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922" r:id="rId2"/>
    <p:sldMasterId id="2147484207" r:id="rId3"/>
    <p:sldMasterId id="2147484339" r:id="rId4"/>
    <p:sldMasterId id="2147484363" r:id="rId5"/>
    <p:sldMasterId id="2147484375" r:id="rId6"/>
    <p:sldMasterId id="2147484411" r:id="rId7"/>
  </p:sldMasterIdLst>
  <p:notesMasterIdLst>
    <p:notesMasterId r:id="rId72"/>
  </p:notesMasterIdLst>
  <p:handoutMasterIdLst>
    <p:handoutMasterId r:id="rId73"/>
  </p:handoutMasterIdLst>
  <p:sldIdLst>
    <p:sldId id="1735" r:id="rId8"/>
    <p:sldId id="1690" r:id="rId9"/>
    <p:sldId id="1696" r:id="rId10"/>
    <p:sldId id="1585" r:id="rId11"/>
    <p:sldId id="1587" r:id="rId12"/>
    <p:sldId id="1595" r:id="rId13"/>
    <p:sldId id="1592" r:id="rId14"/>
    <p:sldId id="1695" r:id="rId15"/>
    <p:sldId id="1657" r:id="rId16"/>
    <p:sldId id="1658" r:id="rId17"/>
    <p:sldId id="1659" r:id="rId18"/>
    <p:sldId id="1660" r:id="rId19"/>
    <p:sldId id="1661" r:id="rId20"/>
    <p:sldId id="1662" r:id="rId21"/>
    <p:sldId id="1697" r:id="rId22"/>
    <p:sldId id="1664" r:id="rId23"/>
    <p:sldId id="1665" r:id="rId24"/>
    <p:sldId id="1666" r:id="rId25"/>
    <p:sldId id="1667" r:id="rId26"/>
    <p:sldId id="1668" r:id="rId27"/>
    <p:sldId id="1698" r:id="rId28"/>
    <p:sldId id="1670" r:id="rId29"/>
    <p:sldId id="1671" r:id="rId30"/>
    <p:sldId id="1672" r:id="rId31"/>
    <p:sldId id="1673" r:id="rId32"/>
    <p:sldId id="1674" r:id="rId33"/>
    <p:sldId id="1675" r:id="rId34"/>
    <p:sldId id="1699" r:id="rId35"/>
    <p:sldId id="1677" r:id="rId36"/>
    <p:sldId id="1678" r:id="rId37"/>
    <p:sldId id="1700" r:id="rId38"/>
    <p:sldId id="1680" r:id="rId39"/>
    <p:sldId id="1681" r:id="rId40"/>
    <p:sldId id="1682" r:id="rId41"/>
    <p:sldId id="1683" r:id="rId42"/>
    <p:sldId id="1736" r:id="rId43"/>
    <p:sldId id="1734" r:id="rId44"/>
    <p:sldId id="1707" r:id="rId45"/>
    <p:sldId id="1708" r:id="rId46"/>
    <p:sldId id="1709" r:id="rId47"/>
    <p:sldId id="1710" r:id="rId48"/>
    <p:sldId id="1711" r:id="rId49"/>
    <p:sldId id="1712" r:id="rId50"/>
    <p:sldId id="1713" r:id="rId51"/>
    <p:sldId id="1714" r:id="rId52"/>
    <p:sldId id="1715" r:id="rId53"/>
    <p:sldId id="1716" r:id="rId54"/>
    <p:sldId id="1717" r:id="rId55"/>
    <p:sldId id="1718" r:id="rId56"/>
    <p:sldId id="1719" r:id="rId57"/>
    <p:sldId id="1720" r:id="rId58"/>
    <p:sldId id="1721" r:id="rId59"/>
    <p:sldId id="1722" r:id="rId60"/>
    <p:sldId id="1723" r:id="rId61"/>
    <p:sldId id="1724" r:id="rId62"/>
    <p:sldId id="1725" r:id="rId63"/>
    <p:sldId id="1726" r:id="rId64"/>
    <p:sldId id="1727" r:id="rId65"/>
    <p:sldId id="1728" r:id="rId66"/>
    <p:sldId id="1729" r:id="rId67"/>
    <p:sldId id="1730" r:id="rId68"/>
    <p:sldId id="1731" r:id="rId69"/>
    <p:sldId id="1732" r:id="rId70"/>
    <p:sldId id="1599" r:id="rId7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tungufhadzeni Mafenya" initials="NM" lastIdx="36" clrIdx="0">
    <p:extLst/>
  </p:cmAuthor>
  <p:cmAuthor id="2" name="Joseph Katenga" initials="JK" lastIdx="2" clrIdx="1">
    <p:extLst/>
  </p:cmAuthor>
  <p:cmAuthor id="3" name="Anbigay Naicker" initials="AN"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EE9F00"/>
    <a:srgbClr val="FFB41D"/>
    <a:srgbClr val="D68F00"/>
    <a:srgbClr val="006600"/>
    <a:srgbClr val="000000"/>
    <a:srgbClr val="FF2121"/>
    <a:srgbClr val="EAEAEA"/>
    <a:srgbClr val="00D05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6" autoAdjust="0"/>
    <p:restoredTop sz="94434" autoAdjust="0"/>
  </p:normalViewPr>
  <p:slideViewPr>
    <p:cSldViewPr snapToGrid="0" snapToObjects="1">
      <p:cViewPr varScale="1">
        <p:scale>
          <a:sx n="89" d="100"/>
          <a:sy n="89" d="100"/>
        </p:scale>
        <p:origin x="1018" y="67"/>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ommentAuthors" Target="commentAuthors.xml"/><Relationship Id="rId5" Type="http://schemas.openxmlformats.org/officeDocument/2006/relationships/slideMaster" Target="slideMasters/slideMaster4.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6.xml"/><Relationship Id="rId71" Type="http://schemas.openxmlformats.org/officeDocument/2006/relationships/slide" Target="slides/slide64.xml"/><Relationship Id="rId2" Type="http://schemas.openxmlformats.org/officeDocument/2006/relationships/slideMaster" Target="slideMasters/slideMaster1.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ZA" sz="1400" dirty="0"/>
              <a:t>Comparison</a:t>
            </a:r>
            <a:r>
              <a:rPr lang="en-ZA" sz="1400" baseline="0" dirty="0"/>
              <a:t> of 2018/19 Q1 and 2019/20 Q1</a:t>
            </a:r>
            <a:endParaRPr lang="en-ZA" sz="1400" dirty="0"/>
          </a:p>
        </c:rich>
      </c:tx>
      <c:layout/>
      <c:overlay val="0"/>
    </c:title>
    <c:autoTitleDeleted val="0"/>
    <c:plotArea>
      <c:layout/>
      <c:barChart>
        <c:barDir val="col"/>
        <c:grouping val="percentStacked"/>
        <c:varyColors val="0"/>
        <c:ser>
          <c:idx val="0"/>
          <c:order val="0"/>
          <c:tx>
            <c:strRef>
              <c:f>Sheet1!$B$7</c:f>
              <c:strCache>
                <c:ptCount val="1"/>
                <c:pt idx="0">
                  <c:v>Achieved</c:v>
                </c:pt>
              </c:strCache>
            </c:strRef>
          </c:tx>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Sheet1!$C$6:$D$6</c:f>
              <c:strCache>
                <c:ptCount val="2"/>
                <c:pt idx="0">
                  <c:v>2019/20 Q1</c:v>
                </c:pt>
                <c:pt idx="1">
                  <c:v>2018/19 Q1</c:v>
                </c:pt>
              </c:strCache>
            </c:strRef>
          </c:cat>
          <c:val>
            <c:numRef>
              <c:f>Sheet1!$C$7:$D$7</c:f>
              <c:numCache>
                <c:formatCode>0%</c:formatCode>
                <c:ptCount val="2"/>
                <c:pt idx="0">
                  <c:v>0.89</c:v>
                </c:pt>
                <c:pt idx="1">
                  <c:v>0.88</c:v>
                </c:pt>
              </c:numCache>
            </c:numRef>
          </c:val>
        </c:ser>
        <c:ser>
          <c:idx val="1"/>
          <c:order val="1"/>
          <c:tx>
            <c:strRef>
              <c:f>Sheet1!$B$8</c:f>
              <c:strCache>
                <c:ptCount val="1"/>
                <c:pt idx="0">
                  <c:v>Not Achieved</c:v>
                </c:pt>
              </c:strCache>
            </c:strRef>
          </c:tx>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Sheet1!$C$6:$D$6</c:f>
              <c:strCache>
                <c:ptCount val="2"/>
                <c:pt idx="0">
                  <c:v>2019/20 Q1</c:v>
                </c:pt>
                <c:pt idx="1">
                  <c:v>2018/19 Q1</c:v>
                </c:pt>
              </c:strCache>
            </c:strRef>
          </c:cat>
          <c:val>
            <c:numRef>
              <c:f>Sheet1!$C$8:$D$8</c:f>
              <c:numCache>
                <c:formatCode>0%</c:formatCode>
                <c:ptCount val="2"/>
                <c:pt idx="0">
                  <c:v>0.11</c:v>
                </c:pt>
                <c:pt idx="1">
                  <c:v>0.12</c:v>
                </c:pt>
              </c:numCache>
            </c:numRef>
          </c:val>
        </c:ser>
        <c:dLbls>
          <c:showLegendKey val="0"/>
          <c:showVal val="0"/>
          <c:showCatName val="0"/>
          <c:showSerName val="0"/>
          <c:showPercent val="0"/>
          <c:showBubbleSize val="0"/>
        </c:dLbls>
        <c:gapWidth val="150"/>
        <c:overlap val="100"/>
        <c:axId val="271766112"/>
        <c:axId val="271766672"/>
      </c:barChart>
      <c:catAx>
        <c:axId val="271766112"/>
        <c:scaling>
          <c:orientation val="minMax"/>
        </c:scaling>
        <c:delete val="0"/>
        <c:axPos val="b"/>
        <c:numFmt formatCode="General" sourceLinked="0"/>
        <c:majorTickMark val="out"/>
        <c:minorTickMark val="none"/>
        <c:tickLblPos val="nextTo"/>
        <c:txPr>
          <a:bodyPr/>
          <a:lstStyle/>
          <a:p>
            <a:pPr>
              <a:defRPr b="1"/>
            </a:pPr>
            <a:endParaRPr lang="en-US"/>
          </a:p>
        </c:txPr>
        <c:crossAx val="271766672"/>
        <c:crosses val="autoZero"/>
        <c:auto val="1"/>
        <c:lblAlgn val="ctr"/>
        <c:lblOffset val="100"/>
        <c:noMultiLvlLbl val="0"/>
      </c:catAx>
      <c:valAx>
        <c:axId val="271766672"/>
        <c:scaling>
          <c:orientation val="minMax"/>
          <c:max val="1"/>
          <c:min val="0"/>
        </c:scaling>
        <c:delete val="0"/>
        <c:axPos val="l"/>
        <c:majorGridlines/>
        <c:numFmt formatCode="0%" sourceLinked="1"/>
        <c:majorTickMark val="out"/>
        <c:minorTickMark val="none"/>
        <c:tickLblPos val="nextTo"/>
        <c:txPr>
          <a:bodyPr/>
          <a:lstStyle/>
          <a:p>
            <a:pPr>
              <a:defRPr b="1"/>
            </a:pPr>
            <a:endParaRPr lang="en-US"/>
          </a:p>
        </c:txPr>
        <c:crossAx val="271766112"/>
        <c:crosses val="autoZero"/>
        <c:crossBetween val="between"/>
      </c:valAx>
    </c:plotArea>
    <c:legend>
      <c:legendPos val="b"/>
      <c:layout/>
      <c:overlay val="0"/>
    </c:legend>
    <c:plotVisOnly val="1"/>
    <c:dispBlanksAs val="gap"/>
    <c:showDLblsOverMax val="0"/>
  </c:chart>
  <c:spPr>
    <a:ln>
      <a:solidFill>
        <a:sysClr val="windowText" lastClr="000000"/>
      </a:solidFill>
    </a:ln>
    <a:scene3d>
      <a:camera prst="orthographicFront"/>
      <a:lightRig rig="threePt" dir="t"/>
    </a:scene3d>
    <a:sp3d>
      <a:bevelT w="190500" h="38100"/>
    </a:sp3d>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97340878964249E-2"/>
          <c:y val="0.12514723330816521"/>
          <c:w val="0.88242124654055187"/>
          <c:h val="0.72971189140752624"/>
        </c:manualLayout>
      </c:layout>
      <c:barChart>
        <c:barDir val="col"/>
        <c:grouping val="clustered"/>
        <c:varyColors val="0"/>
        <c:ser>
          <c:idx val="0"/>
          <c:order val="0"/>
          <c:tx>
            <c:strRef>
              <c:f>Sheet1!$B$1</c:f>
              <c:strCache>
                <c:ptCount val="1"/>
                <c:pt idx="0">
                  <c:v>Achieved</c:v>
                </c:pt>
              </c:strCache>
            </c:strRef>
          </c:tx>
          <c:spPr>
            <a:solidFill>
              <a:srgbClr val="00B050"/>
            </a:solidFill>
            <a:scene3d>
              <a:camera prst="orthographicFront"/>
              <a:lightRig rig="threePt" dir="t"/>
            </a:scene3d>
            <a:sp3d>
              <a:bevelT w="190500" h="38100"/>
            </a:sp3d>
          </c:spPr>
          <c:invertIfNegative val="0"/>
          <c:dLbls>
            <c:dLbl>
              <c:idx val="0"/>
              <c:layout>
                <c:manualLayout>
                  <c:x val="2.873563543483960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480499873348253E-3"/>
                  <c:y val="1.841004557765401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Admin</c:v>
                </c:pt>
                <c:pt idx="1">
                  <c:v>Incarceration</c:v>
                </c:pt>
                <c:pt idx="2">
                  <c:v>Rehabilitation </c:v>
                </c:pt>
                <c:pt idx="3">
                  <c:v>Care </c:v>
                </c:pt>
                <c:pt idx="4">
                  <c:v>Social Reintegration</c:v>
                </c:pt>
              </c:strCache>
            </c:strRef>
          </c:cat>
          <c:val>
            <c:numRef>
              <c:f>Sheet1!$B$2:$B$6</c:f>
              <c:numCache>
                <c:formatCode>0%</c:formatCode>
                <c:ptCount val="5"/>
                <c:pt idx="0">
                  <c:v>0.71</c:v>
                </c:pt>
                <c:pt idx="1">
                  <c:v>0.8</c:v>
                </c:pt>
                <c:pt idx="2">
                  <c:v>1</c:v>
                </c:pt>
                <c:pt idx="3">
                  <c:v>1</c:v>
                </c:pt>
                <c:pt idx="4">
                  <c:v>1</c:v>
                </c:pt>
              </c:numCache>
            </c:numRef>
          </c:val>
        </c:ser>
        <c:dLbls>
          <c:showLegendKey val="0"/>
          <c:showVal val="0"/>
          <c:showCatName val="0"/>
          <c:showSerName val="0"/>
          <c:showPercent val="0"/>
          <c:showBubbleSize val="0"/>
        </c:dLbls>
        <c:gapWidth val="150"/>
        <c:axId val="763392416"/>
        <c:axId val="763390736"/>
      </c:barChart>
      <c:catAx>
        <c:axId val="763392416"/>
        <c:scaling>
          <c:orientation val="minMax"/>
        </c:scaling>
        <c:delete val="0"/>
        <c:axPos val="b"/>
        <c:numFmt formatCode="General" sourceLinked="0"/>
        <c:majorTickMark val="out"/>
        <c:minorTickMark val="none"/>
        <c:tickLblPos val="nextTo"/>
        <c:crossAx val="763390736"/>
        <c:crosses val="autoZero"/>
        <c:auto val="1"/>
        <c:lblAlgn val="ctr"/>
        <c:lblOffset val="100"/>
        <c:noMultiLvlLbl val="0"/>
      </c:catAx>
      <c:valAx>
        <c:axId val="763390736"/>
        <c:scaling>
          <c:orientation val="minMax"/>
        </c:scaling>
        <c:delete val="0"/>
        <c:axPos val="l"/>
        <c:majorGridlines/>
        <c:numFmt formatCode="0%" sourceLinked="1"/>
        <c:majorTickMark val="out"/>
        <c:minorTickMark val="none"/>
        <c:tickLblPos val="nextTo"/>
        <c:crossAx val="763392416"/>
        <c:crosses val="autoZero"/>
        <c:crossBetween val="between"/>
      </c:valAx>
      <c:spPr>
        <a:noFill/>
      </c:spPr>
    </c:plotArea>
    <c:plotVisOnly val="1"/>
    <c:dispBlanksAs val="gap"/>
    <c:showDLblsOverMax val="0"/>
  </c:chart>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2019/20 Q1</a:t>
            </a:r>
            <a:r>
              <a:rPr lang="en-US" baseline="0" dirty="0"/>
              <a:t> Regional Performance</a:t>
            </a:r>
            <a:endParaRPr lang="en-US" dirty="0"/>
          </a:p>
        </c:rich>
      </c:tx>
      <c:layout/>
      <c:overlay val="0"/>
    </c:title>
    <c:autoTitleDeleted val="0"/>
    <c:plotArea>
      <c:layout/>
      <c:barChart>
        <c:barDir val="bar"/>
        <c:grouping val="clustered"/>
        <c:varyColors val="0"/>
        <c:ser>
          <c:idx val="0"/>
          <c:order val="0"/>
          <c:spPr>
            <a:solidFill>
              <a:srgbClr val="00B050"/>
            </a:solidFill>
            <a:scene3d>
              <a:camera prst="orthographicFront"/>
              <a:lightRig rig="threePt" dir="t"/>
            </a:scene3d>
            <a:sp3d>
              <a:bevelT w="190500" h="38100"/>
            </a:sp3d>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'Q1 Performance'!$J$3:$J$8</c:f>
              <c:strCache>
                <c:ptCount val="6"/>
                <c:pt idx="0">
                  <c:v>Limpopo/ Mpumalanga/ North West</c:v>
                </c:pt>
                <c:pt idx="1">
                  <c:v>Free State/ Northern Cape</c:v>
                </c:pt>
                <c:pt idx="2">
                  <c:v>KwaZulu Natal</c:v>
                </c:pt>
                <c:pt idx="3">
                  <c:v>Western Cape</c:v>
                </c:pt>
                <c:pt idx="4">
                  <c:v>Gauteng</c:v>
                </c:pt>
                <c:pt idx="5">
                  <c:v>Eastern Cape</c:v>
                </c:pt>
              </c:strCache>
            </c:strRef>
          </c:cat>
          <c:val>
            <c:numRef>
              <c:f>'Q1 Performance'!$K$3:$K$8</c:f>
              <c:numCache>
                <c:formatCode>0%</c:formatCode>
                <c:ptCount val="6"/>
                <c:pt idx="0">
                  <c:v>0.9</c:v>
                </c:pt>
                <c:pt idx="1">
                  <c:v>0.95</c:v>
                </c:pt>
                <c:pt idx="2">
                  <c:v>0.86</c:v>
                </c:pt>
                <c:pt idx="3">
                  <c:v>0.9</c:v>
                </c:pt>
                <c:pt idx="4">
                  <c:v>0.86</c:v>
                </c:pt>
                <c:pt idx="5">
                  <c:v>0.81</c:v>
                </c:pt>
              </c:numCache>
            </c:numRef>
          </c:val>
        </c:ser>
        <c:dLbls>
          <c:showLegendKey val="0"/>
          <c:showVal val="0"/>
          <c:showCatName val="0"/>
          <c:showSerName val="0"/>
          <c:showPercent val="0"/>
          <c:showBubbleSize val="0"/>
        </c:dLbls>
        <c:gapWidth val="150"/>
        <c:axId val="763394096"/>
        <c:axId val="763394656"/>
      </c:barChart>
      <c:catAx>
        <c:axId val="763394096"/>
        <c:scaling>
          <c:orientation val="minMax"/>
        </c:scaling>
        <c:delete val="0"/>
        <c:axPos val="l"/>
        <c:numFmt formatCode="General" sourceLinked="0"/>
        <c:majorTickMark val="out"/>
        <c:minorTickMark val="none"/>
        <c:tickLblPos val="nextTo"/>
        <c:txPr>
          <a:bodyPr/>
          <a:lstStyle/>
          <a:p>
            <a:pPr>
              <a:defRPr b="1"/>
            </a:pPr>
            <a:endParaRPr lang="en-US"/>
          </a:p>
        </c:txPr>
        <c:crossAx val="763394656"/>
        <c:crosses val="autoZero"/>
        <c:auto val="1"/>
        <c:lblAlgn val="ctr"/>
        <c:lblOffset val="100"/>
        <c:noMultiLvlLbl val="0"/>
      </c:catAx>
      <c:valAx>
        <c:axId val="763394656"/>
        <c:scaling>
          <c:orientation val="minMax"/>
        </c:scaling>
        <c:delete val="0"/>
        <c:axPos val="b"/>
        <c:majorGridlines/>
        <c:numFmt formatCode="0%" sourceLinked="1"/>
        <c:majorTickMark val="out"/>
        <c:minorTickMark val="none"/>
        <c:tickLblPos val="nextTo"/>
        <c:txPr>
          <a:bodyPr/>
          <a:lstStyle/>
          <a:p>
            <a:pPr>
              <a:defRPr b="1"/>
            </a:pPr>
            <a:endParaRPr lang="en-US"/>
          </a:p>
        </c:txPr>
        <c:crossAx val="763394096"/>
        <c:crosses val="autoZero"/>
        <c:crossBetween val="between"/>
      </c:valAx>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c:spPr>
    </c:plotArea>
    <c:plotVisOnly val="1"/>
    <c:dispBlanksAs val="gap"/>
    <c:showDLblsOverMax val="0"/>
  </c:chart>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2AA08F-E44A-4B8C-9B72-F74FB94CF38D}" type="datetimeFigureOut">
              <a:rPr lang="en-ZA" smtClean="0"/>
              <a:t>2019/09/10</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E335A7-D4D7-488B-A1E8-C8D075D457E0}" type="slidenum">
              <a:rPr lang="en-ZA" smtClean="0"/>
              <a:t>‹#›</a:t>
            </a:fld>
            <a:endParaRPr lang="en-ZA" dirty="0"/>
          </a:p>
        </p:txBody>
      </p:sp>
    </p:spTree>
    <p:extLst>
      <p:ext uri="{BB962C8B-B14F-4D97-AF65-F5344CB8AC3E}">
        <p14:creationId xmlns:p14="http://schemas.microsoft.com/office/powerpoint/2010/main" val="251193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F07506-ED01-E944-9C8B-BD578786F8BD}" type="datetimeFigureOut">
              <a:rPr lang="en-US" smtClean="0"/>
              <a:pPr/>
              <a:t>9/10/2019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2001C5-D33E-594E-9876-F760EB365DB6}" type="slidenum">
              <a:rPr lang="en-US" smtClean="0"/>
              <a:pPr/>
              <a:t>‹#›</a:t>
            </a:fld>
            <a:endParaRPr lang="en-US" dirty="0"/>
          </a:p>
        </p:txBody>
      </p:sp>
    </p:spTree>
    <p:extLst>
      <p:ext uri="{BB962C8B-B14F-4D97-AF65-F5344CB8AC3E}">
        <p14:creationId xmlns:p14="http://schemas.microsoft.com/office/powerpoint/2010/main" val="3975658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1718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0495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810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86114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74992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30199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485625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6821" r:id="rId4" imgW="0" imgH="0" progId="">
                  <p:embed/>
                </p:oleObj>
              </mc:Choice>
              <mc:Fallback>
                <p:oleObj r:id="rId4" imgW="0" imgH="0" progId="">
                  <p:embed/>
                  <p:pic>
                    <p:nvPicPr>
                      <p:cNvPr id="0" name="AutoShape 162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5"/>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295728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90" y="2092331"/>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6646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4"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5"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3642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64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9584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48851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35793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6308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3983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1185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3376175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8608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33"/>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89401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56414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271818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23604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648"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292606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9343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43820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6559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45099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4216491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89963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2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266971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042703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48925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8532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26512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62669"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28"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7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261518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58"/>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6683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4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831543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5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5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52479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228600" y="60963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43"/>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91"/>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42" y="1535143"/>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42" y="2174891"/>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7215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74799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32"/>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32"/>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83005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Tree>
    <p:extLst>
      <p:ext uri="{BB962C8B-B14F-4D97-AF65-F5344CB8AC3E}">
        <p14:creationId xmlns:p14="http://schemas.microsoft.com/office/powerpoint/2010/main" val="1047256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457207"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7"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566102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3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7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05797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603" y="2092332"/>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088799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97"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1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53346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63693"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65"/>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3437842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34"/>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378201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4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931479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34"/>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34"/>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18189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228600" y="609628"/>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3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88"/>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1" y="153513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1" y="2174888"/>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810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228600" y="609608"/>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21"/>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8"/>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1" y="1535121"/>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1" y="2174878"/>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68695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3933954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Tree>
    <p:extLst>
      <p:ext uri="{BB962C8B-B14F-4D97-AF65-F5344CB8AC3E}">
        <p14:creationId xmlns:p14="http://schemas.microsoft.com/office/powerpoint/2010/main" val="2173370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457208"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8"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309866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28"/>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65"/>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740833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600" y="2092331"/>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936219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7"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15"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19659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F525E-4CCF-4AB5-BDA5-828621F56786}" type="datetime1">
              <a:rPr lang="en-US" smtClean="0">
                <a:solidFill>
                  <a:prstClr val="black">
                    <a:tint val="75000"/>
                  </a:prstClr>
                </a:solidFill>
              </a:rPr>
              <a:pPr/>
              <a:t>9/10/2019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796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63C84-E161-40CB-850B-9F9FF041B812}" type="datetime1">
              <a:rPr lang="en-US" smtClean="0">
                <a:solidFill>
                  <a:prstClr val="black">
                    <a:tint val="75000"/>
                  </a:prstClr>
                </a:solidFill>
              </a:rPr>
              <a:pPr/>
              <a:t>9/10/2019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txBox="1">
            <a:spLocks/>
          </p:cNvSpPr>
          <p:nvPr userDrawn="1"/>
        </p:nvSpPr>
        <p:spPr>
          <a:xfrm>
            <a:off x="1" y="1"/>
            <a:ext cx="9144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defTabSz="914316" fontAlgn="auto">
              <a:lnSpc>
                <a:spcPct val="95000"/>
              </a:lnSpc>
              <a:spcAft>
                <a:spcPts val="0"/>
              </a:spcAft>
              <a:defRPr/>
            </a:pPr>
            <a:endParaRPr lang="en-ZA" sz="3200" b="1" dirty="0">
              <a:ln w="1905"/>
              <a:solidFill>
                <a:srgbClr val="F79646">
                  <a:lumMod val="50000"/>
                </a:srgbClr>
              </a:solidFill>
              <a:effectLst>
                <a:reflection blurRad="6350" stA="60000" endA="900" endPos="58000" dir="5400000" sy="-100000" algn="bl" rotWithShape="0"/>
              </a:effectLst>
              <a:latin typeface="Arial" pitchFamily="34" charset="0"/>
              <a:ea typeface="+mn-ea"/>
              <a:cs typeface="Arial" pitchFamily="34" charset="0"/>
            </a:endParaRPr>
          </a:p>
        </p:txBody>
      </p:sp>
      <p:sp>
        <p:nvSpPr>
          <p:cNvPr id="2" name="Title 1"/>
          <p:cNvSpPr>
            <a:spLocks noGrp="1"/>
          </p:cNvSpPr>
          <p:nvPr>
            <p:ph type="title"/>
          </p:nvPr>
        </p:nvSpPr>
        <p:spPr>
          <a:xfrm>
            <a:off x="457203" y="1"/>
            <a:ext cx="82295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8341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F8141-D132-41BD-B2C6-27B7BFA253D1}" type="datetime1">
              <a:rPr lang="en-US" smtClean="0">
                <a:solidFill>
                  <a:prstClr val="black">
                    <a:tint val="75000"/>
                  </a:prstClr>
                </a:solidFill>
              </a:rPr>
              <a:pPr/>
              <a:t>9/10/2019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300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6227B-6A39-491F-8E01-DBA7CB1ED1CC}" type="datetime1">
              <a:rPr lang="en-US" smtClean="0">
                <a:solidFill>
                  <a:prstClr val="black">
                    <a:tint val="75000"/>
                  </a:prstClr>
                </a:solidFill>
              </a:rPr>
              <a:pPr/>
              <a:t>9/10/2019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94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1647015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12659-7877-44A4-A0F4-B4E1F4B791EF}" type="datetime1">
              <a:rPr lang="en-US" smtClean="0">
                <a:solidFill>
                  <a:prstClr val="black">
                    <a:tint val="75000"/>
                  </a:prstClr>
                </a:solidFill>
              </a:rPr>
              <a:pPr/>
              <a:t>9/10/2019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0288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D14A-2E99-4167-932F-68664E182FAE}" type="datetime1">
              <a:rPr lang="en-US" smtClean="0">
                <a:solidFill>
                  <a:prstClr val="black">
                    <a:tint val="75000"/>
                  </a:prstClr>
                </a:solidFill>
              </a:rPr>
              <a:pPr/>
              <a:t>9/10/2019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683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47B80-15C5-447D-8E78-16709CE4A316}" type="datetime1">
              <a:rPr lang="en-US" smtClean="0">
                <a:solidFill>
                  <a:prstClr val="black">
                    <a:tint val="75000"/>
                  </a:prstClr>
                </a:solidFill>
              </a:rPr>
              <a:pPr/>
              <a:t>9/10/2019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6055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50F13-C6B4-42A7-968D-EFB0E0062BEC}" type="datetime1">
              <a:rPr lang="en-US" smtClean="0">
                <a:solidFill>
                  <a:prstClr val="black">
                    <a:tint val="75000"/>
                  </a:prstClr>
                </a:solidFill>
              </a:rPr>
              <a:pPr/>
              <a:t>9/10/2019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101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1792288" y="5367343"/>
            <a:ext cx="54864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46A58-C0E0-4A00-B93E-EC21AB3000DB}" type="datetime1">
              <a:rPr lang="en-US" smtClean="0">
                <a:solidFill>
                  <a:prstClr val="black">
                    <a:tint val="75000"/>
                  </a:prstClr>
                </a:solidFill>
              </a:rPr>
              <a:pPr/>
              <a:t>9/10/2019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477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7BD6F-B807-44CB-AD52-3DE583870A1A}" type="datetime1">
              <a:rPr lang="en-US" smtClean="0">
                <a:solidFill>
                  <a:prstClr val="black">
                    <a:tint val="75000"/>
                  </a:prstClr>
                </a:solidFill>
              </a:rPr>
              <a:pPr/>
              <a:t>9/10/2019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8640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B776B-6BA6-4C21-9C10-8560850A0BC5}" type="datetime1">
              <a:rPr lang="en-US" smtClean="0">
                <a:solidFill>
                  <a:prstClr val="black">
                    <a:tint val="75000"/>
                  </a:prstClr>
                </a:solidFill>
              </a:rPr>
              <a:pPr/>
              <a:t>9/10/2019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153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Tree>
    <p:extLst>
      <p:ext uri="{BB962C8B-B14F-4D97-AF65-F5344CB8AC3E}">
        <p14:creationId xmlns:p14="http://schemas.microsoft.com/office/powerpoint/2010/main" val="51117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457205"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34626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08"/>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5"/>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81776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5" y="457200"/>
            <a:ext cx="8669337" cy="0"/>
          </a:xfrm>
          <a:prstGeom prst="line">
            <a:avLst/>
          </a:prstGeom>
          <a:noFill/>
          <a:ln w="28575">
            <a:solidFill>
              <a:srgbClr val="006600"/>
            </a:solidFill>
            <a:round/>
            <a:headEnd/>
            <a:tailEnd/>
          </a:ln>
        </p:spPr>
        <p:txBody>
          <a:bodyPr wrap="none" lIns="91433" tIns="45717" rIns="91433" bIns="45717" anchor="ctr"/>
          <a:lstStyle/>
          <a:p>
            <a:pPr defTabSz="914400"/>
            <a:endParaRPr lang="en-ZA" sz="1400" dirty="0">
              <a:solidFill>
                <a:srgbClr val="000000"/>
              </a:solidFill>
              <a:latin typeface="Arial"/>
            </a:endParaRPr>
          </a:p>
        </p:txBody>
      </p:sp>
      <p:sp>
        <p:nvSpPr>
          <p:cNvPr id="1027" name="Rectangle 24"/>
          <p:cNvSpPr>
            <a:spLocks noGrp="1" noChangeArrowheads="1"/>
          </p:cNvSpPr>
          <p:nvPr>
            <p:ph type="title"/>
          </p:nvPr>
        </p:nvSpPr>
        <p:spPr bwMode="auto">
          <a:xfrm>
            <a:off x="246064" y="59690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29"/>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88" y="3"/>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60850"/>
          </a:xfrm>
          <a:prstGeom prst="rect">
            <a:avLst/>
          </a:prstGeom>
          <a:noFill/>
          <a:ln w="12700" algn="ctr">
            <a:noFill/>
            <a:miter lim="800000"/>
            <a:headEnd/>
            <a:tailEnd/>
          </a:ln>
        </p:spPr>
        <p:txBody>
          <a:bodyPr lIns="72000" tIns="72000" rIns="72000" bIns="72000">
            <a:spAutoFit/>
          </a:bodyPr>
          <a:lstStyle/>
          <a:p>
            <a:pPr defTabSz="914400"/>
            <a:r>
              <a:rPr lang="en-GB" sz="1400" i="1" dirty="0">
                <a:solidFill>
                  <a:srgbClr val="000000"/>
                </a:solidFill>
                <a:latin typeface="Arial"/>
              </a:rPr>
              <a:t>Highly Confidential</a:t>
            </a:r>
          </a:p>
        </p:txBody>
      </p:sp>
    </p:spTree>
    <p:extLst>
      <p:ext uri="{BB962C8B-B14F-4D97-AF65-F5344CB8AC3E}">
        <p14:creationId xmlns:p14="http://schemas.microsoft.com/office/powerpoint/2010/main" val="5892731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rgbClr val="006600"/>
            </a:solidFill>
            <a:round/>
            <a:headEnd/>
            <a:tailEnd/>
          </a:ln>
        </p:spPr>
        <p:txBody>
          <a:bodyPr wrap="none" lIns="91433" tIns="45717" rIns="91433" bIns="45717" anchor="ctr"/>
          <a:lstStyle/>
          <a:p>
            <a:pPr defTabSz="914400">
              <a:defRPr/>
            </a:pPr>
            <a:endParaRPr lang="en-ZA" sz="1400" dirty="0">
              <a:solidFill>
                <a:srgbClr val="000000"/>
              </a:solidFill>
              <a:ea typeface="+mn-ea"/>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hangingPunct="0">
              <a:defRPr/>
            </a:pPr>
            <a:fld id="{851172FB-5EEA-4105-882C-8D3DDB9655BA}" type="slidenum">
              <a:rPr lang="en-GB" sz="900">
                <a:solidFill>
                  <a:srgbClr val="77787B"/>
                </a:solidFill>
                <a:ea typeface="+mn-ea"/>
              </a:rPr>
              <a:pPr algn="r" defTabSz="914400" eaLnBrk="0" hangingPunct="0">
                <a:defRPr/>
              </a:pPr>
              <a:t>‹#›</a:t>
            </a:fld>
            <a:endParaRPr lang="en-GB" sz="900" dirty="0">
              <a:solidFill>
                <a:srgbClr val="77787B"/>
              </a:solidFill>
              <a:ea typeface="+mn-ea"/>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a:defRPr/>
            </a:pPr>
            <a:r>
              <a:rPr lang="en-GB" sz="1400" i="1" dirty="0">
                <a:solidFill>
                  <a:srgbClr val="000000"/>
                </a:solidFill>
                <a:ea typeface="+mn-ea"/>
              </a:rPr>
              <a:t>Highly Confidential</a:t>
            </a:r>
          </a:p>
        </p:txBody>
      </p:sp>
    </p:spTree>
    <p:extLst>
      <p:ext uri="{BB962C8B-B14F-4D97-AF65-F5344CB8AC3E}">
        <p14:creationId xmlns:p14="http://schemas.microsoft.com/office/powerpoint/2010/main" val="2015532661"/>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rgbClr val="006600"/>
            </a:solidFill>
            <a:round/>
            <a:headEnd/>
            <a:tailEnd/>
          </a:ln>
        </p:spPr>
        <p:txBody>
          <a:bodyPr wrap="none" lIns="91433" tIns="45717" rIns="91433" bIns="45717" anchor="ctr"/>
          <a:lstStyle/>
          <a:p>
            <a:pPr defTabSz="914400">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hangingPunct="0">
              <a:defRPr/>
            </a:pPr>
            <a:fld id="{851172FB-5EEA-4105-882C-8D3DDB9655BA}" type="slidenum">
              <a:rPr lang="en-GB" sz="900">
                <a:solidFill>
                  <a:srgbClr val="77787B"/>
                </a:solidFill>
              </a:rPr>
              <a:pPr algn="r" defTabSz="914400" eaLnBrk="0" hangingPunct="0">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a:defRPr/>
            </a:pPr>
            <a:r>
              <a:rPr lang="en-GB" sz="1400" i="1" dirty="0">
                <a:solidFill>
                  <a:srgbClr val="000000"/>
                </a:solidFill>
              </a:rPr>
              <a:t>Highly Confidential</a:t>
            </a:r>
          </a:p>
        </p:txBody>
      </p:sp>
    </p:spTree>
    <p:extLst>
      <p:ext uri="{BB962C8B-B14F-4D97-AF65-F5344CB8AC3E}">
        <p14:creationId xmlns:p14="http://schemas.microsoft.com/office/powerpoint/2010/main" val="2948422625"/>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7" y="457200"/>
            <a:ext cx="8669337" cy="0"/>
          </a:xfrm>
          <a:prstGeom prst="line">
            <a:avLst/>
          </a:prstGeom>
          <a:noFill/>
          <a:ln w="28575">
            <a:solidFill>
              <a:srgbClr val="006600"/>
            </a:solidFill>
            <a:round/>
            <a:headEnd/>
            <a:tailEnd/>
          </a:ln>
        </p:spPr>
        <p:txBody>
          <a:bodyPr wrap="none" lIns="91433" tIns="45717" rIns="91433" bIns="45717" anchor="ctr"/>
          <a:lstStyle/>
          <a:p>
            <a:pPr defTabSz="914400"/>
            <a:endParaRPr lang="en-ZA" sz="1400" dirty="0">
              <a:solidFill>
                <a:srgbClr val="000000"/>
              </a:solidFill>
              <a:latin typeface="Arial"/>
            </a:endParaRPr>
          </a:p>
        </p:txBody>
      </p:sp>
      <p:sp>
        <p:nvSpPr>
          <p:cNvPr id="1027" name="Rectangle 24"/>
          <p:cNvSpPr>
            <a:spLocks noGrp="1" noChangeArrowheads="1"/>
          </p:cNvSpPr>
          <p:nvPr>
            <p:ph type="title"/>
          </p:nvPr>
        </p:nvSpPr>
        <p:spPr bwMode="auto">
          <a:xfrm>
            <a:off x="246064" y="59693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5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30"/>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90" y="3"/>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90" y="80963"/>
            <a:ext cx="1685925" cy="360850"/>
          </a:xfrm>
          <a:prstGeom prst="rect">
            <a:avLst/>
          </a:prstGeom>
          <a:noFill/>
          <a:ln w="12700" algn="ctr">
            <a:noFill/>
            <a:miter lim="800000"/>
            <a:headEnd/>
            <a:tailEnd/>
          </a:ln>
        </p:spPr>
        <p:txBody>
          <a:bodyPr lIns="72000" tIns="72000" rIns="72000" bIns="72000">
            <a:spAutoFit/>
          </a:bodyPr>
          <a:lstStyle/>
          <a:p>
            <a:pPr defTabSz="914400"/>
            <a:r>
              <a:rPr lang="en-GB" sz="1400" i="1" dirty="0" smtClean="0">
                <a:solidFill>
                  <a:srgbClr val="000000"/>
                </a:solidFill>
                <a:latin typeface="Arial"/>
              </a:rPr>
              <a:t>Confidential</a:t>
            </a:r>
            <a:endParaRPr lang="en-GB" sz="1400" i="1" dirty="0">
              <a:solidFill>
                <a:srgbClr val="000000"/>
              </a:solidFill>
              <a:latin typeface="Arial"/>
            </a:endParaRPr>
          </a:p>
        </p:txBody>
      </p:sp>
    </p:spTree>
    <p:extLst>
      <p:ext uri="{BB962C8B-B14F-4D97-AF65-F5344CB8AC3E}">
        <p14:creationId xmlns:p14="http://schemas.microsoft.com/office/powerpoint/2010/main" val="827362868"/>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8" y="457200"/>
            <a:ext cx="8669337" cy="0"/>
          </a:xfrm>
          <a:prstGeom prst="line">
            <a:avLst/>
          </a:prstGeom>
          <a:noFill/>
          <a:ln w="28575">
            <a:solidFill>
              <a:srgbClr val="006600"/>
            </a:solidFill>
            <a:round/>
            <a:headEnd/>
            <a:tailEnd/>
          </a:ln>
        </p:spPr>
        <p:txBody>
          <a:bodyPr wrap="none" lIns="91433" tIns="45717" rIns="91433" bIns="45717" anchor="ctr"/>
          <a:lstStyle/>
          <a:p>
            <a:pPr defTabSz="914400"/>
            <a:endParaRPr lang="en-ZA" sz="1400" dirty="0">
              <a:solidFill>
                <a:srgbClr val="000000"/>
              </a:solidFill>
              <a:latin typeface="Arial"/>
            </a:endParaRPr>
          </a:p>
        </p:txBody>
      </p:sp>
      <p:sp>
        <p:nvSpPr>
          <p:cNvPr id="1027" name="Rectangle 24"/>
          <p:cNvSpPr>
            <a:spLocks noGrp="1" noChangeArrowheads="1"/>
          </p:cNvSpPr>
          <p:nvPr>
            <p:ph type="title"/>
          </p:nvPr>
        </p:nvSpPr>
        <p:spPr bwMode="auto">
          <a:xfrm>
            <a:off x="246064" y="59692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36"/>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2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98" y="3"/>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98" y="80963"/>
            <a:ext cx="1685925" cy="360850"/>
          </a:xfrm>
          <a:prstGeom prst="rect">
            <a:avLst/>
          </a:prstGeom>
          <a:noFill/>
          <a:ln w="12700" algn="ctr">
            <a:noFill/>
            <a:miter lim="800000"/>
            <a:headEnd/>
            <a:tailEnd/>
          </a:ln>
        </p:spPr>
        <p:txBody>
          <a:bodyPr lIns="72000" tIns="72000" rIns="72000" bIns="72000">
            <a:spAutoFit/>
          </a:bodyPr>
          <a:lstStyle/>
          <a:p>
            <a:pPr defTabSz="914400"/>
            <a:r>
              <a:rPr lang="en-GB" sz="1400" i="1" dirty="0">
                <a:solidFill>
                  <a:srgbClr val="000000"/>
                </a:solidFill>
                <a:latin typeface="Arial"/>
              </a:rPr>
              <a:t>Highly Confidential</a:t>
            </a:r>
          </a:p>
        </p:txBody>
      </p:sp>
    </p:spTree>
    <p:extLst>
      <p:ext uri="{BB962C8B-B14F-4D97-AF65-F5344CB8AC3E}">
        <p14:creationId xmlns:p14="http://schemas.microsoft.com/office/powerpoint/2010/main" val="171420077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8"/>
            <a:ext cx="82295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02"/>
            <a:ext cx="82295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7"/>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6" fontAlgn="auto">
              <a:spcBef>
                <a:spcPts val="0"/>
              </a:spcBef>
              <a:spcAft>
                <a:spcPts val="0"/>
              </a:spcAft>
            </a:pPr>
            <a:fld id="{0B44031C-2E55-400A-B8F1-91CBA588A195}" type="datetime1">
              <a:rPr lang="en-US" smtClean="0">
                <a:solidFill>
                  <a:prstClr val="black">
                    <a:tint val="75000"/>
                  </a:prstClr>
                </a:solidFill>
                <a:latin typeface="Calibri"/>
                <a:ea typeface="+mn-ea"/>
              </a:rPr>
              <a:pPr defTabSz="914316" fontAlgn="auto">
                <a:spcBef>
                  <a:spcPts val="0"/>
                </a:spcBef>
                <a:spcAft>
                  <a:spcPts val="0"/>
                </a:spcAft>
              </a:pPr>
              <a:t>9/10/2019</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6" fontAlgn="auto">
              <a:spcBef>
                <a:spcPts val="0"/>
              </a:spcBef>
              <a:spcAft>
                <a:spcPts val="0"/>
              </a:spcAft>
            </a:pPr>
            <a:r>
              <a:rPr lang="en-US" dirty="0" smtClean="0">
                <a:solidFill>
                  <a:prstClr val="black">
                    <a:tint val="75000"/>
                  </a:prstClr>
                </a:solidFill>
                <a:latin typeface="Calibri"/>
                <a:ea typeface="+mn-ea"/>
              </a:rPr>
              <a:t>DPW FINAL DRAFT APP 2017/18</a:t>
            </a: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1" y="6356357"/>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6" fontAlgn="auto">
              <a:spcBef>
                <a:spcPts val="0"/>
              </a:spcBef>
              <a:spcAft>
                <a:spcPts val="0"/>
              </a:spcAft>
            </a:pPr>
            <a:fld id="{6D88B901-4B89-400A-9326-FD413AFBC764}" type="slidenum">
              <a:rPr lang="en-US" smtClean="0">
                <a:solidFill>
                  <a:prstClr val="black">
                    <a:tint val="75000"/>
                  </a:prstClr>
                </a:solidFill>
                <a:latin typeface="Calibri"/>
                <a:ea typeface="+mn-ea"/>
              </a:rPr>
              <a:pPr defTabSz="914316"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143766123"/>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package" Target="../embeddings/Microsoft_Excel_Worksheet3.xls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emf"/><Relationship Id="rId5" Type="http://schemas.openxmlformats.org/officeDocument/2006/relationships/package" Target="../embeddings/Microsoft_Excel_Worksheet11.xlsx"/><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3.emf"/><Relationship Id="rId5" Type="http://schemas.openxmlformats.org/officeDocument/2006/relationships/package" Target="../embeddings/Microsoft_Excel_Worksheet12.xlsx"/><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9.emf"/><Relationship Id="rId5" Type="http://schemas.openxmlformats.org/officeDocument/2006/relationships/package" Target="../embeddings/Microsoft_Excel_Worksheet18.xlsx"/><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93" t="542" r="17009" b="5078"/>
          <a:stretch/>
        </p:blipFill>
        <p:spPr>
          <a:xfrm>
            <a:off x="-70458" y="-76200"/>
            <a:ext cx="9214458" cy="7162800"/>
          </a:xfrm>
          <a:prstGeom prst="rect">
            <a:avLst/>
          </a:prstGeom>
          <a:noFill/>
          <a:ln>
            <a:noFill/>
          </a:ln>
        </p:spPr>
      </p:pic>
      <p:sp>
        <p:nvSpPr>
          <p:cNvPr id="3" name="TextBox 2"/>
          <p:cNvSpPr txBox="1"/>
          <p:nvPr/>
        </p:nvSpPr>
        <p:spPr>
          <a:xfrm>
            <a:off x="1971065" y="0"/>
            <a:ext cx="7077594" cy="5016758"/>
          </a:xfrm>
          <a:prstGeom prst="rect">
            <a:avLst/>
          </a:prstGeom>
          <a:noFill/>
        </p:spPr>
        <p:txBody>
          <a:bodyPr wrap="square" rtlCol="0">
            <a:spAutoFit/>
          </a:bodyPr>
          <a:lstStyle/>
          <a:p>
            <a:pPr lvl="0"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Department of Correctional Services</a:t>
            </a:r>
          </a:p>
          <a:p>
            <a:pPr lvl="0"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
            </a:r>
            <a:br>
              <a:rPr lang="en-US" sz="3200" kern="0" dirty="0">
                <a:ln w="10160">
                  <a:noFill/>
                  <a:prstDash val="solid"/>
                </a:ln>
                <a:solidFill>
                  <a:srgbClr val="000000"/>
                </a:solidFill>
                <a:latin typeface="Arial Black" panose="020B0A04020102020204" pitchFamily="34" charset="0"/>
              </a:rPr>
            </a:br>
            <a:r>
              <a:rPr lang="en-US" sz="3200" kern="0" dirty="0">
                <a:ln w="10160">
                  <a:noFill/>
                  <a:prstDash val="solid"/>
                </a:ln>
                <a:solidFill>
                  <a:srgbClr val="000000"/>
                </a:solidFill>
                <a:latin typeface="Arial Black" panose="020B0A04020102020204" pitchFamily="34" charset="0"/>
              </a:rPr>
              <a:t>1st Quarter Performance Report for the 2019/20 </a:t>
            </a:r>
            <a:r>
              <a:rPr lang="en-US" sz="3200" kern="0" dirty="0" smtClean="0">
                <a:ln w="10160">
                  <a:noFill/>
                  <a:prstDash val="solid"/>
                </a:ln>
                <a:solidFill>
                  <a:srgbClr val="000000"/>
                </a:solidFill>
                <a:latin typeface="Arial Black" panose="020B0A04020102020204" pitchFamily="34" charset="0"/>
              </a:rPr>
              <a:t>Financial </a:t>
            </a:r>
            <a:r>
              <a:rPr lang="en-US" sz="3200" kern="0" dirty="0">
                <a:ln w="10160">
                  <a:noFill/>
                  <a:prstDash val="solid"/>
                </a:ln>
                <a:solidFill>
                  <a:srgbClr val="000000"/>
                </a:solidFill>
                <a:latin typeface="Arial Black" panose="020B0A04020102020204" pitchFamily="34" charset="0"/>
              </a:rPr>
              <a:t>Y</a:t>
            </a:r>
            <a:r>
              <a:rPr lang="en-US" sz="3200" kern="0" dirty="0" smtClean="0">
                <a:ln w="10160">
                  <a:noFill/>
                  <a:prstDash val="solid"/>
                </a:ln>
                <a:solidFill>
                  <a:srgbClr val="000000"/>
                </a:solidFill>
                <a:latin typeface="Arial Black" panose="020B0A04020102020204" pitchFamily="34" charset="0"/>
              </a:rPr>
              <a:t>ear</a:t>
            </a:r>
            <a:endParaRPr lang="en-US" sz="3200" kern="0" dirty="0">
              <a:ln w="10160">
                <a:noFill/>
                <a:prstDash val="solid"/>
              </a:ln>
              <a:solidFill>
                <a:srgbClr val="000000"/>
              </a:solidFill>
              <a:latin typeface="Arial Black" panose="020B0A04020102020204" pitchFamily="34" charset="0"/>
            </a:endParaRPr>
          </a:p>
          <a:p>
            <a:pPr lvl="0" algn="ctr" defTabSz="914400" fontAlgn="auto">
              <a:spcBef>
                <a:spcPts val="0"/>
              </a:spcBef>
              <a:spcAft>
                <a:spcPts val="0"/>
              </a:spcAft>
            </a:pPr>
            <a:endParaRPr lang="en-US" sz="3200" kern="0" dirty="0">
              <a:ln w="10160">
                <a:noFill/>
                <a:prstDash val="solid"/>
              </a:ln>
              <a:solidFill>
                <a:srgbClr val="000000"/>
              </a:solidFill>
              <a:latin typeface="Arial Black" panose="020B0A04020102020204" pitchFamily="34" charset="0"/>
            </a:endParaRPr>
          </a:p>
          <a:p>
            <a:pPr lvl="0"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Presentation to </a:t>
            </a:r>
            <a:r>
              <a:rPr lang="en-ZA" sz="3200" kern="0" dirty="0">
                <a:ln w="10160">
                  <a:noFill/>
                  <a:prstDash val="solid"/>
                </a:ln>
                <a:solidFill>
                  <a:srgbClr val="000000"/>
                </a:solidFill>
                <a:latin typeface="Arial Black" panose="020B0A04020102020204" pitchFamily="34" charset="0"/>
              </a:rPr>
              <a:t>Portfolio Committee on Justice and Correctional services</a:t>
            </a:r>
          </a:p>
        </p:txBody>
      </p:sp>
      <p:sp>
        <p:nvSpPr>
          <p:cNvPr id="5" name="TextBox 4"/>
          <p:cNvSpPr txBox="1"/>
          <p:nvPr/>
        </p:nvSpPr>
        <p:spPr>
          <a:xfrm>
            <a:off x="154892" y="5099130"/>
            <a:ext cx="2830291" cy="646331"/>
          </a:xfrm>
          <a:prstGeom prst="rect">
            <a:avLst/>
          </a:prstGeom>
          <a:noFill/>
        </p:spPr>
        <p:txBody>
          <a:bodyPr wrap="square" rtlCol="0">
            <a:spAutoFit/>
          </a:bodyPr>
          <a:lstStyle/>
          <a:p>
            <a:pPr algn="ctr"/>
            <a:endParaRPr lang="en-ZA" dirty="0">
              <a:solidFill>
                <a:srgbClr val="000000"/>
              </a:solidFill>
            </a:endParaRPr>
          </a:p>
          <a:p>
            <a:pPr algn="ctr"/>
            <a:r>
              <a:rPr lang="en-ZA" b="1" dirty="0" smtClean="0">
                <a:solidFill>
                  <a:srgbClr val="006600"/>
                </a:solidFill>
              </a:rPr>
              <a:t>10 September 2019</a:t>
            </a:r>
            <a:endParaRPr lang="en-ZA" b="1" dirty="0">
              <a:solidFill>
                <a:srgbClr val="006600"/>
              </a:solidFill>
            </a:endParaRPr>
          </a:p>
        </p:txBody>
      </p:sp>
      <p:pic>
        <p:nvPicPr>
          <p:cNvPr id="7" name="Picture 2" descr="C:\Users\jmumaw\Desktop\DCS\Pics\Logo.JPG"/>
          <p:cNvPicPr>
            <a:picLocks noChangeAspect="1" noChangeArrowheads="1"/>
          </p:cNvPicPr>
          <p:nvPr/>
        </p:nvPicPr>
        <p:blipFill>
          <a:blip r:embed="rId4" cstate="print"/>
          <a:srcRect/>
          <a:stretch>
            <a:fillRect/>
          </a:stretch>
        </p:blipFill>
        <p:spPr bwMode="auto">
          <a:xfrm>
            <a:off x="36162" y="5976231"/>
            <a:ext cx="3189638" cy="1048103"/>
          </a:xfrm>
          <a:prstGeom prst="rect">
            <a:avLst/>
          </a:prstGeom>
          <a:noFill/>
          <a:ln w="9525">
            <a:noFill/>
            <a:miter lim="800000"/>
            <a:headEnd/>
            <a:tailEnd/>
          </a:ln>
        </p:spPr>
      </p:pic>
    </p:spTree>
    <p:extLst>
      <p:ext uri="{BB962C8B-B14F-4D97-AF65-F5344CB8AC3E}">
        <p14:creationId xmlns:p14="http://schemas.microsoft.com/office/powerpoint/2010/main" val="536731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7954281"/>
              </p:ext>
            </p:extLst>
          </p:nvPr>
        </p:nvGraphicFramePr>
        <p:xfrm>
          <a:off x="174170" y="1284707"/>
          <a:ext cx="8817430" cy="5366333"/>
        </p:xfrm>
        <a:graphic>
          <a:graphicData uri="http://schemas.openxmlformats.org/drawingml/2006/table">
            <a:tbl>
              <a:tblPr firstRow="1" bandRow="1">
                <a:tableStyleId>{5C22544A-7EE6-4342-B048-85BDC9FD1C3A}</a:tableStyleId>
              </a:tblPr>
              <a:tblGrid>
                <a:gridCol w="1281165"/>
                <a:gridCol w="1507253"/>
                <a:gridCol w="1959429"/>
                <a:gridCol w="1130440"/>
                <a:gridCol w="1808703"/>
                <a:gridCol w="1130440"/>
              </a:tblGrid>
              <a:tr h="632040">
                <a:tc>
                  <a:txBody>
                    <a:bodyPr/>
                    <a:lstStyle/>
                    <a:p>
                      <a:pPr marL="0" algn="l" defTabSz="914331" rtl="0" eaLnBrk="1" fontAlgn="t" latinLnBrk="0" hangingPunct="1"/>
                      <a:r>
                        <a:rPr lang="en-US" sz="1300" b="1" i="0" u="none" strike="noStrike" kern="1200" dirty="0" smtClean="0">
                          <a:solidFill>
                            <a:schemeClr val="bg1"/>
                          </a:solidFill>
                          <a:effectLst/>
                          <a:latin typeface="Arial Narrow" panose="020B0606020202030204" pitchFamily="34" charset="0"/>
                          <a:ea typeface="+mn-ea"/>
                          <a:cs typeface="+mn-cs"/>
                        </a:rPr>
                        <a:t>Performance Indicator</a:t>
                      </a:r>
                      <a:endParaRPr lang="en-US" sz="13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300" b="1" i="0" u="none" strike="noStrike" kern="1200" dirty="0" smtClean="0">
                          <a:solidFill>
                            <a:schemeClr val="bg1"/>
                          </a:solidFill>
                          <a:effectLst/>
                          <a:latin typeface="Arial Narrow" panose="020B0606020202030204" pitchFamily="34" charset="0"/>
                          <a:ea typeface="+mn-ea"/>
                          <a:cs typeface="+mn-cs"/>
                        </a:rPr>
                        <a:t>Q1 Target 2019/20 </a:t>
                      </a:r>
                      <a:endParaRPr lang="en-US" sz="13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300" b="1" i="0" u="none" strike="noStrike" kern="1200" dirty="0" smtClean="0">
                          <a:solidFill>
                            <a:schemeClr val="bg1"/>
                          </a:solidFill>
                          <a:effectLst/>
                          <a:latin typeface="Arial Narrow" panose="020B0606020202030204" pitchFamily="34" charset="0"/>
                          <a:ea typeface="+mn-ea"/>
                          <a:cs typeface="+mn-cs"/>
                        </a:rPr>
                        <a:t>Quarter 1</a:t>
                      </a:r>
                      <a:r>
                        <a:rPr lang="en-US" sz="1300" b="1" i="0" u="none" strike="noStrike" kern="1200" dirty="0">
                          <a:solidFill>
                            <a:schemeClr val="bg1"/>
                          </a:solidFill>
                          <a:effectLst/>
                          <a:latin typeface="Arial Narrow" panose="020B0606020202030204" pitchFamily="34" charset="0"/>
                          <a:ea typeface="+mn-ea"/>
                          <a:cs typeface="+mn-cs"/>
                        </a:rPr>
                        <a:t/>
                      </a:r>
                      <a:br>
                        <a:rPr lang="en-US" sz="1300" b="1" i="0" u="none" strike="noStrike" kern="1200" dirty="0">
                          <a:solidFill>
                            <a:schemeClr val="bg1"/>
                          </a:solidFill>
                          <a:effectLst/>
                          <a:latin typeface="Arial Narrow" panose="020B0606020202030204" pitchFamily="34" charset="0"/>
                          <a:ea typeface="+mn-ea"/>
                          <a:cs typeface="+mn-cs"/>
                        </a:rPr>
                      </a:br>
                      <a:r>
                        <a:rPr lang="en-US" sz="13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3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3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3815">
                <a:tc>
                  <a:txBody>
                    <a:bodyPr/>
                    <a:lstStyle/>
                    <a:p>
                      <a:pPr marL="0" algn="l" defTabSz="914331" rtl="0" eaLnBrk="1" fontAlgn="t" latinLnBrk="0" hangingPunct="1"/>
                      <a:r>
                        <a:rPr lang="en-US" sz="1300" b="1" i="0" u="none" strike="noStrike" kern="1200" dirty="0">
                          <a:solidFill>
                            <a:srgbClr val="000000"/>
                          </a:solidFill>
                          <a:effectLst/>
                          <a:latin typeface="Arial Narrow" panose="020B0606020202030204" pitchFamily="34" charset="0"/>
                          <a:ea typeface="+mn-ea"/>
                          <a:cs typeface="+mn-cs"/>
                        </a:rPr>
                        <a:t>Number of </a:t>
                      </a:r>
                      <a:r>
                        <a:rPr lang="en-US" sz="1300" b="1" i="0" u="none" strike="noStrike" kern="1200" dirty="0" smtClean="0">
                          <a:solidFill>
                            <a:srgbClr val="000000"/>
                          </a:solidFill>
                          <a:effectLst/>
                          <a:latin typeface="Arial Narrow" panose="020B0606020202030204" pitchFamily="34" charset="0"/>
                          <a:ea typeface="+mn-ea"/>
                          <a:cs typeface="+mn-cs"/>
                        </a:rPr>
                        <a:t>officials </a:t>
                      </a:r>
                      <a:r>
                        <a:rPr lang="en-US" sz="1300" b="1" i="0" u="none" strike="noStrike" kern="1200" dirty="0">
                          <a:solidFill>
                            <a:srgbClr val="000000"/>
                          </a:solidFill>
                          <a:effectLst/>
                          <a:latin typeface="Arial Narrow" panose="020B0606020202030204" pitchFamily="34" charset="0"/>
                          <a:ea typeface="+mn-ea"/>
                          <a:cs typeface="+mn-cs"/>
                        </a:rPr>
                        <a:t>trained in line with the workplace skills plan (WSP</a:t>
                      </a:r>
                      <a:r>
                        <a:rPr lang="en-US" sz="1300" b="1" i="0" u="none" strike="noStrike" kern="1200" dirty="0" smtClean="0">
                          <a:solidFill>
                            <a:srgbClr val="000000"/>
                          </a:solidFill>
                          <a:effectLst/>
                          <a:latin typeface="Arial Narrow" panose="020B0606020202030204" pitchFamily="34"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6</a:t>
                      </a:r>
                      <a:r>
                        <a:rPr lang="en-US" sz="1300" b="1" i="0" u="none" strike="noStrike" kern="1200" baseline="0" dirty="0" smtClean="0">
                          <a:solidFill>
                            <a:srgbClr val="000000"/>
                          </a:solidFill>
                          <a:effectLst/>
                          <a:latin typeface="Arial Narrow" panose="020B0606020202030204" pitchFamily="34" charset="0"/>
                          <a:ea typeface="+mn-ea"/>
                          <a:cs typeface="+mn-cs"/>
                        </a:rPr>
                        <a:t> 020</a:t>
                      </a:r>
                      <a:endParaRPr lang="en-US" sz="1300" b="1"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endParaRPr lang="en-US" sz="13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LMN:880</a:t>
                      </a: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FS/NC:817</a:t>
                      </a: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KZN:993</a:t>
                      </a: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WC:1</a:t>
                      </a:r>
                      <a:r>
                        <a:rPr lang="en-US" sz="1300" b="0" i="0" u="none" strike="noStrike" kern="1200" baseline="0" dirty="0" smtClean="0">
                          <a:solidFill>
                            <a:srgbClr val="000000"/>
                          </a:solidFill>
                          <a:effectLst/>
                          <a:latin typeface="Arial Narrow" panose="020B0606020202030204" pitchFamily="34" charset="0"/>
                          <a:ea typeface="+mn-ea"/>
                          <a:cs typeface="+mn-cs"/>
                        </a:rPr>
                        <a:t> 094</a:t>
                      </a:r>
                      <a:endParaRPr lang="en-US" sz="13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GP:</a:t>
                      </a:r>
                      <a:r>
                        <a:rPr lang="en-US" sz="1300" b="0" i="0" u="none" strike="noStrike" kern="1200" baseline="0" dirty="0" smtClean="0">
                          <a:solidFill>
                            <a:srgbClr val="000000"/>
                          </a:solidFill>
                          <a:effectLst/>
                          <a:latin typeface="Arial Narrow" panose="020B0606020202030204" pitchFamily="34" charset="0"/>
                          <a:ea typeface="+mn-ea"/>
                          <a:cs typeface="+mn-cs"/>
                        </a:rPr>
                        <a:t>1 292</a:t>
                      </a:r>
                      <a:endParaRPr lang="en-US" sz="13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EC:781</a:t>
                      </a: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Head</a:t>
                      </a:r>
                      <a:r>
                        <a:rPr lang="en-US" sz="1300" b="0" i="0" u="none" strike="noStrike" kern="1200" baseline="0" dirty="0" smtClean="0">
                          <a:solidFill>
                            <a:srgbClr val="000000"/>
                          </a:solidFill>
                          <a:effectLst/>
                          <a:latin typeface="Arial Narrow" panose="020B0606020202030204" pitchFamily="34" charset="0"/>
                          <a:ea typeface="+mn-ea"/>
                          <a:cs typeface="+mn-cs"/>
                        </a:rPr>
                        <a:t> Office</a:t>
                      </a:r>
                      <a:r>
                        <a:rPr lang="en-US" sz="1300" b="0" i="0" u="none" strike="noStrike" kern="1200" dirty="0" smtClean="0">
                          <a:solidFill>
                            <a:srgbClr val="000000"/>
                          </a:solidFill>
                          <a:effectLst/>
                          <a:latin typeface="Arial Narrow" panose="020B0606020202030204" pitchFamily="34" charset="0"/>
                          <a:ea typeface="+mn-ea"/>
                          <a:cs typeface="+mn-cs"/>
                        </a:rPr>
                        <a:t>:163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7</a:t>
                      </a:r>
                      <a:r>
                        <a:rPr lang="en-US" sz="1300" b="1" i="0" u="none" strike="noStrike" kern="1200" baseline="0" dirty="0" smtClean="0">
                          <a:solidFill>
                            <a:srgbClr val="000000"/>
                          </a:solidFill>
                          <a:effectLst/>
                          <a:latin typeface="Arial Narrow" panose="020B0606020202030204" pitchFamily="34" charset="0"/>
                          <a:ea typeface="+mn-ea"/>
                          <a:cs typeface="+mn-cs"/>
                        </a:rPr>
                        <a:t> 322</a:t>
                      </a:r>
                      <a:endParaRPr lang="en-US" sz="1300" b="1" i="0" u="none" strike="noStrike" kern="1200" dirty="0" smtClean="0">
                        <a:solidFill>
                          <a:srgbClr val="000000"/>
                        </a:solidFill>
                        <a:effectLst/>
                        <a:latin typeface="Arial Narrow" panose="020B0606020202030204" pitchFamily="34" charset="0"/>
                        <a:ea typeface="+mn-ea"/>
                        <a:cs typeface="+mn-cs"/>
                      </a:endParaRPr>
                    </a:p>
                    <a:p>
                      <a:endParaRPr lang="en-US" sz="1300" b="1" i="0" u="none" strike="noStrike" kern="1200" dirty="0" smtClean="0">
                        <a:solidFill>
                          <a:srgbClr val="000000"/>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dirty="0" smtClean="0">
                          <a:solidFill>
                            <a:schemeClr val="dk1"/>
                          </a:solidFill>
                          <a:effectLst/>
                          <a:latin typeface="Arial Narrow" panose="020B0606020202030204" pitchFamily="34" charset="0"/>
                          <a:ea typeface="+mn-ea"/>
                          <a:cs typeface="+mn-cs"/>
                        </a:rPr>
                        <a:t>LMN</a:t>
                      </a:r>
                      <a:r>
                        <a:rPr lang="en-ZA" sz="1300" b="1" kern="1200" baseline="0" dirty="0" smtClean="0">
                          <a:solidFill>
                            <a:schemeClr val="dk1"/>
                          </a:solidFill>
                          <a:effectLst/>
                          <a:latin typeface="Arial Narrow" panose="020B0606020202030204" pitchFamily="34" charset="0"/>
                          <a:ea typeface="+mn-ea"/>
                          <a:cs typeface="+mn-cs"/>
                        </a:rPr>
                        <a:t> :  1 205</a:t>
                      </a:r>
                      <a:endParaRPr lang="en-ZA" sz="1300" b="1" kern="1200" dirty="0" smtClean="0">
                        <a:solidFill>
                          <a:schemeClr val="dk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dirty="0" smtClean="0">
                          <a:solidFill>
                            <a:schemeClr val="dk1"/>
                          </a:solidFill>
                          <a:effectLst/>
                          <a:latin typeface="Arial Narrow" panose="020B0606020202030204" pitchFamily="34" charset="0"/>
                          <a:ea typeface="+mn-ea"/>
                          <a:cs typeface="+mn-cs"/>
                        </a:rPr>
                        <a:t>FSNC:</a:t>
                      </a:r>
                      <a:r>
                        <a:rPr lang="en-ZA" sz="1300" b="1" kern="1200" baseline="0" dirty="0" smtClean="0">
                          <a:solidFill>
                            <a:schemeClr val="dk1"/>
                          </a:solidFill>
                          <a:effectLst/>
                          <a:latin typeface="Arial Narrow" panose="020B0606020202030204" pitchFamily="34" charset="0"/>
                          <a:ea typeface="+mn-ea"/>
                          <a:cs typeface="+mn-cs"/>
                        </a:rPr>
                        <a:t> 1 071</a:t>
                      </a:r>
                      <a:endParaRPr lang="en-ZA" sz="1300" b="1" kern="1200" dirty="0" smtClean="0">
                        <a:solidFill>
                          <a:schemeClr val="dk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baseline="0" dirty="0" smtClean="0">
                          <a:solidFill>
                            <a:srgbClr val="000000"/>
                          </a:solidFill>
                          <a:effectLst/>
                          <a:latin typeface="Arial Narrow" panose="020B0606020202030204" pitchFamily="34" charset="0"/>
                          <a:ea typeface="+mn-ea"/>
                          <a:cs typeface="+mn-cs"/>
                        </a:rPr>
                        <a:t>KZN :  1104</a:t>
                      </a: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dirty="0" smtClean="0">
                          <a:solidFill>
                            <a:schemeClr val="dk1"/>
                          </a:solidFill>
                          <a:effectLst/>
                          <a:latin typeface="Arial Narrow" panose="020B0606020202030204" pitchFamily="34" charset="0"/>
                          <a:ea typeface="+mn-ea"/>
                          <a:cs typeface="+mn-cs"/>
                        </a:rPr>
                        <a:t>WC</a:t>
                      </a:r>
                      <a:r>
                        <a:rPr lang="en-ZA" sz="1300" b="1" kern="1200" baseline="0" dirty="0" smtClean="0">
                          <a:solidFill>
                            <a:schemeClr val="dk1"/>
                          </a:solidFill>
                          <a:effectLst/>
                          <a:latin typeface="Arial Narrow" panose="020B0606020202030204" pitchFamily="34" charset="0"/>
                          <a:ea typeface="+mn-ea"/>
                          <a:cs typeface="+mn-cs"/>
                        </a:rPr>
                        <a:t>  :  1 273</a:t>
                      </a:r>
                      <a:endParaRPr lang="en-ZA" sz="1300" b="1" kern="1200" dirty="0" smtClean="0">
                        <a:solidFill>
                          <a:schemeClr val="dk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dirty="0" smtClean="0">
                          <a:solidFill>
                            <a:schemeClr val="tx1"/>
                          </a:solidFill>
                          <a:effectLst/>
                          <a:latin typeface="Arial Narrow" panose="020B0606020202030204" pitchFamily="34" charset="0"/>
                          <a:ea typeface="+mn-ea"/>
                          <a:cs typeface="+mn-cs"/>
                        </a:rPr>
                        <a:t>GP</a:t>
                      </a:r>
                      <a:r>
                        <a:rPr lang="en-ZA" sz="1300" b="1" kern="1200" baseline="0" dirty="0" smtClean="0">
                          <a:solidFill>
                            <a:schemeClr val="tx1"/>
                          </a:solidFill>
                          <a:effectLst/>
                          <a:latin typeface="Arial Narrow" panose="020B0606020202030204" pitchFamily="34" charset="0"/>
                          <a:ea typeface="+mn-ea"/>
                          <a:cs typeface="+mn-cs"/>
                        </a:rPr>
                        <a:t>   : 1 546</a:t>
                      </a:r>
                      <a:endParaRPr lang="en-ZA" sz="1300" b="1"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dirty="0" smtClean="0">
                          <a:solidFill>
                            <a:srgbClr val="FF0000"/>
                          </a:solidFill>
                          <a:effectLst/>
                          <a:latin typeface="Arial Narrow" panose="020B0606020202030204" pitchFamily="34" charset="0"/>
                          <a:ea typeface="+mn-ea"/>
                          <a:cs typeface="+mn-cs"/>
                        </a:rPr>
                        <a:t>EC</a:t>
                      </a:r>
                      <a:r>
                        <a:rPr lang="en-ZA" sz="1300" b="1" kern="1200" baseline="0" dirty="0" smtClean="0">
                          <a:solidFill>
                            <a:srgbClr val="FF0000"/>
                          </a:solidFill>
                          <a:effectLst/>
                          <a:latin typeface="Arial Narrow" panose="020B0606020202030204" pitchFamily="34" charset="0"/>
                          <a:ea typeface="+mn-ea"/>
                          <a:cs typeface="+mn-cs"/>
                        </a:rPr>
                        <a:t>   :  719</a:t>
                      </a:r>
                      <a:endParaRPr lang="en-ZA" sz="1300" b="1" kern="1200" dirty="0" smtClean="0">
                        <a:solidFill>
                          <a:srgbClr val="FF0000"/>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dk1"/>
                          </a:solidFill>
                          <a:effectLst/>
                          <a:latin typeface="Arial Narrow" panose="020B0606020202030204" pitchFamily="34" charset="0"/>
                          <a:ea typeface="+mn-ea"/>
                          <a:cs typeface="+mn-cs"/>
                        </a:rPr>
                        <a:t>Head Office : 404</a:t>
                      </a:r>
                      <a:endParaRPr lang="en-US" sz="1300" b="1"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1</a:t>
                      </a:r>
                      <a:r>
                        <a:rPr lang="en-US" sz="1300" b="0" i="0" u="none" strike="noStrike" kern="1200" baseline="0" dirty="0" smtClean="0">
                          <a:solidFill>
                            <a:srgbClr val="000000"/>
                          </a:solidFill>
                          <a:effectLst/>
                          <a:latin typeface="Arial Narrow" panose="020B0606020202030204" pitchFamily="34" charset="0"/>
                          <a:ea typeface="+mn-ea"/>
                          <a:cs typeface="+mn-cs"/>
                        </a:rPr>
                        <a:t> 302</a:t>
                      </a:r>
                      <a:endParaRPr lang="en-US"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Demand for training exceeded the planned target. </a:t>
                      </a:r>
                      <a:endParaRPr lang="en-ZA" sz="13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n/a</a:t>
                      </a:r>
                      <a:endParaRPr lang="en-US"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30478">
                <a:tc>
                  <a:txBody>
                    <a:bodyPr/>
                    <a:lstStyle/>
                    <a:p>
                      <a:pPr marL="0" algn="l" defTabSz="914331" rtl="0" eaLnBrk="1" fontAlgn="t" latinLnBrk="0" hangingPunct="1"/>
                      <a:r>
                        <a:rPr lang="en-US" sz="1300" b="1" i="0" u="none" strike="noStrike" kern="1200" dirty="0">
                          <a:solidFill>
                            <a:srgbClr val="000000"/>
                          </a:solidFill>
                          <a:effectLst/>
                          <a:latin typeface="Arial Narrow" panose="020B0606020202030204" pitchFamily="34" charset="0"/>
                          <a:ea typeface="+mn-ea"/>
                          <a:cs typeface="+mn-cs"/>
                        </a:rPr>
                        <a:t>Percentage of management areas where IEHW programme is rolled out.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6%</a:t>
                      </a:r>
                      <a:r>
                        <a:rPr lang="en-US" sz="1300" b="0" i="0" u="none" strike="noStrike" kern="1200" dirty="0">
                          <a:solidFill>
                            <a:srgbClr val="000000"/>
                          </a:solidFill>
                          <a:effectLst/>
                          <a:latin typeface="Arial Narrow" panose="020B0606020202030204" pitchFamily="34" charset="0"/>
                          <a:ea typeface="+mn-ea"/>
                          <a:cs typeface="+mn-cs"/>
                        </a:rPr>
                        <a:t/>
                      </a:r>
                      <a:br>
                        <a:rPr lang="en-US" sz="1300" b="0" i="0" u="none" strike="noStrike" kern="1200" dirty="0">
                          <a:solidFill>
                            <a:srgbClr val="000000"/>
                          </a:solidFill>
                          <a:effectLst/>
                          <a:latin typeface="Arial Narrow" panose="020B0606020202030204" pitchFamily="34" charset="0"/>
                          <a:ea typeface="+mn-ea"/>
                          <a:cs typeface="+mn-cs"/>
                        </a:rPr>
                      </a:br>
                      <a:r>
                        <a:rPr lang="en-US" sz="1300" b="0" i="0" u="none" strike="noStrike" kern="1200" dirty="0" smtClean="0">
                          <a:solidFill>
                            <a:srgbClr val="000000"/>
                          </a:solidFill>
                          <a:effectLst/>
                          <a:latin typeface="Arial Narrow" panose="020B0606020202030204" pitchFamily="34" charset="0"/>
                          <a:ea typeface="+mn-ea"/>
                          <a:cs typeface="+mn-cs"/>
                        </a:rPr>
                        <a:t>(3/48)</a:t>
                      </a:r>
                      <a:endParaRPr lang="en-US"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0%</a:t>
                      </a:r>
                    </a:p>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(0/48)</a:t>
                      </a:r>
                      <a:endParaRPr lang="en-US" sz="1300" b="1"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l" defTabSz="914331" rtl="0" eaLnBrk="1" fontAlgn="t" latinLnBrk="0" hangingPunct="1"/>
                      <a:r>
                        <a:rPr lang="en-ZA" sz="1300" b="0" i="0" u="none" strike="noStrike" kern="1200" dirty="0" smtClean="0">
                          <a:solidFill>
                            <a:srgbClr val="000000"/>
                          </a:solidFill>
                          <a:effectLst/>
                          <a:latin typeface="Arial Narrow" panose="020B0606020202030204" pitchFamily="34" charset="0"/>
                          <a:ea typeface="+mn-ea"/>
                          <a:cs typeface="+mn-cs"/>
                        </a:rPr>
                        <a:t>6%</a:t>
                      </a:r>
                      <a:endParaRPr lang="en-ZA"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0" i="0" u="none" strike="noStrike" dirty="0" smtClean="0">
                          <a:solidFill>
                            <a:schemeClr val="tx1"/>
                          </a:solidFill>
                          <a:effectLst/>
                          <a:latin typeface="Arial Narrow" panose="020B0606020202030204" pitchFamily="34" charset="0"/>
                        </a:rPr>
                        <a:t>The roll</a:t>
                      </a:r>
                      <a:r>
                        <a:rPr lang="en-US" sz="1300" b="0" i="0" u="none" strike="noStrike" baseline="0" dirty="0" smtClean="0">
                          <a:solidFill>
                            <a:schemeClr val="tx1"/>
                          </a:solidFill>
                          <a:effectLst/>
                          <a:latin typeface="Arial Narrow" panose="020B0606020202030204" pitchFamily="34" charset="0"/>
                        </a:rPr>
                        <a:t> out of the Integrated Employee Health Wellness(IEHW) programme did not take place as planned due to conflicting priorities which resulted in the dates being differed. </a:t>
                      </a:r>
                      <a:endParaRPr lang="en-US" sz="1300" b="0" i="0" u="none" strike="noStrike" dirty="0">
                        <a:solidFill>
                          <a:schemeClr val="tx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0" i="0" u="none" strike="noStrike" dirty="0" smtClean="0">
                          <a:solidFill>
                            <a:schemeClr val="tx1"/>
                          </a:solidFill>
                          <a:effectLst/>
                          <a:latin typeface="Arial Narrow" panose="020B0606020202030204" pitchFamily="34" charset="0"/>
                        </a:rPr>
                        <a:t>Drakenstein </a:t>
                      </a:r>
                      <a:r>
                        <a:rPr lang="en-US" sz="1300" b="0" i="0" u="none" strike="noStrike" dirty="0">
                          <a:solidFill>
                            <a:schemeClr val="tx1"/>
                          </a:solidFill>
                          <a:effectLst/>
                          <a:latin typeface="Arial Narrow" panose="020B0606020202030204" pitchFamily="34" charset="0"/>
                        </a:rPr>
                        <a:t>postponed to 9 - 10 July </a:t>
                      </a:r>
                      <a:r>
                        <a:rPr lang="en-US" sz="1300" b="0" i="0" u="none" strike="noStrike" dirty="0" smtClean="0">
                          <a:solidFill>
                            <a:schemeClr val="tx1"/>
                          </a:solidFill>
                          <a:effectLst/>
                          <a:latin typeface="Arial Narrow" panose="020B0606020202030204" pitchFamily="34" charset="0"/>
                        </a:rPr>
                        <a:t>2019 (Completed)</a:t>
                      </a:r>
                    </a:p>
                    <a:p>
                      <a:pPr algn="l" fontAlgn="t"/>
                      <a:endParaRPr lang="en-US" sz="1300" b="0" i="0" u="none" strike="noStrike" dirty="0" smtClean="0">
                        <a:solidFill>
                          <a:schemeClr val="tx1"/>
                        </a:solidFill>
                        <a:effectLst/>
                        <a:latin typeface="Arial Narrow" panose="020B0606020202030204" pitchFamily="34" charset="0"/>
                      </a:endParaRPr>
                    </a:p>
                    <a:p>
                      <a:pPr algn="l" fontAlgn="t"/>
                      <a:r>
                        <a:rPr lang="en-US" sz="1300" b="0" i="0" u="none" strike="noStrike" dirty="0" smtClean="0">
                          <a:solidFill>
                            <a:schemeClr val="tx1"/>
                          </a:solidFill>
                          <a:effectLst/>
                          <a:latin typeface="Arial Narrow" panose="020B0606020202030204" pitchFamily="34" charset="0"/>
                        </a:rPr>
                        <a:t>Thohoyandou and </a:t>
                      </a:r>
                      <a:r>
                        <a:rPr lang="en-US" sz="1300" b="0" i="0" u="none" strike="noStrike" dirty="0" smtClean="0">
                          <a:solidFill>
                            <a:srgbClr val="000000"/>
                          </a:solidFill>
                          <a:effectLst/>
                          <a:latin typeface="Arial Narrow" panose="020B0606020202030204" pitchFamily="34" charset="0"/>
                        </a:rPr>
                        <a:t>Zonderwater postponed to Quarter 2.</a:t>
                      </a:r>
                      <a:endParaRPr lang="en-US" sz="13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555174"/>
            <a:ext cx="8647112" cy="1218795"/>
          </a:xfrm>
        </p:spPr>
        <p:txBody>
          <a:bodyPr/>
          <a:lstStyle/>
          <a:p>
            <a:pPr lvl="0" algn="ctr">
              <a:lnSpc>
                <a:spcPct val="110000"/>
              </a:lnSpc>
            </a:pPr>
            <a:r>
              <a:rPr lang="en-US" sz="2400" kern="1200" dirty="0">
                <a:solidFill>
                  <a:srgbClr val="006600"/>
                </a:solidFill>
              </a:rPr>
              <a:t>PROGRAMME 1: </a:t>
            </a:r>
            <a:r>
              <a:rPr lang="en-US" sz="2400" kern="1200" dirty="0" smtClean="0">
                <a:solidFill>
                  <a:srgbClr val="006600"/>
                </a:solidFill>
              </a:rPr>
              <a:t>ADMINISTRATION</a:t>
            </a:r>
            <a:r>
              <a:rPr lang="en-US" sz="2400" kern="1200" dirty="0" smtClean="0">
                <a:solidFill>
                  <a:srgbClr val="FF0000"/>
                </a:solidFill>
              </a:rPr>
              <a:t/>
            </a:r>
            <a:br>
              <a:rPr lang="en-US" sz="2400" kern="1200" dirty="0" smtClean="0">
                <a:solidFill>
                  <a:srgbClr val="FF0000"/>
                </a:solidFill>
              </a:rPr>
            </a:br>
            <a:r>
              <a:rPr lang="en-US" sz="2400" kern="1200" dirty="0" smtClean="0"/>
              <a:t>HUMAN RESOURCES </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val="372136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0196874"/>
              </p:ext>
            </p:extLst>
          </p:nvPr>
        </p:nvGraphicFramePr>
        <p:xfrm>
          <a:off x="325925" y="1418820"/>
          <a:ext cx="8522054" cy="4452952"/>
        </p:xfrm>
        <a:graphic>
          <a:graphicData uri="http://schemas.openxmlformats.org/drawingml/2006/table">
            <a:tbl>
              <a:tblPr firstRow="1" bandRow="1">
                <a:tableStyleId>{5C22544A-7EE6-4342-B048-85BDC9FD1C3A}</a:tableStyleId>
              </a:tblPr>
              <a:tblGrid>
                <a:gridCol w="958589"/>
                <a:gridCol w="903465"/>
                <a:gridCol w="1388141"/>
                <a:gridCol w="932507"/>
                <a:gridCol w="2290526"/>
                <a:gridCol w="2048826"/>
              </a:tblGrid>
              <a:tr h="817477">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475">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Percentage of allocated budget spent per year.</a:t>
                      </a:r>
                    </a:p>
                    <a:p>
                      <a:pPr algn="l" fontAlgn="t"/>
                      <a:endParaRPr kumimoji="0" lang="en-US" sz="1100" b="1" i="0" u="none" strike="noStrike" kern="1200" cap="none" spc="0" normalizeH="0" baseline="0" dirty="0">
                        <a:ln>
                          <a:noFill/>
                        </a:ln>
                        <a:solidFill>
                          <a:srgbClr val="000000"/>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100" b="0" i="0" u="none" strike="noStrike" kern="1200" dirty="0" smtClean="0">
                          <a:solidFill>
                            <a:srgbClr val="000000"/>
                          </a:solidFill>
                          <a:effectLst/>
                          <a:latin typeface="Arial Narrow" panose="020B0606020202030204" pitchFamily="34" charset="0"/>
                          <a:ea typeface="+mn-ea"/>
                          <a:cs typeface="+mn-cs"/>
                        </a:rPr>
                        <a:t>The spending plan percentage as at 30 June 2019 was 23.68% (R6,018 billion/R25,408 billion) versus the actual expenditure percentage of 20.79%  (R5,283/ R25,408 billion) resulting in 2.89%  (R735 million/R25,408 billion) underspending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100" b="0" i="0" u="none" strike="noStrike" kern="1200" noProof="0" dirty="0" smtClean="0">
                          <a:solidFill>
                            <a:srgbClr val="000000"/>
                          </a:solidFill>
                          <a:effectLst/>
                          <a:latin typeface="Arial Narrow" panose="020B0606020202030204" pitchFamily="34" charset="0"/>
                          <a:ea typeface="+mn-ea"/>
                          <a:cs typeface="+mn-cs"/>
                        </a:rPr>
                        <a:t>Target measured annually</a:t>
                      </a:r>
                    </a:p>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endParaRPr lang="en-US" sz="11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dirty="0" smtClean="0">
                          <a:solidFill>
                            <a:srgbClr val="000000"/>
                          </a:solidFill>
                          <a:effectLst/>
                          <a:latin typeface="Arial Narrow" panose="020B0606020202030204" pitchFamily="34" charset="0"/>
                          <a:ea typeface="+mn-ea"/>
                          <a:cs typeface="+mn-cs"/>
                        </a:rPr>
                        <a:t>Variance analysis conducted and the  IYM reports for the month of June  2019 were compiled and submitted to oversight bodies:</a:t>
                      </a:r>
                    </a:p>
                    <a:p>
                      <a:pPr marL="0" algn="l" defTabSz="914331" rtl="0" eaLnBrk="1" fontAlgn="t" latinLnBrk="0" hangingPunct="1"/>
                      <a:r>
                        <a:rPr lang="en-US" sz="1100" b="0" i="0" u="none" strike="noStrike" kern="1200" dirty="0" smtClean="0">
                          <a:solidFill>
                            <a:srgbClr val="000000"/>
                          </a:solidFill>
                          <a:effectLst/>
                          <a:latin typeface="Arial Narrow" panose="020B0606020202030204" pitchFamily="34" charset="0"/>
                          <a:ea typeface="+mn-ea"/>
                          <a:cs typeface="+mn-cs"/>
                        </a:rPr>
                        <a:t>* On Compensation of Employees. The actual spending of R4,150 billion (22,79%) against the spending plan of R4,358 billion (23.93%) resulting in an under spending of R208 million due to funded vacant posts     </a:t>
                      </a:r>
                    </a:p>
                    <a:p>
                      <a:pPr marL="0" algn="l" defTabSz="914331" rtl="0" eaLnBrk="1" fontAlgn="t" latinLnBrk="0" hangingPunct="1"/>
                      <a:r>
                        <a:rPr lang="en-US" sz="1100" b="0" i="0" u="none" strike="noStrike" kern="1200" dirty="0" smtClean="0">
                          <a:solidFill>
                            <a:srgbClr val="000000"/>
                          </a:solidFill>
                          <a:effectLst/>
                          <a:latin typeface="Arial Narrow" panose="020B0606020202030204" pitchFamily="34" charset="0"/>
                          <a:ea typeface="+mn-ea"/>
                          <a:cs typeface="+mn-cs"/>
                        </a:rPr>
                        <a:t>*Goods &amp; Services: The actual spending of R978 million (15.27%) against the spending plan of R1,475 billion (23.02%) resulting in an under spending of R497 million due to invoices for accommodation charges from DPW for the first quarter of 2019/20 financial year amounting to R143 million and Property Payments under the activity Capital Works for municipal services amounting to R74 million which were received but not yet processed for payment as well as on item Agency</a:t>
                      </a:r>
                      <a:endParaRPr lang="en-US" sz="11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smtClean="0">
                          <a:solidFill>
                            <a:srgbClr val="000000"/>
                          </a:solidFill>
                          <a:effectLst/>
                          <a:latin typeface="Arial Narrow" panose="020B0606020202030204" pitchFamily="34" charset="0"/>
                        </a:rPr>
                        <a:t>'Continuous monitoring per programme and the spending will improve once the process of filling vacancies is finalised</a:t>
                      </a:r>
                    </a:p>
                    <a:p>
                      <a:pPr algn="l" fontAlgn="t"/>
                      <a:r>
                        <a:rPr lang="en-US" sz="1100" b="0" i="0" u="none" strike="noStrike" dirty="0" smtClean="0">
                          <a:solidFill>
                            <a:srgbClr val="000000"/>
                          </a:solidFill>
                          <a:effectLst/>
                          <a:latin typeface="Arial Narrow" panose="020B0606020202030204" pitchFamily="34" charset="0"/>
                        </a:rPr>
                        <a:t>*Follow-up with Facilities to submit invoices as soon as they are received from DPW</a:t>
                      </a:r>
                    </a:p>
                    <a:p>
                      <a:pPr algn="l" fontAlgn="t"/>
                      <a:endParaRPr lang="en-US" sz="1100" b="0" i="0" u="none" strike="noStrike" dirty="0" smtClean="0">
                        <a:solidFill>
                          <a:srgbClr val="000000"/>
                        </a:solidFill>
                        <a:effectLst/>
                        <a:latin typeface="Arial Narrow" panose="020B0606020202030204" pitchFamily="34" charset="0"/>
                      </a:endParaRPr>
                    </a:p>
                    <a:p>
                      <a:pPr algn="l" fontAlgn="t"/>
                      <a:r>
                        <a:rPr lang="en-US" sz="1100" b="0" i="0" u="none" strike="noStrike" dirty="0" smtClean="0">
                          <a:solidFill>
                            <a:srgbClr val="000000"/>
                          </a:solidFill>
                          <a:effectLst/>
                          <a:latin typeface="Arial Narrow" panose="020B0606020202030204" pitchFamily="34" charset="0"/>
                        </a:rPr>
                        <a:t>*To request for parliamentary approval to shift funds from Compensation of Employees to Households Post Retirement benefit during AENE</a:t>
                      </a:r>
                    </a:p>
                    <a:p>
                      <a:pPr algn="l" fontAlgn="t"/>
                      <a:endParaRPr lang="en-US" sz="1100" b="0" i="0" u="none" strike="noStrike" dirty="0" smtClean="0">
                        <a:solidFill>
                          <a:srgbClr val="000000"/>
                        </a:solidFill>
                        <a:effectLst/>
                        <a:latin typeface="Arial Narrow" panose="020B0606020202030204" pitchFamily="34" charset="0"/>
                      </a:endParaRPr>
                    </a:p>
                    <a:p>
                      <a:pPr algn="l" fontAlgn="t"/>
                      <a:r>
                        <a:rPr lang="en-US" sz="1100" b="0" i="0" u="none" strike="noStrike" dirty="0" smtClean="0">
                          <a:solidFill>
                            <a:srgbClr val="000000"/>
                          </a:solidFill>
                          <a:effectLst/>
                          <a:latin typeface="Arial Narrow" panose="020B0606020202030204" pitchFamily="34" charset="0"/>
                        </a:rPr>
                        <a:t>*To advise Facilities to submit invoices as soon as they are received from DPW</a:t>
                      </a:r>
                      <a:endParaRPr lang="en-US" sz="11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4"/>
          <p:cNvSpPr>
            <a:spLocks noGrp="1"/>
          </p:cNvSpPr>
          <p:nvPr>
            <p:ph idx="1"/>
          </p:nvPr>
        </p:nvSpPr>
        <p:spPr>
          <a:xfrm>
            <a:off x="167530" y="551832"/>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FINANCE </a:t>
            </a:r>
            <a:endParaRPr lang="en-US" sz="2400" b="1" kern="1200" dirty="0"/>
          </a:p>
        </p:txBody>
      </p:sp>
    </p:spTree>
    <p:extLst>
      <p:ext uri="{BB962C8B-B14F-4D97-AF65-F5344CB8AC3E}">
        <p14:creationId xmlns:p14="http://schemas.microsoft.com/office/powerpoint/2010/main" val="222311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7255603"/>
              </p:ext>
            </p:extLst>
          </p:nvPr>
        </p:nvGraphicFramePr>
        <p:xfrm>
          <a:off x="250370" y="1600200"/>
          <a:ext cx="8616059" cy="3962445"/>
        </p:xfrm>
        <a:graphic>
          <a:graphicData uri="http://schemas.openxmlformats.org/drawingml/2006/table">
            <a:tbl>
              <a:tblPr firstRow="1" bandRow="1">
                <a:tableStyleId>{5C22544A-7EE6-4342-B048-85BDC9FD1C3A}</a:tableStyleId>
              </a:tblPr>
              <a:tblGrid>
                <a:gridCol w="1578760"/>
                <a:gridCol w="1258995"/>
                <a:gridCol w="1355842"/>
                <a:gridCol w="2130608"/>
                <a:gridCol w="1145927"/>
                <a:gridCol w="1145927"/>
              </a:tblGrid>
              <a:tr h="794657">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7788">
                <a:tc>
                  <a:txBody>
                    <a:bodyPr/>
                    <a:lstStyle/>
                    <a:p>
                      <a:pPr algn="l" fontAlgn="t"/>
                      <a:r>
                        <a:rPr lang="en-US" sz="1200" b="1" i="0" u="none" strike="noStrike" dirty="0" smtClean="0">
                          <a:solidFill>
                            <a:srgbClr val="000000"/>
                          </a:solidFill>
                          <a:effectLst/>
                          <a:latin typeface="Arial Narrow" panose="020B0606020202030204" pitchFamily="34" charset="0"/>
                        </a:rPr>
                        <a:t>Number</a:t>
                      </a:r>
                      <a:r>
                        <a:rPr lang="en-US" sz="1200" b="1" i="0" u="none" strike="noStrike" baseline="0" dirty="0" smtClean="0">
                          <a:solidFill>
                            <a:srgbClr val="000000"/>
                          </a:solidFill>
                          <a:effectLst/>
                          <a:latin typeface="Arial Narrow" panose="020B0606020202030204" pitchFamily="34" charset="0"/>
                        </a:rPr>
                        <a:t> of</a:t>
                      </a:r>
                      <a:r>
                        <a:rPr lang="en-US" sz="1200" b="1" i="0" u="none" strike="noStrike" dirty="0" smtClean="0">
                          <a:solidFill>
                            <a:srgbClr val="000000"/>
                          </a:solidFill>
                          <a:effectLst/>
                          <a:latin typeface="Arial Narrow" panose="020B0606020202030204" pitchFamily="34" charset="0"/>
                        </a:rPr>
                        <a:t> audit </a:t>
                      </a:r>
                      <a:r>
                        <a:rPr lang="en-US" sz="1200" b="1" i="0" u="none" strike="noStrike" dirty="0">
                          <a:solidFill>
                            <a:srgbClr val="000000"/>
                          </a:solidFill>
                          <a:effectLst/>
                          <a:latin typeface="Arial Narrow" panose="020B0606020202030204" pitchFamily="34" charset="0"/>
                        </a:rPr>
                        <a:t>qualifications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Target measured annually</a:t>
                      </a:r>
                      <a:endParaRPr lang="en-US"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a:t>
                      </a:r>
                      <a:r>
                        <a:rPr lang="en-US" sz="1200" b="0" i="0" u="none" strike="noStrike" kern="1200" baseline="0" dirty="0" smtClean="0">
                          <a:solidFill>
                            <a:srgbClr val="000000"/>
                          </a:solidFill>
                          <a:effectLst/>
                          <a:latin typeface="Arial Narrow" panose="020B0606020202030204" pitchFamily="34" charset="0"/>
                          <a:ea typeface="+mn-ea"/>
                          <a:cs typeface="+mn-cs"/>
                        </a:rPr>
                        <a:t> measured annually</a:t>
                      </a:r>
                      <a:endParaRPr lang="en-US"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200" b="0" i="0" u="none" strike="noStrike" kern="1200" dirty="0" smtClean="0">
                          <a:solidFill>
                            <a:srgbClr val="000000"/>
                          </a:solidFill>
                          <a:effectLst/>
                          <a:latin typeface="Arial Narrow" panose="020B0606020202030204" pitchFamily="34" charset="0"/>
                          <a:ea typeface="+mn-ea"/>
                          <a:cs typeface="+mn-cs"/>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a:t>
                      </a:r>
                      <a:r>
                        <a:rPr lang="en-US" sz="1200" b="0" i="0" u="none" strike="noStrike" kern="1200" baseline="0" dirty="0" smtClean="0">
                          <a:solidFill>
                            <a:srgbClr val="000000"/>
                          </a:solidFill>
                          <a:effectLst/>
                          <a:latin typeface="Arial Narrow" panose="020B0606020202030204" pitchFamily="34" charset="0"/>
                          <a:ea typeface="+mn-ea"/>
                          <a:cs typeface="+mn-cs"/>
                        </a:rPr>
                        <a:t> measured annually</a:t>
                      </a:r>
                      <a:endParaRPr lang="en-US" sz="12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a:t>
                      </a:r>
                      <a:r>
                        <a:rPr lang="en-US" sz="1200" b="0" i="0" u="none" strike="noStrike" kern="1200" baseline="0" dirty="0" smtClean="0">
                          <a:solidFill>
                            <a:srgbClr val="000000"/>
                          </a:solidFill>
                          <a:effectLst/>
                          <a:latin typeface="Arial Narrow" panose="020B0606020202030204" pitchFamily="34" charset="0"/>
                          <a:ea typeface="+mn-ea"/>
                          <a:cs typeface="+mn-cs"/>
                        </a:rPr>
                        <a:t> measured annually</a:t>
                      </a:r>
                      <a:endParaRPr lang="en-US" sz="12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4"/>
          <p:cNvSpPr>
            <a:spLocks noGrp="1"/>
          </p:cNvSpPr>
          <p:nvPr>
            <p:ph idx="1"/>
          </p:nvPr>
        </p:nvSpPr>
        <p:spPr>
          <a:xfrm>
            <a:off x="167530" y="592652"/>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FINANCE </a:t>
            </a:r>
            <a:endParaRPr lang="en-US" sz="2400" b="1" kern="1200" dirty="0"/>
          </a:p>
        </p:txBody>
      </p:sp>
    </p:spTree>
    <p:extLst>
      <p:ext uri="{BB962C8B-B14F-4D97-AF65-F5344CB8AC3E}">
        <p14:creationId xmlns:p14="http://schemas.microsoft.com/office/powerpoint/2010/main" val="477602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96935891"/>
              </p:ext>
            </p:extLst>
          </p:nvPr>
        </p:nvGraphicFramePr>
        <p:xfrm>
          <a:off x="250370" y="1490885"/>
          <a:ext cx="8665030" cy="4230905"/>
        </p:xfrm>
        <a:graphic>
          <a:graphicData uri="http://schemas.openxmlformats.org/drawingml/2006/table">
            <a:tbl>
              <a:tblPr firstRow="1" bandRow="1">
                <a:tableStyleId>{5C22544A-7EE6-4342-B048-85BDC9FD1C3A}</a:tableStyleId>
              </a:tblPr>
              <a:tblGrid>
                <a:gridCol w="2332930"/>
                <a:gridCol w="904586"/>
                <a:gridCol w="1150092"/>
                <a:gridCol w="1159340"/>
                <a:gridCol w="1559041"/>
                <a:gridCol w="1559041"/>
              </a:tblGrid>
              <a:tr h="838199">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0">
                <a:tc>
                  <a:txBody>
                    <a:bodyPr/>
                    <a:lstStyle/>
                    <a:p>
                      <a:pPr algn="l" fontAlgn="t"/>
                      <a:r>
                        <a:rPr lang="en-US" sz="1300" b="1" i="0" u="none" strike="noStrike" kern="1200" dirty="0" smtClean="0">
                          <a:solidFill>
                            <a:srgbClr val="000000"/>
                          </a:solidFill>
                          <a:effectLst/>
                          <a:latin typeface="Arial Narrow" panose="020B0606020202030204" pitchFamily="34" charset="0"/>
                          <a:ea typeface="+mn-ea"/>
                          <a:cs typeface="+mn-cs"/>
                        </a:rPr>
                        <a:t>Number of</a:t>
                      </a:r>
                      <a:r>
                        <a:rPr lang="en-US" sz="1300" b="1" i="0" u="none" strike="noStrike" kern="1200" baseline="0" dirty="0" smtClean="0">
                          <a:solidFill>
                            <a:srgbClr val="000000"/>
                          </a:solidFill>
                          <a:effectLst/>
                          <a:latin typeface="Arial Narrow" panose="020B0606020202030204" pitchFamily="34" charset="0"/>
                          <a:ea typeface="+mn-ea"/>
                          <a:cs typeface="+mn-cs"/>
                        </a:rPr>
                        <a:t> sites where IIMS is rolled out. </a:t>
                      </a:r>
                    </a:p>
                    <a:p>
                      <a:pPr algn="l" fontAlgn="t"/>
                      <a:endParaRPr lang="en-US" sz="1300" b="1" i="0" u="none" strike="noStrike" kern="1200" baseline="0" dirty="0" smtClean="0">
                        <a:solidFill>
                          <a:srgbClr val="000000"/>
                        </a:solidFill>
                        <a:effectLst/>
                        <a:latin typeface="Arial Narrow" panose="020B0606020202030204" pitchFamily="34" charset="0"/>
                        <a:ea typeface="+mn-ea"/>
                        <a:cs typeface="+mn-cs"/>
                      </a:endParaRPr>
                    </a:p>
                    <a:p>
                      <a:pPr algn="l" fontAlgn="t"/>
                      <a:endParaRPr lang="en-US" sz="1300" b="1" i="0" u="none" strike="noStrike" kern="1200" baseline="0" dirty="0" smtClean="0">
                        <a:solidFill>
                          <a:srgbClr val="000000"/>
                        </a:solidFill>
                        <a:effectLst/>
                        <a:latin typeface="Arial Narrow" panose="020B0606020202030204" pitchFamily="34" charset="0"/>
                        <a:ea typeface="+mn-ea"/>
                        <a:cs typeface="+mn-cs"/>
                      </a:endParaRPr>
                    </a:p>
                    <a:p>
                      <a:pPr algn="l" fontAlgn="t"/>
                      <a:endParaRPr lang="en-US" sz="1300" b="1" i="0" u="none" strike="noStrike" kern="1200" baseline="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0" i="0" u="none" strike="noStrike" kern="1200" dirty="0" smtClean="0">
                          <a:solidFill>
                            <a:srgbClr val="000000"/>
                          </a:solidFill>
                          <a:effectLst/>
                          <a:latin typeface="Arial Narrow" panose="020B0606020202030204" pitchFamily="34" charset="0"/>
                          <a:ea typeface="+mn-ea"/>
                          <a:cs typeface="+mn-cs"/>
                        </a:rPr>
                        <a:t>20</a:t>
                      </a:r>
                      <a:endParaRPr lang="en-US" sz="13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300" b="1" i="0" u="none" strike="noStrike" kern="1200" dirty="0" smtClean="0">
                          <a:solidFill>
                            <a:schemeClr val="tx1"/>
                          </a:solidFill>
                          <a:effectLst/>
                          <a:latin typeface="Arial Narrow" panose="020B0606020202030204" pitchFamily="34" charset="0"/>
                          <a:ea typeface="+mn-ea"/>
                          <a:cs typeface="+mn-cs"/>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algn="l" fontAlgn="t"/>
                      <a:r>
                        <a:rPr lang="en-ZA" sz="1300" b="0" i="0" u="none" strike="noStrike" kern="1200" dirty="0" smtClean="0">
                          <a:solidFill>
                            <a:srgbClr val="000000"/>
                          </a:solidFill>
                          <a:effectLst/>
                          <a:latin typeface="Arial Narrow" panose="020B0606020202030204" pitchFamily="34" charset="0"/>
                          <a:ea typeface="+mn-ea"/>
                          <a:cs typeface="+mn-cs"/>
                        </a:rPr>
                        <a:t>13</a:t>
                      </a:r>
                      <a:endParaRPr lang="en-ZA"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Target not achieved.</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Corrections of identified issues delayed beyond estimated timelines</a:t>
                      </a: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Increased capacity and complete outstanding matters by end June.</a:t>
                      </a: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8706">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smtClean="0">
                          <a:solidFill>
                            <a:srgbClr val="000000"/>
                          </a:solidFill>
                          <a:effectLst/>
                          <a:latin typeface="Arial Narrow" panose="020B0606020202030204" pitchFamily="34" charset="0"/>
                          <a:ea typeface="+mn-ea"/>
                          <a:cs typeface="+mn-cs"/>
                        </a:rPr>
                        <a:t>Percentage of correctional facilities and community corrections offices where LAN infrastructure  is rolled out.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0" i="0" u="none" strike="noStrike" kern="1200" dirty="0" smtClean="0">
                          <a:solidFill>
                            <a:srgbClr val="000000"/>
                          </a:solidFill>
                          <a:effectLst/>
                          <a:latin typeface="Arial Narrow" panose="020B0606020202030204" pitchFamily="34" charset="0"/>
                          <a:ea typeface="+mn-ea"/>
                          <a:cs typeface="+mn-cs"/>
                        </a:rPr>
                        <a:t>36.1%</a:t>
                      </a:r>
                    </a:p>
                    <a:p>
                      <a:pPr algn="l" fontAlgn="t"/>
                      <a:r>
                        <a:rPr lang="en-US" sz="1300" b="0" i="0" u="none" strike="noStrike" kern="1200" dirty="0" smtClean="0">
                          <a:solidFill>
                            <a:srgbClr val="000000"/>
                          </a:solidFill>
                          <a:effectLst/>
                          <a:latin typeface="Arial Narrow" panose="020B0606020202030204" pitchFamily="34" charset="0"/>
                          <a:ea typeface="+mn-ea"/>
                          <a:cs typeface="+mn-cs"/>
                        </a:rPr>
                        <a:t>(130/360)</a:t>
                      </a:r>
                      <a:endParaRPr lang="en-US" sz="13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1" i="0" u="none" strike="noStrike" kern="1200" dirty="0" smtClean="0">
                          <a:solidFill>
                            <a:srgbClr val="000000"/>
                          </a:solidFill>
                          <a:effectLst/>
                          <a:latin typeface="Arial Narrow" panose="020B0606020202030204" pitchFamily="34" charset="0"/>
                          <a:ea typeface="+mn-ea"/>
                          <a:cs typeface="+mn-cs"/>
                        </a:rPr>
                        <a:t>36.1%</a:t>
                      </a:r>
                    </a:p>
                    <a:p>
                      <a:pPr algn="l" fontAlgn="t"/>
                      <a:r>
                        <a:rPr lang="en-US" sz="1300" b="1" i="0" u="none" strike="noStrike" kern="1200" dirty="0" smtClean="0">
                          <a:solidFill>
                            <a:srgbClr val="000000"/>
                          </a:solidFill>
                          <a:effectLst/>
                          <a:latin typeface="Arial Narrow" panose="020B0606020202030204" pitchFamily="34" charset="0"/>
                          <a:ea typeface="+mn-ea"/>
                          <a:cs typeface="+mn-cs"/>
                        </a:rPr>
                        <a:t>(130/360)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algn="l" fontAlgn="t"/>
                      <a:r>
                        <a:rPr lang="en-ZA" sz="1300" b="0" i="0" u="none" strike="noStrike" kern="1200" dirty="0" smtClean="0">
                          <a:solidFill>
                            <a:srgbClr val="000000"/>
                          </a:solidFill>
                          <a:effectLst/>
                          <a:latin typeface="Arial Narrow" panose="020B0606020202030204" pitchFamily="34" charset="0"/>
                          <a:ea typeface="+mn-ea"/>
                          <a:cs typeface="+mn-cs"/>
                        </a:rPr>
                        <a:t>none</a:t>
                      </a:r>
                      <a:endParaRPr lang="en-ZA"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n/a</a:t>
                      </a: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n/a</a:t>
                      </a: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496888" y="632188"/>
            <a:ext cx="8647112" cy="1049518"/>
          </a:xfrm>
        </p:spPr>
        <p:txBody>
          <a:bodyPr/>
          <a:lstStyle/>
          <a:p>
            <a:pPr lvl="0" algn="ctr">
              <a:lnSpc>
                <a:spcPct val="110000"/>
              </a:lnSpc>
              <a:spcAft>
                <a:spcPts val="1800"/>
              </a:spcAft>
            </a:pPr>
            <a:r>
              <a:rPr lang="en-US" sz="2400" kern="1200" dirty="0">
                <a:solidFill>
                  <a:srgbClr val="006600"/>
                </a:solidFill>
              </a:rPr>
              <a:t>PROGRAMME 1: </a:t>
            </a:r>
            <a:r>
              <a:rPr lang="en-US" sz="2400" kern="1200" dirty="0" smtClean="0">
                <a:solidFill>
                  <a:srgbClr val="006600"/>
                </a:solidFill>
              </a:rPr>
              <a:t>ADMINISTRATION</a:t>
            </a:r>
            <a:br>
              <a:rPr lang="en-US" sz="2400" kern="1200" dirty="0" smtClean="0">
                <a:solidFill>
                  <a:srgbClr val="006600"/>
                </a:solidFill>
              </a:rPr>
            </a:br>
            <a:r>
              <a:rPr lang="en-US" sz="2400" kern="1200" dirty="0" smtClean="0"/>
              <a:t>INFORMATION TECHNOLOGY </a:t>
            </a:r>
            <a:r>
              <a:rPr lang="en-US" sz="1400" kern="1200" dirty="0"/>
              <a:t/>
            </a:r>
            <a:br>
              <a:rPr lang="en-US" sz="1400" kern="1200" dirty="0"/>
            </a:br>
            <a:endParaRPr lang="en-US" sz="1400" dirty="0"/>
          </a:p>
        </p:txBody>
      </p:sp>
    </p:spTree>
    <p:extLst>
      <p:ext uri="{BB962C8B-B14F-4D97-AF65-F5344CB8AC3E}">
        <p14:creationId xmlns:p14="http://schemas.microsoft.com/office/powerpoint/2010/main" val="1666478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43054450"/>
              </p:ext>
            </p:extLst>
          </p:nvPr>
        </p:nvGraphicFramePr>
        <p:xfrm>
          <a:off x="246063" y="1533204"/>
          <a:ext cx="8520641" cy="3654188"/>
        </p:xfrm>
        <a:graphic>
          <a:graphicData uri="http://schemas.openxmlformats.org/drawingml/2006/table">
            <a:tbl>
              <a:tblPr firstRow="1" bandRow="1">
                <a:tableStyleId>{5C22544A-7EE6-4342-B048-85BDC9FD1C3A}</a:tableStyleId>
              </a:tblPr>
              <a:tblGrid>
                <a:gridCol w="1915039"/>
                <a:gridCol w="1316585"/>
                <a:gridCol w="1316585"/>
                <a:gridCol w="1610233"/>
                <a:gridCol w="1321180"/>
                <a:gridCol w="1041019"/>
              </a:tblGrid>
              <a:tr h="793618">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0570">
                <a:tc>
                  <a:txBody>
                    <a:bodyPr/>
                    <a:lstStyle/>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Percentage of Correctional facilities and PPP facilities inspected on the conditions and treatment of inmates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15%  </a:t>
                      </a:r>
                    </a:p>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(36/243)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15</a:t>
                      </a:r>
                      <a:r>
                        <a:rPr lang="en-US" sz="1300" b="1" i="0" u="none" strike="noStrike" kern="1200" baseline="0" dirty="0" smtClean="0">
                          <a:solidFill>
                            <a:srgbClr val="000000"/>
                          </a:solidFill>
                          <a:effectLst/>
                          <a:latin typeface="Arial Narrow" panose="020B0606020202030204" pitchFamily="34" charset="0"/>
                          <a:ea typeface="+mn-ea"/>
                          <a:cs typeface="+mn-cs"/>
                        </a:rPr>
                        <a:t> </a:t>
                      </a:r>
                      <a:r>
                        <a:rPr lang="en-US" sz="1300" b="1" i="0" u="none" strike="noStrike" kern="1200" dirty="0" smtClean="0">
                          <a:solidFill>
                            <a:srgbClr val="000000"/>
                          </a:solidFill>
                          <a:effectLst/>
                          <a:latin typeface="Arial Narrow" panose="020B0606020202030204" pitchFamily="34" charset="0"/>
                          <a:ea typeface="+mn-ea"/>
                          <a:cs typeface="+mn-cs"/>
                        </a:rPr>
                        <a:t>%  </a:t>
                      </a:r>
                    </a:p>
                    <a:p>
                      <a:pPr marL="0" algn="l" defTabSz="914331" rtl="0" eaLnBrk="1" fontAlgn="t" latinLnBrk="0" hangingPunct="1"/>
                      <a:r>
                        <a:rPr lang="en-US" sz="1300" b="1" i="0" u="none" strike="noStrike" kern="1200" dirty="0" smtClean="0">
                          <a:solidFill>
                            <a:srgbClr val="000000"/>
                          </a:solidFill>
                          <a:effectLst/>
                          <a:latin typeface="Arial Narrow" panose="020B0606020202030204" pitchFamily="34" charset="0"/>
                          <a:ea typeface="+mn-ea"/>
                          <a:cs typeface="+mn-cs"/>
                        </a:rPr>
                        <a:t>(36/243) </a:t>
                      </a:r>
                      <a:endParaRPr lang="en-ZA" sz="13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ZA" sz="1300" b="0" i="0" u="none" strike="noStrike" kern="1200" dirty="0" smtClean="0">
                          <a:solidFill>
                            <a:srgbClr val="000000"/>
                          </a:solidFill>
                          <a:effectLst/>
                          <a:latin typeface="Arial Narrow" panose="020B0606020202030204" pitchFamily="34" charset="0"/>
                          <a:ea typeface="+mn-ea"/>
                          <a:cs typeface="+mn-cs"/>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0" i="0" u="none" strike="noStrike" kern="1200" dirty="0" smtClean="0">
                          <a:solidFill>
                            <a:srgbClr val="000000"/>
                          </a:solidFill>
                          <a:effectLst/>
                          <a:latin typeface="Arial Narrow" panose="020B0606020202030204" pitchFamily="34" charset="0"/>
                          <a:ea typeface="+mn-ea"/>
                          <a:cs typeface="+mn-cs"/>
                        </a:rPr>
                        <a:t>n/a</a:t>
                      </a:r>
                      <a:endParaRPr lang="en-US"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300" b="0" i="0" u="none" strike="noStrike" kern="1200" dirty="0" smtClean="0">
                          <a:solidFill>
                            <a:srgbClr val="000000"/>
                          </a:solidFill>
                          <a:effectLst/>
                          <a:latin typeface="Arial Narrow" panose="020B0606020202030204" pitchFamily="34" charset="0"/>
                          <a:ea typeface="+mn-ea"/>
                          <a:cs typeface="+mn-cs"/>
                        </a:rPr>
                        <a:t>n/a</a:t>
                      </a:r>
                      <a:endParaRPr lang="en-ZA" sz="13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246063" y="596900"/>
            <a:ext cx="8647112" cy="1218795"/>
          </a:xfrm>
        </p:spPr>
        <p:txBody>
          <a:bodyPr/>
          <a:lstStyle/>
          <a:p>
            <a:pPr lvl="0" algn="ctr">
              <a:lnSpc>
                <a:spcPct val="110000"/>
              </a:lnSpc>
            </a:pPr>
            <a:r>
              <a:rPr lang="en-US" sz="2400" kern="1200" dirty="0">
                <a:solidFill>
                  <a:srgbClr val="006600"/>
                </a:solidFill>
              </a:rPr>
              <a:t>PROGRAMME 1: </a:t>
            </a:r>
            <a:r>
              <a:rPr lang="en-US" sz="2400" kern="1200" dirty="0" smtClean="0">
                <a:solidFill>
                  <a:srgbClr val="006600"/>
                </a:solidFill>
              </a:rPr>
              <a:t>ADMINISTRATION</a:t>
            </a:r>
            <a:br>
              <a:rPr lang="en-US" sz="2400" kern="1200" dirty="0" smtClean="0">
                <a:solidFill>
                  <a:srgbClr val="006600"/>
                </a:solidFill>
              </a:rPr>
            </a:br>
            <a:r>
              <a:rPr lang="en-US" sz="2400" kern="1200" dirty="0" smtClean="0"/>
              <a:t>JICS </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val="3682754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2 - incarceration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val="161980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6953264"/>
              </p:ext>
            </p:extLst>
          </p:nvPr>
        </p:nvGraphicFramePr>
        <p:xfrm>
          <a:off x="243737" y="1447800"/>
          <a:ext cx="8747863" cy="4943481"/>
        </p:xfrm>
        <a:graphic>
          <a:graphicData uri="http://schemas.openxmlformats.org/drawingml/2006/table">
            <a:tbl>
              <a:tblPr firstRow="1" bandRow="1">
                <a:tableStyleId>{5C22544A-7EE6-4342-B048-85BDC9FD1C3A}</a:tableStyleId>
              </a:tblPr>
              <a:tblGrid>
                <a:gridCol w="1204063"/>
                <a:gridCol w="2108200"/>
                <a:gridCol w="2068945"/>
                <a:gridCol w="858982"/>
                <a:gridCol w="1477818"/>
                <a:gridCol w="1029855"/>
              </a:tblGrid>
              <a:tr h="676281">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0">
                <a:tc>
                  <a:txBody>
                    <a:bodyPr/>
                    <a:lstStyle/>
                    <a:p>
                      <a:pPr marL="0" algn="l" defTabSz="914331" rtl="0" eaLnBrk="1" fontAlgn="t" latinLnBrk="0" hangingPunct="1"/>
                      <a:r>
                        <a:rPr lang="en-US" sz="1300" b="1" i="0" u="none" strike="noStrike" kern="1200" dirty="0">
                          <a:solidFill>
                            <a:srgbClr val="000000"/>
                          </a:solidFill>
                          <a:effectLst/>
                          <a:latin typeface="Arial Narrow" panose="020B0606020202030204" pitchFamily="34" charset="0"/>
                          <a:ea typeface="+mn-ea"/>
                          <a:cs typeface="+mn-cs"/>
                        </a:rPr>
                        <a:t>Percentage of inmates who escape  from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1" i="0" u="none" strike="noStrike" kern="1200" dirty="0" smtClean="0">
                          <a:solidFill>
                            <a:schemeClr val="tx1"/>
                          </a:solidFill>
                          <a:effectLst/>
                          <a:latin typeface="Arial Narrow" panose="020B0606020202030204" pitchFamily="34" charset="0"/>
                          <a:ea typeface="+mn-ea"/>
                          <a:cs typeface="+mn-cs"/>
                        </a:rPr>
                        <a:t>0.009%</a:t>
                      </a:r>
                    </a:p>
                    <a:p>
                      <a:pPr marL="0" algn="l" defTabSz="914331" rtl="0" eaLnBrk="1" fontAlgn="t" latinLnBrk="0" hangingPunct="1"/>
                      <a:r>
                        <a:rPr lang="en-US" sz="1200" b="1" i="0" u="none" strike="noStrike" kern="1200" dirty="0" smtClean="0">
                          <a:solidFill>
                            <a:schemeClr val="tx1"/>
                          </a:solidFill>
                          <a:effectLst/>
                          <a:latin typeface="Arial Narrow" panose="020B0606020202030204" pitchFamily="34" charset="0"/>
                          <a:ea typeface="+mn-ea"/>
                          <a:cs typeface="+mn-cs"/>
                        </a:rPr>
                        <a:t>(15/</a:t>
                      </a:r>
                      <a:r>
                        <a:rPr lang="en-US" sz="1200" b="1" i="0" u="none" strike="noStrike" dirty="0" smtClean="0">
                          <a:solidFill>
                            <a:schemeClr val="tx1"/>
                          </a:solidFill>
                          <a:effectLst/>
                          <a:latin typeface="Arial Narrow" panose="020B0606020202030204" pitchFamily="34" charset="0"/>
                        </a:rPr>
                        <a:t>166 449</a:t>
                      </a:r>
                      <a:r>
                        <a:rPr lang="en-US" sz="1200" b="1" i="0" u="none" strike="noStrike" kern="1200" dirty="0" smtClean="0">
                          <a:solidFill>
                            <a:schemeClr val="tx1"/>
                          </a:solidFill>
                          <a:effectLst/>
                          <a:latin typeface="Arial Narrow" panose="020B0606020202030204" pitchFamily="34" charset="0"/>
                          <a:ea typeface="+mn-ea"/>
                          <a:cs typeface="+mn-cs"/>
                        </a:rPr>
                        <a:t>) </a:t>
                      </a:r>
                    </a:p>
                    <a:p>
                      <a:pPr marL="0" algn="l" defTabSz="914331" rtl="0" eaLnBrk="1" fontAlgn="t" latinLnBrk="0" hangingPunct="1"/>
                      <a:endParaRPr lang="en-US" sz="12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LMN: (2/24 150</a:t>
                      </a:r>
                      <a:r>
                        <a:rPr lang="en-US" sz="1200" b="0" i="0" u="none" strike="noStrike" kern="1200" baseline="0" dirty="0" smtClean="0">
                          <a:solidFill>
                            <a:schemeClr val="tx1"/>
                          </a:solidFill>
                          <a:effectLst/>
                          <a:latin typeface="Arial Narrow" panose="020B0606020202030204" pitchFamily="34" charset="0"/>
                          <a:ea typeface="+mn-ea"/>
                          <a:cs typeface="+mn-cs"/>
                        </a:rPr>
                        <a:t> </a:t>
                      </a:r>
                      <a:r>
                        <a:rPr lang="en-US" sz="1200" b="0" i="0" u="none" strike="noStrike" kern="1200" dirty="0" smtClean="0">
                          <a:solidFill>
                            <a:schemeClr val="tx1"/>
                          </a:solidFill>
                          <a:effectLst/>
                          <a:latin typeface="Arial Narrow" panose="020B0606020202030204" pitchFamily="34" charset="0"/>
                          <a:ea typeface="+mn-ea"/>
                          <a:cs typeface="+mn-cs"/>
                        </a:rPr>
                        <a:t>) 0.008%</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FSNC: (2/</a:t>
                      </a:r>
                      <a:r>
                        <a:rPr lang="en-US" sz="1200" b="0" i="0" u="none" strike="noStrike" kern="1200" baseline="0" dirty="0" smtClean="0">
                          <a:solidFill>
                            <a:schemeClr val="tx1"/>
                          </a:solidFill>
                          <a:effectLst/>
                          <a:latin typeface="Arial Narrow" panose="020B0606020202030204" pitchFamily="34" charset="0"/>
                          <a:ea typeface="+mn-ea"/>
                          <a:cs typeface="+mn-cs"/>
                        </a:rPr>
                        <a:t>23 741</a:t>
                      </a:r>
                      <a:r>
                        <a:rPr lang="en-US" sz="1200" b="0" i="0" u="none" strike="noStrike" kern="1200" dirty="0" smtClean="0">
                          <a:solidFill>
                            <a:schemeClr val="tx1"/>
                          </a:solidFill>
                          <a:effectLst/>
                          <a:latin typeface="Arial Narrow" panose="020B0606020202030204" pitchFamily="34" charset="0"/>
                          <a:ea typeface="+mn-ea"/>
                          <a:cs typeface="+mn-cs"/>
                        </a:rPr>
                        <a:t>) 0.008%</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KZN: (3/29 804) 0.010%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WC: (3/29</a:t>
                      </a:r>
                      <a:r>
                        <a:rPr lang="en-US" sz="1200" b="0" i="0" u="none" strike="noStrike" kern="1200" baseline="0" dirty="0" smtClean="0">
                          <a:solidFill>
                            <a:schemeClr val="tx1"/>
                          </a:solidFill>
                          <a:effectLst/>
                          <a:latin typeface="Arial Narrow" panose="020B0606020202030204" pitchFamily="34" charset="0"/>
                          <a:ea typeface="+mn-ea"/>
                          <a:cs typeface="+mn-cs"/>
                        </a:rPr>
                        <a:t> 651)</a:t>
                      </a:r>
                      <a:r>
                        <a:rPr lang="en-US" sz="1200" b="0" i="0" u="none" strike="noStrike" kern="1200" dirty="0" smtClean="0">
                          <a:solidFill>
                            <a:schemeClr val="tx1"/>
                          </a:solidFill>
                          <a:effectLst/>
                          <a:latin typeface="Arial Narrow" panose="020B0606020202030204" pitchFamily="34" charset="0"/>
                          <a:ea typeface="+mn-ea"/>
                          <a:cs typeface="+mn-cs"/>
                        </a:rPr>
                        <a:t> 0.010%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GP: (3/38</a:t>
                      </a:r>
                      <a:r>
                        <a:rPr lang="en-US" sz="1200" b="0" i="0" u="none" strike="noStrike" kern="1200" baseline="0" dirty="0" smtClean="0">
                          <a:solidFill>
                            <a:schemeClr val="tx1"/>
                          </a:solidFill>
                          <a:effectLst/>
                          <a:latin typeface="Arial Narrow" panose="020B0606020202030204" pitchFamily="34" charset="0"/>
                          <a:ea typeface="+mn-ea"/>
                          <a:cs typeface="+mn-cs"/>
                        </a:rPr>
                        <a:t> 168</a:t>
                      </a:r>
                      <a:r>
                        <a:rPr lang="en-US" sz="1200" b="0" i="0" u="none" strike="noStrike" kern="1200" dirty="0" smtClean="0">
                          <a:solidFill>
                            <a:schemeClr val="tx1"/>
                          </a:solidFill>
                          <a:effectLst/>
                          <a:latin typeface="Arial Narrow" panose="020B0606020202030204" pitchFamily="34" charset="0"/>
                          <a:ea typeface="+mn-ea"/>
                          <a:cs typeface="+mn-cs"/>
                        </a:rPr>
                        <a:t>) 0.008%</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EC: (2/20</a:t>
                      </a:r>
                      <a:r>
                        <a:rPr lang="en-US" sz="1200" b="0" i="0" u="none" strike="noStrike" kern="1200" baseline="0" dirty="0" smtClean="0">
                          <a:solidFill>
                            <a:schemeClr val="tx1"/>
                          </a:solidFill>
                          <a:effectLst/>
                          <a:latin typeface="Arial Narrow" panose="020B0606020202030204" pitchFamily="34" charset="0"/>
                          <a:ea typeface="+mn-ea"/>
                          <a:cs typeface="+mn-cs"/>
                        </a:rPr>
                        <a:t> 575</a:t>
                      </a:r>
                      <a:r>
                        <a:rPr lang="en-US" sz="1200" b="0" i="0" u="none" strike="noStrike" kern="1200" dirty="0" smtClean="0">
                          <a:solidFill>
                            <a:schemeClr val="tx1"/>
                          </a:solidFill>
                          <a:effectLst/>
                          <a:latin typeface="Arial Narrow" panose="020B0606020202030204" pitchFamily="34" charset="0"/>
                          <a:ea typeface="+mn-ea"/>
                          <a:cs typeface="+mn-cs"/>
                        </a:rPr>
                        <a:t>) 0.010%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0.005%</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(8/16</a:t>
                      </a:r>
                      <a:r>
                        <a:rPr lang="en-ZA" sz="1200" b="1" i="0" u="none" strike="noStrike" kern="1200" baseline="0" dirty="0" smtClean="0">
                          <a:solidFill>
                            <a:schemeClr val="tx1"/>
                          </a:solidFill>
                          <a:effectLst/>
                          <a:latin typeface="Arial Narrow" panose="020B0606020202030204" pitchFamily="34" charset="0"/>
                          <a:ea typeface="+mn-ea"/>
                          <a:cs typeface="+mn-cs"/>
                        </a:rPr>
                        <a:t>0 075</a:t>
                      </a:r>
                      <a:r>
                        <a:rPr lang="en-ZA" sz="1200" b="1" i="0" u="none" strike="noStrike" kern="1200" dirty="0" smtClean="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200" b="1" i="0" u="none" strike="noStrike" kern="1200" dirty="0" smtClean="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LMN: (0/25</a:t>
                      </a:r>
                      <a:r>
                        <a:rPr lang="en-ZA" sz="1200" b="1" i="0" u="none" strike="noStrike" kern="1200" baseline="0" dirty="0" smtClean="0">
                          <a:solidFill>
                            <a:schemeClr val="tx1"/>
                          </a:solidFill>
                          <a:effectLst/>
                          <a:latin typeface="Arial Narrow" panose="020B0606020202030204" pitchFamily="34" charset="0"/>
                          <a:ea typeface="+mn-ea"/>
                          <a:cs typeface="+mn-cs"/>
                        </a:rPr>
                        <a:t> 632</a:t>
                      </a:r>
                      <a:r>
                        <a:rPr lang="en-ZA" sz="1200" b="1" i="0" u="none" strike="noStrike" kern="1200" dirty="0" smtClean="0">
                          <a:solidFill>
                            <a:schemeClr val="tx1"/>
                          </a:solidFill>
                          <a:effectLst/>
                          <a:latin typeface="Arial Narrow" panose="020B0606020202030204" pitchFamily="34" charset="0"/>
                          <a:ea typeface="+mn-ea"/>
                          <a:cs typeface="+mn-cs"/>
                        </a:rPr>
                        <a:t>) 0.000%</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FSNC: (0/21</a:t>
                      </a:r>
                      <a:r>
                        <a:rPr lang="en-ZA" sz="1200" b="1" i="0" u="none" strike="noStrike" kern="1200" baseline="0" dirty="0" smtClean="0">
                          <a:solidFill>
                            <a:schemeClr val="tx1"/>
                          </a:solidFill>
                          <a:effectLst/>
                          <a:latin typeface="Arial Narrow" panose="020B0606020202030204" pitchFamily="34" charset="0"/>
                          <a:ea typeface="+mn-ea"/>
                          <a:cs typeface="+mn-cs"/>
                        </a:rPr>
                        <a:t> 581</a:t>
                      </a:r>
                      <a:r>
                        <a:rPr lang="en-ZA" sz="1200" b="1" i="0" u="none" strike="noStrike" kern="1200" dirty="0" smtClean="0">
                          <a:solidFill>
                            <a:schemeClr val="tx1"/>
                          </a:solidFill>
                          <a:effectLst/>
                          <a:latin typeface="Arial Narrow" panose="020B0606020202030204" pitchFamily="34" charset="0"/>
                          <a:ea typeface="+mn-ea"/>
                          <a:cs typeface="+mn-cs"/>
                        </a:rPr>
                        <a:t>) 0.000%</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KZN: (1/26</a:t>
                      </a:r>
                      <a:r>
                        <a:rPr lang="en-ZA" sz="1200" b="1" i="0" u="none" strike="noStrike" kern="1200" baseline="0" dirty="0" smtClean="0">
                          <a:solidFill>
                            <a:schemeClr val="tx1"/>
                          </a:solidFill>
                          <a:effectLst/>
                          <a:latin typeface="Arial Narrow" panose="020B0606020202030204" pitchFamily="34" charset="0"/>
                          <a:ea typeface="+mn-ea"/>
                          <a:cs typeface="+mn-cs"/>
                        </a:rPr>
                        <a:t> 526</a:t>
                      </a:r>
                      <a:r>
                        <a:rPr lang="en-ZA" sz="1200" b="1" i="0" u="none" strike="noStrike" kern="1200" dirty="0" smtClean="0">
                          <a:solidFill>
                            <a:schemeClr val="tx1"/>
                          </a:solidFill>
                          <a:effectLst/>
                          <a:latin typeface="Arial Narrow" panose="020B0606020202030204" pitchFamily="34" charset="0"/>
                          <a:ea typeface="+mn-ea"/>
                          <a:cs typeface="+mn-cs"/>
                        </a:rPr>
                        <a:t>) 0.004%</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WC: (2/28</a:t>
                      </a:r>
                      <a:r>
                        <a:rPr lang="en-ZA" sz="1200" b="1" i="0" u="none" strike="noStrike" kern="1200" baseline="0" dirty="0" smtClean="0">
                          <a:solidFill>
                            <a:schemeClr val="tx1"/>
                          </a:solidFill>
                          <a:effectLst/>
                          <a:latin typeface="Arial Narrow" panose="020B0606020202030204" pitchFamily="34" charset="0"/>
                          <a:ea typeface="+mn-ea"/>
                          <a:cs typeface="+mn-cs"/>
                        </a:rPr>
                        <a:t> 907</a:t>
                      </a:r>
                      <a:r>
                        <a:rPr lang="en-ZA" sz="1200" b="1" i="0" u="none" strike="noStrike" kern="1200" dirty="0" smtClean="0">
                          <a:solidFill>
                            <a:schemeClr val="tx1"/>
                          </a:solidFill>
                          <a:effectLst/>
                          <a:latin typeface="Arial Narrow" panose="020B0606020202030204" pitchFamily="34" charset="0"/>
                          <a:ea typeface="+mn-ea"/>
                          <a:cs typeface="+mn-cs"/>
                        </a:rPr>
                        <a:t>) 0.007%</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GP: (1/36</a:t>
                      </a:r>
                      <a:r>
                        <a:rPr lang="en-ZA" sz="1200" b="1" i="0" u="none" strike="noStrike" kern="1200" baseline="0" dirty="0" smtClean="0">
                          <a:solidFill>
                            <a:schemeClr val="tx1"/>
                          </a:solidFill>
                          <a:effectLst/>
                          <a:latin typeface="Arial Narrow" panose="020B0606020202030204" pitchFamily="34" charset="0"/>
                          <a:ea typeface="+mn-ea"/>
                          <a:cs typeface="+mn-cs"/>
                        </a:rPr>
                        <a:t> 574</a:t>
                      </a:r>
                      <a:r>
                        <a:rPr lang="en-ZA" sz="1200" b="1" i="0" u="none" strike="noStrike" kern="1200" dirty="0" smtClean="0">
                          <a:solidFill>
                            <a:schemeClr val="tx1"/>
                          </a:solidFill>
                          <a:effectLst/>
                          <a:latin typeface="Arial Narrow" panose="020B0606020202030204" pitchFamily="34" charset="0"/>
                          <a:ea typeface="+mn-ea"/>
                          <a:cs typeface="+mn-cs"/>
                        </a:rPr>
                        <a:t>) 0.003%</a:t>
                      </a:r>
                    </a:p>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rgbClr val="FF0000"/>
                          </a:solidFill>
                          <a:effectLst/>
                          <a:latin typeface="Arial Narrow" panose="020B0606020202030204" pitchFamily="34" charset="0"/>
                          <a:ea typeface="+mn-ea"/>
                          <a:cs typeface="+mn-cs"/>
                        </a:rPr>
                        <a:t>EC: (4/20</a:t>
                      </a:r>
                      <a:r>
                        <a:rPr lang="en-ZA" sz="1200" b="1" i="0" u="none" strike="noStrike" kern="1200" baseline="0" dirty="0" smtClean="0">
                          <a:solidFill>
                            <a:srgbClr val="FF0000"/>
                          </a:solidFill>
                          <a:effectLst/>
                          <a:latin typeface="Arial Narrow" panose="020B0606020202030204" pitchFamily="34" charset="0"/>
                          <a:ea typeface="+mn-ea"/>
                          <a:cs typeface="+mn-cs"/>
                        </a:rPr>
                        <a:t> 855</a:t>
                      </a:r>
                      <a:r>
                        <a:rPr lang="en-ZA" sz="1200" b="1" i="0" u="none" strike="noStrike" kern="1200" dirty="0" smtClean="0">
                          <a:solidFill>
                            <a:srgbClr val="FF0000"/>
                          </a:solidFill>
                          <a:effectLst/>
                          <a:latin typeface="Arial Narrow" panose="020B0606020202030204" pitchFamily="34" charset="0"/>
                          <a:ea typeface="+mn-ea"/>
                          <a:cs typeface="+mn-cs"/>
                        </a:rPr>
                        <a:t>) 0.019%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Arial Narrow" panose="020B0606020202030204" pitchFamily="34" charset="0"/>
                        </a:rPr>
                        <a:t>0.004%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Narrow" panose="020B0606020202030204" pitchFamily="34" charset="0"/>
                        </a:rPr>
                        <a:t>Target</a:t>
                      </a:r>
                      <a:r>
                        <a:rPr lang="en-US" sz="1200" b="0" i="0" u="none" strike="noStrike" baseline="0" dirty="0" smtClean="0">
                          <a:solidFill>
                            <a:srgbClr val="000000"/>
                          </a:solidFill>
                          <a:effectLst/>
                          <a:latin typeface="Arial Narrow" panose="020B0606020202030204" pitchFamily="34" charset="0"/>
                        </a:rPr>
                        <a:t> achieved due to the implementation of the escape prevention plan.</a:t>
                      </a:r>
                      <a:endParaRPr lang="en-US" sz="1200" b="1" i="0" u="none" strike="noStrike" dirty="0" smtClean="0">
                        <a:solidFill>
                          <a:srgbClr val="000000"/>
                        </a:solidFill>
                        <a:effectLst/>
                        <a:latin typeface="Arial Narrow" panose="020B0606020202030204" pitchFamily="34" charset="0"/>
                      </a:endParaRPr>
                    </a:p>
                    <a:p>
                      <a:pPr algn="l" fontAlgn="t"/>
                      <a:endParaRPr lang="en-US" sz="1200" b="0" i="0" u="none" strike="noStrike" dirty="0" smtClean="0">
                        <a:solidFill>
                          <a:srgbClr val="000000"/>
                        </a:solidFill>
                        <a:effectLst/>
                        <a:latin typeface="Arial Narrow" panose="020B0606020202030204" pitchFamily="34" charset="0"/>
                      </a:endParaRPr>
                    </a:p>
                    <a:p>
                      <a:pPr algn="l" fontAlgn="t"/>
                      <a:r>
                        <a:rPr lang="en-US" sz="1200" b="0" i="0" u="none" strike="noStrike" dirty="0">
                          <a:solidFill>
                            <a:srgbClr val="FF0000"/>
                          </a:solidFill>
                          <a:effectLst/>
                          <a:latin typeface="Arial Narrow" panose="020B0606020202030204" pitchFamily="34" charset="0"/>
                        </a:rPr>
                        <a:t/>
                      </a:r>
                      <a:br>
                        <a:rPr lang="en-US" sz="1200" b="0" i="0" u="none" strike="noStrike" dirty="0">
                          <a:solidFill>
                            <a:srgbClr val="FF0000"/>
                          </a:solidFill>
                          <a:effectLst/>
                          <a:latin typeface="Arial Narrow" panose="020B0606020202030204" pitchFamily="34" charset="0"/>
                        </a:rPr>
                      </a:br>
                      <a:r>
                        <a:rPr lang="en-US" sz="1200" b="0" i="0" u="none" strike="noStrike" dirty="0">
                          <a:solidFill>
                            <a:srgbClr val="FF0000"/>
                          </a:solidFill>
                          <a:effectLst/>
                          <a:latin typeface="Arial Narrow" panose="020B0606020202030204" pitchFamily="34" charset="0"/>
                        </a:rPr>
                        <a:t/>
                      </a:r>
                      <a:br>
                        <a:rPr lang="en-US" sz="1200" b="0" i="0" u="none" strike="noStrike" dirty="0">
                          <a:solidFill>
                            <a:srgbClr val="FF0000"/>
                          </a:solidFill>
                          <a:effectLst/>
                          <a:latin typeface="Arial Narrow" panose="020B0606020202030204" pitchFamily="34" charset="0"/>
                        </a:rPr>
                      </a:br>
                      <a:endParaRPr lang="en-US"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Narrow" panose="020B0606020202030204" pitchFamily="34" charset="0"/>
                        </a:rPr>
                        <a:t>n/a</a:t>
                      </a: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endParaRPr lang="en-US"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4"/>
          <p:cNvSpPr>
            <a:spLocks noGrp="1"/>
          </p:cNvSpPr>
          <p:nvPr>
            <p:ph idx="1"/>
          </p:nvPr>
        </p:nvSpPr>
        <p:spPr>
          <a:xfrm>
            <a:off x="170850" y="533400"/>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a:t>
            </a:r>
            <a:r>
              <a:rPr lang="en-US" sz="2400" b="1" kern="1200" dirty="0" smtClean="0">
                <a:solidFill>
                  <a:srgbClr val="006600"/>
                </a:solidFill>
              </a:rPr>
              <a:t>2: INCARCERATION</a:t>
            </a:r>
          </a:p>
          <a:p>
            <a:pPr marL="0" lvl="0" indent="0" algn="ctr" defTabSz="914331" eaLnBrk="1" fontAlgn="auto" hangingPunct="1">
              <a:lnSpc>
                <a:spcPct val="110000"/>
              </a:lnSpc>
              <a:spcBef>
                <a:spcPts val="0"/>
              </a:spcBef>
              <a:spcAft>
                <a:spcPts val="0"/>
              </a:spcAft>
              <a:buClrTx/>
              <a:buNone/>
              <a:defRPr/>
            </a:pPr>
            <a:r>
              <a:rPr lang="en-US" sz="2400" b="1" kern="1200" dirty="0" smtClean="0"/>
              <a:t>SECURITY OPERATIONS </a:t>
            </a:r>
            <a:endParaRPr lang="en-US" sz="2400" b="1" kern="1200" dirty="0"/>
          </a:p>
        </p:txBody>
      </p:sp>
    </p:spTree>
    <p:extLst>
      <p:ext uri="{BB962C8B-B14F-4D97-AF65-F5344CB8AC3E}">
        <p14:creationId xmlns:p14="http://schemas.microsoft.com/office/powerpoint/2010/main" val="2820455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5759006"/>
              </p:ext>
            </p:extLst>
          </p:nvPr>
        </p:nvGraphicFramePr>
        <p:xfrm>
          <a:off x="243737" y="1468380"/>
          <a:ext cx="8595463" cy="4854585"/>
        </p:xfrm>
        <a:graphic>
          <a:graphicData uri="http://schemas.openxmlformats.org/drawingml/2006/table">
            <a:tbl>
              <a:tblPr firstRow="1" bandRow="1">
                <a:tableStyleId>{5C22544A-7EE6-4342-B048-85BDC9FD1C3A}</a:tableStyleId>
              </a:tblPr>
              <a:tblGrid>
                <a:gridCol w="1149634"/>
                <a:gridCol w="1730829"/>
                <a:gridCol w="1905000"/>
                <a:gridCol w="914400"/>
                <a:gridCol w="1513114"/>
                <a:gridCol w="1382486"/>
              </a:tblGrid>
              <a:tr h="752850">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8849">
                <a:tc>
                  <a:txBody>
                    <a:bodyPr/>
                    <a:lstStyle/>
                    <a:p>
                      <a:pPr algn="l" fontAlgn="t"/>
                      <a:r>
                        <a:rPr lang="en-US" sz="1200" b="1" i="0" u="none" strike="noStrike" dirty="0" smtClean="0">
                          <a:solidFill>
                            <a:srgbClr val="000000"/>
                          </a:solidFill>
                          <a:effectLst/>
                          <a:latin typeface="Arial Narrow" panose="020B0606020202030204" pitchFamily="34" charset="0"/>
                        </a:rPr>
                        <a:t>Percentage of inmates injured as a result of reported assaults in correctional centres and remand detention facilities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1" i="0" u="none" strike="noStrike" dirty="0" smtClean="0">
                          <a:solidFill>
                            <a:schemeClr val="tx1"/>
                          </a:solidFill>
                          <a:effectLst/>
                          <a:latin typeface="Arial Narrow" panose="020B0606020202030204" pitchFamily="34" charset="0"/>
                        </a:rPr>
                        <a:t>1.18%</a:t>
                      </a:r>
                    </a:p>
                    <a:p>
                      <a:pPr algn="l" fontAlgn="t"/>
                      <a:r>
                        <a:rPr kumimoji="0" lang="en-US"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(1 964/166 449) </a:t>
                      </a:r>
                      <a:endParaRPr lang="en-US" sz="1200" b="1" i="0" u="none" strike="noStrike" dirty="0" smtClean="0">
                        <a:solidFill>
                          <a:schemeClr val="tx1"/>
                        </a:solidFill>
                        <a:effectLst/>
                        <a:latin typeface="Arial Narrow" panose="020B0606020202030204" pitchFamily="34" charset="0"/>
                      </a:endParaRPr>
                    </a:p>
                    <a:p>
                      <a:pPr algn="l" fontAlgn="t"/>
                      <a:endParaRPr lang="en-US" sz="1200" b="0" i="0" u="none" strike="noStrike" dirty="0" smtClean="0">
                        <a:solidFill>
                          <a:schemeClr val="tx1"/>
                        </a:solidFill>
                        <a:effectLst/>
                        <a:latin typeface="Arial Narrow" panose="020B0606020202030204" pitchFamily="34" charset="0"/>
                      </a:endParaRPr>
                    </a:p>
                    <a:p>
                      <a:pPr algn="l" fontAlgn="t"/>
                      <a:r>
                        <a:rPr lang="en-US" sz="1200" b="0" i="0" u="none" strike="noStrike" dirty="0" smtClean="0">
                          <a:solidFill>
                            <a:schemeClr val="tx1"/>
                          </a:solidFill>
                          <a:effectLst/>
                          <a:latin typeface="Arial Narrow" panose="020B0606020202030204" pitchFamily="34" charset="0"/>
                        </a:rPr>
                        <a:t>LMN: (289/24</a:t>
                      </a:r>
                      <a:r>
                        <a:rPr lang="en-US" sz="1200" b="0" i="0" u="none" strike="noStrike" baseline="0" dirty="0" smtClean="0">
                          <a:solidFill>
                            <a:schemeClr val="tx1"/>
                          </a:solidFill>
                          <a:effectLst/>
                          <a:latin typeface="Arial Narrow" panose="020B0606020202030204" pitchFamily="34" charset="0"/>
                        </a:rPr>
                        <a:t> 150</a:t>
                      </a:r>
                      <a:r>
                        <a:rPr lang="en-US" sz="1200" b="0" i="0" u="none" strike="noStrike" dirty="0" smtClean="0">
                          <a:solidFill>
                            <a:schemeClr val="tx1"/>
                          </a:solidFill>
                          <a:effectLst/>
                          <a:latin typeface="Arial Narrow" panose="020B0606020202030204" pitchFamily="34" charset="0"/>
                        </a:rPr>
                        <a:t>) 1.18%</a:t>
                      </a:r>
                    </a:p>
                    <a:p>
                      <a:pPr algn="l" fontAlgn="t"/>
                      <a:r>
                        <a:rPr lang="en-US" sz="1200" b="0" i="0" u="none" strike="noStrike" dirty="0" smtClean="0">
                          <a:solidFill>
                            <a:schemeClr val="tx1"/>
                          </a:solidFill>
                          <a:effectLst/>
                          <a:latin typeface="Arial Narrow" panose="020B0606020202030204" pitchFamily="34" charset="0"/>
                        </a:rPr>
                        <a:t>FSNC: (280/23</a:t>
                      </a:r>
                      <a:r>
                        <a:rPr lang="en-US" sz="1200" b="0" i="0" u="none" strike="noStrike" baseline="0" dirty="0" smtClean="0">
                          <a:solidFill>
                            <a:schemeClr val="tx1"/>
                          </a:solidFill>
                          <a:effectLst/>
                          <a:latin typeface="Arial Narrow" panose="020B0606020202030204" pitchFamily="34" charset="0"/>
                        </a:rPr>
                        <a:t> 741</a:t>
                      </a:r>
                      <a:r>
                        <a:rPr lang="en-US" sz="1200" b="0" i="0" u="none" strike="noStrike" dirty="0" smtClean="0">
                          <a:solidFill>
                            <a:schemeClr val="tx1"/>
                          </a:solidFill>
                          <a:effectLst/>
                          <a:latin typeface="Arial Narrow" panose="020B0606020202030204" pitchFamily="34" charset="0"/>
                        </a:rPr>
                        <a:t>)1.18%</a:t>
                      </a:r>
                    </a:p>
                    <a:p>
                      <a:pPr algn="l" fontAlgn="t"/>
                      <a:r>
                        <a:rPr lang="en-US" sz="1200" b="0" i="0" u="none" strike="noStrike" dirty="0" smtClean="0">
                          <a:solidFill>
                            <a:schemeClr val="tx1"/>
                          </a:solidFill>
                          <a:effectLst/>
                          <a:latin typeface="Arial Narrow" panose="020B0606020202030204" pitchFamily="34" charset="0"/>
                        </a:rPr>
                        <a:t>KZN: (352/29</a:t>
                      </a:r>
                      <a:r>
                        <a:rPr lang="en-US" sz="1200" b="0" i="0" u="none" strike="noStrike" baseline="0" dirty="0" smtClean="0">
                          <a:solidFill>
                            <a:schemeClr val="tx1"/>
                          </a:solidFill>
                          <a:effectLst/>
                          <a:latin typeface="Arial Narrow" panose="020B0606020202030204" pitchFamily="34" charset="0"/>
                        </a:rPr>
                        <a:t> 804</a:t>
                      </a:r>
                      <a:r>
                        <a:rPr lang="en-US" sz="1200" b="0" i="0" u="none" strike="noStrike" dirty="0" smtClean="0">
                          <a:solidFill>
                            <a:schemeClr val="tx1"/>
                          </a:solidFill>
                          <a:effectLst/>
                          <a:latin typeface="Arial Narrow" panose="020B0606020202030204" pitchFamily="34" charset="0"/>
                        </a:rPr>
                        <a:t>)1.18%</a:t>
                      </a:r>
                    </a:p>
                    <a:p>
                      <a:pPr algn="l" fontAlgn="t"/>
                      <a:r>
                        <a:rPr lang="en-US" sz="1200" b="0" i="0" u="none" strike="noStrike" dirty="0" smtClean="0">
                          <a:solidFill>
                            <a:schemeClr val="tx1"/>
                          </a:solidFill>
                          <a:effectLst/>
                          <a:latin typeface="Arial Narrow" panose="020B0606020202030204" pitchFamily="34" charset="0"/>
                        </a:rPr>
                        <a:t>WC: (350/29</a:t>
                      </a:r>
                      <a:r>
                        <a:rPr lang="en-US" sz="1200" b="0" i="0" u="none" strike="noStrike" baseline="0" dirty="0" smtClean="0">
                          <a:solidFill>
                            <a:schemeClr val="tx1"/>
                          </a:solidFill>
                          <a:effectLst/>
                          <a:latin typeface="Arial Narrow" panose="020B0606020202030204" pitchFamily="34" charset="0"/>
                        </a:rPr>
                        <a:t> 651)</a:t>
                      </a:r>
                      <a:r>
                        <a:rPr lang="en-US" sz="1200" b="0" i="0" u="none" strike="noStrike" dirty="0" smtClean="0">
                          <a:solidFill>
                            <a:schemeClr val="tx1"/>
                          </a:solidFill>
                          <a:effectLst/>
                          <a:latin typeface="Arial Narrow" panose="020B0606020202030204" pitchFamily="34" charset="0"/>
                        </a:rPr>
                        <a:t> 1.18%</a:t>
                      </a:r>
                    </a:p>
                    <a:p>
                      <a:pPr algn="l" fontAlgn="t"/>
                      <a:r>
                        <a:rPr lang="en-US" sz="1200" b="0" i="0" u="none" strike="noStrike" dirty="0" smtClean="0">
                          <a:solidFill>
                            <a:schemeClr val="tx1"/>
                          </a:solidFill>
                          <a:effectLst/>
                          <a:latin typeface="Arial Narrow" panose="020B0606020202030204" pitchFamily="34" charset="0"/>
                        </a:rPr>
                        <a:t>GP: (450/38</a:t>
                      </a:r>
                      <a:r>
                        <a:rPr lang="en-US" sz="1200" b="0" i="0" u="none" strike="noStrike" baseline="0" dirty="0" smtClean="0">
                          <a:solidFill>
                            <a:schemeClr val="tx1"/>
                          </a:solidFill>
                          <a:effectLst/>
                          <a:latin typeface="Arial Narrow" panose="020B0606020202030204" pitchFamily="34" charset="0"/>
                        </a:rPr>
                        <a:t> 168</a:t>
                      </a:r>
                      <a:r>
                        <a:rPr lang="en-US" sz="1200" b="0" i="0" u="none" strike="noStrike" dirty="0" smtClean="0">
                          <a:solidFill>
                            <a:schemeClr val="tx1"/>
                          </a:solidFill>
                          <a:effectLst/>
                          <a:latin typeface="Arial Narrow" panose="020B0606020202030204" pitchFamily="34" charset="0"/>
                        </a:rPr>
                        <a:t>) 1.18%</a:t>
                      </a:r>
                    </a:p>
                    <a:p>
                      <a:pPr algn="l" fontAlgn="t"/>
                      <a:r>
                        <a:rPr lang="en-US" sz="1200" b="0" i="0" u="none" strike="noStrike" dirty="0" smtClean="0">
                          <a:solidFill>
                            <a:schemeClr val="tx1"/>
                          </a:solidFill>
                          <a:effectLst/>
                          <a:latin typeface="Arial Narrow" panose="020B0606020202030204" pitchFamily="34" charset="0"/>
                        </a:rPr>
                        <a:t>EC: (243/20</a:t>
                      </a:r>
                      <a:r>
                        <a:rPr lang="en-US" sz="1200" b="0" i="0" u="none" strike="noStrike" baseline="0" dirty="0" smtClean="0">
                          <a:solidFill>
                            <a:schemeClr val="tx1"/>
                          </a:solidFill>
                          <a:effectLst/>
                          <a:latin typeface="Arial Narrow" panose="020B0606020202030204" pitchFamily="34" charset="0"/>
                        </a:rPr>
                        <a:t> 575</a:t>
                      </a:r>
                      <a:r>
                        <a:rPr lang="en-US" sz="1200" b="0" i="0" u="none" strike="noStrike" dirty="0" smtClean="0">
                          <a:solidFill>
                            <a:schemeClr val="tx1"/>
                          </a:solidFill>
                          <a:effectLst/>
                          <a:latin typeface="Arial Narrow" panose="020B0606020202030204" pitchFamily="34" charset="0"/>
                        </a:rPr>
                        <a:t>)1.18%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0.85%</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(1</a:t>
                      </a:r>
                      <a:r>
                        <a:rPr lang="en-US" sz="1200" b="1" i="0" u="none" strike="noStrike" baseline="0" dirty="0" smtClean="0">
                          <a:solidFill>
                            <a:srgbClr val="000000"/>
                          </a:solidFill>
                          <a:effectLst/>
                          <a:latin typeface="Arial Narrow" panose="020B0606020202030204" pitchFamily="34" charset="0"/>
                        </a:rPr>
                        <a:t> 359/160 075</a:t>
                      </a:r>
                      <a:r>
                        <a:rPr lang="en-US" sz="1200" b="1" i="0" u="none" strike="noStrike" dirty="0" smtClean="0">
                          <a:solidFill>
                            <a:srgbClr val="000000"/>
                          </a:solidFill>
                          <a:effectLst/>
                          <a:latin typeface="Arial Narrow" panose="020B0606020202030204" pitchFamily="34" charset="0"/>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dirty="0" smtClean="0">
                        <a:solidFill>
                          <a:srgbClr val="000000"/>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LMN: (127/25</a:t>
                      </a:r>
                      <a:r>
                        <a:rPr lang="en-US" sz="1200" b="1" i="0" u="none" strike="noStrike" baseline="0" dirty="0" smtClean="0">
                          <a:solidFill>
                            <a:srgbClr val="000000"/>
                          </a:solidFill>
                          <a:effectLst/>
                          <a:latin typeface="Arial Narrow" panose="020B0606020202030204" pitchFamily="34" charset="0"/>
                        </a:rPr>
                        <a:t> 632</a:t>
                      </a:r>
                      <a:r>
                        <a:rPr lang="en-US" sz="1200" b="1" i="0" u="none" strike="noStrike" dirty="0" smtClean="0">
                          <a:solidFill>
                            <a:srgbClr val="000000"/>
                          </a:solidFill>
                          <a:effectLst/>
                          <a:latin typeface="Arial Narrow" panose="020B0606020202030204" pitchFamily="34" charset="0"/>
                        </a:rPr>
                        <a:t>) 0.50%</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FF0000"/>
                          </a:solidFill>
                          <a:effectLst/>
                          <a:latin typeface="Arial Narrow" panose="020B0606020202030204" pitchFamily="34" charset="0"/>
                        </a:rPr>
                        <a:t>FSNC: (295/21</a:t>
                      </a:r>
                      <a:r>
                        <a:rPr lang="en-US" sz="1200" b="1" i="0" u="none" strike="noStrike" baseline="0" dirty="0" smtClean="0">
                          <a:solidFill>
                            <a:srgbClr val="FF0000"/>
                          </a:solidFill>
                          <a:effectLst/>
                          <a:latin typeface="Arial Narrow" panose="020B0606020202030204" pitchFamily="34" charset="0"/>
                        </a:rPr>
                        <a:t> 581</a:t>
                      </a:r>
                      <a:r>
                        <a:rPr lang="en-US" sz="1200" b="1" i="0" u="none" strike="noStrike" dirty="0" smtClean="0">
                          <a:solidFill>
                            <a:srgbClr val="FF0000"/>
                          </a:solidFill>
                          <a:effectLst/>
                          <a:latin typeface="Arial Narrow" panose="020B0606020202030204" pitchFamily="34" charset="0"/>
                        </a:rPr>
                        <a:t>) 1.37%</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KZN: (167/26</a:t>
                      </a:r>
                      <a:r>
                        <a:rPr lang="en-US" sz="1200" b="1" i="0" u="none" strike="noStrike" baseline="0" dirty="0" smtClean="0">
                          <a:solidFill>
                            <a:schemeClr val="tx1"/>
                          </a:solidFill>
                          <a:effectLst/>
                          <a:latin typeface="Arial Narrow" panose="020B0606020202030204" pitchFamily="34" charset="0"/>
                        </a:rPr>
                        <a:t> 526</a:t>
                      </a:r>
                      <a:r>
                        <a:rPr lang="en-US" sz="1200" b="1" i="0" u="none" strike="noStrike" dirty="0" smtClean="0">
                          <a:solidFill>
                            <a:schemeClr val="tx1"/>
                          </a:solidFill>
                          <a:effectLst/>
                          <a:latin typeface="Arial Narrow" panose="020B0606020202030204" pitchFamily="34" charset="0"/>
                        </a:rPr>
                        <a:t>) 0.63%</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WC: (304/28</a:t>
                      </a:r>
                      <a:r>
                        <a:rPr lang="en-US" sz="1200" b="1" i="0" u="none" strike="noStrike" baseline="0" dirty="0" smtClean="0">
                          <a:solidFill>
                            <a:schemeClr val="tx1"/>
                          </a:solidFill>
                          <a:effectLst/>
                          <a:latin typeface="Arial Narrow" panose="020B0606020202030204" pitchFamily="34" charset="0"/>
                        </a:rPr>
                        <a:t> 907</a:t>
                      </a:r>
                      <a:r>
                        <a:rPr lang="en-US" sz="1200" b="1" i="0" u="none" strike="noStrike" dirty="0" smtClean="0">
                          <a:solidFill>
                            <a:schemeClr val="tx1"/>
                          </a:solidFill>
                          <a:effectLst/>
                          <a:latin typeface="Arial Narrow" panose="020B0606020202030204" pitchFamily="34" charset="0"/>
                        </a:rPr>
                        <a:t>) 1.05%</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GP: (328/36</a:t>
                      </a:r>
                      <a:r>
                        <a:rPr lang="en-US" sz="1200" b="1" i="0" u="none" strike="noStrike" baseline="0" dirty="0" smtClean="0">
                          <a:solidFill>
                            <a:schemeClr val="tx1"/>
                          </a:solidFill>
                          <a:effectLst/>
                          <a:latin typeface="Arial Narrow" panose="020B0606020202030204" pitchFamily="34" charset="0"/>
                        </a:rPr>
                        <a:t> 574</a:t>
                      </a:r>
                      <a:r>
                        <a:rPr lang="en-US" sz="1200" b="1" i="0" u="none" strike="noStrike" dirty="0" smtClean="0">
                          <a:solidFill>
                            <a:schemeClr val="tx1"/>
                          </a:solidFill>
                          <a:effectLst/>
                          <a:latin typeface="Arial Narrow" panose="020B0606020202030204" pitchFamily="34" charset="0"/>
                        </a:rPr>
                        <a:t>) 0.90%</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EC: (138/20</a:t>
                      </a:r>
                      <a:r>
                        <a:rPr lang="en-US" sz="1200" b="1" i="0" u="none" strike="noStrike" baseline="0" dirty="0" smtClean="0">
                          <a:solidFill>
                            <a:schemeClr val="tx1"/>
                          </a:solidFill>
                          <a:effectLst/>
                          <a:latin typeface="Arial Narrow" panose="020B0606020202030204" pitchFamily="34" charset="0"/>
                        </a:rPr>
                        <a:t> 855</a:t>
                      </a:r>
                      <a:r>
                        <a:rPr lang="en-US" sz="1200" b="1" i="0" u="none" strike="noStrike" dirty="0" smtClean="0">
                          <a:solidFill>
                            <a:schemeClr val="tx1"/>
                          </a:solidFill>
                          <a:effectLst/>
                          <a:latin typeface="Arial Narrow" panose="020B0606020202030204" pitchFamily="34" charset="0"/>
                        </a:rPr>
                        <a:t>) 0.66%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indent="0"/>
                      <a:r>
                        <a:rPr lang="en-US" sz="1200" b="0" i="0" u="none" strike="noStrike" dirty="0" smtClean="0">
                          <a:solidFill>
                            <a:srgbClr val="000000"/>
                          </a:solidFill>
                          <a:effectLst/>
                          <a:latin typeface="Arial Narrow" panose="020B0606020202030204" pitchFamily="34" charset="0"/>
                        </a:rPr>
                        <a:t>0.33%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Narrow" panose="020B0606020202030204" pitchFamily="34" charset="0"/>
                        </a:rPr>
                        <a:t>Target </a:t>
                      </a:r>
                      <a:r>
                        <a:rPr lang="en-US" sz="1200" b="0" i="0" u="none" strike="noStrike" dirty="0" smtClean="0">
                          <a:solidFill>
                            <a:srgbClr val="000000"/>
                          </a:solidFill>
                          <a:effectLst/>
                          <a:latin typeface="Arial Narrow" panose="020B0606020202030204" pitchFamily="34" charset="0"/>
                        </a:rPr>
                        <a:t>achieved </a:t>
                      </a:r>
                      <a:r>
                        <a:rPr lang="en-US" sz="1200" b="0" i="0" u="none" strike="noStrike" dirty="0">
                          <a:solidFill>
                            <a:srgbClr val="000000"/>
                          </a:solidFill>
                          <a:effectLst/>
                          <a:latin typeface="Arial Narrow" panose="020B0606020202030204" pitchFamily="34" charset="0"/>
                        </a:rPr>
                        <a:t>due to </a:t>
                      </a:r>
                      <a:r>
                        <a:rPr lang="en-US" sz="1200" b="0" i="0" u="none" strike="noStrike" dirty="0" smtClean="0">
                          <a:solidFill>
                            <a:srgbClr val="000000"/>
                          </a:solidFill>
                          <a:effectLst/>
                          <a:latin typeface="Arial Narrow" panose="020B0606020202030204" pitchFamily="34" charset="0"/>
                        </a:rPr>
                        <a:t>the continuous monitoring of security policies</a:t>
                      </a:r>
                      <a:r>
                        <a:rPr lang="en-US" sz="1200" b="0" i="0" u="none" strike="noStrike" dirty="0">
                          <a:solidFill>
                            <a:srgbClr val="000000"/>
                          </a:solidFill>
                          <a:effectLst/>
                          <a:latin typeface="Arial Narrow" panose="020B0606020202030204" pitchFamily="34" charset="0"/>
                        </a:rPr>
                        <a:t/>
                      </a:r>
                      <a:br>
                        <a:rPr lang="en-US" sz="1200" b="0" i="0" u="none" strike="noStrike" dirty="0">
                          <a:solidFill>
                            <a:srgbClr val="000000"/>
                          </a:solidFill>
                          <a:effectLst/>
                          <a:latin typeface="Arial Narrow" panose="020B0606020202030204" pitchFamily="34" charset="0"/>
                        </a:rPr>
                      </a:br>
                      <a:endParaRPr lang="en-US"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886">
                <a:tc>
                  <a:txBody>
                    <a:bodyPr/>
                    <a:lstStyle/>
                    <a:p>
                      <a:pPr marL="0" algn="l" defTabSz="914331" rtl="0" eaLnBrk="1" fontAlgn="t" latinLnBrk="0" hangingPunct="1"/>
                      <a:r>
                        <a:rPr lang="en-US" sz="1200" b="1" i="0" u="none" strike="noStrike" kern="1200" dirty="0">
                          <a:solidFill>
                            <a:srgbClr val="000000"/>
                          </a:solidFill>
                          <a:effectLst/>
                          <a:latin typeface="Arial Narrow" panose="020B0606020202030204" pitchFamily="34" charset="0"/>
                          <a:ea typeface="+mn-ea"/>
                          <a:cs typeface="+mn-cs"/>
                        </a:rPr>
                        <a:t>Percentage of </a:t>
                      </a:r>
                      <a:r>
                        <a:rPr lang="en-US" sz="1200" b="1" i="0" u="none" strike="noStrike" kern="1200" dirty="0" smtClean="0">
                          <a:solidFill>
                            <a:srgbClr val="000000"/>
                          </a:solidFill>
                          <a:effectLst/>
                          <a:latin typeface="Arial Narrow" panose="020B0606020202030204" pitchFamily="34" charset="0"/>
                          <a:ea typeface="+mn-ea"/>
                          <a:cs typeface="+mn-cs"/>
                        </a:rPr>
                        <a:t>confirmed unnatural </a:t>
                      </a:r>
                      <a:r>
                        <a:rPr lang="en-US" sz="1200" b="1" i="0" u="none" strike="noStrike" kern="1200" dirty="0">
                          <a:solidFill>
                            <a:srgbClr val="000000"/>
                          </a:solidFill>
                          <a:effectLst/>
                          <a:latin typeface="Arial Narrow" panose="020B0606020202030204" pitchFamily="34" charset="0"/>
                          <a:ea typeface="+mn-ea"/>
                          <a:cs typeface="+mn-cs"/>
                        </a:rPr>
                        <a:t>deaths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200" b="1" i="0" u="none" strike="noStrike" kern="1200" dirty="0" smtClean="0">
                          <a:solidFill>
                            <a:srgbClr val="000000"/>
                          </a:solidFill>
                          <a:effectLst/>
                          <a:latin typeface="Arial Narrow" panose="020B0606020202030204" pitchFamily="34" charset="0"/>
                          <a:ea typeface="+mn-ea"/>
                          <a:cs typeface="+mn-cs"/>
                        </a:rPr>
                        <a:t>One (1</a:t>
                      </a:r>
                      <a:r>
                        <a:rPr lang="en-US" sz="1200" b="1" i="0" u="none" strike="noStrike" kern="1200" baseline="0" dirty="0" smtClean="0">
                          <a:solidFill>
                            <a:srgbClr val="000000"/>
                          </a:solidFill>
                          <a:effectLst/>
                          <a:latin typeface="Arial Narrow" panose="020B0606020202030204" pitchFamily="34" charset="0"/>
                          <a:ea typeface="+mn-ea"/>
                          <a:cs typeface="+mn-cs"/>
                        </a:rPr>
                        <a:t>) confirmed unnatural death for LMN</a:t>
                      </a:r>
                      <a:endParaRPr lang="en-US" sz="1200" b="1" i="0" u="none" strike="noStrike" kern="120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 measured annually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4"/>
          <p:cNvSpPr>
            <a:spLocks noGrp="1"/>
          </p:cNvSpPr>
          <p:nvPr>
            <p:ph idx="1"/>
          </p:nvPr>
        </p:nvSpPr>
        <p:spPr>
          <a:xfrm>
            <a:off x="153917" y="545513"/>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a:t>
            </a:r>
            <a:r>
              <a:rPr lang="en-US" sz="2400" b="1" kern="1200" dirty="0" smtClean="0">
                <a:solidFill>
                  <a:srgbClr val="006600"/>
                </a:solidFill>
              </a:rPr>
              <a:t>2: INCARCERATION</a:t>
            </a:r>
          </a:p>
          <a:p>
            <a:pPr marL="0" lvl="0" indent="0" algn="ctr" defTabSz="914331" eaLnBrk="1" fontAlgn="auto" hangingPunct="1">
              <a:lnSpc>
                <a:spcPct val="110000"/>
              </a:lnSpc>
              <a:spcBef>
                <a:spcPts val="0"/>
              </a:spcBef>
              <a:spcAft>
                <a:spcPts val="0"/>
              </a:spcAft>
              <a:buClrTx/>
              <a:buNone/>
              <a:defRPr/>
            </a:pPr>
            <a:r>
              <a:rPr lang="en-US" sz="2400" b="1" kern="1200" dirty="0" smtClean="0"/>
              <a:t>SECURITY OPERATIONS </a:t>
            </a:r>
            <a:endParaRPr lang="en-US" sz="2400" b="1" kern="1200" dirty="0"/>
          </a:p>
        </p:txBody>
      </p:sp>
    </p:spTree>
    <p:extLst>
      <p:ext uri="{BB962C8B-B14F-4D97-AF65-F5344CB8AC3E}">
        <p14:creationId xmlns:p14="http://schemas.microsoft.com/office/powerpoint/2010/main" val="3053475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70727413"/>
              </p:ext>
            </p:extLst>
          </p:nvPr>
        </p:nvGraphicFramePr>
        <p:xfrm>
          <a:off x="361833" y="1391195"/>
          <a:ext cx="8520910" cy="4873695"/>
        </p:xfrm>
        <a:graphic>
          <a:graphicData uri="http://schemas.openxmlformats.org/drawingml/2006/table">
            <a:tbl>
              <a:tblPr firstRow="1" bandRow="1">
                <a:tableStyleId>{5C22544A-7EE6-4342-B048-85BDC9FD1C3A}</a:tableStyleId>
              </a:tblPr>
              <a:tblGrid>
                <a:gridCol w="1544699"/>
                <a:gridCol w="1365855"/>
                <a:gridCol w="1597660"/>
                <a:gridCol w="1458042"/>
                <a:gridCol w="1397161"/>
                <a:gridCol w="1157493"/>
              </a:tblGrid>
              <a:tr h="1066800">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95">
                <a:tc>
                  <a:txBody>
                    <a:bodyPr/>
                    <a:lstStyle/>
                    <a:p>
                      <a:pPr algn="l" fontAlgn="t"/>
                      <a:r>
                        <a:rPr lang="en-US" sz="1400" b="1" i="0" u="none" strike="noStrike" dirty="0">
                          <a:solidFill>
                            <a:srgbClr val="000000"/>
                          </a:solidFill>
                          <a:effectLst/>
                          <a:latin typeface="Arial Narrow" panose="020B0606020202030204" pitchFamily="34" charset="0"/>
                          <a:cs typeface="Arial" panose="020B0604020202020204" pitchFamily="34" charset="0"/>
                        </a:rPr>
                        <a:t>Number of new bed spaces created </a:t>
                      </a:r>
                      <a:r>
                        <a:rPr lang="en-US" sz="1400" b="1" i="0" u="none" strike="noStrike" dirty="0" smtClean="0">
                          <a:solidFill>
                            <a:srgbClr val="000000"/>
                          </a:solidFill>
                          <a:effectLst/>
                          <a:latin typeface="Arial Narrow" panose="020B0606020202030204" pitchFamily="34" charset="0"/>
                          <a:cs typeface="Arial" panose="020B0604020202020204" pitchFamily="34" charset="0"/>
                        </a:rPr>
                        <a:t>through</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the construction of new facilities.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smtClean="0">
                          <a:solidFill>
                            <a:srgbClr val="000000"/>
                          </a:solidFill>
                          <a:effectLst/>
                          <a:latin typeface="Arial Narrow" panose="020B0606020202030204" pitchFamily="34" charset="0"/>
                          <a:cs typeface="Arial" panose="020B0604020202020204" pitchFamily="34" charset="0"/>
                        </a:rPr>
                        <a:t>Target measured</a:t>
                      </a:r>
                      <a:r>
                        <a:rPr lang="en-US" sz="1400" b="0" i="0" u="none" strike="noStrike" baseline="0" dirty="0" smtClean="0">
                          <a:solidFill>
                            <a:srgbClr val="000000"/>
                          </a:solidFill>
                          <a:effectLst/>
                          <a:latin typeface="Arial Narrow" panose="020B0606020202030204" pitchFamily="34" charset="0"/>
                          <a:cs typeface="Arial" panose="020B0604020202020204" pitchFamily="34" charset="0"/>
                        </a:rPr>
                        <a:t> annually</a:t>
                      </a:r>
                      <a:endParaRPr lang="en-US" sz="1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(Progress - Tzaneen is expected to be completed by end August 2019.  Official opening scheduled for October 2019)</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400" b="0" i="0" u="none" strike="noStrike" dirty="0" smtClean="0">
                          <a:solidFill>
                            <a:srgbClr val="000000"/>
                          </a:solidFill>
                          <a:effectLst/>
                          <a:latin typeface="Arial Narrow" panose="020B0606020202030204" pitchFamily="34" charset="0"/>
                          <a:cs typeface="Arial" panose="020B0604020202020204" pitchFamily="34" charset="0"/>
                        </a:rPr>
                        <a:t>Target measured</a:t>
                      </a:r>
                      <a:r>
                        <a:rPr lang="en-US" sz="1400" b="0" i="0" u="none" strike="noStrike" baseline="0" dirty="0" smtClean="0">
                          <a:solidFill>
                            <a:srgbClr val="000000"/>
                          </a:solidFill>
                          <a:effectLst/>
                          <a:latin typeface="Arial Narrow" panose="020B0606020202030204" pitchFamily="34" charset="0"/>
                          <a:cs typeface="Arial" panose="020B0604020202020204" pitchFamily="34" charset="0"/>
                        </a:rPr>
                        <a:t> annually</a:t>
                      </a:r>
                      <a:endParaRPr lang="en-US" sz="1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smtClean="0">
                          <a:solidFill>
                            <a:srgbClr val="000000"/>
                          </a:solidFill>
                          <a:effectLst/>
                          <a:latin typeface="Arial Narrow" panose="020B0606020202030204" pitchFamily="34" charset="0"/>
                          <a:cs typeface="Arial" panose="020B0604020202020204" pitchFamily="34" charset="0"/>
                        </a:rPr>
                        <a:t>Target measured</a:t>
                      </a:r>
                      <a:r>
                        <a:rPr lang="en-US" sz="1400" b="0" i="0" u="none" strike="noStrike" baseline="0" dirty="0" smtClean="0">
                          <a:solidFill>
                            <a:srgbClr val="000000"/>
                          </a:solidFill>
                          <a:effectLst/>
                          <a:latin typeface="Arial Narrow" panose="020B0606020202030204" pitchFamily="34" charset="0"/>
                          <a:cs typeface="Arial" panose="020B0604020202020204" pitchFamily="34" charset="0"/>
                        </a:rPr>
                        <a:t> annually</a:t>
                      </a:r>
                      <a:endParaRPr lang="en-US" sz="140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smtClean="0">
                          <a:solidFill>
                            <a:srgbClr val="000000"/>
                          </a:solidFill>
                          <a:effectLst/>
                          <a:latin typeface="Arial Narrow" panose="020B0606020202030204" pitchFamily="34" charset="0"/>
                          <a:cs typeface="Arial" panose="020B0604020202020204" pitchFamily="34" charset="0"/>
                        </a:rPr>
                        <a:t>Target measured</a:t>
                      </a:r>
                      <a:r>
                        <a:rPr lang="en-US" sz="1400" b="0" i="0" u="none" strike="noStrike" baseline="0" dirty="0" smtClean="0">
                          <a:solidFill>
                            <a:srgbClr val="000000"/>
                          </a:solidFill>
                          <a:effectLst/>
                          <a:latin typeface="Arial Narrow" panose="020B0606020202030204" pitchFamily="34" charset="0"/>
                          <a:cs typeface="Arial" panose="020B0604020202020204" pitchFamily="34" charset="0"/>
                        </a:rPr>
                        <a:t> annually</a:t>
                      </a:r>
                      <a:endParaRPr lang="en-US" sz="1400" b="0" i="0" u="none" strike="noStrike" dirty="0">
                        <a:solidFill>
                          <a:srgbClr val="000000"/>
                        </a:solidFill>
                        <a:effectLst/>
                        <a:latin typeface="Arial Narrow" panose="020B0606020202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83533">
                <a:tc>
                  <a:txBody>
                    <a:bodyPr/>
                    <a:lstStyle/>
                    <a:p>
                      <a:pPr algn="l" fontAlgn="t"/>
                      <a:r>
                        <a:rPr lang="en-US" sz="1400" b="1" i="0" u="none" strike="noStrike" dirty="0">
                          <a:solidFill>
                            <a:srgbClr val="000000"/>
                          </a:solidFill>
                          <a:effectLst/>
                          <a:latin typeface="Arial Narrow" panose="020B0606020202030204" pitchFamily="34" charset="0"/>
                          <a:cs typeface="Arial" panose="020B0604020202020204" pitchFamily="34" charset="0"/>
                        </a:rPr>
                        <a:t>Number of new bed spaces </a:t>
                      </a:r>
                      <a:r>
                        <a:rPr lang="en-US" sz="1400" b="1" i="0" u="none" strike="noStrike" dirty="0" smtClean="0">
                          <a:solidFill>
                            <a:srgbClr val="000000"/>
                          </a:solidFill>
                          <a:effectLst/>
                          <a:latin typeface="Arial Narrow" panose="020B0606020202030204" pitchFamily="34" charset="0"/>
                          <a:cs typeface="Arial" panose="020B0604020202020204" pitchFamily="34" charset="0"/>
                        </a:rPr>
                        <a:t>created through</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dirty="0" smtClean="0">
                          <a:solidFill>
                            <a:srgbClr val="000000"/>
                          </a:solidFill>
                          <a:effectLst/>
                          <a:latin typeface="Arial Narrow" panose="020B0606020202030204" pitchFamily="34" charset="0"/>
                          <a:cs typeface="Arial" panose="020B0604020202020204" pitchFamily="34" charset="0"/>
                        </a:rPr>
                        <a:t>upgrading of existing  facilities</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Target measured annually</a:t>
                      </a:r>
                      <a:endParaRPr lang="en-US" sz="14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(Progress – Estcourt has been completed and officially</a:t>
                      </a: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opened on 06 May 2019. Phase 1 and Phase 2 of  Standerton</a:t>
                      </a:r>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 has been completed.  Completion</a:t>
                      </a: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of Phase 3 is scheduled for the end of August 2019)</a:t>
                      </a:r>
                      <a:endPar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Target measured annually</a:t>
                      </a:r>
                      <a:endParaRPr lang="en-US" sz="14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Target measured annually</a:t>
                      </a:r>
                      <a:endParaRPr lang="en-US" sz="14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Target measured annually</a:t>
                      </a:r>
                      <a:endParaRPr lang="en-US" sz="14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64881" y="519318"/>
            <a:ext cx="8647112" cy="1083374"/>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2: INCARCERATION</a:t>
            </a:r>
            <a:br>
              <a:rPr lang="en-US" sz="2400" kern="1200" dirty="0" smtClean="0">
                <a:solidFill>
                  <a:srgbClr val="006600"/>
                </a:solidFill>
              </a:rPr>
            </a:br>
            <a:r>
              <a:rPr lang="en-US" sz="2400" kern="1200" dirty="0" smtClean="0"/>
              <a:t>FACILITIES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val="2855402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3796216"/>
              </p:ext>
            </p:extLst>
          </p:nvPr>
        </p:nvGraphicFramePr>
        <p:xfrm>
          <a:off x="228600" y="1702258"/>
          <a:ext cx="8686799" cy="3781658"/>
        </p:xfrm>
        <a:graphic>
          <a:graphicData uri="http://schemas.openxmlformats.org/drawingml/2006/table">
            <a:tbl>
              <a:tblPr firstRow="1" bandRow="1">
                <a:tableStyleId>{5C22544A-7EE6-4342-B048-85BDC9FD1C3A}</a:tableStyleId>
              </a:tblPr>
              <a:tblGrid>
                <a:gridCol w="1412205"/>
                <a:gridCol w="1026194"/>
                <a:gridCol w="1371600"/>
                <a:gridCol w="1394466"/>
                <a:gridCol w="1882135"/>
                <a:gridCol w="1600199"/>
              </a:tblGrid>
              <a:tr h="914400">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258">
                <a:tc>
                  <a:txBody>
                    <a:bodyPr/>
                    <a:lstStyle/>
                    <a:p>
                      <a:pPr algn="l" fontAlgn="t"/>
                      <a:r>
                        <a:rPr lang="en-US" sz="1400" b="1" i="0" u="none" strike="noStrike" dirty="0">
                          <a:solidFill>
                            <a:schemeClr val="tx1"/>
                          </a:solidFill>
                          <a:effectLst/>
                          <a:latin typeface="Arial Narrow" panose="020B0606020202030204" pitchFamily="34" charset="0"/>
                        </a:rPr>
                        <a:t>Percentage of </a:t>
                      </a:r>
                      <a:r>
                        <a:rPr lang="en-US" sz="1400" b="1" i="0" u="none" strike="noStrike" dirty="0" smtClean="0">
                          <a:solidFill>
                            <a:schemeClr val="tx1"/>
                          </a:solidFill>
                          <a:effectLst/>
                          <a:latin typeface="Arial Narrow" panose="020B0606020202030204" pitchFamily="34" charset="0"/>
                        </a:rPr>
                        <a:t>RD’s in Remand Detention</a:t>
                      </a:r>
                      <a:r>
                        <a:rPr lang="en-US" sz="1400" b="1" i="0" u="none" strike="noStrike" baseline="0" dirty="0" smtClean="0">
                          <a:solidFill>
                            <a:schemeClr val="tx1"/>
                          </a:solidFill>
                          <a:effectLst/>
                          <a:latin typeface="Arial Narrow" panose="020B0606020202030204" pitchFamily="34" charset="0"/>
                        </a:rPr>
                        <a:t> Facilities subjected to </a:t>
                      </a:r>
                      <a:r>
                        <a:rPr lang="en-US" sz="1400" b="1" i="0" u="none" strike="noStrike" dirty="0" smtClean="0">
                          <a:solidFill>
                            <a:schemeClr val="tx1"/>
                          </a:solidFill>
                          <a:effectLst/>
                          <a:latin typeface="Arial Narrow" panose="020B0606020202030204" pitchFamily="34" charset="0"/>
                        </a:rPr>
                        <a:t> </a:t>
                      </a:r>
                      <a:r>
                        <a:rPr lang="en-US" sz="1400" b="1" i="0" u="none" strike="noStrike" dirty="0">
                          <a:solidFill>
                            <a:schemeClr val="tx1"/>
                          </a:solidFill>
                          <a:effectLst/>
                          <a:latin typeface="Arial Narrow" panose="020B0606020202030204" pitchFamily="34" charset="0"/>
                        </a:rPr>
                        <a:t>Continuous Risk Assessment (CRA</a:t>
                      </a:r>
                      <a:r>
                        <a:rPr lang="en-US" sz="14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smtClean="0">
                          <a:solidFill>
                            <a:srgbClr val="000000"/>
                          </a:solidFill>
                          <a:effectLst/>
                          <a:latin typeface="Arial Narrow" panose="020B0606020202030204" pitchFamily="34" charset="0"/>
                        </a:rPr>
                        <a:t>60%</a:t>
                      </a:r>
                    </a:p>
                    <a:p>
                      <a:pPr algn="l" fontAlgn="t"/>
                      <a:r>
                        <a:rPr lang="en-US" sz="1400" b="0" i="0" u="none" strike="noStrike" dirty="0" smtClean="0">
                          <a:solidFill>
                            <a:srgbClr val="000000"/>
                          </a:solidFill>
                          <a:effectLst/>
                          <a:latin typeface="Arial Narrow" panose="020B0606020202030204" pitchFamily="34" charset="0"/>
                        </a:rPr>
                        <a:t>(26 704/</a:t>
                      </a:r>
                    </a:p>
                    <a:p>
                      <a:pPr algn="l" fontAlgn="t"/>
                      <a:r>
                        <a:rPr lang="en-US" sz="1400" b="0" i="0" u="none" strike="noStrike" dirty="0" smtClean="0">
                          <a:solidFill>
                            <a:srgbClr val="000000"/>
                          </a:solidFill>
                          <a:effectLst/>
                          <a:latin typeface="Arial Narrow" panose="020B0606020202030204" pitchFamily="34" charset="0"/>
                        </a:rPr>
                        <a:t>44</a:t>
                      </a:r>
                      <a:r>
                        <a:rPr lang="en-US" sz="1400" b="0" i="0" u="none" strike="noStrike" baseline="0" dirty="0" smtClean="0">
                          <a:solidFill>
                            <a:srgbClr val="000000"/>
                          </a:solidFill>
                          <a:effectLst/>
                          <a:latin typeface="Arial Narrow" panose="020B0606020202030204" pitchFamily="34" charset="0"/>
                        </a:rPr>
                        <a:t> 508)</a:t>
                      </a:r>
                      <a:r>
                        <a:rPr lang="en-US" sz="1400" b="0" i="0" u="none" strike="noStrike" dirty="0">
                          <a:solidFill>
                            <a:srgbClr val="000000"/>
                          </a:solidFill>
                          <a:effectLst/>
                          <a:latin typeface="Arial Narrow" panose="020B0606020202030204" pitchFamily="34" charset="0"/>
                        </a:rPr>
                        <a:t/>
                      </a:r>
                      <a:br>
                        <a:rPr lang="en-US" sz="1400" b="0" i="0" u="none" strike="noStrike" dirty="0">
                          <a:solidFill>
                            <a:srgbClr val="000000"/>
                          </a:solidFill>
                          <a:effectLst/>
                          <a:latin typeface="Arial Narrow" panose="020B0606020202030204" pitchFamily="34" charset="0"/>
                        </a:rPr>
                      </a:br>
                      <a:endParaRPr lang="en-US" sz="1400" b="0" i="0" u="none" strike="noStrike" dirty="0" smtClean="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rgbClr val="000000"/>
                          </a:solidFill>
                          <a:effectLst/>
                          <a:latin typeface="Arial Narrow" panose="020B0606020202030204" pitchFamily="34" charset="0"/>
                        </a:rPr>
                        <a:t>67.73%</a:t>
                      </a:r>
                    </a:p>
                    <a:p>
                      <a:pPr algn="l" fontAlgn="t"/>
                      <a:r>
                        <a:rPr lang="en-US" sz="1400" b="1" i="0" u="none" strike="noStrike" dirty="0" smtClean="0">
                          <a:solidFill>
                            <a:srgbClr val="000000"/>
                          </a:solidFill>
                          <a:effectLst/>
                          <a:latin typeface="Arial Narrow" panose="020B0606020202030204" pitchFamily="34" charset="0"/>
                        </a:rPr>
                        <a:t>(29</a:t>
                      </a:r>
                      <a:r>
                        <a:rPr lang="en-US" sz="1400" b="1" i="0" u="none" strike="noStrike" baseline="0" dirty="0" smtClean="0">
                          <a:solidFill>
                            <a:srgbClr val="000000"/>
                          </a:solidFill>
                          <a:effectLst/>
                          <a:latin typeface="Arial Narrow" panose="020B0606020202030204" pitchFamily="34" charset="0"/>
                        </a:rPr>
                        <a:t> 771/43 956)</a:t>
                      </a:r>
                      <a:r>
                        <a:rPr lang="en-US" sz="1400" b="1" i="0" u="none" strike="noStrike" dirty="0" smtClean="0">
                          <a:solidFill>
                            <a:srgbClr val="000000"/>
                          </a:solidFill>
                          <a:effectLst/>
                          <a:latin typeface="Arial Narrow" panose="020B0606020202030204" pitchFamily="34" charset="0"/>
                        </a:rPr>
                        <a:t> </a:t>
                      </a:r>
                    </a:p>
                    <a:p>
                      <a:pPr algn="l" fontAlgn="t"/>
                      <a:endParaRPr lang="en-US" sz="14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7.73%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Remand detainees were assessed accordingly as planned.</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142240" y="672405"/>
            <a:ext cx="9001760" cy="1218795"/>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2: INCARCERATION</a:t>
            </a:r>
            <a:br>
              <a:rPr lang="en-US" sz="2400" kern="1200" dirty="0" smtClean="0">
                <a:solidFill>
                  <a:srgbClr val="006600"/>
                </a:solidFill>
              </a:rPr>
            </a:br>
            <a:r>
              <a:rPr lang="en-US" sz="2400" kern="1200" dirty="0" smtClean="0"/>
              <a:t>REMAND DETENTION </a:t>
            </a:r>
            <a:r>
              <a:rPr lang="en-US" sz="2400" kern="1200" dirty="0"/>
              <a:t/>
            </a:r>
            <a:br>
              <a:rPr lang="en-US" sz="2400" kern="1200" dirty="0"/>
            </a:br>
            <a:endParaRPr lang="en-US" sz="2400" dirty="0"/>
          </a:p>
        </p:txBody>
      </p:sp>
    </p:spTree>
    <p:extLst>
      <p:ext uri="{BB962C8B-B14F-4D97-AF65-F5344CB8AC3E}">
        <p14:creationId xmlns:p14="http://schemas.microsoft.com/office/powerpoint/2010/main" val="234989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4" y="678048"/>
            <a:ext cx="8647112" cy="387798"/>
          </a:xfrm>
        </p:spPr>
        <p:txBody>
          <a:bodyPr/>
          <a:lstStyle/>
          <a:p>
            <a:pPr algn="ctr"/>
            <a:r>
              <a:rPr lang="en-US" sz="2800" dirty="0" smtClean="0"/>
              <a:t>PRESENTATION OUTLINE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701563"/>
              </p:ext>
            </p:extLst>
          </p:nvPr>
        </p:nvGraphicFramePr>
        <p:xfrm>
          <a:off x="322267" y="1208086"/>
          <a:ext cx="8647113" cy="5497513"/>
        </p:xfrm>
        <a:graphic>
          <a:graphicData uri="http://schemas.openxmlformats.org/drawingml/2006/table">
            <a:tbl>
              <a:tblPr firstRow="1" bandRow="1">
                <a:tableStyleId>{D27102A9-8310-4765-A935-A1911B00CA55}</a:tableStyleId>
              </a:tblPr>
              <a:tblGrid>
                <a:gridCol w="695232"/>
                <a:gridCol w="6437401"/>
                <a:gridCol w="1514480"/>
              </a:tblGrid>
              <a:tr h="581895">
                <a:tc>
                  <a:txBody>
                    <a:bodyPr/>
                    <a:lstStyle/>
                    <a:p>
                      <a:r>
                        <a:rPr lang="en-ZA" dirty="0" smtClean="0"/>
                        <a:t>No. </a:t>
                      </a:r>
                      <a:endParaRPr lang="en-ZA" dirty="0"/>
                    </a:p>
                  </a:txBody>
                  <a:tcPr/>
                </a:tc>
                <a:tc>
                  <a:txBody>
                    <a:bodyPr/>
                    <a:lstStyle/>
                    <a:p>
                      <a:r>
                        <a:rPr lang="en-ZA" dirty="0" smtClean="0"/>
                        <a:t>Item</a:t>
                      </a:r>
                      <a:endParaRPr lang="en-ZA" dirty="0"/>
                    </a:p>
                  </a:txBody>
                  <a:tcPr/>
                </a:tc>
                <a:tc>
                  <a:txBody>
                    <a:bodyPr/>
                    <a:lstStyle/>
                    <a:p>
                      <a:r>
                        <a:rPr lang="en-ZA" dirty="0" smtClean="0"/>
                        <a:t>Slide</a:t>
                      </a:r>
                      <a:endParaRPr lang="en-ZA" dirty="0"/>
                    </a:p>
                  </a:txBody>
                  <a:tcPr/>
                </a:tc>
              </a:tr>
              <a:tr h="684452">
                <a:tc>
                  <a:txBody>
                    <a:bodyPr/>
                    <a:lstStyle/>
                    <a:p>
                      <a:pPr>
                        <a:lnSpc>
                          <a:spcPct val="100000"/>
                        </a:lnSpc>
                        <a:spcBef>
                          <a:spcPts val="0"/>
                        </a:spcBef>
                      </a:pPr>
                      <a:r>
                        <a:rPr lang="en-ZA" dirty="0" smtClean="0"/>
                        <a:t>1.</a:t>
                      </a:r>
                      <a:endParaRPr lang="en-ZA" dirty="0"/>
                    </a:p>
                  </a:txBody>
                  <a:tcPr anchor="ctr"/>
                </a:tc>
                <a:tc>
                  <a:txBody>
                    <a:bodyPr/>
                    <a:lstStyle/>
                    <a:p>
                      <a:pPr marL="57150" lvl="0" indent="0" algn="l">
                        <a:lnSpc>
                          <a:spcPct val="100000"/>
                        </a:lnSpc>
                        <a:spcBef>
                          <a:spcPts val="0"/>
                        </a:spcBef>
                        <a:buClr>
                          <a:srgbClr val="7D0900"/>
                        </a:buClr>
                        <a:buNone/>
                        <a:defRPr/>
                      </a:pPr>
                      <a:r>
                        <a:rPr kumimoji="1" lang="en-US" sz="1800" b="0" kern="1200" dirty="0" smtClean="0">
                          <a:solidFill>
                            <a:schemeClr val="tx1"/>
                          </a:solidFill>
                          <a:latin typeface="+mn-lt"/>
                          <a:ea typeface="+mn-ea"/>
                          <a:cs typeface="Arial" panose="020B0604020202020204" pitchFamily="34" charset="0"/>
                        </a:rPr>
                        <a:t>Overview of 1</a:t>
                      </a:r>
                      <a:r>
                        <a:rPr kumimoji="1" lang="en-US" sz="1800" b="0" kern="1200" baseline="30000" dirty="0" smtClean="0">
                          <a:solidFill>
                            <a:schemeClr val="tx1"/>
                          </a:solidFill>
                          <a:latin typeface="+mn-lt"/>
                          <a:ea typeface="+mn-ea"/>
                          <a:cs typeface="Arial" panose="020B0604020202020204" pitchFamily="34" charset="0"/>
                        </a:rPr>
                        <a:t>st</a:t>
                      </a:r>
                      <a:r>
                        <a:rPr kumimoji="1" lang="en-US" sz="1800" b="0" kern="1200" dirty="0" smtClean="0">
                          <a:solidFill>
                            <a:schemeClr val="tx1"/>
                          </a:solidFill>
                          <a:latin typeface="+mn-lt"/>
                          <a:ea typeface="+mn-ea"/>
                          <a:cs typeface="Arial" panose="020B0604020202020204" pitchFamily="34" charset="0"/>
                        </a:rPr>
                        <a:t> Quarter performance for 2019/20 </a:t>
                      </a:r>
                    </a:p>
                  </a:txBody>
                  <a:tcPr anchor="ct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dirty="0" smtClean="0"/>
                        <a:t>3 </a:t>
                      </a:r>
                    </a:p>
                  </a:txBody>
                  <a:tcPr anchor="ctr"/>
                </a:tc>
              </a:tr>
              <a:tr h="684452">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dirty="0" smtClean="0"/>
                        <a:t>2.</a:t>
                      </a:r>
                    </a:p>
                  </a:txBody>
                  <a:tcPr anchor="ctr"/>
                </a:tc>
                <a:tc>
                  <a:txBody>
                    <a:bodyPr/>
                    <a:lstStyle/>
                    <a:p>
                      <a:pPr marL="57150" indent="0" algn="l">
                        <a:lnSpc>
                          <a:spcPct val="100000"/>
                        </a:lnSpc>
                        <a:spcBef>
                          <a:spcPts val="0"/>
                        </a:spcBef>
                        <a:buClr>
                          <a:srgbClr val="7D0900"/>
                        </a:buClr>
                        <a:buNone/>
                        <a:defRPr/>
                      </a:pPr>
                      <a:r>
                        <a:rPr kumimoji="1" lang="en-US" sz="1800" b="0" kern="1200" dirty="0" smtClean="0">
                          <a:solidFill>
                            <a:schemeClr val="tx1"/>
                          </a:solidFill>
                          <a:latin typeface="+mn-lt"/>
                          <a:ea typeface="+mn-ea"/>
                          <a:cs typeface="Arial" panose="020B0604020202020204" pitchFamily="34" charset="0"/>
                        </a:rPr>
                        <a:t>Performance per programme</a:t>
                      </a:r>
                    </a:p>
                  </a:txBody>
                  <a:tcPr anchor="ctr"/>
                </a:tc>
                <a:tc>
                  <a:txBody>
                    <a:bodyPr/>
                    <a:lstStyle/>
                    <a:p>
                      <a:pPr>
                        <a:lnSpc>
                          <a:spcPct val="100000"/>
                        </a:lnSpc>
                        <a:spcBef>
                          <a:spcPts val="0"/>
                        </a:spcBef>
                      </a:pPr>
                      <a:r>
                        <a:rPr lang="en-ZA" dirty="0" smtClean="0"/>
                        <a:t>8 </a:t>
                      </a:r>
                      <a:endParaRPr lang="en-ZA" dirty="0"/>
                    </a:p>
                  </a:txBody>
                  <a:tcPr anchor="ctr"/>
                </a:tc>
              </a:tr>
              <a:tr h="684452">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dirty="0" smtClean="0"/>
                        <a:t>3.</a:t>
                      </a:r>
                    </a:p>
                  </a:txBody>
                  <a:tcPr anchor="ctr"/>
                </a:tc>
                <a:tc>
                  <a:txBody>
                    <a:bodyPr/>
                    <a:lstStyle/>
                    <a:p>
                      <a:pPr marL="57150" indent="0" algn="l">
                        <a:lnSpc>
                          <a:spcPct val="100000"/>
                        </a:lnSpc>
                        <a:spcBef>
                          <a:spcPts val="0"/>
                        </a:spcBef>
                        <a:buClr>
                          <a:srgbClr val="7D0900"/>
                        </a:buClr>
                        <a:buNone/>
                        <a:defRPr/>
                      </a:pPr>
                      <a:r>
                        <a:rPr kumimoji="1" lang="en-ZA" sz="1800" b="0" kern="1200" dirty="0" smtClean="0">
                          <a:solidFill>
                            <a:schemeClr val="tx1"/>
                          </a:solidFill>
                          <a:latin typeface="+mn-lt"/>
                          <a:ea typeface="+mn-ea"/>
                          <a:cs typeface="Arial" panose="020B0604020202020204" pitchFamily="34" charset="0"/>
                        </a:rPr>
                        <a:t>Summary of the expenditure up to 30 June 2019</a:t>
                      </a:r>
                    </a:p>
                  </a:txBody>
                  <a:tcPr anchor="ctr"/>
                </a:tc>
                <a:tc>
                  <a:txBody>
                    <a:bodyPr/>
                    <a:lstStyle/>
                    <a:p>
                      <a:pPr>
                        <a:lnSpc>
                          <a:spcPct val="100000"/>
                        </a:lnSpc>
                        <a:spcBef>
                          <a:spcPts val="0"/>
                        </a:spcBef>
                      </a:pPr>
                      <a:r>
                        <a:rPr lang="en-ZA" dirty="0" smtClean="0"/>
                        <a:t>38</a:t>
                      </a:r>
                      <a:endParaRPr lang="en-ZA" dirty="0"/>
                    </a:p>
                  </a:txBody>
                  <a:tcPr anchor="ctr"/>
                </a:tc>
              </a:tr>
              <a:tr h="746679">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dirty="0" smtClean="0"/>
                        <a:t>4.</a:t>
                      </a:r>
                    </a:p>
                  </a:txBody>
                  <a:tcPr anchor="ctr"/>
                </a:tc>
                <a:tc>
                  <a:txBody>
                    <a:bodyPr/>
                    <a:lstStyle/>
                    <a:p>
                      <a:pPr marL="57150" indent="0" algn="l" defTabSz="914331" rtl="0" eaLnBrk="1" latinLnBrk="0" hangingPunct="1">
                        <a:lnSpc>
                          <a:spcPct val="100000"/>
                        </a:lnSpc>
                        <a:spcBef>
                          <a:spcPts val="0"/>
                        </a:spcBef>
                        <a:buClr>
                          <a:srgbClr val="7D0900"/>
                        </a:buClr>
                        <a:buNone/>
                        <a:defRPr/>
                      </a:pPr>
                      <a:r>
                        <a:rPr kumimoji="1" lang="en-ZA" sz="1800" b="0" kern="1200" dirty="0" smtClean="0">
                          <a:solidFill>
                            <a:schemeClr val="tx1"/>
                          </a:solidFill>
                          <a:latin typeface="+mn-lt"/>
                          <a:ea typeface="+mn-ea"/>
                          <a:cs typeface="Arial" panose="020B0604020202020204" pitchFamily="34" charset="0"/>
                        </a:rPr>
                        <a:t>Summary of the expenditure per programme up to 30 June 2019</a:t>
                      </a:r>
                    </a:p>
                  </a:txBody>
                  <a:tcPr anchor="ctr"/>
                </a:tc>
                <a:tc>
                  <a:txBody>
                    <a:bodyPr/>
                    <a:lstStyle/>
                    <a:p>
                      <a:pPr>
                        <a:lnSpc>
                          <a:spcPct val="100000"/>
                        </a:lnSpc>
                        <a:spcBef>
                          <a:spcPts val="0"/>
                        </a:spcBef>
                      </a:pPr>
                      <a:r>
                        <a:rPr lang="en-ZA" dirty="0" smtClean="0"/>
                        <a:t>39</a:t>
                      </a:r>
                      <a:endParaRPr lang="en-ZA" dirty="0"/>
                    </a:p>
                  </a:txBody>
                  <a:tcPr anchor="ctr"/>
                </a:tc>
              </a:tr>
              <a:tr h="746679">
                <a:tc>
                  <a:txBody>
                    <a:bodyPr/>
                    <a:lstStyle/>
                    <a:p>
                      <a:pPr>
                        <a:lnSpc>
                          <a:spcPct val="100000"/>
                        </a:lnSpc>
                        <a:spcBef>
                          <a:spcPts val="0"/>
                        </a:spcBef>
                      </a:pPr>
                      <a:r>
                        <a:rPr lang="en-ZA" dirty="0" smtClean="0"/>
                        <a:t>5.</a:t>
                      </a:r>
                      <a:endParaRPr lang="en-ZA" dirty="0"/>
                    </a:p>
                  </a:txBody>
                  <a:tcPr anchor="ctr"/>
                </a:tc>
                <a:tc>
                  <a:txBody>
                    <a:bodyPr/>
                    <a:lstStyle/>
                    <a:p>
                      <a:pPr marL="57150" indent="0" algn="l" defTabSz="914331" rtl="0" eaLnBrk="1" latinLnBrk="0" hangingPunct="1">
                        <a:lnSpc>
                          <a:spcPct val="100000"/>
                        </a:lnSpc>
                        <a:spcBef>
                          <a:spcPts val="0"/>
                        </a:spcBef>
                        <a:buClr>
                          <a:srgbClr val="7D0900"/>
                        </a:buClr>
                        <a:buNone/>
                        <a:defRPr/>
                      </a:pPr>
                      <a:r>
                        <a:rPr kumimoji="1" lang="en-ZA" sz="1800" b="0" kern="1200" dirty="0" smtClean="0">
                          <a:solidFill>
                            <a:schemeClr val="tx1"/>
                          </a:solidFill>
                          <a:latin typeface="+mn-lt"/>
                          <a:ea typeface="+mn-ea"/>
                          <a:cs typeface="Arial" panose="020B0604020202020204" pitchFamily="34" charset="0"/>
                        </a:rPr>
                        <a:t>Summary of expenditure per economic classification up to 30 June 2019</a:t>
                      </a:r>
                    </a:p>
                  </a:txBody>
                  <a:tcPr anchor="ctr"/>
                </a:tc>
                <a:tc>
                  <a:txBody>
                    <a:bodyPr/>
                    <a:lstStyle/>
                    <a:p>
                      <a:pPr>
                        <a:lnSpc>
                          <a:spcPct val="100000"/>
                        </a:lnSpc>
                        <a:spcBef>
                          <a:spcPts val="0"/>
                        </a:spcBef>
                      </a:pPr>
                      <a:r>
                        <a:rPr lang="en-ZA" dirty="0" smtClean="0"/>
                        <a:t>57</a:t>
                      </a:r>
                      <a:endParaRPr lang="en-ZA" dirty="0"/>
                    </a:p>
                  </a:txBody>
                  <a:tcPr anchor="ctr"/>
                </a:tc>
              </a:tr>
              <a:tr h="684452">
                <a:tc>
                  <a:txBody>
                    <a:bodyPr/>
                    <a:lstStyle/>
                    <a:p>
                      <a:pPr>
                        <a:lnSpc>
                          <a:spcPct val="100000"/>
                        </a:lnSpc>
                        <a:spcBef>
                          <a:spcPts val="0"/>
                        </a:spcBef>
                      </a:pPr>
                      <a:r>
                        <a:rPr lang="en-ZA" dirty="0" smtClean="0"/>
                        <a:t>6.</a:t>
                      </a:r>
                      <a:endParaRPr lang="en-ZA" dirty="0"/>
                    </a:p>
                  </a:txBody>
                  <a:tcPr anchor="ctr"/>
                </a:tc>
                <a:tc>
                  <a:txBody>
                    <a:bodyPr/>
                    <a:lstStyle/>
                    <a:p>
                      <a:pPr marL="57150" indent="0" algn="l" defTabSz="914331" rtl="0" eaLnBrk="1" latinLnBrk="0" hangingPunct="1">
                        <a:lnSpc>
                          <a:spcPct val="100000"/>
                        </a:lnSpc>
                        <a:spcBef>
                          <a:spcPts val="0"/>
                        </a:spcBef>
                        <a:buClr>
                          <a:srgbClr val="7D0900"/>
                        </a:buClr>
                        <a:buNone/>
                        <a:defRPr/>
                      </a:pPr>
                      <a:r>
                        <a:rPr kumimoji="1" lang="en-ZA" sz="1800" b="0" kern="1200" dirty="0" smtClean="0">
                          <a:solidFill>
                            <a:schemeClr val="tx1"/>
                          </a:solidFill>
                          <a:latin typeface="+mn-lt"/>
                          <a:ea typeface="+mn-ea"/>
                          <a:cs typeface="Arial" panose="020B0604020202020204" pitchFamily="34" charset="0"/>
                        </a:rPr>
                        <a:t>Summary of Departmental Revenue up to 30 June 2019</a:t>
                      </a:r>
                    </a:p>
                  </a:txBody>
                  <a:tcPr anchor="ctr"/>
                </a:tc>
                <a:tc>
                  <a:txBody>
                    <a:bodyPr/>
                    <a:lstStyle/>
                    <a:p>
                      <a:pPr>
                        <a:lnSpc>
                          <a:spcPct val="100000"/>
                        </a:lnSpc>
                        <a:spcBef>
                          <a:spcPts val="0"/>
                        </a:spcBef>
                      </a:pPr>
                      <a:r>
                        <a:rPr lang="en-ZA" dirty="0" smtClean="0"/>
                        <a:t>62</a:t>
                      </a:r>
                      <a:endParaRPr lang="en-ZA" dirty="0"/>
                    </a:p>
                  </a:txBody>
                  <a:tcPr anchor="ctr"/>
                </a:tc>
              </a:tr>
              <a:tr h="684452">
                <a:tc>
                  <a:txBody>
                    <a:bodyPr/>
                    <a:lstStyle/>
                    <a:p>
                      <a:pPr>
                        <a:lnSpc>
                          <a:spcPct val="100000"/>
                        </a:lnSpc>
                        <a:spcBef>
                          <a:spcPts val="0"/>
                        </a:spcBef>
                      </a:pPr>
                      <a:r>
                        <a:rPr lang="en-ZA" dirty="0" smtClean="0"/>
                        <a:t>7.</a:t>
                      </a:r>
                      <a:endParaRPr lang="en-ZA" dirty="0"/>
                    </a:p>
                  </a:txBody>
                  <a:tcPr anchor="ctr"/>
                </a:tc>
                <a:tc>
                  <a:txBody>
                    <a:bodyPr/>
                    <a:lstStyle/>
                    <a:p>
                      <a:pPr marL="57150" indent="0" algn="l" defTabSz="914331" rtl="0" eaLnBrk="1" latinLnBrk="0" hangingPunct="1">
                        <a:lnSpc>
                          <a:spcPct val="100000"/>
                        </a:lnSpc>
                        <a:spcBef>
                          <a:spcPts val="0"/>
                        </a:spcBef>
                        <a:buClr>
                          <a:srgbClr val="7D0900"/>
                        </a:buClr>
                        <a:buNone/>
                        <a:defRPr/>
                      </a:pPr>
                      <a:r>
                        <a:rPr kumimoji="1" lang="en-ZA" sz="1800" b="0" kern="1200" dirty="0" smtClean="0">
                          <a:solidFill>
                            <a:schemeClr val="tx1"/>
                          </a:solidFill>
                          <a:latin typeface="+mn-lt"/>
                          <a:ea typeface="+mn-ea"/>
                          <a:cs typeface="Arial" panose="020B0604020202020204" pitchFamily="34" charset="0"/>
                        </a:rPr>
                        <a:t>Overview on cost containment measures implementation</a:t>
                      </a:r>
                      <a:endParaRPr kumimoji="1" lang="en-ZA" sz="1800" b="0" kern="1200" dirty="0">
                        <a:solidFill>
                          <a:schemeClr val="tx1"/>
                        </a:solidFill>
                        <a:latin typeface="+mn-lt"/>
                        <a:ea typeface="+mn-ea"/>
                        <a:cs typeface="Arial" panose="020B0604020202020204" pitchFamily="34" charset="0"/>
                      </a:endParaRPr>
                    </a:p>
                  </a:txBody>
                  <a:tcPr anchor="ctr"/>
                </a:tc>
                <a:tc>
                  <a:txBody>
                    <a:bodyPr/>
                    <a:lstStyle/>
                    <a:p>
                      <a:pPr>
                        <a:lnSpc>
                          <a:spcPct val="100000"/>
                        </a:lnSpc>
                        <a:spcBef>
                          <a:spcPts val="0"/>
                        </a:spcBef>
                      </a:pPr>
                      <a:r>
                        <a:rPr lang="en-ZA" dirty="0" smtClean="0"/>
                        <a:t>63</a:t>
                      </a:r>
                      <a:endParaRPr lang="en-ZA" dirty="0"/>
                    </a:p>
                  </a:txBody>
                  <a:tcPr anchor="ctr"/>
                </a:tc>
              </a:tr>
            </a:tbl>
          </a:graphicData>
        </a:graphic>
      </p:graphicFrame>
    </p:spTree>
    <p:extLst>
      <p:ext uri="{BB962C8B-B14F-4D97-AF65-F5344CB8AC3E}">
        <p14:creationId xmlns:p14="http://schemas.microsoft.com/office/powerpoint/2010/main" val="2275021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1291803"/>
              </p:ext>
            </p:extLst>
          </p:nvPr>
        </p:nvGraphicFramePr>
        <p:xfrm>
          <a:off x="217713" y="1543615"/>
          <a:ext cx="8791990" cy="4581526"/>
        </p:xfrm>
        <a:graphic>
          <a:graphicData uri="http://schemas.openxmlformats.org/drawingml/2006/table">
            <a:tbl>
              <a:tblPr firstRow="1" bandRow="1">
                <a:tableStyleId>{5C22544A-7EE6-4342-B048-85BDC9FD1C3A}</a:tableStyleId>
              </a:tblPr>
              <a:tblGrid>
                <a:gridCol w="1410799"/>
                <a:gridCol w="1876639"/>
                <a:gridCol w="2065687"/>
                <a:gridCol w="1053756"/>
                <a:gridCol w="1376963"/>
                <a:gridCol w="1008146"/>
              </a:tblGrid>
              <a:tr h="529591">
                <a:tc>
                  <a:txBody>
                    <a:bodyPr/>
                    <a:lstStyle/>
                    <a:p>
                      <a:pPr marL="0" algn="l" defTabSz="914331" rtl="0" eaLnBrk="1" fontAlgn="t" latinLnBrk="0" hangingPunct="1"/>
                      <a:r>
                        <a:rPr lang="en-US" sz="1050" b="1" i="0" u="none" strike="noStrike" kern="1200" dirty="0" smtClean="0">
                          <a:solidFill>
                            <a:schemeClr val="bg1"/>
                          </a:solidFill>
                          <a:effectLst/>
                          <a:latin typeface="Arial Narrow" panose="020B0606020202030204" pitchFamily="34" charset="0"/>
                          <a:ea typeface="+mn-ea"/>
                          <a:cs typeface="+mn-cs"/>
                        </a:rPr>
                        <a:t>Performance Indicator</a:t>
                      </a:r>
                      <a:endParaRPr lang="en-US" sz="105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050" b="1" i="0" u="none" strike="noStrike" kern="1200" dirty="0" smtClean="0">
                          <a:solidFill>
                            <a:schemeClr val="bg1"/>
                          </a:solidFill>
                          <a:effectLst/>
                          <a:latin typeface="Arial Narrow" panose="020B0606020202030204" pitchFamily="34" charset="0"/>
                          <a:ea typeface="+mn-ea"/>
                          <a:cs typeface="+mn-cs"/>
                        </a:rPr>
                        <a:t>Q1</a:t>
                      </a:r>
                      <a:r>
                        <a:rPr lang="en-US" sz="1050" b="1" i="0" u="none" strike="noStrike" kern="1200" baseline="0" dirty="0" smtClean="0">
                          <a:solidFill>
                            <a:schemeClr val="bg1"/>
                          </a:solidFill>
                          <a:effectLst/>
                          <a:latin typeface="Arial Narrow" panose="020B0606020202030204" pitchFamily="34" charset="0"/>
                          <a:ea typeface="+mn-ea"/>
                          <a:cs typeface="+mn-cs"/>
                        </a:rPr>
                        <a:t> </a:t>
                      </a:r>
                      <a:r>
                        <a:rPr lang="en-US" sz="1050" b="1" i="0" u="none" strike="noStrike" kern="1200" dirty="0" smtClean="0">
                          <a:solidFill>
                            <a:schemeClr val="bg1"/>
                          </a:solidFill>
                          <a:effectLst/>
                          <a:latin typeface="Arial Narrow" panose="020B0606020202030204" pitchFamily="34" charset="0"/>
                          <a:ea typeface="+mn-ea"/>
                          <a:cs typeface="+mn-cs"/>
                        </a:rPr>
                        <a:t>Target 2019/20 </a:t>
                      </a:r>
                      <a:endParaRPr lang="en-US" sz="105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050" b="1" i="0" u="none" strike="noStrike" kern="1200" dirty="0" smtClean="0">
                          <a:solidFill>
                            <a:schemeClr val="bg1"/>
                          </a:solidFill>
                          <a:effectLst/>
                          <a:latin typeface="Arial Narrow" panose="020B0606020202030204" pitchFamily="34" charset="0"/>
                          <a:ea typeface="+mn-ea"/>
                          <a:cs typeface="+mn-cs"/>
                        </a:rPr>
                        <a:t>Quarter 1</a:t>
                      </a:r>
                      <a:r>
                        <a:rPr lang="en-US" sz="1050" b="1" i="0" u="none" strike="noStrike" kern="1200" dirty="0">
                          <a:solidFill>
                            <a:schemeClr val="bg1"/>
                          </a:solidFill>
                          <a:effectLst/>
                          <a:latin typeface="Arial Narrow" panose="020B0606020202030204" pitchFamily="34" charset="0"/>
                          <a:ea typeface="+mn-ea"/>
                          <a:cs typeface="+mn-cs"/>
                        </a:rPr>
                        <a:t/>
                      </a:r>
                      <a:br>
                        <a:rPr lang="en-US" sz="1050" b="1" i="0" u="none" strike="noStrike" kern="1200" dirty="0">
                          <a:solidFill>
                            <a:schemeClr val="bg1"/>
                          </a:solidFill>
                          <a:effectLst/>
                          <a:latin typeface="Arial Narrow" panose="020B0606020202030204" pitchFamily="34" charset="0"/>
                          <a:ea typeface="+mn-ea"/>
                          <a:cs typeface="+mn-cs"/>
                        </a:rPr>
                      </a:br>
                      <a:r>
                        <a:rPr lang="en-US" sz="105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05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05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5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5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3610">
                <a:tc>
                  <a:txBody>
                    <a:bodyPr/>
                    <a:lstStyle/>
                    <a:p>
                      <a:pPr algn="l" fontAlgn="t"/>
                      <a:r>
                        <a:rPr lang="en-US" sz="1200" b="1" i="0" u="none" strike="noStrike" kern="1200" dirty="0" smtClean="0">
                          <a:solidFill>
                            <a:srgbClr val="000000"/>
                          </a:solidFill>
                          <a:effectLst/>
                          <a:latin typeface="Arial Narrow" panose="020B0606020202030204" pitchFamily="34" charset="0"/>
                          <a:ea typeface="+mn-ea"/>
                          <a:cs typeface="+mn-cs"/>
                        </a:rPr>
                        <a:t>Percentage </a:t>
                      </a:r>
                      <a:r>
                        <a:rPr lang="en-US" sz="1200" b="1" i="0" u="none" strike="noStrike" kern="1200" dirty="0">
                          <a:solidFill>
                            <a:srgbClr val="000000"/>
                          </a:solidFill>
                          <a:effectLst/>
                          <a:latin typeface="Arial Narrow" panose="020B0606020202030204" pitchFamily="34" charset="0"/>
                          <a:ea typeface="+mn-ea"/>
                          <a:cs typeface="+mn-cs"/>
                        </a:rPr>
                        <a:t>of overcrowding in correctional centres and remand detention facilities in excess of approved capacity.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mn-cs"/>
                        </a:rPr>
                        <a:t>40%</a:t>
                      </a:r>
                    </a:p>
                    <a:p>
                      <a:pPr algn="l" fontAlgn="t"/>
                      <a:r>
                        <a:rPr lang="en-US" sz="1200" b="1" i="0" u="none" strike="noStrike" kern="1200" dirty="0" smtClean="0">
                          <a:solidFill>
                            <a:schemeClr val="tx1"/>
                          </a:solidFill>
                          <a:effectLst/>
                          <a:latin typeface="Arial Narrow" panose="020B0606020202030204" pitchFamily="34" charset="0"/>
                          <a:ea typeface="+mn-ea"/>
                          <a:cs typeface="+mn-cs"/>
                        </a:rPr>
                        <a:t>(47 489/118 572)</a:t>
                      </a:r>
                    </a:p>
                    <a:p>
                      <a:pPr algn="l" fontAlgn="t"/>
                      <a:endParaRPr lang="en-US" sz="1200" b="0" i="0" u="none" strike="noStrike" kern="1200" dirty="0" smtClean="0">
                        <a:solidFill>
                          <a:schemeClr val="tx1"/>
                        </a:solidFill>
                        <a:effectLst/>
                        <a:latin typeface="Arial Narrow" panose="020B0606020202030204" pitchFamily="34" charset="0"/>
                        <a:ea typeface="+mn-ea"/>
                        <a:cs typeface="+mn-cs"/>
                      </a:endParaRPr>
                    </a:p>
                    <a:p>
                      <a:pPr algn="l" fontAlgn="t"/>
                      <a:r>
                        <a:rPr lang="en-US" sz="1200" b="0" i="0" u="none" strike="noStrike" kern="1200" dirty="0" smtClean="0">
                          <a:solidFill>
                            <a:schemeClr val="tx1"/>
                          </a:solidFill>
                          <a:effectLst/>
                          <a:latin typeface="Arial Narrow" panose="020B0606020202030204" pitchFamily="34" charset="0"/>
                          <a:ea typeface="+mn-ea"/>
                          <a:cs typeface="+mn-cs"/>
                        </a:rPr>
                        <a:t>LMN: (7</a:t>
                      </a:r>
                      <a:r>
                        <a:rPr lang="en-US" sz="1200" b="0" i="0" u="none" strike="noStrike" kern="1200" baseline="0" dirty="0" smtClean="0">
                          <a:solidFill>
                            <a:schemeClr val="tx1"/>
                          </a:solidFill>
                          <a:effectLst/>
                          <a:latin typeface="Arial Narrow" panose="020B0606020202030204" pitchFamily="34" charset="0"/>
                          <a:ea typeface="+mn-ea"/>
                          <a:cs typeface="+mn-cs"/>
                        </a:rPr>
                        <a:t> 129/17 799</a:t>
                      </a:r>
                      <a:r>
                        <a:rPr lang="en-US" sz="1200" b="0" i="0" u="none" strike="noStrike" kern="1200" dirty="0" smtClean="0">
                          <a:solidFill>
                            <a:schemeClr val="tx1"/>
                          </a:solidFill>
                          <a:effectLst/>
                          <a:latin typeface="Arial Narrow" panose="020B0606020202030204" pitchFamily="34" charset="0"/>
                          <a:ea typeface="+mn-ea"/>
                          <a:cs typeface="+mn-cs"/>
                        </a:rPr>
                        <a:t>) 40%</a:t>
                      </a:r>
                    </a:p>
                    <a:p>
                      <a:pPr algn="l" fontAlgn="t"/>
                      <a:r>
                        <a:rPr lang="en-US" sz="1200" b="0" i="0" u="none" strike="noStrike" kern="1200" dirty="0" smtClean="0">
                          <a:solidFill>
                            <a:schemeClr val="tx1"/>
                          </a:solidFill>
                          <a:effectLst/>
                          <a:latin typeface="Arial Narrow" panose="020B0606020202030204" pitchFamily="34" charset="0"/>
                          <a:ea typeface="+mn-ea"/>
                          <a:cs typeface="+mn-cs"/>
                        </a:rPr>
                        <a:t>FSNC: (8</a:t>
                      </a:r>
                      <a:r>
                        <a:rPr lang="en-US" sz="1200" b="0" i="0" u="none" strike="noStrike" kern="1200" baseline="0" dirty="0" smtClean="0">
                          <a:solidFill>
                            <a:schemeClr val="tx1"/>
                          </a:solidFill>
                          <a:effectLst/>
                          <a:latin typeface="Arial Narrow" panose="020B0606020202030204" pitchFamily="34" charset="0"/>
                          <a:ea typeface="+mn-ea"/>
                          <a:cs typeface="+mn-cs"/>
                        </a:rPr>
                        <a:t> 626/21 542</a:t>
                      </a:r>
                      <a:r>
                        <a:rPr lang="en-US" sz="1200" b="0" i="0" u="none" strike="noStrike" kern="1200" dirty="0" smtClean="0">
                          <a:solidFill>
                            <a:schemeClr val="tx1"/>
                          </a:solidFill>
                          <a:effectLst/>
                          <a:latin typeface="Arial Narrow" panose="020B0606020202030204" pitchFamily="34" charset="0"/>
                          <a:ea typeface="+mn-ea"/>
                          <a:cs typeface="+mn-cs"/>
                        </a:rPr>
                        <a:t>) 40%</a:t>
                      </a:r>
                    </a:p>
                    <a:p>
                      <a:pPr algn="l" fontAlgn="t"/>
                      <a:r>
                        <a:rPr lang="en-US" sz="1200" b="0" i="0" u="none" strike="noStrike" kern="1200" dirty="0" smtClean="0">
                          <a:solidFill>
                            <a:schemeClr val="tx1"/>
                          </a:solidFill>
                          <a:effectLst/>
                          <a:latin typeface="Arial Narrow" panose="020B0606020202030204" pitchFamily="34" charset="0"/>
                          <a:ea typeface="+mn-ea"/>
                          <a:cs typeface="+mn-cs"/>
                        </a:rPr>
                        <a:t>KZN: (8</a:t>
                      </a:r>
                      <a:r>
                        <a:rPr lang="en-US" sz="1200" b="0" i="0" u="none" strike="noStrike" kern="1200" baseline="0" dirty="0" smtClean="0">
                          <a:solidFill>
                            <a:schemeClr val="tx1"/>
                          </a:solidFill>
                          <a:effectLst/>
                          <a:latin typeface="Arial Narrow" panose="020B0606020202030204" pitchFamily="34" charset="0"/>
                          <a:ea typeface="+mn-ea"/>
                          <a:cs typeface="+mn-cs"/>
                        </a:rPr>
                        <a:t> 121/20 281</a:t>
                      </a:r>
                      <a:r>
                        <a:rPr lang="en-US" sz="1200" b="0" i="0" u="none" strike="noStrike" kern="1200" dirty="0" smtClean="0">
                          <a:solidFill>
                            <a:schemeClr val="tx1"/>
                          </a:solidFill>
                          <a:effectLst/>
                          <a:latin typeface="Arial Narrow" panose="020B0606020202030204" pitchFamily="34" charset="0"/>
                          <a:ea typeface="+mn-ea"/>
                          <a:cs typeface="+mn-cs"/>
                        </a:rPr>
                        <a:t>) 40%</a:t>
                      </a:r>
                    </a:p>
                    <a:p>
                      <a:pPr algn="l" fontAlgn="t"/>
                      <a:r>
                        <a:rPr lang="en-US" sz="1200" b="0" i="0" u="none" strike="noStrike" kern="1200" dirty="0" smtClean="0">
                          <a:solidFill>
                            <a:schemeClr val="tx1"/>
                          </a:solidFill>
                          <a:effectLst/>
                          <a:latin typeface="Arial Narrow" panose="020B0606020202030204" pitchFamily="34" charset="0"/>
                          <a:ea typeface="+mn-ea"/>
                          <a:cs typeface="+mn-cs"/>
                        </a:rPr>
                        <a:t>WC: (8</a:t>
                      </a:r>
                      <a:r>
                        <a:rPr lang="en-US" sz="1200" b="0" i="0" u="none" strike="noStrike" kern="1200" baseline="0" dirty="0" smtClean="0">
                          <a:solidFill>
                            <a:schemeClr val="tx1"/>
                          </a:solidFill>
                          <a:effectLst/>
                          <a:latin typeface="Arial Narrow" panose="020B0606020202030204" pitchFamily="34" charset="0"/>
                          <a:ea typeface="+mn-ea"/>
                          <a:cs typeface="+mn-cs"/>
                        </a:rPr>
                        <a:t> 326/20 779</a:t>
                      </a:r>
                      <a:r>
                        <a:rPr lang="en-US" sz="1200" b="0" i="0" u="none" strike="noStrike" kern="1200" dirty="0" smtClean="0">
                          <a:solidFill>
                            <a:schemeClr val="tx1"/>
                          </a:solidFill>
                          <a:effectLst/>
                          <a:latin typeface="Arial Narrow" panose="020B0606020202030204" pitchFamily="34" charset="0"/>
                          <a:ea typeface="+mn-ea"/>
                          <a:cs typeface="+mn-cs"/>
                        </a:rPr>
                        <a:t>) 40%</a:t>
                      </a:r>
                    </a:p>
                    <a:p>
                      <a:pPr algn="l" fontAlgn="t"/>
                      <a:r>
                        <a:rPr lang="en-US" sz="1200" b="0" i="0" u="none" strike="noStrike" kern="1200" dirty="0" smtClean="0">
                          <a:solidFill>
                            <a:schemeClr val="tx1"/>
                          </a:solidFill>
                          <a:effectLst/>
                          <a:latin typeface="Arial Narrow" panose="020B0606020202030204" pitchFamily="34" charset="0"/>
                          <a:ea typeface="+mn-ea"/>
                          <a:cs typeface="+mn-cs"/>
                        </a:rPr>
                        <a:t>GP: (9</a:t>
                      </a:r>
                      <a:r>
                        <a:rPr lang="en-US" sz="1200" b="0" i="0" u="none" strike="noStrike" kern="1200" baseline="0" dirty="0" smtClean="0">
                          <a:solidFill>
                            <a:schemeClr val="tx1"/>
                          </a:solidFill>
                          <a:effectLst/>
                          <a:latin typeface="Arial Narrow" panose="020B0606020202030204" pitchFamily="34" charset="0"/>
                          <a:ea typeface="+mn-ea"/>
                          <a:cs typeface="+mn-cs"/>
                        </a:rPr>
                        <a:t> 960/24 877</a:t>
                      </a:r>
                      <a:r>
                        <a:rPr lang="en-US" sz="1200" b="0" i="0" u="none" strike="noStrike" kern="1200" dirty="0" smtClean="0">
                          <a:solidFill>
                            <a:schemeClr val="tx1"/>
                          </a:solidFill>
                          <a:effectLst/>
                          <a:latin typeface="Arial Narrow" panose="020B0606020202030204" pitchFamily="34" charset="0"/>
                          <a:ea typeface="+mn-ea"/>
                          <a:cs typeface="+mn-cs"/>
                        </a:rPr>
                        <a:t>) 40%</a:t>
                      </a:r>
                    </a:p>
                    <a:p>
                      <a:pPr algn="l" fontAlgn="t"/>
                      <a:r>
                        <a:rPr lang="en-US" sz="1200" b="0" i="0" u="none" strike="noStrike" kern="1200" dirty="0" smtClean="0">
                          <a:solidFill>
                            <a:schemeClr val="tx1"/>
                          </a:solidFill>
                          <a:effectLst/>
                          <a:latin typeface="Arial Narrow" panose="020B0606020202030204" pitchFamily="34" charset="0"/>
                          <a:ea typeface="+mn-ea"/>
                          <a:cs typeface="+mn-cs"/>
                        </a:rPr>
                        <a:t>EC: (5</a:t>
                      </a:r>
                      <a:r>
                        <a:rPr lang="en-US" sz="1200" b="0" i="0" u="none" strike="noStrike" kern="1200" baseline="0" dirty="0" smtClean="0">
                          <a:solidFill>
                            <a:schemeClr val="tx1"/>
                          </a:solidFill>
                          <a:effectLst/>
                          <a:latin typeface="Arial Narrow" panose="020B0606020202030204" pitchFamily="34" charset="0"/>
                          <a:ea typeface="+mn-ea"/>
                          <a:cs typeface="+mn-cs"/>
                        </a:rPr>
                        <a:t> 327/13 294</a:t>
                      </a:r>
                      <a:r>
                        <a:rPr lang="en-US" sz="1200" b="0" i="0" u="none" strike="noStrike" kern="1200" dirty="0" smtClean="0">
                          <a:solidFill>
                            <a:schemeClr val="tx1"/>
                          </a:solidFill>
                          <a:effectLst/>
                          <a:latin typeface="Arial Narrow" panose="020B0606020202030204" pitchFamily="34" charset="0"/>
                          <a:ea typeface="+mn-ea"/>
                          <a:cs typeface="+mn-cs"/>
                        </a:rPr>
                        <a:t>) 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33.94%</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(40 243 /118 572) </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LMN: (7 527/17 799) 42.29%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(39/21 542) 0.18%</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(5 289/20 281) 26.08%</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(8 128/20 779) 39.12%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GP: (11 697/24 877) 47.02%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EC: (7 563/13 294) 56.89%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6.06%</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Arial Narrow" panose="020B0606020202030204" pitchFamily="34" charset="0"/>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dirty="0" smtClean="0">
                          <a:solidFill>
                            <a:srgbClr val="000000"/>
                          </a:solidFill>
                          <a:effectLst/>
                          <a:latin typeface="Arial Narrow" panose="020B0606020202030204" pitchFamily="34" charset="0"/>
                          <a:ea typeface="+mn-ea"/>
                          <a:cs typeface="+mn-cs"/>
                        </a:rPr>
                        <a:t>The number of inmates was lower than</a:t>
                      </a:r>
                      <a:r>
                        <a:rPr lang="en-US" sz="1200" b="0" i="0" u="none" strike="noStrike" kern="1200" baseline="0" dirty="0" smtClean="0">
                          <a:solidFill>
                            <a:srgbClr val="000000"/>
                          </a:solidFill>
                          <a:effectLst/>
                          <a:latin typeface="Arial Narrow" panose="020B0606020202030204" pitchFamily="34" charset="0"/>
                          <a:ea typeface="+mn-ea"/>
                          <a:cs typeface="+mn-cs"/>
                        </a:rPr>
                        <a:t> </a:t>
                      </a:r>
                      <a:r>
                        <a:rPr lang="en-US" sz="1200" b="0" i="0" u="none" strike="noStrike" kern="1200" dirty="0" smtClean="0">
                          <a:solidFill>
                            <a:srgbClr val="000000"/>
                          </a:solidFill>
                          <a:effectLst/>
                          <a:latin typeface="Arial Narrow" panose="020B0606020202030204" pitchFamily="34" charset="0"/>
                          <a:ea typeface="+mn-ea"/>
                          <a:cs typeface="+mn-cs"/>
                        </a:rPr>
                        <a:t>anticipated.</a:t>
                      </a:r>
                      <a:endParaRPr lang="en-US"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dirty="0" smtClean="0">
                          <a:solidFill>
                            <a:srgbClr val="000000"/>
                          </a:solidFill>
                          <a:effectLst/>
                          <a:latin typeface="Arial Narrow" panose="020B0606020202030204" pitchFamily="34" charset="0"/>
                          <a:ea typeface="+mn-ea"/>
                          <a:cs typeface="+mn-cs"/>
                        </a:rPr>
                        <a:t>n/a</a:t>
                      </a:r>
                      <a:endParaRPr lang="en-US"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8325">
                <a:tc>
                  <a:txBody>
                    <a:bodyPr/>
                    <a:lstStyle/>
                    <a:p>
                      <a:pPr marL="0" algn="l" defTabSz="914331" rtl="0" eaLnBrk="1" fontAlgn="t" latinLnBrk="0" hangingPunct="1"/>
                      <a:r>
                        <a:rPr lang="en-US" sz="1200" b="1" i="0" u="none" strike="noStrike" kern="1200" dirty="0">
                          <a:solidFill>
                            <a:srgbClr val="000000"/>
                          </a:solidFill>
                          <a:effectLst/>
                          <a:latin typeface="Arial Narrow" panose="020B0606020202030204" pitchFamily="34" charset="0"/>
                          <a:ea typeface="+mn-ea"/>
                          <a:cs typeface="+mn-cs"/>
                        </a:rPr>
                        <a:t>Percentage of offender's profiles submitted by the Case Management Committees (CMCs) that were considered by </a:t>
                      </a:r>
                      <a:r>
                        <a:rPr lang="en-US" sz="1200" b="1" i="0" u="none" strike="noStrike" kern="1200" dirty="0" smtClean="0">
                          <a:solidFill>
                            <a:srgbClr val="000000"/>
                          </a:solidFill>
                          <a:effectLst/>
                          <a:latin typeface="Arial Narrow" panose="020B0606020202030204" pitchFamily="34" charset="0"/>
                          <a:ea typeface="+mn-ea"/>
                          <a:cs typeface="+mn-cs"/>
                        </a:rPr>
                        <a:t>CSPBs</a:t>
                      </a:r>
                    </a:p>
                    <a:p>
                      <a:pPr marL="0" algn="l" defTabSz="914331" rtl="0" eaLnBrk="1" fontAlgn="t" latinLnBrk="0" hangingPunct="1"/>
                      <a:endParaRPr lang="en-US" sz="1200" b="1"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mn-cs"/>
                        </a:rPr>
                        <a:t>92%</a:t>
                      </a:r>
                    </a:p>
                    <a:p>
                      <a:pPr marL="0" algn="l" defTabSz="914331" rtl="0" eaLnBrk="1" fontAlgn="t" latinLnBrk="0" hangingPunct="1"/>
                      <a:r>
                        <a:rPr lang="en-US" sz="1200" b="1" i="0" u="none" strike="noStrike" kern="1200" dirty="0" smtClean="0">
                          <a:solidFill>
                            <a:schemeClr val="tx1"/>
                          </a:solidFill>
                          <a:effectLst/>
                          <a:latin typeface="Arial Narrow" panose="020B0606020202030204" pitchFamily="34" charset="0"/>
                          <a:ea typeface="+mn-ea"/>
                          <a:cs typeface="+mn-cs"/>
                        </a:rPr>
                        <a:t>(7</a:t>
                      </a:r>
                      <a:r>
                        <a:rPr lang="en-US" sz="1200" b="1" i="0" u="none" strike="noStrike" kern="1200" baseline="0" dirty="0" smtClean="0">
                          <a:solidFill>
                            <a:schemeClr val="tx1"/>
                          </a:solidFill>
                          <a:effectLst/>
                          <a:latin typeface="Arial Narrow" panose="020B0606020202030204" pitchFamily="34" charset="0"/>
                          <a:ea typeface="+mn-ea"/>
                          <a:cs typeface="+mn-cs"/>
                        </a:rPr>
                        <a:t> 052/7 665</a:t>
                      </a:r>
                      <a:r>
                        <a:rPr lang="en-US" sz="1200" b="1"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US" sz="12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LMN: (897/976) 92%</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FSNC: (1</a:t>
                      </a:r>
                      <a:r>
                        <a:rPr lang="en-US" sz="1200" b="0" i="0" u="none" strike="noStrike" kern="1200" baseline="0" dirty="0" smtClean="0">
                          <a:solidFill>
                            <a:schemeClr val="tx1"/>
                          </a:solidFill>
                          <a:effectLst/>
                          <a:latin typeface="Arial Narrow" panose="020B0606020202030204" pitchFamily="34" charset="0"/>
                          <a:ea typeface="+mn-ea"/>
                          <a:cs typeface="+mn-cs"/>
                        </a:rPr>
                        <a:t> 188/1 291</a:t>
                      </a:r>
                      <a:r>
                        <a:rPr lang="en-US" sz="12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KZN: (1</a:t>
                      </a:r>
                      <a:r>
                        <a:rPr lang="en-US" sz="1200" b="0" i="0" u="none" strike="noStrike" kern="1200" baseline="0" dirty="0" smtClean="0">
                          <a:solidFill>
                            <a:schemeClr val="tx1"/>
                          </a:solidFill>
                          <a:effectLst/>
                          <a:latin typeface="Arial Narrow" panose="020B0606020202030204" pitchFamily="34" charset="0"/>
                          <a:ea typeface="+mn-ea"/>
                          <a:cs typeface="+mn-cs"/>
                        </a:rPr>
                        <a:t> 077/1 168</a:t>
                      </a:r>
                      <a:r>
                        <a:rPr lang="en-US" sz="12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WC: (1</a:t>
                      </a:r>
                      <a:r>
                        <a:rPr lang="en-US" sz="1200" b="0" i="0" u="none" strike="noStrike" kern="1200" baseline="0" dirty="0" smtClean="0">
                          <a:solidFill>
                            <a:schemeClr val="tx1"/>
                          </a:solidFill>
                          <a:effectLst/>
                          <a:latin typeface="Arial Narrow" panose="020B0606020202030204" pitchFamily="34" charset="0"/>
                          <a:ea typeface="+mn-ea"/>
                          <a:cs typeface="+mn-cs"/>
                        </a:rPr>
                        <a:t> 653/1 797</a:t>
                      </a:r>
                      <a:r>
                        <a:rPr lang="en-US" sz="12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GP: (1</a:t>
                      </a:r>
                      <a:r>
                        <a:rPr lang="en-US" sz="1200" b="0" i="0" u="none" strike="noStrike" kern="1200" baseline="0" dirty="0" smtClean="0">
                          <a:solidFill>
                            <a:schemeClr val="tx1"/>
                          </a:solidFill>
                          <a:effectLst/>
                          <a:latin typeface="Arial Narrow" panose="020B0606020202030204" pitchFamily="34" charset="0"/>
                          <a:ea typeface="+mn-ea"/>
                          <a:cs typeface="+mn-cs"/>
                        </a:rPr>
                        <a:t> 648/1 791</a:t>
                      </a:r>
                      <a:r>
                        <a:rPr lang="en-US" sz="12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EC: (589/642) 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smtClean="0">
                          <a:solidFill>
                            <a:schemeClr val="tx1"/>
                          </a:solidFill>
                          <a:effectLst/>
                          <a:latin typeface="Arial Narrow" panose="020B0606020202030204" pitchFamily="34" charset="0"/>
                          <a:ea typeface="+mn-ea"/>
                          <a:cs typeface="+mn-cs"/>
                        </a:rPr>
                        <a:t>89.80%</a:t>
                      </a:r>
                    </a:p>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(7</a:t>
                      </a:r>
                      <a:r>
                        <a:rPr lang="en-ZA" sz="1200" b="1" i="0" u="none" strike="noStrike" kern="1200" baseline="0" dirty="0" smtClean="0">
                          <a:solidFill>
                            <a:schemeClr val="tx1"/>
                          </a:solidFill>
                          <a:effectLst/>
                          <a:latin typeface="Arial Narrow" panose="020B0606020202030204" pitchFamily="34" charset="0"/>
                          <a:ea typeface="+mn-ea"/>
                          <a:cs typeface="+mn-cs"/>
                        </a:rPr>
                        <a:t> 492/8 343</a:t>
                      </a:r>
                      <a:r>
                        <a:rPr lang="en-ZA" sz="1200" b="1"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ZA" sz="12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LMN: (1</a:t>
                      </a:r>
                      <a:r>
                        <a:rPr lang="en-ZA" sz="1200" b="1" i="0" u="none" strike="noStrike" kern="1200" baseline="0" dirty="0" smtClean="0">
                          <a:solidFill>
                            <a:schemeClr val="tx1"/>
                          </a:solidFill>
                          <a:effectLst/>
                          <a:latin typeface="Arial Narrow" panose="020B0606020202030204" pitchFamily="34" charset="0"/>
                          <a:ea typeface="+mn-ea"/>
                          <a:cs typeface="+mn-cs"/>
                        </a:rPr>
                        <a:t> 250/1 271</a:t>
                      </a:r>
                      <a:r>
                        <a:rPr lang="en-ZA" sz="1200" b="1" i="0" u="none" strike="noStrike" kern="1200" dirty="0" smtClean="0">
                          <a:solidFill>
                            <a:schemeClr val="tx1"/>
                          </a:solidFill>
                          <a:effectLst/>
                          <a:latin typeface="Arial Narrow" panose="020B0606020202030204" pitchFamily="34" charset="0"/>
                          <a:ea typeface="+mn-ea"/>
                          <a:cs typeface="+mn-cs"/>
                        </a:rPr>
                        <a:t>) 98.35%</a:t>
                      </a:r>
                    </a:p>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FSNC: (1</a:t>
                      </a:r>
                      <a:r>
                        <a:rPr lang="en-ZA" sz="1200" b="1" i="0" u="none" strike="noStrike" kern="1200" baseline="0" dirty="0" smtClean="0">
                          <a:solidFill>
                            <a:schemeClr val="tx1"/>
                          </a:solidFill>
                          <a:effectLst/>
                          <a:latin typeface="Arial Narrow" panose="020B0606020202030204" pitchFamily="34" charset="0"/>
                          <a:ea typeface="+mn-ea"/>
                          <a:cs typeface="+mn-cs"/>
                        </a:rPr>
                        <a:t> 383/1 497</a:t>
                      </a:r>
                      <a:r>
                        <a:rPr lang="en-ZA" sz="1200" b="1" i="0" u="none" strike="noStrike" kern="1200" dirty="0" smtClean="0">
                          <a:solidFill>
                            <a:schemeClr val="tx1"/>
                          </a:solidFill>
                          <a:effectLst/>
                          <a:latin typeface="Arial Narrow" panose="020B0606020202030204" pitchFamily="34" charset="0"/>
                          <a:ea typeface="+mn-ea"/>
                          <a:cs typeface="+mn-cs"/>
                        </a:rPr>
                        <a:t>) 92.38%</a:t>
                      </a:r>
                    </a:p>
                    <a:p>
                      <a:pPr marL="0" algn="l" defTabSz="914331" rtl="0" eaLnBrk="1" fontAlgn="t" latinLnBrk="0" hangingPunct="1"/>
                      <a:r>
                        <a:rPr lang="en-ZA" sz="1200" b="1" i="0" u="none" strike="noStrike" kern="1200" dirty="0" smtClean="0">
                          <a:solidFill>
                            <a:schemeClr val="accent3">
                              <a:lumMod val="95000"/>
                            </a:schemeClr>
                          </a:solidFill>
                          <a:effectLst/>
                          <a:latin typeface="Arial Narrow" panose="020B0606020202030204" pitchFamily="34" charset="0"/>
                          <a:ea typeface="+mn-ea"/>
                          <a:cs typeface="+mn-cs"/>
                        </a:rPr>
                        <a:t>KZN: (1</a:t>
                      </a:r>
                      <a:r>
                        <a:rPr lang="en-ZA" sz="1200" b="1" i="0" u="none" strike="noStrike" kern="1200" baseline="0" dirty="0" smtClean="0">
                          <a:solidFill>
                            <a:schemeClr val="accent3">
                              <a:lumMod val="95000"/>
                            </a:schemeClr>
                          </a:solidFill>
                          <a:effectLst/>
                          <a:latin typeface="Arial Narrow" panose="020B0606020202030204" pitchFamily="34" charset="0"/>
                          <a:ea typeface="+mn-ea"/>
                          <a:cs typeface="+mn-cs"/>
                        </a:rPr>
                        <a:t> 110/1 313</a:t>
                      </a:r>
                      <a:r>
                        <a:rPr lang="en-ZA" sz="1200" b="1" i="0" u="none" strike="noStrike" kern="1200" dirty="0" smtClean="0">
                          <a:solidFill>
                            <a:schemeClr val="accent3">
                              <a:lumMod val="95000"/>
                            </a:schemeClr>
                          </a:solidFill>
                          <a:effectLst/>
                          <a:latin typeface="Arial Narrow" panose="020B0606020202030204" pitchFamily="34" charset="0"/>
                          <a:ea typeface="+mn-ea"/>
                          <a:cs typeface="+mn-cs"/>
                        </a:rPr>
                        <a:t>) 84.54%</a:t>
                      </a:r>
                    </a:p>
                    <a:p>
                      <a:pPr marL="0" algn="l" defTabSz="914331" rtl="0" eaLnBrk="1" fontAlgn="t" latinLnBrk="0" hangingPunct="1"/>
                      <a:r>
                        <a:rPr lang="en-ZA" sz="1200" b="1" i="0" u="none" strike="noStrike" kern="1200" dirty="0" smtClean="0">
                          <a:solidFill>
                            <a:schemeClr val="accent3">
                              <a:lumMod val="95000"/>
                            </a:schemeClr>
                          </a:solidFill>
                          <a:effectLst/>
                          <a:latin typeface="Arial Narrow" panose="020B0606020202030204" pitchFamily="34" charset="0"/>
                          <a:ea typeface="+mn-ea"/>
                          <a:cs typeface="+mn-cs"/>
                        </a:rPr>
                        <a:t>WC: (1</a:t>
                      </a:r>
                      <a:r>
                        <a:rPr lang="en-ZA" sz="1200" b="1" i="0" u="none" strike="noStrike" kern="1200" baseline="0" dirty="0" smtClean="0">
                          <a:solidFill>
                            <a:schemeClr val="accent3">
                              <a:lumMod val="95000"/>
                            </a:schemeClr>
                          </a:solidFill>
                          <a:effectLst/>
                          <a:latin typeface="Arial Narrow" panose="020B0606020202030204" pitchFamily="34" charset="0"/>
                          <a:ea typeface="+mn-ea"/>
                          <a:cs typeface="+mn-cs"/>
                        </a:rPr>
                        <a:t> 536/1 901</a:t>
                      </a:r>
                      <a:r>
                        <a:rPr lang="en-ZA" sz="1200" b="1" i="0" u="none" strike="noStrike" kern="1200" dirty="0" smtClean="0">
                          <a:solidFill>
                            <a:schemeClr val="accent3">
                              <a:lumMod val="95000"/>
                            </a:schemeClr>
                          </a:solidFill>
                          <a:effectLst/>
                          <a:latin typeface="Arial Narrow" panose="020B0606020202030204" pitchFamily="34" charset="0"/>
                          <a:ea typeface="+mn-ea"/>
                          <a:cs typeface="+mn-cs"/>
                        </a:rPr>
                        <a:t>) 80.80%</a:t>
                      </a:r>
                    </a:p>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GP: (1</a:t>
                      </a:r>
                      <a:r>
                        <a:rPr lang="en-ZA" sz="1200" b="1" i="0" u="none" strike="noStrike" kern="1200" baseline="0" dirty="0" smtClean="0">
                          <a:solidFill>
                            <a:schemeClr val="tx1"/>
                          </a:solidFill>
                          <a:effectLst/>
                          <a:latin typeface="Arial Narrow" panose="020B0606020202030204" pitchFamily="34" charset="0"/>
                          <a:ea typeface="+mn-ea"/>
                          <a:cs typeface="+mn-cs"/>
                        </a:rPr>
                        <a:t> 652/1 738</a:t>
                      </a:r>
                      <a:r>
                        <a:rPr lang="en-ZA" sz="1200" b="1" i="0" u="none" strike="noStrike" kern="1200" dirty="0" smtClean="0">
                          <a:solidFill>
                            <a:schemeClr val="tx1"/>
                          </a:solidFill>
                          <a:effectLst/>
                          <a:latin typeface="Arial Narrow" panose="020B0606020202030204" pitchFamily="34" charset="0"/>
                          <a:ea typeface="+mn-ea"/>
                          <a:cs typeface="+mn-cs"/>
                        </a:rPr>
                        <a:t>) 95.05%</a:t>
                      </a:r>
                    </a:p>
                    <a:p>
                      <a:pPr marL="0" algn="l" defTabSz="914331" rtl="0" eaLnBrk="1" fontAlgn="t" latinLnBrk="0" hangingPunct="1"/>
                      <a:r>
                        <a:rPr lang="en-ZA" sz="1200" b="1" i="0" u="none" strike="noStrike" kern="1200" dirty="0" smtClean="0">
                          <a:solidFill>
                            <a:schemeClr val="bg1">
                              <a:lumMod val="95000"/>
                            </a:schemeClr>
                          </a:solidFill>
                          <a:effectLst/>
                          <a:latin typeface="Arial Narrow" panose="020B0606020202030204" pitchFamily="34" charset="0"/>
                          <a:ea typeface="+mn-ea"/>
                          <a:cs typeface="+mn-cs"/>
                        </a:rPr>
                        <a:t>EC</a:t>
                      </a:r>
                      <a:r>
                        <a:rPr lang="en-ZA" sz="1200" b="1" i="0" u="none" strike="noStrike" kern="1200" dirty="0" smtClean="0">
                          <a:solidFill>
                            <a:schemeClr val="bg1">
                              <a:lumMod val="95000"/>
                            </a:schemeClr>
                          </a:solidFill>
                          <a:effectLst/>
                          <a:latin typeface="Arial Narrow" panose="020B0606020202030204" pitchFamily="34" charset="0"/>
                          <a:ea typeface="+mn-ea"/>
                          <a:cs typeface="+mn-cs"/>
                          <a:sym typeface="Wingdings" panose="05000000000000000000" pitchFamily="2" charset="2"/>
                        </a:rPr>
                        <a:t>: (561/623)</a:t>
                      </a:r>
                      <a:r>
                        <a:rPr lang="en-ZA" sz="1200" b="1" i="0" u="none" strike="noStrike" kern="1200" baseline="0" dirty="0" smtClean="0">
                          <a:solidFill>
                            <a:schemeClr val="bg1">
                              <a:lumMod val="95000"/>
                            </a:schemeClr>
                          </a:solidFill>
                          <a:effectLst/>
                          <a:latin typeface="Arial Narrow" panose="020B0606020202030204" pitchFamily="34" charset="0"/>
                          <a:ea typeface="+mn-ea"/>
                          <a:cs typeface="+mn-cs"/>
                          <a:sym typeface="Wingdings" panose="05000000000000000000" pitchFamily="2" charset="2"/>
                        </a:rPr>
                        <a:t> 90.05%</a:t>
                      </a:r>
                      <a:endParaRPr lang="en-ZA" sz="1200" b="1" i="0" u="none" strike="noStrike" kern="1200" dirty="0" smtClean="0">
                        <a:solidFill>
                          <a:schemeClr val="bg1">
                            <a:lumMod val="95000"/>
                          </a:schemeClr>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2.20%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kern="1200" dirty="0" smtClean="0">
                          <a:solidFill>
                            <a:srgbClr val="000000"/>
                          </a:solidFill>
                          <a:effectLst/>
                          <a:latin typeface="Arial Narrow" panose="020B0606020202030204" pitchFamily="34" charset="0"/>
                          <a:ea typeface="+mn-ea"/>
                          <a:cs typeface="+mn-cs"/>
                        </a:rPr>
                        <a:t>Late</a:t>
                      </a:r>
                      <a:r>
                        <a:rPr lang="en-ZA" sz="1200" b="0" i="0" u="none" strike="noStrike" kern="1200" baseline="0" dirty="0" smtClean="0">
                          <a:solidFill>
                            <a:srgbClr val="000000"/>
                          </a:solidFill>
                          <a:effectLst/>
                          <a:latin typeface="Arial Narrow" panose="020B0606020202030204" pitchFamily="34" charset="0"/>
                          <a:ea typeface="+mn-ea"/>
                          <a:cs typeface="+mn-cs"/>
                        </a:rPr>
                        <a:t> appointments of  Correctional Supervision and  Parole boards (CSPBs) members affected performance during  Q1.</a:t>
                      </a:r>
                      <a:endParaRPr lang="en-ZA"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kern="1200" dirty="0" smtClean="0">
                          <a:solidFill>
                            <a:srgbClr val="000000"/>
                          </a:solidFill>
                          <a:effectLst/>
                          <a:latin typeface="Arial Narrow" panose="020B0606020202030204" pitchFamily="34" charset="0"/>
                          <a:ea typeface="+mn-ea"/>
                          <a:cs typeface="+mn-cs"/>
                        </a:rPr>
                        <a:t>Regions to implement roving of CSPBs until finalisation</a:t>
                      </a:r>
                      <a:r>
                        <a:rPr lang="en-ZA" sz="1200" b="0" i="0" u="none" strike="noStrike" kern="1200" baseline="0" dirty="0" smtClean="0">
                          <a:solidFill>
                            <a:srgbClr val="000000"/>
                          </a:solidFill>
                          <a:effectLst/>
                          <a:latin typeface="Arial Narrow" panose="020B0606020202030204" pitchFamily="34" charset="0"/>
                          <a:ea typeface="+mn-ea"/>
                          <a:cs typeface="+mn-cs"/>
                        </a:rPr>
                        <a:t> of appointments.</a:t>
                      </a:r>
                      <a:endParaRPr lang="en-ZA"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553015"/>
            <a:ext cx="8647112" cy="1083374"/>
          </a:xfrm>
        </p:spPr>
        <p:txBody>
          <a:bodyPr/>
          <a:lstStyle/>
          <a:p>
            <a:pPr lvl="0" algn="ctr">
              <a:lnSpc>
                <a:spcPct val="110000"/>
              </a:lnSpc>
            </a:pPr>
            <a:r>
              <a:rPr lang="en-US" sz="2400" kern="1200" dirty="0" smtClean="0">
                <a:solidFill>
                  <a:srgbClr val="006600"/>
                </a:solidFill>
              </a:rPr>
              <a:t>PROGRAMME 2: INCARCERATION</a:t>
            </a:r>
            <a:br>
              <a:rPr lang="en-US" sz="2400" kern="1200" dirty="0" smtClean="0">
                <a:solidFill>
                  <a:srgbClr val="006600"/>
                </a:solidFill>
              </a:rPr>
            </a:br>
            <a:r>
              <a:rPr lang="en-US" sz="2400" kern="1200" dirty="0" smtClean="0"/>
              <a:t>OFFENDER MANAGEMENT </a:t>
            </a:r>
            <a:r>
              <a:rPr lang="en-US" sz="1600" kern="1200" dirty="0" smtClean="0">
                <a:solidFill>
                  <a:srgbClr val="FF0000"/>
                </a:solidFill>
              </a:rPr>
              <a:t/>
            </a:r>
            <a:br>
              <a:rPr lang="en-US" sz="1600" kern="1200" dirty="0" smtClean="0">
                <a:solidFill>
                  <a:srgbClr val="FF0000"/>
                </a:solidFill>
              </a:rPr>
            </a:br>
            <a:endParaRPr lang="en-US" sz="1600" dirty="0"/>
          </a:p>
        </p:txBody>
      </p:sp>
    </p:spTree>
    <p:extLst>
      <p:ext uri="{BB962C8B-B14F-4D97-AF65-F5344CB8AC3E}">
        <p14:creationId xmlns:p14="http://schemas.microsoft.com/office/powerpoint/2010/main" val="3720315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3 - rehabilitation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val="161980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12621438"/>
              </p:ext>
            </p:extLst>
          </p:nvPr>
        </p:nvGraphicFramePr>
        <p:xfrm>
          <a:off x="152400" y="1590171"/>
          <a:ext cx="8873905" cy="4175156"/>
        </p:xfrm>
        <a:graphic>
          <a:graphicData uri="http://schemas.openxmlformats.org/drawingml/2006/table">
            <a:tbl>
              <a:tblPr firstRow="1" bandRow="1">
                <a:tableStyleId>{5C22544A-7EE6-4342-B048-85BDC9FD1C3A}</a:tableStyleId>
              </a:tblPr>
              <a:tblGrid>
                <a:gridCol w="1240971"/>
                <a:gridCol w="2296886"/>
                <a:gridCol w="2405743"/>
                <a:gridCol w="954428"/>
                <a:gridCol w="1124851"/>
                <a:gridCol w="851026"/>
              </a:tblGrid>
              <a:tr h="995452">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9704">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of sentenced offenders subjected to correctional programmes per year</a:t>
                      </a:r>
                      <a:r>
                        <a:rPr lang="en-US" sz="1400" b="1" i="0" u="none" strike="noStrike" kern="1200" dirty="0" smtClean="0">
                          <a:solidFill>
                            <a:schemeClr val="tx1"/>
                          </a:solidFill>
                          <a:effectLst/>
                          <a:latin typeface="Arial Narrow" panose="020B0606020202030204" pitchFamily="34" charset="0"/>
                          <a:ea typeface="+mn-ea"/>
                          <a:cs typeface="+mn-cs"/>
                        </a:rPr>
                        <a:t>.</a:t>
                      </a: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mn-cs"/>
                        </a:rPr>
                        <a:t>20%</a:t>
                      </a:r>
                    </a:p>
                    <a:p>
                      <a:pPr algn="l" fontAlgn="t"/>
                      <a:r>
                        <a:rPr lang="en-US" sz="1400" b="1" i="0" u="none" strike="noStrike" kern="1200" dirty="0" smtClean="0">
                          <a:solidFill>
                            <a:srgbClr val="000000"/>
                          </a:solidFill>
                          <a:effectLst/>
                          <a:latin typeface="Arial Narrow" panose="020B0606020202030204" pitchFamily="34" charset="0"/>
                          <a:ea typeface="+mn-ea"/>
                          <a:cs typeface="+mn-cs"/>
                        </a:rPr>
                        <a:t>(21</a:t>
                      </a:r>
                      <a:r>
                        <a:rPr lang="en-US" sz="1400" b="1" i="0" u="none" strike="noStrike" kern="1200" baseline="0" dirty="0" smtClean="0">
                          <a:solidFill>
                            <a:srgbClr val="000000"/>
                          </a:solidFill>
                          <a:effectLst/>
                          <a:latin typeface="Arial Narrow" panose="020B0606020202030204" pitchFamily="34" charset="0"/>
                          <a:ea typeface="+mn-ea"/>
                          <a:cs typeface="+mn-cs"/>
                        </a:rPr>
                        <a:t> 729/108 639</a:t>
                      </a:r>
                      <a:r>
                        <a:rPr lang="en-US" sz="1400" b="1" i="0" u="none" strike="noStrike" kern="1200" dirty="0" smtClean="0">
                          <a:solidFill>
                            <a:srgbClr val="000000"/>
                          </a:solidFill>
                          <a:effectLst/>
                          <a:latin typeface="Arial Narrow" panose="020B0606020202030204" pitchFamily="34" charset="0"/>
                          <a:ea typeface="+mn-ea"/>
                          <a:cs typeface="+mn-cs"/>
                        </a:rPr>
                        <a:t>)</a:t>
                      </a:r>
                    </a:p>
                    <a:p>
                      <a:pPr algn="l" fontAlgn="t"/>
                      <a:endParaRPr lang="en-US" sz="1400" b="0" i="0" u="none" strike="noStrike" kern="1200" dirty="0" smtClean="0">
                        <a:solidFill>
                          <a:srgbClr val="000000"/>
                        </a:solidFill>
                        <a:effectLst/>
                        <a:latin typeface="Arial Narrow" panose="020B0606020202030204" pitchFamily="34" charset="0"/>
                        <a:ea typeface="+mn-ea"/>
                        <a:cs typeface="+mn-cs"/>
                      </a:endParaRPr>
                    </a:p>
                    <a:p>
                      <a:pPr algn="l" fontAlgn="t"/>
                      <a:r>
                        <a:rPr lang="en-US" sz="1400" b="0" i="0" u="none" strike="noStrike" kern="1200" dirty="0" smtClean="0">
                          <a:solidFill>
                            <a:srgbClr val="000000"/>
                          </a:solidFill>
                          <a:effectLst/>
                          <a:latin typeface="Arial Narrow" panose="020B0606020202030204" pitchFamily="34" charset="0"/>
                          <a:ea typeface="+mn-ea"/>
                          <a:cs typeface="+mn-cs"/>
                        </a:rPr>
                        <a:t>LMN: (</a:t>
                      </a:r>
                      <a:r>
                        <a:rPr lang="en-US" sz="1400" b="0" i="0" u="none" strike="noStrike" kern="1200" baseline="0" dirty="0" smtClean="0">
                          <a:solidFill>
                            <a:srgbClr val="000000"/>
                          </a:solidFill>
                          <a:effectLst/>
                          <a:latin typeface="Arial Narrow" panose="020B0606020202030204" pitchFamily="34" charset="0"/>
                          <a:ea typeface="+mn-ea"/>
                          <a:cs typeface="+mn-cs"/>
                        </a:rPr>
                        <a:t> 3 363/16 815</a:t>
                      </a:r>
                      <a:r>
                        <a:rPr lang="en-US" sz="1400" b="0" i="0" u="none" strike="noStrike" kern="1200" dirty="0" smtClean="0">
                          <a:solidFill>
                            <a:srgbClr val="000000"/>
                          </a:solidFill>
                          <a:effectLst/>
                          <a:latin typeface="Arial Narrow" panose="020B0606020202030204" pitchFamily="34" charset="0"/>
                          <a:ea typeface="+mn-ea"/>
                          <a:cs typeface="+mn-cs"/>
                        </a:rPr>
                        <a:t>) 20%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FSNC: (3</a:t>
                      </a:r>
                      <a:r>
                        <a:rPr lang="en-US" sz="1400" b="0" i="0" u="none" strike="noStrike" kern="1200" baseline="0" dirty="0" smtClean="0">
                          <a:solidFill>
                            <a:srgbClr val="000000"/>
                          </a:solidFill>
                          <a:effectLst/>
                          <a:latin typeface="Arial Narrow" panose="020B0606020202030204" pitchFamily="34" charset="0"/>
                          <a:ea typeface="+mn-ea"/>
                          <a:cs typeface="+mn-cs"/>
                        </a:rPr>
                        <a:t> 300/16 449</a:t>
                      </a:r>
                      <a:r>
                        <a:rPr lang="en-US" sz="1400" b="0" i="0" u="none" strike="noStrike" kern="1200" dirty="0" smtClean="0">
                          <a:solidFill>
                            <a:srgbClr val="000000"/>
                          </a:solidFill>
                          <a:effectLst/>
                          <a:latin typeface="Arial Narrow" panose="020B0606020202030204" pitchFamily="34" charset="0"/>
                          <a:ea typeface="+mn-ea"/>
                          <a:cs typeface="+mn-cs"/>
                        </a:rPr>
                        <a:t>) 20%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KZN: (3</a:t>
                      </a:r>
                      <a:r>
                        <a:rPr lang="en-US" sz="1400" b="0" i="0" u="none" strike="noStrike" kern="1200" baseline="0" dirty="0" smtClean="0">
                          <a:solidFill>
                            <a:srgbClr val="000000"/>
                          </a:solidFill>
                          <a:effectLst/>
                          <a:latin typeface="Arial Narrow" panose="020B0606020202030204" pitchFamily="34" charset="0"/>
                          <a:ea typeface="+mn-ea"/>
                          <a:cs typeface="+mn-cs"/>
                        </a:rPr>
                        <a:t> 984/19 917</a:t>
                      </a:r>
                      <a:r>
                        <a:rPr lang="en-US" sz="1400" b="0" i="0" u="none" strike="noStrike" kern="1200" dirty="0" smtClean="0">
                          <a:solidFill>
                            <a:srgbClr val="000000"/>
                          </a:solidFill>
                          <a:effectLst/>
                          <a:latin typeface="Arial Narrow" panose="020B0606020202030204" pitchFamily="34" charset="0"/>
                          <a:ea typeface="+mn-ea"/>
                          <a:cs typeface="+mn-cs"/>
                        </a:rPr>
                        <a:t>) 20%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WC: (3</a:t>
                      </a:r>
                      <a:r>
                        <a:rPr lang="en-US" sz="1400" b="0" i="0" u="none" strike="noStrike" kern="1200" baseline="0" dirty="0" smtClean="0">
                          <a:solidFill>
                            <a:srgbClr val="000000"/>
                          </a:solidFill>
                          <a:effectLst/>
                          <a:latin typeface="Arial Narrow" panose="020B0606020202030204" pitchFamily="34" charset="0"/>
                          <a:ea typeface="+mn-ea"/>
                          <a:cs typeface="+mn-cs"/>
                        </a:rPr>
                        <a:t> 435/17 173</a:t>
                      </a:r>
                      <a:r>
                        <a:rPr lang="en-US" sz="1400" b="0" i="0" u="none" strike="noStrike" kern="1200" dirty="0" smtClean="0">
                          <a:solidFill>
                            <a:srgbClr val="000000"/>
                          </a:solidFill>
                          <a:effectLst/>
                          <a:latin typeface="Arial Narrow" panose="020B0606020202030204" pitchFamily="34" charset="0"/>
                          <a:ea typeface="+mn-ea"/>
                          <a:cs typeface="+mn-cs"/>
                        </a:rPr>
                        <a:t>) 20%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GP: (4</a:t>
                      </a:r>
                      <a:r>
                        <a:rPr lang="en-US" sz="1400" b="0" i="0" u="none" strike="noStrike" kern="1200" baseline="0" dirty="0" smtClean="0">
                          <a:solidFill>
                            <a:srgbClr val="000000"/>
                          </a:solidFill>
                          <a:effectLst/>
                          <a:latin typeface="Arial Narrow" panose="020B0606020202030204" pitchFamily="34" charset="0"/>
                          <a:ea typeface="+mn-ea"/>
                          <a:cs typeface="+mn-cs"/>
                        </a:rPr>
                        <a:t> 897/24 486</a:t>
                      </a:r>
                      <a:r>
                        <a:rPr lang="en-US" sz="1400" b="0" i="0" u="none" strike="noStrike" kern="1200" dirty="0" smtClean="0">
                          <a:solidFill>
                            <a:srgbClr val="000000"/>
                          </a:solidFill>
                          <a:effectLst/>
                          <a:latin typeface="Arial Narrow" panose="020B0606020202030204" pitchFamily="34" charset="0"/>
                          <a:ea typeface="+mn-ea"/>
                          <a:cs typeface="+mn-cs"/>
                        </a:rPr>
                        <a:t>) 20%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EC: (2</a:t>
                      </a:r>
                      <a:r>
                        <a:rPr lang="en-US" sz="1400" b="0" i="0" u="none" strike="noStrike" kern="1200" baseline="0" dirty="0" smtClean="0">
                          <a:solidFill>
                            <a:srgbClr val="000000"/>
                          </a:solidFill>
                          <a:effectLst/>
                          <a:latin typeface="Arial Narrow" panose="020B0606020202030204" pitchFamily="34" charset="0"/>
                          <a:ea typeface="+mn-ea"/>
                          <a:cs typeface="+mn-cs"/>
                        </a:rPr>
                        <a:t> 750/13 749</a:t>
                      </a:r>
                      <a:r>
                        <a:rPr lang="en-US" sz="1400" b="0" i="0" u="none" strike="noStrike" kern="1200" dirty="0" smtClean="0">
                          <a:solidFill>
                            <a:srgbClr val="000000"/>
                          </a:solidFill>
                          <a:effectLst/>
                          <a:latin typeface="Arial Narrow" panose="020B0606020202030204" pitchFamily="34" charset="0"/>
                          <a:ea typeface="+mn-ea"/>
                          <a:cs typeface="+mn-cs"/>
                        </a:rPr>
                        <a:t>) 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23.48%</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(24</a:t>
                      </a:r>
                      <a:r>
                        <a:rPr lang="en-US" sz="1400" b="1" i="0" u="none" strike="noStrike" baseline="0" dirty="0" smtClean="0">
                          <a:solidFill>
                            <a:schemeClr val="tx1"/>
                          </a:solidFill>
                          <a:effectLst/>
                          <a:latin typeface="Arial Narrow" panose="020B0606020202030204" pitchFamily="34" charset="0"/>
                        </a:rPr>
                        <a:t> 447/104 134</a:t>
                      </a:r>
                      <a:r>
                        <a:rPr lang="en-US" sz="1400" b="1" i="0" u="none" strike="noStrike" dirty="0" smtClean="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LMN: (4</a:t>
                      </a:r>
                      <a:r>
                        <a:rPr lang="en-US" sz="1400" b="1" i="0" u="none" strike="noStrike" baseline="0" dirty="0" smtClean="0">
                          <a:solidFill>
                            <a:schemeClr val="tx1"/>
                          </a:solidFill>
                          <a:effectLst/>
                          <a:latin typeface="Arial Narrow" panose="020B0606020202030204" pitchFamily="34" charset="0"/>
                        </a:rPr>
                        <a:t> 043/17 083</a:t>
                      </a:r>
                      <a:r>
                        <a:rPr lang="en-US" sz="1400" b="1" i="0" u="none" strike="noStrike" dirty="0" smtClean="0">
                          <a:solidFill>
                            <a:schemeClr val="tx1"/>
                          </a:solidFill>
                          <a:effectLst/>
                          <a:latin typeface="Arial Narrow" panose="020B0606020202030204" pitchFamily="34" charset="0"/>
                        </a:rPr>
                        <a:t>) 23.67%</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FSNC: (3</a:t>
                      </a:r>
                      <a:r>
                        <a:rPr lang="en-US" sz="1400" b="1" i="0" u="none" strike="noStrike" baseline="0" dirty="0" smtClean="0">
                          <a:solidFill>
                            <a:schemeClr val="tx1"/>
                          </a:solidFill>
                          <a:effectLst/>
                          <a:latin typeface="Arial Narrow" panose="020B0606020202030204" pitchFamily="34" charset="0"/>
                        </a:rPr>
                        <a:t> 990/16 062</a:t>
                      </a:r>
                      <a:r>
                        <a:rPr lang="en-US" sz="1400" b="1" i="0" u="none" strike="noStrike" dirty="0" smtClean="0">
                          <a:solidFill>
                            <a:schemeClr val="tx1"/>
                          </a:solidFill>
                          <a:effectLst/>
                          <a:latin typeface="Arial Narrow" panose="020B0606020202030204" pitchFamily="34" charset="0"/>
                        </a:rPr>
                        <a:t>) 24.84%</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KZN: (4</a:t>
                      </a:r>
                      <a:r>
                        <a:rPr lang="en-US" sz="1400" b="1" i="0" u="none" strike="noStrike" baseline="0" dirty="0" smtClean="0">
                          <a:solidFill>
                            <a:schemeClr val="tx1"/>
                          </a:solidFill>
                          <a:effectLst/>
                          <a:latin typeface="Arial Narrow" panose="020B0606020202030204" pitchFamily="34" charset="0"/>
                        </a:rPr>
                        <a:t> 230/19 292</a:t>
                      </a:r>
                      <a:r>
                        <a:rPr lang="en-US" sz="1400" b="1" i="0" u="none" strike="noStrike" dirty="0" smtClean="0">
                          <a:solidFill>
                            <a:schemeClr val="tx1"/>
                          </a:solidFill>
                          <a:effectLst/>
                          <a:latin typeface="Arial Narrow" panose="020B0606020202030204" pitchFamily="34" charset="0"/>
                        </a:rPr>
                        <a:t>) 21.93%</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WC: (3</a:t>
                      </a:r>
                      <a:r>
                        <a:rPr lang="en-US" sz="1400" b="1" i="0" u="none" strike="noStrike" baseline="0" dirty="0" smtClean="0">
                          <a:solidFill>
                            <a:schemeClr val="tx1"/>
                          </a:solidFill>
                          <a:effectLst/>
                          <a:latin typeface="Arial Narrow" panose="020B0606020202030204" pitchFamily="34" charset="0"/>
                        </a:rPr>
                        <a:t> 179/14 972</a:t>
                      </a:r>
                      <a:r>
                        <a:rPr lang="en-US" sz="1400" b="1" i="0" u="none" strike="noStrike" dirty="0" smtClean="0">
                          <a:solidFill>
                            <a:schemeClr val="tx1"/>
                          </a:solidFill>
                          <a:effectLst/>
                          <a:latin typeface="Arial Narrow" panose="020B0606020202030204" pitchFamily="34" charset="0"/>
                        </a:rPr>
                        <a:t>) 21.23%</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GP: (6</a:t>
                      </a:r>
                      <a:r>
                        <a:rPr lang="en-US" sz="1400" b="1" i="0" u="none" strike="noStrike" baseline="0" dirty="0" smtClean="0">
                          <a:solidFill>
                            <a:schemeClr val="tx1"/>
                          </a:solidFill>
                          <a:effectLst/>
                          <a:latin typeface="Arial Narrow" panose="020B0606020202030204" pitchFamily="34" charset="0"/>
                        </a:rPr>
                        <a:t> 183/22 478</a:t>
                      </a:r>
                      <a:r>
                        <a:rPr lang="en-US" sz="1400" b="1" i="0" u="none" strike="noStrike" dirty="0" smtClean="0">
                          <a:solidFill>
                            <a:schemeClr val="tx1"/>
                          </a:solidFill>
                          <a:effectLst/>
                          <a:latin typeface="Arial Narrow" panose="020B0606020202030204" pitchFamily="34" charset="0"/>
                        </a:rPr>
                        <a:t>) 27.51%</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EC: (2</a:t>
                      </a:r>
                      <a:r>
                        <a:rPr lang="en-US" sz="1400" b="1" i="0" u="none" strike="noStrike" baseline="0" dirty="0" smtClean="0">
                          <a:solidFill>
                            <a:schemeClr val="tx1"/>
                          </a:solidFill>
                          <a:effectLst/>
                          <a:latin typeface="Arial Narrow" panose="020B0606020202030204" pitchFamily="34" charset="0"/>
                        </a:rPr>
                        <a:t> 822/14 247</a:t>
                      </a:r>
                      <a:r>
                        <a:rPr lang="en-US" sz="1400" b="1" i="0" u="none" strike="noStrike" dirty="0" smtClean="0">
                          <a:solidFill>
                            <a:schemeClr val="tx1"/>
                          </a:solidFill>
                          <a:effectLst/>
                          <a:latin typeface="Arial Narrow" panose="020B0606020202030204" pitchFamily="34" charset="0"/>
                        </a:rPr>
                        <a:t>) 19.81%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3.48%</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kern="1200" dirty="0" smtClean="0">
                          <a:solidFill>
                            <a:schemeClr val="tx1"/>
                          </a:solidFill>
                          <a:effectLst/>
                          <a:latin typeface="Arial Narrow" panose="020B0606020202030204" pitchFamily="34" charset="0"/>
                          <a:ea typeface="+mn-ea"/>
                          <a:cs typeface="+mn-cs"/>
                        </a:rPr>
                        <a:t>Interim Correctional Intervention officials </a:t>
                      </a:r>
                    </a:p>
                    <a:p>
                      <a:pPr algn="l" fontAlgn="t"/>
                      <a:r>
                        <a:rPr lang="en-ZA" sz="1400" b="0" i="0" u="none" strike="noStrike" kern="1200" dirty="0" smtClean="0">
                          <a:solidFill>
                            <a:schemeClr val="tx1"/>
                          </a:solidFill>
                          <a:effectLst/>
                          <a:latin typeface="Arial Narrow" panose="020B0606020202030204" pitchFamily="34" charset="0"/>
                          <a:ea typeface="+mn-ea"/>
                          <a:cs typeface="+mn-cs"/>
                        </a:rPr>
                        <a:t>(CIO’s) were available to facilitate correctional programmes</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kern="1200" dirty="0" smtClean="0">
                          <a:solidFill>
                            <a:schemeClr val="tx1"/>
                          </a:solidFill>
                          <a:effectLst/>
                          <a:latin typeface="Arial Narrow" panose="020B0606020202030204" pitchFamily="34" charset="0"/>
                          <a:ea typeface="+mn-ea"/>
                          <a:cs typeface="+mn-cs"/>
                        </a:rPr>
                        <a:t>n/a</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78691" y="619761"/>
            <a:ext cx="8536710" cy="1218795"/>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3: REHABILITATION</a:t>
            </a:r>
            <a:br>
              <a:rPr lang="en-US" sz="2400" kern="1200" dirty="0" smtClean="0">
                <a:solidFill>
                  <a:srgbClr val="006600"/>
                </a:solidFill>
              </a:rPr>
            </a:br>
            <a:r>
              <a:rPr lang="en-US" sz="2400" kern="1200" dirty="0" smtClean="0"/>
              <a:t>CORRECTIONAL PROGRAMMES</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val="257093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6800192"/>
              </p:ext>
            </p:extLst>
          </p:nvPr>
        </p:nvGraphicFramePr>
        <p:xfrm>
          <a:off x="172015" y="1535555"/>
          <a:ext cx="8819582" cy="4935241"/>
        </p:xfrm>
        <a:graphic>
          <a:graphicData uri="http://schemas.openxmlformats.org/drawingml/2006/table">
            <a:tbl>
              <a:tblPr firstRow="1" bandRow="1">
                <a:tableStyleId>{5C22544A-7EE6-4342-B048-85BDC9FD1C3A}</a:tableStyleId>
              </a:tblPr>
              <a:tblGrid>
                <a:gridCol w="1421915"/>
                <a:gridCol w="1552730"/>
                <a:gridCol w="1975366"/>
                <a:gridCol w="1120906"/>
                <a:gridCol w="1874301"/>
                <a:gridCol w="874364"/>
              </a:tblGrid>
              <a:tr h="619170">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7810">
                <a:tc>
                  <a:txBody>
                    <a:bodyPr/>
                    <a:lstStyle/>
                    <a:p>
                      <a:pPr algn="l" fontAlgn="t"/>
                      <a:r>
                        <a:rPr lang="en-US" sz="1200" b="1" i="0" u="none" strike="noStrike" dirty="0">
                          <a:solidFill>
                            <a:schemeClr val="tx1"/>
                          </a:solidFill>
                          <a:effectLst/>
                          <a:latin typeface="Arial Narrow" panose="020B0606020202030204" pitchFamily="34" charset="0"/>
                        </a:rPr>
                        <a:t>Percentage of offenders  participating in skills development programmes measured against the number of offenders enrolled per financial </a:t>
                      </a:r>
                      <a:r>
                        <a:rPr lang="en-US" sz="1200" b="1" i="0" u="none" strike="noStrike" dirty="0" smtClean="0">
                          <a:solidFill>
                            <a:schemeClr val="tx1"/>
                          </a:solidFill>
                          <a:effectLst/>
                          <a:latin typeface="Arial Narrow" panose="020B0606020202030204" pitchFamily="34" charset="0"/>
                        </a:rPr>
                        <a:t>year</a:t>
                      </a:r>
                    </a:p>
                    <a:p>
                      <a:pPr algn="l" fontAlgn="t"/>
                      <a:r>
                        <a:rPr lang="en-US" sz="1200" b="1" i="0" u="none" strike="noStrike" dirty="0" smtClean="0">
                          <a:solidFill>
                            <a:srgbClr val="0070C0"/>
                          </a:solidFill>
                          <a:effectLst/>
                          <a:latin typeface="Arial Narrow" panose="020B0606020202030204" pitchFamily="34" charset="0"/>
                        </a:rPr>
                        <a:t>(Long</a:t>
                      </a:r>
                      <a:r>
                        <a:rPr lang="en-US" sz="1200" b="1" i="0" u="none" strike="noStrike" baseline="0" dirty="0" smtClean="0">
                          <a:solidFill>
                            <a:srgbClr val="0070C0"/>
                          </a:solidFill>
                          <a:effectLst/>
                          <a:latin typeface="Arial Narrow" panose="020B0606020202030204" pitchFamily="34" charset="0"/>
                        </a:rPr>
                        <a:t>–skills training)</a:t>
                      </a:r>
                      <a:endParaRPr lang="en-US" sz="1200" b="1" i="0" u="none" strike="noStrike" dirty="0" smtClean="0">
                        <a:solidFill>
                          <a:srgbClr val="0070C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80%</a:t>
                      </a:r>
                    </a:p>
                    <a:p>
                      <a:r>
                        <a:rPr lang="en-US" sz="1200" b="1" dirty="0" smtClean="0">
                          <a:latin typeface="Arial Narrow" panose="020B0606020202030204" pitchFamily="34" charset="0"/>
                        </a:rPr>
                        <a:t>(3 010/3</a:t>
                      </a:r>
                      <a:r>
                        <a:rPr lang="en-US" sz="1200" b="1" baseline="0" dirty="0" smtClean="0">
                          <a:latin typeface="Arial Narrow" panose="020B0606020202030204" pitchFamily="34" charset="0"/>
                        </a:rPr>
                        <a:t> 767</a:t>
                      </a:r>
                      <a:r>
                        <a:rPr lang="en-US" sz="1200" b="1" dirty="0" smtClean="0">
                          <a:latin typeface="Arial Narrow" panose="020B0606020202030204" pitchFamily="34" charset="0"/>
                        </a:rPr>
                        <a:t>)</a:t>
                      </a:r>
                    </a:p>
                    <a:p>
                      <a:endParaRPr lang="en-US" sz="1200" dirty="0" smtClean="0">
                        <a:latin typeface="Arial Narrow" panose="020B0606020202030204" pitchFamily="34" charset="0"/>
                      </a:endParaRPr>
                    </a:p>
                    <a:p>
                      <a:r>
                        <a:rPr lang="en-US" sz="1200" dirty="0" smtClean="0">
                          <a:latin typeface="Arial Narrow" panose="020B0606020202030204" pitchFamily="34" charset="0"/>
                        </a:rPr>
                        <a:t>LMN: (658/823) 80%</a:t>
                      </a:r>
                    </a:p>
                    <a:p>
                      <a:r>
                        <a:rPr lang="en-US" sz="1200" dirty="0" smtClean="0">
                          <a:latin typeface="Arial Narrow" panose="020B0606020202030204" pitchFamily="34" charset="0"/>
                        </a:rPr>
                        <a:t>FSNC: (556/696) 80%</a:t>
                      </a:r>
                    </a:p>
                    <a:p>
                      <a:r>
                        <a:rPr lang="en-US" sz="1200" dirty="0" smtClean="0">
                          <a:latin typeface="Arial Narrow" panose="020B0606020202030204" pitchFamily="34" charset="0"/>
                        </a:rPr>
                        <a:t>KZN: (154/193) 80%</a:t>
                      </a:r>
                    </a:p>
                    <a:p>
                      <a:r>
                        <a:rPr lang="en-US" sz="1200" dirty="0" smtClean="0">
                          <a:latin typeface="Arial Narrow" panose="020B0606020202030204" pitchFamily="34" charset="0"/>
                        </a:rPr>
                        <a:t>WC: (364/456) 80%</a:t>
                      </a:r>
                    </a:p>
                    <a:p>
                      <a:r>
                        <a:rPr lang="en-US" sz="1200" dirty="0" smtClean="0">
                          <a:latin typeface="Arial Narrow" panose="020B0606020202030204" pitchFamily="34" charset="0"/>
                        </a:rPr>
                        <a:t>GP: (670/838) 80%</a:t>
                      </a:r>
                    </a:p>
                    <a:p>
                      <a:r>
                        <a:rPr lang="en-US" sz="1200" dirty="0" smtClean="0">
                          <a:latin typeface="Arial Narrow" panose="020B0606020202030204" pitchFamily="34" charset="0"/>
                        </a:rPr>
                        <a:t>EC: (608/761)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97.73%</a:t>
                      </a:r>
                    </a:p>
                    <a:p>
                      <a:r>
                        <a:rPr lang="en-US" sz="1200" dirty="0" smtClean="0">
                          <a:latin typeface="Arial Narrow" panose="020B0606020202030204" pitchFamily="34" charset="0"/>
                        </a:rPr>
                        <a:t>(</a:t>
                      </a:r>
                      <a:r>
                        <a:rPr lang="en-US" sz="1200" b="1" dirty="0" smtClean="0">
                          <a:latin typeface="Arial Narrow" panose="020B0606020202030204" pitchFamily="34" charset="0"/>
                        </a:rPr>
                        <a:t>3</a:t>
                      </a:r>
                      <a:r>
                        <a:rPr lang="en-US" sz="1200" b="1" baseline="0" dirty="0" smtClean="0">
                          <a:latin typeface="Arial Narrow" panose="020B0606020202030204" pitchFamily="34" charset="0"/>
                        </a:rPr>
                        <a:t> 804/3 893</a:t>
                      </a:r>
                      <a:r>
                        <a:rPr lang="en-US" sz="1200" b="1" dirty="0" smtClean="0">
                          <a:latin typeface="Arial Narrow" panose="020B0606020202030204" pitchFamily="34" charset="0"/>
                        </a:rPr>
                        <a:t>)</a:t>
                      </a:r>
                    </a:p>
                    <a:p>
                      <a:endParaRPr lang="en-US" sz="1200" b="1" dirty="0" smtClean="0">
                        <a:latin typeface="Arial Narrow" panose="020B0606020202030204" pitchFamily="34" charset="0"/>
                      </a:endParaRPr>
                    </a:p>
                    <a:p>
                      <a:r>
                        <a:rPr lang="en-US" sz="1200" b="1" dirty="0" smtClean="0">
                          <a:latin typeface="Arial Narrow" panose="020B0606020202030204" pitchFamily="34" charset="0"/>
                        </a:rPr>
                        <a:t>LMN: (1</a:t>
                      </a:r>
                      <a:r>
                        <a:rPr lang="en-US" sz="1200" b="1" baseline="0" dirty="0" smtClean="0">
                          <a:latin typeface="Arial Narrow" panose="020B0606020202030204" pitchFamily="34" charset="0"/>
                        </a:rPr>
                        <a:t> 101/1 119</a:t>
                      </a:r>
                      <a:r>
                        <a:rPr lang="en-US" sz="1200" b="1" dirty="0" smtClean="0">
                          <a:latin typeface="Arial Narrow" panose="020B0606020202030204" pitchFamily="34" charset="0"/>
                        </a:rPr>
                        <a:t>) 98.45%</a:t>
                      </a:r>
                    </a:p>
                    <a:p>
                      <a:r>
                        <a:rPr lang="en-US" sz="1200" b="1" dirty="0" smtClean="0">
                          <a:latin typeface="Arial Narrow" panose="020B0606020202030204" pitchFamily="34" charset="0"/>
                        </a:rPr>
                        <a:t>FSNC: (663/693) 95.72%</a:t>
                      </a:r>
                    </a:p>
                    <a:p>
                      <a:r>
                        <a:rPr lang="en-US" sz="1200" b="1" dirty="0" smtClean="0">
                          <a:latin typeface="Arial Narrow" panose="020B0606020202030204" pitchFamily="34" charset="0"/>
                        </a:rPr>
                        <a:t>KZN: (175/176) 99.24%</a:t>
                      </a:r>
                    </a:p>
                    <a:p>
                      <a:r>
                        <a:rPr lang="en-US" sz="1200" b="1" dirty="0" smtClean="0">
                          <a:latin typeface="Arial Narrow" panose="020B0606020202030204" pitchFamily="34" charset="0"/>
                        </a:rPr>
                        <a:t>WC: (391/414) 94.37%</a:t>
                      </a:r>
                    </a:p>
                    <a:p>
                      <a:r>
                        <a:rPr lang="en-US" sz="1200" b="1" dirty="0" smtClean="0">
                          <a:latin typeface="Arial Narrow" panose="020B0606020202030204" pitchFamily="34" charset="0"/>
                        </a:rPr>
                        <a:t>GP: (783/796) 98.32%</a:t>
                      </a:r>
                    </a:p>
                    <a:p>
                      <a:r>
                        <a:rPr lang="en-US" sz="1200" b="1" dirty="0" smtClean="0">
                          <a:latin typeface="Arial Narrow" panose="020B0606020202030204" pitchFamily="34" charset="0"/>
                        </a:rPr>
                        <a:t>EC: (691/695) 99.52%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200" dirty="0" smtClean="0">
                          <a:latin typeface="Arial Narrow" panose="020B0606020202030204" pitchFamily="34" charset="0"/>
                        </a:rPr>
                        <a:t>17.73%</a:t>
                      </a:r>
                      <a:endParaRPr lang="en-US" sz="12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dirty="0" smtClean="0">
                          <a:solidFill>
                            <a:schemeClr val="tx1"/>
                          </a:solidFill>
                          <a:effectLst/>
                          <a:latin typeface="Arial Narrow" panose="020B0606020202030204" pitchFamily="34" charset="0"/>
                        </a:rPr>
                        <a:t>Target achieved</a:t>
                      </a:r>
                      <a:r>
                        <a:rPr lang="en-US" sz="1200" b="0" i="0" u="none" strike="noStrike" baseline="0" dirty="0" smtClean="0">
                          <a:solidFill>
                            <a:schemeClr val="tx1"/>
                          </a:solidFill>
                          <a:effectLst/>
                          <a:latin typeface="Arial Narrow" panose="020B0606020202030204" pitchFamily="34" charset="0"/>
                        </a:rPr>
                        <a:t> through support of external stakeholders such </a:t>
                      </a:r>
                      <a:r>
                        <a:rPr lang="en-US" sz="1200" b="0" i="0" u="none" strike="noStrike" kern="1200" baseline="0" dirty="0" smtClean="0">
                          <a:solidFill>
                            <a:schemeClr val="tx1"/>
                          </a:solidFill>
                          <a:effectLst/>
                          <a:latin typeface="Arial Narrow" panose="020B0606020202030204" pitchFamily="34" charset="0"/>
                          <a:ea typeface="+mn-ea"/>
                          <a:cs typeface="+mn-cs"/>
                        </a:rPr>
                        <a:t>as </a:t>
                      </a:r>
                      <a:r>
                        <a:rPr lang="en-ZA" sz="1200" b="0" i="0" u="none" strike="noStrike" kern="1200" baseline="0" dirty="0" smtClean="0">
                          <a:solidFill>
                            <a:schemeClr val="tx1"/>
                          </a:solidFill>
                          <a:effectLst/>
                          <a:latin typeface="Arial Narrow" panose="020B0606020202030204" pitchFamily="34" charset="0"/>
                          <a:ea typeface="+mn-ea"/>
                          <a:cs typeface="+mn-cs"/>
                        </a:rPr>
                        <a:t>Safety and Security Sector Education and Training Authority</a:t>
                      </a:r>
                      <a:r>
                        <a:rPr lang="en-US" sz="1200" b="0" i="0" u="none" strike="noStrike" kern="1200" baseline="0" dirty="0" smtClean="0">
                          <a:solidFill>
                            <a:schemeClr val="tx1"/>
                          </a:solidFill>
                          <a:effectLst/>
                          <a:latin typeface="Arial Narrow" panose="020B0606020202030204" pitchFamily="34" charset="0"/>
                          <a:ea typeface="+mn-ea"/>
                          <a:cs typeface="+mn-cs"/>
                        </a:rPr>
                        <a:t> (SASSETA) Services , </a:t>
                      </a:r>
                      <a:r>
                        <a:rPr lang="en-ZA" sz="1200" b="0" i="0" u="none" strike="noStrike" kern="1200" baseline="0" dirty="0" smtClean="0">
                          <a:solidFill>
                            <a:schemeClr val="tx1"/>
                          </a:solidFill>
                          <a:effectLst/>
                          <a:latin typeface="Arial Narrow" panose="020B0606020202030204" pitchFamily="34" charset="0"/>
                          <a:ea typeface="+mn-ea"/>
                          <a:cs typeface="+mn-cs"/>
                        </a:rPr>
                        <a:t>Sector Education and Training Authority</a:t>
                      </a:r>
                      <a:r>
                        <a:rPr lang="en-US" sz="1200" b="0" i="0" u="none" strike="noStrike" kern="1200" baseline="0" dirty="0" smtClean="0">
                          <a:solidFill>
                            <a:schemeClr val="tx1"/>
                          </a:solidFill>
                          <a:effectLst/>
                          <a:latin typeface="Arial Narrow" panose="020B0606020202030204" pitchFamily="34" charset="0"/>
                          <a:ea typeface="+mn-ea"/>
                          <a:cs typeface="+mn-cs"/>
                        </a:rPr>
                        <a:t> (SETA) and </a:t>
                      </a:r>
                      <a:r>
                        <a:rPr lang="en-ZA" sz="1200" b="0" i="0" u="none" strike="noStrike" kern="1200" baseline="0" dirty="0" smtClean="0">
                          <a:solidFill>
                            <a:schemeClr val="tx1"/>
                          </a:solidFill>
                          <a:effectLst/>
                          <a:latin typeface="Arial Narrow" panose="020B0606020202030204" pitchFamily="34" charset="0"/>
                          <a:ea typeface="+mn-ea"/>
                          <a:cs typeface="+mn-cs"/>
                        </a:rPr>
                        <a:t>Manufacturing, Engineering and Related Services Sector Education and Training (</a:t>
                      </a:r>
                      <a:r>
                        <a:rPr lang="en-US" sz="1200" b="0" i="0" u="none" strike="noStrike" kern="1200" baseline="0" dirty="0" smtClean="0">
                          <a:solidFill>
                            <a:schemeClr val="tx1"/>
                          </a:solidFill>
                          <a:effectLst/>
                          <a:latin typeface="Arial Narrow" panose="020B0606020202030204" pitchFamily="34" charset="0"/>
                          <a:ea typeface="+mn-ea"/>
                          <a:cs typeface="+mn-cs"/>
                        </a:rPr>
                        <a:t>MerSeta)</a:t>
                      </a:r>
                      <a:r>
                        <a:rPr lang="en-US" sz="1200" b="0" i="0" u="none" strike="noStrike" baseline="0" dirty="0" smtClean="0">
                          <a:solidFill>
                            <a:schemeClr val="tx1"/>
                          </a:solidFill>
                          <a:effectLst/>
                          <a:latin typeface="Arial Narrow" panose="020B0606020202030204" pitchFamily="34" charset="0"/>
                        </a:rPr>
                        <a:t> </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n/a</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8261">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Percentage of offenders  participating in skills development programmes measured against the number of offenders enrolled per financial year</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70C0"/>
                          </a:solidFill>
                          <a:effectLst/>
                          <a:latin typeface="Arial Narrow" panose="020B0606020202030204" pitchFamily="34" charset="0"/>
                        </a:rPr>
                        <a:t>(Short</a:t>
                      </a:r>
                      <a:r>
                        <a:rPr lang="en-US" sz="1200" b="1" i="0" u="none" strike="noStrike" baseline="0" dirty="0" smtClean="0">
                          <a:solidFill>
                            <a:srgbClr val="0070C0"/>
                          </a:solidFill>
                          <a:effectLst/>
                          <a:latin typeface="Arial Narrow" panose="020B0606020202030204" pitchFamily="34" charset="0"/>
                        </a:rPr>
                        <a:t> –skills training)</a:t>
                      </a:r>
                      <a:endParaRPr lang="en-US" sz="1200" b="1" i="0" u="none" strike="noStrike" dirty="0" smtClean="0">
                        <a:solidFill>
                          <a:srgbClr val="0070C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(813/1</a:t>
                      </a:r>
                      <a:r>
                        <a:rPr lang="en-ZA" sz="1200" b="0" i="0" u="none" strike="noStrike" kern="1200" baseline="0" dirty="0" smtClean="0">
                          <a:solidFill>
                            <a:srgbClr val="000000"/>
                          </a:solidFill>
                          <a:effectLst/>
                          <a:latin typeface="Arial Narrow" panose="020B0606020202030204" pitchFamily="34" charset="0"/>
                          <a:ea typeface="+mn-ea"/>
                          <a:cs typeface="+mn-cs"/>
                        </a:rPr>
                        <a:t> 014</a:t>
                      </a:r>
                      <a:r>
                        <a:rPr lang="en-ZA" sz="1200" b="0" i="0" u="none" strike="noStrike" kern="1200" dirty="0" smtClean="0">
                          <a:solidFill>
                            <a:srgbClr val="000000"/>
                          </a:solidFill>
                          <a:effectLst/>
                          <a:latin typeface="Arial Narrow" panose="020B0606020202030204" pitchFamily="34" charset="0"/>
                          <a:ea typeface="+mn-ea"/>
                          <a:cs typeface="+mn-cs"/>
                        </a:rPr>
                        <a:t>)</a:t>
                      </a:r>
                    </a:p>
                    <a:p>
                      <a:pPr marL="0" algn="l" defTabSz="914331" rtl="0" eaLnBrk="1" fontAlgn="t" latinLnBrk="0" hangingPunct="1"/>
                      <a:endParaRPr lang="en-ZA" sz="12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LMN: (131/163) 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FSNC: (127/159) 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KZN: (188/235) 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WC: (128/159) 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GP: (191/238) 80%</a:t>
                      </a:r>
                    </a:p>
                    <a:p>
                      <a:pPr marL="0" algn="l" defTabSz="914331"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EC: (48/60)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99.91%</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(2 207/2 209)</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LMN: (623/623)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(649/651) 99.69%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(286/286)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(227/227)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 (392/392)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EC: (30/30) 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19.91%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Arial Narrow" panose="020B0606020202030204" pitchFamily="34" charset="0"/>
                        </a:rPr>
                        <a:t>Involvement</a:t>
                      </a:r>
                      <a:r>
                        <a:rPr lang="en-US" sz="1200" b="0" i="0" u="none" strike="noStrike" baseline="0" dirty="0" smtClean="0">
                          <a:solidFill>
                            <a:schemeClr val="tx1"/>
                          </a:solidFill>
                          <a:effectLst/>
                          <a:latin typeface="Arial Narrow" panose="020B0606020202030204" pitchFamily="34" charset="0"/>
                        </a:rPr>
                        <a:t> of external stakeholders contributed to increased participation.</a:t>
                      </a:r>
                      <a:endParaRPr lang="en-US" sz="1200" b="0" i="0" u="none" strike="noStrike" dirty="0" smtClean="0">
                        <a:solidFill>
                          <a:schemeClr val="tx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ZA" sz="1200" b="0" i="0" u="none" strike="noStrike" dirty="0" smtClean="0">
                          <a:solidFill>
                            <a:srgbClr val="000000"/>
                          </a:solidFill>
                          <a:effectLst/>
                          <a:latin typeface="Arial Narrow" panose="020B0606020202030204" pitchFamily="34" charset="0"/>
                        </a:rPr>
                        <a:t>n/a</a:t>
                      </a:r>
                      <a:endParaRPr lang="en-ZA"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28533" y="532871"/>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val="2323524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6410915"/>
              </p:ext>
            </p:extLst>
          </p:nvPr>
        </p:nvGraphicFramePr>
        <p:xfrm>
          <a:off x="285084" y="1614057"/>
          <a:ext cx="8706513" cy="3848263"/>
        </p:xfrm>
        <a:graphic>
          <a:graphicData uri="http://schemas.openxmlformats.org/drawingml/2006/table">
            <a:tbl>
              <a:tblPr firstRow="1" bandRow="1">
                <a:tableStyleId>{5C22544A-7EE6-4342-B048-85BDC9FD1C3A}</a:tableStyleId>
              </a:tblPr>
              <a:tblGrid>
                <a:gridCol w="1315116"/>
                <a:gridCol w="1981200"/>
                <a:gridCol w="2133600"/>
                <a:gridCol w="914400"/>
                <a:gridCol w="1582093"/>
                <a:gridCol w="780104"/>
              </a:tblGrid>
              <a:tr h="1034620">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3643">
                <a:tc>
                  <a:txBody>
                    <a:bodyPr/>
                    <a:lstStyle/>
                    <a:p>
                      <a:pPr algn="l" fontAlgn="t"/>
                      <a:r>
                        <a:rPr lang="en-US" sz="1200" b="1" i="0" u="none" strike="noStrike" dirty="0" smtClean="0">
                          <a:solidFill>
                            <a:schemeClr val="tx1"/>
                          </a:solidFill>
                          <a:effectLst/>
                          <a:latin typeface="Arial Narrow" panose="020B0606020202030204" pitchFamily="34" charset="0"/>
                        </a:rPr>
                        <a:t>Percentage of offenders  participating in skills development programmes measured against the number of offenders enrolled per financial year (TVET)</a:t>
                      </a:r>
                    </a:p>
                    <a:p>
                      <a:pPr algn="l" fontAlgn="t"/>
                      <a:endParaRPr lang="en-US" sz="1200" b="1" i="0" u="none" strike="noStrike" dirty="0" smtClean="0">
                        <a:solidFill>
                          <a:schemeClr val="tx1"/>
                        </a:solidFill>
                        <a:effectLst/>
                        <a:latin typeface="Arial Narrow" panose="020B0606020202030204" pitchFamily="34" charset="0"/>
                      </a:endParaRPr>
                    </a:p>
                    <a:p>
                      <a:pPr algn="l" fontAlgn="t"/>
                      <a:endParaRPr lang="en-US" sz="1200" b="1" i="0" u="none" strike="noStrike" dirty="0" smtClean="0">
                        <a:solidFill>
                          <a:srgbClr val="FF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1" i="0" u="none" strike="noStrike" kern="1200" dirty="0" smtClean="0">
                          <a:solidFill>
                            <a:srgbClr val="000000"/>
                          </a:solidFill>
                          <a:effectLst/>
                          <a:latin typeface="Arial Narrow" panose="020B0606020202030204" pitchFamily="34" charset="0"/>
                          <a:ea typeface="+mn-ea"/>
                          <a:cs typeface="+mn-cs"/>
                        </a:rPr>
                        <a:t>80%</a:t>
                      </a:r>
                    </a:p>
                    <a:p>
                      <a:pPr algn="l" fontAlgn="t"/>
                      <a:r>
                        <a:rPr lang="en-US" sz="1200" b="1" i="0" u="none" strike="noStrike" kern="1200" dirty="0" smtClean="0">
                          <a:solidFill>
                            <a:srgbClr val="000000"/>
                          </a:solidFill>
                          <a:effectLst/>
                          <a:latin typeface="Arial Narrow" panose="020B0606020202030204" pitchFamily="34" charset="0"/>
                          <a:ea typeface="+mn-ea"/>
                          <a:cs typeface="+mn-cs"/>
                        </a:rPr>
                        <a:t>(1</a:t>
                      </a:r>
                      <a:r>
                        <a:rPr lang="en-US" sz="1200" b="1" i="0" u="none" strike="noStrike" kern="1200" baseline="0" dirty="0" smtClean="0">
                          <a:solidFill>
                            <a:srgbClr val="000000"/>
                          </a:solidFill>
                          <a:effectLst/>
                          <a:latin typeface="Arial Narrow" panose="020B0606020202030204" pitchFamily="34" charset="0"/>
                          <a:ea typeface="+mn-ea"/>
                          <a:cs typeface="+mn-cs"/>
                        </a:rPr>
                        <a:t> 197/1 497</a:t>
                      </a:r>
                      <a:r>
                        <a:rPr lang="en-US" sz="1200" b="1" i="0" u="none" strike="noStrike" kern="1200" dirty="0" smtClean="0">
                          <a:solidFill>
                            <a:srgbClr val="000000"/>
                          </a:solidFill>
                          <a:effectLst/>
                          <a:latin typeface="Arial Narrow" panose="020B0606020202030204" pitchFamily="34" charset="0"/>
                          <a:ea typeface="+mn-ea"/>
                          <a:cs typeface="+mn-cs"/>
                        </a:rPr>
                        <a:t>)</a:t>
                      </a:r>
                    </a:p>
                    <a:p>
                      <a:pPr algn="l" fontAlgn="t"/>
                      <a:endParaRPr lang="en-US" sz="1200" b="0" i="0" u="none" strike="noStrike" kern="1200" dirty="0" smtClean="0">
                        <a:solidFill>
                          <a:srgbClr val="000000"/>
                        </a:solidFill>
                        <a:effectLst/>
                        <a:latin typeface="Arial Narrow" panose="020B0606020202030204" pitchFamily="34" charset="0"/>
                        <a:ea typeface="+mn-ea"/>
                        <a:cs typeface="+mn-cs"/>
                      </a:endParaRPr>
                    </a:p>
                    <a:p>
                      <a:pPr algn="l" fontAlgn="t"/>
                      <a:r>
                        <a:rPr lang="en-US" sz="1200" b="0" i="0" u="none" strike="noStrike" kern="1200" dirty="0" smtClean="0">
                          <a:solidFill>
                            <a:srgbClr val="000000"/>
                          </a:solidFill>
                          <a:effectLst/>
                          <a:latin typeface="Arial Narrow" panose="020B0606020202030204" pitchFamily="34" charset="0"/>
                          <a:ea typeface="+mn-ea"/>
                          <a:cs typeface="+mn-cs"/>
                        </a:rPr>
                        <a:t>LMN: (150/188) 80%</a:t>
                      </a:r>
                    </a:p>
                    <a:p>
                      <a:pPr algn="l" fontAlgn="t"/>
                      <a:r>
                        <a:rPr lang="en-US" sz="1200" b="0" i="0" u="none" strike="noStrike" kern="1200" dirty="0" smtClean="0">
                          <a:solidFill>
                            <a:srgbClr val="000000"/>
                          </a:solidFill>
                          <a:effectLst/>
                          <a:latin typeface="Arial Narrow" panose="020B0606020202030204" pitchFamily="34" charset="0"/>
                          <a:ea typeface="+mn-ea"/>
                          <a:cs typeface="+mn-cs"/>
                        </a:rPr>
                        <a:t>FSNC: (202/253) 80%</a:t>
                      </a:r>
                    </a:p>
                    <a:p>
                      <a:pPr algn="l" fontAlgn="t"/>
                      <a:r>
                        <a:rPr lang="en-US" sz="1200" b="0" i="0" u="none" strike="noStrike" kern="1200" dirty="0" smtClean="0">
                          <a:solidFill>
                            <a:srgbClr val="000000"/>
                          </a:solidFill>
                          <a:effectLst/>
                          <a:latin typeface="Arial Narrow" panose="020B0606020202030204" pitchFamily="34" charset="0"/>
                          <a:ea typeface="+mn-ea"/>
                          <a:cs typeface="+mn-cs"/>
                        </a:rPr>
                        <a:t>KZN: (135/169) 80%</a:t>
                      </a:r>
                    </a:p>
                    <a:p>
                      <a:pPr algn="l" fontAlgn="t"/>
                      <a:r>
                        <a:rPr lang="en-US" sz="1200" b="0" i="0" u="none" strike="noStrike" kern="1200" dirty="0" smtClean="0">
                          <a:solidFill>
                            <a:srgbClr val="000000"/>
                          </a:solidFill>
                          <a:effectLst/>
                          <a:latin typeface="Arial Narrow" panose="020B0606020202030204" pitchFamily="34" charset="0"/>
                          <a:ea typeface="+mn-ea"/>
                          <a:cs typeface="+mn-cs"/>
                        </a:rPr>
                        <a:t>WC: (108/135) 80%</a:t>
                      </a:r>
                    </a:p>
                    <a:p>
                      <a:pPr algn="l" fontAlgn="t"/>
                      <a:r>
                        <a:rPr lang="en-US" sz="1200" b="0" i="0" u="none" strike="noStrike" kern="1200" dirty="0" smtClean="0">
                          <a:solidFill>
                            <a:srgbClr val="000000"/>
                          </a:solidFill>
                          <a:effectLst/>
                          <a:latin typeface="Arial Narrow" panose="020B0606020202030204" pitchFamily="34" charset="0"/>
                          <a:ea typeface="+mn-ea"/>
                          <a:cs typeface="+mn-cs"/>
                        </a:rPr>
                        <a:t>GP: (407/509) 80%</a:t>
                      </a:r>
                    </a:p>
                    <a:p>
                      <a:pPr algn="l" fontAlgn="t"/>
                      <a:r>
                        <a:rPr lang="en-US" sz="1200" b="0" i="0" u="none" strike="noStrike" kern="1200" dirty="0" smtClean="0">
                          <a:solidFill>
                            <a:srgbClr val="000000"/>
                          </a:solidFill>
                          <a:effectLst/>
                          <a:latin typeface="Arial Narrow" panose="020B0606020202030204" pitchFamily="34" charset="0"/>
                          <a:ea typeface="+mn-ea"/>
                          <a:cs typeface="+mn-cs"/>
                        </a:rPr>
                        <a:t>EC: (195/244)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98.30%</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(2</a:t>
                      </a:r>
                      <a:r>
                        <a:rPr lang="en-US" sz="1200" b="1" i="0" u="none" strike="noStrike" baseline="0" dirty="0" smtClean="0">
                          <a:solidFill>
                            <a:schemeClr val="tx1"/>
                          </a:solidFill>
                          <a:effectLst/>
                          <a:latin typeface="Arial Narrow" panose="020B0606020202030204" pitchFamily="34" charset="0"/>
                        </a:rPr>
                        <a:t> 704/2 751</a:t>
                      </a:r>
                      <a:r>
                        <a:rPr lang="en-US" sz="1200" b="1" i="0" u="none" strike="noStrike" dirty="0" smtClean="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LMN: (597/611) 97.76%</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FSNC: (472/473) 99.79%</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KZN: (280/284) 98.36%</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WC: (71/72) 99.07%</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GP: (1</a:t>
                      </a:r>
                      <a:r>
                        <a:rPr lang="en-US" sz="1200" b="1" i="0" u="none" strike="noStrike" baseline="0" dirty="0" smtClean="0">
                          <a:solidFill>
                            <a:schemeClr val="tx1"/>
                          </a:solidFill>
                          <a:effectLst/>
                          <a:latin typeface="Arial Narrow" panose="020B0606020202030204" pitchFamily="34" charset="0"/>
                        </a:rPr>
                        <a:t> 082/1 108</a:t>
                      </a:r>
                      <a:r>
                        <a:rPr lang="en-US" sz="1200" b="1" i="0" u="none" strike="noStrike" dirty="0" smtClean="0">
                          <a:solidFill>
                            <a:schemeClr val="tx1"/>
                          </a:solidFill>
                          <a:effectLst/>
                          <a:latin typeface="Arial Narrow" panose="020B0606020202030204" pitchFamily="34" charset="0"/>
                        </a:rPr>
                        <a:t>) 97.65%</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EC: (203/203) 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Narrow" panose="020B0606020202030204" pitchFamily="34" charset="0"/>
                        </a:rPr>
                        <a:t>18.30%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Involvement of external stakeholders contributed to increased participation.</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n/a</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72100" y="644378"/>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val="465432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6057254"/>
              </p:ext>
            </p:extLst>
          </p:nvPr>
        </p:nvGraphicFramePr>
        <p:xfrm>
          <a:off x="344485" y="1335288"/>
          <a:ext cx="8536965" cy="5022243"/>
        </p:xfrm>
        <a:graphic>
          <a:graphicData uri="http://schemas.openxmlformats.org/drawingml/2006/table">
            <a:tbl>
              <a:tblPr firstRow="1" bandRow="1">
                <a:tableStyleId>{5C22544A-7EE6-4342-B048-85BDC9FD1C3A}</a:tableStyleId>
              </a:tblPr>
              <a:tblGrid>
                <a:gridCol w="1624843"/>
                <a:gridCol w="1323598"/>
                <a:gridCol w="1470665"/>
                <a:gridCol w="1211696"/>
                <a:gridCol w="1575303"/>
                <a:gridCol w="1330860"/>
              </a:tblGrid>
              <a:tr h="1008823">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095">
                <a:tc rowSpan="2">
                  <a:txBody>
                    <a:bodyPr/>
                    <a:lstStyle/>
                    <a:p>
                      <a:pPr algn="l" fontAlgn="t"/>
                      <a:r>
                        <a:rPr lang="en-US" sz="1200" b="1" i="0" u="none" strike="noStrike" dirty="0" smtClean="0">
                          <a:solidFill>
                            <a:schemeClr val="tx1"/>
                          </a:solidFill>
                          <a:effectLst/>
                          <a:latin typeface="Arial Narrow" panose="020B0606020202030204" pitchFamily="34" charset="0"/>
                        </a:rPr>
                        <a:t>Number of offenders who participate in Educational programmes per the Daily Attendance Register per Academic Year (AET and FET)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1" i="0" u="none" strike="noStrike" kern="1200" dirty="0" smtClean="0">
                          <a:solidFill>
                            <a:schemeClr val="tx1"/>
                          </a:solidFill>
                          <a:effectLst/>
                          <a:latin typeface="Arial Narrow" panose="020B0606020202030204" pitchFamily="34" charset="0"/>
                          <a:ea typeface="+mn-ea"/>
                          <a:cs typeface="+mn-cs"/>
                        </a:rPr>
                        <a:t>10 527</a:t>
                      </a:r>
                    </a:p>
                    <a:p>
                      <a:pPr algn="l" fontAlgn="t"/>
                      <a:endParaRPr lang="en-US" sz="1200" b="0" i="0" u="none" strike="noStrike" dirty="0" smtClean="0">
                        <a:solidFill>
                          <a:schemeClr val="tx1"/>
                        </a:solidFill>
                        <a:effectLst/>
                        <a:latin typeface="Arial Narrow" panose="020B0606020202030204" pitchFamily="34" charset="0"/>
                      </a:endParaRPr>
                    </a:p>
                    <a:p>
                      <a:pPr algn="l" fontAlgn="t"/>
                      <a:r>
                        <a:rPr lang="en-US" sz="1200" b="0" i="0" u="none" strike="noStrike" dirty="0" smtClean="0">
                          <a:solidFill>
                            <a:schemeClr val="tx1"/>
                          </a:solidFill>
                          <a:effectLst/>
                          <a:latin typeface="Arial Narrow" panose="020B0606020202030204" pitchFamily="34" charset="0"/>
                        </a:rPr>
                        <a:t>LMN: 2 477</a:t>
                      </a:r>
                    </a:p>
                    <a:p>
                      <a:pPr algn="l" fontAlgn="t"/>
                      <a:r>
                        <a:rPr lang="en-US" sz="1200" b="0" i="0" u="none" strike="noStrike" dirty="0" smtClean="0">
                          <a:solidFill>
                            <a:schemeClr val="tx1"/>
                          </a:solidFill>
                          <a:effectLst/>
                          <a:latin typeface="Arial Narrow" panose="020B0606020202030204" pitchFamily="34" charset="0"/>
                        </a:rPr>
                        <a:t>FSNC: 1 616</a:t>
                      </a:r>
                    </a:p>
                    <a:p>
                      <a:pPr algn="l" fontAlgn="t"/>
                      <a:r>
                        <a:rPr lang="en-US" sz="1200" b="0" i="0" u="none" strike="noStrike" dirty="0" smtClean="0">
                          <a:solidFill>
                            <a:schemeClr val="tx1"/>
                          </a:solidFill>
                          <a:effectLst/>
                          <a:latin typeface="Arial Narrow" panose="020B0606020202030204" pitchFamily="34" charset="0"/>
                        </a:rPr>
                        <a:t>KZN: 2 015</a:t>
                      </a:r>
                    </a:p>
                    <a:p>
                      <a:pPr algn="l" fontAlgn="t"/>
                      <a:r>
                        <a:rPr lang="en-US" sz="1200" b="0" i="0" u="none" strike="noStrike" dirty="0" smtClean="0">
                          <a:solidFill>
                            <a:schemeClr val="tx1"/>
                          </a:solidFill>
                          <a:effectLst/>
                          <a:latin typeface="Arial Narrow" panose="020B0606020202030204" pitchFamily="34" charset="0"/>
                        </a:rPr>
                        <a:t>WC: 1 422</a:t>
                      </a:r>
                    </a:p>
                    <a:p>
                      <a:pPr algn="l" fontAlgn="t"/>
                      <a:r>
                        <a:rPr lang="en-US" sz="1200" b="0" i="0" u="none" strike="noStrike" dirty="0" smtClean="0">
                          <a:solidFill>
                            <a:schemeClr val="tx1"/>
                          </a:solidFill>
                          <a:effectLst/>
                          <a:latin typeface="Arial Narrow" panose="020B0606020202030204" pitchFamily="34" charset="0"/>
                        </a:rPr>
                        <a:t>GP: 1 654</a:t>
                      </a:r>
                    </a:p>
                    <a:p>
                      <a:pPr algn="l" fontAlgn="t"/>
                      <a:r>
                        <a:rPr lang="en-US" sz="1200" b="0" i="0" u="none" strike="noStrike" dirty="0" smtClean="0">
                          <a:solidFill>
                            <a:schemeClr val="tx1"/>
                          </a:solidFill>
                          <a:effectLst/>
                          <a:latin typeface="Arial Narrow" panose="020B0606020202030204" pitchFamily="34" charset="0"/>
                        </a:rPr>
                        <a:t>EC: 1 343</a:t>
                      </a:r>
                    </a:p>
                    <a:p>
                      <a:pPr algn="l" fontAlgn="t"/>
                      <a:endParaRPr lang="en-US" sz="1200" b="1" i="0" u="none" strike="noStrike" dirty="0" smtClean="0">
                        <a:solidFill>
                          <a:schemeClr val="tx1"/>
                        </a:solidFill>
                        <a:effectLst/>
                        <a:latin typeface="Arial Narrow" panose="020B0606020202030204" pitchFamily="34" charset="0"/>
                      </a:endParaRPr>
                    </a:p>
                    <a:p>
                      <a:pPr algn="l" fontAlgn="t"/>
                      <a:r>
                        <a:rPr lang="en-US" sz="1200" b="1" i="0" u="none" strike="noStrike" dirty="0" smtClean="0">
                          <a:solidFill>
                            <a:schemeClr val="tx1"/>
                          </a:solidFill>
                          <a:effectLst/>
                          <a:latin typeface="Arial Narrow" panose="020B0606020202030204" pitchFamily="34" charset="0"/>
                        </a:rPr>
                        <a:t>AET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1" i="0" u="none" strike="noStrike" dirty="0" smtClean="0">
                          <a:solidFill>
                            <a:schemeClr val="tx1"/>
                          </a:solidFill>
                          <a:effectLst/>
                          <a:latin typeface="Arial Narrow" panose="020B0606020202030204" pitchFamily="34" charset="0"/>
                        </a:rPr>
                        <a:t>10 981</a:t>
                      </a:r>
                    </a:p>
                    <a:p>
                      <a:pPr marL="0" algn="l" defTabSz="914331" rtl="0" eaLnBrk="1" fontAlgn="t" latinLnBrk="0" hangingPunct="1"/>
                      <a:endParaRPr lang="en-US" sz="1200" b="1" i="0" u="none" strike="noStrike" dirty="0" smtClean="0">
                        <a:solidFill>
                          <a:schemeClr val="tx1"/>
                        </a:solidFill>
                        <a:effectLst/>
                        <a:latin typeface="Arial Narrow" panose="020B0606020202030204" pitchFamily="34" charset="0"/>
                      </a:endParaRPr>
                    </a:p>
                    <a:p>
                      <a:pPr marL="0" algn="l" defTabSz="914331" rtl="0" eaLnBrk="1" fontAlgn="t" latinLnBrk="0" hangingPunct="1"/>
                      <a:r>
                        <a:rPr lang="en-US" sz="1200" b="0" i="0" u="none" strike="noStrike" kern="1200" dirty="0" smtClean="0">
                          <a:solidFill>
                            <a:srgbClr val="FF0000"/>
                          </a:solidFill>
                          <a:effectLst/>
                          <a:latin typeface="Arial Narrow" panose="020B0606020202030204" pitchFamily="34" charset="0"/>
                          <a:ea typeface="+mn-ea"/>
                          <a:cs typeface="+mn-cs"/>
                        </a:rPr>
                        <a:t>LMN: 2 471</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FSNC: 1 900</a:t>
                      </a:r>
                    </a:p>
                    <a:p>
                      <a:pPr marL="0" algn="l" defTabSz="914331" rtl="0" eaLnBrk="1" fontAlgn="t" latinLnBrk="0" hangingPunct="1"/>
                      <a:r>
                        <a:rPr lang="en-US" sz="1200" b="0" i="0" u="none" strike="noStrike" kern="1200" dirty="0" smtClean="0">
                          <a:solidFill>
                            <a:srgbClr val="FF0000"/>
                          </a:solidFill>
                          <a:effectLst/>
                          <a:latin typeface="Arial Narrow" panose="020B0606020202030204" pitchFamily="34" charset="0"/>
                          <a:ea typeface="+mn-ea"/>
                          <a:cs typeface="+mn-cs"/>
                        </a:rPr>
                        <a:t>KZN: 1 708</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WC: 1 499</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GP:  1 866</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EC: 1 537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454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mn-cs"/>
                        </a:rPr>
                        <a:t>Target achieved due continuous communication and support offered to regions.</a:t>
                      </a:r>
                      <a:endParaRPr lang="en-ZA" sz="12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n/a</a:t>
                      </a:r>
                      <a:endParaRPr lang="en-ZA" sz="12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5665">
                <a:tc vMerge="1">
                  <a:txBody>
                    <a:bodyPr/>
                    <a:lstStyle/>
                    <a:p>
                      <a:pPr algn="l" fontAlgn="t"/>
                      <a:endParaRPr lang="en-US" sz="1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718</a:t>
                      </a:r>
                    </a:p>
                    <a:p>
                      <a:pPr marL="0" algn="l" defTabSz="914331" rtl="0" eaLnBrk="1" fontAlgn="t" latinLnBrk="0" hangingPunct="1"/>
                      <a:endParaRPr lang="en-ZA" sz="12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LMN:  137</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FSNC:  77</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KZN:  233</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WC:  41</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GP:   117</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EC:  113</a:t>
                      </a:r>
                    </a:p>
                    <a:p>
                      <a:pPr marL="0" algn="l" defTabSz="914331" rtl="0" eaLnBrk="1" fontAlgn="t" latinLnBrk="0" hangingPunct="1"/>
                      <a:endParaRPr lang="en-ZA" sz="12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FET</a:t>
                      </a:r>
                      <a:endParaRPr lang="en-ZA" sz="12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1 082</a:t>
                      </a:r>
                    </a:p>
                    <a:p>
                      <a:pPr marL="0" algn="l" defTabSz="914331" rtl="0" eaLnBrk="1" fontAlgn="t" latinLnBrk="0" hangingPunct="1"/>
                      <a:endParaRPr lang="en-ZA" sz="12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LMN: 430</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FSNC: 108</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KZN: 261</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WC: 43</a:t>
                      </a:r>
                    </a:p>
                    <a:p>
                      <a:pPr marL="0" algn="l" defTabSz="914331" rtl="0" eaLnBrk="1" fontAlgn="t" latinLnBrk="0" hangingPunct="1"/>
                      <a:r>
                        <a:rPr lang="en-ZA" sz="1200" b="0" i="0" u="none" strike="noStrike" kern="1200" dirty="0" smtClean="0">
                          <a:solidFill>
                            <a:srgbClr val="FF0000"/>
                          </a:solidFill>
                          <a:effectLst/>
                          <a:latin typeface="Arial Narrow" panose="020B0606020202030204" pitchFamily="34" charset="0"/>
                          <a:ea typeface="+mn-ea"/>
                          <a:cs typeface="+mn-cs"/>
                        </a:rPr>
                        <a:t>GP:  102</a:t>
                      </a:r>
                    </a:p>
                    <a:p>
                      <a:pPr marL="0" algn="l" defTabSz="914331" rtl="0" eaLnBrk="1" fontAlgn="t" latinLnBrk="0" hangingPunct="1"/>
                      <a:r>
                        <a:rPr lang="en-ZA" sz="1200" b="0" i="0" u="none" strike="noStrike" kern="1200" dirty="0" smtClean="0">
                          <a:solidFill>
                            <a:schemeClr val="tx1"/>
                          </a:solidFill>
                          <a:effectLst/>
                          <a:latin typeface="Arial Narrow" panose="020B0606020202030204" pitchFamily="34" charset="0"/>
                          <a:ea typeface="+mn-ea"/>
                          <a:cs typeface="+mn-cs"/>
                        </a:rPr>
                        <a:t>EC: 138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ZA" sz="1200" b="1" i="0" u="none" strike="noStrike" kern="1200" dirty="0" smtClean="0">
                          <a:solidFill>
                            <a:schemeClr val="tx1"/>
                          </a:solidFill>
                          <a:effectLst/>
                          <a:latin typeface="Arial Narrow" panose="020B0606020202030204" pitchFamily="34" charset="0"/>
                          <a:ea typeface="+mn-ea"/>
                          <a:cs typeface="+mn-cs"/>
                        </a:rPr>
                        <a:t>364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Intervention plan by both Department of Basic Education and  DCS led to overachievement of the target</a:t>
                      </a:r>
                      <a:endParaRPr lang="en-US" sz="1200" b="0" i="0" u="none" strike="noStrike" dirty="0">
                        <a:solidFill>
                          <a:schemeClr val="tx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n/a</a:t>
                      </a:r>
                      <a:endParaRPr lang="en-US" sz="1200" b="0" i="0" u="none" strike="noStrike" dirty="0">
                        <a:solidFill>
                          <a:schemeClr val="tx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494134"/>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val="333779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4259714"/>
              </p:ext>
            </p:extLst>
          </p:nvPr>
        </p:nvGraphicFramePr>
        <p:xfrm>
          <a:off x="228599" y="1657869"/>
          <a:ext cx="8661401" cy="2435160"/>
        </p:xfrm>
        <a:graphic>
          <a:graphicData uri="http://schemas.openxmlformats.org/drawingml/2006/table">
            <a:tbl>
              <a:tblPr firstRow="1" bandRow="1">
                <a:tableStyleId>{5C22544A-7EE6-4342-B048-85BDC9FD1C3A}</a:tableStyleId>
              </a:tblPr>
              <a:tblGrid>
                <a:gridCol w="1447800"/>
                <a:gridCol w="1752600"/>
                <a:gridCol w="1849602"/>
                <a:gridCol w="1249549"/>
                <a:gridCol w="1180925"/>
                <a:gridCol w="1180925"/>
              </a:tblGrid>
              <a:tr h="878503">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6657">
                <a:tc>
                  <a:txBody>
                    <a:bodyPr/>
                    <a:lstStyle/>
                    <a:p>
                      <a:pPr algn="l" fontAlgn="t"/>
                      <a:r>
                        <a:rPr lang="en-US" sz="1400" b="1" i="0" u="none" strike="noStrike" dirty="0">
                          <a:solidFill>
                            <a:schemeClr val="tx1"/>
                          </a:solidFill>
                          <a:effectLst/>
                          <a:latin typeface="Arial Narrow" panose="020B0606020202030204" pitchFamily="34" charset="0"/>
                        </a:rPr>
                        <a:t>Grade 12 pass rate obtained per academic year</a:t>
                      </a:r>
                      <a:r>
                        <a:rPr lang="en-US" sz="14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smtClean="0">
                          <a:solidFill>
                            <a:schemeClr val="tx1"/>
                          </a:solidFill>
                          <a:effectLst/>
                          <a:latin typeface="Arial Narrow" panose="020B0606020202030204" pitchFamily="34" charset="0"/>
                        </a:rPr>
                        <a:t>Target measured per</a:t>
                      </a:r>
                      <a:r>
                        <a:rPr lang="en-ZA" sz="1400" b="0" i="0" u="none" strike="noStrike" baseline="0" dirty="0" smtClean="0">
                          <a:solidFill>
                            <a:schemeClr val="tx1"/>
                          </a:solidFill>
                          <a:effectLst/>
                          <a:latin typeface="Arial Narrow" panose="020B0606020202030204" pitchFamily="34" charset="0"/>
                        </a:rPr>
                        <a:t> academic year.</a:t>
                      </a:r>
                      <a:endParaRPr lang="en-ZA" sz="14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smtClean="0">
                          <a:solidFill>
                            <a:schemeClr val="tx1"/>
                          </a:solidFill>
                          <a:effectLst/>
                          <a:latin typeface="Arial Narrow" panose="020B0606020202030204" pitchFamily="34" charset="0"/>
                        </a:rPr>
                        <a:t>Target measured per</a:t>
                      </a:r>
                      <a:r>
                        <a:rPr lang="en-ZA" sz="1400" b="0" i="0" u="none" strike="noStrike" baseline="0" dirty="0" smtClean="0">
                          <a:solidFill>
                            <a:schemeClr val="tx1"/>
                          </a:solidFill>
                          <a:effectLst/>
                          <a:latin typeface="Arial Narrow" panose="020B0606020202030204" pitchFamily="34" charset="0"/>
                        </a:rPr>
                        <a:t> academic year.</a:t>
                      </a:r>
                      <a:endParaRPr lang="en-ZA" sz="1400" b="0" i="0" u="none" strike="noStrike" dirty="0" smtClean="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Arial Narrow" panose="020B0606020202030204" pitchFamily="34" charset="0"/>
                        </a:rPr>
                        <a:t>Target measured per</a:t>
                      </a:r>
                      <a:r>
                        <a:rPr lang="en-ZA" sz="1400" b="0" i="0" u="none" strike="noStrike" baseline="0" dirty="0" smtClean="0">
                          <a:solidFill>
                            <a:schemeClr val="tx1"/>
                          </a:solidFill>
                          <a:effectLst/>
                          <a:latin typeface="Arial Narrow" panose="020B0606020202030204" pitchFamily="34" charset="0"/>
                        </a:rPr>
                        <a:t> academic year.</a:t>
                      </a:r>
                      <a:endParaRPr lang="en-ZA" sz="1400" b="0" i="0" u="none" strike="noStrike" dirty="0" smtClean="0">
                        <a:solidFill>
                          <a:schemeClr val="tx1"/>
                        </a:solidFill>
                        <a:effectLst/>
                        <a:latin typeface="Arial Narrow" panose="020B0606020202030204" pitchFamily="34" charset="0"/>
                      </a:endParaRPr>
                    </a:p>
                    <a:p>
                      <a:endParaRPr lang="en-US" sz="1400" b="0" i="0" u="none" strike="noStrike" dirty="0" smtClean="0">
                        <a:solidFill>
                          <a:schemeClr val="tx1"/>
                        </a:solidFill>
                        <a:effectLst/>
                        <a:latin typeface="Arial Narrow" panose="020B0606020202030204" pitchFamily="34" charset="0"/>
                      </a:endParaRPr>
                    </a:p>
                    <a:p>
                      <a:endParaRPr lang="en-US" sz="1400" b="0" i="0" u="none" strike="noStrike" dirty="0" smtClean="0">
                        <a:solidFill>
                          <a:schemeClr val="tx1"/>
                        </a:solidFill>
                        <a:effectLst/>
                        <a:latin typeface="Arial Narrow" panose="020B0606020202030204" pitchFamily="34" charset="0"/>
                      </a:endParaRPr>
                    </a:p>
                    <a:p>
                      <a:endParaRPr lang="en-US" sz="1400" b="0" i="0" u="none" strike="noStrike" dirty="0" smtClean="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smtClean="0">
                          <a:solidFill>
                            <a:schemeClr val="tx1"/>
                          </a:solidFill>
                          <a:effectLst/>
                          <a:latin typeface="Arial Narrow" panose="020B0606020202030204" pitchFamily="34" charset="0"/>
                        </a:rPr>
                        <a:t>Target measured per</a:t>
                      </a:r>
                      <a:r>
                        <a:rPr lang="en-ZA" sz="1400" b="0" i="0" u="none" strike="noStrike" baseline="0" dirty="0" smtClean="0">
                          <a:solidFill>
                            <a:schemeClr val="tx1"/>
                          </a:solidFill>
                          <a:effectLst/>
                          <a:latin typeface="Arial Narrow" panose="020B0606020202030204" pitchFamily="34" charset="0"/>
                        </a:rPr>
                        <a:t> academic year.</a:t>
                      </a:r>
                      <a:endParaRPr lang="en-ZA" sz="14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Arial Narrow" panose="020B0606020202030204" pitchFamily="34" charset="0"/>
                        </a:rPr>
                        <a:t>Target measured per</a:t>
                      </a:r>
                      <a:r>
                        <a:rPr lang="en-ZA" sz="1400" b="0" i="0" u="none" strike="noStrike" baseline="0" dirty="0" smtClean="0">
                          <a:solidFill>
                            <a:schemeClr val="tx1"/>
                          </a:solidFill>
                          <a:effectLst/>
                          <a:latin typeface="Arial Narrow" panose="020B0606020202030204" pitchFamily="34" charset="0"/>
                        </a:rPr>
                        <a:t> academic year.</a:t>
                      </a:r>
                      <a:endParaRPr lang="en-ZA" sz="1400" b="0" i="0" u="none" strike="noStrike" dirty="0" smtClean="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604934"/>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val="2748589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0124387"/>
              </p:ext>
            </p:extLst>
          </p:nvPr>
        </p:nvGraphicFramePr>
        <p:xfrm>
          <a:off x="201321" y="1257300"/>
          <a:ext cx="8797633" cy="5332298"/>
        </p:xfrm>
        <a:graphic>
          <a:graphicData uri="http://schemas.openxmlformats.org/drawingml/2006/table">
            <a:tbl>
              <a:tblPr firstRow="1" bandRow="1">
                <a:tableStyleId>{5C22544A-7EE6-4342-B048-85BDC9FD1C3A}</a:tableStyleId>
              </a:tblPr>
              <a:tblGrid>
                <a:gridCol w="1690452"/>
                <a:gridCol w="1738991"/>
                <a:gridCol w="1738991"/>
                <a:gridCol w="1209733"/>
                <a:gridCol w="1441882"/>
                <a:gridCol w="977584"/>
              </a:tblGrid>
              <a:tr h="680142">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6293">
                <a:tc>
                  <a:txBody>
                    <a:bodyPr/>
                    <a:lstStyle/>
                    <a:p>
                      <a:pPr algn="l" fontAlgn="t"/>
                      <a:r>
                        <a:rPr lang="en-US" sz="1000" b="1" i="0" u="none" strike="noStrike" kern="1200" dirty="0" smtClean="0">
                          <a:solidFill>
                            <a:schemeClr val="tx1"/>
                          </a:solidFill>
                          <a:effectLst/>
                          <a:latin typeface="Arial Narrow" panose="020B0606020202030204" pitchFamily="34" charset="0"/>
                          <a:ea typeface="+mn-ea"/>
                          <a:cs typeface="+mn-cs"/>
                        </a:rPr>
                        <a:t>Percentage of incarcerated offenders, probationers and parolees who are involved in Social Work services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00" b="1" i="0" u="none" strike="noStrike" kern="1200" dirty="0" smtClean="0">
                          <a:solidFill>
                            <a:schemeClr val="tx1"/>
                          </a:solidFill>
                          <a:effectLst/>
                          <a:latin typeface="Arial Narrow" panose="020B0606020202030204" pitchFamily="34" charset="0"/>
                          <a:ea typeface="+mn-ea"/>
                          <a:cs typeface="+mn-cs"/>
                        </a:rPr>
                        <a:t>14%</a:t>
                      </a:r>
                    </a:p>
                    <a:p>
                      <a:pPr algn="l" fontAlgn="t"/>
                      <a:r>
                        <a:rPr lang="en-US" sz="1000" b="1" i="0" u="none" strike="noStrike" kern="1200" dirty="0" smtClean="0">
                          <a:solidFill>
                            <a:schemeClr val="tx1"/>
                          </a:solidFill>
                          <a:effectLst/>
                          <a:latin typeface="Arial Narrow" panose="020B0606020202030204" pitchFamily="34" charset="0"/>
                          <a:ea typeface="+mn-ea"/>
                          <a:cs typeface="+mn-cs"/>
                        </a:rPr>
                        <a:t>(27</a:t>
                      </a:r>
                      <a:r>
                        <a:rPr lang="en-US" sz="1000" b="1" i="0" u="none" strike="noStrike" kern="1200" baseline="0" dirty="0" smtClean="0">
                          <a:solidFill>
                            <a:schemeClr val="tx1"/>
                          </a:solidFill>
                          <a:effectLst/>
                          <a:latin typeface="Arial Narrow" panose="020B0606020202030204" pitchFamily="34" charset="0"/>
                          <a:ea typeface="+mn-ea"/>
                          <a:cs typeface="+mn-cs"/>
                        </a:rPr>
                        <a:t> 513/196 527</a:t>
                      </a:r>
                      <a:r>
                        <a:rPr lang="en-US" sz="1000" b="1" i="0" u="none" strike="noStrike" kern="1200" dirty="0" smtClean="0">
                          <a:solidFill>
                            <a:schemeClr val="tx1"/>
                          </a:solidFill>
                          <a:effectLst/>
                          <a:latin typeface="Arial Narrow" panose="020B0606020202030204" pitchFamily="34" charset="0"/>
                          <a:ea typeface="+mn-ea"/>
                          <a:cs typeface="+mn-cs"/>
                        </a:rPr>
                        <a:t>)</a:t>
                      </a:r>
                    </a:p>
                    <a:p>
                      <a:pPr algn="l" fontAlgn="t"/>
                      <a:endParaRPr lang="en-US" sz="1000" b="1" i="0" u="none" strike="noStrike" kern="1200" dirty="0" smtClean="0">
                        <a:solidFill>
                          <a:schemeClr val="tx1"/>
                        </a:solidFill>
                        <a:effectLst/>
                        <a:latin typeface="Arial Narrow" panose="020B0606020202030204" pitchFamily="34" charset="0"/>
                        <a:ea typeface="+mn-ea"/>
                        <a:cs typeface="+mn-cs"/>
                      </a:endParaRPr>
                    </a:p>
                    <a:p>
                      <a:pPr algn="l" fontAlgn="t"/>
                      <a:r>
                        <a:rPr lang="en-US" sz="1000" b="0" i="0" u="none" strike="noStrike" kern="1200" dirty="0" smtClean="0">
                          <a:solidFill>
                            <a:schemeClr val="tx1"/>
                          </a:solidFill>
                          <a:effectLst/>
                          <a:latin typeface="Arial Narrow" panose="020B0606020202030204" pitchFamily="34" charset="0"/>
                          <a:ea typeface="+mn-ea"/>
                          <a:cs typeface="+mn-cs"/>
                        </a:rPr>
                        <a:t>LMN: (4</a:t>
                      </a:r>
                      <a:r>
                        <a:rPr lang="en-US" sz="1000" b="0" i="0" u="none" strike="noStrike" kern="1200" baseline="0" dirty="0" smtClean="0">
                          <a:solidFill>
                            <a:schemeClr val="tx1"/>
                          </a:solidFill>
                          <a:effectLst/>
                          <a:latin typeface="Arial Narrow" panose="020B0606020202030204" pitchFamily="34" charset="0"/>
                          <a:ea typeface="+mn-ea"/>
                          <a:cs typeface="+mn-cs"/>
                        </a:rPr>
                        <a:t> 487/32 054</a:t>
                      </a:r>
                      <a:r>
                        <a:rPr lang="en-US" sz="1000" b="0" i="0" u="none" strike="noStrike" kern="1200" dirty="0" smtClean="0">
                          <a:solidFill>
                            <a:schemeClr val="tx1"/>
                          </a:solidFill>
                          <a:effectLst/>
                          <a:latin typeface="Arial Narrow" panose="020B0606020202030204" pitchFamily="34" charset="0"/>
                          <a:ea typeface="+mn-ea"/>
                          <a:cs typeface="+mn-cs"/>
                        </a:rPr>
                        <a:t>) 14%</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FSNC: (</a:t>
                      </a:r>
                      <a:r>
                        <a:rPr lang="en-US" sz="1000" b="0" i="0" u="none" strike="noStrike" kern="1200" baseline="0" dirty="0" smtClean="0">
                          <a:solidFill>
                            <a:schemeClr val="tx1"/>
                          </a:solidFill>
                          <a:effectLst/>
                          <a:latin typeface="Arial Narrow" panose="020B0606020202030204" pitchFamily="34" charset="0"/>
                          <a:ea typeface="+mn-ea"/>
                          <a:cs typeface="+mn-cs"/>
                        </a:rPr>
                        <a:t> 3 860/27 574</a:t>
                      </a:r>
                      <a:r>
                        <a:rPr lang="en-US" sz="1000" b="0" i="0" u="none" strike="noStrike" kern="1200" dirty="0" smtClean="0">
                          <a:solidFill>
                            <a:schemeClr val="tx1"/>
                          </a:solidFill>
                          <a:effectLst/>
                          <a:latin typeface="Arial Narrow" panose="020B0606020202030204" pitchFamily="34" charset="0"/>
                          <a:ea typeface="+mn-ea"/>
                          <a:cs typeface="+mn-cs"/>
                        </a:rPr>
                        <a:t>) 14%</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KZN: (5</a:t>
                      </a:r>
                      <a:r>
                        <a:rPr lang="en-US" sz="1000" b="0" i="0" u="none" strike="noStrike" kern="1200" baseline="0" dirty="0" smtClean="0">
                          <a:solidFill>
                            <a:schemeClr val="tx1"/>
                          </a:solidFill>
                          <a:effectLst/>
                          <a:latin typeface="Arial Narrow" panose="020B0606020202030204" pitchFamily="34" charset="0"/>
                          <a:ea typeface="+mn-ea"/>
                          <a:cs typeface="+mn-cs"/>
                        </a:rPr>
                        <a:t> 009/35776</a:t>
                      </a:r>
                      <a:r>
                        <a:rPr lang="en-US" sz="1000" b="0" i="0" u="none" strike="noStrike" kern="1200" dirty="0" smtClean="0">
                          <a:solidFill>
                            <a:schemeClr val="tx1"/>
                          </a:solidFill>
                          <a:effectLst/>
                          <a:latin typeface="Arial Narrow" panose="020B0606020202030204" pitchFamily="34" charset="0"/>
                          <a:ea typeface="+mn-ea"/>
                          <a:cs typeface="+mn-cs"/>
                        </a:rPr>
                        <a:t>) 14%</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WC: (4</a:t>
                      </a:r>
                      <a:r>
                        <a:rPr lang="en-US" sz="1000" b="0" i="0" u="none" strike="noStrike" kern="1200" baseline="0" dirty="0" smtClean="0">
                          <a:solidFill>
                            <a:schemeClr val="tx1"/>
                          </a:solidFill>
                          <a:effectLst/>
                          <a:latin typeface="Arial Narrow" panose="020B0606020202030204" pitchFamily="34" charset="0"/>
                          <a:ea typeface="+mn-ea"/>
                          <a:cs typeface="+mn-cs"/>
                        </a:rPr>
                        <a:t>  322/30 874</a:t>
                      </a:r>
                      <a:r>
                        <a:rPr lang="en-US" sz="1000" b="0" i="0" u="none" strike="noStrike" kern="1200" dirty="0" smtClean="0">
                          <a:solidFill>
                            <a:schemeClr val="tx1"/>
                          </a:solidFill>
                          <a:effectLst/>
                          <a:latin typeface="Arial Narrow" panose="020B0606020202030204" pitchFamily="34" charset="0"/>
                          <a:ea typeface="+mn-ea"/>
                          <a:cs typeface="+mn-cs"/>
                        </a:rPr>
                        <a:t>) 14%</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GP: (5</a:t>
                      </a:r>
                      <a:r>
                        <a:rPr lang="en-US" sz="1000" b="0" i="0" u="none" strike="noStrike" kern="1200" baseline="0" dirty="0" smtClean="0">
                          <a:solidFill>
                            <a:schemeClr val="tx1"/>
                          </a:solidFill>
                          <a:effectLst/>
                          <a:latin typeface="Arial Narrow" panose="020B0606020202030204" pitchFamily="34" charset="0"/>
                          <a:ea typeface="+mn-ea"/>
                          <a:cs typeface="+mn-cs"/>
                        </a:rPr>
                        <a:t> 918/42 269</a:t>
                      </a:r>
                      <a:r>
                        <a:rPr lang="en-US" sz="1000" b="0" i="0" u="none" strike="noStrike" kern="1200" dirty="0" smtClean="0">
                          <a:solidFill>
                            <a:schemeClr val="tx1"/>
                          </a:solidFill>
                          <a:effectLst/>
                          <a:latin typeface="Arial Narrow" panose="020B0606020202030204" pitchFamily="34" charset="0"/>
                          <a:ea typeface="+mn-ea"/>
                          <a:cs typeface="+mn-cs"/>
                        </a:rPr>
                        <a:t>) 14%</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EC: (3</a:t>
                      </a:r>
                      <a:r>
                        <a:rPr lang="en-US" sz="1000" b="0" i="0" u="none" strike="noStrike" kern="1200" baseline="0" dirty="0" smtClean="0">
                          <a:solidFill>
                            <a:schemeClr val="tx1"/>
                          </a:solidFill>
                          <a:effectLst/>
                          <a:latin typeface="Arial Narrow" panose="020B0606020202030204" pitchFamily="34" charset="0"/>
                          <a:ea typeface="+mn-ea"/>
                          <a:cs typeface="+mn-cs"/>
                        </a:rPr>
                        <a:t> 917/27 980</a:t>
                      </a:r>
                      <a:r>
                        <a:rPr lang="en-US" sz="1000" b="0" i="0" u="none" strike="noStrike" kern="1200" dirty="0" smtClean="0">
                          <a:solidFill>
                            <a:schemeClr val="tx1"/>
                          </a:solidFill>
                          <a:effectLst/>
                          <a:latin typeface="Arial Narrow" panose="020B0606020202030204" pitchFamily="34" charset="0"/>
                          <a:ea typeface="+mn-ea"/>
                          <a:cs typeface="+mn-cs"/>
                        </a:rPr>
                        <a:t>) 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000" b="1" dirty="0" smtClean="0">
                          <a:latin typeface="Arial Narrow" panose="020B0606020202030204" pitchFamily="34" charset="0"/>
                        </a:rPr>
                        <a:t>17.50%</a:t>
                      </a:r>
                    </a:p>
                    <a:p>
                      <a:r>
                        <a:rPr lang="en-US" sz="1000" b="1" dirty="0" smtClean="0">
                          <a:latin typeface="Arial Narrow" panose="020B0606020202030204" pitchFamily="34" charset="0"/>
                        </a:rPr>
                        <a:t>(32</a:t>
                      </a:r>
                      <a:r>
                        <a:rPr lang="en-US" sz="1000" b="1" baseline="0" dirty="0" smtClean="0">
                          <a:latin typeface="Arial Narrow" panose="020B0606020202030204" pitchFamily="34" charset="0"/>
                        </a:rPr>
                        <a:t> 399/185 132</a:t>
                      </a:r>
                      <a:r>
                        <a:rPr lang="en-US" sz="1000" b="1" dirty="0" smtClean="0">
                          <a:latin typeface="Arial Narrow" panose="020B0606020202030204" pitchFamily="34" charset="0"/>
                        </a:rPr>
                        <a:t>)</a:t>
                      </a:r>
                    </a:p>
                    <a:p>
                      <a:endParaRPr lang="en-US" sz="1000" dirty="0" smtClean="0">
                        <a:latin typeface="Arial Narrow" panose="020B0606020202030204" pitchFamily="34" charset="0"/>
                      </a:endParaRPr>
                    </a:p>
                    <a:p>
                      <a:r>
                        <a:rPr lang="en-US" sz="1000" dirty="0" smtClean="0">
                          <a:latin typeface="Arial Narrow" panose="020B0606020202030204" pitchFamily="34" charset="0"/>
                        </a:rPr>
                        <a:t>LMN: (5</a:t>
                      </a:r>
                      <a:r>
                        <a:rPr lang="en-US" sz="1000" baseline="0" dirty="0" smtClean="0">
                          <a:latin typeface="Arial Narrow" panose="020B0606020202030204" pitchFamily="34" charset="0"/>
                        </a:rPr>
                        <a:t> 851/30 315</a:t>
                      </a:r>
                      <a:r>
                        <a:rPr lang="en-US" sz="1000" dirty="0" smtClean="0">
                          <a:latin typeface="Arial Narrow" panose="020B0606020202030204" pitchFamily="34" charset="0"/>
                        </a:rPr>
                        <a:t>) 19.30%</a:t>
                      </a:r>
                    </a:p>
                    <a:p>
                      <a:r>
                        <a:rPr lang="en-US" sz="1000" dirty="0" smtClean="0">
                          <a:latin typeface="Arial Narrow" panose="020B0606020202030204" pitchFamily="34" charset="0"/>
                        </a:rPr>
                        <a:t>FSNC: (4</a:t>
                      </a:r>
                      <a:r>
                        <a:rPr lang="en-US" sz="1000" baseline="0" dirty="0" smtClean="0">
                          <a:latin typeface="Arial Narrow" panose="020B0606020202030204" pitchFamily="34" charset="0"/>
                        </a:rPr>
                        <a:t> 379/25 533</a:t>
                      </a:r>
                      <a:r>
                        <a:rPr lang="en-US" sz="1000" dirty="0" smtClean="0">
                          <a:latin typeface="Arial Narrow" panose="020B0606020202030204" pitchFamily="34" charset="0"/>
                        </a:rPr>
                        <a:t>)  17.15%</a:t>
                      </a:r>
                    </a:p>
                    <a:p>
                      <a:r>
                        <a:rPr lang="en-US" sz="1000" dirty="0" smtClean="0">
                          <a:latin typeface="Arial Narrow" panose="020B0606020202030204" pitchFamily="34" charset="0"/>
                        </a:rPr>
                        <a:t>KZN: (5</a:t>
                      </a:r>
                      <a:r>
                        <a:rPr lang="en-US" sz="1000" baseline="0" dirty="0" smtClean="0">
                          <a:latin typeface="Arial Narrow" panose="020B0606020202030204" pitchFamily="34" charset="0"/>
                        </a:rPr>
                        <a:t> 572/34 805</a:t>
                      </a:r>
                      <a:r>
                        <a:rPr lang="en-US" sz="1000" dirty="0" smtClean="0">
                          <a:latin typeface="Arial Narrow" panose="020B0606020202030204" pitchFamily="34" charset="0"/>
                        </a:rPr>
                        <a:t>) 16.01%</a:t>
                      </a:r>
                    </a:p>
                    <a:p>
                      <a:r>
                        <a:rPr lang="en-US" sz="1000" dirty="0" smtClean="0">
                          <a:latin typeface="Arial Narrow" panose="020B0606020202030204" pitchFamily="34" charset="0"/>
                        </a:rPr>
                        <a:t>WC: (5</a:t>
                      </a:r>
                      <a:r>
                        <a:rPr lang="en-US" sz="1000" baseline="0" dirty="0" smtClean="0">
                          <a:latin typeface="Arial Narrow" panose="020B0606020202030204" pitchFamily="34" charset="0"/>
                        </a:rPr>
                        <a:t> 066/28 695</a:t>
                      </a:r>
                      <a:r>
                        <a:rPr lang="en-US" sz="1000" dirty="0" smtClean="0">
                          <a:latin typeface="Arial Narrow" panose="020B0606020202030204" pitchFamily="34" charset="0"/>
                        </a:rPr>
                        <a:t>) 17.65%</a:t>
                      </a:r>
                    </a:p>
                    <a:p>
                      <a:r>
                        <a:rPr lang="en-US" sz="1000" dirty="0" smtClean="0">
                          <a:latin typeface="Arial Narrow" panose="020B0606020202030204" pitchFamily="34" charset="0"/>
                        </a:rPr>
                        <a:t>GP: (6</a:t>
                      </a:r>
                      <a:r>
                        <a:rPr lang="en-US" sz="1000" baseline="0" dirty="0" smtClean="0">
                          <a:latin typeface="Arial Narrow" panose="020B0606020202030204" pitchFamily="34" charset="0"/>
                        </a:rPr>
                        <a:t> 140/38 491</a:t>
                      </a:r>
                      <a:r>
                        <a:rPr lang="en-US" sz="1000" dirty="0" smtClean="0">
                          <a:latin typeface="Arial Narrow" panose="020B0606020202030204" pitchFamily="34" charset="0"/>
                        </a:rPr>
                        <a:t>) 15.95%</a:t>
                      </a:r>
                    </a:p>
                    <a:p>
                      <a:r>
                        <a:rPr lang="en-US" sz="1000" dirty="0" smtClean="0">
                          <a:latin typeface="Arial Narrow" panose="020B0606020202030204" pitchFamily="34" charset="0"/>
                        </a:rPr>
                        <a:t>EC: (5</a:t>
                      </a:r>
                      <a:r>
                        <a:rPr lang="en-US" sz="1000" baseline="0" dirty="0" smtClean="0">
                          <a:latin typeface="Arial Narrow" panose="020B0606020202030204" pitchFamily="34" charset="0"/>
                        </a:rPr>
                        <a:t> 391/27 293</a:t>
                      </a:r>
                      <a:r>
                        <a:rPr lang="en-US" sz="1000" dirty="0" smtClean="0">
                          <a:latin typeface="Arial Narrow" panose="020B0606020202030204" pitchFamily="34" charset="0"/>
                        </a:rPr>
                        <a:t>) 19.75%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000" dirty="0" smtClean="0">
                          <a:latin typeface="Arial Narrow" panose="020B0606020202030204" pitchFamily="34" charset="0"/>
                        </a:rPr>
                        <a:t>3.50%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000" b="0" i="0" u="none" strike="noStrike" kern="1200" dirty="0" smtClean="0">
                          <a:solidFill>
                            <a:srgbClr val="000000"/>
                          </a:solidFill>
                          <a:effectLst/>
                          <a:latin typeface="Arial Narrow" panose="020B0606020202030204" pitchFamily="34" charset="0"/>
                          <a:ea typeface="+mn-ea"/>
                          <a:cs typeface="+mn-cs"/>
                        </a:rPr>
                        <a:t>Target</a:t>
                      </a:r>
                      <a:r>
                        <a:rPr lang="en-ZA" sz="1000" b="0" i="0" u="none" strike="noStrike" kern="1200" baseline="0" dirty="0" smtClean="0">
                          <a:solidFill>
                            <a:srgbClr val="000000"/>
                          </a:solidFill>
                          <a:effectLst/>
                          <a:latin typeface="Arial Narrow" panose="020B0606020202030204" pitchFamily="34" charset="0"/>
                          <a:ea typeface="+mn-ea"/>
                          <a:cs typeface="+mn-cs"/>
                        </a:rPr>
                        <a:t> achieved due to high number of offenders, probationers and parolees involved in new therapeutic interviews.</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000" b="0" i="0" u="none" strike="noStrike" kern="1200" dirty="0" smtClean="0">
                          <a:solidFill>
                            <a:srgbClr val="000000"/>
                          </a:solidFill>
                          <a:effectLst/>
                          <a:latin typeface="Arial Narrow" panose="020B0606020202030204" pitchFamily="34" charset="0"/>
                          <a:ea typeface="+mn-ea"/>
                          <a:cs typeface="+mn-cs"/>
                        </a:rPr>
                        <a:t>n/a</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8190">
                <a:tc>
                  <a:txBody>
                    <a:bodyPr/>
                    <a:lstStyle/>
                    <a:p>
                      <a:pPr algn="l" fontAlgn="t"/>
                      <a:r>
                        <a:rPr lang="en-US" sz="1000" b="1" i="0" u="none" strike="noStrike" dirty="0">
                          <a:solidFill>
                            <a:schemeClr val="tx1"/>
                          </a:solidFill>
                          <a:effectLst/>
                          <a:latin typeface="Arial Narrow" panose="020B0606020202030204" pitchFamily="34" charset="0"/>
                        </a:rPr>
                        <a:t>Percentage of inmates who are involved in psychological services per year</a:t>
                      </a:r>
                      <a:r>
                        <a:rPr lang="en-US" sz="1000" b="1" i="0" u="none" strike="noStrike" dirty="0" smtClean="0">
                          <a:solidFill>
                            <a:schemeClr val="tx1"/>
                          </a:solidFill>
                          <a:effectLst/>
                          <a:latin typeface="Arial Narrow" panose="020B0606020202030204" pitchFamily="34" charset="0"/>
                        </a:rPr>
                        <a:t>.</a:t>
                      </a:r>
                    </a:p>
                    <a:p>
                      <a:pPr algn="l" fontAlgn="t"/>
                      <a:endParaRPr lang="en-US" sz="1000" b="1" i="0" u="none" strike="noStrike" dirty="0" smtClean="0">
                        <a:solidFill>
                          <a:schemeClr val="tx1"/>
                        </a:solidFill>
                        <a:effectLst/>
                        <a:latin typeface="Arial Narrow" panose="020B0606020202030204" pitchFamily="34" charset="0"/>
                      </a:endParaRPr>
                    </a:p>
                    <a:p>
                      <a:pPr algn="l" fontAlgn="t"/>
                      <a:r>
                        <a:rPr lang="en-US" sz="1000" b="1" i="0" u="none" strike="noStrike" dirty="0">
                          <a:solidFill>
                            <a:schemeClr val="tx1"/>
                          </a:solidFill>
                          <a:effectLst/>
                          <a:latin typeface="Arial Narrow" panose="020B0606020202030204" pitchFamily="34" charset="0"/>
                        </a:rPr>
                        <a:t/>
                      </a:r>
                      <a:br>
                        <a:rPr lang="en-US" sz="1000" b="1" i="0" u="none" strike="noStrike" dirty="0">
                          <a:solidFill>
                            <a:schemeClr val="tx1"/>
                          </a:solidFill>
                          <a:effectLst/>
                          <a:latin typeface="Arial Narrow" panose="020B0606020202030204" pitchFamily="34" charset="0"/>
                        </a:rPr>
                      </a:br>
                      <a:r>
                        <a:rPr lang="en-US" sz="1000" b="1" i="0" u="none" strike="noStrike" dirty="0">
                          <a:solidFill>
                            <a:schemeClr val="tx1"/>
                          </a:solidFill>
                          <a:effectLst/>
                          <a:latin typeface="Arial Narrow" panose="020B0606020202030204" pitchFamily="34" charset="0"/>
                        </a:rPr>
                        <a:t/>
                      </a:r>
                      <a:br>
                        <a:rPr lang="en-US" sz="1000" b="1" i="0" u="none" strike="noStrike" dirty="0">
                          <a:solidFill>
                            <a:schemeClr val="tx1"/>
                          </a:solidFill>
                          <a:effectLst/>
                          <a:latin typeface="Arial Narrow" panose="020B0606020202030204" pitchFamily="34" charset="0"/>
                        </a:rPr>
                      </a:br>
                      <a:endParaRPr lang="en-US" sz="10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1" i="0" u="none" strike="noStrike" kern="1200" dirty="0" smtClean="0">
                          <a:solidFill>
                            <a:schemeClr val="tx1"/>
                          </a:solidFill>
                          <a:effectLst/>
                          <a:latin typeface="Arial Narrow" panose="020B0606020202030204" pitchFamily="34" charset="0"/>
                          <a:ea typeface="+mn-ea"/>
                          <a:cs typeface="+mn-cs"/>
                        </a:rPr>
                        <a:t>4.75%</a:t>
                      </a:r>
                    </a:p>
                    <a:p>
                      <a:pPr algn="l" fontAlgn="t"/>
                      <a:r>
                        <a:rPr lang="en-US" sz="1000" b="1" i="0" u="none" strike="noStrike" kern="1200" dirty="0" smtClean="0">
                          <a:solidFill>
                            <a:schemeClr val="tx1"/>
                          </a:solidFill>
                          <a:effectLst/>
                          <a:latin typeface="Arial Narrow" panose="020B0606020202030204" pitchFamily="34" charset="0"/>
                          <a:ea typeface="+mn-ea"/>
                          <a:cs typeface="+mn-cs"/>
                        </a:rPr>
                        <a:t>(</a:t>
                      </a:r>
                      <a:r>
                        <a:rPr lang="en-US" sz="1000" b="1" i="0" u="none" strike="noStrike" kern="1200" baseline="0" dirty="0" smtClean="0">
                          <a:solidFill>
                            <a:schemeClr val="tx1"/>
                          </a:solidFill>
                          <a:effectLst/>
                          <a:latin typeface="Arial Narrow" panose="020B0606020202030204" pitchFamily="34" charset="0"/>
                          <a:ea typeface="+mn-ea"/>
                          <a:cs typeface="+mn-cs"/>
                        </a:rPr>
                        <a:t> 7 906/166 449)</a:t>
                      </a:r>
                    </a:p>
                    <a:p>
                      <a:pPr algn="l" fontAlgn="t"/>
                      <a:endParaRPr lang="en-US" sz="1000" b="0" i="0" u="none" strike="noStrike" kern="1200" dirty="0" smtClean="0">
                        <a:solidFill>
                          <a:schemeClr val="tx1"/>
                        </a:solidFill>
                        <a:effectLst/>
                        <a:latin typeface="Arial Narrow" panose="020B0606020202030204" pitchFamily="34" charset="0"/>
                        <a:ea typeface="+mn-ea"/>
                        <a:cs typeface="+mn-cs"/>
                      </a:endParaRPr>
                    </a:p>
                    <a:p>
                      <a:pPr algn="l" fontAlgn="t"/>
                      <a:r>
                        <a:rPr lang="en-US" sz="1000" b="0" i="0" u="none" strike="noStrike" kern="1200" dirty="0" smtClean="0">
                          <a:solidFill>
                            <a:schemeClr val="tx1"/>
                          </a:solidFill>
                          <a:effectLst/>
                          <a:latin typeface="Arial Narrow" panose="020B0606020202030204" pitchFamily="34" charset="0"/>
                          <a:ea typeface="+mn-ea"/>
                          <a:cs typeface="+mn-cs"/>
                        </a:rPr>
                        <a:t>LMN: (808/24</a:t>
                      </a:r>
                      <a:r>
                        <a:rPr lang="en-US" sz="1000" b="0" i="0" u="none" strike="noStrike" kern="1200" baseline="0" dirty="0" smtClean="0">
                          <a:solidFill>
                            <a:schemeClr val="tx1"/>
                          </a:solidFill>
                          <a:effectLst/>
                          <a:latin typeface="Arial Narrow" panose="020B0606020202030204" pitchFamily="34" charset="0"/>
                          <a:ea typeface="+mn-ea"/>
                          <a:cs typeface="+mn-cs"/>
                        </a:rPr>
                        <a:t> 510</a:t>
                      </a:r>
                      <a:r>
                        <a:rPr lang="en-US" sz="1000" b="0" i="0" u="none" strike="noStrike" kern="1200" dirty="0" smtClean="0">
                          <a:solidFill>
                            <a:schemeClr val="tx1"/>
                          </a:solidFill>
                          <a:effectLst/>
                          <a:latin typeface="Arial Narrow" panose="020B0606020202030204" pitchFamily="34" charset="0"/>
                          <a:ea typeface="+mn-ea"/>
                          <a:cs typeface="+mn-cs"/>
                        </a:rPr>
                        <a:t>) 3,30%</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FSNC: (628/23</a:t>
                      </a:r>
                      <a:r>
                        <a:rPr lang="en-US" sz="1000" b="0" i="0" u="none" strike="noStrike" kern="1200" baseline="0" dirty="0" smtClean="0">
                          <a:solidFill>
                            <a:schemeClr val="tx1"/>
                          </a:solidFill>
                          <a:effectLst/>
                          <a:latin typeface="Arial Narrow" panose="020B0606020202030204" pitchFamily="34" charset="0"/>
                          <a:ea typeface="+mn-ea"/>
                          <a:cs typeface="+mn-cs"/>
                        </a:rPr>
                        <a:t> 741</a:t>
                      </a:r>
                      <a:r>
                        <a:rPr lang="en-US" sz="1000" b="0" i="0" u="none" strike="noStrike" kern="1200" dirty="0" smtClean="0">
                          <a:solidFill>
                            <a:schemeClr val="tx1"/>
                          </a:solidFill>
                          <a:effectLst/>
                          <a:latin typeface="Arial Narrow" panose="020B0606020202030204" pitchFamily="34" charset="0"/>
                          <a:ea typeface="+mn-ea"/>
                          <a:cs typeface="+mn-cs"/>
                        </a:rPr>
                        <a:t>) </a:t>
                      </a:r>
                      <a:r>
                        <a:rPr lang="en-US" sz="1000" b="0" i="0" u="none" strike="noStrike" kern="1200" baseline="0" dirty="0" smtClean="0">
                          <a:solidFill>
                            <a:schemeClr val="tx1"/>
                          </a:solidFill>
                          <a:effectLst/>
                          <a:latin typeface="Arial Narrow" panose="020B0606020202030204" pitchFamily="34" charset="0"/>
                          <a:ea typeface="+mn-ea"/>
                          <a:cs typeface="+mn-cs"/>
                        </a:rPr>
                        <a:t> 3</a:t>
                      </a:r>
                      <a:r>
                        <a:rPr lang="en-US" sz="1000" b="0" i="0" u="none" strike="noStrike" kern="1200" dirty="0" smtClean="0">
                          <a:solidFill>
                            <a:schemeClr val="tx1"/>
                          </a:solidFill>
                          <a:effectLst/>
                          <a:latin typeface="Arial Narrow" panose="020B0606020202030204" pitchFamily="34" charset="0"/>
                          <a:ea typeface="+mn-ea"/>
                          <a:cs typeface="+mn-cs"/>
                        </a:rPr>
                        <a:t>%</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KZN: (808/29</a:t>
                      </a:r>
                      <a:r>
                        <a:rPr lang="en-US" sz="1000" b="0" i="0" u="none" strike="noStrike" kern="1200" baseline="0" dirty="0" smtClean="0">
                          <a:solidFill>
                            <a:schemeClr val="tx1"/>
                          </a:solidFill>
                          <a:effectLst/>
                          <a:latin typeface="Arial Narrow" panose="020B0606020202030204" pitchFamily="34" charset="0"/>
                          <a:ea typeface="+mn-ea"/>
                          <a:cs typeface="+mn-cs"/>
                        </a:rPr>
                        <a:t> 804</a:t>
                      </a:r>
                      <a:r>
                        <a:rPr lang="en-US" sz="1000" b="0" i="0" u="none" strike="noStrike" kern="1200" dirty="0" smtClean="0">
                          <a:solidFill>
                            <a:schemeClr val="tx1"/>
                          </a:solidFill>
                          <a:effectLst/>
                          <a:latin typeface="Arial Narrow" panose="020B0606020202030204" pitchFamily="34" charset="0"/>
                          <a:ea typeface="+mn-ea"/>
                          <a:cs typeface="+mn-cs"/>
                        </a:rPr>
                        <a:t>) </a:t>
                      </a:r>
                      <a:r>
                        <a:rPr lang="en-US" sz="1000" b="0" i="0" u="none" strike="noStrike" kern="1200" baseline="0" dirty="0" smtClean="0">
                          <a:solidFill>
                            <a:schemeClr val="tx1"/>
                          </a:solidFill>
                          <a:effectLst/>
                          <a:latin typeface="Arial Narrow" panose="020B0606020202030204" pitchFamily="34" charset="0"/>
                          <a:ea typeface="+mn-ea"/>
                          <a:cs typeface="+mn-cs"/>
                        </a:rPr>
                        <a:t> 3</a:t>
                      </a:r>
                      <a:r>
                        <a:rPr lang="en-US" sz="1000" b="0" i="0" u="none" strike="noStrike" kern="1200" dirty="0" smtClean="0">
                          <a:solidFill>
                            <a:schemeClr val="tx1"/>
                          </a:solidFill>
                          <a:effectLst/>
                          <a:latin typeface="Arial Narrow" panose="020B0606020202030204" pitchFamily="34" charset="0"/>
                          <a:ea typeface="+mn-ea"/>
                          <a:cs typeface="+mn-cs"/>
                        </a:rPr>
                        <a:t>%</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WC: (2</a:t>
                      </a:r>
                      <a:r>
                        <a:rPr lang="en-US" sz="1000" b="0" i="0" u="none" strike="noStrike" kern="1200" baseline="0" dirty="0" smtClean="0">
                          <a:solidFill>
                            <a:schemeClr val="tx1"/>
                          </a:solidFill>
                          <a:effectLst/>
                          <a:latin typeface="Arial Narrow" panose="020B0606020202030204" pitchFamily="34" charset="0"/>
                          <a:ea typeface="+mn-ea"/>
                          <a:cs typeface="+mn-cs"/>
                        </a:rPr>
                        <a:t> 066/29 651</a:t>
                      </a:r>
                      <a:r>
                        <a:rPr lang="en-US" sz="1000" b="0" i="0" u="none" strike="noStrike" kern="1200" dirty="0" smtClean="0">
                          <a:solidFill>
                            <a:schemeClr val="tx1"/>
                          </a:solidFill>
                          <a:effectLst/>
                          <a:latin typeface="Arial Narrow" panose="020B0606020202030204" pitchFamily="34" charset="0"/>
                          <a:ea typeface="+mn-ea"/>
                          <a:cs typeface="+mn-cs"/>
                        </a:rPr>
                        <a:t>) 7%</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GP: (2</a:t>
                      </a:r>
                      <a:r>
                        <a:rPr lang="en-US" sz="1000" b="0" i="0" u="none" strike="noStrike" kern="1200" baseline="0" dirty="0" smtClean="0">
                          <a:solidFill>
                            <a:schemeClr val="tx1"/>
                          </a:solidFill>
                          <a:effectLst/>
                          <a:latin typeface="Arial Narrow" panose="020B0606020202030204" pitchFamily="34" charset="0"/>
                          <a:ea typeface="+mn-ea"/>
                          <a:cs typeface="+mn-cs"/>
                        </a:rPr>
                        <a:t> 788/38 168</a:t>
                      </a:r>
                      <a:r>
                        <a:rPr lang="en-US" sz="1000" b="0" i="0" u="none" strike="noStrike" kern="1200" dirty="0" smtClean="0">
                          <a:solidFill>
                            <a:schemeClr val="tx1"/>
                          </a:solidFill>
                          <a:effectLst/>
                          <a:latin typeface="Arial Narrow" panose="020B0606020202030204" pitchFamily="34" charset="0"/>
                          <a:ea typeface="+mn-ea"/>
                          <a:cs typeface="+mn-cs"/>
                        </a:rPr>
                        <a:t>) 7,30%</a:t>
                      </a:r>
                    </a:p>
                    <a:p>
                      <a:pPr algn="l" fontAlgn="t"/>
                      <a:r>
                        <a:rPr lang="en-US" sz="1000" b="0" i="0" u="none" strike="noStrike" kern="1200" dirty="0" smtClean="0">
                          <a:solidFill>
                            <a:schemeClr val="tx1"/>
                          </a:solidFill>
                          <a:effectLst/>
                          <a:latin typeface="Arial Narrow" panose="020B0606020202030204" pitchFamily="34" charset="0"/>
                          <a:ea typeface="+mn-ea"/>
                          <a:cs typeface="+mn-cs"/>
                        </a:rPr>
                        <a:t>EC: (808/</a:t>
                      </a:r>
                      <a:r>
                        <a:rPr lang="en-US" sz="1000" b="0" i="0" u="none" strike="noStrike" kern="1200" baseline="0" dirty="0" smtClean="0">
                          <a:solidFill>
                            <a:schemeClr val="tx1"/>
                          </a:solidFill>
                          <a:effectLst/>
                          <a:latin typeface="Arial Narrow" panose="020B0606020202030204" pitchFamily="34" charset="0"/>
                          <a:ea typeface="+mn-ea"/>
                          <a:cs typeface="+mn-cs"/>
                        </a:rPr>
                        <a:t> 20 575</a:t>
                      </a:r>
                      <a:r>
                        <a:rPr lang="en-US" sz="1000" b="0" i="0" u="none" strike="noStrike" kern="1200" dirty="0" smtClean="0">
                          <a:solidFill>
                            <a:schemeClr val="tx1"/>
                          </a:solidFill>
                          <a:effectLst/>
                          <a:latin typeface="Arial Narrow" panose="020B0606020202030204" pitchFamily="34" charset="0"/>
                          <a:ea typeface="+mn-ea"/>
                          <a:cs typeface="+mn-cs"/>
                        </a:rPr>
                        <a:t>) 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000" b="1" dirty="0" smtClean="0">
                          <a:latin typeface="Arial Narrow" panose="020B0606020202030204" pitchFamily="34" charset="0"/>
                        </a:rPr>
                        <a:t>8.37%</a:t>
                      </a:r>
                    </a:p>
                    <a:p>
                      <a:r>
                        <a:rPr lang="en-US" sz="1000" b="1" dirty="0" smtClean="0">
                          <a:latin typeface="Arial Narrow" panose="020B0606020202030204" pitchFamily="34" charset="0"/>
                        </a:rPr>
                        <a:t>(13</a:t>
                      </a:r>
                      <a:r>
                        <a:rPr lang="en-US" sz="1000" b="1" baseline="0" dirty="0" smtClean="0">
                          <a:latin typeface="Arial Narrow" panose="020B0606020202030204" pitchFamily="34" charset="0"/>
                        </a:rPr>
                        <a:t> 401/160 075</a:t>
                      </a:r>
                      <a:r>
                        <a:rPr lang="en-US" sz="1000" dirty="0" smtClean="0">
                          <a:latin typeface="Arial Narrow" panose="020B0606020202030204" pitchFamily="34" charset="0"/>
                        </a:rPr>
                        <a:t>)</a:t>
                      </a:r>
                    </a:p>
                    <a:p>
                      <a:endParaRPr lang="en-US" sz="1000" dirty="0" smtClean="0">
                        <a:latin typeface="Arial Narrow" panose="020B0606020202030204" pitchFamily="34" charset="0"/>
                      </a:endParaRPr>
                    </a:p>
                    <a:p>
                      <a:r>
                        <a:rPr lang="en-US" sz="1000" dirty="0" smtClean="0">
                          <a:latin typeface="Arial Narrow" panose="020B0606020202030204" pitchFamily="34" charset="0"/>
                        </a:rPr>
                        <a:t>LMN: (2</a:t>
                      </a:r>
                      <a:r>
                        <a:rPr lang="en-US" sz="1000" baseline="0" dirty="0" smtClean="0">
                          <a:latin typeface="Arial Narrow" panose="020B0606020202030204" pitchFamily="34" charset="0"/>
                        </a:rPr>
                        <a:t> 069/25 632</a:t>
                      </a:r>
                      <a:r>
                        <a:rPr lang="en-US" sz="1000" dirty="0" smtClean="0">
                          <a:latin typeface="Arial Narrow" panose="020B0606020202030204" pitchFamily="34" charset="0"/>
                        </a:rPr>
                        <a:t>)  8.07%</a:t>
                      </a:r>
                    </a:p>
                    <a:p>
                      <a:r>
                        <a:rPr lang="en-US" sz="1000" dirty="0" smtClean="0">
                          <a:latin typeface="Arial Narrow" panose="020B0606020202030204" pitchFamily="34" charset="0"/>
                        </a:rPr>
                        <a:t>FSNC: (1</a:t>
                      </a:r>
                      <a:r>
                        <a:rPr lang="en-US" sz="1000" baseline="0" dirty="0" smtClean="0">
                          <a:latin typeface="Arial Narrow" panose="020B0606020202030204" pitchFamily="34" charset="0"/>
                        </a:rPr>
                        <a:t> 039/21 581</a:t>
                      </a:r>
                      <a:r>
                        <a:rPr lang="en-US" sz="1000" dirty="0" smtClean="0">
                          <a:latin typeface="Arial Narrow" panose="020B0606020202030204" pitchFamily="34" charset="0"/>
                        </a:rPr>
                        <a:t>) 4.81%</a:t>
                      </a:r>
                    </a:p>
                    <a:p>
                      <a:r>
                        <a:rPr lang="en-US" sz="1000" dirty="0" smtClean="0">
                          <a:latin typeface="Arial Narrow" panose="020B0606020202030204" pitchFamily="34" charset="0"/>
                        </a:rPr>
                        <a:t>KZN: (1</a:t>
                      </a:r>
                      <a:r>
                        <a:rPr lang="en-US" sz="1000" baseline="0" dirty="0" smtClean="0">
                          <a:latin typeface="Arial Narrow" panose="020B0606020202030204" pitchFamily="34" charset="0"/>
                        </a:rPr>
                        <a:t> 002/26 562</a:t>
                      </a:r>
                      <a:r>
                        <a:rPr lang="en-US" sz="1000" dirty="0" smtClean="0">
                          <a:latin typeface="Arial Narrow" panose="020B0606020202030204" pitchFamily="34" charset="0"/>
                        </a:rPr>
                        <a:t>) 3.78%</a:t>
                      </a:r>
                    </a:p>
                    <a:p>
                      <a:r>
                        <a:rPr lang="en-US" sz="1000" dirty="0" smtClean="0">
                          <a:latin typeface="Arial Narrow" panose="020B0606020202030204" pitchFamily="34" charset="0"/>
                        </a:rPr>
                        <a:t>WC: (3</a:t>
                      </a:r>
                      <a:r>
                        <a:rPr lang="en-US" sz="1000" baseline="0" dirty="0" smtClean="0">
                          <a:latin typeface="Arial Narrow" panose="020B0606020202030204" pitchFamily="34" charset="0"/>
                        </a:rPr>
                        <a:t> 544/28 907</a:t>
                      </a:r>
                      <a:r>
                        <a:rPr lang="en-US" sz="1000" dirty="0" smtClean="0">
                          <a:latin typeface="Arial Narrow" panose="020B0606020202030204" pitchFamily="34" charset="0"/>
                        </a:rPr>
                        <a:t>) 12.26%</a:t>
                      </a:r>
                    </a:p>
                    <a:p>
                      <a:r>
                        <a:rPr lang="en-US" sz="1000" dirty="0" smtClean="0">
                          <a:latin typeface="Arial Narrow" panose="020B0606020202030204" pitchFamily="34" charset="0"/>
                        </a:rPr>
                        <a:t>GP: (</a:t>
                      </a:r>
                      <a:r>
                        <a:rPr lang="en-US" sz="1000" baseline="0" dirty="0" smtClean="0">
                          <a:latin typeface="Arial Narrow" panose="020B0606020202030204" pitchFamily="34" charset="0"/>
                        </a:rPr>
                        <a:t> 4 655/</a:t>
                      </a:r>
                      <a:r>
                        <a:rPr lang="en-US" sz="1000" dirty="0" smtClean="0">
                          <a:latin typeface="Arial Narrow" panose="020B0606020202030204" pitchFamily="34" charset="0"/>
                        </a:rPr>
                        <a:t>36 574)  12.73%</a:t>
                      </a:r>
                    </a:p>
                    <a:p>
                      <a:r>
                        <a:rPr lang="en-US" sz="1000" dirty="0" smtClean="0">
                          <a:latin typeface="Arial Narrow" panose="020B0606020202030204" pitchFamily="34" charset="0"/>
                        </a:rPr>
                        <a:t>EC: (1</a:t>
                      </a:r>
                      <a:r>
                        <a:rPr lang="en-US" sz="1000" baseline="0" dirty="0" smtClean="0">
                          <a:latin typeface="Arial Narrow" panose="020B0606020202030204" pitchFamily="34" charset="0"/>
                        </a:rPr>
                        <a:t> 092/20 855</a:t>
                      </a:r>
                      <a:r>
                        <a:rPr lang="en-US" sz="1000" dirty="0" smtClean="0">
                          <a:latin typeface="Arial Narrow" panose="020B0606020202030204" pitchFamily="34" charset="0"/>
                        </a:rPr>
                        <a:t>) 5.24%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000" dirty="0" smtClean="0">
                          <a:latin typeface="Arial Narrow" panose="020B0606020202030204" pitchFamily="34" charset="0"/>
                        </a:rPr>
                        <a:t>3.62%</a:t>
                      </a:r>
                      <a:endParaRPr lang="en-US" sz="10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000" b="0" i="0" u="none" strike="noStrike" kern="1200" dirty="0" smtClean="0">
                          <a:solidFill>
                            <a:srgbClr val="000000"/>
                          </a:solidFill>
                          <a:effectLst/>
                          <a:latin typeface="Arial Narrow" panose="020B0606020202030204" pitchFamily="34" charset="0"/>
                          <a:ea typeface="+mn-ea"/>
                          <a:cs typeface="+mn-cs"/>
                        </a:rPr>
                        <a:t>Adherence to the</a:t>
                      </a:r>
                      <a:r>
                        <a:rPr lang="en-ZA" sz="1000" b="0" i="0" u="none" strike="noStrike" kern="1200" baseline="0" dirty="0" smtClean="0">
                          <a:solidFill>
                            <a:srgbClr val="000000"/>
                          </a:solidFill>
                          <a:effectLst/>
                          <a:latin typeface="Arial Narrow" panose="020B0606020202030204" pitchFamily="34" charset="0"/>
                          <a:ea typeface="+mn-ea"/>
                          <a:cs typeface="+mn-cs"/>
                        </a:rPr>
                        <a:t> set target per psychologist as well as the additional assistance rendered by  student psychologist and community service psychologist.</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000" b="0" i="0" u="none" strike="noStrike" kern="1200" dirty="0" smtClean="0">
                          <a:solidFill>
                            <a:srgbClr val="000000"/>
                          </a:solidFill>
                          <a:effectLst/>
                          <a:latin typeface="Arial Narrow" panose="020B0606020202030204" pitchFamily="34" charset="0"/>
                          <a:ea typeface="+mn-ea"/>
                          <a:cs typeface="+mn-cs"/>
                        </a:rPr>
                        <a:t>n/a</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67673">
                <a:tc>
                  <a:txBody>
                    <a:bodyPr/>
                    <a:lstStyle/>
                    <a:p>
                      <a:pPr marL="0" algn="l" defTabSz="914331" rtl="0" eaLnBrk="1" fontAlgn="t" latinLnBrk="0" hangingPunct="1"/>
                      <a:r>
                        <a:rPr lang="en-US" sz="1000" b="1" i="0" u="none" strike="noStrike" kern="1200" dirty="0" smtClean="0">
                          <a:solidFill>
                            <a:schemeClr val="tx1"/>
                          </a:solidFill>
                          <a:effectLst/>
                          <a:latin typeface="Arial Narrow" panose="020B0606020202030204" pitchFamily="34" charset="0"/>
                          <a:ea typeface="+mn-ea"/>
                          <a:cs typeface="+mn-cs"/>
                        </a:rPr>
                        <a:t>Percentage </a:t>
                      </a:r>
                      <a:r>
                        <a:rPr lang="en-US" sz="1000" b="1" i="0" u="none" strike="noStrike" kern="1200" dirty="0">
                          <a:solidFill>
                            <a:schemeClr val="tx1"/>
                          </a:solidFill>
                          <a:effectLst/>
                          <a:latin typeface="Arial Narrow" panose="020B0606020202030204" pitchFamily="34" charset="0"/>
                          <a:ea typeface="+mn-ea"/>
                          <a:cs typeface="+mn-cs"/>
                        </a:rPr>
                        <a:t>of inmates who benefit from spiritual services per year</a:t>
                      </a:r>
                      <a:r>
                        <a:rPr lang="en-US" sz="1000" b="1"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US" sz="10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000" b="1" i="0" u="none" strike="noStrike" kern="1200" dirty="0">
                          <a:solidFill>
                            <a:srgbClr val="000000"/>
                          </a:solidFill>
                          <a:effectLst/>
                          <a:latin typeface="Arial Narrow" panose="020B0606020202030204" pitchFamily="34" charset="0"/>
                          <a:ea typeface="+mn-ea"/>
                          <a:cs typeface="+mn-cs"/>
                        </a:rPr>
                        <a:t/>
                      </a:r>
                      <a:br>
                        <a:rPr lang="en-US" sz="1000" b="1" i="0" u="none" strike="noStrike" kern="1200" dirty="0">
                          <a:solidFill>
                            <a:srgbClr val="000000"/>
                          </a:solidFill>
                          <a:effectLst/>
                          <a:latin typeface="Arial Narrow" panose="020B0606020202030204" pitchFamily="34" charset="0"/>
                          <a:ea typeface="+mn-ea"/>
                          <a:cs typeface="+mn-cs"/>
                        </a:rPr>
                      </a:br>
                      <a:r>
                        <a:rPr lang="en-US" sz="1000" b="0" i="0" u="none" strike="noStrike" kern="1200" dirty="0">
                          <a:solidFill>
                            <a:srgbClr val="000000"/>
                          </a:solidFill>
                          <a:effectLst/>
                          <a:latin typeface="Arial Narrow" panose="020B0606020202030204" pitchFamily="34" charset="0"/>
                          <a:ea typeface="+mn-ea"/>
                          <a:cs typeface="+mn-cs"/>
                        </a:rPr>
                        <a:t/>
                      </a:r>
                      <a:br>
                        <a:rPr lang="en-US" sz="1000" b="0" i="0" u="none" strike="noStrike" kern="1200" dirty="0">
                          <a:solidFill>
                            <a:srgbClr val="000000"/>
                          </a:solidFill>
                          <a:effectLst/>
                          <a:latin typeface="Arial Narrow" panose="020B0606020202030204" pitchFamily="34" charset="0"/>
                          <a:ea typeface="+mn-ea"/>
                          <a:cs typeface="+mn-cs"/>
                        </a:rPr>
                      </a:br>
                      <a:endParaRPr lang="en-US"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00" b="1" i="0" u="none" strike="noStrike" kern="1200" dirty="0" smtClean="0">
                          <a:solidFill>
                            <a:schemeClr val="tx1"/>
                          </a:solidFill>
                          <a:effectLst/>
                          <a:latin typeface="Arial Narrow" panose="020B0606020202030204" pitchFamily="34" charset="0"/>
                          <a:ea typeface="+mn-ea"/>
                          <a:cs typeface="+mn-cs"/>
                        </a:rPr>
                        <a:t>15.5%</a:t>
                      </a:r>
                    </a:p>
                    <a:p>
                      <a:pPr marL="0" algn="l" defTabSz="914331" rtl="0" eaLnBrk="1" fontAlgn="t" latinLnBrk="0" hangingPunct="1"/>
                      <a:r>
                        <a:rPr lang="en-US" sz="1000" b="1" i="0" u="none" strike="noStrike" kern="1200" dirty="0" smtClean="0">
                          <a:solidFill>
                            <a:schemeClr val="tx1"/>
                          </a:solidFill>
                          <a:effectLst/>
                          <a:latin typeface="Arial Narrow" panose="020B0606020202030204" pitchFamily="34" charset="0"/>
                          <a:ea typeface="+mn-ea"/>
                          <a:cs typeface="+mn-cs"/>
                        </a:rPr>
                        <a:t>(25</a:t>
                      </a:r>
                      <a:r>
                        <a:rPr lang="en-US" sz="1000" b="1" i="0" u="none" strike="noStrike" kern="1200" baseline="0" dirty="0" smtClean="0">
                          <a:solidFill>
                            <a:schemeClr val="tx1"/>
                          </a:solidFill>
                          <a:effectLst/>
                          <a:latin typeface="Arial Narrow" panose="020B0606020202030204" pitchFamily="34" charset="0"/>
                          <a:ea typeface="+mn-ea"/>
                          <a:cs typeface="+mn-cs"/>
                        </a:rPr>
                        <a:t> 800/166 449</a:t>
                      </a:r>
                      <a:r>
                        <a:rPr lang="en-US" sz="1000" b="1" i="0" u="none" strike="noStrike" kern="1200" dirty="0" smtClean="0">
                          <a:solidFill>
                            <a:schemeClr val="tx1"/>
                          </a:solidFill>
                          <a:effectLst/>
                          <a:latin typeface="Arial Narrow" panose="020B0606020202030204" pitchFamily="34" charset="0"/>
                          <a:ea typeface="+mn-ea"/>
                          <a:cs typeface="+mn-cs"/>
                        </a:rPr>
                        <a:t>)  </a:t>
                      </a:r>
                    </a:p>
                    <a:p>
                      <a:pPr marL="0" algn="l" defTabSz="914331" rtl="0" eaLnBrk="1" fontAlgn="t" latinLnBrk="0" hangingPunct="1"/>
                      <a:endParaRPr lang="en-US" sz="1000" b="0" i="0" u="none" strike="noStrike" kern="1200" dirty="0" smtClean="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000" b="0" i="0" u="none" strike="noStrike" kern="1200" dirty="0" smtClean="0">
                          <a:solidFill>
                            <a:schemeClr val="tx1"/>
                          </a:solidFill>
                          <a:effectLst/>
                          <a:latin typeface="Arial Narrow" panose="020B0606020202030204" pitchFamily="34" charset="0"/>
                          <a:ea typeface="+mn-ea"/>
                          <a:cs typeface="+mn-cs"/>
                        </a:rPr>
                        <a:t>LMN: (3</a:t>
                      </a:r>
                      <a:r>
                        <a:rPr lang="en-US" sz="1000" b="0" i="0" u="none" strike="noStrike" kern="1200" baseline="0" dirty="0" smtClean="0">
                          <a:solidFill>
                            <a:schemeClr val="tx1"/>
                          </a:solidFill>
                          <a:effectLst/>
                          <a:latin typeface="Arial Narrow" panose="020B0606020202030204" pitchFamily="34" charset="0"/>
                          <a:ea typeface="+mn-ea"/>
                          <a:cs typeface="+mn-cs"/>
                        </a:rPr>
                        <a:t> 799/24 510</a:t>
                      </a:r>
                      <a:r>
                        <a:rPr lang="en-US" sz="1000" b="0" i="0" u="none" strike="noStrike" kern="1200" dirty="0" smtClean="0">
                          <a:solidFill>
                            <a:schemeClr val="tx1"/>
                          </a:solidFill>
                          <a:effectLst/>
                          <a:latin typeface="Arial Narrow" panose="020B0606020202030204" pitchFamily="34" charset="0"/>
                          <a:ea typeface="+mn-ea"/>
                          <a:cs typeface="+mn-cs"/>
                        </a:rPr>
                        <a:t>) </a:t>
                      </a:r>
                      <a:r>
                        <a:rPr kumimoji="0" lang="en-US" sz="1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15.5%</a:t>
                      </a:r>
                    </a:p>
                    <a:p>
                      <a:pPr marL="0" algn="l" defTabSz="914331" rtl="0" eaLnBrk="1" fontAlgn="t" latinLnBrk="0" hangingPunct="1"/>
                      <a:r>
                        <a:rPr lang="en-US" sz="1000" b="0" i="0" u="none" strike="noStrike" kern="1200" dirty="0" smtClean="0">
                          <a:solidFill>
                            <a:schemeClr val="tx1"/>
                          </a:solidFill>
                          <a:effectLst/>
                          <a:latin typeface="Arial Narrow" panose="020B0606020202030204" pitchFamily="34" charset="0"/>
                          <a:ea typeface="+mn-ea"/>
                          <a:cs typeface="+mn-cs"/>
                        </a:rPr>
                        <a:t>FSNC: (3</a:t>
                      </a:r>
                      <a:r>
                        <a:rPr lang="en-US" sz="1000" b="0" i="0" u="none" strike="noStrike" kern="1200" baseline="0" dirty="0" smtClean="0">
                          <a:solidFill>
                            <a:schemeClr val="tx1"/>
                          </a:solidFill>
                          <a:effectLst/>
                          <a:latin typeface="Arial Narrow" panose="020B0606020202030204" pitchFamily="34" charset="0"/>
                          <a:ea typeface="+mn-ea"/>
                          <a:cs typeface="+mn-cs"/>
                        </a:rPr>
                        <a:t> 679/23 741</a:t>
                      </a:r>
                      <a:r>
                        <a:rPr lang="en-US" sz="1000" b="0" i="0" u="none" strike="noStrike" kern="1200" dirty="0" smtClean="0">
                          <a:solidFill>
                            <a:schemeClr val="tx1"/>
                          </a:solidFill>
                          <a:effectLst/>
                          <a:latin typeface="Arial Narrow" panose="020B0606020202030204" pitchFamily="34" charset="0"/>
                          <a:ea typeface="+mn-ea"/>
                          <a:cs typeface="+mn-cs"/>
                        </a:rPr>
                        <a:t>) 15.5%</a:t>
                      </a:r>
                    </a:p>
                    <a:p>
                      <a:pPr marL="0" algn="l" defTabSz="914331" rtl="0" eaLnBrk="1" fontAlgn="t" latinLnBrk="0" hangingPunct="1"/>
                      <a:r>
                        <a:rPr lang="en-US" sz="1000" b="0" i="0" u="none" strike="noStrike" kern="1200" dirty="0" smtClean="0">
                          <a:solidFill>
                            <a:schemeClr val="tx1"/>
                          </a:solidFill>
                          <a:effectLst/>
                          <a:latin typeface="Arial Narrow" panose="020B0606020202030204" pitchFamily="34" charset="0"/>
                          <a:ea typeface="+mn-ea"/>
                          <a:cs typeface="+mn-cs"/>
                        </a:rPr>
                        <a:t>KZN: (4</a:t>
                      </a:r>
                      <a:r>
                        <a:rPr lang="en-US" sz="1000" b="0" i="0" u="none" strike="noStrike" kern="1200" baseline="0" dirty="0" smtClean="0">
                          <a:solidFill>
                            <a:schemeClr val="tx1"/>
                          </a:solidFill>
                          <a:effectLst/>
                          <a:latin typeface="Arial Narrow" panose="020B0606020202030204" pitchFamily="34" charset="0"/>
                          <a:ea typeface="+mn-ea"/>
                          <a:cs typeface="+mn-cs"/>
                        </a:rPr>
                        <a:t> 621/29 804</a:t>
                      </a:r>
                      <a:r>
                        <a:rPr lang="en-US" sz="1000" b="0" i="0" u="none" strike="noStrike" kern="1200" dirty="0" smtClean="0">
                          <a:solidFill>
                            <a:schemeClr val="tx1"/>
                          </a:solidFill>
                          <a:effectLst/>
                          <a:latin typeface="Arial Narrow" panose="020B0606020202030204" pitchFamily="34" charset="0"/>
                          <a:ea typeface="+mn-ea"/>
                          <a:cs typeface="+mn-cs"/>
                        </a:rPr>
                        <a:t>) </a:t>
                      </a:r>
                      <a:r>
                        <a:rPr kumimoji="0" lang="en-US" sz="1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15.5%</a:t>
                      </a:r>
                    </a:p>
                    <a:p>
                      <a:pPr marL="0" algn="l" defTabSz="914331" rtl="0" eaLnBrk="1" fontAlgn="t" latinLnBrk="0" hangingPunct="1"/>
                      <a:r>
                        <a:rPr lang="en-US" sz="1000" b="0" i="0" u="none" strike="noStrike" kern="1200" dirty="0" smtClean="0">
                          <a:solidFill>
                            <a:schemeClr val="tx1"/>
                          </a:solidFill>
                          <a:effectLst/>
                          <a:latin typeface="Arial Narrow" panose="020B0606020202030204" pitchFamily="34" charset="0"/>
                          <a:ea typeface="+mn-ea"/>
                          <a:cs typeface="+mn-cs"/>
                        </a:rPr>
                        <a:t>WC: (4</a:t>
                      </a:r>
                      <a:r>
                        <a:rPr lang="en-US" sz="1000" b="0" i="0" u="none" strike="noStrike" kern="1200" baseline="0" dirty="0" smtClean="0">
                          <a:solidFill>
                            <a:schemeClr val="tx1"/>
                          </a:solidFill>
                          <a:effectLst/>
                          <a:latin typeface="Arial Narrow" panose="020B0606020202030204" pitchFamily="34" charset="0"/>
                          <a:ea typeface="+mn-ea"/>
                          <a:cs typeface="+mn-cs"/>
                        </a:rPr>
                        <a:t> 596/29 651</a:t>
                      </a:r>
                      <a:r>
                        <a:rPr lang="en-US" sz="1000" b="0" i="0" u="none" strike="noStrike" kern="1200" dirty="0" smtClean="0">
                          <a:solidFill>
                            <a:schemeClr val="tx1"/>
                          </a:solidFill>
                          <a:effectLst/>
                          <a:latin typeface="Arial Narrow" panose="020B0606020202030204" pitchFamily="34" charset="0"/>
                          <a:ea typeface="+mn-ea"/>
                          <a:cs typeface="+mn-cs"/>
                        </a:rPr>
                        <a:t>) </a:t>
                      </a:r>
                      <a:r>
                        <a:rPr kumimoji="0" lang="en-US" sz="1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15.5%</a:t>
                      </a:r>
                    </a:p>
                    <a:p>
                      <a:pPr marL="0" algn="l" defTabSz="914331" rtl="0" eaLnBrk="1" fontAlgn="t" latinLnBrk="0" hangingPunct="1"/>
                      <a:r>
                        <a:rPr lang="en-US" sz="1000" b="0" i="0" u="none" strike="noStrike" kern="1200" dirty="0" smtClean="0">
                          <a:solidFill>
                            <a:schemeClr val="tx1"/>
                          </a:solidFill>
                          <a:effectLst/>
                          <a:latin typeface="Arial Narrow" panose="020B0606020202030204" pitchFamily="34" charset="0"/>
                          <a:ea typeface="+mn-ea"/>
                          <a:cs typeface="+mn-cs"/>
                        </a:rPr>
                        <a:t>GP: (5</a:t>
                      </a:r>
                      <a:r>
                        <a:rPr lang="en-US" sz="1000" b="0" i="0" u="none" strike="noStrike" kern="1200" baseline="0" dirty="0" smtClean="0">
                          <a:solidFill>
                            <a:schemeClr val="tx1"/>
                          </a:solidFill>
                          <a:effectLst/>
                          <a:latin typeface="Arial Narrow" panose="020B0606020202030204" pitchFamily="34" charset="0"/>
                          <a:ea typeface="+mn-ea"/>
                          <a:cs typeface="+mn-cs"/>
                        </a:rPr>
                        <a:t> 916/38 168</a:t>
                      </a:r>
                      <a:r>
                        <a:rPr lang="en-US" sz="1000" b="0" i="0" u="none" strike="noStrike" kern="1200" dirty="0" smtClean="0">
                          <a:solidFill>
                            <a:schemeClr val="tx1"/>
                          </a:solidFill>
                          <a:effectLst/>
                          <a:latin typeface="Arial Narrow" panose="020B0606020202030204" pitchFamily="34" charset="0"/>
                          <a:ea typeface="+mn-ea"/>
                          <a:cs typeface="+mn-cs"/>
                        </a:rPr>
                        <a:t>) </a:t>
                      </a:r>
                      <a:r>
                        <a:rPr kumimoji="0" lang="en-US" sz="1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15.5%</a:t>
                      </a:r>
                    </a:p>
                    <a:p>
                      <a:pPr marL="0" algn="l" defTabSz="914331" rtl="0" eaLnBrk="1" fontAlgn="t" latinLnBrk="0" hangingPunct="1"/>
                      <a:r>
                        <a:rPr lang="en-US" sz="1000" b="0" i="0" u="none" strike="noStrike" kern="1200" dirty="0" smtClean="0">
                          <a:solidFill>
                            <a:schemeClr val="tx1"/>
                          </a:solidFill>
                          <a:effectLst/>
                          <a:latin typeface="Arial Narrow" panose="020B0606020202030204" pitchFamily="34" charset="0"/>
                          <a:ea typeface="+mn-ea"/>
                          <a:cs typeface="+mn-cs"/>
                        </a:rPr>
                        <a:t>EC: (3</a:t>
                      </a:r>
                      <a:r>
                        <a:rPr lang="en-US" sz="1000" b="0" i="0" u="none" strike="noStrike" kern="1200" baseline="0" dirty="0" smtClean="0">
                          <a:solidFill>
                            <a:schemeClr val="tx1"/>
                          </a:solidFill>
                          <a:effectLst/>
                          <a:latin typeface="Arial Narrow" panose="020B0606020202030204" pitchFamily="34" charset="0"/>
                          <a:ea typeface="+mn-ea"/>
                          <a:cs typeface="+mn-cs"/>
                        </a:rPr>
                        <a:t> 189/20 575</a:t>
                      </a:r>
                      <a:r>
                        <a:rPr lang="en-US" sz="1000" b="0" i="0" u="none" strike="noStrike" kern="1200" dirty="0" smtClean="0">
                          <a:solidFill>
                            <a:schemeClr val="tx1"/>
                          </a:solidFill>
                          <a:effectLst/>
                          <a:latin typeface="Arial Narrow" panose="020B0606020202030204" pitchFamily="34" charset="0"/>
                          <a:ea typeface="+mn-ea"/>
                          <a:cs typeface="+mn-cs"/>
                        </a:rPr>
                        <a:t>) </a:t>
                      </a:r>
                      <a:r>
                        <a:rPr kumimoji="0" lang="en-US" sz="1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15.5%</a:t>
                      </a:r>
                      <a:endParaRPr lang="en-US" sz="10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000" dirty="0" smtClean="0">
                          <a:latin typeface="Arial Narrow" panose="020B0606020202030204" pitchFamily="34" charset="0"/>
                        </a:rPr>
                        <a:t> </a:t>
                      </a:r>
                      <a:r>
                        <a:rPr lang="en-US" sz="1000" b="1" dirty="0" smtClean="0">
                          <a:latin typeface="Arial Narrow" panose="020B0606020202030204" pitchFamily="34" charset="0"/>
                        </a:rPr>
                        <a:t>25.70%</a:t>
                      </a:r>
                    </a:p>
                    <a:p>
                      <a:r>
                        <a:rPr lang="en-US" sz="1000" b="1" dirty="0" smtClean="0">
                          <a:latin typeface="Arial Narrow" panose="020B0606020202030204" pitchFamily="34" charset="0"/>
                        </a:rPr>
                        <a:t>(</a:t>
                      </a:r>
                      <a:r>
                        <a:rPr lang="en-US" sz="1000" b="1" strike="noStrike" dirty="0" smtClean="0">
                          <a:latin typeface="Arial Narrow" panose="020B0606020202030204" pitchFamily="34" charset="0"/>
                        </a:rPr>
                        <a:t>41</a:t>
                      </a:r>
                      <a:r>
                        <a:rPr lang="en-US" sz="1000" b="1" strike="noStrike" baseline="0" dirty="0" smtClean="0">
                          <a:latin typeface="Arial Narrow" panose="020B0606020202030204" pitchFamily="34" charset="0"/>
                        </a:rPr>
                        <a:t> 135/160 </a:t>
                      </a:r>
                      <a:r>
                        <a:rPr lang="en-US" sz="1000" b="1" baseline="0" dirty="0" smtClean="0">
                          <a:latin typeface="Arial Narrow" panose="020B0606020202030204" pitchFamily="34" charset="0"/>
                        </a:rPr>
                        <a:t>075)</a:t>
                      </a:r>
                      <a:endParaRPr lang="en-US" sz="1000" b="1" dirty="0" smtClean="0">
                        <a:latin typeface="Arial Narrow" panose="020B0606020202030204" pitchFamily="34" charset="0"/>
                      </a:endParaRPr>
                    </a:p>
                    <a:p>
                      <a:endParaRPr lang="en-US" sz="1000" dirty="0" smtClean="0">
                        <a:latin typeface="Arial Narrow" panose="020B0606020202030204" pitchFamily="34" charset="0"/>
                      </a:endParaRPr>
                    </a:p>
                    <a:p>
                      <a:r>
                        <a:rPr lang="en-US" sz="1000" dirty="0" smtClean="0">
                          <a:latin typeface="Arial Narrow" panose="020B0606020202030204" pitchFamily="34" charset="0"/>
                        </a:rPr>
                        <a:t>LMN: (7</a:t>
                      </a:r>
                      <a:r>
                        <a:rPr lang="en-US" sz="1000" baseline="0" dirty="0" smtClean="0">
                          <a:latin typeface="Arial Narrow" panose="020B0606020202030204" pitchFamily="34" charset="0"/>
                        </a:rPr>
                        <a:t>  820/25 632</a:t>
                      </a:r>
                      <a:r>
                        <a:rPr lang="en-US" sz="1000" dirty="0" smtClean="0">
                          <a:latin typeface="Arial Narrow" panose="020B0606020202030204" pitchFamily="34" charset="0"/>
                        </a:rPr>
                        <a:t>) 30.51%</a:t>
                      </a:r>
                    </a:p>
                    <a:p>
                      <a:r>
                        <a:rPr lang="en-US" sz="1000" dirty="0" smtClean="0">
                          <a:latin typeface="Arial Narrow" panose="020B0606020202030204" pitchFamily="34" charset="0"/>
                        </a:rPr>
                        <a:t>FSNC: (</a:t>
                      </a:r>
                      <a:r>
                        <a:rPr lang="en-US" sz="1000" baseline="0" dirty="0" smtClean="0">
                          <a:latin typeface="Arial Narrow" panose="020B0606020202030204" pitchFamily="34" charset="0"/>
                        </a:rPr>
                        <a:t> 5 547/21 581</a:t>
                      </a:r>
                      <a:r>
                        <a:rPr lang="en-US" sz="1000" dirty="0" smtClean="0">
                          <a:latin typeface="Arial Narrow" panose="020B0606020202030204" pitchFamily="34" charset="0"/>
                        </a:rPr>
                        <a:t>) 25.70%</a:t>
                      </a:r>
                    </a:p>
                    <a:p>
                      <a:r>
                        <a:rPr lang="en-US" sz="1000" dirty="0" smtClean="0">
                          <a:latin typeface="Arial Narrow" panose="020B0606020202030204" pitchFamily="34" charset="0"/>
                        </a:rPr>
                        <a:t>KZN: (6996</a:t>
                      </a:r>
                      <a:r>
                        <a:rPr lang="en-US" sz="1000" baseline="0" dirty="0" smtClean="0">
                          <a:latin typeface="Arial Narrow" panose="020B0606020202030204" pitchFamily="34" charset="0"/>
                        </a:rPr>
                        <a:t> /26 526</a:t>
                      </a:r>
                      <a:r>
                        <a:rPr lang="en-US" sz="1000" dirty="0" smtClean="0">
                          <a:latin typeface="Arial Narrow" panose="020B0606020202030204" pitchFamily="34" charset="0"/>
                        </a:rPr>
                        <a:t>) 26.64%</a:t>
                      </a:r>
                    </a:p>
                    <a:p>
                      <a:r>
                        <a:rPr lang="en-US" sz="1000" dirty="0" smtClean="0">
                          <a:latin typeface="Arial Narrow" panose="020B0606020202030204" pitchFamily="34" charset="0"/>
                        </a:rPr>
                        <a:t>WC: (6</a:t>
                      </a:r>
                      <a:r>
                        <a:rPr lang="en-US" sz="1000" baseline="0" dirty="0" smtClean="0">
                          <a:latin typeface="Arial Narrow" panose="020B0606020202030204" pitchFamily="34" charset="0"/>
                        </a:rPr>
                        <a:t> 577/28 907</a:t>
                      </a:r>
                      <a:r>
                        <a:rPr lang="en-US" sz="1000" dirty="0" smtClean="0">
                          <a:latin typeface="Arial Narrow" panose="020B0606020202030204" pitchFamily="34" charset="0"/>
                        </a:rPr>
                        <a:t>) 22.75%</a:t>
                      </a:r>
                    </a:p>
                    <a:p>
                      <a:r>
                        <a:rPr lang="en-US" sz="1000" dirty="0" smtClean="0">
                          <a:latin typeface="Arial Narrow" panose="020B0606020202030204" pitchFamily="34" charset="0"/>
                        </a:rPr>
                        <a:t>GP: (8</a:t>
                      </a:r>
                      <a:r>
                        <a:rPr lang="en-US" sz="1000" baseline="0" dirty="0" smtClean="0">
                          <a:latin typeface="Arial Narrow" panose="020B0606020202030204" pitchFamily="34" charset="0"/>
                        </a:rPr>
                        <a:t> 971/36 574</a:t>
                      </a:r>
                      <a:r>
                        <a:rPr lang="en-US" sz="1000" dirty="0" smtClean="0">
                          <a:latin typeface="Arial Narrow" panose="020B0606020202030204" pitchFamily="34" charset="0"/>
                        </a:rPr>
                        <a:t>) 24.53%</a:t>
                      </a:r>
                    </a:p>
                    <a:p>
                      <a:r>
                        <a:rPr lang="en-US" sz="1000" dirty="0" smtClean="0">
                          <a:latin typeface="Arial Narrow" panose="020B0606020202030204" pitchFamily="34" charset="0"/>
                        </a:rPr>
                        <a:t>EC: (5</a:t>
                      </a:r>
                      <a:r>
                        <a:rPr lang="en-US" sz="1000" baseline="0" dirty="0" smtClean="0">
                          <a:latin typeface="Arial Narrow" panose="020B0606020202030204" pitchFamily="34" charset="0"/>
                        </a:rPr>
                        <a:t> 224/20 855</a:t>
                      </a:r>
                      <a:r>
                        <a:rPr lang="en-US" sz="1000" dirty="0" smtClean="0">
                          <a:latin typeface="Arial Narrow" panose="020B0606020202030204" pitchFamily="34" charset="0"/>
                        </a:rPr>
                        <a:t>) 25.05%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000" dirty="0" smtClean="0">
                          <a:latin typeface="Arial Narrow" panose="020B0606020202030204" pitchFamily="34" charset="0"/>
                        </a:rPr>
                        <a:t>10.20%</a:t>
                      </a:r>
                      <a:endParaRPr lang="en-US" sz="10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000" b="0" i="0" u="none" strike="noStrike" kern="1200" dirty="0" smtClean="0">
                          <a:solidFill>
                            <a:srgbClr val="000000"/>
                          </a:solidFill>
                          <a:effectLst/>
                          <a:latin typeface="Arial Narrow" panose="020B0606020202030204" pitchFamily="34" charset="0"/>
                          <a:ea typeface="+mn-ea"/>
                          <a:cs typeface="+mn-cs"/>
                        </a:rPr>
                        <a:t>Increased</a:t>
                      </a:r>
                      <a:r>
                        <a:rPr lang="en-ZA" sz="1000" b="0" i="0" u="none" strike="noStrike" kern="1200" baseline="0" dirty="0" smtClean="0">
                          <a:solidFill>
                            <a:srgbClr val="000000"/>
                          </a:solidFill>
                          <a:effectLst/>
                          <a:latin typeface="Arial Narrow" panose="020B0606020202030204" pitchFamily="34" charset="0"/>
                          <a:ea typeface="+mn-ea"/>
                          <a:cs typeface="+mn-cs"/>
                        </a:rPr>
                        <a:t> involvement of inmates in spiritual care sessions led to over-achievement.</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000" b="0" i="0" u="none" strike="noStrike" kern="1200" dirty="0" smtClean="0">
                          <a:solidFill>
                            <a:srgbClr val="000000"/>
                          </a:solidFill>
                          <a:effectLst/>
                          <a:latin typeface="Arial Narrow" panose="020B0606020202030204" pitchFamily="34" charset="0"/>
                          <a:ea typeface="+mn-ea"/>
                          <a:cs typeface="+mn-cs"/>
                        </a:rPr>
                        <a:t>n/a</a:t>
                      </a:r>
                      <a:endParaRPr lang="en-ZA" sz="10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itle 3"/>
          <p:cNvSpPr>
            <a:spLocks noGrp="1"/>
          </p:cNvSpPr>
          <p:nvPr>
            <p:ph type="title"/>
          </p:nvPr>
        </p:nvSpPr>
        <p:spPr>
          <a:xfrm>
            <a:off x="201320" y="492760"/>
            <a:ext cx="8797634" cy="1218795"/>
          </a:xfrm>
        </p:spPr>
        <p:txBody>
          <a:bodyPr/>
          <a:lstStyle/>
          <a:p>
            <a:pPr lvl="0" algn="ctr">
              <a:lnSpc>
                <a:spcPct val="110000"/>
              </a:lnSpc>
              <a:spcBef>
                <a:spcPct val="90000"/>
              </a:spcBef>
              <a:buClr>
                <a:srgbClr val="7D0900"/>
              </a:buClr>
            </a:pPr>
            <a:r>
              <a:rPr lang="en-US" sz="2400" kern="1200" dirty="0">
                <a:solidFill>
                  <a:srgbClr val="006600"/>
                </a:solidFill>
              </a:rPr>
              <a:t>PROGRAMME 3: REHABILITATION</a:t>
            </a:r>
            <a:r>
              <a:rPr lang="en-US" sz="1600" kern="1200" dirty="0">
                <a:solidFill>
                  <a:srgbClr val="FF0000"/>
                </a:solidFill>
              </a:rPr>
              <a:t/>
            </a:r>
            <a:br>
              <a:rPr lang="en-US" sz="1600" kern="1200" dirty="0">
                <a:solidFill>
                  <a:srgbClr val="FF0000"/>
                </a:solidFill>
              </a:rPr>
            </a:br>
            <a:r>
              <a:rPr lang="en-US" kern="1200" dirty="0" smtClean="0"/>
              <a:t>PSYCHOLOGICAL, SOCIAL WORK AND SPIRITUAL SERVICES</a:t>
            </a:r>
            <a:r>
              <a:rPr lang="en-US" b="0" dirty="0" smtClean="0">
                <a:solidFill>
                  <a:srgbClr val="000000"/>
                </a:solidFill>
                <a:effectLst>
                  <a:outerShdw blurRad="38100" dist="38100" dir="2700000" algn="tl">
                    <a:srgbClr val="000000">
                      <a:alpha val="43137"/>
                    </a:srgbClr>
                  </a:outerShdw>
                </a:effectLst>
                <a:ea typeface="+mn-ea"/>
              </a:rPr>
              <a:t/>
            </a:r>
            <a:br>
              <a:rPr lang="en-US" b="0" dirty="0" smtClean="0">
                <a:solidFill>
                  <a:srgbClr val="000000"/>
                </a:solidFill>
                <a:effectLst>
                  <a:outerShdw blurRad="38100" dist="38100" dir="2700000" algn="tl">
                    <a:srgbClr val="000000">
                      <a:alpha val="43137"/>
                    </a:srgbClr>
                  </a:outerShdw>
                </a:effectLst>
                <a:ea typeface="+mn-ea"/>
              </a:rPr>
            </a:br>
            <a:endParaRPr lang="en-US" sz="2800" dirty="0"/>
          </a:p>
        </p:txBody>
      </p:sp>
    </p:spTree>
    <p:extLst>
      <p:ext uri="{BB962C8B-B14F-4D97-AF65-F5344CB8AC3E}">
        <p14:creationId xmlns:p14="http://schemas.microsoft.com/office/powerpoint/2010/main" val="1098440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4 - care</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val="1619808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5492900"/>
              </p:ext>
            </p:extLst>
          </p:nvPr>
        </p:nvGraphicFramePr>
        <p:xfrm>
          <a:off x="267547" y="1512031"/>
          <a:ext cx="8578279" cy="4812048"/>
        </p:xfrm>
        <a:graphic>
          <a:graphicData uri="http://schemas.openxmlformats.org/drawingml/2006/table">
            <a:tbl>
              <a:tblPr firstRow="1" bandRow="1">
                <a:tableStyleId>{5C22544A-7EE6-4342-B048-85BDC9FD1C3A}</a:tableStyleId>
              </a:tblPr>
              <a:tblGrid>
                <a:gridCol w="1191139"/>
                <a:gridCol w="1774371"/>
                <a:gridCol w="2068286"/>
                <a:gridCol w="1044645"/>
                <a:gridCol w="1462333"/>
                <a:gridCol w="1037505"/>
              </a:tblGrid>
              <a:tr h="1024553">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16">
                <a:tc>
                  <a:txBody>
                    <a:bodyPr/>
                    <a:lstStyle/>
                    <a:p>
                      <a:pPr marL="0" algn="l" defTabSz="914331" rtl="0" eaLnBrk="1" fontAlgn="t" latinLnBrk="0" hangingPunct="1"/>
                      <a:r>
                        <a:rPr lang="en-US" sz="1200" b="1" i="0" u="none" strike="noStrike" kern="1200" dirty="0">
                          <a:solidFill>
                            <a:schemeClr val="tx1"/>
                          </a:solidFill>
                          <a:effectLst/>
                          <a:latin typeface="Arial Narrow" panose="020B0606020202030204" pitchFamily="34" charset="0"/>
                          <a:ea typeface="+mn-ea"/>
                          <a:cs typeface="Arial" panose="020B0604020202020204" pitchFamily="34" charset="0"/>
                        </a:rPr>
                        <a:t>Percentage of inmates on </a:t>
                      </a: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Anti-Retroviral </a:t>
                      </a:r>
                      <a:r>
                        <a:rPr lang="en-US" sz="1200" b="1" i="0" u="none" strike="noStrike" kern="1200" dirty="0">
                          <a:solidFill>
                            <a:schemeClr val="tx1"/>
                          </a:solidFill>
                          <a:effectLst/>
                          <a:latin typeface="Arial Narrow" panose="020B0606020202030204" pitchFamily="34" charset="0"/>
                          <a:ea typeface="+mn-ea"/>
                          <a:cs typeface="Arial" panose="020B0604020202020204" pitchFamily="34" charset="0"/>
                        </a:rPr>
                        <a:t>therapy (ART).</a:t>
                      </a:r>
                      <a:br>
                        <a:rPr lang="en-US" sz="1200" b="1" i="0" u="none" strike="noStrike" kern="1200" dirty="0">
                          <a:solidFill>
                            <a:schemeClr val="tx1"/>
                          </a:solidFill>
                          <a:effectLst/>
                          <a:latin typeface="Arial Narrow" panose="020B0606020202030204" pitchFamily="34" charset="0"/>
                          <a:ea typeface="+mn-ea"/>
                          <a:cs typeface="Arial" panose="020B0604020202020204" pitchFamily="34" charset="0"/>
                        </a:rPr>
                      </a:br>
                      <a:endPar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90%</a:t>
                      </a:r>
                    </a:p>
                    <a:p>
                      <a:pPr marL="0" algn="l" defTabSz="914331" rtl="0" eaLnBrk="1" fontAlgn="t" latinLnBrk="0" hangingPunct="1"/>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(28</a:t>
                      </a:r>
                      <a:r>
                        <a:rPr lang="en-US" sz="1200" b="1"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133/31 259</a:t>
                      </a: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a:t>
                      </a:r>
                    </a:p>
                    <a:p>
                      <a:pPr marL="0" algn="l" defTabSz="914331" rtl="0" eaLnBrk="1" fontAlgn="t" latinLnBrk="0" hangingPunct="1"/>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LMN: (4</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221/4 688</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FSNC: (4</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502/5 001</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KZN: (7</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877/8 754</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 (1</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968/ 2 189</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(6</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751/ 7 503</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 (2</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814/3 124</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cs typeface="Arial" panose="020B0604020202020204" pitchFamily="34" charset="0"/>
                        </a:rPr>
                        <a:t>98.89%</a:t>
                      </a:r>
                    </a:p>
                    <a:p>
                      <a:pPr algn="l" fontAlgn="t"/>
                      <a:r>
                        <a:rPr lang="en-US" sz="1200" b="1" i="0" u="none" strike="noStrike" dirty="0" smtClean="0">
                          <a:solidFill>
                            <a:srgbClr val="000000"/>
                          </a:solidFill>
                          <a:effectLst/>
                          <a:latin typeface="Arial Narrow" panose="020B0606020202030204" pitchFamily="34" charset="0"/>
                          <a:cs typeface="Arial" panose="020B0604020202020204" pitchFamily="34" charset="0"/>
                        </a:rPr>
                        <a:t>(</a:t>
                      </a:r>
                      <a:r>
                        <a:rPr lang="en-US" sz="1200" b="1" i="0" u="none" strike="noStrike" baseline="0" dirty="0" smtClean="0">
                          <a:solidFill>
                            <a:srgbClr val="000000"/>
                          </a:solidFill>
                          <a:effectLst/>
                          <a:latin typeface="Arial Narrow" panose="020B0606020202030204" pitchFamily="34" charset="0"/>
                          <a:cs typeface="Arial" panose="020B0604020202020204" pitchFamily="34" charset="0"/>
                        </a:rPr>
                        <a:t> 27 128/ 27 433</a:t>
                      </a:r>
                      <a:r>
                        <a:rPr lang="en-US" sz="1200" b="1" i="0" u="none" strike="noStrike" dirty="0" smtClean="0">
                          <a:solidFill>
                            <a:srgbClr val="000000"/>
                          </a:solidFill>
                          <a:effectLst/>
                          <a:latin typeface="Arial Narrow" panose="020B0606020202030204" pitchFamily="34" charset="0"/>
                          <a:cs typeface="Arial" panose="020B0604020202020204" pitchFamily="34" charset="0"/>
                        </a:rPr>
                        <a:t>)</a:t>
                      </a:r>
                    </a:p>
                    <a:p>
                      <a:pPr algn="l" fontAlgn="t"/>
                      <a:endParaRPr lang="en-US" sz="1200" b="1" i="0" u="none" strike="noStrike" dirty="0" smtClean="0">
                        <a:solidFill>
                          <a:srgbClr val="000000"/>
                        </a:solidFill>
                        <a:effectLst/>
                        <a:latin typeface="Arial Narrow" panose="020B0606020202030204" pitchFamily="34" charset="0"/>
                        <a:cs typeface="Arial" panose="020B0604020202020204" pitchFamily="34" charset="0"/>
                      </a:endParaRPr>
                    </a:p>
                    <a:p>
                      <a:pPr algn="l" fontAlgn="t"/>
                      <a:r>
                        <a:rPr lang="en-US" sz="1200" b="1" i="0" u="none" strike="noStrike" dirty="0" smtClean="0">
                          <a:solidFill>
                            <a:srgbClr val="000000"/>
                          </a:solidFill>
                          <a:effectLst/>
                          <a:latin typeface="Arial Narrow" panose="020B0606020202030204" pitchFamily="34" charset="0"/>
                          <a:cs typeface="Arial" panose="020B0604020202020204" pitchFamily="34" charset="0"/>
                        </a:rPr>
                        <a:t>LMN: (4</a:t>
                      </a:r>
                      <a:r>
                        <a:rPr lang="en-US" sz="1200" b="1" i="0" u="none" strike="noStrike" baseline="0" dirty="0" smtClean="0">
                          <a:solidFill>
                            <a:srgbClr val="000000"/>
                          </a:solidFill>
                          <a:effectLst/>
                          <a:latin typeface="Arial Narrow" panose="020B0606020202030204" pitchFamily="34" charset="0"/>
                          <a:cs typeface="Arial" panose="020B0604020202020204" pitchFamily="34" charset="0"/>
                        </a:rPr>
                        <a:t> 160/4 196</a:t>
                      </a:r>
                      <a:r>
                        <a:rPr lang="en-US" sz="1200" b="1" i="0" u="none" strike="noStrike" dirty="0" smtClean="0">
                          <a:solidFill>
                            <a:srgbClr val="000000"/>
                          </a:solidFill>
                          <a:effectLst/>
                          <a:latin typeface="Arial Narrow" panose="020B0606020202030204" pitchFamily="34" charset="0"/>
                          <a:cs typeface="Arial" panose="020B0604020202020204" pitchFamily="34" charset="0"/>
                        </a:rPr>
                        <a:t> ) 99.15%</a:t>
                      </a:r>
                    </a:p>
                    <a:p>
                      <a:pPr algn="l" fontAlgn="t"/>
                      <a:r>
                        <a:rPr lang="en-US" sz="1200" b="1" i="0" u="none" strike="noStrike" dirty="0" smtClean="0">
                          <a:solidFill>
                            <a:srgbClr val="000000"/>
                          </a:solidFill>
                          <a:effectLst/>
                          <a:latin typeface="Arial Narrow" panose="020B0606020202030204" pitchFamily="34" charset="0"/>
                          <a:cs typeface="Arial" panose="020B0604020202020204" pitchFamily="34" charset="0"/>
                        </a:rPr>
                        <a:t>FSNC:(</a:t>
                      </a:r>
                      <a:r>
                        <a:rPr lang="en-US" sz="1200" b="1" i="0" u="none" strike="noStrike" baseline="0" dirty="0" smtClean="0">
                          <a:solidFill>
                            <a:srgbClr val="000000"/>
                          </a:solidFill>
                          <a:effectLst/>
                          <a:latin typeface="Arial Narrow" panose="020B0606020202030204" pitchFamily="34" charset="0"/>
                          <a:cs typeface="Arial" panose="020B0604020202020204" pitchFamily="34" charset="0"/>
                        </a:rPr>
                        <a:t> 4 140/4 169</a:t>
                      </a:r>
                      <a:r>
                        <a:rPr lang="en-US" sz="1200" b="1" i="0" u="none" strike="noStrike" dirty="0" smtClean="0">
                          <a:solidFill>
                            <a:srgbClr val="000000"/>
                          </a:solidFill>
                          <a:effectLst/>
                          <a:latin typeface="Arial Narrow" panose="020B0606020202030204" pitchFamily="34" charset="0"/>
                          <a:cs typeface="Arial" panose="020B0604020202020204" pitchFamily="34" charset="0"/>
                        </a:rPr>
                        <a:t>) 99.30%</a:t>
                      </a:r>
                    </a:p>
                    <a:p>
                      <a:pPr algn="l" fontAlgn="t"/>
                      <a:r>
                        <a:rPr lang="en-US" sz="1200" b="1" i="0" u="none" strike="noStrike" dirty="0" smtClean="0">
                          <a:solidFill>
                            <a:srgbClr val="000000"/>
                          </a:solidFill>
                          <a:effectLst/>
                          <a:latin typeface="Arial Narrow" panose="020B0606020202030204" pitchFamily="34" charset="0"/>
                          <a:cs typeface="Arial" panose="020B0604020202020204" pitchFamily="34" charset="0"/>
                        </a:rPr>
                        <a:t>KZN: (</a:t>
                      </a:r>
                      <a:r>
                        <a:rPr lang="en-US" sz="1200" b="1" i="0" u="none" strike="noStrike" baseline="0" dirty="0" smtClean="0">
                          <a:solidFill>
                            <a:srgbClr val="000000"/>
                          </a:solidFill>
                          <a:effectLst/>
                          <a:latin typeface="Arial Narrow" panose="020B0606020202030204" pitchFamily="34" charset="0"/>
                          <a:cs typeface="Arial" panose="020B0604020202020204" pitchFamily="34" charset="0"/>
                        </a:rPr>
                        <a:t>7 578/7 676</a:t>
                      </a:r>
                      <a:r>
                        <a:rPr lang="en-US" sz="1200" b="1" i="0" u="none" strike="noStrike" dirty="0" smtClean="0">
                          <a:solidFill>
                            <a:srgbClr val="000000"/>
                          </a:solidFill>
                          <a:effectLst/>
                          <a:latin typeface="Arial Narrow" panose="020B0606020202030204" pitchFamily="34" charset="0"/>
                          <a:cs typeface="Arial" panose="020B0604020202020204" pitchFamily="34" charset="0"/>
                        </a:rPr>
                        <a:t>) 98.71%</a:t>
                      </a:r>
                    </a:p>
                    <a:p>
                      <a:pPr algn="l" fontAlgn="t"/>
                      <a:r>
                        <a:rPr lang="en-US" sz="1200" b="1" i="0" u="none" strike="noStrike" dirty="0" smtClean="0">
                          <a:solidFill>
                            <a:schemeClr val="tx1"/>
                          </a:solidFill>
                          <a:effectLst/>
                          <a:latin typeface="Arial Narrow" panose="020B0606020202030204" pitchFamily="34" charset="0"/>
                          <a:cs typeface="Arial" panose="020B0604020202020204" pitchFamily="34" charset="0"/>
                        </a:rPr>
                        <a:t>WC: (2</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003/2 035</a:t>
                      </a:r>
                      <a:r>
                        <a:rPr lang="en-US" sz="1200" b="1" i="0" u="none" strike="noStrike" dirty="0" smtClean="0">
                          <a:solidFill>
                            <a:schemeClr val="tx1"/>
                          </a:solidFill>
                          <a:effectLst/>
                          <a:latin typeface="Arial Narrow" panose="020B0606020202030204" pitchFamily="34" charset="0"/>
                          <a:cs typeface="Arial" panose="020B0604020202020204" pitchFamily="34" charset="0"/>
                        </a:rPr>
                        <a:t>) 98.46%</a:t>
                      </a:r>
                    </a:p>
                    <a:p>
                      <a:pPr algn="l" fontAlgn="t"/>
                      <a:r>
                        <a:rPr lang="en-US" sz="1200" b="1" i="0" u="none" strike="noStrike" dirty="0" smtClean="0">
                          <a:solidFill>
                            <a:schemeClr val="tx1"/>
                          </a:solidFill>
                          <a:effectLst/>
                          <a:latin typeface="Arial Narrow" panose="020B0606020202030204" pitchFamily="34" charset="0"/>
                          <a:cs typeface="Arial" panose="020B0604020202020204" pitchFamily="34" charset="0"/>
                        </a:rPr>
                        <a:t>GP: (6</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636/6 725</a:t>
                      </a:r>
                      <a:r>
                        <a:rPr lang="en-US" sz="1200" b="1" i="0" u="none" strike="noStrike" dirty="0" smtClean="0">
                          <a:solidFill>
                            <a:schemeClr val="tx1"/>
                          </a:solidFill>
                          <a:effectLst/>
                          <a:latin typeface="Arial Narrow" panose="020B0606020202030204" pitchFamily="34" charset="0"/>
                          <a:cs typeface="Arial" panose="020B0604020202020204" pitchFamily="34" charset="0"/>
                        </a:rPr>
                        <a:t>) 98.67%</a:t>
                      </a:r>
                    </a:p>
                    <a:p>
                      <a:pPr algn="l" fontAlgn="t"/>
                      <a:r>
                        <a:rPr lang="en-US" sz="1200" b="1" i="0" u="none" strike="noStrike" dirty="0" smtClean="0">
                          <a:solidFill>
                            <a:schemeClr val="tx1"/>
                          </a:solidFill>
                          <a:effectLst/>
                          <a:latin typeface="Arial Narrow" panose="020B0606020202030204" pitchFamily="34" charset="0"/>
                          <a:cs typeface="Arial" panose="020B0604020202020204" pitchFamily="34" charset="0"/>
                        </a:rPr>
                        <a:t>EC: (2</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611/2 632</a:t>
                      </a:r>
                      <a:r>
                        <a:rPr lang="en-US" sz="1200" b="1" i="0" u="none" strike="noStrike" dirty="0" smtClean="0">
                          <a:solidFill>
                            <a:schemeClr val="tx1"/>
                          </a:solidFill>
                          <a:effectLst/>
                          <a:latin typeface="Arial Narrow" panose="020B0606020202030204" pitchFamily="34" charset="0"/>
                          <a:cs typeface="Arial" panose="020B0604020202020204" pitchFamily="34" charset="0"/>
                        </a:rPr>
                        <a:t>) 99.19%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algn="l" fontAlgn="t"/>
                      <a:r>
                        <a:rPr lang="en-US" sz="1200" b="0" i="0" u="none" strike="noStrike" dirty="0" smtClean="0">
                          <a:solidFill>
                            <a:srgbClr val="000000"/>
                          </a:solidFill>
                          <a:effectLst/>
                          <a:latin typeface="Arial Narrow" panose="020B0606020202030204" pitchFamily="34" charset="0"/>
                          <a:cs typeface="Arial" panose="020B0604020202020204" pitchFamily="34" charset="0"/>
                        </a:rPr>
                        <a:t>8.89%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4331" rtl="0" eaLnBrk="1" fontAlgn="t" latinLnBrk="0" hangingPunct="1">
                        <a:buFont typeface="Arial" panose="020B0604020202020204" pitchFamily="34" charset="0"/>
                        <a:buNone/>
                      </a:pPr>
                      <a:r>
                        <a:rPr lang="en-ZA"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Implementation of the Universal Test and Treat (UTT) policy guidelines and support from partners</a:t>
                      </a:r>
                    </a:p>
                    <a:p>
                      <a:pPr marL="0" indent="0" algn="l" defTabSz="914331" rtl="0" eaLnBrk="1" fontAlgn="t" latinLnBrk="0" hangingPunct="1">
                        <a:buFont typeface="Arial" panose="020B0604020202020204" pitchFamily="34" charset="0"/>
                        <a:buNone/>
                      </a:pPr>
                      <a:r>
                        <a:rPr lang="en-ZA" sz="12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(Aurum, TB/HIV and care and right to care) assisted in improving performance.</a:t>
                      </a:r>
                      <a:endParaRPr lang="en-ZA" sz="12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4331" rtl="0" eaLnBrk="1" fontAlgn="t" latinLnBrk="0" hangingPunct="1">
                        <a:buFont typeface="Arial" panose="020B0604020202020204" pitchFamily="34" charset="0"/>
                        <a:buNone/>
                      </a:pPr>
                      <a:r>
                        <a:rPr lang="en-ZA"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n/a</a:t>
                      </a:r>
                      <a:endParaRPr lang="en-ZA" sz="12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3679">
                <a:tc>
                  <a:txBody>
                    <a:bodyPr/>
                    <a:lstStyle/>
                    <a:p>
                      <a:pPr algn="l" fontAlgn="t"/>
                      <a:r>
                        <a:rPr lang="en-US" sz="1200" b="1" i="0" u="none" strike="noStrike" kern="1200" dirty="0">
                          <a:solidFill>
                            <a:schemeClr val="tx1"/>
                          </a:solidFill>
                          <a:effectLst/>
                          <a:latin typeface="Arial Narrow" panose="020B0606020202030204" pitchFamily="34" charset="0"/>
                          <a:ea typeface="+mn-ea"/>
                          <a:cs typeface="Arial" panose="020B0604020202020204" pitchFamily="34" charset="0"/>
                        </a:rPr>
                        <a:t>TB (new pulmonary) cure rate of </a:t>
                      </a: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offenders</a:t>
                      </a:r>
                    </a:p>
                    <a:p>
                      <a:pPr algn="l" fontAlgn="t"/>
                      <a:endPar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r>
                        <a:rPr lang="en-US" sz="1200" b="1"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200" b="1" i="0" u="none" strike="noStrike" kern="1200" dirty="0">
                          <a:solidFill>
                            <a:srgbClr val="000000"/>
                          </a:solidFill>
                          <a:effectLst/>
                          <a:latin typeface="Arial Narrow" panose="020B0606020202030204" pitchFamily="34" charset="0"/>
                          <a:ea typeface="+mn-ea"/>
                          <a:cs typeface="Arial" panose="020B0604020202020204" pitchFamily="34" charset="0"/>
                        </a:rPr>
                      </a:br>
                      <a:r>
                        <a:rPr lang="en-US" sz="1200" b="0"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200" b="0" i="0" u="none" strike="noStrike" kern="1200" dirty="0">
                          <a:solidFill>
                            <a:srgbClr val="000000"/>
                          </a:solidFill>
                          <a:effectLst/>
                          <a:latin typeface="Arial Narrow" panose="020B0606020202030204" pitchFamily="34" charset="0"/>
                          <a:ea typeface="+mn-ea"/>
                          <a:cs typeface="Arial" panose="020B0604020202020204" pitchFamily="34" charset="0"/>
                        </a:rPr>
                      </a:br>
                      <a:endParaRPr lang="en-US" sz="12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89%</a:t>
                      </a:r>
                    </a:p>
                    <a:p>
                      <a:pPr algn="l" fontAlgn="t"/>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(345/388)</a:t>
                      </a:r>
                    </a:p>
                    <a:p>
                      <a:pPr algn="l" fontAlgn="t"/>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LMN:(22/25) 88%</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(41/46) 89%</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(44/50) 88%</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WC: (85/95) 89%</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GP: (45/50) 90%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EC: (108/122) 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92.05%</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cs typeface="Arial" panose="020B0604020202020204" pitchFamily="34" charset="0"/>
                        </a:rPr>
                        <a:t>(139/151)</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dirty="0" smtClean="0">
                        <a:solidFill>
                          <a:srgbClr val="000000"/>
                        </a:solidFill>
                        <a:effectLst/>
                        <a:latin typeface="Arial Narrow" panose="020B0606020202030204" pitchFamily="34" charset="0"/>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LMN: (13/13)</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100</a:t>
                      </a:r>
                      <a:r>
                        <a:rPr lang="en-US" sz="12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FSNC: (8/8)</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100</a:t>
                      </a:r>
                      <a:r>
                        <a:rPr lang="en-US" sz="12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KZN: (19/21)</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95.45</a:t>
                      </a:r>
                      <a:r>
                        <a:rPr lang="en-US" sz="12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WC: (32/36)</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88.89</a:t>
                      </a:r>
                      <a:r>
                        <a:rPr lang="en-US" sz="12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FF0000"/>
                          </a:solidFill>
                          <a:effectLst/>
                          <a:latin typeface="Arial Narrow" panose="020B0606020202030204" pitchFamily="34" charset="0"/>
                          <a:cs typeface="Arial" panose="020B0604020202020204" pitchFamily="34" charset="0"/>
                        </a:rPr>
                        <a:t>GP: (20/23)</a:t>
                      </a:r>
                      <a:r>
                        <a:rPr lang="en-US" sz="1200" b="1" i="0" u="none" strike="noStrike" baseline="0" dirty="0" smtClean="0">
                          <a:solidFill>
                            <a:srgbClr val="FF0000"/>
                          </a:solidFill>
                          <a:effectLst/>
                          <a:latin typeface="Arial Narrow" panose="020B0606020202030204" pitchFamily="34" charset="0"/>
                          <a:cs typeface="Arial" panose="020B0604020202020204" pitchFamily="34" charset="0"/>
                        </a:rPr>
                        <a:t> 86.96</a:t>
                      </a:r>
                      <a:r>
                        <a:rPr lang="en-US" sz="1200" b="1" i="0" u="none" strike="noStrike" dirty="0" smtClean="0">
                          <a:solidFill>
                            <a:srgbClr val="FF0000"/>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cs typeface="Arial" panose="020B0604020202020204" pitchFamily="34" charset="0"/>
                        </a:rPr>
                        <a:t>EC: (47/50)</a:t>
                      </a:r>
                      <a:r>
                        <a:rPr lang="en-US" sz="1200" b="1" i="0" u="none" strike="noStrike" baseline="0" dirty="0" smtClean="0">
                          <a:solidFill>
                            <a:schemeClr val="tx1"/>
                          </a:solidFill>
                          <a:effectLst/>
                          <a:latin typeface="Arial Narrow" panose="020B0606020202030204" pitchFamily="34" charset="0"/>
                          <a:cs typeface="Arial" panose="020B0604020202020204" pitchFamily="34" charset="0"/>
                        </a:rPr>
                        <a:t> 94</a:t>
                      </a:r>
                      <a:r>
                        <a:rPr lang="en-US" sz="1200" b="1" i="0" u="none" strike="noStrike" dirty="0" smtClean="0">
                          <a:solidFill>
                            <a:schemeClr val="tx1"/>
                          </a:solidFill>
                          <a:effectLst/>
                          <a:latin typeface="Arial Narrow" panose="020B0606020202030204" pitchFamily="34" charset="0"/>
                          <a:cs typeface="Arial" panose="020B06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2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3.05%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Target achieved due to effective monitoring of initiated patients </a:t>
                      </a:r>
                      <a:endParaRPr lang="en-US" sz="12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chemeClr val="tx1"/>
                          </a:solidFill>
                          <a:effectLst/>
                          <a:latin typeface="Arial Narrow" panose="020B0606020202030204" pitchFamily="34" charset="0"/>
                        </a:rPr>
                        <a:t>n/a</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267547" y="533400"/>
            <a:ext cx="8910320" cy="1625060"/>
          </a:xfrm>
        </p:spPr>
        <p:txBody>
          <a:bodyPr/>
          <a:lstStyle/>
          <a:p>
            <a:pPr algn="ctr">
              <a:lnSpc>
                <a:spcPct val="110000"/>
              </a:lnSpc>
            </a:pPr>
            <a:r>
              <a:rPr lang="en-US" sz="2400" kern="1200" dirty="0" smtClean="0">
                <a:solidFill>
                  <a:srgbClr val="006600"/>
                </a:solidFill>
              </a:rPr>
              <a:t>PROGRAMME 4: CARE</a:t>
            </a:r>
            <a:r>
              <a:rPr lang="en-US" sz="2400" kern="1200" dirty="0" smtClean="0">
                <a:solidFill>
                  <a:srgbClr val="FF0000"/>
                </a:solidFill>
              </a:rPr>
              <a:t/>
            </a:r>
            <a:br>
              <a:rPr lang="en-US" sz="2400" kern="1200" dirty="0" smtClean="0">
                <a:solidFill>
                  <a:srgbClr val="FF0000"/>
                </a:solidFill>
              </a:rPr>
            </a:br>
            <a:r>
              <a:rPr lang="en-US" sz="2400" dirty="0" smtClean="0">
                <a:solidFill>
                  <a:srgbClr val="000000"/>
                </a:solidFill>
              </a:rPr>
              <a:t>HEALTH AND HYGIENE SERVICES </a:t>
            </a:r>
            <a:br>
              <a:rPr lang="en-US" sz="2400" dirty="0" smtClean="0">
                <a:solidFill>
                  <a:srgbClr val="000000"/>
                </a:solidFill>
              </a:rPr>
            </a:br>
            <a:r>
              <a:rPr lang="en-US" sz="2400" kern="1200" dirty="0" smtClean="0">
                <a:solidFill>
                  <a:srgbClr val="FF0000"/>
                </a:solidFill>
              </a:rPr>
              <a:t> </a:t>
            </a:r>
            <a:br>
              <a:rPr lang="en-US" sz="2400" kern="1200" dirty="0" smtClean="0">
                <a:solidFill>
                  <a:srgbClr val="FF0000"/>
                </a:solidFill>
              </a:rPr>
            </a:br>
            <a:endParaRPr lang="en-US" sz="2400" dirty="0"/>
          </a:p>
        </p:txBody>
      </p:sp>
    </p:spTree>
    <p:extLst>
      <p:ext uri="{BB962C8B-B14F-4D97-AF65-F5344CB8AC3E}">
        <p14:creationId xmlns:p14="http://schemas.microsoft.com/office/powerpoint/2010/main" val="408536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2" name="Rectangle 1"/>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10"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638773" y="2857539"/>
            <a:ext cx="5093482"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Overview of the 1</a:t>
            </a:r>
            <a:r>
              <a:rPr lang="en-ZA" baseline="30000" dirty="0" smtClean="0">
                <a:solidFill>
                  <a:prstClr val="black"/>
                </a:solidFill>
              </a:rPr>
              <a:t>st</a:t>
            </a:r>
            <a:r>
              <a:rPr lang="en-ZA" dirty="0" smtClean="0">
                <a:solidFill>
                  <a:prstClr val="black"/>
                </a:solidFill>
              </a:rPr>
              <a:t> quarter performance</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1</a:t>
            </a:r>
            <a:r>
              <a:rPr lang="en-US" baseline="30000" dirty="0" smtClean="0">
                <a:solidFill>
                  <a:srgbClr val="A9711B">
                    <a:lumMod val="75000"/>
                  </a:srgbClr>
                </a:solidFill>
                <a:latin typeface="Lato"/>
              </a:rPr>
              <a:t>st</a:t>
            </a:r>
            <a:r>
              <a:rPr lang="en-US" dirty="0" smtClean="0">
                <a:solidFill>
                  <a:srgbClr val="A9711B">
                    <a:lumMod val="75000"/>
                  </a:srgbClr>
                </a:solidFill>
                <a:latin typeface="Lato"/>
              </a:rPr>
              <a:t> Quarter of 2019/20</a:t>
            </a:r>
          </a:p>
        </p:txBody>
      </p:sp>
    </p:spTree>
    <p:extLst>
      <p:ext uri="{BB962C8B-B14F-4D97-AF65-F5344CB8AC3E}">
        <p14:creationId xmlns:p14="http://schemas.microsoft.com/office/powerpoint/2010/main" val="2829172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7030300"/>
              </p:ext>
            </p:extLst>
          </p:nvPr>
        </p:nvGraphicFramePr>
        <p:xfrm>
          <a:off x="344486" y="1524001"/>
          <a:ext cx="8647111" cy="3970973"/>
        </p:xfrm>
        <a:graphic>
          <a:graphicData uri="http://schemas.openxmlformats.org/drawingml/2006/table">
            <a:tbl>
              <a:tblPr firstRow="1" bandRow="1">
                <a:tableStyleId>{5C22544A-7EE6-4342-B048-85BDC9FD1C3A}</a:tableStyleId>
              </a:tblPr>
              <a:tblGrid>
                <a:gridCol w="1299587"/>
                <a:gridCol w="1930400"/>
                <a:gridCol w="2096654"/>
                <a:gridCol w="1263073"/>
                <a:gridCol w="1066800"/>
                <a:gridCol w="990597"/>
              </a:tblGrid>
              <a:tr h="1066799">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4174">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of therapeutic diets prescribed for inmates</a:t>
                      </a:r>
                      <a:r>
                        <a:rPr lang="en-US" sz="1400" b="1" i="0" u="none" strike="noStrike" kern="1200" dirty="0" smtClean="0">
                          <a:solidFill>
                            <a:srgbClr val="339966"/>
                          </a:solidFill>
                          <a:effectLst/>
                          <a:latin typeface="Arial Narrow" panose="020B0606020202030204" pitchFamily="34" charset="0"/>
                          <a:ea typeface="+mn-ea"/>
                          <a:cs typeface="+mn-cs"/>
                        </a:rPr>
                        <a:t>.</a:t>
                      </a:r>
                    </a:p>
                    <a:p>
                      <a:pPr algn="l" fontAlgn="t"/>
                      <a:endParaRPr lang="en-US" sz="1400" b="1" i="0" u="none" strike="noStrike" kern="1200" dirty="0" smtClean="0">
                        <a:solidFill>
                          <a:srgbClr val="339966"/>
                        </a:solidFill>
                        <a:effectLst/>
                        <a:latin typeface="Arial Narrow" panose="020B0606020202030204" pitchFamily="34" charset="0"/>
                        <a:ea typeface="+mn-ea"/>
                        <a:cs typeface="+mn-cs"/>
                      </a:endParaRPr>
                    </a:p>
                    <a:p>
                      <a:pPr algn="l" fontAlgn="t"/>
                      <a:endParaRPr lang="en-US" sz="1400" b="1" i="0" u="none" strike="noStrike" kern="1200" dirty="0" smtClean="0">
                        <a:solidFill>
                          <a:srgbClr val="339966"/>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Arial Narrow" panose="020B0606020202030204" pitchFamily="34" charset="0"/>
                          <a:ea typeface="+mn-ea"/>
                          <a:cs typeface="+mn-cs"/>
                        </a:rPr>
                        <a:t>12%</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(19 974/166 449)</a:t>
                      </a:r>
                    </a:p>
                    <a:p>
                      <a:pPr algn="l" fontAlgn="t"/>
                      <a:endParaRPr lang="en-US" sz="1400" b="0" i="0" u="none" strike="noStrike" kern="1200" dirty="0" smtClean="0">
                        <a:solidFill>
                          <a:schemeClr val="tx1"/>
                        </a:solidFill>
                        <a:effectLst/>
                        <a:latin typeface="Arial Narrow" panose="020B0606020202030204" pitchFamily="34" charset="0"/>
                        <a:ea typeface="+mn-ea"/>
                        <a:cs typeface="+mn-cs"/>
                      </a:endParaRPr>
                    </a:p>
                    <a:p>
                      <a:pPr algn="l" fontAlgn="t"/>
                      <a:r>
                        <a:rPr lang="en-US" sz="1400" b="0" i="0" u="none" strike="noStrike" kern="1200" dirty="0" smtClean="0">
                          <a:solidFill>
                            <a:schemeClr val="tx1"/>
                          </a:solidFill>
                          <a:effectLst/>
                          <a:latin typeface="Arial Narrow" panose="020B0606020202030204" pitchFamily="34" charset="0"/>
                          <a:ea typeface="+mn-ea"/>
                          <a:cs typeface="+mn-cs"/>
                        </a:rPr>
                        <a:t>LMN: (2 941/24 510)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FSNC: (2 849/23 741)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KZN: (3 577/29 804)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WC: (3 558/29</a:t>
                      </a:r>
                      <a:r>
                        <a:rPr lang="en-US" sz="1400" b="0" i="0" u="none" strike="noStrike" kern="1200" baseline="0" dirty="0" smtClean="0">
                          <a:solidFill>
                            <a:schemeClr val="tx1"/>
                          </a:solidFill>
                          <a:effectLst/>
                          <a:latin typeface="Arial Narrow" panose="020B0606020202030204" pitchFamily="34" charset="0"/>
                          <a:ea typeface="+mn-ea"/>
                          <a:cs typeface="+mn-cs"/>
                        </a:rPr>
                        <a:t> </a:t>
                      </a:r>
                      <a:r>
                        <a:rPr lang="en-US" sz="1400" b="0" i="0" u="none" strike="noStrike" kern="1200" dirty="0" smtClean="0">
                          <a:solidFill>
                            <a:schemeClr val="tx1"/>
                          </a:solidFill>
                          <a:effectLst/>
                          <a:latin typeface="Arial Narrow" panose="020B0606020202030204" pitchFamily="34" charset="0"/>
                          <a:ea typeface="+mn-ea"/>
                          <a:cs typeface="+mn-cs"/>
                        </a:rPr>
                        <a:t>651)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GP: (4 580/38 168)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EC: (2 469/20 575) 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5.85%</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(9  362/160 075)</a:t>
                      </a:r>
                    </a:p>
                    <a:p>
                      <a:pPr algn="l" fontAlgn="t"/>
                      <a:endParaRPr lang="en-ZA" sz="1400" b="1" i="0" u="none" strike="noStrike" kern="1200" dirty="0" smtClean="0">
                        <a:solidFill>
                          <a:srgbClr val="000000"/>
                        </a:solidFill>
                        <a:effectLst/>
                        <a:latin typeface="Arial Narrow" panose="020B0606020202030204" pitchFamily="34" charset="0"/>
                        <a:ea typeface="+mn-ea"/>
                        <a:cs typeface="+mn-cs"/>
                      </a:endParaRPr>
                    </a:p>
                    <a:p>
                      <a:pPr algn="l" fontAlgn="t"/>
                      <a:r>
                        <a:rPr lang="en-ZA" sz="1400" b="1" i="0" u="none" strike="noStrike" kern="1200" dirty="0" smtClean="0">
                          <a:solidFill>
                            <a:srgbClr val="000000"/>
                          </a:solidFill>
                          <a:effectLst/>
                          <a:latin typeface="Arial Narrow" panose="020B0606020202030204" pitchFamily="34" charset="0"/>
                          <a:ea typeface="+mn-ea"/>
                          <a:cs typeface="+mn-cs"/>
                        </a:rPr>
                        <a:t>LMN: (1 868/25 632) 7.29%</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FSNC: (1 057/21 581) 4.90%</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KZN: (1 310/26 526) 4.94%</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WC: (1 498/28 907) 5.18%</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GP: (2 364/36 574) 6.46%</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EC: (1 264/20 855) 6.06%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fr-FR" sz="1400" b="0" i="0" u="none" strike="noStrike" kern="1200" dirty="0" smtClean="0">
                          <a:solidFill>
                            <a:schemeClr val="tx1"/>
                          </a:solidFill>
                          <a:effectLst/>
                          <a:latin typeface="Arial Narrow" panose="020B0606020202030204" pitchFamily="34" charset="0"/>
                          <a:ea typeface="+mn-ea"/>
                          <a:cs typeface="+mn-cs"/>
                        </a:rPr>
                        <a:t>6.15%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mn-cs"/>
                        </a:rPr>
                        <a:t>Target achieved due to effective review of diets</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txBox="1">
            <a:spLocks/>
          </p:cNvSpPr>
          <p:nvPr/>
        </p:nvSpPr>
        <p:spPr bwMode="auto">
          <a:xfrm>
            <a:off x="344485" y="478790"/>
            <a:ext cx="8647112" cy="81253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lnSpc>
                <a:spcPct val="110000"/>
              </a:lnSpc>
            </a:pPr>
            <a:r>
              <a:rPr lang="en-US" sz="2400" dirty="0" smtClean="0">
                <a:solidFill>
                  <a:srgbClr val="006600"/>
                </a:solidFill>
              </a:rPr>
              <a:t>PROGRAMME 4: CARE</a:t>
            </a:r>
            <a:br>
              <a:rPr lang="en-US" sz="2400" dirty="0" smtClean="0">
                <a:solidFill>
                  <a:srgbClr val="006600"/>
                </a:solidFill>
              </a:rPr>
            </a:br>
            <a:r>
              <a:rPr lang="en-US" sz="2400" dirty="0" smtClean="0">
                <a:solidFill>
                  <a:srgbClr val="000000"/>
                </a:solidFill>
              </a:rPr>
              <a:t>NUTRITIONAL SERVICES</a:t>
            </a:r>
            <a:endParaRPr lang="en-US" sz="2400" kern="0" dirty="0">
              <a:solidFill>
                <a:srgbClr val="000000"/>
              </a:solidFill>
            </a:endParaRPr>
          </a:p>
        </p:txBody>
      </p:sp>
    </p:spTree>
    <p:extLst>
      <p:ext uri="{BB962C8B-B14F-4D97-AF65-F5344CB8AC3E}">
        <p14:creationId xmlns:p14="http://schemas.microsoft.com/office/powerpoint/2010/main" val="4000852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454636"/>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5 – social reintegration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val="1766105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5902083"/>
              </p:ext>
            </p:extLst>
          </p:nvPr>
        </p:nvGraphicFramePr>
        <p:xfrm>
          <a:off x="174170" y="1417149"/>
          <a:ext cx="8817419" cy="5038080"/>
        </p:xfrm>
        <a:graphic>
          <a:graphicData uri="http://schemas.openxmlformats.org/drawingml/2006/table">
            <a:tbl>
              <a:tblPr firstRow="1" bandRow="1">
                <a:tableStyleId>{5C22544A-7EE6-4342-B048-85BDC9FD1C3A}</a:tableStyleId>
              </a:tblPr>
              <a:tblGrid>
                <a:gridCol w="1281166"/>
                <a:gridCol w="1951893"/>
                <a:gridCol w="2042323"/>
                <a:gridCol w="1130439"/>
                <a:gridCol w="1356526"/>
                <a:gridCol w="1055072"/>
              </a:tblGrid>
              <a:tr h="926191">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7685">
                <a:tc>
                  <a:txBody>
                    <a:bodyPr/>
                    <a:lstStyle/>
                    <a:p>
                      <a:pPr algn="l" fontAlgn="t"/>
                      <a:r>
                        <a:rPr lang="en-US" sz="1200" b="1" i="0" u="none" strike="noStrike" kern="1200" dirty="0" smtClean="0">
                          <a:solidFill>
                            <a:schemeClr val="tx1"/>
                          </a:solidFill>
                          <a:effectLst/>
                          <a:latin typeface="Arial Narrow" panose="020B0606020202030204" pitchFamily="34" charset="0"/>
                          <a:ea typeface="+mn-ea"/>
                          <a:cs typeface="+mn-cs"/>
                        </a:rPr>
                        <a:t>Percentage of parolees without violations per year</a:t>
                      </a:r>
                      <a:endParaRPr lang="en-US" sz="12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97% </a:t>
                      </a:r>
                    </a:p>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(55072/ 56775)</a:t>
                      </a:r>
                      <a:endParaRPr lang="en-US" sz="1200" b="1"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 (</a:t>
                      </a:r>
                      <a:r>
                        <a:rPr lang="en-US" sz="1200" u="none" strike="noStrike" dirty="0" smtClean="0">
                          <a:solidFill>
                            <a:schemeClr val="tx1"/>
                          </a:solidFill>
                          <a:effectLst/>
                          <a:latin typeface="Arial Narrow" panose="020B0606020202030204" pitchFamily="34" charset="0"/>
                        </a:rPr>
                        <a:t>10 623/10 952) 97 </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a:t>
                      </a:r>
                      <a:r>
                        <a:rPr lang="en-US" sz="1200" u="none" strike="noStrike" dirty="0" smtClean="0">
                          <a:solidFill>
                            <a:schemeClr val="tx1"/>
                          </a:solidFill>
                          <a:effectLst/>
                          <a:latin typeface="Arial Narrow" panose="020B0606020202030204" pitchFamily="34" charset="0"/>
                        </a:rPr>
                        <a:t>6 652/6 858)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a:t>
                      </a:r>
                      <a:r>
                        <a:rPr lang="en-US" sz="1200" u="none" strike="noStrike" dirty="0" smtClean="0">
                          <a:solidFill>
                            <a:schemeClr val="tx1"/>
                          </a:solidFill>
                          <a:effectLst/>
                          <a:latin typeface="Arial Narrow" panose="020B0606020202030204" pitchFamily="34" charset="0"/>
                        </a:rPr>
                        <a:t>10 221/10 537)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 (</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7 065/7 284)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11 742/12 105)</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rPr>
                        <a:t> </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 (8 769</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/9 039)  97%</a:t>
                      </a:r>
                      <a:endParaRPr lang="en-US" sz="12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99.03%</a:t>
                      </a:r>
                    </a:p>
                    <a:p>
                      <a:pPr algn="l" fontAlgn="t"/>
                      <a:r>
                        <a:rPr lang="en-US" sz="1200" b="1" i="0" u="none" strike="noStrike" dirty="0" smtClean="0">
                          <a:solidFill>
                            <a:srgbClr val="000000"/>
                          </a:solidFill>
                          <a:effectLst/>
                          <a:latin typeface="Arial Narrow" panose="020B0606020202030204" pitchFamily="34" charset="0"/>
                        </a:rPr>
                        <a:t>(54 982/55</a:t>
                      </a:r>
                      <a:r>
                        <a:rPr lang="en-US" sz="1200" b="1" i="0" u="none" strike="noStrike" baseline="0" dirty="0" smtClean="0">
                          <a:solidFill>
                            <a:srgbClr val="000000"/>
                          </a:solidFill>
                          <a:effectLst/>
                          <a:latin typeface="Arial Narrow" panose="020B0606020202030204" pitchFamily="34" charset="0"/>
                        </a:rPr>
                        <a:t> 520</a:t>
                      </a:r>
                      <a:r>
                        <a:rPr lang="en-US" sz="1200" b="1" i="0" u="none" strike="noStrike" dirty="0" smtClean="0">
                          <a:solidFill>
                            <a:srgbClr val="000000"/>
                          </a:solidFill>
                          <a:effectLst/>
                          <a:latin typeface="Arial Narrow" panose="020B0606020202030204" pitchFamily="34" charset="0"/>
                        </a:rPr>
                        <a:t>)</a:t>
                      </a:r>
                    </a:p>
                    <a:p>
                      <a:pPr algn="l" fontAlgn="t"/>
                      <a:endParaRPr lang="en-US" sz="1200" b="1" i="0" u="none" strike="noStrike" dirty="0" smtClean="0">
                        <a:solidFill>
                          <a:srgbClr val="000000"/>
                        </a:solidFill>
                        <a:effectLst/>
                        <a:latin typeface="Arial Narrow" panose="020B0606020202030204" pitchFamily="34" charset="0"/>
                      </a:endParaRPr>
                    </a:p>
                    <a:p>
                      <a:pPr algn="l" fontAlgn="t"/>
                      <a:r>
                        <a:rPr lang="en-US" sz="1200" b="1" i="0" u="none" strike="noStrike" dirty="0" smtClean="0">
                          <a:solidFill>
                            <a:srgbClr val="000000"/>
                          </a:solidFill>
                          <a:effectLst/>
                          <a:latin typeface="Arial Narrow" panose="020B0606020202030204" pitchFamily="34" charset="0"/>
                        </a:rPr>
                        <a:t>LMN:</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(9 365/9 463)</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98.96%</a:t>
                      </a:r>
                    </a:p>
                    <a:p>
                      <a:pPr algn="l" fontAlgn="t"/>
                      <a:r>
                        <a:rPr lang="en-US" sz="1200" b="1" i="0" u="none" strike="noStrike" dirty="0" smtClean="0">
                          <a:solidFill>
                            <a:srgbClr val="000000"/>
                          </a:solidFill>
                          <a:effectLst/>
                          <a:latin typeface="Arial Narrow" panose="020B0606020202030204" pitchFamily="34" charset="0"/>
                        </a:rPr>
                        <a:t>FSNC: (6 498/6 588)</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98.63%</a:t>
                      </a:r>
                    </a:p>
                    <a:p>
                      <a:pPr algn="l" fontAlgn="t"/>
                      <a:r>
                        <a:rPr lang="en-US" sz="1200" b="1" i="0" u="none" strike="noStrike" dirty="0" smtClean="0">
                          <a:solidFill>
                            <a:srgbClr val="000000"/>
                          </a:solidFill>
                          <a:effectLst/>
                          <a:latin typeface="Arial Narrow" panose="020B0606020202030204" pitchFamily="34" charset="0"/>
                        </a:rPr>
                        <a:t>KZN: (</a:t>
                      </a:r>
                      <a:r>
                        <a:rPr lang="en-US" sz="1200" b="1" i="0" u="none" strike="noStrike" dirty="0" smtClean="0">
                          <a:solidFill>
                            <a:schemeClr val="tx1"/>
                          </a:solidFill>
                          <a:effectLst/>
                          <a:latin typeface="Arial Narrow" panose="020B0606020202030204" pitchFamily="34" charset="0"/>
                        </a:rPr>
                        <a:t>11 549/11 579)</a:t>
                      </a:r>
                      <a:r>
                        <a:rPr lang="en-US" sz="1200" b="1" i="0" u="none" strike="noStrike" baseline="0" dirty="0" smtClean="0">
                          <a:solidFill>
                            <a:schemeClr val="tx1"/>
                          </a:solidFill>
                          <a:effectLst/>
                          <a:latin typeface="Arial Narrow" panose="020B0606020202030204" pitchFamily="34" charset="0"/>
                        </a:rPr>
                        <a:t>  </a:t>
                      </a:r>
                      <a:r>
                        <a:rPr lang="en-US" sz="1200" b="1" i="0" u="none" strike="noStrike" dirty="0" smtClean="0">
                          <a:solidFill>
                            <a:schemeClr val="tx1"/>
                          </a:solidFill>
                          <a:effectLst/>
                          <a:latin typeface="Arial Narrow" panose="020B0606020202030204" pitchFamily="34" charset="0"/>
                        </a:rPr>
                        <a:t>99.74%</a:t>
                      </a:r>
                    </a:p>
                    <a:p>
                      <a:pPr algn="l" fontAlgn="t"/>
                      <a:r>
                        <a:rPr lang="en-US" sz="1200" b="1" i="0" u="none" strike="noStrike" dirty="0" smtClean="0">
                          <a:solidFill>
                            <a:schemeClr val="tx1"/>
                          </a:solidFill>
                          <a:effectLst/>
                          <a:latin typeface="Arial Narrow" panose="020B0606020202030204" pitchFamily="34" charset="0"/>
                        </a:rPr>
                        <a:t>WC:</a:t>
                      </a:r>
                      <a:r>
                        <a:rPr lang="en-US" sz="1200" b="1" i="0" u="none" strike="noStrike" baseline="0" dirty="0" smtClean="0">
                          <a:solidFill>
                            <a:schemeClr val="tx1"/>
                          </a:solidFill>
                          <a:effectLst/>
                          <a:latin typeface="Arial Narrow" panose="020B0606020202030204" pitchFamily="34" charset="0"/>
                        </a:rPr>
                        <a:t> </a:t>
                      </a:r>
                      <a:r>
                        <a:rPr lang="en-US" sz="1200" b="1" i="0" u="none" strike="noStrike" dirty="0" smtClean="0">
                          <a:solidFill>
                            <a:schemeClr val="tx1"/>
                          </a:solidFill>
                          <a:effectLst/>
                          <a:latin typeface="Arial Narrow" panose="020B0606020202030204" pitchFamily="34" charset="0"/>
                        </a:rPr>
                        <a:t>(7 221/7 410)</a:t>
                      </a:r>
                      <a:r>
                        <a:rPr lang="en-US" sz="1200" b="1" i="0" u="none" strike="noStrike" baseline="0" dirty="0" smtClean="0">
                          <a:solidFill>
                            <a:schemeClr val="tx1"/>
                          </a:solidFill>
                          <a:effectLst/>
                          <a:latin typeface="Arial Narrow" panose="020B0606020202030204" pitchFamily="34" charset="0"/>
                        </a:rPr>
                        <a:t>  </a:t>
                      </a:r>
                      <a:r>
                        <a:rPr lang="en-US" sz="1200" b="1" i="0" u="none" strike="noStrike" dirty="0" smtClean="0">
                          <a:solidFill>
                            <a:schemeClr val="tx1"/>
                          </a:solidFill>
                          <a:effectLst/>
                          <a:latin typeface="Arial Narrow" panose="020B0606020202030204" pitchFamily="34" charset="0"/>
                        </a:rPr>
                        <a:t>97.45%</a:t>
                      </a:r>
                    </a:p>
                    <a:p>
                      <a:pPr algn="l" fontAlgn="t"/>
                      <a:r>
                        <a:rPr lang="en-US" sz="1200" b="1" i="0" u="none" strike="noStrike" dirty="0" smtClean="0">
                          <a:solidFill>
                            <a:srgbClr val="000000"/>
                          </a:solidFill>
                          <a:effectLst/>
                          <a:latin typeface="Arial Narrow" panose="020B0606020202030204" pitchFamily="34" charset="0"/>
                        </a:rPr>
                        <a:t>GP:</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(11 128/11 211)</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99.26%</a:t>
                      </a:r>
                    </a:p>
                    <a:p>
                      <a:pPr algn="l" fontAlgn="t"/>
                      <a:r>
                        <a:rPr lang="en-US" sz="1200" b="1" i="0" u="none" strike="noStrike" dirty="0" smtClean="0">
                          <a:solidFill>
                            <a:srgbClr val="000000"/>
                          </a:solidFill>
                          <a:effectLst/>
                          <a:latin typeface="Arial Narrow" panose="020B0606020202030204" pitchFamily="34" charset="0"/>
                        </a:rPr>
                        <a:t>EC:</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(9 221/9 269)</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99.49%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200" b="0" i="0" u="none" strike="noStrike" dirty="0" smtClean="0">
                          <a:solidFill>
                            <a:srgbClr val="000000"/>
                          </a:solidFill>
                          <a:effectLst/>
                          <a:latin typeface="Arial Narrow" panose="020B0606020202030204" pitchFamily="34" charset="0"/>
                        </a:rPr>
                        <a:t>2.03%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Narrow" panose="020B0606020202030204" pitchFamily="34" charset="0"/>
                        </a:rPr>
                        <a:t>Overachievement was due</a:t>
                      </a:r>
                      <a:r>
                        <a:rPr lang="en-US" sz="1200" b="0" i="0" u="none" strike="noStrike" baseline="0" dirty="0" smtClean="0">
                          <a:solidFill>
                            <a:srgbClr val="000000"/>
                          </a:solidFill>
                          <a:effectLst/>
                          <a:latin typeface="Arial Narrow" panose="020B0606020202030204" pitchFamily="34" charset="0"/>
                        </a:rPr>
                        <a:t> to m</a:t>
                      </a:r>
                      <a:r>
                        <a:rPr lang="en-US" sz="1200" b="0" i="0" u="none" strike="noStrike" dirty="0" smtClean="0">
                          <a:solidFill>
                            <a:srgbClr val="000000"/>
                          </a:solidFill>
                          <a:effectLst/>
                          <a:latin typeface="Arial Narrow" panose="020B0606020202030204" pitchFamily="34" charset="0"/>
                        </a:rPr>
                        <a:t>onitoring compliance of parolees with their conditions by analyzing monthly reports. </a:t>
                      </a:r>
                      <a:endParaRPr lang="en-ZA"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smtClean="0">
                          <a:solidFill>
                            <a:srgbClr val="000000"/>
                          </a:solidFill>
                          <a:effectLst/>
                          <a:latin typeface="Arial Narrow" panose="020B0606020202030204" pitchFamily="34" charset="0"/>
                        </a:rPr>
                        <a:t>n/a</a:t>
                      </a:r>
                      <a:endParaRPr lang="en-ZA"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4204">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mn-cs"/>
                        </a:rPr>
                        <a:t>Percentage of probationers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(16 674/17190)</a:t>
                      </a:r>
                    </a:p>
                    <a:p>
                      <a:pPr marL="0" marR="0" indent="0" algn="l" defTabSz="914331"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 (</a:t>
                      </a:r>
                      <a:r>
                        <a:rPr lang="en-US" sz="1200" u="none" strike="noStrike" dirty="0" smtClean="0">
                          <a:solidFill>
                            <a:schemeClr val="tx1"/>
                          </a:solidFill>
                          <a:effectLst/>
                          <a:latin typeface="Arial Narrow" panose="020B0606020202030204" pitchFamily="34" charset="0"/>
                        </a:rPr>
                        <a:t>2 163/2230)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a:t>
                      </a:r>
                      <a:r>
                        <a:rPr lang="en-US" sz="1200" u="none" strike="noStrike" dirty="0" smtClean="0">
                          <a:solidFill>
                            <a:schemeClr val="tx1"/>
                          </a:solidFill>
                          <a:effectLst/>
                          <a:latin typeface="Arial Narrow" panose="020B0606020202030204" pitchFamily="34" charset="0"/>
                        </a:rPr>
                        <a:t>2131/2197)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(2594/2675</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 (</a:t>
                      </a:r>
                      <a:r>
                        <a:rPr lang="en-US" sz="1200" u="none" strike="noStrike" dirty="0" smtClean="0">
                          <a:solidFill>
                            <a:schemeClr val="tx1"/>
                          </a:solidFill>
                          <a:effectLst/>
                          <a:latin typeface="Arial Narrow" panose="020B0606020202030204" pitchFamily="34" charset="0"/>
                        </a:rPr>
                        <a:t>3984/4107)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a:t>
                      </a:r>
                      <a:r>
                        <a:rPr lang="en-US" sz="1200" u="none" strike="noStrike" dirty="0" smtClean="0">
                          <a:solidFill>
                            <a:schemeClr val="tx1"/>
                          </a:solidFill>
                          <a:effectLst/>
                          <a:latin typeface="Arial Narrow" panose="020B0606020202030204" pitchFamily="34" charset="0"/>
                        </a:rPr>
                        <a:t>(2397/2471)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 (3405/3510</a:t>
                      </a:r>
                      <a:r>
                        <a:rPr lang="en-US" sz="1200" u="none" strike="noStrike" dirty="0" smtClean="0">
                          <a:solidFill>
                            <a:schemeClr val="tx1"/>
                          </a:solidFill>
                          <a:effectLst/>
                          <a:latin typeface="Arial Narrow" panose="020B0606020202030204" pitchFamily="34" charset="0"/>
                        </a:rPr>
                        <a:t>)   97%</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98.95%</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(14 755/14 912)</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LMN:  (1 775/1 793)  99.03%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(1 883/1 911</a:t>
                      </a: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98.53%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a:t>
                      </a: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2 432/2 438) 99.77%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a:t>
                      </a: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3 782/3 852) 98.17%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  (</a:t>
                      </a: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2 220/2 239) 99.15%</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EC: (</a:t>
                      </a: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2 663/2 680) 99.39%</a:t>
                      </a:r>
                      <a:endParaRPr kumimoji="0" lang="en-US" sz="12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200" b="0" i="0" u="none" strike="noStrike" dirty="0" smtClean="0">
                          <a:solidFill>
                            <a:srgbClr val="000000"/>
                          </a:solidFill>
                          <a:effectLst/>
                          <a:latin typeface="Arial Narrow" panose="020B0606020202030204" pitchFamily="34" charset="0"/>
                        </a:rPr>
                        <a:t>1.95%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Overachievement was due to monitoring  compliance of </a:t>
                      </a:r>
                      <a:r>
                        <a:rPr lang="en-US" sz="1200" b="0" i="0" u="none" strike="noStrike" dirty="0" smtClean="0">
                          <a:solidFill>
                            <a:srgbClr val="000000"/>
                          </a:solidFill>
                          <a:effectLst/>
                          <a:latin typeface="Arial Narrow" panose="020B0606020202030204" pitchFamily="34" charset="0"/>
                        </a:rPr>
                        <a:t>probationers with their conditions by analyzing monthly reports. </a:t>
                      </a:r>
                      <a:endParaRPr lang="en-ZA" sz="1200" b="0"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smtClean="0">
                          <a:solidFill>
                            <a:srgbClr val="000000"/>
                          </a:solidFill>
                          <a:effectLst/>
                          <a:latin typeface="Arial Narrow" panose="020B0606020202030204" pitchFamily="34" charset="0"/>
                        </a:rPr>
                        <a:t>n/a </a:t>
                      </a:r>
                      <a:endParaRPr lang="en-ZA"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itle 3"/>
          <p:cNvSpPr>
            <a:spLocks noGrp="1"/>
          </p:cNvSpPr>
          <p:nvPr>
            <p:ph type="title"/>
          </p:nvPr>
        </p:nvSpPr>
        <p:spPr>
          <a:xfrm>
            <a:off x="344478" y="533400"/>
            <a:ext cx="8647112" cy="1218795"/>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5: SOCIAL REINTEGRATION </a:t>
            </a:r>
            <a:r>
              <a:rPr lang="en-US" sz="2400" kern="1200" dirty="0" smtClean="0">
                <a:solidFill>
                  <a:srgbClr val="FF0000"/>
                </a:solidFill>
              </a:rPr>
              <a:t/>
            </a:r>
            <a:br>
              <a:rPr lang="en-US" sz="2400" kern="1200" dirty="0" smtClean="0">
                <a:solidFill>
                  <a:srgbClr val="FF0000"/>
                </a:solidFill>
              </a:rPr>
            </a:br>
            <a:r>
              <a:rPr lang="en-US" sz="2400" kern="1200" dirty="0" smtClean="0"/>
              <a:t>SUPERVISION</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val="362050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1244808"/>
              </p:ext>
            </p:extLst>
          </p:nvPr>
        </p:nvGraphicFramePr>
        <p:xfrm>
          <a:off x="188259" y="1502022"/>
          <a:ext cx="8839198" cy="4686300"/>
        </p:xfrm>
        <a:graphic>
          <a:graphicData uri="http://schemas.openxmlformats.org/drawingml/2006/table">
            <a:tbl>
              <a:tblPr firstRow="1" bandRow="1">
                <a:tableStyleId>{5C22544A-7EE6-4342-B048-85BDC9FD1C3A}</a:tableStyleId>
              </a:tblPr>
              <a:tblGrid>
                <a:gridCol w="1640541"/>
                <a:gridCol w="1167897"/>
                <a:gridCol w="1674891"/>
                <a:gridCol w="1448555"/>
                <a:gridCol w="1901227"/>
                <a:gridCol w="1006087"/>
              </a:tblGrid>
              <a:tr h="851195">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7405">
                <a:tc>
                  <a:txBody>
                    <a:bodyPr/>
                    <a:lstStyle/>
                    <a:p>
                      <a:pPr algn="l" fontAlgn="t"/>
                      <a:r>
                        <a:rPr lang="en-US" sz="1200" b="1" i="0" u="none" strike="noStrike" kern="1200" dirty="0">
                          <a:solidFill>
                            <a:schemeClr val="tx1"/>
                          </a:solidFill>
                          <a:effectLst/>
                          <a:latin typeface="Arial Narrow" panose="020B0606020202030204" pitchFamily="34" charset="0"/>
                          <a:ea typeface="+mn-ea"/>
                          <a:cs typeface="+mn-cs"/>
                        </a:rPr>
                        <a:t>Number of victims/ offended, </a:t>
                      </a:r>
                      <a:r>
                        <a:rPr lang="en-US" sz="1200" b="1" i="0" u="none" strike="noStrike" kern="1200" dirty="0" smtClean="0">
                          <a:solidFill>
                            <a:schemeClr val="tx1"/>
                          </a:solidFill>
                          <a:effectLst/>
                          <a:latin typeface="Arial Narrow" panose="020B0606020202030204" pitchFamily="34" charset="0"/>
                          <a:ea typeface="+mn-ea"/>
                          <a:cs typeface="+mn-cs"/>
                        </a:rPr>
                        <a:t>who participate</a:t>
                      </a:r>
                    </a:p>
                    <a:p>
                      <a:pPr algn="l" fontAlgn="t"/>
                      <a:r>
                        <a:rPr lang="en-US" sz="1200" b="1" i="0" u="none" strike="noStrike" kern="1200" dirty="0" smtClean="0">
                          <a:solidFill>
                            <a:schemeClr val="tx1"/>
                          </a:solidFill>
                          <a:effectLst/>
                          <a:latin typeface="Arial Narrow" panose="020B0606020202030204" pitchFamily="34" charset="0"/>
                          <a:ea typeface="+mn-ea"/>
                          <a:cs typeface="+mn-cs"/>
                        </a:rPr>
                        <a:t>in </a:t>
                      </a:r>
                      <a:r>
                        <a:rPr lang="en-US" sz="1200" b="1" i="0" u="none" strike="noStrike" kern="1200" dirty="0">
                          <a:solidFill>
                            <a:schemeClr val="tx1"/>
                          </a:solidFill>
                          <a:effectLst/>
                          <a:latin typeface="Arial Narrow" panose="020B0606020202030204" pitchFamily="34" charset="0"/>
                          <a:ea typeface="+mn-ea"/>
                          <a:cs typeface="+mn-cs"/>
                        </a:rPr>
                        <a:t>restorative </a:t>
                      </a:r>
                      <a:r>
                        <a:rPr lang="en-US" sz="1200" b="1" i="0" u="none" strike="noStrike" kern="1200" dirty="0" smtClean="0">
                          <a:solidFill>
                            <a:schemeClr val="tx1"/>
                          </a:solidFill>
                          <a:effectLst/>
                          <a:latin typeface="Arial Narrow" panose="020B0606020202030204" pitchFamily="34" charset="0"/>
                          <a:ea typeface="+mn-ea"/>
                          <a:cs typeface="+mn-cs"/>
                        </a:rPr>
                        <a:t>justice programme .</a:t>
                      </a:r>
                    </a:p>
                    <a:p>
                      <a:pPr algn="l" fontAlgn="t"/>
                      <a:endParaRPr lang="en-US" sz="1200" b="1" i="0" u="none" strike="noStrike" kern="1200" dirty="0" smtClean="0">
                        <a:solidFill>
                          <a:schemeClr val="bg2">
                            <a:lumMod val="60000"/>
                            <a:lumOff val="40000"/>
                          </a:schemeClr>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1 890</a:t>
                      </a:r>
                    </a:p>
                    <a:p>
                      <a:pPr algn="l" fontAlgn="t"/>
                      <a:endParaRPr lang="en-US" sz="1200" b="0" i="0" u="none" strike="noStrike" dirty="0" smtClean="0">
                        <a:solidFill>
                          <a:srgbClr val="000000"/>
                        </a:solidFill>
                        <a:effectLst/>
                        <a:latin typeface="Arial Narrow" panose="020B0606020202030204" pitchFamily="34" charset="0"/>
                      </a:endParaRP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LMN: 315</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FS/NC:</a:t>
                      </a:r>
                      <a:r>
                        <a:rPr lang="en-US" sz="12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315</a:t>
                      </a:r>
                      <a:endPar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endParaRP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KZN</a:t>
                      </a:r>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 315</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WC: 315</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GP: 315</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EC: 315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1" i="0" u="none" strike="noStrike" dirty="0" smtClean="0">
                          <a:solidFill>
                            <a:schemeClr val="tx1"/>
                          </a:solidFill>
                          <a:effectLst/>
                          <a:latin typeface="Arial Narrow" panose="020B0606020202030204" pitchFamily="34" charset="0"/>
                        </a:rPr>
                        <a:t>4 785</a:t>
                      </a:r>
                    </a:p>
                    <a:p>
                      <a:pPr algn="l" fontAlgn="t"/>
                      <a:endParaRPr lang="en-US" sz="1200" b="1" i="0" u="none" strike="noStrike" dirty="0" smtClean="0">
                        <a:solidFill>
                          <a:schemeClr val="tx1"/>
                        </a:solidFill>
                        <a:effectLst/>
                        <a:latin typeface="Arial Narrow" panose="020B0606020202030204" pitchFamily="34" charset="0"/>
                      </a:endParaRPr>
                    </a:p>
                    <a:p>
                      <a:pPr algn="l" fontAlgn="t"/>
                      <a:r>
                        <a:rPr lang="en-US" sz="1200" b="1" i="0" u="none" strike="noStrike" dirty="0" smtClean="0">
                          <a:solidFill>
                            <a:schemeClr val="tx1"/>
                          </a:solidFill>
                          <a:effectLst/>
                          <a:latin typeface="Arial Narrow" panose="020B0606020202030204" pitchFamily="34" charset="0"/>
                        </a:rPr>
                        <a:t>LMN: 793</a:t>
                      </a:r>
                    </a:p>
                    <a:p>
                      <a:pPr algn="l" fontAlgn="t"/>
                      <a:r>
                        <a:rPr lang="en-US" sz="1200" b="1" i="0" u="none" strike="noStrike" dirty="0" smtClean="0">
                          <a:solidFill>
                            <a:schemeClr val="tx1"/>
                          </a:solidFill>
                          <a:effectLst/>
                          <a:latin typeface="Arial Narrow" panose="020B0606020202030204" pitchFamily="34" charset="0"/>
                        </a:rPr>
                        <a:t>FS/NC: 1 334</a:t>
                      </a:r>
                    </a:p>
                    <a:p>
                      <a:pPr algn="l" fontAlgn="t"/>
                      <a:r>
                        <a:rPr lang="en-US" sz="1200" b="1" i="0" u="none" strike="noStrike" dirty="0" smtClean="0">
                          <a:solidFill>
                            <a:schemeClr val="tx1"/>
                          </a:solidFill>
                          <a:effectLst/>
                          <a:latin typeface="Arial Narrow" panose="020B0606020202030204" pitchFamily="34" charset="0"/>
                        </a:rPr>
                        <a:t>KZN: 698</a:t>
                      </a:r>
                    </a:p>
                    <a:p>
                      <a:pPr algn="l" fontAlgn="t"/>
                      <a:r>
                        <a:rPr lang="en-US" sz="1200" b="1" i="0" u="none" strike="noStrike" dirty="0" smtClean="0">
                          <a:solidFill>
                            <a:schemeClr val="tx1"/>
                          </a:solidFill>
                          <a:effectLst/>
                          <a:latin typeface="Arial Narrow" panose="020B0606020202030204" pitchFamily="34" charset="0"/>
                        </a:rPr>
                        <a:t>WC: 480</a:t>
                      </a:r>
                    </a:p>
                    <a:p>
                      <a:pPr algn="l" fontAlgn="t"/>
                      <a:r>
                        <a:rPr lang="en-US" sz="1200" b="1" i="0" u="none" strike="noStrike" dirty="0" smtClean="0">
                          <a:solidFill>
                            <a:schemeClr val="tx1"/>
                          </a:solidFill>
                          <a:effectLst/>
                          <a:latin typeface="Arial Narrow" panose="020B0606020202030204" pitchFamily="34" charset="0"/>
                        </a:rPr>
                        <a:t>GP: 779</a:t>
                      </a:r>
                    </a:p>
                    <a:p>
                      <a:pPr algn="l" fontAlgn="t"/>
                      <a:r>
                        <a:rPr lang="en-US" sz="1200" b="1" i="0" u="none" strike="noStrike" dirty="0" smtClean="0">
                          <a:solidFill>
                            <a:schemeClr val="tx1"/>
                          </a:solidFill>
                          <a:effectLst/>
                          <a:latin typeface="Arial Narrow" panose="020B0606020202030204" pitchFamily="34" charset="0"/>
                        </a:rPr>
                        <a:t>EC: 701</a:t>
                      </a:r>
                      <a:endParaRPr lang="en-US" sz="12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2 895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chemeClr val="tx1">
                              <a:lumMod val="85000"/>
                              <a:lumOff val="15000"/>
                            </a:schemeClr>
                          </a:solidFill>
                          <a:effectLst/>
                          <a:latin typeface="Arial Narrow" panose="020B0606020202030204" pitchFamily="34" charset="0"/>
                        </a:rPr>
                        <a:t>Availability</a:t>
                      </a:r>
                      <a:r>
                        <a:rPr lang="en-US" sz="1200" b="0" i="0" u="none" strike="noStrike" baseline="0" dirty="0" smtClean="0">
                          <a:solidFill>
                            <a:schemeClr val="tx1">
                              <a:lumMod val="85000"/>
                              <a:lumOff val="15000"/>
                            </a:schemeClr>
                          </a:solidFill>
                          <a:effectLst/>
                          <a:latin typeface="Arial Narrow" panose="020B0606020202030204" pitchFamily="34" charset="0"/>
                        </a:rPr>
                        <a:t> of  </a:t>
                      </a:r>
                      <a:r>
                        <a:rPr lang="en-US" sz="1200" b="0" i="0" u="none" strike="noStrike" dirty="0" smtClean="0">
                          <a:solidFill>
                            <a:schemeClr val="tx1">
                              <a:lumMod val="85000"/>
                              <a:lumOff val="15000"/>
                            </a:schemeClr>
                          </a:solidFill>
                          <a:effectLst/>
                          <a:latin typeface="Arial Narrow" panose="020B0606020202030204" pitchFamily="34" charset="0"/>
                        </a:rPr>
                        <a:t>Auxiliary social workers and Social workers contributed to overachievement.</a:t>
                      </a:r>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p>
                      <a:pPr algn="l" fontAlgn="b"/>
                      <a:endParaRPr lang="en-US" sz="1200" b="1" i="0" u="none" strike="noStrike" dirty="0" smtClean="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0" i="0" u="none" strike="noStrike" dirty="0" smtClean="0">
                          <a:solidFill>
                            <a:srgbClr val="000000"/>
                          </a:solidFill>
                          <a:effectLst/>
                          <a:latin typeface="Arial Narrow" panose="020B0606020202030204" pitchFamily="34" charset="0"/>
                        </a:rPr>
                        <a:t>n/a </a:t>
                      </a:r>
                      <a:endParaRPr lang="en-ZA"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7700">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Number of offenders/ parolees and probationers who participate in restorative justice programme </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Narrow" panose="020B0606020202030204" pitchFamily="34" charset="0"/>
                        </a:rPr>
                        <a:t>1 750</a:t>
                      </a:r>
                    </a:p>
                    <a:p>
                      <a:pPr algn="l" fontAlgn="t"/>
                      <a:endParaRPr lang="en-US" sz="1200" b="0" i="0" u="none" strike="noStrike" dirty="0" smtClean="0">
                        <a:solidFill>
                          <a:srgbClr val="000000"/>
                        </a:solidFill>
                        <a:effectLst/>
                        <a:latin typeface="Arial Narrow" panose="020B0606020202030204" pitchFamily="34" charset="0"/>
                      </a:endParaRP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LMN: 292</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FS/NC: 292</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KZN</a:t>
                      </a:r>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 </a:t>
                      </a:r>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290</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WC: </a:t>
                      </a:r>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rPr>
                        <a:t>292</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GP: 292</a:t>
                      </a:r>
                    </a:p>
                    <a:p>
                      <a:pPr marL="0" algn="l" defTabSz="914331" rtl="0" eaLnBrk="1" fontAlgn="t" latinLnBrk="0" hangingPunct="1"/>
                      <a:r>
                        <a:rPr lang="en-US" sz="12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EC: 292</a:t>
                      </a:r>
                      <a:endParaRPr lang="en-US"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1" i="0" u="none" strike="noStrike" dirty="0" smtClean="0">
                          <a:solidFill>
                            <a:schemeClr val="tx1"/>
                          </a:solidFill>
                          <a:effectLst/>
                          <a:latin typeface="Arial Narrow" panose="020B0606020202030204" pitchFamily="34" charset="0"/>
                        </a:rPr>
                        <a:t>1 762</a:t>
                      </a:r>
                    </a:p>
                    <a:p>
                      <a:pPr algn="l" fontAlgn="t"/>
                      <a:endParaRPr lang="en-US" sz="1200" b="1" i="0" u="none" strike="noStrike" dirty="0" smtClean="0">
                        <a:solidFill>
                          <a:schemeClr val="tx1"/>
                        </a:solidFill>
                        <a:effectLst/>
                        <a:latin typeface="Arial Narrow" panose="020B0606020202030204" pitchFamily="34" charset="0"/>
                      </a:endParaRPr>
                    </a:p>
                    <a:p>
                      <a:pPr algn="l" fontAlgn="t"/>
                      <a:r>
                        <a:rPr lang="en-US" sz="1200" b="1" i="0" u="none" strike="noStrike" dirty="0" smtClean="0">
                          <a:solidFill>
                            <a:schemeClr val="tx1"/>
                          </a:solidFill>
                          <a:effectLst/>
                          <a:latin typeface="Arial Narrow" panose="020B0606020202030204" pitchFamily="34" charset="0"/>
                        </a:rPr>
                        <a:t>LMN: 349</a:t>
                      </a:r>
                    </a:p>
                    <a:p>
                      <a:pPr algn="l" fontAlgn="t"/>
                      <a:r>
                        <a:rPr lang="en-US" sz="1200" b="1" i="0" u="none" strike="noStrike" dirty="0" smtClean="0">
                          <a:solidFill>
                            <a:schemeClr val="tx1"/>
                          </a:solidFill>
                          <a:effectLst/>
                          <a:latin typeface="Arial Narrow" panose="020B0606020202030204" pitchFamily="34" charset="0"/>
                        </a:rPr>
                        <a:t>FS/NC: 343</a:t>
                      </a:r>
                    </a:p>
                    <a:p>
                      <a:pPr algn="l" fontAlgn="t"/>
                      <a:r>
                        <a:rPr lang="en-US" sz="1200" b="1" i="0" u="none" strike="noStrike" dirty="0" smtClean="0">
                          <a:solidFill>
                            <a:srgbClr val="FF0000"/>
                          </a:solidFill>
                          <a:effectLst/>
                          <a:latin typeface="Arial Narrow" panose="020B0606020202030204" pitchFamily="34" charset="0"/>
                        </a:rPr>
                        <a:t>KZN: 190</a:t>
                      </a:r>
                      <a:endParaRPr lang="en-US" sz="1200" b="1" i="0" u="none" strike="noStrike" baseline="0" dirty="0" smtClean="0">
                        <a:solidFill>
                          <a:srgbClr val="FF0000"/>
                        </a:solidFill>
                        <a:effectLst/>
                        <a:latin typeface="Arial Narrow" panose="020B0606020202030204" pitchFamily="34" charset="0"/>
                      </a:endParaRPr>
                    </a:p>
                    <a:p>
                      <a:pPr algn="l" fontAlgn="t"/>
                      <a:r>
                        <a:rPr lang="en-US" sz="1200" b="1" i="0" u="none" strike="noStrike" dirty="0" smtClean="0">
                          <a:solidFill>
                            <a:schemeClr val="tx1"/>
                          </a:solidFill>
                          <a:effectLst/>
                          <a:latin typeface="Arial Narrow" panose="020B0606020202030204" pitchFamily="34" charset="0"/>
                        </a:rPr>
                        <a:t>WC: 245</a:t>
                      </a:r>
                    </a:p>
                    <a:p>
                      <a:pPr algn="l" fontAlgn="t"/>
                      <a:r>
                        <a:rPr lang="en-US" sz="1200" b="1" i="0" u="none" strike="noStrike" dirty="0" smtClean="0">
                          <a:solidFill>
                            <a:schemeClr val="tx1"/>
                          </a:solidFill>
                          <a:effectLst/>
                          <a:latin typeface="Arial Narrow" panose="020B0606020202030204" pitchFamily="34" charset="0"/>
                        </a:rPr>
                        <a:t>GP: 321</a:t>
                      </a:r>
                    </a:p>
                    <a:p>
                      <a:pPr algn="l" fontAlgn="t"/>
                      <a:r>
                        <a:rPr lang="en-US" sz="1200" b="1" i="0" u="none" strike="noStrike" dirty="0" smtClean="0">
                          <a:solidFill>
                            <a:schemeClr val="tx1"/>
                          </a:solidFill>
                          <a:effectLst/>
                          <a:latin typeface="Arial Narrow" panose="020B0606020202030204" pitchFamily="34" charset="0"/>
                        </a:rPr>
                        <a:t>EC: 314</a:t>
                      </a:r>
                      <a:endParaRPr lang="en-US" sz="12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12</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chemeClr val="tx1">
                              <a:lumMod val="85000"/>
                              <a:lumOff val="15000"/>
                            </a:schemeClr>
                          </a:solidFill>
                          <a:effectLst/>
                          <a:latin typeface="Arial Narrow" panose="020B0606020202030204" pitchFamily="34" charset="0"/>
                        </a:rPr>
                        <a:t>'Victims are continuously encouraged to participate in Restorative Justice processes.</a:t>
                      </a:r>
                      <a:endParaRPr lang="en-US" sz="1200" b="0" i="0" u="none" strike="noStrike" dirty="0" smtClean="0">
                        <a:solidFill>
                          <a:srgbClr val="C00000"/>
                        </a:solidFill>
                        <a:effectLst/>
                        <a:latin typeface="Arial Narrow" panose="020B0606020202030204" pitchFamily="34" charset="0"/>
                      </a:endParaRPr>
                    </a:p>
                    <a:p>
                      <a:pPr algn="l" fontAlgn="b"/>
                      <a:endParaRPr lang="en-US" sz="1200" b="0" i="0" u="none" strike="noStrike" dirty="0" smtClean="0">
                        <a:solidFill>
                          <a:srgbClr val="000000"/>
                        </a:solidFill>
                        <a:effectLst/>
                        <a:latin typeface="Arial Narrow" panose="020B0606020202030204" pitchFamily="34" charset="0"/>
                      </a:endParaRPr>
                    </a:p>
                    <a:p>
                      <a:pPr algn="l" fontAlgn="b"/>
                      <a:endParaRPr lang="en-US" sz="1200" b="0" i="0" u="none" strike="noStrike" dirty="0" smtClean="0">
                        <a:solidFill>
                          <a:srgbClr val="000000"/>
                        </a:solidFill>
                        <a:effectLst/>
                        <a:latin typeface="Arial Narrow" panose="020B0606020202030204" pitchFamily="34" charset="0"/>
                      </a:endParaRPr>
                    </a:p>
                    <a:p>
                      <a:pPr algn="l" fontAlgn="b"/>
                      <a:endParaRPr lang="en-US" sz="1200" b="0" i="0" u="none" strike="noStrike" dirty="0" smtClean="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effectLst/>
                          <a:latin typeface="Arial Narrow" panose="020B0606020202030204" pitchFamily="34" charset="0"/>
                        </a:rPr>
                        <a:t>n/a</a:t>
                      </a:r>
                      <a:endParaRPr lang="en-US" sz="1200" b="0" i="0" u="none" strike="noStrike" baseline="0" dirty="0" smtClean="0">
                        <a:solidFill>
                          <a:srgbClr val="000000"/>
                        </a:solidFill>
                        <a:effectLst/>
                        <a:latin typeface="Arial Narrow" panose="020B0606020202030204" pitchFamily="34" charset="0"/>
                      </a:endParaRPr>
                    </a:p>
                    <a:p>
                      <a:pPr algn="l" fontAlgn="b"/>
                      <a:endParaRPr lang="en-US" sz="1200" b="0" i="0" u="none" strike="noStrike" baseline="0" dirty="0" smtClean="0">
                        <a:solidFill>
                          <a:srgbClr val="000000"/>
                        </a:solidFill>
                        <a:effectLst/>
                        <a:latin typeface="Arial Narrow" panose="020B0606020202030204" pitchFamily="34" charset="0"/>
                      </a:endParaRPr>
                    </a:p>
                    <a:p>
                      <a:pPr algn="l" fontAlgn="b"/>
                      <a:endParaRPr lang="en-US" sz="1200" b="0" i="0" u="none" strike="noStrike" baseline="0" dirty="0" smtClean="0">
                        <a:solidFill>
                          <a:srgbClr val="000000"/>
                        </a:solidFill>
                        <a:effectLst/>
                        <a:latin typeface="Arial Narrow" panose="020B0606020202030204" pitchFamily="34" charset="0"/>
                      </a:endParaRPr>
                    </a:p>
                    <a:p>
                      <a:pPr algn="l" fontAlgn="b"/>
                      <a:endParaRPr lang="en-US" sz="1200" b="0" i="0" u="none" strike="noStrike" baseline="0" dirty="0" smtClean="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530473"/>
            <a:ext cx="8647112" cy="1218795"/>
          </a:xfrm>
        </p:spPr>
        <p:txBody>
          <a:bodyPr/>
          <a:lstStyle/>
          <a:p>
            <a:pPr lvl="0" algn="ctr">
              <a:lnSpc>
                <a:spcPct val="110000"/>
              </a:lnSpc>
            </a:pPr>
            <a:r>
              <a:rPr lang="en-US" sz="2400" kern="1200" dirty="0">
                <a:solidFill>
                  <a:srgbClr val="006600"/>
                </a:solidFill>
              </a:rPr>
              <a:t>PROGRAMME 5: SOCIAL </a:t>
            </a:r>
            <a:r>
              <a:rPr lang="en-US" sz="2400" kern="1200" dirty="0" smtClean="0">
                <a:solidFill>
                  <a:srgbClr val="006600"/>
                </a:solidFill>
              </a:rPr>
              <a:t>REINTEGRATION</a:t>
            </a:r>
            <a:br>
              <a:rPr lang="en-US" sz="2400" kern="1200" dirty="0" smtClean="0">
                <a:solidFill>
                  <a:srgbClr val="006600"/>
                </a:solidFill>
              </a:rPr>
            </a:br>
            <a:r>
              <a:rPr lang="en-US" sz="2400" kern="1200" dirty="0" smtClean="0"/>
              <a:t>COMMUNITY REINTEGRATION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val="3744969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4463155"/>
              </p:ext>
            </p:extLst>
          </p:nvPr>
        </p:nvGraphicFramePr>
        <p:xfrm>
          <a:off x="239486" y="1488621"/>
          <a:ext cx="8654143" cy="4630884"/>
        </p:xfrm>
        <a:graphic>
          <a:graphicData uri="http://schemas.openxmlformats.org/drawingml/2006/table">
            <a:tbl>
              <a:tblPr firstRow="1" bandRow="1">
                <a:tableStyleId>{5C22544A-7EE6-4342-B048-85BDC9FD1C3A}</a:tableStyleId>
              </a:tblPr>
              <a:tblGrid>
                <a:gridCol w="1641305"/>
                <a:gridCol w="1364200"/>
                <a:gridCol w="1321569"/>
                <a:gridCol w="1268279"/>
                <a:gridCol w="1524067"/>
                <a:gridCol w="1534723"/>
              </a:tblGrid>
              <a:tr h="1045675">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209">
                <a:tc>
                  <a:txBody>
                    <a:bodyPr/>
                    <a:lstStyle/>
                    <a:p>
                      <a:pPr algn="l" fontAlgn="t"/>
                      <a:r>
                        <a:rPr lang="en-US" sz="1200" b="1" i="0" u="none" strike="noStrike" dirty="0" smtClean="0">
                          <a:solidFill>
                            <a:schemeClr val="tx1"/>
                          </a:solidFill>
                          <a:effectLst/>
                          <a:latin typeface="Arial Narrow" panose="020B0606020202030204" pitchFamily="34" charset="0"/>
                        </a:rPr>
                        <a:t>Number of Offenders/Parolees reintegrated back into communities through halfway house partnerships</a:t>
                      </a:r>
                      <a:endParaRPr lang="en-US" sz="12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1" i="0" u="none" strike="noStrike" dirty="0" smtClean="0">
                          <a:solidFill>
                            <a:schemeClr val="tx1"/>
                          </a:solidFill>
                          <a:effectLst/>
                          <a:latin typeface="Arial Narrow" panose="020B0606020202030204" pitchFamily="34" charset="0"/>
                        </a:rPr>
                        <a:t>Target measured annually</a:t>
                      </a:r>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200" b="1" i="0" u="none" strike="noStrike" kern="1200" dirty="0" smtClean="0">
                          <a:solidFill>
                            <a:schemeClr val="tx1"/>
                          </a:solidFill>
                          <a:effectLst/>
                          <a:latin typeface="Arial Narrow" panose="020B0606020202030204" pitchFamily="34" charset="0"/>
                          <a:ea typeface="+mn-ea"/>
                          <a:cs typeface="+mn-cs"/>
                        </a:rPr>
                        <a:t>10</a:t>
                      </a:r>
                    </a:p>
                    <a:p>
                      <a:pPr algn="l" fontAlgn="t"/>
                      <a:endParaRPr lang="en-ZA" sz="1200" b="1" i="0" u="none" strike="noStrike" kern="1200" dirty="0" smtClean="0">
                        <a:solidFill>
                          <a:schemeClr val="tx1"/>
                        </a:solidFill>
                        <a:effectLst/>
                        <a:latin typeface="Arial Narrow" panose="020B0606020202030204" pitchFamily="34" charset="0"/>
                        <a:ea typeface="+mn-ea"/>
                        <a:cs typeface="+mn-cs"/>
                      </a:endParaRPr>
                    </a:p>
                    <a:p>
                      <a:pPr algn="l" fontAlgn="t"/>
                      <a:r>
                        <a:rPr lang="en-ZA" sz="1200" b="1" i="0" u="none" strike="noStrike" kern="1200" dirty="0" smtClean="0">
                          <a:solidFill>
                            <a:schemeClr val="tx1"/>
                          </a:solidFill>
                          <a:effectLst/>
                          <a:latin typeface="Arial Narrow" panose="020B0606020202030204" pitchFamily="34" charset="0"/>
                          <a:ea typeface="+mn-ea"/>
                          <a:cs typeface="+mn-cs"/>
                        </a:rPr>
                        <a:t>LMN: 2</a:t>
                      </a:r>
                    </a:p>
                    <a:p>
                      <a:pPr algn="l" fontAlgn="t"/>
                      <a:r>
                        <a:rPr lang="en-ZA" sz="1200" b="1" i="0" u="none" strike="noStrike" kern="1200" dirty="0" smtClean="0">
                          <a:solidFill>
                            <a:schemeClr val="tx1"/>
                          </a:solidFill>
                          <a:effectLst/>
                          <a:latin typeface="Arial Narrow" panose="020B0606020202030204" pitchFamily="34" charset="0"/>
                          <a:ea typeface="+mn-ea"/>
                          <a:cs typeface="+mn-cs"/>
                        </a:rPr>
                        <a:t>FS/NC: 2</a:t>
                      </a:r>
                    </a:p>
                    <a:p>
                      <a:pPr algn="l" fontAlgn="t"/>
                      <a:r>
                        <a:rPr lang="en-ZA" sz="1200" b="1" i="0" u="none" strike="noStrike" kern="1200" dirty="0" smtClean="0">
                          <a:solidFill>
                            <a:schemeClr val="tx1"/>
                          </a:solidFill>
                          <a:effectLst/>
                          <a:latin typeface="Arial Narrow" panose="020B0606020202030204" pitchFamily="34" charset="0"/>
                          <a:ea typeface="+mn-ea"/>
                          <a:cs typeface="+mn-cs"/>
                        </a:rPr>
                        <a:t>KZN: 0</a:t>
                      </a:r>
                    </a:p>
                    <a:p>
                      <a:pPr algn="l" fontAlgn="t"/>
                      <a:r>
                        <a:rPr lang="en-ZA" sz="1200" b="1" i="0" u="none" strike="noStrike" kern="1200" dirty="0" smtClean="0">
                          <a:solidFill>
                            <a:schemeClr val="tx1"/>
                          </a:solidFill>
                          <a:effectLst/>
                          <a:latin typeface="Arial Narrow" panose="020B0606020202030204" pitchFamily="34" charset="0"/>
                          <a:ea typeface="+mn-ea"/>
                          <a:cs typeface="+mn-cs"/>
                        </a:rPr>
                        <a:t>WC: 6</a:t>
                      </a:r>
                    </a:p>
                    <a:p>
                      <a:pPr algn="l" fontAlgn="t"/>
                      <a:r>
                        <a:rPr lang="en-ZA" sz="1200" b="1" i="0" u="none" strike="noStrike" kern="1200" dirty="0" smtClean="0">
                          <a:solidFill>
                            <a:schemeClr val="tx1"/>
                          </a:solidFill>
                          <a:effectLst/>
                          <a:latin typeface="Arial Narrow" panose="020B0606020202030204" pitchFamily="34" charset="0"/>
                          <a:ea typeface="+mn-ea"/>
                          <a:cs typeface="+mn-cs"/>
                        </a:rPr>
                        <a:t>GP: 0</a:t>
                      </a:r>
                    </a:p>
                    <a:p>
                      <a:pPr algn="l" fontAlgn="t"/>
                      <a:r>
                        <a:rPr lang="en-ZA" sz="1200" b="1" i="0" u="none" strike="noStrike" kern="1200" dirty="0" smtClean="0">
                          <a:solidFill>
                            <a:schemeClr val="tx1"/>
                          </a:solidFill>
                          <a:effectLst/>
                          <a:latin typeface="Arial Narrow" panose="020B0606020202030204" pitchFamily="34" charset="0"/>
                          <a:ea typeface="+mn-ea"/>
                          <a:cs typeface="+mn-cs"/>
                        </a:rPr>
                        <a:t>EC: 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defTabSz="914331" rtl="0" eaLnBrk="1" fontAlgn="t" latinLnBrk="0" hangingPunct="1">
                        <a:lnSpc>
                          <a:spcPct val="107000"/>
                        </a:lnSpc>
                        <a:spcAft>
                          <a:spcPts val="0"/>
                        </a:spcAft>
                      </a:pPr>
                      <a:r>
                        <a:rPr lang="en-ZA" sz="1200" b="1" i="0" u="none" strike="noStrike" kern="1200" dirty="0" smtClean="0">
                          <a:solidFill>
                            <a:schemeClr val="tx1"/>
                          </a:solidFill>
                          <a:effectLst/>
                          <a:latin typeface="Arial Narrow" panose="020B0606020202030204" pitchFamily="34" charset="0"/>
                          <a:ea typeface="+mn-ea"/>
                          <a:cs typeface="+mn-cs"/>
                        </a:rPr>
                        <a:t>Target measured annually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smtClean="0">
                          <a:solidFill>
                            <a:srgbClr val="000000"/>
                          </a:solidFill>
                          <a:effectLst/>
                          <a:latin typeface="Arial Narrow" panose="020B0606020202030204" pitchFamily="34" charset="0"/>
                        </a:rPr>
                        <a:t>Cooperation between functionaries and the appointed service provider </a:t>
                      </a:r>
                      <a:endParaRPr lang="en-US" sz="12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smtClean="0">
                          <a:solidFill>
                            <a:srgbClr val="000000"/>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3"/>
          <p:cNvSpPr>
            <a:spLocks noGrp="1"/>
          </p:cNvSpPr>
          <p:nvPr>
            <p:ph type="title"/>
          </p:nvPr>
        </p:nvSpPr>
        <p:spPr>
          <a:xfrm>
            <a:off x="344486" y="600076"/>
            <a:ext cx="8647112" cy="1218795"/>
          </a:xfrm>
        </p:spPr>
        <p:txBody>
          <a:bodyPr/>
          <a:lstStyle/>
          <a:p>
            <a:pPr lvl="0" algn="ctr">
              <a:lnSpc>
                <a:spcPct val="110000"/>
              </a:lnSpc>
            </a:pPr>
            <a:r>
              <a:rPr lang="en-US" sz="2400" kern="1200" dirty="0">
                <a:solidFill>
                  <a:srgbClr val="006600"/>
                </a:solidFill>
              </a:rPr>
              <a:t>PROGRAMME 5: SOCIAL </a:t>
            </a:r>
            <a:r>
              <a:rPr lang="en-US" sz="2400" kern="1200" dirty="0" smtClean="0">
                <a:solidFill>
                  <a:srgbClr val="006600"/>
                </a:solidFill>
              </a:rPr>
              <a:t>REINTEGRATION</a:t>
            </a:r>
            <a:r>
              <a:rPr lang="en-US" sz="2400" kern="1200" dirty="0" smtClean="0">
                <a:solidFill>
                  <a:srgbClr val="FF0000"/>
                </a:solidFill>
              </a:rPr>
              <a:t/>
            </a:r>
            <a:br>
              <a:rPr lang="en-US" sz="2400" kern="1200" dirty="0" smtClean="0">
                <a:solidFill>
                  <a:srgbClr val="FF0000"/>
                </a:solidFill>
              </a:rPr>
            </a:br>
            <a:r>
              <a:rPr lang="en-US" sz="2400" kern="1200" dirty="0" smtClean="0"/>
              <a:t>COMMUNITY REINTEGRATION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val="4203324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7646751"/>
              </p:ext>
            </p:extLst>
          </p:nvPr>
        </p:nvGraphicFramePr>
        <p:xfrm>
          <a:off x="228598" y="1676400"/>
          <a:ext cx="8610601" cy="4169229"/>
        </p:xfrm>
        <a:graphic>
          <a:graphicData uri="http://schemas.openxmlformats.org/drawingml/2006/table">
            <a:tbl>
              <a:tblPr firstRow="1" bandRow="1">
                <a:tableStyleId>{5C22544A-7EE6-4342-B048-85BDC9FD1C3A}</a:tableStyleId>
              </a:tblPr>
              <a:tblGrid>
                <a:gridCol w="1524002"/>
                <a:gridCol w="990600"/>
                <a:gridCol w="1371600"/>
                <a:gridCol w="1242291"/>
                <a:gridCol w="1881909"/>
                <a:gridCol w="1600199"/>
              </a:tblGrid>
              <a:tr h="816429">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0">
                <a:tc>
                  <a:txBody>
                    <a:bodyPr/>
                    <a:lstStyle/>
                    <a:p>
                      <a:pPr algn="l" fontAlgn="t"/>
                      <a:r>
                        <a:rPr lang="en-US" sz="1600" b="1" i="0" u="none" strike="noStrike" dirty="0">
                          <a:solidFill>
                            <a:schemeClr val="tx1"/>
                          </a:solidFill>
                          <a:effectLst/>
                          <a:latin typeface="Arial Narrow" panose="020B0606020202030204" pitchFamily="34" charset="0"/>
                        </a:rPr>
                        <a:t>Number of service points established in community corrections</a:t>
                      </a:r>
                      <a:r>
                        <a:rPr lang="en-US" sz="16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rgbClr val="000000"/>
                          </a:solidFill>
                          <a:effectLst/>
                          <a:latin typeface="Arial Narrow" panose="020B0606020202030204" pitchFamily="34" charset="0"/>
                        </a:rPr>
                        <a:t>Target measured annually</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kern="1200" dirty="0" smtClean="0">
                          <a:solidFill>
                            <a:schemeClr val="tx1"/>
                          </a:solidFill>
                          <a:effectLst/>
                          <a:latin typeface="Arial Narrow" panose="020B0606020202030204" pitchFamily="34" charset="0"/>
                          <a:ea typeface="+mn-ea"/>
                          <a:cs typeface="+mn-cs"/>
                        </a:rPr>
                        <a:t>80</a:t>
                      </a:r>
                    </a:p>
                    <a:p>
                      <a:pPr algn="l" fontAlgn="t"/>
                      <a:endParaRPr lang="en-ZA" sz="1600" b="1" i="0" u="none" strike="noStrike" kern="1200" dirty="0" smtClean="0">
                        <a:solidFill>
                          <a:schemeClr val="tx1"/>
                        </a:solidFill>
                        <a:effectLst/>
                        <a:latin typeface="Arial Narrow" panose="020B0606020202030204" pitchFamily="34" charset="0"/>
                        <a:ea typeface="+mn-ea"/>
                        <a:cs typeface="+mn-cs"/>
                      </a:endParaRPr>
                    </a:p>
                    <a:p>
                      <a:pPr algn="l" fontAlgn="t"/>
                      <a:r>
                        <a:rPr lang="en-ZA" sz="1600" b="1" i="0" u="none" strike="noStrike" kern="1200" dirty="0" smtClean="0">
                          <a:solidFill>
                            <a:schemeClr val="tx1"/>
                          </a:solidFill>
                          <a:effectLst/>
                          <a:latin typeface="Arial Narrow" panose="020B0606020202030204" pitchFamily="34" charset="0"/>
                          <a:ea typeface="+mn-ea"/>
                          <a:cs typeface="+mn-cs"/>
                        </a:rPr>
                        <a:t>LMN: 25</a:t>
                      </a:r>
                    </a:p>
                    <a:p>
                      <a:pPr algn="l" fontAlgn="t"/>
                      <a:r>
                        <a:rPr lang="en-ZA" sz="1600" b="1" i="0" u="none" strike="noStrike" kern="1200" dirty="0" smtClean="0">
                          <a:solidFill>
                            <a:schemeClr val="tx1"/>
                          </a:solidFill>
                          <a:effectLst/>
                          <a:latin typeface="Arial Narrow" panose="020B0606020202030204" pitchFamily="34" charset="0"/>
                          <a:ea typeface="+mn-ea"/>
                          <a:cs typeface="+mn-cs"/>
                        </a:rPr>
                        <a:t>FS/NC: 29</a:t>
                      </a:r>
                    </a:p>
                    <a:p>
                      <a:pPr algn="l" fontAlgn="t"/>
                      <a:r>
                        <a:rPr lang="en-ZA" sz="1600" b="1" i="0" u="none" strike="noStrike" kern="1200" dirty="0" smtClean="0">
                          <a:solidFill>
                            <a:schemeClr val="tx1"/>
                          </a:solidFill>
                          <a:effectLst/>
                          <a:latin typeface="Arial Narrow" panose="020B0606020202030204" pitchFamily="34" charset="0"/>
                          <a:ea typeface="+mn-ea"/>
                          <a:cs typeface="+mn-cs"/>
                        </a:rPr>
                        <a:t>KZN: 8</a:t>
                      </a:r>
                    </a:p>
                    <a:p>
                      <a:pPr algn="l" fontAlgn="t"/>
                      <a:r>
                        <a:rPr lang="en-ZA" sz="1600" b="1" i="0" u="none" strike="noStrike" kern="1200" dirty="0" smtClean="0">
                          <a:solidFill>
                            <a:schemeClr val="tx1"/>
                          </a:solidFill>
                          <a:effectLst/>
                          <a:latin typeface="Arial Narrow" panose="020B0606020202030204" pitchFamily="34" charset="0"/>
                          <a:ea typeface="+mn-ea"/>
                          <a:cs typeface="+mn-cs"/>
                        </a:rPr>
                        <a:t>WC: 14</a:t>
                      </a:r>
                    </a:p>
                    <a:p>
                      <a:pPr algn="l" fontAlgn="t"/>
                      <a:r>
                        <a:rPr lang="en-ZA" sz="1600" b="1" i="0" u="none" strike="noStrike" kern="1200" dirty="0" smtClean="0">
                          <a:solidFill>
                            <a:schemeClr val="tx1"/>
                          </a:solidFill>
                          <a:effectLst/>
                          <a:latin typeface="Arial Narrow" panose="020B0606020202030204" pitchFamily="34" charset="0"/>
                          <a:ea typeface="+mn-ea"/>
                          <a:cs typeface="+mn-cs"/>
                        </a:rPr>
                        <a:t>GP: 2</a:t>
                      </a:r>
                    </a:p>
                    <a:p>
                      <a:pPr algn="l" fontAlgn="t"/>
                      <a:r>
                        <a:rPr lang="en-ZA" sz="1600" b="1" i="0" u="none" strike="noStrike" kern="1200" dirty="0" smtClean="0">
                          <a:solidFill>
                            <a:schemeClr val="tx1"/>
                          </a:solidFill>
                          <a:effectLst/>
                          <a:latin typeface="Arial Narrow" panose="020B0606020202030204" pitchFamily="34" charset="0"/>
                          <a:ea typeface="+mn-ea"/>
                          <a:cs typeface="+mn-cs"/>
                        </a:rPr>
                        <a:t>EC: 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600" b="0" i="0" u="none" strike="noStrike" kern="1200" dirty="0" smtClean="0">
                          <a:solidFill>
                            <a:srgbClr val="000000"/>
                          </a:solidFill>
                          <a:effectLst/>
                          <a:latin typeface="Arial Narrow" panose="020B0606020202030204" pitchFamily="34" charset="0"/>
                          <a:ea typeface="+mn-ea"/>
                          <a:cs typeface="+mn-cs"/>
                        </a:rPr>
                        <a:t>Target</a:t>
                      </a:r>
                      <a:r>
                        <a:rPr lang="en-ZA" sz="1600" b="0" i="0" u="none" strike="noStrike" kern="1200" baseline="0" dirty="0" smtClean="0">
                          <a:solidFill>
                            <a:srgbClr val="000000"/>
                          </a:solidFill>
                          <a:effectLst/>
                          <a:latin typeface="Arial Narrow" panose="020B0606020202030204" pitchFamily="34" charset="0"/>
                          <a:ea typeface="+mn-ea"/>
                          <a:cs typeface="+mn-cs"/>
                        </a:rPr>
                        <a:t> measured annually</a:t>
                      </a:r>
                      <a:endParaRPr lang="en-ZA"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600" b="0" i="0" u="none" strike="noStrike" dirty="0" smtClean="0">
                          <a:solidFill>
                            <a:srgbClr val="000000"/>
                          </a:solidFill>
                          <a:effectLst/>
                          <a:latin typeface="Arial Narrow" panose="020B0606020202030204" pitchFamily="34" charset="0"/>
                        </a:rPr>
                        <a:t>'Marketing to stakeholders for their involvement and further strengthening of relations </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600" b="0" i="0" u="none" strike="noStrike" dirty="0" smtClean="0">
                          <a:solidFill>
                            <a:srgbClr val="000000"/>
                          </a:solidFill>
                          <a:effectLst/>
                          <a:latin typeface="Arial Narrow" panose="020B0606020202030204" pitchFamily="34" charset="0"/>
                        </a:rPr>
                        <a:t>n/a </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3"/>
          <p:cNvSpPr>
            <a:spLocks noGrp="1"/>
          </p:cNvSpPr>
          <p:nvPr>
            <p:ph type="title"/>
          </p:nvPr>
        </p:nvSpPr>
        <p:spPr>
          <a:xfrm>
            <a:off x="344486" y="568404"/>
            <a:ext cx="8647112" cy="1218795"/>
          </a:xfrm>
        </p:spPr>
        <p:txBody>
          <a:bodyPr/>
          <a:lstStyle/>
          <a:p>
            <a:pPr lvl="0" algn="ctr">
              <a:lnSpc>
                <a:spcPct val="110000"/>
              </a:lnSpc>
            </a:pPr>
            <a:r>
              <a:rPr lang="en-US" sz="2400" kern="1200" dirty="0" smtClean="0">
                <a:solidFill>
                  <a:srgbClr val="006600"/>
                </a:solidFill>
              </a:rPr>
              <a:t>PROGRAMME 5: SOCIAL REINTEGRATION</a:t>
            </a:r>
            <a:r>
              <a:rPr lang="en-US" sz="2400" kern="1200" dirty="0" smtClean="0">
                <a:solidFill>
                  <a:srgbClr val="FF0000"/>
                </a:solidFill>
              </a:rPr>
              <a:t/>
            </a:r>
            <a:br>
              <a:rPr lang="en-US" sz="2400" kern="1200" dirty="0" smtClean="0">
                <a:solidFill>
                  <a:srgbClr val="FF0000"/>
                </a:solidFill>
              </a:rPr>
            </a:br>
            <a:r>
              <a:rPr lang="en-US" sz="2400" kern="1200" dirty="0" smtClean="0"/>
              <a:t>OFFICE ACCOMMODATION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val="886956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PERFORMANCE IMPROVEMENT PLANS</a:t>
            </a:r>
            <a:endParaRPr lang="en-ZA" dirty="0"/>
          </a:p>
        </p:txBody>
      </p:sp>
      <p:sp>
        <p:nvSpPr>
          <p:cNvPr id="3" name="Content Placeholder 2"/>
          <p:cNvSpPr>
            <a:spLocks noGrp="1"/>
          </p:cNvSpPr>
          <p:nvPr>
            <p:ph idx="1"/>
          </p:nvPr>
        </p:nvSpPr>
        <p:spPr>
          <a:xfrm>
            <a:off x="246063" y="1014643"/>
            <a:ext cx="8647112" cy="2437590"/>
          </a:xfrm>
          <a:ln>
            <a:noFill/>
          </a:ln>
        </p:spPr>
        <p:txBody>
          <a:bodyPr/>
          <a:lstStyle/>
          <a:p>
            <a:pPr marL="0" indent="0">
              <a:buNone/>
            </a:pPr>
            <a:r>
              <a:rPr lang="en-ZA" dirty="0"/>
              <a:t>T</a:t>
            </a:r>
            <a:r>
              <a:rPr lang="en-ZA" dirty="0" smtClean="0"/>
              <a:t>he following improvement plans are in place to address areas of under-performance on the Q1 Performance Report:</a:t>
            </a:r>
          </a:p>
          <a:p>
            <a:pPr>
              <a:buClr>
                <a:srgbClr val="006600"/>
              </a:buClr>
            </a:pPr>
            <a:r>
              <a:rPr lang="en-ZA" dirty="0" smtClean="0"/>
              <a:t>IEHW has been rolled out in the Drakenstein Management Area on 09 – 10 July 2019.  The remaining two Management Areas i.e. Zonderwater and Thohoyandou will be rolled out in Q2 together with the three planned Management Areas.</a:t>
            </a:r>
          </a:p>
          <a:p>
            <a:pPr>
              <a:buClr>
                <a:srgbClr val="006600"/>
              </a:buClr>
            </a:pPr>
            <a:r>
              <a:rPr lang="en-ZA" dirty="0" smtClean="0"/>
              <a:t>Capacity will be increased to ensure the roll out IIMS for identified sites.</a:t>
            </a:r>
          </a:p>
          <a:p>
            <a:pPr>
              <a:buClr>
                <a:srgbClr val="006600"/>
              </a:buClr>
            </a:pPr>
            <a:r>
              <a:rPr lang="en-ZA" dirty="0" smtClean="0"/>
              <a:t>Regions will implement the rotation of Correctional Supervision and Parole Boards until the finalisation of the appointments of parole board members. </a:t>
            </a:r>
            <a:endParaRPr lang="en-ZA" dirty="0"/>
          </a:p>
        </p:txBody>
      </p:sp>
    </p:spTree>
    <p:extLst>
      <p:ext uri="{BB962C8B-B14F-4D97-AF65-F5344CB8AC3E}">
        <p14:creationId xmlns:p14="http://schemas.microsoft.com/office/powerpoint/2010/main" val="3988105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defTabSz="914400">
                <a:lnSpc>
                  <a:spcPct val="90000"/>
                </a:lnSpc>
                <a:spcBef>
                  <a:spcPct val="50000"/>
                </a:spcBef>
                <a:buClr>
                  <a:srgbClr val="E3DED1"/>
                </a:buClr>
              </a:pPr>
              <a:endParaRPr lang="en-ZA" sz="1400" dirty="0" smtClean="0">
                <a:solidFill>
                  <a:prstClr val="black"/>
                </a:solidFill>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454636"/>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lvl="0" algn="l" defTabSz="457200" fontAlgn="auto">
              <a:lnSpc>
                <a:spcPct val="100000"/>
              </a:lnSpc>
              <a:spcBef>
                <a:spcPts val="0"/>
              </a:spcBef>
              <a:spcAft>
                <a:spcPts val="0"/>
              </a:spcAft>
            </a:pPr>
            <a:r>
              <a:rPr lang="en-ZA" altLang="en-US" dirty="0">
                <a:solidFill>
                  <a:prstClr val="black"/>
                </a:solidFill>
              </a:rPr>
              <a:t>1st QUARTER FINANCE </a:t>
            </a:r>
          </a:p>
          <a:p>
            <a:pPr lvl="0" algn="l" defTabSz="457200" fontAlgn="auto">
              <a:lnSpc>
                <a:spcPct val="100000"/>
              </a:lnSpc>
              <a:spcBef>
                <a:spcPts val="0"/>
              </a:spcBef>
              <a:spcAft>
                <a:spcPts val="0"/>
              </a:spcAft>
            </a:pPr>
            <a:r>
              <a:rPr lang="en-ZA" altLang="en-US" dirty="0">
                <a:solidFill>
                  <a:prstClr val="black"/>
                </a:solidFill>
              </a:rPr>
              <a:t>REPORT:  2019/20                    </a:t>
            </a: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FINANCE REPORT</a:t>
            </a:r>
            <a:endParaRPr lang="en-GB" sz="2400" dirty="0">
              <a:solidFill>
                <a:prstClr val="white"/>
              </a:solidFill>
              <a:latin typeface="Lato"/>
            </a:endParaRPr>
          </a:p>
        </p:txBody>
      </p:sp>
    </p:spTree>
    <p:extLst>
      <p:ext uri="{BB962C8B-B14F-4D97-AF65-F5344CB8AC3E}">
        <p14:creationId xmlns:p14="http://schemas.microsoft.com/office/powerpoint/2010/main" val="868816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73" y="1155700"/>
            <a:ext cx="9036496" cy="4910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2" name="Rectangle 2"/>
          <p:cNvSpPr txBox="1">
            <a:spLocks noChangeArrowheads="1"/>
          </p:cNvSpPr>
          <p:nvPr/>
        </p:nvSpPr>
        <p:spPr bwMode="auto">
          <a:xfrm>
            <a:off x="294722" y="601702"/>
            <a:ext cx="8607977"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defTabSz="914400" eaLnBrk="1" hangingPunct="1">
              <a:spcBef>
                <a:spcPct val="50000"/>
              </a:spcBef>
            </a:pP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  SUMMARY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OF THE NATIONAL STATE OF EXPENDITURE FOR THE YEAR TO DATE: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30 JUNE 2019</a:t>
            </a:r>
            <a:endParaRPr lang="en-US"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97605534"/>
              </p:ext>
            </p:extLst>
          </p:nvPr>
        </p:nvGraphicFramePr>
        <p:xfrm>
          <a:off x="698500" y="1397000"/>
          <a:ext cx="8039100" cy="3429000"/>
        </p:xfrm>
        <a:graphic>
          <a:graphicData uri="http://schemas.openxmlformats.org/drawingml/2006/table">
            <a:tbl>
              <a:tblPr firstRow="1" bandRow="1">
                <a:tableStyleId>{00A15C55-8517-42AA-B614-E9B94910E393}</a:tableStyleId>
              </a:tblPr>
              <a:tblGrid>
                <a:gridCol w="4019550"/>
                <a:gridCol w="4019550"/>
              </a:tblGrid>
              <a:tr h="571500">
                <a:tc>
                  <a:txBody>
                    <a:bodyPr/>
                    <a:lstStyle/>
                    <a:p>
                      <a:endParaRPr lang="en-ZA" sz="2400" dirty="0"/>
                    </a:p>
                  </a:txBody>
                  <a:tcPr/>
                </a:tc>
                <a:tc>
                  <a:txBody>
                    <a:bodyPr/>
                    <a:lstStyle/>
                    <a:p>
                      <a:pPr algn="ctr"/>
                      <a:r>
                        <a:rPr lang="en-ZA" sz="2400" dirty="0" smtClean="0"/>
                        <a:t>(R’000)</a:t>
                      </a:r>
                      <a:endParaRPr lang="en-ZA" sz="2400" dirty="0"/>
                    </a:p>
                  </a:txBody>
                  <a:tcPr/>
                </a:tc>
              </a:tr>
              <a:tr h="571500">
                <a:tc>
                  <a:txBody>
                    <a:bodyPr/>
                    <a:lstStyle/>
                    <a:p>
                      <a:r>
                        <a:rPr lang="en-ZA" sz="2400" dirty="0" smtClean="0"/>
                        <a:t>Original budget</a:t>
                      </a:r>
                      <a:endParaRPr lang="en-ZA" sz="2400" dirty="0"/>
                    </a:p>
                  </a:txBody>
                  <a:tcPr/>
                </a:tc>
                <a:tc>
                  <a:txBody>
                    <a:bodyPr/>
                    <a:lstStyle/>
                    <a:p>
                      <a:pPr algn="r"/>
                      <a:r>
                        <a:rPr lang="en-ZA" sz="2400" dirty="0" smtClean="0"/>
                        <a:t>25 407 638</a:t>
                      </a:r>
                      <a:endParaRPr lang="en-ZA" sz="2400" dirty="0"/>
                    </a:p>
                  </a:txBody>
                  <a:tcPr/>
                </a:tc>
              </a:tr>
              <a:tr h="571500">
                <a:tc>
                  <a:txBody>
                    <a:bodyPr/>
                    <a:lstStyle/>
                    <a:p>
                      <a:r>
                        <a:rPr lang="en-ZA" sz="2400" dirty="0" smtClean="0"/>
                        <a:t>Less:</a:t>
                      </a:r>
                      <a:r>
                        <a:rPr lang="en-ZA" sz="2400" baseline="0" dirty="0" smtClean="0"/>
                        <a:t> expenditure</a:t>
                      </a:r>
                      <a:endParaRPr lang="en-ZA" sz="2400" dirty="0"/>
                    </a:p>
                  </a:txBody>
                  <a:tcPr/>
                </a:tc>
                <a:tc>
                  <a:txBody>
                    <a:bodyPr/>
                    <a:lstStyle/>
                    <a:p>
                      <a:pPr algn="r"/>
                      <a:r>
                        <a:rPr lang="en-ZA" sz="2400" dirty="0" smtClean="0"/>
                        <a:t>5 282 649</a:t>
                      </a:r>
                      <a:endParaRPr lang="en-ZA" sz="2400" dirty="0"/>
                    </a:p>
                  </a:txBody>
                  <a:tcPr/>
                </a:tc>
              </a:tr>
              <a:tr h="571500">
                <a:tc>
                  <a:txBody>
                    <a:bodyPr/>
                    <a:lstStyle/>
                    <a:p>
                      <a:r>
                        <a:rPr lang="en-ZA" sz="2400" b="1" dirty="0" smtClean="0"/>
                        <a:t>Available budget</a:t>
                      </a:r>
                      <a:endParaRPr lang="en-ZA" sz="2400" b="1" dirty="0"/>
                    </a:p>
                  </a:txBody>
                  <a:tcPr/>
                </a:tc>
                <a:tc>
                  <a:txBody>
                    <a:bodyPr/>
                    <a:lstStyle/>
                    <a:p>
                      <a:pPr algn="r"/>
                      <a:r>
                        <a:rPr lang="en-ZA" sz="2400" b="1" dirty="0" smtClean="0"/>
                        <a:t>20 124 898</a:t>
                      </a:r>
                      <a:endParaRPr lang="en-ZA" sz="2400" b="1" dirty="0"/>
                    </a:p>
                  </a:txBody>
                  <a:tcPr/>
                </a:tc>
              </a:tr>
              <a:tr h="571500">
                <a:tc>
                  <a:txBody>
                    <a:bodyPr/>
                    <a:lstStyle/>
                    <a:p>
                      <a:endParaRPr lang="en-ZA" sz="2400" dirty="0"/>
                    </a:p>
                  </a:txBody>
                  <a:tcPr/>
                </a:tc>
                <a:tc>
                  <a:txBody>
                    <a:bodyPr/>
                    <a:lstStyle/>
                    <a:p>
                      <a:pPr algn="r"/>
                      <a:endParaRPr lang="en-ZA" sz="2400" dirty="0"/>
                    </a:p>
                  </a:txBody>
                  <a:tcPr/>
                </a:tc>
              </a:tr>
              <a:tr h="571500">
                <a:tc>
                  <a:txBody>
                    <a:bodyPr/>
                    <a:lstStyle/>
                    <a:p>
                      <a:r>
                        <a:rPr lang="en-ZA" sz="2400" dirty="0" smtClean="0"/>
                        <a:t>Percentage spent</a:t>
                      </a:r>
                      <a:endParaRPr lang="en-ZA" sz="2400" dirty="0"/>
                    </a:p>
                  </a:txBody>
                  <a:tcPr/>
                </a:tc>
                <a:tc>
                  <a:txBody>
                    <a:bodyPr/>
                    <a:lstStyle/>
                    <a:p>
                      <a:pPr algn="r"/>
                      <a:r>
                        <a:rPr lang="en-ZA" sz="2400" dirty="0" smtClean="0"/>
                        <a:t>20.79%</a:t>
                      </a:r>
                      <a:endParaRPr lang="en-ZA" sz="2400" dirty="0"/>
                    </a:p>
                  </a:txBody>
                  <a:tcPr/>
                </a:tc>
              </a:tr>
            </a:tbl>
          </a:graphicData>
        </a:graphic>
      </p:graphicFrame>
    </p:spTree>
    <p:extLst>
      <p:ext uri="{BB962C8B-B14F-4D97-AF65-F5344CB8AC3E}">
        <p14:creationId xmlns:p14="http://schemas.microsoft.com/office/powerpoint/2010/main" val="4107574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2071" y="184096"/>
            <a:ext cx="8912630" cy="393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54000" y="1457465"/>
            <a:ext cx="8585200" cy="334245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defTabSz="914400">
              <a:lnSpc>
                <a:spcPct val="150000"/>
              </a:lnSpc>
              <a:buClrTx/>
              <a:buFont typeface="Wingdings" pitchFamily="2" charset="2"/>
              <a:buNone/>
              <a:defRPr/>
            </a:pPr>
            <a:r>
              <a:rPr lang="en-ZA" sz="2000" b="1" kern="0" dirty="0" smtClean="0">
                <a:solidFill>
                  <a:srgbClr val="000000">
                    <a:lumMod val="95000"/>
                    <a:lumOff val="5000"/>
                  </a:srgbClr>
                </a:solidFill>
                <a:latin typeface="Tahoma" panose="020B0604030504040204" pitchFamily="34" charset="0"/>
                <a:ea typeface="Tahoma" panose="020B0604030504040204" pitchFamily="34" charset="0"/>
                <a:cs typeface="Tahoma" panose="020B0604030504040204" pitchFamily="34" charset="0"/>
              </a:rPr>
              <a:t>OVERVIEW:</a:t>
            </a:r>
          </a:p>
          <a:p>
            <a:pPr marL="355600" indent="-355600" algn="just" defTabSz="914400">
              <a:lnSpc>
                <a:spcPct val="110000"/>
              </a:lnSpc>
              <a:buClr>
                <a:srgbClr val="003300"/>
              </a:buClr>
              <a:buFont typeface="Wingdings" pitchFamily="2" charset="2"/>
              <a:buChar char="q"/>
              <a:defRPr/>
            </a:pP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year-to-date expenditure of the Department as at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30 June 2019 was R5,283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billion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(20.79%)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against the spending plan of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R6,018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billion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(23.68%)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resulting in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R735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million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underspending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of the projected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expenditure</a:t>
            </a:r>
            <a:endPar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buClr>
                <a:srgbClr val="003300"/>
              </a:buClr>
              <a:buFont typeface="Wingdings" pitchFamily="2" charset="2"/>
              <a:buChar char="q"/>
              <a:defRPr/>
            </a:pP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spending plan included in this analysis is the original spending plan as approved at the beginning of the financial year by National </a:t>
            </a: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Treasury</a:t>
            </a:r>
            <a:endPar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buClr>
                <a:srgbClr val="003300"/>
              </a:buClr>
              <a:buFont typeface="Wingdings" pitchFamily="2" charset="2"/>
              <a:buChar char="q"/>
              <a:defRPr/>
            </a:pPr>
            <a:r>
              <a:rPr lang="en-ZA" sz="18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Factors </a:t>
            </a: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that contributed to the under-/ over spending per Programme are as follows</a:t>
            </a:r>
            <a:r>
              <a:rPr lang="en-ZA"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t>
            </a:r>
          </a:p>
        </p:txBody>
      </p:sp>
      <p:sp>
        <p:nvSpPr>
          <p:cNvPr id="11" name="Rectangle 2"/>
          <p:cNvSpPr txBox="1">
            <a:spLocks noChangeArrowheads="1"/>
          </p:cNvSpPr>
          <p:nvPr/>
        </p:nvSpPr>
        <p:spPr bwMode="auto">
          <a:xfrm>
            <a:off x="254000" y="577850"/>
            <a:ext cx="858519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95619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flipV="1">
            <a:off x="0" y="-1066800"/>
            <a:ext cx="9448800" cy="1066800"/>
          </a:xfrm>
          <a:prstGeom prst="rect">
            <a:avLst/>
          </a:prstGeom>
          <a:noFill/>
          <a:ln w="9525">
            <a:noFill/>
            <a:miter lim="800000"/>
            <a:headEnd/>
            <a:tailEnd/>
          </a:ln>
        </p:spPr>
        <p:txBody>
          <a:bodyPr wrap="square" anchor="ctr">
            <a:spAutoFit/>
          </a:bodyPr>
          <a:lstStyle/>
          <a:p>
            <a:endParaRPr lang="en-ZA" dirty="0">
              <a:solidFill>
                <a:srgbClr val="000000"/>
              </a:solidFill>
              <a:latin typeface="Calibri" pitchFamily="34" charset="0"/>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48" name="Content Placeholder 6"/>
          <p:cNvSpPr>
            <a:spLocks noGrp="1"/>
          </p:cNvSpPr>
          <p:nvPr>
            <p:ph idx="1"/>
          </p:nvPr>
        </p:nvSpPr>
        <p:spPr>
          <a:xfrm>
            <a:off x="301524" y="566800"/>
            <a:ext cx="8745537" cy="307777"/>
          </a:xfrm>
        </p:spPr>
        <p:txBody>
          <a:bodyPr/>
          <a:lstStyle/>
          <a:p>
            <a:pPr marL="0" indent="0" eaLnBrk="1" hangingPunct="1">
              <a:lnSpc>
                <a:spcPct val="100000"/>
              </a:lnSpc>
              <a:spcBef>
                <a:spcPts val="0"/>
              </a:spcBef>
              <a:buNone/>
            </a:pPr>
            <a:r>
              <a:rPr kumimoji="1" lang="en-US" sz="2000" b="1" dirty="0">
                <a:cs typeface="Arial" panose="020B0604020202020204" pitchFamily="34" charset="0"/>
              </a:rPr>
              <a:t>OVERALL </a:t>
            </a:r>
            <a:r>
              <a:rPr kumimoji="1" lang="en-US" sz="2000" b="1" dirty="0" smtClean="0">
                <a:cs typeface="Arial" panose="020B0604020202020204" pitchFamily="34" charset="0"/>
              </a:rPr>
              <a:t>1</a:t>
            </a:r>
            <a:r>
              <a:rPr kumimoji="1" lang="en-US" sz="2000" b="1" baseline="30000" dirty="0" smtClean="0">
                <a:cs typeface="Arial" panose="020B0604020202020204" pitchFamily="34" charset="0"/>
              </a:rPr>
              <a:t>st</a:t>
            </a:r>
            <a:r>
              <a:rPr kumimoji="1" lang="en-US" sz="2000" b="1" dirty="0" smtClean="0">
                <a:cs typeface="Arial" panose="020B0604020202020204" pitchFamily="34" charset="0"/>
              </a:rPr>
              <a:t>   </a:t>
            </a:r>
            <a:r>
              <a:rPr kumimoji="1" lang="en-US" sz="2000" b="1" dirty="0">
                <a:cs typeface="Arial" panose="020B0604020202020204" pitchFamily="34" charset="0"/>
              </a:rPr>
              <a:t>QUARTER DEPARTMENTAL </a:t>
            </a:r>
            <a:r>
              <a:rPr kumimoji="1" lang="en-US" sz="2000" b="1" dirty="0" smtClean="0">
                <a:cs typeface="Arial" panose="020B0604020202020204" pitchFamily="34" charset="0"/>
              </a:rPr>
              <a:t>PERFORMANCE: 89%</a:t>
            </a:r>
            <a:endParaRPr lang="en-US" sz="2000" dirty="0" smtClean="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90779710"/>
              </p:ext>
            </p:extLst>
          </p:nvPr>
        </p:nvGraphicFramePr>
        <p:xfrm>
          <a:off x="141556" y="1104979"/>
          <a:ext cx="8811970" cy="2695115"/>
        </p:xfrm>
        <a:graphic>
          <a:graphicData uri="http://schemas.openxmlformats.org/drawingml/2006/table">
            <a:tbl>
              <a:tblPr firstRow="1" bandRow="1">
                <a:tableStyleId>{5C22544A-7EE6-4342-B048-85BDC9FD1C3A}</a:tableStyleId>
              </a:tblPr>
              <a:tblGrid>
                <a:gridCol w="1562596"/>
                <a:gridCol w="1208229"/>
                <a:gridCol w="1208229"/>
                <a:gridCol w="1208229"/>
                <a:gridCol w="1208229"/>
                <a:gridCol w="1208229"/>
                <a:gridCol w="1208229"/>
              </a:tblGrid>
              <a:tr h="70473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050" b="1" kern="1200" noProof="0" dirty="0" smtClean="0">
                          <a:solidFill>
                            <a:schemeClr val="tx1"/>
                          </a:solidFill>
                          <a:latin typeface="+mn-lt"/>
                          <a:ea typeface="+mn-ea"/>
                          <a:cs typeface="+mn-cs"/>
                        </a:rPr>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050" b="1" kern="1200" noProof="0" dirty="0" smtClean="0">
                          <a:solidFill>
                            <a:schemeClr val="tx1"/>
                          </a:solidFill>
                          <a:latin typeface="+mn-lt"/>
                          <a:ea typeface="+mn-ea"/>
                          <a:cs typeface="+mn-cs"/>
                        </a:rPr>
                        <a:t>Total number of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Total number of annual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050" b="1" kern="1200" noProof="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Total number of quarterly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050" b="1" kern="1200" noProof="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050" dirty="0" smtClean="0">
                          <a:solidFill>
                            <a:schemeClr val="tx1"/>
                          </a:solidFill>
                        </a:rPr>
                        <a:t>Achieved</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050" dirty="0" smtClean="0">
                          <a:solidFill>
                            <a:schemeClr val="tx1"/>
                          </a:solidFill>
                        </a:rPr>
                        <a:t>Not achieved</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ZA" sz="1050" dirty="0" smtClean="0">
                          <a:solidFill>
                            <a:schemeClr val="tx1"/>
                          </a:solidFill>
                        </a:rPr>
                        <a:t>Target measured  annually / per academic year</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64276">
                <a:tc>
                  <a:txBody>
                    <a:bodyPr/>
                    <a:lstStyle/>
                    <a:p>
                      <a:r>
                        <a:rPr lang="en-US" sz="1200" b="1" dirty="0" smtClean="0"/>
                        <a:t>1. Administration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4276">
                <a:tc>
                  <a:txBody>
                    <a:bodyPr/>
                    <a:lstStyle/>
                    <a:p>
                      <a:r>
                        <a:rPr lang="en-US" sz="1200" b="1" dirty="0" smtClean="0"/>
                        <a:t>2. Incarceration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7111">
                <a:tc>
                  <a:txBody>
                    <a:bodyPr/>
                    <a:lstStyle/>
                    <a:p>
                      <a:r>
                        <a:rPr lang="en-US" sz="1200" b="1" dirty="0" smtClean="0"/>
                        <a:t>3. Rehabilitation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10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i="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4276">
                <a:tc>
                  <a:txBody>
                    <a:bodyPr/>
                    <a:lstStyle/>
                    <a:p>
                      <a:r>
                        <a:rPr lang="en-US" sz="1200" b="1" kern="1200" dirty="0" smtClean="0">
                          <a:solidFill>
                            <a:schemeClr val="dk1"/>
                          </a:solidFill>
                          <a:latin typeface="+mn-lt"/>
                          <a:ea typeface="+mn-ea"/>
                          <a:cs typeface="+mn-cs"/>
                        </a:rPr>
                        <a:t>4. Care</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kern="1200" dirty="0" smtClean="0">
                          <a:solidFill>
                            <a:schemeClr val="dk1"/>
                          </a:solidFill>
                          <a:latin typeface="+mn-lt"/>
                          <a:ea typeface="+mn-ea"/>
                          <a:cs typeface="+mn-cs"/>
                        </a:rPr>
                        <a:t>3</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dirty="0" smtClean="0"/>
                        <a: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460">
                <a:tc>
                  <a:txBody>
                    <a:bodyPr/>
                    <a:lstStyle/>
                    <a:p>
                      <a:pPr marL="174625" indent="-174625"/>
                      <a:r>
                        <a:rPr lang="en-US" sz="1200" b="1" dirty="0" smtClean="0"/>
                        <a:t>5. Social Reintegration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a:t>
                      </a:r>
                    </a:p>
                    <a:p>
                      <a:pPr algn="ct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4276">
                <a:tc>
                  <a:txBody>
                    <a:bodyPr/>
                    <a:lstStyle/>
                    <a:p>
                      <a:r>
                        <a:rPr lang="en-US" sz="1200" b="1" dirty="0" smtClean="0"/>
                        <a:t>Total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33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200" b="1" dirty="0" smtClean="0"/>
                        <a:t>36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28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25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kern="1200" dirty="0" smtClean="0">
                          <a:solidFill>
                            <a:schemeClr val="dk1"/>
                          </a:solidFill>
                          <a:latin typeface="+mn-lt"/>
                          <a:ea typeface="+mn-ea"/>
                          <a:cs typeface="+mn-cs"/>
                        </a:rPr>
                        <a:t>8</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10" name="TextBox 9"/>
          <p:cNvSpPr txBox="1"/>
          <p:nvPr/>
        </p:nvSpPr>
        <p:spPr>
          <a:xfrm>
            <a:off x="5105400" y="4724400"/>
            <a:ext cx="3472543" cy="830997"/>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r>
              <a:rPr lang="en-US" sz="1200" b="1" dirty="0" smtClean="0">
                <a:solidFill>
                  <a:srgbClr val="000000"/>
                </a:solidFill>
              </a:rPr>
              <a:t>28 Quarterly Targets </a:t>
            </a:r>
          </a:p>
          <a:p>
            <a:pPr marL="285750" lvl="0" indent="-285750">
              <a:buFont typeface="Arial" panose="020B0604020202020204" pitchFamily="34" charset="0"/>
              <a:buChar char="•"/>
            </a:pPr>
            <a:r>
              <a:rPr lang="en-US" sz="1200" dirty="0" smtClean="0">
                <a:solidFill>
                  <a:srgbClr val="000000"/>
                </a:solidFill>
              </a:rPr>
              <a:t>25  targets </a:t>
            </a:r>
            <a:r>
              <a:rPr lang="en-US" sz="1200" dirty="0">
                <a:solidFill>
                  <a:srgbClr val="000000"/>
                </a:solidFill>
              </a:rPr>
              <a:t>– </a:t>
            </a:r>
            <a:r>
              <a:rPr lang="en-US" sz="1200" dirty="0" smtClean="0">
                <a:solidFill>
                  <a:srgbClr val="000000"/>
                </a:solidFill>
              </a:rPr>
              <a:t>Achieved</a:t>
            </a:r>
            <a:endParaRPr lang="en-US" sz="1200" dirty="0">
              <a:solidFill>
                <a:srgbClr val="000000"/>
              </a:solidFill>
            </a:endParaRPr>
          </a:p>
          <a:p>
            <a:pPr marL="285750" lvl="0" indent="-285750">
              <a:buFont typeface="Arial" panose="020B0604020202020204" pitchFamily="34" charset="0"/>
              <a:buChar char="•"/>
            </a:pPr>
            <a:r>
              <a:rPr lang="en-US" sz="1200" dirty="0">
                <a:solidFill>
                  <a:srgbClr val="000000"/>
                </a:solidFill>
              </a:rPr>
              <a:t>3</a:t>
            </a:r>
            <a:r>
              <a:rPr lang="en-US" sz="1200" dirty="0" smtClean="0">
                <a:solidFill>
                  <a:srgbClr val="000000"/>
                </a:solidFill>
              </a:rPr>
              <a:t> targets </a:t>
            </a:r>
            <a:r>
              <a:rPr lang="en-US" sz="1200" dirty="0">
                <a:solidFill>
                  <a:srgbClr val="000000"/>
                </a:solidFill>
              </a:rPr>
              <a:t>– Not </a:t>
            </a:r>
            <a:r>
              <a:rPr lang="en-US" sz="1200" dirty="0" smtClean="0">
                <a:solidFill>
                  <a:srgbClr val="000000"/>
                </a:solidFill>
              </a:rPr>
              <a:t>Achieved</a:t>
            </a:r>
          </a:p>
          <a:p>
            <a:pPr marL="285750" indent="-285750">
              <a:buFont typeface="Arial" panose="020B0604020202020204" pitchFamily="34" charset="0"/>
              <a:buChar char="•"/>
            </a:pPr>
            <a:r>
              <a:rPr lang="en-US" sz="1200" dirty="0"/>
              <a:t>8</a:t>
            </a:r>
            <a:r>
              <a:rPr lang="en-US" sz="1200" dirty="0" smtClean="0"/>
              <a:t> targets </a:t>
            </a:r>
            <a:r>
              <a:rPr lang="en-US" sz="1200" dirty="0"/>
              <a:t>– Measured </a:t>
            </a:r>
            <a:r>
              <a:rPr lang="en-US" sz="1200" dirty="0" smtClean="0"/>
              <a:t>annually  </a:t>
            </a:r>
            <a:endParaRPr lang="en-US" sz="1200" dirty="0"/>
          </a:p>
        </p:txBody>
      </p:sp>
      <p:graphicFrame>
        <p:nvGraphicFramePr>
          <p:cNvPr id="12" name="Chart 11"/>
          <p:cNvGraphicFramePr>
            <a:graphicFrameLocks/>
          </p:cNvGraphicFramePr>
          <p:nvPr>
            <p:extLst>
              <p:ext uri="{D42A27DB-BD31-4B8C-83A1-F6EECF244321}">
                <p14:modId xmlns:p14="http://schemas.microsoft.com/office/powerpoint/2010/main" val="2479428977"/>
              </p:ext>
            </p:extLst>
          </p:nvPr>
        </p:nvGraphicFramePr>
        <p:xfrm>
          <a:off x="152400" y="397328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13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46064" y="500294"/>
            <a:ext cx="864711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eaLnBrk="1" hangingPunct="1"/>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4.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2019</a:t>
            </a:r>
          </a:p>
        </p:txBody>
      </p:sp>
      <p:graphicFrame>
        <p:nvGraphicFramePr>
          <p:cNvPr id="2" name="Object 1"/>
          <p:cNvGraphicFramePr>
            <a:graphicFrameLocks noChangeAspect="1"/>
          </p:cNvGraphicFramePr>
          <p:nvPr>
            <p:extLst>
              <p:ext uri="{D42A27DB-BD31-4B8C-83A1-F6EECF244321}">
                <p14:modId xmlns:p14="http://schemas.microsoft.com/office/powerpoint/2010/main" val="898628504"/>
              </p:ext>
            </p:extLst>
          </p:nvPr>
        </p:nvGraphicFramePr>
        <p:xfrm>
          <a:off x="336282" y="1397000"/>
          <a:ext cx="8556894" cy="4376658"/>
        </p:xfrm>
        <a:graphic>
          <a:graphicData uri="http://schemas.openxmlformats.org/presentationml/2006/ole">
            <mc:AlternateContent xmlns:mc="http://schemas.openxmlformats.org/markup-compatibility/2006">
              <mc:Choice xmlns:v="urn:schemas-microsoft-com:vml" Requires="v">
                <p:oleObj spid="_x0000_s68661" name="Worksheet" r:id="rId4" imgW="7667723" imgH="3400380" progId="Excel.Sheet.12">
                  <p:embed/>
                </p:oleObj>
              </mc:Choice>
              <mc:Fallback>
                <p:oleObj name="Worksheet" r:id="rId4" imgW="7667723" imgH="3400380" progId="Excel.Sheet.12">
                  <p:embed/>
                  <p:pic>
                    <p:nvPicPr>
                      <p:cNvPr id="0" name=""/>
                      <p:cNvPicPr/>
                      <p:nvPr/>
                    </p:nvPicPr>
                    <p:blipFill>
                      <a:blip r:embed="rId5"/>
                      <a:stretch>
                        <a:fillRect/>
                      </a:stretch>
                    </p:blipFill>
                    <p:spPr>
                      <a:xfrm>
                        <a:off x="336282" y="1397000"/>
                        <a:ext cx="8556894" cy="4376658"/>
                      </a:xfrm>
                      <a:prstGeom prst="rect">
                        <a:avLst/>
                      </a:prstGeom>
                    </p:spPr>
                  </p:pic>
                </p:oleObj>
              </mc:Fallback>
            </mc:AlternateContent>
          </a:graphicData>
        </a:graphic>
      </p:graphicFrame>
    </p:spTree>
    <p:extLst>
      <p:ext uri="{BB962C8B-B14F-4D97-AF65-F5344CB8AC3E}">
        <p14:creationId xmlns:p14="http://schemas.microsoft.com/office/powerpoint/2010/main" val="1214977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457170" y="1155700"/>
            <a:ext cx="9036496" cy="10494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2" name="Rectangle 2"/>
          <p:cNvSpPr txBox="1">
            <a:spLocks noChangeArrowheads="1"/>
          </p:cNvSpPr>
          <p:nvPr/>
        </p:nvSpPr>
        <p:spPr bwMode="auto">
          <a:xfrm>
            <a:off x="165101" y="639068"/>
            <a:ext cx="87376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eaLnBrk="1" hangingPunct="1"/>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 SUMMARY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OF THE NATIONAL STATE OF EXPENDITURE PER PROGRAMME  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09454760"/>
              </p:ext>
            </p:extLst>
          </p:nvPr>
        </p:nvGraphicFramePr>
        <p:xfrm>
          <a:off x="327820" y="1506538"/>
          <a:ext cx="8412162" cy="4870450"/>
        </p:xfrm>
        <a:graphic>
          <a:graphicData uri="http://schemas.openxmlformats.org/presentationml/2006/ole">
            <mc:AlternateContent xmlns:mc="http://schemas.openxmlformats.org/markup-compatibility/2006">
              <mc:Choice xmlns:v="urn:schemas-microsoft-com:vml" Requires="v">
                <p:oleObj spid="_x0000_s69685" name="Worksheet" r:id="rId4" imgW="5487818" imgH="4132957" progId="Excel.Sheet.12">
                  <p:embed/>
                </p:oleObj>
              </mc:Choice>
              <mc:Fallback>
                <p:oleObj name="Worksheet" r:id="rId4" imgW="5487818" imgH="4132957" progId="Excel.Sheet.12">
                  <p:embed/>
                  <p:pic>
                    <p:nvPicPr>
                      <p:cNvPr id="0" name=""/>
                      <p:cNvPicPr/>
                      <p:nvPr/>
                    </p:nvPicPr>
                    <p:blipFill>
                      <a:blip r:embed="rId5"/>
                      <a:stretch>
                        <a:fillRect/>
                      </a:stretch>
                    </p:blipFill>
                    <p:spPr>
                      <a:xfrm>
                        <a:off x="327820" y="1506538"/>
                        <a:ext cx="8412162" cy="4870450"/>
                      </a:xfrm>
                      <a:prstGeom prst="rect">
                        <a:avLst/>
                      </a:prstGeom>
                    </p:spPr>
                  </p:pic>
                </p:oleObj>
              </mc:Fallback>
            </mc:AlternateContent>
          </a:graphicData>
        </a:graphic>
      </p:graphicFrame>
    </p:spTree>
    <p:extLst>
      <p:ext uri="{BB962C8B-B14F-4D97-AF65-F5344CB8AC3E}">
        <p14:creationId xmlns:p14="http://schemas.microsoft.com/office/powerpoint/2010/main" val="136553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383513" y="4219779"/>
            <a:ext cx="8461054" cy="1871282"/>
          </a:xfrm>
          <a:prstGeom prst="rect">
            <a:avLst/>
          </a:prstGeom>
        </p:spPr>
        <p:txBody>
          <a:bodyPr wrap="square">
            <a:spAutoFit/>
          </a:bodyPr>
          <a:lstStyle/>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programme Administration is </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R1,036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(21.64%)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R1,131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(23.62%)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R95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million </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underspending as a result of the following:</a:t>
            </a:r>
            <a:endPar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US" sz="16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The actual spending of R714 million (19.08%) against the spending plan of R902 </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m</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(24.10</a:t>
            </a:r>
            <a:r>
              <a:rPr lang="en-US"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resulting in R188 million underspending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due to vacant funded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posts</a:t>
            </a:r>
            <a:endPar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54000" y="547354"/>
            <a:ext cx="873619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SUMMARY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OF THE NATIONAL STATE OF EXPENDITURE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98880356"/>
              </p:ext>
            </p:extLst>
          </p:nvPr>
        </p:nvGraphicFramePr>
        <p:xfrm>
          <a:off x="340434" y="1268617"/>
          <a:ext cx="8504133" cy="2833483"/>
        </p:xfrm>
        <a:graphic>
          <a:graphicData uri="http://schemas.openxmlformats.org/presentationml/2006/ole">
            <mc:AlternateContent xmlns:mc="http://schemas.openxmlformats.org/markup-compatibility/2006">
              <mc:Choice xmlns:v="urn:schemas-microsoft-com:vml" Requires="v">
                <p:oleObj spid="_x0000_s70709" name="Worksheet" r:id="rId4" imgW="8505634" imgH="3305127" progId="Excel.Sheet.12">
                  <p:embed/>
                </p:oleObj>
              </mc:Choice>
              <mc:Fallback>
                <p:oleObj name="Worksheet" r:id="rId4" imgW="8505634" imgH="3305127" progId="Excel.Sheet.12">
                  <p:embed/>
                  <p:pic>
                    <p:nvPicPr>
                      <p:cNvPr id="0" name=""/>
                      <p:cNvPicPr/>
                      <p:nvPr/>
                    </p:nvPicPr>
                    <p:blipFill>
                      <a:blip r:embed="rId5"/>
                      <a:stretch>
                        <a:fillRect/>
                      </a:stretch>
                    </p:blipFill>
                    <p:spPr>
                      <a:xfrm>
                        <a:off x="340434" y="1268617"/>
                        <a:ext cx="8504133" cy="2833483"/>
                      </a:xfrm>
                      <a:prstGeom prst="rect">
                        <a:avLst/>
                      </a:prstGeom>
                    </p:spPr>
                  </p:pic>
                </p:oleObj>
              </mc:Fallback>
            </mc:AlternateContent>
          </a:graphicData>
        </a:graphic>
      </p:graphicFrame>
    </p:spTree>
    <p:extLst>
      <p:ext uri="{BB962C8B-B14F-4D97-AF65-F5344CB8AC3E}">
        <p14:creationId xmlns:p14="http://schemas.microsoft.com/office/powerpoint/2010/main" val="2250477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279400" y="1160475"/>
            <a:ext cx="8445957" cy="5250668"/>
          </a:xfrm>
          <a:prstGeom prst="rect">
            <a:avLst/>
          </a:prstGeom>
        </p:spPr>
        <p:txBody>
          <a:bodyPr wrap="square">
            <a:spAutoFit/>
          </a:bodyPr>
          <a:lstStyle/>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US" sz="14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4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4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department has commenced with the process of aligning PERSAL to HRBP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tool and the finalisation of the process was delayed as a result of the reconfiguration of the roles and new functions introduced.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permanent funded establishment as published in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ENE was reported to be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6,184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6,783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599 posts</a:t>
            </a: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Hereunder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PERSAL as at 30 June 2019 </a:t>
            </a:r>
          </a:p>
          <a:p>
            <a:pPr algn="just" defTabSz="914400">
              <a:lnSpc>
                <a:spcPct val="150000"/>
              </a:lnSpc>
              <a:spcBef>
                <a:spcPts val="1200"/>
              </a:spcBef>
              <a:buClr>
                <a:srgbClr val="003300"/>
              </a:buClr>
            </a:pPr>
            <a:endParaRPr lang="en-ZA" sz="12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a:lnSpc>
                <a:spcPct val="150000"/>
              </a:lnSpc>
              <a:spcBef>
                <a:spcPts val="1200"/>
              </a:spcBef>
              <a:buClr>
                <a:srgbClr val="003300"/>
              </a:buClr>
            </a:pPr>
            <a:endParaRPr lang="en-ZA" sz="1200" kern="0"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a:lnSpc>
                <a:spcPct val="150000"/>
              </a:lnSpc>
              <a:spcBef>
                <a:spcPts val="1200"/>
              </a:spcBef>
              <a:buClr>
                <a:srgbClr val="003300"/>
              </a:buClr>
              <a:buFont typeface="Wingdings" panose="05000000000000000000" pitchFamily="2" charset="2"/>
              <a:buChar char="q"/>
            </a:pPr>
            <a:endParaRPr lang="en-ZA" sz="1200" b="1" kern="0"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a:lnSpc>
                <a:spcPct val="110000"/>
              </a:lnSpc>
              <a:spcBef>
                <a:spcPts val="600"/>
              </a:spcBef>
              <a:spcAft>
                <a:spcPts val="600"/>
              </a:spcAft>
              <a:buClr>
                <a:srgbClr val="003300"/>
              </a:buClr>
            </a:pPr>
            <a:endParaRPr lang="en-ZA" sz="1000" b="1"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ZA" sz="1400" b="1" kern="0" dirty="0" smtClean="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R229 million (23.87%) against the spending plan of R217 million (22.54%) resulting in R13 million overspending was mainly on items: Inv: food and food supplies and Consumable supplies due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to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continuous price increase on food prices, cleaning materials, toiletries and washing materials that are utilised in Management Areas across the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country</a:t>
            </a: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ZA" sz="1400" b="1" kern="0" dirty="0" smtClean="0">
                <a:solidFill>
                  <a:prstClr val="black"/>
                </a:solidFill>
                <a:latin typeface="Arial" panose="020B0604020202020204" pitchFamily="34" charset="0"/>
                <a:ea typeface="Tahoma" panose="020B0604030504040204" pitchFamily="34" charset="0"/>
                <a:cs typeface="Arial" panose="020B0604020202020204" pitchFamily="34" charset="0"/>
              </a:rPr>
              <a:t>Interest on Rent on Land</a:t>
            </a:r>
            <a:r>
              <a:rPr lang="en-ZA" sz="1400" b="1" kern="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R45 thousand incurred against a zero budget mainly due to interest paid on overdue accounts in Head Office</a:t>
            </a:r>
            <a:endPar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79400" y="577850"/>
            <a:ext cx="8501371"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STATE OF EXPENDITURE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55173035"/>
              </p:ext>
            </p:extLst>
          </p:nvPr>
        </p:nvGraphicFramePr>
        <p:xfrm>
          <a:off x="775157" y="3176599"/>
          <a:ext cx="7950200" cy="1187450"/>
        </p:xfrm>
        <a:graphic>
          <a:graphicData uri="http://schemas.openxmlformats.org/presentationml/2006/ole">
            <mc:AlternateContent xmlns:mc="http://schemas.openxmlformats.org/markup-compatibility/2006">
              <mc:Choice xmlns:v="urn:schemas-microsoft-com:vml" Requires="v">
                <p:oleObj spid="_x0000_s71734" name="Worksheet" r:id="rId4" imgW="12544425" imgH="1267015" progId="Excel.Sheet.12">
                  <p:embed/>
                </p:oleObj>
              </mc:Choice>
              <mc:Fallback>
                <p:oleObj name="Worksheet" r:id="rId4" imgW="12544425" imgH="1267015"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57" y="3176599"/>
                        <a:ext cx="795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5399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254001" y="1399309"/>
            <a:ext cx="8572500" cy="4361194"/>
          </a:xfrm>
          <a:prstGeom prst="rect">
            <a:avLst/>
          </a:prstGeom>
        </p:spPr>
        <p:txBody>
          <a:bodyPr wrap="square">
            <a:spAutoFit/>
          </a:bodyPr>
          <a:lstStyle/>
          <a:p>
            <a:pPr marL="355600" indent="-355600" algn="just" defTabSz="914400">
              <a:lnSpc>
                <a:spcPct val="110000"/>
              </a:lnSpc>
              <a:spcBef>
                <a:spcPts val="1200"/>
              </a:spcBef>
              <a:spcAft>
                <a:spcPts val="1200"/>
              </a:spcAft>
              <a:buClr>
                <a:srgbClr val="003300"/>
              </a:buClr>
              <a:buFont typeface="Wingdings" panose="05000000000000000000" pitchFamily="2" charset="2"/>
              <a:buChar char="q"/>
            </a:pPr>
            <a:r>
              <a:rPr lang="en-ZA" b="1" kern="0"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R80 million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239.03%)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R6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million (18.89%) resulting in R74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overspending as a result of payment for expenditure incurred under item: H/H Empl S/Ben: PST retirement Benefit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GEMS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continuation members) under this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programme. An amount of R432 million will be reprioritised during 2019 AENE and over 2020 MTEF period as per Treasury SCOA classification for post-retirement benefits from COE to transfers and subsidies under households for payment of GEMS continuation members and their dependants</a:t>
            </a:r>
          </a:p>
          <a:p>
            <a:pPr marL="355600" indent="-355600" algn="just" defTabSz="914400">
              <a:lnSpc>
                <a:spcPct val="110000"/>
              </a:lnSpc>
              <a:spcBef>
                <a:spcPts val="1200"/>
              </a:spcBef>
              <a:spcAft>
                <a:spcPts val="1200"/>
              </a:spcAft>
              <a:buClr>
                <a:srgbClr val="003300"/>
              </a:buClr>
              <a:buFont typeface="Wingdings" panose="05000000000000000000" pitchFamily="2" charset="2"/>
              <a:buChar char="q"/>
            </a:pPr>
            <a:r>
              <a:rPr lang="en-ZA" b="1"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a:t>
            </a:r>
            <a:r>
              <a:rPr lang="en-ZA" b="1" kern="0" dirty="0">
                <a:solidFill>
                  <a:prstClr val="black"/>
                </a:solidFill>
                <a:latin typeface="Arial" panose="020B0604020202020204" pitchFamily="34" charset="0"/>
                <a:ea typeface="Tahoma" panose="020B0604030504040204" pitchFamily="34" charset="0"/>
                <a:cs typeface="Arial" panose="020B0604020202020204" pitchFamily="34" charset="0"/>
              </a:rPr>
              <a:t>for capital assets</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R12 million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25%)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R5 million (11.26%) resulting in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R6,5 million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overspending was mainly on item: Software &amp; other Intangible Assets for payment of IIMS contract  amounting to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R7,041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million for service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rendered,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the payment will be claimed from the Department of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Justice</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54000" y="590216"/>
            <a:ext cx="85725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0011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54000" y="574814"/>
            <a:ext cx="86106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33317058"/>
              </p:ext>
            </p:extLst>
          </p:nvPr>
        </p:nvGraphicFramePr>
        <p:xfrm>
          <a:off x="597953" y="1268258"/>
          <a:ext cx="8227494" cy="5297641"/>
        </p:xfrm>
        <a:graphic>
          <a:graphicData uri="http://schemas.openxmlformats.org/presentationml/2006/ole">
            <mc:AlternateContent xmlns:mc="http://schemas.openxmlformats.org/markup-compatibility/2006">
              <mc:Choice xmlns:v="urn:schemas-microsoft-com:vml" Requires="v">
                <p:oleObj spid="_x0000_s72757" name="Worksheet" r:id="rId4" imgW="8201025" imgH="3343275" progId="Excel.Sheet.12">
                  <p:embed/>
                </p:oleObj>
              </mc:Choice>
              <mc:Fallback>
                <p:oleObj name="Worksheet" r:id="rId4" imgW="8201025" imgH="3343275" progId="Excel.Sheet.12">
                  <p:embed/>
                  <p:pic>
                    <p:nvPicPr>
                      <p:cNvPr id="0" name=""/>
                      <p:cNvPicPr/>
                      <p:nvPr/>
                    </p:nvPicPr>
                    <p:blipFill>
                      <a:blip r:embed="rId5"/>
                      <a:stretch>
                        <a:fillRect/>
                      </a:stretch>
                    </p:blipFill>
                    <p:spPr>
                      <a:xfrm>
                        <a:off x="597953" y="1268258"/>
                        <a:ext cx="8227494" cy="5297641"/>
                      </a:xfrm>
                      <a:prstGeom prst="rect">
                        <a:avLst/>
                      </a:prstGeom>
                    </p:spPr>
                  </p:pic>
                </p:oleObj>
              </mc:Fallback>
            </mc:AlternateContent>
          </a:graphicData>
        </a:graphic>
      </p:graphicFrame>
    </p:spTree>
    <p:extLst>
      <p:ext uri="{BB962C8B-B14F-4D97-AF65-F5344CB8AC3E}">
        <p14:creationId xmlns:p14="http://schemas.microsoft.com/office/powerpoint/2010/main" val="266524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96333" y="1185024"/>
            <a:ext cx="8585200" cy="496135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Programme Incarceration: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Incarceration is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R3,128 billion (20.66%)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R3,637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(24.02%)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R508 million underspending as a result of the following:</a:t>
            </a:r>
            <a:endParaRPr lang="en-ZA"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R2,635 billion (23.73%)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R2,651 billion (23.87%)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R15,06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funded vacant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posts</a:t>
            </a: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tool and the finalisation of the process was delayed as a result of the reconfiguration of the roles and new functions introduced. The permanent funded establishment as published in 2019 ENE was reported to be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27,139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28,008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869 posts</a:t>
            </a: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2019:</a:t>
            </a:r>
          </a:p>
          <a:p>
            <a:pPr algn="just" eaLnBrk="1" hangingPunct="1">
              <a:lnSpc>
                <a:spcPct val="150000"/>
              </a:lnSpc>
              <a:spcBef>
                <a:spcPts val="1200"/>
              </a:spcBef>
              <a:buClr>
                <a:srgbClr val="003300"/>
              </a:buClr>
              <a:buFont typeface="Wingdings" pitchFamily="2" charset="2"/>
              <a:buChar char="q"/>
            </a:pPr>
            <a:endPar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
                <a:srgbClr val="003300"/>
              </a:buClr>
              <a:buFont typeface="Wingdings" pitchFamily="2" charset="2"/>
              <a:buChar char="q"/>
            </a:pPr>
            <a:endPar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
                <a:srgbClr val="003300"/>
              </a:buClr>
              <a:buFont typeface="Wingdings" pitchFamily="2" charset="2"/>
              <a:buChar char="q"/>
            </a:pP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
                <a:srgbClr val="003300"/>
              </a:buClr>
              <a:buFont typeface="Wingdings" pitchFamily="2" charset="2"/>
              <a:buNone/>
            </a:pPr>
            <a:endParaRPr lang="en-ZA" sz="1300"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14170" y="544773"/>
            <a:ext cx="873933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ANALYSIS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OF THE  NATIONAL STATE OF EXPENDITURE PER PROGRAMME  FOR  THE YEAR TO DATE : 30 JUNE 2019</a:t>
            </a:r>
          </a:p>
        </p:txBody>
      </p:sp>
      <p:graphicFrame>
        <p:nvGraphicFramePr>
          <p:cNvPr id="2" name="Object 1"/>
          <p:cNvGraphicFramePr>
            <a:graphicFrameLocks noChangeAspect="1"/>
          </p:cNvGraphicFramePr>
          <p:nvPr>
            <p:extLst>
              <p:ext uri="{D42A27DB-BD31-4B8C-83A1-F6EECF244321}">
                <p14:modId xmlns:p14="http://schemas.microsoft.com/office/powerpoint/2010/main" val="2609985895"/>
              </p:ext>
            </p:extLst>
          </p:nvPr>
        </p:nvGraphicFramePr>
        <p:xfrm>
          <a:off x="819414" y="4478867"/>
          <a:ext cx="7539037" cy="1501775"/>
        </p:xfrm>
        <a:graphic>
          <a:graphicData uri="http://schemas.openxmlformats.org/presentationml/2006/ole">
            <mc:AlternateContent xmlns:mc="http://schemas.openxmlformats.org/markup-compatibility/2006">
              <mc:Choice xmlns:v="urn:schemas-microsoft-com:vml" Requires="v">
                <p:oleObj spid="_x0000_s73782" name="Worksheet" r:id="rId4" imgW="12325540" imgH="1267015" progId="Excel.Sheet.12">
                  <p:embed/>
                </p:oleObj>
              </mc:Choice>
              <mc:Fallback>
                <p:oleObj name="Worksheet" r:id="rId4" imgW="12325540" imgH="1267015" progId="Excel.Sheet.1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14" y="4478867"/>
                        <a:ext cx="75390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506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41300" y="1177857"/>
            <a:ext cx="8688013" cy="520142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R436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(13.06%)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R814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(24.41%)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R379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due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to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invoices for Accommodation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charges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from DPW for the first quarter of 2019/20 financial year amounting to R143 million and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Property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Payments under the activity Capital Works for municipal services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amounting to R74 million which were received but not  yet processed for payment as well as on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item Agency and support/outsourced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services for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payments of inmates recovery fee at PPP correctional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centres. The other contributing factor was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due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to slow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running of projects and also majority of DCS Infrastructure capital works projects approved for implementation during 2019 ENE budgetary process were not aligned to the realistic targets on the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ground</a:t>
            </a: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Interest </a:t>
            </a:r>
            <a:r>
              <a:rPr lang="en-ZA" sz="1400" b="1" dirty="0">
                <a:solidFill>
                  <a:prstClr val="black"/>
                </a:solidFill>
                <a:latin typeface="Arial" panose="020B0604020202020204" pitchFamily="34" charset="0"/>
                <a:ea typeface="Tahoma" panose="020B0604030504040204" pitchFamily="34" charset="0"/>
                <a:cs typeface="Arial" panose="020B0604020202020204" pitchFamily="34" charset="0"/>
              </a:rPr>
              <a:t>on Rent on Land: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R29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overdue accounts in Head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Office </a:t>
            </a:r>
          </a:p>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(15.58%)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R32 million (24.78%)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R12 million underspending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as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 result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lower than anticipated leave gratuity due for service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terminations </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R37 million (6.50%)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R139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(24.52%)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R102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nder spending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was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mainly on item: Buildings and Other Fixed Structures as a result of late billing from DPW due to slow running of projects and also majority of DCS Infrastructure capital works projects approved for implementation during 2019 ENE budgetary process were not aligned to the realistic targets on the ground.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The department is also in discussion with Development Bank of South Africa (DBSA) to enlist it as an implementing agent to expedite the implementation of capital and maintenance infrastructure projects</a:t>
            </a:r>
            <a:endParaRPr lang="en-ZA"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41300" y="528460"/>
            <a:ext cx="868801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ANALYSIS OF THE NATIONAL STATE OF EXPENDITURE PER PROGRAMME  FOR  THE YEAR TO DATE : 30 JUNE 2019</a:t>
            </a:r>
          </a:p>
        </p:txBody>
      </p:sp>
    </p:spTree>
    <p:extLst>
      <p:ext uri="{BB962C8B-B14F-4D97-AF65-F5344CB8AC3E}">
        <p14:creationId xmlns:p14="http://schemas.microsoft.com/office/powerpoint/2010/main" val="444356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70933" y="555618"/>
            <a:ext cx="8631767"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2019</a:t>
            </a:r>
          </a:p>
        </p:txBody>
      </p:sp>
      <p:graphicFrame>
        <p:nvGraphicFramePr>
          <p:cNvPr id="3" name="Object 2"/>
          <p:cNvGraphicFramePr>
            <a:graphicFrameLocks noChangeAspect="1"/>
          </p:cNvGraphicFramePr>
          <p:nvPr>
            <p:extLst>
              <p:ext uri="{D42A27DB-BD31-4B8C-83A1-F6EECF244321}">
                <p14:modId xmlns:p14="http://schemas.microsoft.com/office/powerpoint/2010/main" val="1361161717"/>
              </p:ext>
            </p:extLst>
          </p:nvPr>
        </p:nvGraphicFramePr>
        <p:xfrm>
          <a:off x="559161" y="1257301"/>
          <a:ext cx="8089576" cy="2935192"/>
        </p:xfrm>
        <a:graphic>
          <a:graphicData uri="http://schemas.openxmlformats.org/presentationml/2006/ole">
            <mc:AlternateContent xmlns:mc="http://schemas.openxmlformats.org/markup-compatibility/2006">
              <mc:Choice xmlns:v="urn:schemas-microsoft-com:vml" Requires="v">
                <p:oleObj spid="_x0000_s74805" name="Worksheet" r:id="rId4" imgW="6848410" imgH="2248020" progId="Excel.Sheet.12">
                  <p:embed/>
                </p:oleObj>
              </mc:Choice>
              <mc:Fallback>
                <p:oleObj name="Worksheet" r:id="rId4" imgW="6848410" imgH="2248020" progId="Excel.Sheet.12">
                  <p:embed/>
                  <p:pic>
                    <p:nvPicPr>
                      <p:cNvPr id="0" name=""/>
                      <p:cNvPicPr>
                        <a:picLocks noChangeAspect="1" noChangeArrowheads="1"/>
                      </p:cNvPicPr>
                      <p:nvPr/>
                    </p:nvPicPr>
                    <p:blipFill>
                      <a:blip r:embed="rId5"/>
                      <a:srcRect/>
                      <a:stretch>
                        <a:fillRect/>
                      </a:stretch>
                    </p:blipFill>
                    <p:spPr bwMode="auto">
                      <a:xfrm>
                        <a:off x="559161" y="1257301"/>
                        <a:ext cx="8089576" cy="2935192"/>
                      </a:xfrm>
                      <a:prstGeom prst="rect">
                        <a:avLst/>
                      </a:prstGeom>
                      <a:noFill/>
                      <a:ln>
                        <a:noFill/>
                      </a:ln>
                    </p:spPr>
                  </p:pic>
                </p:oleObj>
              </mc:Fallback>
            </mc:AlternateContent>
          </a:graphicData>
        </a:graphic>
      </p:graphicFrame>
      <p:sp>
        <p:nvSpPr>
          <p:cNvPr id="5" name="Rectangle 4"/>
          <p:cNvSpPr/>
          <p:nvPr/>
        </p:nvSpPr>
        <p:spPr>
          <a:xfrm>
            <a:off x="380999" y="4276312"/>
            <a:ext cx="8415867" cy="2142125"/>
          </a:xfrm>
          <a:prstGeom prst="rect">
            <a:avLst/>
          </a:prstGeom>
        </p:spPr>
        <p:txBody>
          <a:bodyPr wrap="square">
            <a:spAutoFit/>
          </a:bodyPr>
          <a:lstStyle/>
          <a:p>
            <a:pPr marL="355600" indent="-355600" algn="just">
              <a:lnSpc>
                <a:spcPct val="110000"/>
              </a:lnSpc>
              <a:spcBef>
                <a:spcPts val="600"/>
              </a:spcBef>
              <a:spcAft>
                <a:spcPts val="600"/>
              </a:spcAft>
              <a:buClr>
                <a:srgbClr val="003300"/>
              </a:buClr>
              <a:buFont typeface="Wingdings" panose="05000000000000000000" pitchFamily="2" charset="2"/>
              <a:buChar char="q"/>
              <a:tabLst>
                <a:tab pos="1708150" algn="l"/>
              </a:tabLst>
            </a:pP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Rehabilitation is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R404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(20.26%)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R431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(21.60%)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R27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the following</a:t>
            </a: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a:t>
            </a:r>
          </a:p>
          <a:p>
            <a:pPr marL="355600" indent="-355600" algn="just">
              <a:lnSpc>
                <a:spcPct val="110000"/>
              </a:lnSpc>
              <a:spcBef>
                <a:spcPts val="600"/>
              </a:spcBef>
              <a:spcAft>
                <a:spcPts val="600"/>
              </a:spcAft>
              <a:buClr>
                <a:srgbClr val="003300"/>
              </a:buClr>
              <a:buFont typeface="Wingdings" panose="05000000000000000000" pitchFamily="2" charset="2"/>
              <a:buChar char="q"/>
              <a:tabLst>
                <a:tab pos="1708150" algn="l"/>
              </a:tabLst>
            </a:pPr>
            <a:r>
              <a:rPr lang="en-US" sz="1600" b="1" dirty="0" smtClean="0">
                <a:solidFill>
                  <a:prstClr val="black"/>
                </a:solidFill>
                <a:latin typeface="Arial" panose="020B0604020202020204" pitchFamily="34" charset="0"/>
                <a:ea typeface="Tahoma" panose="020B0604030504040204" pitchFamily="34" charset="0"/>
                <a:cs typeface="Arial" panose="020B0604020202020204" pitchFamily="34" charset="0"/>
              </a:rPr>
              <a:t>Compensation </a:t>
            </a: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of Employees: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R352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(23.62%)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R353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(23.71%)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R1,260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was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due to officials who are paid under Programme Incarceration but placed under Rehabilitation due to OSD placement</a:t>
            </a:r>
            <a:endParaRPr lang="en-ZA" sz="1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38453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340470" y="577398"/>
            <a:ext cx="835555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NATIONAL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 30 JUNE 2019</a:t>
            </a:r>
          </a:p>
        </p:txBody>
      </p:sp>
      <p:graphicFrame>
        <p:nvGraphicFramePr>
          <p:cNvPr id="10" name="Object 9"/>
          <p:cNvGraphicFramePr>
            <a:graphicFrameLocks noChangeAspect="1"/>
          </p:cNvGraphicFramePr>
          <p:nvPr>
            <p:extLst>
              <p:ext uri="{D42A27DB-BD31-4B8C-83A1-F6EECF244321}">
                <p14:modId xmlns:p14="http://schemas.microsoft.com/office/powerpoint/2010/main" val="2663621719"/>
              </p:ext>
            </p:extLst>
          </p:nvPr>
        </p:nvGraphicFramePr>
        <p:xfrm>
          <a:off x="494128" y="3457726"/>
          <a:ext cx="8225418" cy="1800074"/>
        </p:xfrm>
        <a:graphic>
          <a:graphicData uri="http://schemas.openxmlformats.org/presentationml/2006/ole">
            <mc:AlternateContent xmlns:mc="http://schemas.openxmlformats.org/markup-compatibility/2006">
              <mc:Choice xmlns:v="urn:schemas-microsoft-com:vml" Requires="v">
                <p:oleObj spid="_x0000_s75829" name="Worksheet" r:id="rId4" imgW="12211240" imgH="1267015" progId="Excel.Sheet.12">
                  <p:embed/>
                </p:oleObj>
              </mc:Choice>
              <mc:Fallback>
                <p:oleObj name="Worksheet" r:id="rId4" imgW="12211240" imgH="1267015" progId="Excel.Sheet.12">
                  <p:embed/>
                  <p:pic>
                    <p:nvPicPr>
                      <p:cNvPr id="0" name=""/>
                      <p:cNvPicPr/>
                      <p:nvPr/>
                    </p:nvPicPr>
                    <p:blipFill>
                      <a:blip r:embed="rId5"/>
                      <a:stretch>
                        <a:fillRect/>
                      </a:stretch>
                    </p:blipFill>
                    <p:spPr>
                      <a:xfrm>
                        <a:off x="494128" y="3457726"/>
                        <a:ext cx="8225418" cy="1800074"/>
                      </a:xfrm>
                      <a:prstGeom prst="rect">
                        <a:avLst/>
                      </a:prstGeom>
                    </p:spPr>
                  </p:pic>
                </p:oleObj>
              </mc:Fallback>
            </mc:AlternateContent>
          </a:graphicData>
        </a:graphic>
      </p:graphicFrame>
      <p:sp>
        <p:nvSpPr>
          <p:cNvPr id="2" name="Rectangle 1"/>
          <p:cNvSpPr/>
          <p:nvPr/>
        </p:nvSpPr>
        <p:spPr>
          <a:xfrm>
            <a:off x="340470" y="1257737"/>
            <a:ext cx="8473330" cy="2566857"/>
          </a:xfrm>
          <a:prstGeom prst="rect">
            <a:avLst/>
          </a:prstGeom>
        </p:spPr>
        <p:txBody>
          <a:bodyPr wrap="square">
            <a:spAutoFit/>
          </a:bodyPr>
          <a:lstStyle/>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US" sz="16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a:t>
            </a:r>
            <a:r>
              <a:rPr lang="en-US" sz="16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(cont.)</a:t>
            </a:r>
            <a:r>
              <a:rPr lang="en-US" sz="16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PERSAL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to HRBP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tool and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finalisation of the process was delayed as a result of the reconfiguration of the roles and new functions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introduced. The permanent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funded establishment as published in 2019 ENE was reported to be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2,140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2,447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307 posts</a:t>
            </a: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2019:</a:t>
            </a:r>
          </a:p>
          <a:p>
            <a:pPr algn="just" defTabSz="914400">
              <a:lnSpc>
                <a:spcPct val="110000"/>
              </a:lnSpc>
              <a:spcBef>
                <a:spcPts val="600"/>
              </a:spcBef>
              <a:spcAft>
                <a:spcPts val="600"/>
              </a:spcAft>
              <a:buClr>
                <a:srgbClr val="003300"/>
              </a:buClr>
            </a:pPr>
            <a:endPar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09995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8435"/>
            <a:ext cx="8647112" cy="664797"/>
          </a:xfrm>
        </p:spPr>
        <p:txBody>
          <a:bodyPr/>
          <a:lstStyle/>
          <a:p>
            <a:pPr algn="ctr"/>
            <a:r>
              <a:rPr kumimoji="1" lang="en-US" sz="2400" kern="1200" dirty="0" smtClean="0">
                <a:cs typeface="Arial" panose="020B0604020202020204" pitchFamily="34" charset="0"/>
              </a:rPr>
              <a:t>COMPARATIVE ANALYSIS OF </a:t>
            </a:r>
            <a:r>
              <a:rPr lang="en-US" sz="2400" dirty="0" smtClean="0"/>
              <a:t>PERFORMANCE PER PROGRAMME  FOR Q1</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137016"/>
              </p:ext>
            </p:extLst>
          </p:nvPr>
        </p:nvGraphicFramePr>
        <p:xfrm>
          <a:off x="152400" y="1253232"/>
          <a:ext cx="8839199" cy="5374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836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28601" y="530341"/>
            <a:ext cx="864869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2019</a:t>
            </a:r>
          </a:p>
        </p:txBody>
      </p:sp>
      <p:sp>
        <p:nvSpPr>
          <p:cNvPr id="5" name="Rectangle 4"/>
          <p:cNvSpPr/>
          <p:nvPr/>
        </p:nvSpPr>
        <p:spPr>
          <a:xfrm>
            <a:off x="228601" y="1305017"/>
            <a:ext cx="8585199" cy="3687163"/>
          </a:xfrm>
          <a:prstGeom prst="rect">
            <a:avLst/>
          </a:prstGeom>
        </p:spPr>
        <p:txBody>
          <a:bodyPr wrap="square">
            <a:spAutoFit/>
          </a:bodyPr>
          <a:lstStyle/>
          <a:p>
            <a:pPr marL="355600" indent="-355600" algn="just">
              <a:lnSpc>
                <a:spcPct val="110000"/>
              </a:lnSpc>
              <a:spcBef>
                <a:spcPts val="1200"/>
              </a:spcBef>
              <a:spcAft>
                <a:spcPts val="1200"/>
              </a:spcAft>
              <a:buClr>
                <a:srgbClr val="003300"/>
              </a:buClr>
              <a:buFont typeface="Wingdings" panose="05000000000000000000" pitchFamily="2" charset="2"/>
              <a:buChar char="q"/>
              <a:tabLst>
                <a:tab pos="2419350" algn="l"/>
              </a:tabLst>
            </a:pPr>
            <a:r>
              <a:rPr lang="en-US" sz="1600" b="1" dirty="0" smtClean="0">
                <a:solidFill>
                  <a:prstClr val="black"/>
                </a:solidFill>
                <a:latin typeface="Arial" panose="020B0604020202020204" pitchFamily="34" charset="0"/>
                <a:ea typeface="Tahoma" panose="020B0604030504040204" pitchFamily="34" charset="0"/>
                <a:cs typeface="Arial" panose="020B0604020202020204" pitchFamily="34" charset="0"/>
              </a:rPr>
              <a:t>Goods </a:t>
            </a: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and Services: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R49 million (9.88%)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R77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(15.33%)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R27 million underspending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on item Inventory: F</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arming supplies due to less procurement of  animal feed and live stock as large part of the country is experiencing drought relieve</a:t>
            </a:r>
          </a:p>
          <a:p>
            <a:pPr marL="355600" indent="-355600" algn="just">
              <a:lnSpc>
                <a:spcPct val="110000"/>
              </a:lnSpc>
              <a:spcBef>
                <a:spcPts val="1200"/>
              </a:spcBef>
              <a:spcAft>
                <a:spcPts val="1200"/>
              </a:spcAft>
              <a:buClr>
                <a:srgbClr val="003300"/>
              </a:buClr>
              <a:buFont typeface="Wingdings" panose="05000000000000000000" pitchFamily="2" charset="2"/>
              <a:buChar char="q"/>
              <a:tabLst>
                <a:tab pos="2419350" algn="l"/>
              </a:tabLst>
            </a:pPr>
            <a:r>
              <a:rPr lang="en-US" sz="1600"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t>
            </a: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R836 thousand (1211.59%)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R11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thousand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(15.94%)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R825 thousand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overspending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payment of leave gratuity due to service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terminations higher than anticipated </a:t>
            </a:r>
          </a:p>
          <a:p>
            <a:pPr marL="355600" indent="-355600" algn="just">
              <a:lnSpc>
                <a:spcPct val="110000"/>
              </a:lnSpc>
              <a:spcBef>
                <a:spcPts val="1200"/>
              </a:spcBef>
              <a:spcAft>
                <a:spcPts val="1200"/>
              </a:spcAft>
              <a:buClr>
                <a:srgbClr val="003300"/>
              </a:buClr>
              <a:buFont typeface="Wingdings" panose="05000000000000000000" pitchFamily="2" charset="2"/>
              <a:buChar char="q"/>
            </a:pPr>
            <a:r>
              <a:rPr lang="en-US" sz="1600" b="1"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R1,861 million (37.44%) against the spending plan of R1,080 million (21.73%) resulting in R781 thousand</a:t>
            </a:r>
            <a:r>
              <a:rPr lang="en-US" sz="160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overspending on Machinery and Equipment was due to invoice of the previous financial year from the suppliers for finance lease which was  paid in 2019/20 financial year</a:t>
            </a:r>
            <a:endParaRPr lang="en-ZA" sz="1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53086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364067" y="4052081"/>
            <a:ext cx="8392107" cy="2379113"/>
          </a:xfrm>
          <a:prstGeom prst="rect">
            <a:avLst/>
          </a:prstGeom>
        </p:spPr>
        <p:txBody>
          <a:bodyPr wrap="square">
            <a:spAutoFit/>
          </a:bodyPr>
          <a:lstStyle/>
          <a:p>
            <a:pPr marL="355600" indent="-355600" algn="just">
              <a:lnSpc>
                <a:spcPct val="110000"/>
              </a:lnSpc>
              <a:spcBef>
                <a:spcPts val="600"/>
              </a:spcBef>
              <a:spcAft>
                <a:spcPts val="600"/>
              </a:spcAft>
              <a:buClr>
                <a:srgbClr val="003300"/>
              </a:buClr>
              <a:buFont typeface="Wingdings" panose="05000000000000000000" pitchFamily="2" charset="2"/>
              <a:buChar char="q"/>
              <a:tabLst>
                <a:tab pos="1708150" algn="l"/>
              </a:tabLst>
            </a:pP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actual spending of programme Care is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R480 million (19.62%)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R577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(23.61%) resulting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in an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R98 million as a result of the following:</a:t>
            </a: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a:lnSpc>
                <a:spcPct val="110000"/>
              </a:lnSpc>
              <a:spcBef>
                <a:spcPts val="600"/>
              </a:spcBef>
              <a:spcAft>
                <a:spcPts val="600"/>
              </a:spcAft>
              <a:buClr>
                <a:srgbClr val="003300"/>
              </a:buClr>
              <a:buFont typeface="Wingdings" panose="05000000000000000000" pitchFamily="2" charset="2"/>
              <a:buChar char="q"/>
              <a:tabLst>
                <a:tab pos="1708150" algn="l"/>
              </a:tabLst>
            </a:pPr>
            <a:r>
              <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rPr>
              <a:t>Compensation </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of Employees: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R227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(23.43%)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R232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(23.96%)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R5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due to o</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fficials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who are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paid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under Programme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Incarceration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but placed under P</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rogramme Care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due to OSD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placement</a:t>
            </a:r>
            <a:endParaRPr lang="en-ZA"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54000" y="540270"/>
            <a:ext cx="852933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2019</a:t>
            </a:r>
          </a:p>
        </p:txBody>
      </p:sp>
      <p:graphicFrame>
        <p:nvGraphicFramePr>
          <p:cNvPr id="6" name="Object 5"/>
          <p:cNvGraphicFramePr>
            <a:graphicFrameLocks noChangeAspect="1"/>
          </p:cNvGraphicFramePr>
          <p:nvPr>
            <p:extLst>
              <p:ext uri="{D42A27DB-BD31-4B8C-83A1-F6EECF244321}">
                <p14:modId xmlns:p14="http://schemas.microsoft.com/office/powerpoint/2010/main" val="3593237458"/>
              </p:ext>
            </p:extLst>
          </p:nvPr>
        </p:nvGraphicFramePr>
        <p:xfrm>
          <a:off x="993552" y="1371600"/>
          <a:ext cx="7264400" cy="2476500"/>
        </p:xfrm>
        <a:graphic>
          <a:graphicData uri="http://schemas.openxmlformats.org/presentationml/2006/ole">
            <mc:AlternateContent xmlns:mc="http://schemas.openxmlformats.org/markup-compatibility/2006">
              <mc:Choice xmlns:v="urn:schemas-microsoft-com:vml" Requires="v">
                <p:oleObj spid="_x0000_s76856" name="Worksheet" r:id="rId5" imgW="6619878" imgH="2486160" progId="Excel.Sheet.12">
                  <p:embed/>
                </p:oleObj>
              </mc:Choice>
              <mc:Fallback>
                <p:oleObj name="Worksheet" r:id="rId5" imgW="6619878" imgH="248616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552" y="1371600"/>
                        <a:ext cx="726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7543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279400" y="1471734"/>
            <a:ext cx="8610599" cy="2814104"/>
          </a:xfrm>
          <a:prstGeom prst="rect">
            <a:avLst/>
          </a:prstGeom>
        </p:spPr>
        <p:txBody>
          <a:bodyPr wrap="square">
            <a:spAutoFit/>
          </a:bodyPr>
          <a:lstStyle/>
          <a:p>
            <a:pPr marL="355600" indent="-355600" algn="just" defTabSz="914400">
              <a:lnSpc>
                <a:spcPct val="110000"/>
              </a:lnSpc>
              <a:spcBef>
                <a:spcPts val="1200"/>
              </a:spcBef>
              <a:spcAft>
                <a:spcPts val="1200"/>
              </a:spcAft>
              <a:buClr>
                <a:srgbClr val="003300"/>
              </a:buClr>
              <a:buFont typeface="Wingdings" panose="05000000000000000000" pitchFamily="2" charset="2"/>
              <a:buChar char="q"/>
            </a:pPr>
            <a:r>
              <a:rPr lang="en-US"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a:t>
            </a:r>
            <a:r>
              <a:rPr lang="en-US"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(cont.)</a:t>
            </a:r>
            <a:r>
              <a:rPr lang="en-US"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tool and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the finalisation of the process was delayed as a result of the reconfiguration of the roles and new functions introduced. The permanent funded establishment as published in 2019 ENE was reported to be 1,748 against permanent PERSAL establishment of 2,013 resulting in a variance of 265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posts</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spcBef>
                <a:spcPts val="1200"/>
              </a:spcBef>
              <a:spcAft>
                <a:spcPts val="1200"/>
              </a:spcAft>
              <a:buClr>
                <a:srgbClr val="003300"/>
              </a:buClr>
              <a:buFont typeface="Wingdings" panose="05000000000000000000" pitchFamily="2" charset="2"/>
              <a:buChar char="q"/>
            </a:pP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p>
        </p:txBody>
      </p:sp>
      <p:sp>
        <p:nvSpPr>
          <p:cNvPr id="10" name="Rectangle 2"/>
          <p:cNvSpPr txBox="1">
            <a:spLocks noChangeArrowheads="1"/>
          </p:cNvSpPr>
          <p:nvPr/>
        </p:nvSpPr>
        <p:spPr bwMode="auto">
          <a:xfrm>
            <a:off x="279400" y="547618"/>
            <a:ext cx="86106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533400" indent="-533400" algn="just" defTabSz="914400">
              <a:tabLst>
                <a:tab pos="533400" algn="l"/>
              </a:tabLst>
            </a:pP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 SUMMARY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OF THE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PRELIMINARY NATIONAL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STATE OF EXPENDITURE PER PROGRAMME  FOR  THE YEAR TO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DATE: 30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JUNE 2019</a:t>
            </a:r>
          </a:p>
        </p:txBody>
      </p:sp>
      <p:graphicFrame>
        <p:nvGraphicFramePr>
          <p:cNvPr id="5" name="Object 4"/>
          <p:cNvGraphicFramePr>
            <a:graphicFrameLocks noChangeAspect="1"/>
          </p:cNvGraphicFramePr>
          <p:nvPr>
            <p:extLst>
              <p:ext uri="{D42A27DB-BD31-4B8C-83A1-F6EECF244321}">
                <p14:modId xmlns:p14="http://schemas.microsoft.com/office/powerpoint/2010/main" val="2640968609"/>
              </p:ext>
            </p:extLst>
          </p:nvPr>
        </p:nvGraphicFramePr>
        <p:xfrm>
          <a:off x="856233" y="4756152"/>
          <a:ext cx="7539038" cy="1338263"/>
        </p:xfrm>
        <a:graphic>
          <a:graphicData uri="http://schemas.openxmlformats.org/presentationml/2006/ole">
            <mc:AlternateContent xmlns:mc="http://schemas.openxmlformats.org/markup-compatibility/2006">
              <mc:Choice xmlns:v="urn:schemas-microsoft-com:vml" Requires="v">
                <p:oleObj spid="_x0000_s77879" name="Worksheet" r:id="rId5" imgW="12211240" imgH="1267015" progId="Excel.Sheet.12">
                  <p:embed/>
                </p:oleObj>
              </mc:Choice>
              <mc:Fallback>
                <p:oleObj name="Worksheet" r:id="rId5" imgW="12211240" imgH="1267015" progId="Excel.Shee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33" y="4756152"/>
                        <a:ext cx="753903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8008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flipV="1">
            <a:off x="0" y="202531"/>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3" y="1297269"/>
            <a:ext cx="8647112" cy="500855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55600" indent="-355600" algn="just">
              <a:lnSpc>
                <a:spcPct val="110000"/>
              </a:lnSpc>
              <a:spcBef>
                <a:spcPts val="1200"/>
              </a:spcBef>
              <a:spcAft>
                <a:spcPts val="600"/>
              </a:spcAft>
              <a:buClr>
                <a:srgbClr val="003300"/>
              </a:buClr>
              <a:buFont typeface="Wingdings" pitchFamily="2" charset="2"/>
              <a:buChar char="q"/>
            </a:pP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R251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m</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illion (17.03%)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R345 million (23.39%)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R94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on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item: Agency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Support/Outsourced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Services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due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to the termination of the African Global (Bosasa) contract for nutritional services on 24 March 2019 and the department is in the process of establishing a proper baseline for insourcing of Nutritional Services</a:t>
            </a:r>
          </a:p>
          <a:p>
            <a:pPr marL="355600" indent="-355600" algn="just">
              <a:lnSpc>
                <a:spcPct val="110000"/>
              </a:lnSpc>
              <a:spcBef>
                <a:spcPts val="1200"/>
              </a:spcBef>
              <a:spcAft>
                <a:spcPts val="600"/>
              </a:spcAft>
              <a:buClr>
                <a:srgbClr val="003300"/>
              </a:buClr>
              <a:buFont typeface="Wingdings" pitchFamily="2" charset="2"/>
              <a:buChar char="q"/>
            </a:pPr>
            <a:r>
              <a:rPr lang="en-US" sz="1800"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t>
            </a: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and subsidies</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R1,203 million (275.92%)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R5 thousand (1.15%)  resulting in R1,198 million  overspending due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to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anticipated service terminations than planned. The spending plan will be revised after the 2019 AENE approval by Parliament</a:t>
            </a:r>
          </a:p>
          <a:p>
            <a:pPr marL="355600" indent="-355600" algn="just">
              <a:lnSpc>
                <a:spcPct val="110000"/>
              </a:lnSpc>
              <a:spcBef>
                <a:spcPts val="1200"/>
              </a:spcBef>
              <a:spcAft>
                <a:spcPts val="600"/>
              </a:spcAft>
              <a:buClr>
                <a:srgbClr val="003300"/>
              </a:buClr>
              <a:buFont typeface="Wingdings" pitchFamily="2" charset="2"/>
              <a:buChar char="q"/>
            </a:pPr>
            <a:r>
              <a:rPr lang="en-US" sz="1800" b="1"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a:t>
            </a: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for capital assets</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R62 thousand (46.62%)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R33 thousand (24.81%)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R29 thousand overspending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on Machinery and Equipment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due to invoice of the previous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financial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year from the suppliers for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finance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lease which was paid in 2019/20 financial year</a:t>
            </a:r>
            <a:endParaRPr lang="en-US" sz="18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Title 2"/>
          <p:cNvSpPr txBox="1">
            <a:spLocks/>
          </p:cNvSpPr>
          <p:nvPr/>
        </p:nvSpPr>
        <p:spPr bwMode="auto">
          <a:xfrm>
            <a:off x="246064" y="521126"/>
            <a:ext cx="867287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ANALYSIS ON THE NATIONAL STATE OF EXPENDITURE PER PROGRAMME FOR THE YEAR TO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DATE: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38616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53132" y="3997354"/>
            <a:ext cx="8133668" cy="2198038"/>
          </a:xfrm>
          <a:prstGeom prst="rect">
            <a:avLst/>
          </a:prstGeom>
        </p:spPr>
        <p:txBody>
          <a:bodyPr wrap="square">
            <a:spAutoFit/>
          </a:bodyPr>
          <a:lstStyle/>
          <a:p>
            <a:pPr marL="355600" indent="-355600" algn="just" defTabSz="914400">
              <a:lnSpc>
                <a:spcPct val="110000"/>
              </a:lnSpc>
              <a:spcBef>
                <a:spcPts val="1200"/>
              </a:spcBef>
              <a:spcAft>
                <a:spcPts val="600"/>
              </a:spcAft>
              <a:buClr>
                <a:srgbClr val="003300"/>
              </a:buClr>
              <a:buFont typeface="Wingdings" panose="05000000000000000000" pitchFamily="2" charset="2"/>
              <a:buChar char="q"/>
            </a:pP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Social Reintegration is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R235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(22.54%)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R242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(23.23%)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R7 million under spending as a result of the following</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t>
            </a:r>
          </a:p>
          <a:p>
            <a:pPr marL="355600" indent="-355600" algn="just" defTabSz="914400">
              <a:lnSpc>
                <a:spcPct val="110000"/>
              </a:lnSpc>
              <a:spcBef>
                <a:spcPts val="1200"/>
              </a:spcBef>
              <a:spcAft>
                <a:spcPts val="600"/>
              </a:spcAft>
              <a:buClr>
                <a:srgbClr val="003300"/>
              </a:buClr>
              <a:buFont typeface="Wingdings" panose="05000000000000000000" pitchFamily="2" charset="2"/>
              <a:buChar char="q"/>
            </a:pPr>
            <a:r>
              <a:rPr lang="en-US" sz="16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a:t>
            </a:r>
            <a:r>
              <a:rPr lang="en-US" sz="1600" b="1" kern="0" dirty="0">
                <a:solidFill>
                  <a:srgbClr val="000000"/>
                </a:solidFill>
                <a:latin typeface="Arial" panose="020B0604020202020204" pitchFamily="34" charset="0"/>
                <a:ea typeface="Tahoma" panose="020B0604030504040204" pitchFamily="34" charset="0"/>
                <a:cs typeface="Arial" panose="020B0604020202020204" pitchFamily="34" charset="0"/>
              </a:rPr>
              <a:t>of </a:t>
            </a:r>
            <a:r>
              <a:rPr lang="en-US" sz="1600" b="1" kern="0" dirty="0">
                <a:solidFill>
                  <a:prstClr val="black"/>
                </a:solidFill>
                <a:latin typeface="Arial" panose="020B0604020202020204" pitchFamily="34" charset="0"/>
                <a:ea typeface="Tahoma" panose="020B0604030504040204" pitchFamily="34" charset="0"/>
                <a:cs typeface="Arial" panose="020B0604020202020204" pitchFamily="34" charset="0"/>
              </a:rPr>
              <a:t>Employees: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R221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(24.46%)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R219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(24.24%)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R1,983 million overspending was due to</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officials who are paid under Programme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Incarceration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but placed under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Programme Social Reintegration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due to OSD </a:t>
            </a:r>
            <a:r>
              <a:rPr lang="en-ZA" sz="1600" dirty="0" smtClean="0">
                <a:solidFill>
                  <a:prstClr val="black"/>
                </a:solidFill>
                <a:latin typeface="Arial" panose="020B0604020202020204" pitchFamily="34" charset="0"/>
                <a:ea typeface="Tahoma" panose="020B0604030504040204" pitchFamily="34" charset="0"/>
                <a:cs typeface="Arial" panose="020B0604020202020204" pitchFamily="34" charset="0"/>
              </a:rPr>
              <a:t>placement</a:t>
            </a:r>
            <a:endParaRPr lang="en-ZA" sz="1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79400" y="562934"/>
            <a:ext cx="85979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tabLst>
                <a:tab pos="444500" algn="l"/>
              </a:tabLst>
            </a:pP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78849096"/>
              </p:ext>
            </p:extLst>
          </p:nvPr>
        </p:nvGraphicFramePr>
        <p:xfrm>
          <a:off x="655601" y="1268442"/>
          <a:ext cx="7656513" cy="2665412"/>
        </p:xfrm>
        <a:graphic>
          <a:graphicData uri="http://schemas.openxmlformats.org/presentationml/2006/ole">
            <mc:AlternateContent xmlns:mc="http://schemas.openxmlformats.org/markup-compatibility/2006">
              <mc:Choice xmlns:v="urn:schemas-microsoft-com:vml" Requires="v">
                <p:oleObj spid="_x0000_s78901" name="Worksheet" r:id="rId4" imgW="6162484" imgH="2733770" progId="Excel.Sheet.12">
                  <p:embed/>
                </p:oleObj>
              </mc:Choice>
              <mc:Fallback>
                <p:oleObj name="Worksheet" r:id="rId4" imgW="6162484" imgH="273377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01" y="1268442"/>
                        <a:ext cx="765651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23582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606597" y="3186546"/>
            <a:ext cx="8080203" cy="754053"/>
          </a:xfrm>
          <a:prstGeom prst="rect">
            <a:avLst/>
          </a:prstGeom>
        </p:spPr>
        <p:txBody>
          <a:bodyPr wrap="square">
            <a:spAutoFit/>
          </a:bodyPr>
          <a:lstStyle/>
          <a:p>
            <a:pPr algn="just" defTabSz="914400">
              <a:lnSpc>
                <a:spcPct val="150000"/>
              </a:lnSpc>
              <a:spcBef>
                <a:spcPts val="1200"/>
              </a:spcBef>
            </a:pPr>
            <a:endParaRPr lang="en-ZA" sz="1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a:lnSpc>
                <a:spcPct val="150000"/>
              </a:lnSpc>
              <a:spcBef>
                <a:spcPts val="1200"/>
              </a:spcBef>
              <a:buFont typeface="Wingdings" panose="05000000000000000000" pitchFamily="2" charset="2"/>
              <a:buChar char="q"/>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91576" y="599359"/>
            <a:ext cx="8491753" cy="8032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30 JUNE 2019</a:t>
            </a:r>
          </a:p>
          <a:p>
            <a:pPr algn="ctr" defTabSz="914400"/>
            <a:endParaRPr lang="en-ZA" sz="18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68300" y="1402656"/>
            <a:ext cx="8415030" cy="2660215"/>
          </a:xfrm>
          <a:prstGeom prst="rect">
            <a:avLst/>
          </a:prstGeom>
        </p:spPr>
        <p:txBody>
          <a:bodyPr wrap="square">
            <a:spAutoFit/>
          </a:bodyPr>
          <a:lstStyle/>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US"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a:t>
            </a:r>
            <a:r>
              <a:rPr lang="en-US"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(cont.):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tool and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the finalisation of the process was delayed as a result of the reconfiguration of the roles and new functions introduced</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The permanent funded establishment as published in 2019 ENE was reported to be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2,049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2,229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 variance of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180 posts</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355600" indent="-355600" algn="just" defTabSz="914400">
              <a:lnSpc>
                <a:spcPct val="110000"/>
              </a:lnSpc>
              <a:spcBef>
                <a:spcPts val="600"/>
              </a:spcBef>
              <a:spcAft>
                <a:spcPts val="600"/>
              </a:spcAft>
              <a:buClr>
                <a:srgbClr val="003300"/>
              </a:buClr>
              <a:buFont typeface="Wingdings" panose="05000000000000000000" pitchFamily="2" charset="2"/>
              <a:buChar char="q"/>
            </a:pP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Hereunder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PERSAL as at  30 June 2019</a:t>
            </a:r>
            <a:endPar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92284163"/>
              </p:ext>
            </p:extLst>
          </p:nvPr>
        </p:nvGraphicFramePr>
        <p:xfrm>
          <a:off x="606597" y="4286588"/>
          <a:ext cx="8128877" cy="1225212"/>
        </p:xfrm>
        <a:graphic>
          <a:graphicData uri="http://schemas.openxmlformats.org/presentationml/2006/ole">
            <mc:AlternateContent xmlns:mc="http://schemas.openxmlformats.org/markup-compatibility/2006">
              <mc:Choice xmlns:v="urn:schemas-microsoft-com:vml" Requires="v">
                <p:oleObj spid="_x0000_s79925" name="Worksheet" r:id="rId4" imgW="12211240" imgH="1267015" progId="Excel.Sheet.12">
                  <p:embed/>
                </p:oleObj>
              </mc:Choice>
              <mc:Fallback>
                <p:oleObj name="Worksheet" r:id="rId4" imgW="12211240" imgH="1267015" progId="Excel.Sheet.1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97" y="4286588"/>
                        <a:ext cx="8128877" cy="12252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24481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flipV="1">
            <a:off x="1673" y="436970"/>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3" y="1427897"/>
            <a:ext cx="8647112" cy="472744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55600" indent="-355600" algn="just">
              <a:lnSpc>
                <a:spcPct val="110000"/>
              </a:lnSpc>
              <a:spcBef>
                <a:spcPts val="600"/>
              </a:spcBef>
              <a:spcAft>
                <a:spcPts val="1200"/>
              </a:spcAft>
              <a:buClr>
                <a:srgbClr val="003300"/>
              </a:buClr>
              <a:buFont typeface="Wingdings" pitchFamily="2" charset="2"/>
              <a:buChar char="q"/>
            </a:pP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R13 million (9.37%)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R23 million (16.58%)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R10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on item: Operating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L</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eases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outstanding invoice  from DPW for accommodation for Community Corrections Offices amounting to R6 million and on item Fleet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Services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where monitoring of parolees is limited due to vacant posts and danger-zone areas</a:t>
            </a:r>
          </a:p>
          <a:p>
            <a:pPr marL="355600" indent="-355600" algn="just">
              <a:lnSpc>
                <a:spcPct val="110000"/>
              </a:lnSpc>
              <a:spcBef>
                <a:spcPts val="600"/>
              </a:spcBef>
              <a:spcAft>
                <a:spcPts val="1200"/>
              </a:spcAft>
              <a:buClr>
                <a:srgbClr val="003300"/>
              </a:buClr>
              <a:buFont typeface="Wingdings" pitchFamily="2" charset="2"/>
              <a:buChar char="q"/>
            </a:pPr>
            <a:r>
              <a:rPr lang="en-US" sz="1800"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800" b="1" dirty="0" smtClean="0">
                <a:solidFill>
                  <a:prstClr val="black"/>
                </a:solidFill>
                <a:latin typeface="Arial" panose="020B0604020202020204" pitchFamily="34" charset="0"/>
                <a:ea typeface="Tahoma" panose="020B0604030504040204" pitchFamily="34" charset="0"/>
                <a:cs typeface="Arial" panose="020B0604020202020204" pitchFamily="34" charset="0"/>
              </a:rPr>
              <a:t>and </a:t>
            </a: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subsidies: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of R770 thousand (373.79%)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R38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thousand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(18.45%)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R732 thousand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overspending as result of payment of leave gratuity due to service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terminations that are higher than the anticipated</a:t>
            </a:r>
            <a:endParaRPr lang="en-US" sz="18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a:lnSpc>
                <a:spcPct val="110000"/>
              </a:lnSpc>
              <a:spcBef>
                <a:spcPts val="600"/>
              </a:spcBef>
              <a:spcAft>
                <a:spcPts val="1200"/>
              </a:spcAft>
              <a:buClr>
                <a:srgbClr val="003300"/>
              </a:buClr>
              <a:buFont typeface="Wingdings" pitchFamily="2" charset="2"/>
              <a:buChar char="q"/>
            </a:pP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R295 thousand (17.19%)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R385 thousand (22.44%)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R90 </a:t>
            </a: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thousand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on Machinery and Equipment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as </a:t>
            </a:r>
            <a:r>
              <a:rPr lang="en-ZA" sz="1800" dirty="0">
                <a:solidFill>
                  <a:prstClr val="black"/>
                </a:solidFill>
                <a:latin typeface="Arial" panose="020B0604020202020204" pitchFamily="34" charset="0"/>
                <a:ea typeface="Tahoma" panose="020B0604030504040204" pitchFamily="34" charset="0"/>
                <a:cs typeface="Arial" panose="020B0604020202020204" pitchFamily="34" charset="0"/>
              </a:rPr>
              <a:t>a result of </a:t>
            </a:r>
            <a:r>
              <a:rPr lang="en-ZA" sz="1800" dirty="0" smtClean="0">
                <a:solidFill>
                  <a:prstClr val="black"/>
                </a:solidFill>
                <a:latin typeface="Arial" panose="020B0604020202020204" pitchFamily="34" charset="0"/>
                <a:ea typeface="Tahoma" panose="020B0604030504040204" pitchFamily="34" charset="0"/>
                <a:cs typeface="Arial" panose="020B0604020202020204" pitchFamily="34" charset="0"/>
              </a:rPr>
              <a:t>delays in the procurement process of office equipment</a:t>
            </a:r>
            <a:endParaRPr lang="en-ZA"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Title 2"/>
          <p:cNvSpPr txBox="1">
            <a:spLocks/>
          </p:cNvSpPr>
          <p:nvPr/>
        </p:nvSpPr>
        <p:spPr bwMode="auto">
          <a:xfrm>
            <a:off x="246063" y="595209"/>
            <a:ext cx="864711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4</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ANALYSIS OF THE NATIONAL STATE OF EXPENDITURE PER PROGRAMME  FOR  THE YEAR TO DATE : 30 JUNE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2019</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94965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42900" y="555456"/>
            <a:ext cx="8601076"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5</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ECONOMIC CLASSIFICATION FOR THE YEAR TO DATE: </a:t>
            </a:r>
            <a:br>
              <a:rPr lang="en-US" dirty="0">
                <a:solidFill>
                  <a:prstClr val="black"/>
                </a:solidFill>
                <a:latin typeface="Arial" panose="020B0604020202020204" pitchFamily="34" charset="0"/>
                <a:ea typeface="Tahoma" panose="020B0604030504040204" pitchFamily="34" charset="0"/>
                <a:cs typeface="Arial" panose="020B0604020202020204" pitchFamily="34" charset="0"/>
              </a:rPr>
            </a:b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p>
        </p:txBody>
      </p:sp>
      <p:graphicFrame>
        <p:nvGraphicFramePr>
          <p:cNvPr id="3" name="Object 2"/>
          <p:cNvGraphicFramePr>
            <a:graphicFrameLocks noChangeAspect="1"/>
          </p:cNvGraphicFramePr>
          <p:nvPr>
            <p:extLst>
              <p:ext uri="{D42A27DB-BD31-4B8C-83A1-F6EECF244321}">
                <p14:modId xmlns:p14="http://schemas.microsoft.com/office/powerpoint/2010/main" val="3034027467"/>
              </p:ext>
            </p:extLst>
          </p:nvPr>
        </p:nvGraphicFramePr>
        <p:xfrm>
          <a:off x="567020" y="1570697"/>
          <a:ext cx="8068979" cy="4266799"/>
        </p:xfrm>
        <a:graphic>
          <a:graphicData uri="http://schemas.openxmlformats.org/presentationml/2006/ole">
            <mc:AlternateContent xmlns:mc="http://schemas.openxmlformats.org/markup-compatibility/2006">
              <mc:Choice xmlns:v="urn:schemas-microsoft-com:vml" Requires="v">
                <p:oleObj spid="_x0000_s80949" name="Worksheet" r:id="rId4" imgW="8839390" imgH="2800207" progId="Excel.Sheet.12">
                  <p:embed/>
                </p:oleObj>
              </mc:Choice>
              <mc:Fallback>
                <p:oleObj name="Worksheet" r:id="rId4" imgW="8839390" imgH="2800207" progId="Excel.Sheet.12">
                  <p:embed/>
                  <p:pic>
                    <p:nvPicPr>
                      <p:cNvPr id="0" name=""/>
                      <p:cNvPicPr/>
                      <p:nvPr/>
                    </p:nvPicPr>
                    <p:blipFill>
                      <a:blip r:embed="rId5"/>
                      <a:stretch>
                        <a:fillRect/>
                      </a:stretch>
                    </p:blipFill>
                    <p:spPr>
                      <a:xfrm>
                        <a:off x="567020" y="1570697"/>
                        <a:ext cx="8068979" cy="4266799"/>
                      </a:xfrm>
                      <a:prstGeom prst="rect">
                        <a:avLst/>
                      </a:prstGeom>
                    </p:spPr>
                  </p:pic>
                </p:oleObj>
              </mc:Fallback>
            </mc:AlternateContent>
          </a:graphicData>
        </a:graphic>
      </p:graphicFrame>
    </p:spTree>
    <p:extLst>
      <p:ext uri="{BB962C8B-B14F-4D97-AF65-F5344CB8AC3E}">
        <p14:creationId xmlns:p14="http://schemas.microsoft.com/office/powerpoint/2010/main" val="119424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93583"/>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66700" y="494261"/>
            <a:ext cx="8623300"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444500" indent="-444500" algn="just" defTabSz="246063" eaLnBrk="1" hangingPunct="1">
              <a:tabLst>
                <a:tab pos="444500" algn="l"/>
                <a:tab pos="450850" algn="l"/>
              </a:tabLst>
            </a:pP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5</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SUMMARY OF THE NATIONAL STATE OF EXPENDITURE PER ECONOMIC CLASSIFICATION FOR THE YEAR TO DATE: </a:t>
            </a:r>
            <a:b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b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p>
          <a:p>
            <a:pPr marL="268288" indent="-268288" algn="ctr" defTabSz="246063" eaLnBrk="1" hangingPunct="1">
              <a:tabLst>
                <a:tab pos="268288" algn="l"/>
                <a:tab pos="450850" algn="l"/>
              </a:tabLst>
            </a:pPr>
            <a:endParaRPr lang="en-ZA"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07116856"/>
              </p:ext>
            </p:extLst>
          </p:nvPr>
        </p:nvGraphicFramePr>
        <p:xfrm>
          <a:off x="553132" y="1423988"/>
          <a:ext cx="8133516" cy="4659312"/>
        </p:xfrm>
        <a:graphic>
          <a:graphicData uri="http://schemas.openxmlformats.org/presentationml/2006/ole">
            <mc:AlternateContent xmlns:mc="http://schemas.openxmlformats.org/markup-compatibility/2006">
              <mc:Choice xmlns:v="urn:schemas-microsoft-com:vml" Requires="v">
                <p:oleObj spid="_x0000_s81973" name="Worksheet" r:id="rId4" imgW="7152047" imgH="4008218" progId="Excel.Sheet.12">
                  <p:embed/>
                </p:oleObj>
              </mc:Choice>
              <mc:Fallback>
                <p:oleObj name="Worksheet" r:id="rId4" imgW="7152047" imgH="4008218" progId="Excel.Sheet.12">
                  <p:embed/>
                  <p:pic>
                    <p:nvPicPr>
                      <p:cNvPr id="0" name=""/>
                      <p:cNvPicPr/>
                      <p:nvPr/>
                    </p:nvPicPr>
                    <p:blipFill>
                      <a:blip r:embed="rId5"/>
                      <a:stretch>
                        <a:fillRect/>
                      </a:stretch>
                    </p:blipFill>
                    <p:spPr>
                      <a:xfrm>
                        <a:off x="553132" y="1423988"/>
                        <a:ext cx="8133516" cy="4659312"/>
                      </a:xfrm>
                      <a:prstGeom prst="rect">
                        <a:avLst/>
                      </a:prstGeom>
                    </p:spPr>
                  </p:pic>
                </p:oleObj>
              </mc:Fallback>
            </mc:AlternateContent>
          </a:graphicData>
        </a:graphic>
      </p:graphicFrame>
    </p:spTree>
    <p:extLst>
      <p:ext uri="{BB962C8B-B14F-4D97-AF65-F5344CB8AC3E}">
        <p14:creationId xmlns:p14="http://schemas.microsoft.com/office/powerpoint/2010/main" val="9910709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301846" y="1243491"/>
            <a:ext cx="8617646" cy="5247590"/>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55600" indent="-355600" algn="just" eaLnBrk="1" hangingPunct="1">
              <a:lnSpc>
                <a:spcPct val="110000"/>
              </a:lnSpc>
              <a:spcBef>
                <a:spcPts val="600"/>
              </a:spcBef>
              <a:spcAft>
                <a:spcPts val="600"/>
              </a:spcAft>
              <a:buClr>
                <a:srgbClr val="003300"/>
              </a:buClr>
              <a:buFont typeface="Wingdings" pitchFamily="2" charset="2"/>
              <a:buChar char="q"/>
            </a:pPr>
            <a:r>
              <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Compensation </a:t>
            </a: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of Employees.</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actual spending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R4,150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(22.79%)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R4,358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(23.93%)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under spending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R208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million due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to funded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vacant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posts</a:t>
            </a: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tool and the finalisation of the process was delayed as a result of the reconfiguration of the roles and new functions introduced. The permanent funded establishment as published in 2019 ENE was reported to be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39,260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41,480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2,220 posts</a:t>
            </a:r>
            <a:endPar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Hereunder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PERSAL as at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p>
          <a:p>
            <a:pPr algn="just" eaLnBrk="1" hangingPunct="1">
              <a:lnSpc>
                <a:spcPct val="150000"/>
              </a:lnSpc>
              <a:spcBef>
                <a:spcPts val="1200"/>
              </a:spcBef>
              <a:buClr>
                <a:srgbClr val="003300"/>
              </a:buClr>
              <a:buFont typeface="Wingdings" pitchFamily="2" charset="2"/>
              <a:buChar char="q"/>
            </a:pPr>
            <a:endParaRPr lang="en-ZA" sz="12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
                <a:srgbClr val="003300"/>
              </a:buClr>
              <a:buFont typeface="Wingdings" pitchFamily="2" charset="2"/>
              <a:buNone/>
            </a:pPr>
            <a:endParaRPr lang="en-ZA" sz="1100" b="1"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
                <a:srgbClr val="003300"/>
              </a:buClr>
              <a:buFont typeface="Wingdings" pitchFamily="2" charset="2"/>
              <a:buNone/>
            </a:pP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
                <a:srgbClr val="003300"/>
              </a:buClr>
              <a:buFont typeface="Wingdings" pitchFamily="2" charset="2"/>
              <a:buNone/>
            </a:pPr>
            <a:endParaRPr lang="en-ZA" sz="1100" b="1" u="sng"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
                <a:srgbClr val="003300"/>
              </a:buClr>
              <a:buFont typeface="Wingdings" pitchFamily="2" charset="2"/>
              <a:buNone/>
            </a:pPr>
            <a:endParaRPr lang="en-ZA" sz="1100" b="1" u="sng"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600"/>
              </a:spcBef>
              <a:buClr>
                <a:srgbClr val="003300"/>
              </a:buClr>
              <a:buFont typeface="Wingdings" pitchFamily="2" charset="2"/>
              <a:buChar char="q"/>
            </a:pPr>
            <a:endParaRPr lang="en-ZA" sz="12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355600" algn="just" eaLnBrk="1" hangingPunct="1">
              <a:lnSpc>
                <a:spcPct val="110000"/>
              </a:lnSpc>
              <a:spcBef>
                <a:spcPts val="600"/>
              </a:spcBef>
              <a:spcAft>
                <a:spcPts val="600"/>
              </a:spcAft>
              <a:buClr>
                <a:srgbClr val="003300"/>
              </a:buClr>
              <a:buFont typeface="Wingdings" pitchFamily="2" charset="2"/>
              <a:buChar char="q"/>
            </a:pP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PERSAL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reported a funded permanent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41,480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of which 38,187 are funded filled posts, 1137 posts are filled additional to the funded establishment, mostly on entry level, resulting in a total PERSAL head count of 39,324, but leaving 3,293 vacant funded posts (7.94</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endPar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301847" y="549962"/>
            <a:ext cx="861764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eaLnBrk="1" hangingPunct="1">
              <a:tabLst>
                <a:tab pos="900113" algn="l"/>
              </a:tabLst>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5</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ANALYSIS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THE STATE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p>
        </p:txBody>
      </p:sp>
      <p:graphicFrame>
        <p:nvGraphicFramePr>
          <p:cNvPr id="4" name="Object 3"/>
          <p:cNvGraphicFramePr>
            <a:graphicFrameLocks noChangeAspect="1"/>
          </p:cNvGraphicFramePr>
          <p:nvPr>
            <p:extLst>
              <p:ext uri="{D42A27DB-BD31-4B8C-83A1-F6EECF244321}">
                <p14:modId xmlns:p14="http://schemas.microsoft.com/office/powerpoint/2010/main" val="589031906"/>
              </p:ext>
            </p:extLst>
          </p:nvPr>
        </p:nvGraphicFramePr>
        <p:xfrm>
          <a:off x="301848" y="3267075"/>
          <a:ext cx="8432800" cy="2228850"/>
        </p:xfrm>
        <a:graphic>
          <a:graphicData uri="http://schemas.openxmlformats.org/presentationml/2006/ole">
            <mc:AlternateContent xmlns:mc="http://schemas.openxmlformats.org/markup-compatibility/2006">
              <mc:Choice xmlns:v="urn:schemas-microsoft-com:vml" Requires="v">
                <p:oleObj spid="_x0000_s82999" name="Worksheet" r:id="rId4" imgW="12334684" imgH="2028682" progId="Excel.Sheet.12">
                  <p:embed/>
                </p:oleObj>
              </mc:Choice>
              <mc:Fallback>
                <p:oleObj name="Worksheet" r:id="rId4" imgW="12334684" imgH="2028682"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848" y="3267075"/>
                        <a:ext cx="843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53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9088576"/>
              </p:ext>
            </p:extLst>
          </p:nvPr>
        </p:nvGraphicFramePr>
        <p:xfrm>
          <a:off x="296214" y="894286"/>
          <a:ext cx="8259311" cy="2711086"/>
        </p:xfrm>
        <a:graphic>
          <a:graphicData uri="http://schemas.openxmlformats.org/drawingml/2006/table">
            <a:tbl>
              <a:tblPr firstRow="1" bandRow="1">
                <a:tableStyleId>{5C22544A-7EE6-4342-B048-85BDC9FD1C3A}</a:tableStyleId>
              </a:tblPr>
              <a:tblGrid>
                <a:gridCol w="2359900"/>
                <a:gridCol w="1726091"/>
                <a:gridCol w="2086660"/>
                <a:gridCol w="2086660"/>
              </a:tblGrid>
              <a:tr h="578310">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400" b="1" kern="1200" noProof="0" dirty="0" smtClean="0">
                          <a:solidFill>
                            <a:schemeClr val="tx1"/>
                          </a:solidFill>
                          <a:latin typeface="+mn-lt"/>
                          <a:ea typeface="+mn-ea"/>
                          <a:cs typeface="+mn-cs"/>
                        </a:rPr>
                        <a:t>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Total number of targets 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400" dirty="0" smtClean="0">
                          <a:solidFill>
                            <a:schemeClr val="tx1"/>
                          </a:solidFill>
                        </a:rPr>
                        <a:t>Achieved Q1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400" dirty="0" smtClean="0">
                          <a:solidFill>
                            <a:schemeClr val="tx1"/>
                          </a:solidFill>
                        </a:rPr>
                        <a:t>Not Achieved Q1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8452">
                <a:tc>
                  <a:txBody>
                    <a:bodyPr/>
                    <a:lstStyle/>
                    <a:p>
                      <a:r>
                        <a:rPr lang="en-US" sz="1200" b="1" dirty="0" smtClean="0">
                          <a:solidFill>
                            <a:schemeClr val="tx1"/>
                          </a:solidFill>
                        </a:rPr>
                        <a:t>Limpopo/ Mpumalanga/ North West</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21</a:t>
                      </a:r>
                      <a:endParaRPr lang="en-ZA" sz="12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19</a:t>
                      </a:r>
                      <a:endParaRPr lang="en-ZA" sz="12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a:t>
                      </a:r>
                      <a:endParaRPr lang="en-ZA" sz="12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6781">
                <a:tc>
                  <a:txBody>
                    <a:bodyPr/>
                    <a:lstStyle/>
                    <a:p>
                      <a:r>
                        <a:rPr lang="en-US" sz="1200" b="1" dirty="0" smtClean="0">
                          <a:solidFill>
                            <a:schemeClr val="tx1"/>
                          </a:solidFill>
                        </a:rPr>
                        <a:t>Free State/ Northern Cape</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21</a:t>
                      </a:r>
                      <a:endParaRPr lang="en-ZA"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20</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a:tabLst>
                          <a:tab pos="1543050" algn="l"/>
                        </a:tabLst>
                      </a:pPr>
                      <a:r>
                        <a:rPr lang="en-US" sz="1200" b="1" dirty="0" smtClean="0">
                          <a:solidFill>
                            <a:schemeClr val="tx1"/>
                          </a:solidFill>
                        </a:rPr>
                        <a:t>1</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6781">
                <a:tc>
                  <a:txBody>
                    <a:bodyPr/>
                    <a:lstStyle/>
                    <a:p>
                      <a:r>
                        <a:rPr lang="en-US" sz="1200" b="1" dirty="0" smtClean="0">
                          <a:solidFill>
                            <a:schemeClr val="tx1"/>
                          </a:solidFill>
                        </a:rPr>
                        <a:t>KwaZulu Natal</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21</a:t>
                      </a:r>
                      <a:endParaRPr lang="en-ZA"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18</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solidFill>
                            <a:schemeClr val="tx1"/>
                          </a:solidFill>
                        </a:rPr>
                        <a:t>3</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6781">
                <a:tc>
                  <a:txBody>
                    <a:bodyPr/>
                    <a:lstStyle/>
                    <a:p>
                      <a:r>
                        <a:rPr lang="en-US" sz="1200" b="1" kern="1200" dirty="0" smtClean="0">
                          <a:solidFill>
                            <a:schemeClr val="tx1"/>
                          </a:solidFill>
                          <a:latin typeface="+mn-lt"/>
                          <a:ea typeface="+mn-ea"/>
                          <a:cs typeface="+mn-cs"/>
                        </a:rPr>
                        <a:t>Western Cape</a:t>
                      </a:r>
                      <a:endParaRPr lang="en-US"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21</a:t>
                      </a:r>
                      <a:endParaRPr lang="en-ZA"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19</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solidFill>
                            <a:schemeClr val="tx1"/>
                          </a:solidFill>
                        </a:rPr>
                        <a:t>2</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6781">
                <a:tc>
                  <a:txBody>
                    <a:bodyPr/>
                    <a:lstStyle/>
                    <a:p>
                      <a:r>
                        <a:rPr lang="en-US" sz="1200" b="1" dirty="0" smtClean="0">
                          <a:solidFill>
                            <a:schemeClr val="tx1"/>
                          </a:solidFill>
                        </a:rPr>
                        <a:t>Gauteng</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21</a:t>
                      </a:r>
                      <a:endParaRPr lang="en-ZA"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18</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200" b="1" dirty="0" smtClean="0">
                          <a:solidFill>
                            <a:schemeClr val="tx1"/>
                          </a:solidFill>
                        </a:rPr>
                        <a:t>3</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28452">
                <a:tc>
                  <a:txBody>
                    <a:bodyPr/>
                    <a:lstStyle/>
                    <a:p>
                      <a:r>
                        <a:rPr lang="en-US" sz="1200" b="1" dirty="0" smtClean="0">
                          <a:solidFill>
                            <a:schemeClr val="tx1"/>
                          </a:solidFill>
                        </a:rPr>
                        <a:t>Eastern Cape</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31" rtl="0" eaLnBrk="1" fontAlgn="auto" latinLnBrk="0" hangingPunct="1">
                        <a:lnSpc>
                          <a:spcPct val="115000"/>
                        </a:lnSpc>
                        <a:spcBef>
                          <a:spcPts val="0"/>
                        </a:spcBef>
                        <a:spcAft>
                          <a:spcPts val="0"/>
                        </a:spcAft>
                        <a:buClrTx/>
                        <a:buSzTx/>
                        <a:buFontTx/>
                        <a:buNone/>
                        <a:tabLst/>
                        <a:defRPr/>
                      </a:pPr>
                      <a:r>
                        <a:rPr lang="en-ZA" sz="1200" b="1" kern="1200" noProof="0" dirty="0" smtClean="0">
                          <a:solidFill>
                            <a:schemeClr val="tx1"/>
                          </a:solidFill>
                          <a:latin typeface="+mn-lt"/>
                          <a:ea typeface="+mn-ea"/>
                          <a:cs typeface="+mn-cs"/>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17</a:t>
                      </a:r>
                      <a:endParaRPr lang="en-ZA" sz="12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331" rtl="0" eaLnBrk="1" latinLnBrk="0" hangingPunct="1">
                        <a:lnSpc>
                          <a:spcPct val="115000"/>
                        </a:lnSpc>
                        <a:spcAft>
                          <a:spcPts val="0"/>
                        </a:spcAft>
                      </a:pPr>
                      <a:r>
                        <a:rPr lang="en-ZA" sz="1200" b="1" kern="1200" dirty="0" smtClean="0">
                          <a:solidFill>
                            <a:schemeClr val="tx1"/>
                          </a:solidFill>
                          <a:latin typeface="+mn-lt"/>
                          <a:ea typeface="+mn-ea"/>
                          <a:cs typeface="+mn-cs"/>
                        </a:rPr>
                        <a:t>4</a:t>
                      </a:r>
                      <a:endParaRPr lang="en-ZA" sz="12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5" name="Title 4"/>
          <p:cNvSpPr>
            <a:spLocks noGrp="1"/>
          </p:cNvSpPr>
          <p:nvPr>
            <p:ph type="title"/>
          </p:nvPr>
        </p:nvSpPr>
        <p:spPr>
          <a:xfrm>
            <a:off x="246064" y="596904"/>
            <a:ext cx="8647112" cy="276999"/>
          </a:xfrm>
        </p:spPr>
        <p:txBody>
          <a:bodyPr/>
          <a:lstStyle/>
          <a:p>
            <a:pPr algn="ctr"/>
            <a:r>
              <a:rPr lang="en-ZA" dirty="0" smtClean="0"/>
              <a:t>REGIONAL Q1 PERFORMANCE</a:t>
            </a:r>
            <a:endParaRPr lang="en-ZA" dirty="0"/>
          </a:p>
        </p:txBody>
      </p:sp>
      <p:graphicFrame>
        <p:nvGraphicFramePr>
          <p:cNvPr id="8" name="Chart 7"/>
          <p:cNvGraphicFramePr>
            <a:graphicFrameLocks/>
          </p:cNvGraphicFramePr>
          <p:nvPr>
            <p:extLst>
              <p:ext uri="{D42A27DB-BD31-4B8C-83A1-F6EECF244321}">
                <p14:modId xmlns:p14="http://schemas.microsoft.com/office/powerpoint/2010/main" val="2233102086"/>
              </p:ext>
            </p:extLst>
          </p:nvPr>
        </p:nvGraphicFramePr>
        <p:xfrm>
          <a:off x="296213" y="3623178"/>
          <a:ext cx="8259312" cy="2940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509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34006" y="1304120"/>
            <a:ext cx="8612473" cy="506632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a:lnSpc>
                <a:spcPct val="110000"/>
              </a:lnSpc>
              <a:spcBef>
                <a:spcPts val="600"/>
              </a:spcBef>
              <a:spcAft>
                <a:spcPts val="600"/>
              </a:spcAft>
              <a:buClr>
                <a:srgbClr val="003300"/>
              </a:buClr>
              <a:buNone/>
            </a:pPr>
            <a:r>
              <a:rPr lang="en-US" sz="15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a:t>
            </a:r>
            <a:r>
              <a:rPr lang="en-US" sz="1500" b="1" dirty="0" smtClean="0">
                <a:solidFill>
                  <a:prstClr val="black"/>
                </a:solidFill>
                <a:latin typeface="Arial" panose="020B0604020202020204" pitchFamily="34" charset="0"/>
                <a:ea typeface="Tahoma" panose="020B0604030504040204" pitchFamily="34" charset="0"/>
                <a:cs typeface="Arial" panose="020B0604020202020204" pitchFamily="34" charset="0"/>
              </a:rPr>
              <a:t>(cont.): </a:t>
            </a:r>
            <a:endParaRPr lang="en-US" sz="15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indent="0" algn="just" eaLnBrk="1" hangingPunct="1">
              <a:lnSpc>
                <a:spcPct val="110000"/>
              </a:lnSpc>
              <a:spcBef>
                <a:spcPts val="600"/>
              </a:spcBef>
              <a:spcAft>
                <a:spcPts val="600"/>
              </a:spcAft>
              <a:buClr>
                <a:srgbClr val="003300"/>
              </a:buClr>
              <a:buFont typeface="Wingdings" pitchFamily="2" charset="2"/>
              <a:buNone/>
            </a:pP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 OSD Phase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2</a:t>
            </a:r>
          </a:p>
          <a:p>
            <a:pPr marL="355600" lvl="1" indent="-355600" algn="just" eaLnBrk="1" hangingPunct="1">
              <a:lnSpc>
                <a:spcPct val="110000"/>
              </a:lnSpc>
              <a:spcBef>
                <a:spcPts val="600"/>
              </a:spcBef>
              <a:spcAft>
                <a:spcPts val="600"/>
              </a:spcAft>
              <a:buClr>
                <a:srgbClr val="003300"/>
              </a:buClr>
              <a:buFont typeface="Wingdings" panose="05000000000000000000" pitchFamily="2" charset="2"/>
              <a:buChar char="q"/>
            </a:pP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D</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epartment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has not yet finalised implementing OSD as per DBC resolution of 1 of 2016 which was signed on the 21 November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2016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for 23% in lieu of salary back pay for service termination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cases</a:t>
            </a:r>
            <a:endParaRPr lang="en-ZA" sz="15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55600" lvl="1" indent="-355600" algn="just" eaLnBrk="1" hangingPunct="1">
              <a:lnSpc>
                <a:spcPct val="110000"/>
              </a:lnSpc>
              <a:spcBef>
                <a:spcPts val="600"/>
              </a:spcBef>
              <a:spcAft>
                <a:spcPts val="600"/>
              </a:spcAft>
              <a:buClr>
                <a:srgbClr val="003300"/>
              </a:buClr>
              <a:buFont typeface="Wingdings" panose="05000000000000000000" pitchFamily="2" charset="2"/>
              <a:buChar char="q"/>
            </a:pP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It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is estimated that an amount of R74,129 million will be paid for outstanding ex-employees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for OSD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Phase 2 in 2019/20 financial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year</a:t>
            </a:r>
            <a:endParaRPr lang="en-ZA" sz="15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a:lnSpc>
                <a:spcPct val="110000"/>
              </a:lnSpc>
              <a:spcBef>
                <a:spcPts val="600"/>
              </a:spcBef>
              <a:spcAft>
                <a:spcPts val="600"/>
              </a:spcAft>
              <a:buClr>
                <a:srgbClr val="003300"/>
              </a:buClr>
              <a:buNone/>
            </a:pPr>
            <a:r>
              <a:rPr lang="en-US" sz="1500" b="1" dirty="0">
                <a:solidFill>
                  <a:prstClr val="black"/>
                </a:solidFill>
                <a:latin typeface="Arial" panose="020B0604020202020204" pitchFamily="34" charset="0"/>
                <a:ea typeface="Tahoma" panose="020B0604030504040204" pitchFamily="34" charset="0"/>
                <a:cs typeface="Arial" panose="020B0604020202020204" pitchFamily="34" charset="0"/>
              </a:rPr>
              <a:t>Goods &amp; Services: </a:t>
            </a:r>
          </a:p>
          <a:p>
            <a:pPr marL="355600" lvl="1" indent="-355600" algn="just" eaLnBrk="1" hangingPunct="1">
              <a:lnSpc>
                <a:spcPct val="110000"/>
              </a:lnSpc>
              <a:spcBef>
                <a:spcPts val="600"/>
              </a:spcBef>
              <a:spcAft>
                <a:spcPts val="600"/>
              </a:spcAft>
              <a:buClr>
                <a:srgbClr val="003300"/>
              </a:buClr>
              <a:buFont typeface="Wingdings" panose="05000000000000000000" pitchFamily="2" charset="2"/>
              <a:buChar char="q"/>
            </a:pP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sz="1500" dirty="0">
                <a:solidFill>
                  <a:prstClr val="black"/>
                </a:solidFill>
                <a:latin typeface="Arial" panose="020B0604020202020204" pitchFamily="34" charset="0"/>
                <a:ea typeface="Tahoma" panose="020B0604030504040204" pitchFamily="34" charset="0"/>
                <a:cs typeface="Arial" panose="020B0604020202020204" pitchFamily="34" charset="0"/>
              </a:rPr>
              <a:t>actual spending of </a:t>
            </a: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R978 </a:t>
            </a:r>
            <a:r>
              <a:rPr lang="en-US" sz="15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(15.27%) </a:t>
            </a:r>
            <a:r>
              <a:rPr lang="en-US" sz="1500"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R1,475 </a:t>
            </a:r>
            <a:r>
              <a:rPr lang="en-US" sz="15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(23.02%) </a:t>
            </a:r>
            <a:r>
              <a:rPr lang="en-US" sz="15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underspending of </a:t>
            </a:r>
            <a:r>
              <a:rPr lang="en-US"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R497 million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due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to invoices for accommodation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charges from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DPW for the first quarter of 2019/20 financial year amounting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to R143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million and Property Payments under the activity Capital Works for municipal services amounting to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R74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million which were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received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but not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yet </a:t>
            </a:r>
            <a:r>
              <a:rPr lang="en-ZA" sz="1500" dirty="0">
                <a:solidFill>
                  <a:prstClr val="black"/>
                </a:solidFill>
                <a:latin typeface="Arial" panose="020B0604020202020204" pitchFamily="34" charset="0"/>
                <a:ea typeface="Tahoma" panose="020B0604030504040204" pitchFamily="34" charset="0"/>
                <a:cs typeface="Arial" panose="020B0604020202020204" pitchFamily="34" charset="0"/>
              </a:rPr>
              <a:t>processed for payment as well as on item Agency and support/outsourced services amounting for payments of inmates recovery fee at PPP correctional centres. The other contributing factor was due to slow running of projects and also majority of DCS Infrastructure capital works projects approved for implementation during 2019 ENE budgetary process were not aligned to the realistic targets on the </a:t>
            </a:r>
            <a:r>
              <a:rPr lang="en-ZA" sz="1500" dirty="0" smtClean="0">
                <a:solidFill>
                  <a:prstClr val="black"/>
                </a:solidFill>
                <a:latin typeface="Arial" panose="020B0604020202020204" pitchFamily="34" charset="0"/>
                <a:ea typeface="Tahoma" panose="020B0604030504040204" pitchFamily="34" charset="0"/>
                <a:cs typeface="Arial" panose="020B0604020202020204" pitchFamily="34" charset="0"/>
              </a:rPr>
              <a:t>ground</a:t>
            </a:r>
            <a:endParaRPr lang="en-ZA" sz="15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34006" y="548781"/>
            <a:ext cx="861247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5</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ANALYSIS OF THE STATE OF EXPENDITURE PER ECONOMIC CLASSIFICATION FOR THE YEAR TO DATE: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p>
        </p:txBody>
      </p:sp>
    </p:spTree>
    <p:extLst>
      <p:ext uri="{BB962C8B-B14F-4D97-AF65-F5344CB8AC3E}">
        <p14:creationId xmlns:p14="http://schemas.microsoft.com/office/powerpoint/2010/main" val="38808956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66700" y="1132218"/>
            <a:ext cx="8579780" cy="543276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10000"/>
              </a:lnSpc>
              <a:spcBef>
                <a:spcPts val="600"/>
              </a:spcBef>
              <a:spcAft>
                <a:spcPts val="600"/>
              </a:spcAft>
              <a:buClr>
                <a:srgbClr val="003300"/>
              </a:buClr>
              <a:buFont typeface="Wingdings" pitchFamily="2" charset="2"/>
              <a:buChar char="q"/>
            </a:pPr>
            <a:r>
              <a:rPr lang="en-ZA" b="1" dirty="0" smtClean="0">
                <a:solidFill>
                  <a:prstClr val="black"/>
                </a:solidFill>
                <a:latin typeface="Arial" panose="020B0604020202020204" pitchFamily="34" charset="0"/>
                <a:ea typeface="Tahoma" panose="020B0604030504040204" pitchFamily="34" charset="0"/>
                <a:cs typeface="Arial" panose="020B0604020202020204" pitchFamily="34" charset="0"/>
              </a:rPr>
              <a:t>Interest </a:t>
            </a:r>
            <a:r>
              <a:rPr lang="en-ZA" b="1" dirty="0">
                <a:solidFill>
                  <a:prstClr val="black"/>
                </a:solidFill>
                <a:latin typeface="Arial" panose="020B0604020202020204" pitchFamily="34" charset="0"/>
                <a:ea typeface="Tahoma" panose="020B0604030504040204" pitchFamily="34" charset="0"/>
                <a:cs typeface="Arial" panose="020B0604020202020204" pitchFamily="34" charset="0"/>
              </a:rPr>
              <a:t>on rent on land: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R74 thousand incurred against a zero budget mainly due to interest paid on overdue accounts </a:t>
            </a:r>
          </a:p>
          <a:p>
            <a:pPr algn="just" eaLnBrk="1" hangingPunct="1">
              <a:lnSpc>
                <a:spcPct val="110000"/>
              </a:lnSpc>
              <a:spcBef>
                <a:spcPts val="600"/>
              </a:spcBef>
              <a:spcAft>
                <a:spcPts val="600"/>
              </a:spcAft>
              <a:buClr>
                <a:srgbClr val="003300"/>
              </a:buClr>
              <a:buFont typeface="Wingdings" pitchFamily="2" charset="2"/>
              <a:buChar char="q"/>
            </a:pPr>
            <a:r>
              <a:rPr lang="en-ZA"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R103 million (63.10%) against the spending plan of R38 million (23.49%) resulting in an overspending of R65 million as a result of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 for expenditure incurred under item: H/H Empl S/Ben: PST retirement Benefit (GEMS continuation members) under this item</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 An amount of R432 million will be reprioritised during 2019 AENE and over 2020 MTEF period as per Treasury SCOA classification for post retirement benefits from COE to transfers and subsidies under households for payment of GEMS continuation members and their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dependants</a:t>
            </a:r>
          </a:p>
          <a:p>
            <a:pPr algn="just" eaLnBrk="1" hangingPunct="1">
              <a:lnSpc>
                <a:spcPct val="110000"/>
              </a:lnSpc>
              <a:spcBef>
                <a:spcPts val="600"/>
              </a:spcBef>
              <a:spcAft>
                <a:spcPts val="600"/>
              </a:spcAft>
              <a:buClr>
                <a:srgbClr val="003300"/>
              </a:buClr>
              <a:buFont typeface="Wingdings" pitchFamily="2" charset="2"/>
              <a:buChar char="q"/>
            </a:pPr>
            <a:r>
              <a:rPr lang="en-ZA" b="1"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R51,051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(8.20%)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R146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(23.48%)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resulting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in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underspending of R95 million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mainly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on item: Buildings and Other Fixed Structures as a result of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late billing from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DPW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due to slow running of projects and also majority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of DCS Infrastructure capital works projects approved for implementation during 2019 ENE budgetary process were not aligned to the realistic targets on the ground</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The department is also in discussion with Development Bank of South Africa (DBSA) to enlist it as an implementing agent to expedite the implementation of capital and maintenance infrastructure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projects. The other contributing factor was due to delays on procurement of office computer equipment and agricultural equipment which were budgeted</a:t>
            </a:r>
            <a:endParaRPr lang="en-ZA"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66700" y="498681"/>
            <a:ext cx="857978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5</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ANALYSIS OF THE STATE OF EXPENDITURE PER ECONOMIC CLASSIFICATION FOR THE YEAR TO DATE: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30 JUNE 2019</a:t>
            </a:r>
          </a:p>
        </p:txBody>
      </p:sp>
    </p:spTree>
    <p:extLst>
      <p:ext uri="{BB962C8B-B14F-4D97-AF65-F5344CB8AC3E}">
        <p14:creationId xmlns:p14="http://schemas.microsoft.com/office/powerpoint/2010/main" val="3724221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28601" y="555456"/>
            <a:ext cx="862628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355600" indent="-355600" algn="just"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6</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SUMMARY OF THE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DEPARTMENTAL REVENUE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FOR THE YEAR TO DATE: </a:t>
            </a:r>
            <a:r>
              <a:rPr lang="en-ZA"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30 JUNE 2019</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2"/>
          <p:cNvSpPr/>
          <p:nvPr/>
        </p:nvSpPr>
        <p:spPr>
          <a:xfrm>
            <a:off x="228601" y="4414983"/>
            <a:ext cx="8626282" cy="2040623"/>
          </a:xfrm>
          <a:prstGeom prst="rect">
            <a:avLst/>
          </a:prstGeom>
        </p:spPr>
        <p:txBody>
          <a:bodyPr wrap="square">
            <a:spAutoFit/>
          </a:bodyPr>
          <a:lstStyle/>
          <a:p>
            <a:pPr marL="355600" indent="-355600" algn="just">
              <a:lnSpc>
                <a:spcPct val="110000"/>
              </a:lnSpc>
              <a:spcBef>
                <a:spcPts val="600"/>
              </a:spcBef>
              <a:spcAft>
                <a:spcPts val="600"/>
              </a:spcAft>
              <a:buClr>
                <a:srgbClr val="003300"/>
              </a:buClr>
              <a:buFont typeface="Wingdings" panose="05000000000000000000" pitchFamily="2" charset="2"/>
              <a:buChar char="q"/>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2019/20 financial year,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actual receipt for 30 June 2019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is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R33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(21.07%)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estimated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revenue collection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R38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(24.49%)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collection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R5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mainly on sale of goods and services other than capital assets , fines, penalties and forfeits and financial transactions in assets and liabilities</a:t>
            </a:r>
          </a:p>
          <a:p>
            <a:pPr marL="355600" indent="-355600" algn="just">
              <a:lnSpc>
                <a:spcPct val="110000"/>
              </a:lnSpc>
              <a:spcBef>
                <a:spcPts val="600"/>
              </a:spcBef>
              <a:spcAft>
                <a:spcPts val="600"/>
              </a:spcAft>
              <a:buClr>
                <a:srgbClr val="003300"/>
              </a:buClr>
              <a:buFont typeface="Wingdings" panose="05000000000000000000" pitchFamily="2" charset="2"/>
              <a:buChar char="q"/>
            </a:pP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The Department is mostly generating revenue from selling of products made in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c</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orrectional centres workshops, letting of accommodation facilities to personnel and hiring out of offender labour</a:t>
            </a:r>
          </a:p>
          <a:p>
            <a:pPr marL="355600" indent="-355600" algn="just">
              <a:lnSpc>
                <a:spcPct val="110000"/>
              </a:lnSpc>
              <a:spcBef>
                <a:spcPts val="600"/>
              </a:spcBef>
              <a:spcAft>
                <a:spcPts val="600"/>
              </a:spcAft>
              <a:buClr>
                <a:srgbClr val="003300"/>
              </a:buClr>
              <a:buFont typeface="Wingdings" panose="05000000000000000000" pitchFamily="2" charset="2"/>
              <a:buChar char="q"/>
            </a:pP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gratuities</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13635829"/>
              </p:ext>
            </p:extLst>
          </p:nvPr>
        </p:nvGraphicFramePr>
        <p:xfrm>
          <a:off x="498758" y="1260620"/>
          <a:ext cx="7515225" cy="3027363"/>
        </p:xfrm>
        <a:graphic>
          <a:graphicData uri="http://schemas.openxmlformats.org/presentationml/2006/ole">
            <mc:AlternateContent xmlns:mc="http://schemas.openxmlformats.org/markup-compatibility/2006">
              <mc:Choice xmlns:v="urn:schemas-microsoft-com:vml" Requires="v">
                <p:oleObj spid="_x0000_s84020" name="Worksheet" r:id="rId5" imgW="7515225" imgH="3591020" progId="Excel.Sheet.12">
                  <p:embed/>
                </p:oleObj>
              </mc:Choice>
              <mc:Fallback>
                <p:oleObj name="Worksheet" r:id="rId5" imgW="7515225" imgH="3591020" progId="Excel.Sheet.12">
                  <p:embed/>
                  <p:pic>
                    <p:nvPicPr>
                      <p:cNvPr id="0" name=""/>
                      <p:cNvPicPr/>
                      <p:nvPr/>
                    </p:nvPicPr>
                    <p:blipFill>
                      <a:blip r:embed="rId6"/>
                      <a:stretch>
                        <a:fillRect/>
                      </a:stretch>
                    </p:blipFill>
                    <p:spPr>
                      <a:xfrm>
                        <a:off x="498758" y="1260620"/>
                        <a:ext cx="7515225" cy="3027363"/>
                      </a:xfrm>
                      <a:prstGeom prst="rect">
                        <a:avLst/>
                      </a:prstGeom>
                    </p:spPr>
                  </p:pic>
                </p:oleObj>
              </mc:Fallback>
            </mc:AlternateContent>
          </a:graphicData>
        </a:graphic>
      </p:graphicFrame>
    </p:spTree>
    <p:extLst>
      <p:ext uri="{BB962C8B-B14F-4D97-AF65-F5344CB8AC3E}">
        <p14:creationId xmlns:p14="http://schemas.microsoft.com/office/powerpoint/2010/main" val="498367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38852" y="695914"/>
            <a:ext cx="855879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723900" indent="-723900" algn="just" defTabSz="914400">
              <a:tabLst>
                <a:tab pos="723900" algn="l"/>
              </a:tabLst>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7</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OVERVIEW ON COST CONTAINMENT MEASURES IMPLEMENTATION</a:t>
            </a:r>
            <a:endParaRPr lang="en-ZA"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2"/>
          <p:cNvSpPr/>
          <p:nvPr/>
        </p:nvSpPr>
        <p:spPr>
          <a:xfrm>
            <a:off x="238852" y="1477434"/>
            <a:ext cx="8558792" cy="1723549"/>
          </a:xfrm>
          <a:prstGeom prst="rect">
            <a:avLst/>
          </a:prstGeom>
        </p:spPr>
        <p:txBody>
          <a:bodyPr wrap="square">
            <a:spAutoFit/>
          </a:bodyPr>
          <a:lstStyle/>
          <a:p>
            <a:pPr marL="355600" indent="-355600" algn="just">
              <a:lnSpc>
                <a:spcPct val="110000"/>
              </a:lnSpc>
              <a:spcBef>
                <a:spcPts val="600"/>
              </a:spcBef>
              <a:spcAft>
                <a:spcPts val="600"/>
              </a:spcAft>
              <a:buClr>
                <a:srgbClr val="003300"/>
              </a:buClr>
              <a:buFont typeface="Wingdings" panose="05000000000000000000" pitchFamily="2" charset="2"/>
              <a:buChar char="q"/>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Department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furthermore reviewed the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Cost Containment Financial Circular No</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3 of 2017/18 with an Addendum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No</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2 that provides sub-delegations for deviations and withdrawal of embargo on the procurement of machinery and equipment which was effective from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01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February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2019.</a:t>
            </a:r>
          </a:p>
          <a:p>
            <a:pPr algn="just">
              <a:lnSpc>
                <a:spcPct val="120000"/>
              </a:lnSpc>
              <a:spcBef>
                <a:spcPts val="600"/>
              </a:spcBef>
              <a:spcAft>
                <a:spcPts val="600"/>
              </a:spcAft>
              <a:buClr>
                <a:srgbClr val="003300"/>
              </a:buClr>
            </a:pP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60962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fontAlgn="auto">
              <a:spcBef>
                <a:spcPts val="0"/>
              </a:spcBef>
              <a:spcAft>
                <a:spcPts val="0"/>
              </a:spcAft>
            </a:pPr>
            <a:r>
              <a:rPr lang="en-US" sz="4000" dirty="0" smtClean="0">
                <a:solidFill>
                  <a:prstClr val="white"/>
                </a:solidFill>
                <a:latin typeface="Calibri"/>
                <a:ea typeface="+mn-ea"/>
                <a:cs typeface="Arial Black"/>
              </a:rPr>
              <a:t>Thank You</a:t>
            </a:r>
            <a:endParaRPr lang="en-US" sz="4000" dirty="0">
              <a:solidFill>
                <a:prstClr val="white"/>
              </a:solidFill>
              <a:latin typeface="Calibri"/>
              <a:ea typeface="+mn-ea"/>
              <a:cs typeface="Arial Black"/>
            </a:endParaRPr>
          </a:p>
        </p:txBody>
      </p:sp>
      <p:sp>
        <p:nvSpPr>
          <p:cNvPr id="13" name="TextBox 12"/>
          <p:cNvSpPr txBox="1"/>
          <p:nvPr/>
        </p:nvSpPr>
        <p:spPr>
          <a:xfrm>
            <a:off x="1079500" y="423996"/>
            <a:ext cx="6338176" cy="1323439"/>
          </a:xfrm>
          <a:prstGeom prst="rect">
            <a:avLst/>
          </a:prstGeom>
          <a:noFill/>
        </p:spPr>
        <p:txBody>
          <a:bodyPr wrap="square" rtlCol="0">
            <a:spAutoFit/>
          </a:bodyPr>
          <a:lstStyle/>
          <a:p>
            <a:pPr algn="ctr" fontAlgn="auto">
              <a:spcBef>
                <a:spcPts val="0"/>
              </a:spcBef>
              <a:spcAft>
                <a:spcPts val="0"/>
              </a:spcAft>
            </a:pPr>
            <a:r>
              <a:rPr lang="en-ZA" sz="2000" b="1" dirty="0">
                <a:solidFill>
                  <a:srgbClr val="005300"/>
                </a:solidFill>
                <a:latin typeface="Calibri"/>
                <a:ea typeface="+mn-ea"/>
                <a:cs typeface="Arial Black"/>
              </a:rPr>
              <a:t>THANK YOU</a:t>
            </a:r>
          </a:p>
          <a:p>
            <a:pPr algn="ctr" fontAlgn="auto">
              <a:spcBef>
                <a:spcPts val="0"/>
              </a:spcBef>
              <a:spcAft>
                <a:spcPts val="0"/>
              </a:spcAft>
            </a:pPr>
            <a:endParaRPr lang="en-ZA" sz="2000" b="1" dirty="0">
              <a:solidFill>
                <a:srgbClr val="005300"/>
              </a:solidFill>
              <a:latin typeface="Calibri"/>
              <a:ea typeface="+mn-ea"/>
              <a:cs typeface="Arial Black"/>
            </a:endParaRPr>
          </a:p>
          <a:p>
            <a:pPr algn="ctr" fontAlgn="auto">
              <a:spcBef>
                <a:spcPts val="0"/>
              </a:spcBef>
              <a:spcAft>
                <a:spcPts val="0"/>
              </a:spcAft>
            </a:pPr>
            <a:r>
              <a:rPr lang="en-ZA" sz="2000" b="1" dirty="0">
                <a:solidFill>
                  <a:srgbClr val="005300"/>
                </a:solidFill>
                <a:latin typeface="Calibri"/>
                <a:ea typeface="+mn-ea"/>
                <a:cs typeface="Arial Black"/>
              </a:rPr>
              <a:t>STRIVING FOR A SOUTH AFRICA IN WHICH PEOPLE ARE AND FEEL SAFE</a:t>
            </a:r>
          </a:p>
        </p:txBody>
      </p:sp>
    </p:spTree>
    <p:extLst>
      <p:ext uri="{BB962C8B-B14F-4D97-AF65-F5344CB8AC3E}">
        <p14:creationId xmlns:p14="http://schemas.microsoft.com/office/powerpoint/2010/main" val="157532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64" y="604721"/>
            <a:ext cx="8399352" cy="276999"/>
          </a:xfrm>
          <a:noFill/>
        </p:spPr>
        <p:txBody>
          <a:bodyPr/>
          <a:lstStyle/>
          <a:p>
            <a:pPr algn="ctr"/>
            <a:r>
              <a:rPr lang="en-US" dirty="0" smtClean="0"/>
              <a:t>INDICATORS NOT ACHIEVED DURING Q1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033956"/>
              </p:ext>
            </p:extLst>
          </p:nvPr>
        </p:nvGraphicFramePr>
        <p:xfrm>
          <a:off x="298764" y="962025"/>
          <a:ext cx="8438836" cy="5581649"/>
        </p:xfrm>
        <a:graphic>
          <a:graphicData uri="http://schemas.openxmlformats.org/drawingml/2006/table">
            <a:tbl>
              <a:tblPr firstRow="1" bandRow="1">
                <a:tableStyleId>{5C22544A-7EE6-4342-B048-85BDC9FD1C3A}</a:tableStyleId>
              </a:tblPr>
              <a:tblGrid>
                <a:gridCol w="4173298"/>
                <a:gridCol w="4265538"/>
              </a:tblGrid>
              <a:tr h="653539">
                <a:tc>
                  <a:txBody>
                    <a:bodyPr/>
                    <a:lstStyle/>
                    <a:p>
                      <a:pPr>
                        <a:lnSpc>
                          <a:spcPct val="100000"/>
                        </a:lnSpc>
                      </a:pPr>
                      <a:r>
                        <a:rPr lang="en-US" sz="1400" dirty="0" smtClean="0">
                          <a:solidFill>
                            <a:schemeClr val="tx1"/>
                          </a:solidFill>
                        </a:rPr>
                        <a:t>Indicator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0000"/>
                        </a:lnSpc>
                      </a:pPr>
                      <a:r>
                        <a:rPr lang="en-US" sz="1400" dirty="0" smtClean="0">
                          <a:solidFill>
                            <a:schemeClr val="tx1"/>
                          </a:solidFill>
                        </a:rPr>
                        <a:t>Status during Q1 2019/20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292350">
                <a:tc>
                  <a:txBody>
                    <a:bodyPr/>
                    <a:lstStyle/>
                    <a:p>
                      <a:pPr algn="l" fontAlgn="t"/>
                      <a:r>
                        <a:rPr lang="en-US" sz="1800" b="1" i="0" u="none" strike="noStrike" dirty="0" smtClean="0">
                          <a:solidFill>
                            <a:srgbClr val="000000"/>
                          </a:solidFill>
                          <a:effectLst/>
                          <a:latin typeface="+mn-lt"/>
                        </a:rPr>
                        <a:t>Percentage</a:t>
                      </a:r>
                      <a:r>
                        <a:rPr lang="en-US" sz="1800" b="1" i="0" u="none" strike="noStrike" baseline="0" dirty="0" smtClean="0">
                          <a:solidFill>
                            <a:srgbClr val="000000"/>
                          </a:solidFill>
                          <a:effectLst/>
                          <a:latin typeface="+mn-lt"/>
                        </a:rPr>
                        <a:t> of management areas where IEHW programme is rolled out. </a:t>
                      </a:r>
                      <a:endParaRPr lang="en-US" sz="18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0% (0/48) against target of 6%(3/48)</a:t>
                      </a:r>
                    </a:p>
                    <a:p>
                      <a:pPr marL="0" algn="l" defTabSz="914331" rtl="0" eaLnBrk="1" fontAlgn="t" latinLnBrk="0" hangingPunct="1">
                        <a:lnSpc>
                          <a:spcPct val="100000"/>
                        </a:lnSpc>
                      </a:pPr>
                      <a:endParaRPr lang="en-ZA" sz="1800" b="1" i="0" u="none" strike="noStrike" kern="1200" dirty="0" smtClean="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252115">
                <a:tc>
                  <a:txBody>
                    <a:bodyPr/>
                    <a:lstStyle/>
                    <a:p>
                      <a:pPr algn="l" fontAlgn="t"/>
                      <a:r>
                        <a:rPr lang="en-US" sz="1800" b="1" i="0" u="none" strike="noStrike" dirty="0" smtClean="0">
                          <a:solidFill>
                            <a:srgbClr val="000000"/>
                          </a:solidFill>
                          <a:effectLst/>
                          <a:latin typeface="+mn-lt"/>
                        </a:rPr>
                        <a:t>Number of sites where IIMS is rolled out.</a:t>
                      </a:r>
                      <a:endParaRPr lang="en-US" sz="18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ZA" sz="1800" b="1" i="0" u="none" strike="noStrike" kern="1200" dirty="0" smtClean="0">
                          <a:solidFill>
                            <a:schemeClr val="bg1"/>
                          </a:solidFill>
                          <a:effectLst/>
                          <a:latin typeface="+mn-lt"/>
                          <a:ea typeface="+mn-ea"/>
                          <a:cs typeface="+mn-cs"/>
                        </a:rPr>
                        <a:t>7</a:t>
                      </a:r>
                      <a:r>
                        <a:rPr lang="en-ZA" sz="1800" b="1" i="0" u="none" strike="noStrike" kern="1200" baseline="0" dirty="0" smtClean="0">
                          <a:solidFill>
                            <a:schemeClr val="bg1"/>
                          </a:solidFill>
                          <a:effectLst/>
                          <a:latin typeface="+mn-lt"/>
                          <a:ea typeface="+mn-ea"/>
                          <a:cs typeface="+mn-cs"/>
                        </a:rPr>
                        <a:t> </a:t>
                      </a:r>
                      <a:r>
                        <a:rPr lang="en-US" sz="1800" b="1" kern="1200" dirty="0" smtClean="0">
                          <a:solidFill>
                            <a:schemeClr val="bg1"/>
                          </a:solidFill>
                          <a:latin typeface="+mn-lt"/>
                          <a:ea typeface="+mn-ea"/>
                          <a:cs typeface="+mn-cs"/>
                        </a:rPr>
                        <a:t>against target of 20</a:t>
                      </a:r>
                      <a:endParaRPr lang="en-ZA" sz="1800" b="1" i="0" u="none" strike="noStrike" kern="1200" dirty="0" smtClean="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83645">
                <a:tc>
                  <a:txBody>
                    <a:bodyPr/>
                    <a:lstStyle/>
                    <a:p>
                      <a:pPr marL="0" algn="l" defTabSz="914331" rtl="0" eaLnBrk="1" latinLnBrk="0" hangingPunct="1">
                        <a:lnSpc>
                          <a:spcPct val="100000"/>
                        </a:lnSpc>
                      </a:pPr>
                      <a:r>
                        <a:rPr lang="en-US" sz="1800" b="1" kern="1200" dirty="0" smtClean="0">
                          <a:solidFill>
                            <a:srgbClr val="000000"/>
                          </a:solidFill>
                          <a:latin typeface="+mn-lt"/>
                          <a:ea typeface="+mn-ea"/>
                          <a:cs typeface="+mn-cs"/>
                        </a:rPr>
                        <a:t>Percentage</a:t>
                      </a:r>
                      <a:r>
                        <a:rPr lang="en-US" sz="1800" b="1" kern="1200" baseline="0" dirty="0" smtClean="0">
                          <a:solidFill>
                            <a:srgbClr val="000000"/>
                          </a:solidFill>
                          <a:latin typeface="+mn-lt"/>
                          <a:ea typeface="+mn-ea"/>
                          <a:cs typeface="+mn-cs"/>
                        </a:rPr>
                        <a:t> of offender’s profiles submitted by the Case Management Committees (CMCs) that were considered by CSPBs.</a:t>
                      </a:r>
                      <a:endParaRPr lang="en-US" sz="1800" b="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1" dirty="0" smtClean="0">
                          <a:solidFill>
                            <a:schemeClr val="bg1"/>
                          </a:solidFill>
                          <a:latin typeface="+mn-lt"/>
                        </a:rPr>
                        <a:t>89.80% (7 492/8 343) against target of 92% (7 052/7 665)  </a:t>
                      </a:r>
                    </a:p>
                    <a:p>
                      <a:pPr algn="l" fontAlgn="t"/>
                      <a:endParaRPr lang="en-US" sz="1800"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826665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 y="-9958"/>
            <a:ext cx="3034601" cy="6876000"/>
            <a:chOff x="12" y="-9958"/>
            <a:chExt cx="3034601" cy="687600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10" name="Rectangle 9"/>
            <p:cNvSpPr/>
            <p:nvPr/>
          </p:nvSpPr>
          <p:spPr bwMode="auto">
            <a:xfrm>
              <a:off x="2823592" y="-9958"/>
              <a:ext cx="211021" cy="6876000"/>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dirty="0" smtClean="0">
                <a:ln>
                  <a:noFill/>
                </a:ln>
                <a:solidFill>
                  <a:schemeClr val="tx1"/>
                </a:solidFill>
                <a:effectLst/>
                <a:latin typeface="Arial" charset="0"/>
                <a:cs typeface="Arial" charset="0"/>
              </a:endParaRPr>
            </a:p>
          </p:txBody>
        </p:sp>
      </p:gr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 xmlns:a16="http://schemas.microsoft.com/office/drawing/2014/main"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1 - Administration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1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1</a:t>
            </a:r>
            <a:r>
              <a:rPr lang="en-GB" sz="2400" baseline="30000" dirty="0" smtClean="0">
                <a:solidFill>
                  <a:prstClr val="white"/>
                </a:solidFill>
                <a:latin typeface="Lato"/>
              </a:rPr>
              <a:t>ST</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val="379393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1992813"/>
              </p:ext>
            </p:extLst>
          </p:nvPr>
        </p:nvGraphicFramePr>
        <p:xfrm>
          <a:off x="209550" y="1616529"/>
          <a:ext cx="8680449" cy="3905250"/>
        </p:xfrm>
        <a:graphic>
          <a:graphicData uri="http://schemas.openxmlformats.org/drawingml/2006/table">
            <a:tbl>
              <a:tblPr firstRow="1" bandRow="1">
                <a:tableStyleId>{5C22544A-7EE6-4342-B048-85BDC9FD1C3A}</a:tableStyleId>
              </a:tblPr>
              <a:tblGrid>
                <a:gridCol w="1915547"/>
                <a:gridCol w="1200512"/>
                <a:gridCol w="1239686"/>
                <a:gridCol w="1365602"/>
                <a:gridCol w="1631801"/>
                <a:gridCol w="1327301"/>
              </a:tblGrid>
              <a:tr h="733211">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Performance Indicator</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Q1 Target 2019/20 </a:t>
                      </a:r>
                      <a:endParaRPr lang="en-US" sz="12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Quarter 1</a:t>
                      </a:r>
                      <a:r>
                        <a:rPr lang="en-US" sz="1200" b="1" i="0" u="none" strike="noStrike" kern="1200" dirty="0">
                          <a:solidFill>
                            <a:schemeClr val="bg1"/>
                          </a:solidFill>
                          <a:effectLst/>
                          <a:latin typeface="Arial Narrow" panose="020B0606020202030204" pitchFamily="34" charset="0"/>
                          <a:ea typeface="+mn-ea"/>
                          <a:cs typeface="+mn-cs"/>
                        </a:rPr>
                        <a:t/>
                      </a:r>
                      <a:br>
                        <a:rPr lang="en-US" sz="1200" b="1" i="0" u="none" strike="noStrike" kern="1200" dirty="0">
                          <a:solidFill>
                            <a:schemeClr val="bg1"/>
                          </a:solidFill>
                          <a:effectLst/>
                          <a:latin typeface="Arial Narrow" panose="020B0606020202030204" pitchFamily="34" charset="0"/>
                          <a:ea typeface="+mn-ea"/>
                          <a:cs typeface="+mn-cs"/>
                        </a:rPr>
                      </a:br>
                      <a:r>
                        <a:rPr lang="en-US" sz="12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2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9489">
                <a:tc>
                  <a:txBody>
                    <a:bodyPr/>
                    <a:lstStyle/>
                    <a:p>
                      <a:pPr algn="l" fontAlgn="t"/>
                      <a:r>
                        <a:rPr lang="en-US" sz="1600" b="1" i="0" u="none" strike="noStrike" dirty="0">
                          <a:solidFill>
                            <a:srgbClr val="000000"/>
                          </a:solidFill>
                          <a:effectLst/>
                          <a:latin typeface="Arial Narrow" panose="020B0606020202030204" pitchFamily="34" charset="0"/>
                        </a:rPr>
                        <a:t>Percentage of officials charged and found guilty of corrupt </a:t>
                      </a:r>
                      <a:r>
                        <a:rPr lang="en-US" sz="1600" b="1" i="0" u="none" strike="noStrike" dirty="0" smtClean="0">
                          <a:solidFill>
                            <a:srgbClr val="000000"/>
                          </a:solidFill>
                          <a:effectLst/>
                          <a:latin typeface="Arial Narrow" panose="020B0606020202030204" pitchFamily="34" charset="0"/>
                        </a:rPr>
                        <a:t>activities.</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smtClean="0">
                          <a:solidFill>
                            <a:srgbClr val="000000"/>
                          </a:solidFill>
                          <a:effectLst/>
                          <a:latin typeface="Arial Narrow" panose="020B0606020202030204" pitchFamily="34" charset="0"/>
                        </a:rPr>
                        <a:t>95%</a:t>
                      </a:r>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chemeClr val="tx1"/>
                          </a:solidFill>
                          <a:effectLst/>
                          <a:latin typeface="Arial Narrow" panose="020B0606020202030204" pitchFamily="34" charset="0"/>
                        </a:rPr>
                        <a:t>95%</a:t>
                      </a:r>
                    </a:p>
                    <a:p>
                      <a:pPr algn="l" fontAlgn="t"/>
                      <a:r>
                        <a:rPr lang="en-US" sz="1600" b="1" i="0" u="none" strike="noStrike" dirty="0" smtClean="0">
                          <a:solidFill>
                            <a:schemeClr val="tx1"/>
                          </a:solidFill>
                          <a:effectLst/>
                          <a:latin typeface="Arial Narrow" panose="020B0606020202030204" pitchFamily="34" charset="0"/>
                        </a:rPr>
                        <a:t>(21/22)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spcAft>
                          <a:spcPts val="0"/>
                        </a:spcAft>
                      </a:pPr>
                      <a:r>
                        <a:rPr lang="en-ZA" sz="1600" b="0" i="0" u="none" strike="noStrike" kern="1200" dirty="0" smtClean="0">
                          <a:solidFill>
                            <a:schemeClr val="tx1"/>
                          </a:solidFill>
                          <a:effectLst/>
                          <a:latin typeface="Arial Narrow" panose="020B0606020202030204" pitchFamily="34" charset="0"/>
                          <a:ea typeface="+mn-ea"/>
                          <a:cs typeface="+mn-cs"/>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Arial Narrow" panose="020B0606020202030204" pitchFamily="34" charset="0"/>
                        </a:rPr>
                        <a:t>n/a</a:t>
                      </a:r>
                      <a:endParaRPr lang="en-ZA" sz="1600"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Arial Narrow" panose="020B0606020202030204" pitchFamily="34" charset="0"/>
                        </a:rPr>
                        <a:t>n/a</a:t>
                      </a:r>
                      <a:endParaRPr lang="en-ZA" sz="1600"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2550">
                <a:tc>
                  <a:txBody>
                    <a:bodyPr/>
                    <a:lstStyle/>
                    <a:p>
                      <a:pPr algn="l" fontAlgn="t"/>
                      <a:r>
                        <a:rPr lang="en-US" sz="1600" b="1" i="0" u="none" strike="noStrike" dirty="0">
                          <a:solidFill>
                            <a:srgbClr val="000000"/>
                          </a:solidFill>
                          <a:effectLst/>
                          <a:latin typeface="Arial Narrow" panose="020B0606020202030204" pitchFamily="34" charset="0"/>
                        </a:rPr>
                        <a:t>Percentage of </a:t>
                      </a:r>
                      <a:r>
                        <a:rPr lang="en-US" sz="1600" b="1" i="0" u="none" strike="noStrike" dirty="0" smtClean="0">
                          <a:solidFill>
                            <a:srgbClr val="000000"/>
                          </a:solidFill>
                          <a:effectLst/>
                          <a:latin typeface="Arial Narrow" panose="020B0606020202030204" pitchFamily="34" charset="0"/>
                        </a:rPr>
                        <a:t>Integrated Communication and Marketing Strategy (ICMS) implemented</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smtClean="0">
                          <a:solidFill>
                            <a:srgbClr val="000000"/>
                          </a:solidFill>
                          <a:effectLst/>
                          <a:latin typeface="Arial Narrow" panose="020B0606020202030204" pitchFamily="34" charset="0"/>
                        </a:rPr>
                        <a:t>25%</a:t>
                      </a:r>
                    </a:p>
                    <a:p>
                      <a:pPr algn="l" fontAlgn="t"/>
                      <a:r>
                        <a:rPr lang="en-US" sz="1600" b="0" i="0" u="none" strike="noStrike" dirty="0" smtClean="0">
                          <a:solidFill>
                            <a:srgbClr val="000000"/>
                          </a:solidFill>
                          <a:effectLst/>
                          <a:latin typeface="Arial Narrow" panose="020B0606020202030204" pitchFamily="34" charset="0"/>
                        </a:rPr>
                        <a:t>(141/558)</a:t>
                      </a:r>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rgbClr val="000000"/>
                          </a:solidFill>
                          <a:effectLst/>
                          <a:latin typeface="Arial Narrow" panose="020B0606020202030204" pitchFamily="34" charset="0"/>
                        </a:rPr>
                        <a:t>25.00%</a:t>
                      </a:r>
                    </a:p>
                    <a:p>
                      <a:pPr algn="l" fontAlgn="t"/>
                      <a:r>
                        <a:rPr lang="en-US" sz="1600" b="1" i="0" u="none" strike="noStrike" dirty="0" smtClean="0">
                          <a:solidFill>
                            <a:srgbClr val="000000"/>
                          </a:solidFill>
                          <a:effectLst/>
                          <a:latin typeface="Arial Narrow" panose="020B0606020202030204" pitchFamily="34" charset="0"/>
                        </a:rPr>
                        <a:t>(141/558)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spcAft>
                          <a:spcPts val="0"/>
                        </a:spcAft>
                      </a:pPr>
                      <a:r>
                        <a:rPr lang="en-ZA" sz="1600" b="0" i="0" u="none" strike="noStrike" kern="1200" dirty="0" smtClean="0">
                          <a:solidFill>
                            <a:schemeClr val="tx1"/>
                          </a:solidFill>
                          <a:effectLst/>
                          <a:latin typeface="Arial Narrow" panose="020B0606020202030204" pitchFamily="34" charset="0"/>
                          <a:ea typeface="+mn-ea"/>
                          <a:cs typeface="+mn-cs"/>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Arial Narrow" panose="020B0606020202030204" pitchFamily="34" charset="0"/>
                        </a:rPr>
                        <a:t>n/a</a:t>
                      </a:r>
                      <a:endParaRPr lang="en-ZA" sz="1600"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Arial Narrow" panose="020B0606020202030204" pitchFamily="34" charset="0"/>
                        </a:rPr>
                        <a:t>n/a</a:t>
                      </a:r>
                      <a:endParaRPr lang="en-ZA" sz="1600"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4"/>
          <p:cNvSpPr>
            <a:spLocks noGrp="1"/>
          </p:cNvSpPr>
          <p:nvPr>
            <p:ph idx="1"/>
          </p:nvPr>
        </p:nvSpPr>
        <p:spPr>
          <a:xfrm>
            <a:off x="209550" y="621957"/>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MANAGEMENT</a:t>
            </a:r>
            <a:r>
              <a:rPr lang="en-US" sz="2400" b="1" kern="1200" dirty="0" smtClean="0">
                <a:solidFill>
                  <a:srgbClr val="FF0000"/>
                </a:solidFill>
              </a:rPr>
              <a:t> </a:t>
            </a:r>
            <a:endParaRPr lang="en-US" sz="2400" b="1" kern="1200" dirty="0">
              <a:solidFill>
                <a:srgbClr val="FF0000"/>
              </a:solidFill>
            </a:endParaRPr>
          </a:p>
        </p:txBody>
      </p:sp>
    </p:spTree>
    <p:extLst>
      <p:ext uri="{BB962C8B-B14F-4D97-AF65-F5344CB8AC3E}">
        <p14:creationId xmlns:p14="http://schemas.microsoft.com/office/powerpoint/2010/main" val="1642758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8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4E9DBE-A48A-42A4-BC2E-428F51C2B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TC018754819991</Template>
  <TotalTime>48249</TotalTime>
  <Words>7788</Words>
  <Application>Microsoft Office PowerPoint</Application>
  <PresentationFormat>On-screen Show (4:3)</PresentationFormat>
  <Paragraphs>1063</Paragraphs>
  <Slides>64</Slides>
  <Notes>13</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64</vt:i4>
      </vt:variant>
    </vt:vector>
  </HeadingPairs>
  <TitlesOfParts>
    <vt:vector size="80" baseType="lpstr">
      <vt:lpstr>ＭＳ Ｐゴシック</vt:lpstr>
      <vt:lpstr>Arial</vt:lpstr>
      <vt:lpstr>Arial Black</vt:lpstr>
      <vt:lpstr>Arial Narrow</vt:lpstr>
      <vt:lpstr>Calibri</vt:lpstr>
      <vt:lpstr>Lato</vt:lpstr>
      <vt:lpstr>Tahoma</vt:lpstr>
      <vt:lpstr>Wingdings</vt:lpstr>
      <vt:lpstr>ヒラギノ角ゴ Pro W3</vt:lpstr>
      <vt:lpstr>8_Blank</vt:lpstr>
      <vt:lpstr>3_Blank</vt:lpstr>
      <vt:lpstr>4_Blank</vt:lpstr>
      <vt:lpstr>9_Blank</vt:lpstr>
      <vt:lpstr>10_Blank</vt:lpstr>
      <vt:lpstr>Office Theme</vt:lpstr>
      <vt:lpstr>Worksheet</vt:lpstr>
      <vt:lpstr>PowerPoint Presentation</vt:lpstr>
      <vt:lpstr>PRESENTATION OUTLINE</vt:lpstr>
      <vt:lpstr>PowerPoint Presentation</vt:lpstr>
      <vt:lpstr>PowerPoint Presentation</vt:lpstr>
      <vt:lpstr>COMPARATIVE ANALYSIS OF PERFORMANCE PER PROGRAMME  FOR Q1</vt:lpstr>
      <vt:lpstr>REGIONAL Q1 PERFORMANCE</vt:lpstr>
      <vt:lpstr>INDICATORS NOT ACHIEVED DURING Q1</vt:lpstr>
      <vt:lpstr>PowerPoint Presentation</vt:lpstr>
      <vt:lpstr>PowerPoint Presentation</vt:lpstr>
      <vt:lpstr>PROGRAMME 1: ADMINISTRATION HUMAN RESOURCES  </vt:lpstr>
      <vt:lpstr>PowerPoint Presentation</vt:lpstr>
      <vt:lpstr>PowerPoint Presentation</vt:lpstr>
      <vt:lpstr>PROGRAMME 1: ADMINISTRATION INFORMATION TECHNOLOGY  </vt:lpstr>
      <vt:lpstr>PROGRAMME 1: ADMINISTRATION JICS  </vt:lpstr>
      <vt:lpstr>PowerPoint Presentation</vt:lpstr>
      <vt:lpstr>PowerPoint Presentation</vt:lpstr>
      <vt:lpstr>PowerPoint Presentation</vt:lpstr>
      <vt:lpstr>PROGRAMME 2: INCARCERATION FACILITIES  </vt:lpstr>
      <vt:lpstr>PROGRAMME 2: INCARCERATION REMAND DETENTION  </vt:lpstr>
      <vt:lpstr>PROGRAMME 2: INCARCERATION OFFENDER MANAGEMENT  </vt:lpstr>
      <vt:lpstr>PowerPoint Presentation</vt:lpstr>
      <vt:lpstr>PROGRAMME 3: REHABILITATION CORRECTIONAL PROGRAMMES </vt:lpstr>
      <vt:lpstr>PROGRAMME 3: REHABILITATION OFFENDER DEVELOPMENT</vt:lpstr>
      <vt:lpstr>PROGRAMME 3: REHABILITATION OFFENDER DEVELOPMENT</vt:lpstr>
      <vt:lpstr>PROGRAMME 3: REHABILITATION OFFENDER DEVELOPMENT</vt:lpstr>
      <vt:lpstr>PROGRAMME 3: REHABILITATION OFFENDER DEVELOPMENT</vt:lpstr>
      <vt:lpstr>PROGRAMME 3: REHABILITATION PSYCHOLOGICAL, SOCIAL WORK AND SPIRITUAL SERVICES </vt:lpstr>
      <vt:lpstr>PowerPoint Presentation</vt:lpstr>
      <vt:lpstr>PROGRAMME 4: CARE HEALTH AND HYGIENE SERVICES    </vt:lpstr>
      <vt:lpstr>PowerPoint Presentation</vt:lpstr>
      <vt:lpstr>PowerPoint Presentation</vt:lpstr>
      <vt:lpstr>PROGRAMME 5: SOCIAL REINTEGRATION  SUPERVISION </vt:lpstr>
      <vt:lpstr>PROGRAMME 5: SOCIAL REINTEGRATION COMMUNITY REINTEGRATION  </vt:lpstr>
      <vt:lpstr>PROGRAMME 5: SOCIAL REINTEGRATION COMMUNITY REINTEGRATION  </vt:lpstr>
      <vt:lpstr>PROGRAMME 5: SOCIAL REINTEGRATION OFFICE ACCOMMODATION  </vt:lpstr>
      <vt:lpstr>PERFORMANCE IMPROVEMENT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Moeti, Boitumelo</dc:creator>
  <cp:lastModifiedBy>Napo, Thobisile</cp:lastModifiedBy>
  <cp:revision>3025</cp:revision>
  <cp:lastPrinted>2019-08-29T05:39:10Z</cp:lastPrinted>
  <dcterms:modified xsi:type="dcterms:W3CDTF">2019-09-10T09:51:00Z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TC018754819991</vt:lpwstr>
  </property>
</Properties>
</file>