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91" r:id="rId3"/>
    <p:sldId id="294" r:id="rId4"/>
    <p:sldId id="297" r:id="rId5"/>
    <p:sldId id="296" r:id="rId6"/>
    <p:sldId id="298" r:id="rId7"/>
    <p:sldId id="299" r:id="rId8"/>
    <p:sldId id="293" r:id="rId9"/>
    <p:sldId id="259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9" autoAdjust="0"/>
    <p:restoredTop sz="96471" autoAdjust="0"/>
  </p:normalViewPr>
  <p:slideViewPr>
    <p:cSldViewPr snapToGrid="0" snapToObjects="1">
      <p:cViewPr varScale="1">
        <p:scale>
          <a:sx n="73" d="100"/>
          <a:sy n="73" d="100"/>
        </p:scale>
        <p:origin x="-16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E0360-966B-406E-8AC1-795E39BFB0F8}" type="datetimeFigureOut">
              <a:rPr lang="en-ZA" smtClean="0"/>
              <a:pPr/>
              <a:t>2019/09/11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A4275-6101-49D0-B488-A3991FDCCF9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839849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55776-09CB-43AF-83AA-141193F6F044}" type="datetimeFigureOut">
              <a:rPr lang="en-ZA" smtClean="0"/>
              <a:pPr/>
              <a:t>2019/09/11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F762E-2D51-4ADB-AF4C-DBD0CC6C833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52069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F762E-2D51-4ADB-AF4C-DBD0CC6C8332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18939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F762E-2D51-4ADB-AF4C-DBD0CC6C8332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9880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F762E-2D51-4ADB-AF4C-DBD0CC6C8332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2786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DC9-D1F4-4D07-B9B0-0949F5F578A5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22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3C67-B8A5-4E55-8B7C-431A4A5C83E6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654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95D7-5D0A-4DA1-A7A8-33CCF8BC1C7C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437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03DEF-1D56-40BA-967F-8D7F71D834E0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60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E27-57D1-4B78-8E32-7274CD78E8BF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381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0006-A01F-4205-9F78-589C467C7C9D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0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5EED-20F5-4B19-B823-2FF897A022C3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19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717E-F4F9-49A0-9BB4-9076EDDEA9E4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13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5084-3864-40A6-900E-4ACBF8EE89D6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014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58B2-3F09-41BD-843E-0FFD48BDAF3C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017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9443-AA27-4938-9C93-8244D03C1884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436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9C84-706C-4CEA-83FC-343501EA9471}" type="datetime1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3A4A3-1339-8F4A-AB34-FE05E7F3E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35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572" y="1634836"/>
            <a:ext cx="8058099" cy="280653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b="1" dirty="0"/>
              <a:t>Vote 27:Environmental Affairs</a:t>
            </a:r>
            <a:br>
              <a:rPr lang="en-US" altLang="en-US" b="1" dirty="0"/>
            </a:br>
            <a:r>
              <a:rPr lang="en-US" altLang="en-US" b="1" dirty="0"/>
              <a:t>Portfolio Committee Briefing </a:t>
            </a:r>
            <a:br>
              <a:rPr lang="en-US" altLang="en-US" b="1" dirty="0"/>
            </a:br>
            <a:r>
              <a:rPr lang="en-US" altLang="en-US" b="1" dirty="0"/>
              <a:t>2018/19 Audit Outcome</a:t>
            </a:r>
            <a:br>
              <a:rPr lang="en-US" altLang="en-US" b="1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7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" y="1503947"/>
            <a:ext cx="8503920" cy="4525963"/>
          </a:xfrm>
        </p:spPr>
        <p:txBody>
          <a:bodyPr/>
          <a:lstStyle/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3351878"/>
              </p:ext>
            </p:extLst>
          </p:nvPr>
        </p:nvGraphicFramePr>
        <p:xfrm>
          <a:off x="95794" y="1111796"/>
          <a:ext cx="8941845" cy="33992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284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74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31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27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754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Financial statement item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solidFill>
                            <a:schemeClr val="tx1"/>
                          </a:solidFill>
                        </a:rPr>
                        <a:t>Disclosed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</a:rPr>
                        <a:t> per AFS </a:t>
                      </a:r>
                      <a:endParaRPr lang="en-ZA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Finding by AG 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Action Plan for the Interim Financial Statements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(31 October 2019)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238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Accruals (goods received and invoices</a:t>
                      </a:r>
                      <a:r>
                        <a:rPr lang="en-ZA" sz="12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not received)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Payables (goods</a:t>
                      </a:r>
                      <a:r>
                        <a:rPr lang="en-ZA" sz="12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Z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invoice</a:t>
                      </a:r>
                      <a:r>
                        <a:rPr lang="en-ZA" sz="1200" b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 received but payment not made by year end 31 March)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b="1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Amount disclosed by the Department in the AFS amounted to: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b="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Accruals (R54 892)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Payables (R  9 317)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Total:        R64 209</a:t>
                      </a:r>
                    </a:p>
                    <a:p>
                      <a:endParaRPr lang="en-ZA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Disclosure not in line with MCS requirements Overstatement of accruals and payables </a:t>
                      </a:r>
                      <a:r>
                        <a:rPr lang="en-ZA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not recognised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56 403 969</a:t>
                      </a:r>
                      <a:endParaRPr lang="en-GB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Differences in disclosure will be reviewed and reconciled with the AG</a:t>
                      </a:r>
                    </a:p>
                    <a:p>
                      <a:endParaRPr lang="en-US" sz="1200" baseline="0" dirty="0" smtClean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79566" y="-19603"/>
            <a:ext cx="7080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ZA" altLang="en-US" sz="24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Qualified Matters </a:t>
            </a:r>
            <a:endParaRPr lang="en-ZA" altLang="en-US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01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" y="1503947"/>
            <a:ext cx="8503920" cy="4525963"/>
          </a:xfrm>
        </p:spPr>
        <p:txBody>
          <a:bodyPr/>
          <a:lstStyle/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9375292"/>
              </p:ext>
            </p:extLst>
          </p:nvPr>
        </p:nvGraphicFramePr>
        <p:xfrm>
          <a:off x="69668" y="752635"/>
          <a:ext cx="9013371" cy="33903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24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16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48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19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64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Financial statement item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Disclosed per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AFS 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Finding per AG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Action Plan for the Interim Financial Statements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(31 October 2019)</a:t>
                      </a: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87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Prepayments &amp;</a:t>
                      </a:r>
                      <a:r>
                        <a:rPr lang="en-ZA" sz="1200" b="1" baseline="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Advances </a:t>
                      </a:r>
                      <a:r>
                        <a:rPr lang="en-ZA" sz="1200" b="1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for EPWP Projects </a:t>
                      </a:r>
                      <a:endParaRPr lang="en-GB" sz="1200" b="1" baseline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Amount disclosed by the Department in the AFS amounted to: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Prepayments   (R 60 240)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Advances       (R 399 658)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Total:                R459 808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Differences</a:t>
                      </a:r>
                      <a:r>
                        <a:rPr lang="en-ZA" sz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in </a:t>
                      </a:r>
                      <a:r>
                        <a:rPr lang="en-ZA" sz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schedules supporting the prepayments and advances note to the AFS as submitted on 31 May 2019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Total R473 811 310</a:t>
                      </a:r>
                      <a:endParaRPr lang="en-GB" sz="1200" b="1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Differences in disclosure will be verified with Implementing Agents Financial schedules and reconciled with the AG schedules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baseline="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baseline="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3850" y="0"/>
            <a:ext cx="8569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ZA" altLang="en-US" sz="2400" b="1" dirty="0" smtClean="0">
                <a:latin typeface="Arial" panose="020B0604020202020204" pitchFamily="34" charset="0"/>
              </a:rPr>
              <a:t>Qualified </a:t>
            </a:r>
            <a:r>
              <a:rPr lang="en-ZA" altLang="en-US" sz="2400" b="1" dirty="0">
                <a:latin typeface="Arial" panose="020B0604020202020204" pitchFamily="34" charset="0"/>
              </a:rPr>
              <a:t>Matters</a:t>
            </a:r>
            <a:endParaRPr lang="en-ZA" altLang="en-US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32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" y="1503947"/>
            <a:ext cx="8503920" cy="4525963"/>
          </a:xfrm>
        </p:spPr>
        <p:txBody>
          <a:bodyPr/>
          <a:lstStyle/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1684793"/>
              </p:ext>
            </p:extLst>
          </p:nvPr>
        </p:nvGraphicFramePr>
        <p:xfrm>
          <a:off x="87085" y="669113"/>
          <a:ext cx="8821784" cy="60137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056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1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9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448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456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Financial statement item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Disclosed per AFS 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Finding per AG 2018/19 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Action Plan for the Interim Financial Statements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(31 October 2019)</a:t>
                      </a:r>
                      <a:endParaRPr kumimoji="0" lang="en-GB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3943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Fruitless and wasteful expenditure </a:t>
                      </a:r>
                      <a:r>
                        <a:rPr lang="en-ZA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identified</a:t>
                      </a:r>
                      <a:r>
                        <a:rPr lang="en-ZA" sz="12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by AG on visit to 7x </a:t>
                      </a:r>
                      <a:r>
                        <a:rPr lang="en-ZA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Implementing</a:t>
                      </a:r>
                      <a:r>
                        <a:rPr lang="en-ZA" sz="12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Agencies (</a:t>
                      </a:r>
                      <a:r>
                        <a:rPr lang="en-ZA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IA’s) for NRM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Working</a:t>
                      </a:r>
                      <a:r>
                        <a:rPr lang="en-ZA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for Water </a:t>
                      </a:r>
                      <a:endParaRPr lang="en-ZA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i="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For 2018/19 disclosed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3 675 147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Implementing</a:t>
                      </a:r>
                      <a:r>
                        <a:rPr lang="en-ZA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Agents </a:t>
                      </a:r>
                      <a:r>
                        <a:rPr lang="en-ZA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not spending the funds allocated to them to fulfil the department’s mandate/accordance with the MOA</a:t>
                      </a:r>
                      <a:endParaRPr lang="en-ZA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NRM to </a:t>
                      </a:r>
                      <a:r>
                        <a:rPr lang="en-ZA" sz="12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follow up </a:t>
                      </a:r>
                      <a:r>
                        <a:rPr lang="en-ZA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with relevant IA’s for the</a:t>
                      </a:r>
                      <a:r>
                        <a:rPr lang="en-ZA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ZA" sz="1200" b="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identified </a:t>
                      </a:r>
                      <a:r>
                        <a:rPr lang="en-ZA" sz="12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fruitless and wasteful</a:t>
                      </a:r>
                      <a:r>
                        <a:rPr lang="en-ZA" sz="1200" b="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expenditure by AG and to submit corrective action taken to both AG and Finance by end of September </a:t>
                      </a:r>
                      <a:r>
                        <a:rPr lang="en-ZA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849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EPWP Infrastructure projects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Previous</a:t>
                      </a:r>
                      <a:r>
                        <a:rPr lang="en-ZA" sz="12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years disclosed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7 950 657</a:t>
                      </a: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050659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Matters still with State Attorneys</a:t>
                      </a:r>
                      <a:r>
                        <a:rPr lang="en-ZA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ZA" sz="12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b="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Department still following up on the outcomes </a:t>
                      </a:r>
                    </a:p>
                  </a:txBody>
                  <a:tcPr marL="68580" marR="68580" marT="0" marB="0"/>
                </a:tc>
              </a:tr>
              <a:tr h="252125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Capital </a:t>
                      </a:r>
                      <a:r>
                        <a:rPr kumimoji="0" lang="en-ZA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Work in progress (WIP) for EPWP Infrastructure Projects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i="1" baseline="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2017/18 disclosed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i="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R441 115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i="0" baseline="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2018/19 disclosed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i="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R556 678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Misstatement</a:t>
                      </a:r>
                      <a:r>
                        <a:rPr lang="en-ZA" sz="12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, </a:t>
                      </a:r>
                      <a:r>
                        <a:rPr lang="en-ZA" sz="1200" baseline="0" dirty="0" err="1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</a:t>
                      </a:r>
                      <a:r>
                        <a:rPr kumimoji="0" lang="en-ZA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nadequate</a:t>
                      </a: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disclosure and</a:t>
                      </a: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en-ZA" sz="12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classification </a:t>
                      </a:r>
                      <a:r>
                        <a:rPr lang="en-ZA" sz="12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of: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-    capital work in progress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-    outsourced services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-    directly attributable costs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recording of the capital asset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additions 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Disposals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For assets bought or being constructed. 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i="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Work in progress </a:t>
                      </a:r>
                      <a:r>
                        <a:rPr lang="en-ZA" sz="1200" i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(WIP) for </a:t>
                      </a:r>
                      <a:r>
                        <a:rPr lang="en-ZA" sz="1200" i="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Infrastructure Projects will </a:t>
                      </a:r>
                      <a:r>
                        <a:rPr lang="en-ZA" sz="1200" i="0" baseline="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be </a:t>
                      </a:r>
                      <a:r>
                        <a:rPr lang="en-ZA" sz="1200" i="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verified with AG, during interim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i="0" baseline="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406653" y="0"/>
            <a:ext cx="48374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ZA" altLang="en-US" sz="24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Qualified Matters</a:t>
            </a:r>
            <a:endParaRPr lang="en-ZA" altLang="en-US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0332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" y="1503947"/>
            <a:ext cx="8503920" cy="4525963"/>
          </a:xfrm>
        </p:spPr>
        <p:txBody>
          <a:bodyPr/>
          <a:lstStyle/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6531884"/>
              </p:ext>
            </p:extLst>
          </p:nvPr>
        </p:nvGraphicFramePr>
        <p:xfrm>
          <a:off x="78377" y="554537"/>
          <a:ext cx="8959261" cy="61669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125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9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06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69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37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Financial statement item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Disclosed per AFS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Finding</a:t>
                      </a:r>
                      <a:endParaRPr lang="en-GB" sz="1200" b="1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Action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 for the Interim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Financial Statements</a:t>
                      </a:r>
                    </a:p>
                    <a:p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(31 October 2019)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437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Classification</a:t>
                      </a:r>
                      <a:r>
                        <a:rPr lang="en-US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Accredited</a:t>
                      </a:r>
                      <a:r>
                        <a:rPr lang="en-US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Training </a:t>
                      </a:r>
                      <a:r>
                        <a:rPr lang="en-US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and </a:t>
                      </a: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Development for EPWP Participants </a:t>
                      </a: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by Implementing Agents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Classification Non-accredited </a:t>
                      </a:r>
                      <a:r>
                        <a:rPr lang="en-GB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training for EPWP  participants </a:t>
                      </a:r>
                      <a:r>
                        <a:rPr lang="en-GB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by </a:t>
                      </a:r>
                      <a:r>
                        <a:rPr lang="en-GB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Implementing Agents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Accredited Training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correctly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classified in goods and services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Understatement of training and development as a result of disclosing training cost or beneficiaries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on-accredited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training will further discuss with AG in consultation with NT for EPWP non-accredited training  classification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817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Commitments 2017/18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GB" sz="1200" b="0" i="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AG this current year  re-visited the 2017/18 commitments and indicated overstated by  R65 477 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025</a:t>
                      </a:r>
                      <a:endParaRPr lang="en-GB" sz="1200" b="0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i="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Audited Commitments</a:t>
                      </a:r>
                      <a:r>
                        <a:rPr lang="en-GB" sz="1200" b="0" i="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for 2017/18 over 3 years amounted to R9 059 104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Overstatement of commitments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R65 477 025</a:t>
                      </a:r>
                      <a:endParaRPr lang="en-GB" sz="120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Commitments for 2017/18 correctly accounted for as agreed previously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Differences in disclosure will be reviewed and reconciled with the AG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71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Transfers and subsidies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Re-classification of funds</a:t>
                      </a:r>
                      <a:r>
                        <a:rPr lang="en-ZA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transferred to SAPO from transfers to receivables amount R316 million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Re-classification </a:t>
                      </a: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from transfers to receivables was corrected in the AFS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Understatement of the transfers and subsidies as a result of moving funds from transfers to good and services</a:t>
                      </a: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Will further review the reclassification with AG for the interim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kumimoji="0" lang="en-Z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8313" y="-22657"/>
            <a:ext cx="8569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spcBef>
                <a:spcPct val="0"/>
              </a:spcBef>
              <a:buNone/>
            </a:pPr>
            <a:r>
              <a:rPr lang="en-ZA" altLang="en-US" sz="24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Qualified Matters </a:t>
            </a:r>
            <a:r>
              <a:rPr lang="en-ZA" altLang="en-US" sz="18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endParaRPr lang="en-ZA" altLang="en-US" sz="18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994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" y="1503947"/>
            <a:ext cx="8503920" cy="4525963"/>
          </a:xfrm>
        </p:spPr>
        <p:txBody>
          <a:bodyPr/>
          <a:lstStyle/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9849907"/>
              </p:ext>
            </p:extLst>
          </p:nvPr>
        </p:nvGraphicFramePr>
        <p:xfrm>
          <a:off x="19276" y="950943"/>
          <a:ext cx="9018363" cy="43966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94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38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81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668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308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Financial statement item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Disclosed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per AFS 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Finding by</a:t>
                      </a:r>
                      <a:r>
                        <a:rPr lang="en-ZA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AG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Action Plan for the Interim Financial Statements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(31 October 2019)</a:t>
                      </a:r>
                      <a:endParaRPr kumimoji="0" lang="en-GB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lt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3049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Irregular expenditure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b="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b="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baseline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For 2017/18 correctly disclosed amount of R55 520 000</a:t>
                      </a:r>
                      <a:endParaRPr lang="en-ZA" sz="1200" b="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Incurred irregular expenditure as a results of contravention of the PPPFA and its regulations, and the contravention of the CIDB</a:t>
                      </a:r>
                      <a:endParaRPr lang="en-ZA" sz="1200" b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For 2017/18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R55 520 000</a:t>
                      </a:r>
                      <a:endParaRPr lang="en-GB" sz="1200" b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Supply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Chain Management to ensure that any Infrastructure</a:t>
                      </a:r>
                      <a:r>
                        <a:rPr lang="en-US" sz="1200" baseline="0" dirty="0"/>
                        <a:t> Projects fully comply with construction regulations </a:t>
                      </a:r>
                    </a:p>
                    <a:p>
                      <a:endParaRPr lang="en-US" sz="1200" baseline="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SCM Officials would be fully capacitated by the Construction Industry Development Board, training/workshop will be held second week of September 2019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Differences amounting to **R49 million will be reviewed and reconciled with the AG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Final management report awaited from AG on the  indicated reversed amounts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26088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b="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baseline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The amount disclosed by the department  for 2018/19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baseline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amount to:         R121 821 105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baseline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                R          48 989**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0" baseline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Total:                   R175 535 246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For 2018/19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R175 535 246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8313" y="-22657"/>
            <a:ext cx="8569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ZA" altLang="en-US" sz="2400" b="1" dirty="0" smtClean="0">
                <a:latin typeface="Arial" panose="020B0604020202020204" pitchFamily="34" charset="0"/>
              </a:rPr>
              <a:t>Qualified Matters</a:t>
            </a:r>
            <a:endParaRPr lang="en-ZA" altLang="en-US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2585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" y="1503947"/>
            <a:ext cx="8503920" cy="4525963"/>
          </a:xfrm>
        </p:spPr>
        <p:txBody>
          <a:bodyPr/>
          <a:lstStyle/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745952"/>
              </p:ext>
            </p:extLst>
          </p:nvPr>
        </p:nvGraphicFramePr>
        <p:xfrm>
          <a:off x="125637" y="889983"/>
          <a:ext cx="9018363" cy="40651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905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2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42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426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618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Financial statement item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Disclosed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per AFS 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Finding by</a:t>
                      </a:r>
                      <a:r>
                        <a:rPr lang="en-ZA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AG</a:t>
                      </a:r>
                      <a:endParaRPr lang="en-GB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Action Plan for the Interim Financial Statements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(31 October 2019)</a:t>
                      </a:r>
                      <a:endParaRPr kumimoji="0" lang="en-GB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03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Expenditure for capital assets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i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(Asbestos</a:t>
                      </a:r>
                      <a:r>
                        <a:rPr lang="en-ZA" sz="1200" i="1" baseline="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Roads (CWM) constructed by </a:t>
                      </a:r>
                      <a:r>
                        <a:rPr lang="en-ZA" sz="1200" i="1" baseline="0" dirty="0" err="1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Luzana</a:t>
                      </a:r>
                      <a:r>
                        <a:rPr lang="en-ZA" sz="1200" i="1" baseline="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and </a:t>
                      </a:r>
                      <a:r>
                        <a:rPr lang="en-ZA" sz="1200" i="1" baseline="0" dirty="0" err="1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Nemorango</a:t>
                      </a:r>
                      <a:r>
                        <a:rPr lang="en-ZA" sz="1200" i="1" baseline="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to have been treated as Infrastructure Projects and not as SCM process consultants and advisory services </a:t>
                      </a:r>
                      <a:endParaRPr lang="en-GB" sz="1200" i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For 2018/19</a:t>
                      </a:r>
                      <a:r>
                        <a:rPr lang="en-ZA" sz="12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disclosed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R62 726 710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baseline="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For 2017/18 disclosed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R27 543 205 </a:t>
                      </a:r>
                      <a:endParaRPr lang="en-ZA" sz="12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Understatement of expenditure for capital assets</a:t>
                      </a:r>
                      <a:r>
                        <a:rPr lang="en-ZA" sz="12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and o</a:t>
                      </a:r>
                      <a:r>
                        <a:rPr lang="en-ZA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verstatement of consultants: Business and advisory costs</a:t>
                      </a:r>
                      <a:endParaRPr lang="en-GB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For 2018/19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62 </a:t>
                      </a:r>
                      <a:r>
                        <a:rPr lang="en-ZA" sz="12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726 </a:t>
                      </a:r>
                      <a:r>
                        <a:rPr lang="en-ZA" sz="12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711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1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For</a:t>
                      </a:r>
                      <a:r>
                        <a:rPr lang="en-ZA" sz="1200" b="1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2017/18</a:t>
                      </a:r>
                      <a:endParaRPr lang="en-ZA" sz="1200" b="1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23 763 700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Classification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have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been corrected as recommended by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AG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Final management report awaited from AG on the  indicated reversed amounts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8313" y="-22657"/>
            <a:ext cx="8569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ZA" altLang="en-US" sz="2400" b="1" dirty="0" smtClean="0">
                <a:latin typeface="Arial" panose="020B0604020202020204" pitchFamily="34" charset="0"/>
              </a:rPr>
              <a:t>Qualified Matters</a:t>
            </a:r>
            <a:endParaRPr lang="en-ZA" altLang="en-US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780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" y="1503947"/>
            <a:ext cx="8503920" cy="4525963"/>
          </a:xfrm>
        </p:spPr>
        <p:txBody>
          <a:bodyPr/>
          <a:lstStyle/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9123402"/>
              </p:ext>
            </p:extLst>
          </p:nvPr>
        </p:nvGraphicFramePr>
        <p:xfrm>
          <a:off x="182880" y="618309"/>
          <a:ext cx="8854758" cy="61031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73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61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5249"/>
              </a:tblGrid>
              <a:tr h="6916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Financial statement item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Finding by</a:t>
                      </a:r>
                      <a:r>
                        <a:rPr lang="en-ZA" sz="1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AG 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Action Plan for the Interim Financial Statements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(31 October 2019)</a:t>
                      </a:r>
                      <a:endParaRPr kumimoji="0" lang="en-GB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312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 –current liabilities – Green Fund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Incorporation </a:t>
                      </a: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of the Green Fund as a </a:t>
                      </a:r>
                      <a:r>
                        <a:rPr lang="en-ZA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payable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 2018/19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491 585 000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For 2017/18</a:t>
                      </a:r>
                      <a:endParaRPr lang="en-GB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455 483 000</a:t>
                      </a:r>
                      <a:endParaRPr lang="en-GB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altLang="en-US" sz="1200" b="0" dirty="0" smtClean="0">
                          <a:latin typeface="Calibri" panose="020F0502020204030204" pitchFamily="34" charset="0"/>
                        </a:rPr>
                        <a:t>Adjusted in AFS will</a:t>
                      </a:r>
                      <a:r>
                        <a:rPr lang="en-ZA" altLang="en-US" sz="1200" b="0" baseline="0" dirty="0" smtClean="0">
                          <a:latin typeface="Calibri" panose="020F0502020204030204" pitchFamily="34" charset="0"/>
                        </a:rPr>
                        <a:t> be further be  </a:t>
                      </a:r>
                      <a:r>
                        <a:rPr lang="en-ZA" altLang="en-US" sz="1200" b="0" dirty="0" smtClean="0">
                          <a:latin typeface="Calibri" panose="020F0502020204030204" pitchFamily="34" charset="0"/>
                        </a:rPr>
                        <a:t>reviewed</a:t>
                      </a:r>
                      <a:r>
                        <a:rPr lang="en-ZA" altLang="en-US" sz="1200" b="0" baseline="0" dirty="0" smtClean="0">
                          <a:latin typeface="Calibri" panose="020F0502020204030204" pitchFamily="34" charset="0"/>
                        </a:rPr>
                        <a:t> with AG for the interim financial statements </a:t>
                      </a:r>
                      <a:endParaRPr lang="en-GB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830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Current Assets- Receivables Transfers and subsidies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Transfers have been overstated by the funds into Post Bank for the benefit of EPWP beneficiaries were recognised as a transfer instead of a receivables </a:t>
                      </a:r>
                      <a:endParaRPr lang="en-ZA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 2018/19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316 318 000</a:t>
                      </a:r>
                      <a:endParaRPr lang="en-GB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02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Goods &amp; services: Inventory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Overstatement of the inventory cost as a result of disclosing the entire funds transferred to </a:t>
                      </a:r>
                      <a:r>
                        <a:rPr lang="en-ZA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SANParks</a:t>
                      </a: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for the Eco Furniture project without classifying other cost as per the position paper </a:t>
                      </a:r>
                      <a:endParaRPr lang="en-ZA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For 2018/19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91 000 000</a:t>
                      </a:r>
                      <a:endParaRPr lang="en-GB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950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Disclosure – Public Private, Partnership 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Department did not disclose the commitment as a result of the PPP contractual agreement </a:t>
                      </a:r>
                      <a:endParaRPr lang="en-ZA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For</a:t>
                      </a:r>
                      <a:r>
                        <a:rPr lang="en-ZA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2018/19</a:t>
                      </a:r>
                      <a:endParaRPr lang="en-ZA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6  855 675</a:t>
                      </a:r>
                      <a:endParaRPr lang="en-GB" sz="12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8313" y="-22657"/>
            <a:ext cx="8569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ZA" altLang="en-US" sz="2400" b="1" dirty="0">
                <a:latin typeface="Arial" panose="020B0604020202020204" pitchFamily="34" charset="0"/>
              </a:rPr>
              <a:t>Not included in </a:t>
            </a:r>
            <a:r>
              <a:rPr lang="en-ZA" altLang="en-US" sz="2400" b="1" dirty="0" smtClean="0">
                <a:latin typeface="Arial" panose="020B0604020202020204" pitchFamily="34" charset="0"/>
              </a:rPr>
              <a:t>Qualification</a:t>
            </a:r>
            <a:endParaRPr lang="en-ZA" altLang="en-US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5187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3A4A3-1339-8F4A-AB34-FE05E7F3EAE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90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5994</TotalTime>
  <Words>1020</Words>
  <Application>Microsoft Office PowerPoint</Application>
  <PresentationFormat>On-screen Show (4:3)</PresentationFormat>
  <Paragraphs>201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Vote 27:Environmental Affairs Portfolio Committee Briefing  2018/19 Audit Outcome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Environmental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Admin1</dc:creator>
  <cp:lastModifiedBy>PUMZA</cp:lastModifiedBy>
  <cp:revision>529</cp:revision>
  <cp:lastPrinted>2019-09-04T07:41:15Z</cp:lastPrinted>
  <dcterms:created xsi:type="dcterms:W3CDTF">2017-04-03T07:19:10Z</dcterms:created>
  <dcterms:modified xsi:type="dcterms:W3CDTF">2019-09-11T09:08:25Z</dcterms:modified>
</cp:coreProperties>
</file>