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38"/>
  </p:notesMasterIdLst>
  <p:sldIdLst>
    <p:sldId id="256" r:id="rId2"/>
    <p:sldId id="284" r:id="rId3"/>
    <p:sldId id="316" r:id="rId4"/>
    <p:sldId id="258" r:id="rId5"/>
    <p:sldId id="323" r:id="rId6"/>
    <p:sldId id="322" r:id="rId7"/>
    <p:sldId id="310" r:id="rId8"/>
    <p:sldId id="308" r:id="rId9"/>
    <p:sldId id="309" r:id="rId10"/>
    <p:sldId id="311" r:id="rId11"/>
    <p:sldId id="313" r:id="rId12"/>
    <p:sldId id="314" r:id="rId13"/>
    <p:sldId id="293" r:id="rId14"/>
    <p:sldId id="312" r:id="rId15"/>
    <p:sldId id="315" r:id="rId16"/>
    <p:sldId id="302" r:id="rId17"/>
    <p:sldId id="303" r:id="rId18"/>
    <p:sldId id="300" r:id="rId19"/>
    <p:sldId id="261" r:id="rId20"/>
    <p:sldId id="285" r:id="rId21"/>
    <p:sldId id="286" r:id="rId22"/>
    <p:sldId id="287" r:id="rId23"/>
    <p:sldId id="288" r:id="rId24"/>
    <p:sldId id="289" r:id="rId25"/>
    <p:sldId id="307" r:id="rId26"/>
    <p:sldId id="297" r:id="rId27"/>
    <p:sldId id="305" r:id="rId28"/>
    <p:sldId id="317" r:id="rId29"/>
    <p:sldId id="318" r:id="rId30"/>
    <p:sldId id="319" r:id="rId31"/>
    <p:sldId id="320" r:id="rId32"/>
    <p:sldId id="298" r:id="rId33"/>
    <p:sldId id="280" r:id="rId34"/>
    <p:sldId id="268" r:id="rId35"/>
    <p:sldId id="306" r:id="rId36"/>
    <p:sldId id="32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30"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679272C0-665C-4F44-B45C-F04A7415E5D7}" type="datetime1">
              <a:rPr lang="en-ZA"/>
              <a:pPr lvl="0"/>
              <a:t>2019/09/13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8E057784-DD26-4D1D-B8D2-0BE320D21F8E}" type="slidenum">
              <a:rPr/>
              <a:pPr lvl="0"/>
              <a:t>‹#›</a:t>
            </a:fld>
            <a:endParaRPr lang="en-ZA"/>
          </a:p>
        </p:txBody>
      </p:sp>
    </p:spTree>
    <p:extLst>
      <p:ext uri="{BB962C8B-B14F-4D97-AF65-F5344CB8AC3E}">
        <p14:creationId xmlns:p14="http://schemas.microsoft.com/office/powerpoint/2010/main" xmlns="" val="283454056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lvl="0"/>
            <a:fld id="{8E057784-DD26-4D1D-B8D2-0BE320D21F8E}" type="slidenum">
              <a:rPr lang="en-ZA" smtClean="0"/>
              <a:pPr lvl="0"/>
              <a:t>18</a:t>
            </a:fld>
            <a:endParaRPr lang="en-ZA"/>
          </a:p>
        </p:txBody>
      </p:sp>
    </p:spTree>
    <p:extLst>
      <p:ext uri="{BB962C8B-B14F-4D97-AF65-F5344CB8AC3E}">
        <p14:creationId xmlns:p14="http://schemas.microsoft.com/office/powerpoint/2010/main" xmlns="" val="349244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lvl="0"/>
            <a:fld id="{8E057784-DD26-4D1D-B8D2-0BE320D21F8E}" type="slidenum">
              <a:rPr lang="en-ZA" smtClean="0"/>
              <a:pPr lvl="0"/>
              <a:t>27</a:t>
            </a:fld>
            <a:endParaRPr lang="en-ZA"/>
          </a:p>
        </p:txBody>
      </p:sp>
    </p:spTree>
    <p:extLst>
      <p:ext uri="{BB962C8B-B14F-4D97-AF65-F5344CB8AC3E}">
        <p14:creationId xmlns:p14="http://schemas.microsoft.com/office/powerpoint/2010/main" xmlns="" val="326106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70813" cy="1468438"/>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fontAlgn="base">
              <a:spcBef>
                <a:spcPct val="0"/>
              </a:spcBef>
              <a:spcAft>
                <a:spcPct val="0"/>
              </a:spcAft>
              <a:defRPr>
                <a:latin typeface="Calibri" pitchFamily="34" charset="0"/>
                <a:cs typeface="Arial" charset="0"/>
              </a:defRPr>
            </a:lvl1pPr>
          </a:lstStyle>
          <a:p>
            <a:pPr>
              <a:defRPr/>
            </a:pPr>
            <a:fld id="{257FFA48-6C84-4B51-B4ED-FC85767B7122}" type="datetime1">
              <a:rPr lang="en-ZA" smtClean="0">
                <a:solidFill>
                  <a:prstClr val="black">
                    <a:tint val="75000"/>
                  </a:prstClr>
                </a:solidFill>
              </a:rPr>
              <a:pPr>
                <a:defRPr/>
              </a:pPr>
              <a:t>2019/09/13</a:t>
            </a:fld>
            <a:endParaRPr lang="en-US">
              <a:solidFill>
                <a:prstClr val="black">
                  <a:tint val="75000"/>
                </a:prstClr>
              </a:solidFill>
            </a:endParaRPr>
          </a:p>
        </p:txBody>
      </p:sp>
      <p:sp>
        <p:nvSpPr>
          <p:cNvPr id="4" name="Rectangle 5"/>
          <p:cNvSpPr>
            <a:spLocks noGrp="1" noChangeArrowheads="1"/>
          </p:cNvSpPr>
          <p:nvPr>
            <p:ph type="sldNum" idx="11"/>
          </p:nvPr>
        </p:nvSpPr>
        <p:spPr/>
        <p:txBody>
          <a:bodyPr/>
          <a:lstStyle>
            <a:lvl1pPr fontAlgn="base">
              <a:spcBef>
                <a:spcPct val="0"/>
              </a:spcBef>
              <a:spcAft>
                <a:spcPct val="0"/>
              </a:spcAft>
              <a:defRPr>
                <a:latin typeface="Calibri" pitchFamily="34" charset="0"/>
                <a:cs typeface="Arial" charset="0"/>
              </a:defRPr>
            </a:lvl1pPr>
          </a:lstStyle>
          <a:p>
            <a:pPr>
              <a:defRPr/>
            </a:pPr>
            <a:fld id="{C232D7A1-62A1-436E-A534-B043A97E7B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68222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2E257C0-C09B-490D-A733-65A1CBE76D21}" type="datetimeFigureOut">
              <a:rPr lang="en-US" smtClean="0">
                <a:solidFill>
                  <a:prstClr val="black">
                    <a:tint val="75000"/>
                  </a:prstClr>
                </a:solidFill>
              </a:rPr>
              <a:pPr/>
              <a:t>9/13/2019</a:t>
            </a:fld>
            <a:endParaRPr lang="en-US">
              <a:solidFill>
                <a:prstClr val="black">
                  <a:tint val="75000"/>
                </a:prstClr>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A2976FD-9E7D-4127-92D5-E7132E33B965}"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File:Map_of_Limpopo_with_municipalities_named_and_districts_shaded_(2016).sv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noAutofit/>
          </a:bodyPr>
          <a:lstStyle/>
          <a:p>
            <a:pPr lvl="0"/>
            <a:r>
              <a:rPr lang="en-ZA" sz="4000" b="1" dirty="0" smtClean="0">
                <a:latin typeface="Arial" pitchFamily="34" charset="0"/>
                <a:cs typeface="Arial" pitchFamily="34" charset="0"/>
              </a:rPr>
              <a:t>VHEMBE DISTRICT MUNICIPALITY</a:t>
            </a:r>
            <a:endParaRPr lang="en-ZA" sz="4000" b="1" dirty="0">
              <a:latin typeface="Arial" pitchFamily="34" charset="0"/>
              <a:cs typeface="Arial" pitchFamily="34" charset="0"/>
            </a:endParaRPr>
          </a:p>
        </p:txBody>
      </p:sp>
      <p:sp>
        <p:nvSpPr>
          <p:cNvPr id="3" name="Subtitle 2"/>
          <p:cNvSpPr txBox="1">
            <a:spLocks noGrp="1"/>
          </p:cNvSpPr>
          <p:nvPr>
            <p:ph type="subTitle" idx="1"/>
          </p:nvPr>
        </p:nvSpPr>
        <p:spPr>
          <a:xfrm rot="19140000">
            <a:off x="2311069" y="2389981"/>
            <a:ext cx="6220682" cy="1800069"/>
          </a:xfrm>
        </p:spPr>
        <p:txBody>
          <a:bodyPr>
            <a:normAutofit fontScale="92500"/>
          </a:bodyPr>
          <a:lstStyle/>
          <a:p>
            <a:pPr lvl="0"/>
            <a:r>
              <a:rPr lang="en-ZA" sz="2800" b="1" dirty="0" smtClean="0">
                <a:latin typeface="Arial" pitchFamily="34" charset="0"/>
                <a:cs typeface="Arial" pitchFamily="34" charset="0"/>
              </a:rPr>
              <a:t>PRESENTATION TO standing committee on public accounts (SCOPA)</a:t>
            </a:r>
          </a:p>
          <a:p>
            <a:pPr lvl="0"/>
            <a:r>
              <a:rPr lang="en-ZA" sz="2800" b="1" dirty="0" smtClean="0">
                <a:latin typeface="Arial" pitchFamily="34" charset="0"/>
                <a:cs typeface="Arial" pitchFamily="34" charset="0"/>
              </a:rPr>
              <a:t>10 SEPTEMBER 2019</a:t>
            </a:r>
            <a:endParaRPr lang="en-ZA" sz="2800" b="1" dirty="0">
              <a:latin typeface="Arial" pitchFamily="34" charset="0"/>
              <a:cs typeface="Arial" pitchFamily="34" charset="0"/>
            </a:endParaRPr>
          </a:p>
        </p:txBody>
      </p:sp>
      <p:pic>
        <p:nvPicPr>
          <p:cNvPr id="4" name="Picture 5" descr="Description: Description: Description: vdm2"/>
          <p:cNvPicPr>
            <a:picLocks noChangeAspect="1"/>
          </p:cNvPicPr>
          <p:nvPr/>
        </p:nvPicPr>
        <p:blipFill>
          <a:blip r:embed="rId2" cstate="print"/>
          <a:srcRect/>
          <a:stretch>
            <a:fillRect/>
          </a:stretch>
        </p:blipFill>
        <p:spPr>
          <a:xfrm>
            <a:off x="4038600" y="76200"/>
            <a:ext cx="762000" cy="609600"/>
          </a:xfrm>
          <a:prstGeom prst="rect">
            <a:avLst/>
          </a:prstGeom>
          <a:noFill/>
          <a:ln>
            <a:noFill/>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latin typeface="Arial" pitchFamily="34" charset="0"/>
                <a:cs typeface="Arial" pitchFamily="34" charset="0"/>
              </a:rPr>
              <a:t>Governance and administration continue…..</a:t>
            </a:r>
            <a:endParaRPr lang="en-ZA" sz="2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Font typeface="Arial" pitchFamily="34" charset="0"/>
              <a:buChar char="•"/>
            </a:pPr>
            <a:r>
              <a:rPr lang="en-ZA" sz="2800" b="0" dirty="0" smtClean="0">
                <a:latin typeface="Arial" pitchFamily="34" charset="0"/>
                <a:cs typeface="Arial" pitchFamily="34" charset="0"/>
              </a:rPr>
              <a:t>The Mayoral Committee is composed of ten councillors , four General  Managers  and Chief Financial Officer. The Committee is chaired by the Executive </a:t>
            </a:r>
            <a:r>
              <a:rPr lang="en-ZA" sz="2800" b="0" dirty="0">
                <a:latin typeface="Arial" pitchFamily="34" charset="0"/>
                <a:cs typeface="Arial" pitchFamily="34" charset="0"/>
              </a:rPr>
              <a:t>M</a:t>
            </a:r>
            <a:r>
              <a:rPr lang="en-ZA" sz="2800" b="0" dirty="0" smtClean="0">
                <a:latin typeface="Arial" pitchFamily="34" charset="0"/>
                <a:cs typeface="Arial" pitchFamily="34" charset="0"/>
              </a:rPr>
              <a:t>ayor who is also the Political Head of the Institution.</a:t>
            </a:r>
          </a:p>
          <a:p>
            <a:pPr algn="just">
              <a:buFont typeface="Arial" pitchFamily="34" charset="0"/>
              <a:buChar char="•"/>
            </a:pPr>
            <a:r>
              <a:rPr lang="en-ZA" sz="2800" b="0" dirty="0">
                <a:latin typeface="Arial" pitchFamily="34" charset="0"/>
                <a:cs typeface="Arial" pitchFamily="34" charset="0"/>
              </a:rPr>
              <a:t>The Mayoral </a:t>
            </a:r>
            <a:r>
              <a:rPr lang="en-ZA" sz="2800" b="0" dirty="0" smtClean="0">
                <a:latin typeface="Arial" pitchFamily="34" charset="0"/>
                <a:cs typeface="Arial" pitchFamily="34" charset="0"/>
              </a:rPr>
              <a:t>Committee makes recommendations to Council</a:t>
            </a:r>
          </a:p>
        </p:txBody>
      </p:sp>
    </p:spTree>
    <p:extLst>
      <p:ext uri="{BB962C8B-B14F-4D97-AF65-F5344CB8AC3E}">
        <p14:creationId xmlns:p14="http://schemas.microsoft.com/office/powerpoint/2010/main" xmlns="" val="135721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a:latin typeface="Arial" pitchFamily="34" charset="0"/>
                <a:cs typeface="Arial" pitchFamily="34" charset="0"/>
              </a:rPr>
              <a:t>Governance and administration continue…..</a:t>
            </a:r>
            <a:endParaRPr lang="en-ZA" sz="2000" dirty="0"/>
          </a:p>
        </p:txBody>
      </p:sp>
      <p:sp>
        <p:nvSpPr>
          <p:cNvPr id="3" name="Content Placeholder 2"/>
          <p:cNvSpPr>
            <a:spLocks noGrp="1"/>
          </p:cNvSpPr>
          <p:nvPr>
            <p:ph idx="1"/>
          </p:nvPr>
        </p:nvSpPr>
        <p:spPr>
          <a:xfrm>
            <a:off x="822960" y="1100628"/>
            <a:ext cx="7787640" cy="4538172"/>
          </a:xfrm>
        </p:spPr>
        <p:txBody>
          <a:bodyPr>
            <a:normAutofit fontScale="92500"/>
          </a:bodyPr>
          <a:lstStyle/>
          <a:p>
            <a:pPr algn="just">
              <a:buFont typeface="Arial" pitchFamily="34" charset="0"/>
              <a:buChar char="•"/>
            </a:pPr>
            <a:r>
              <a:rPr lang="en-ZA" sz="2800" b="0" dirty="0">
                <a:latin typeface="Arial" pitchFamily="34" charset="0"/>
                <a:cs typeface="Arial" pitchFamily="34" charset="0"/>
              </a:rPr>
              <a:t>The Portfolio Committees has been established to discuss departmental issues and make recommendations to the Mayoral Committee.</a:t>
            </a:r>
          </a:p>
          <a:p>
            <a:pPr algn="just">
              <a:buFont typeface="Arial" pitchFamily="34" charset="0"/>
              <a:buChar char="•"/>
            </a:pPr>
            <a:r>
              <a:rPr lang="en-ZA" sz="2800" b="0" dirty="0">
                <a:latin typeface="Arial" pitchFamily="34" charset="0"/>
                <a:cs typeface="Arial" pitchFamily="34" charset="0"/>
              </a:rPr>
              <a:t>Section 79 Committees were established in terms of section </a:t>
            </a:r>
            <a:r>
              <a:rPr lang="en-ZA" sz="2800" b="0" dirty="0" smtClean="0">
                <a:latin typeface="Arial" pitchFamily="34" charset="0"/>
                <a:cs typeface="Arial" pitchFamily="34" charset="0"/>
              </a:rPr>
              <a:t>79 of </a:t>
            </a:r>
            <a:r>
              <a:rPr lang="en-ZA" sz="2800" b="0" dirty="0">
                <a:latin typeface="Arial" pitchFamily="34" charset="0"/>
                <a:cs typeface="Arial" pitchFamily="34" charset="0"/>
              </a:rPr>
              <a:t>the Local Government Municipal Structures Act</a:t>
            </a:r>
            <a:r>
              <a:rPr lang="en-ZA" sz="2800" b="0" dirty="0" smtClean="0">
                <a:latin typeface="Arial" pitchFamily="34" charset="0"/>
                <a:cs typeface="Arial" pitchFamily="34" charset="0"/>
              </a:rPr>
              <a:t>.</a:t>
            </a:r>
          </a:p>
          <a:p>
            <a:pPr algn="just">
              <a:buFont typeface="Arial" pitchFamily="34" charset="0"/>
              <a:buChar char="•"/>
            </a:pPr>
            <a:r>
              <a:rPr lang="en-ZA" sz="2800" b="0" dirty="0" smtClean="0">
                <a:latin typeface="Arial" pitchFamily="34" charset="0"/>
                <a:cs typeface="Arial" pitchFamily="34" charset="0"/>
              </a:rPr>
              <a:t>The Internal Audit Unit is in existence but not fully operational.</a:t>
            </a:r>
          </a:p>
          <a:p>
            <a:pPr algn="just">
              <a:buFont typeface="Arial" pitchFamily="34" charset="0"/>
              <a:buChar char="•"/>
            </a:pPr>
            <a:r>
              <a:rPr lang="en-ZA" sz="2800" b="0" dirty="0" smtClean="0">
                <a:latin typeface="Arial" pitchFamily="34" charset="0"/>
                <a:cs typeface="Arial" pitchFamily="34" charset="0"/>
              </a:rPr>
              <a:t>The Risk Management Unit is not fully capacitated</a:t>
            </a:r>
          </a:p>
          <a:p>
            <a:pPr algn="just">
              <a:buFont typeface="Arial" pitchFamily="34" charset="0"/>
              <a:buChar char="•"/>
            </a:pPr>
            <a:endParaRPr lang="en-ZA" sz="2800" b="0" dirty="0">
              <a:latin typeface="Arial" pitchFamily="34" charset="0"/>
              <a:cs typeface="Arial" pitchFamily="34" charset="0"/>
            </a:endParaRPr>
          </a:p>
          <a:p>
            <a:endParaRPr lang="en-ZA" sz="2800" dirty="0"/>
          </a:p>
        </p:txBody>
      </p:sp>
    </p:spTree>
    <p:extLst>
      <p:ext uri="{BB962C8B-B14F-4D97-AF65-F5344CB8AC3E}">
        <p14:creationId xmlns:p14="http://schemas.microsoft.com/office/powerpoint/2010/main" xmlns="" val="3861151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a:latin typeface="Arial" pitchFamily="34" charset="0"/>
                <a:cs typeface="Arial" pitchFamily="34" charset="0"/>
              </a:rPr>
              <a:t>Governance and administration continue…..</a:t>
            </a:r>
            <a:endParaRPr lang="en-ZA" sz="2000" dirty="0"/>
          </a:p>
        </p:txBody>
      </p:sp>
      <p:sp>
        <p:nvSpPr>
          <p:cNvPr id="3" name="Content Placeholder 2"/>
          <p:cNvSpPr>
            <a:spLocks noGrp="1"/>
          </p:cNvSpPr>
          <p:nvPr>
            <p:ph idx="1"/>
          </p:nvPr>
        </p:nvSpPr>
        <p:spPr/>
        <p:txBody>
          <a:bodyPr>
            <a:noAutofit/>
          </a:bodyPr>
          <a:lstStyle/>
          <a:p>
            <a:pPr algn="just">
              <a:buFont typeface="Arial" pitchFamily="34" charset="0"/>
              <a:buChar char="•"/>
            </a:pPr>
            <a:r>
              <a:rPr lang="en-ZA" sz="2000" b="0" dirty="0" smtClean="0">
                <a:latin typeface="Arial" pitchFamily="34" charset="0"/>
                <a:cs typeface="Arial" pitchFamily="34" charset="0"/>
              </a:rPr>
              <a:t>The position of the Municipal Manager was vacated in 2014 after which there has been incumbents appointed </a:t>
            </a:r>
            <a:r>
              <a:rPr lang="en-ZA" sz="2000" b="0" dirty="0">
                <a:latin typeface="Arial" pitchFamily="34" charset="0"/>
                <a:cs typeface="Arial" pitchFamily="34" charset="0"/>
              </a:rPr>
              <a:t>o</a:t>
            </a:r>
            <a:r>
              <a:rPr lang="en-ZA" sz="2000" b="0" dirty="0" smtClean="0">
                <a:latin typeface="Arial" pitchFamily="34" charset="0"/>
                <a:cs typeface="Arial" pitchFamily="34" charset="0"/>
              </a:rPr>
              <a:t>n Acting Capacity from Provincial Coghsta and Treasury.</a:t>
            </a:r>
          </a:p>
          <a:p>
            <a:pPr algn="just">
              <a:buFont typeface="Arial" pitchFamily="34" charset="0"/>
              <a:buChar char="•"/>
            </a:pPr>
            <a:r>
              <a:rPr lang="en-ZA" sz="2000" b="0" dirty="0" smtClean="0">
                <a:latin typeface="Arial" pitchFamily="34" charset="0"/>
                <a:cs typeface="Arial" pitchFamily="34" charset="0"/>
              </a:rPr>
              <a:t>The Municipal Manager was Appointed in June 2017 and Suspended in October 2018.</a:t>
            </a:r>
          </a:p>
          <a:p>
            <a:pPr algn="just">
              <a:buFont typeface="Arial" pitchFamily="34" charset="0"/>
              <a:buChar char="•"/>
            </a:pPr>
            <a:r>
              <a:rPr lang="en-ZA" sz="2000" b="0" dirty="0">
                <a:latin typeface="Arial" pitchFamily="34" charset="0"/>
                <a:cs typeface="Arial" pitchFamily="34" charset="0"/>
              </a:rPr>
              <a:t>The Disciplinary Processes for the Municipal Manager and the Chief Financial Officer were conducted.</a:t>
            </a:r>
          </a:p>
          <a:p>
            <a:pPr algn="just">
              <a:buFont typeface="Arial" pitchFamily="34" charset="0"/>
              <a:buChar char="•"/>
            </a:pPr>
            <a:r>
              <a:rPr lang="en-ZA" sz="2000" b="0" dirty="0" smtClean="0">
                <a:latin typeface="Arial" pitchFamily="34" charset="0"/>
                <a:cs typeface="Arial" pitchFamily="34" charset="0"/>
              </a:rPr>
              <a:t>The </a:t>
            </a:r>
            <a:r>
              <a:rPr lang="en-ZA" sz="2000" b="0" dirty="0">
                <a:latin typeface="Arial" pitchFamily="34" charset="0"/>
                <a:cs typeface="Arial" pitchFamily="34" charset="0"/>
              </a:rPr>
              <a:t>Municipality reached a settlement agreement with the Municipal Manager and the Chief Financial Officer resigned.</a:t>
            </a:r>
          </a:p>
          <a:p>
            <a:pPr algn="just">
              <a:buFont typeface="Arial" pitchFamily="34" charset="0"/>
              <a:buChar char="•"/>
            </a:pPr>
            <a:r>
              <a:rPr lang="en-ZA" sz="2000" b="0" dirty="0" smtClean="0">
                <a:latin typeface="Arial" pitchFamily="34" charset="0"/>
                <a:cs typeface="Arial" pitchFamily="34" charset="0"/>
              </a:rPr>
              <a:t>There was instability within the municipality due to disagreement between Organised Labour Unions and Management which led to loss of life.</a:t>
            </a:r>
            <a:endParaRPr lang="en-ZA" sz="2000" b="0" dirty="0">
              <a:latin typeface="Arial" pitchFamily="34" charset="0"/>
              <a:cs typeface="Arial" pitchFamily="34" charset="0"/>
            </a:endParaRPr>
          </a:p>
        </p:txBody>
      </p:sp>
    </p:spTree>
    <p:extLst>
      <p:ext uri="{BB962C8B-B14F-4D97-AF65-F5344CB8AC3E}">
        <p14:creationId xmlns:p14="http://schemas.microsoft.com/office/powerpoint/2010/main" xmlns="" val="51538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0"/>
          </a:xfrm>
        </p:spPr>
        <p:txBody>
          <a:bodyPr>
            <a:normAutofit fontScale="90000"/>
          </a:bodyPr>
          <a:lstStyle/>
          <a:p>
            <a:r>
              <a:rPr lang="en-ZA" sz="3200" dirty="0" smtClean="0">
                <a:latin typeface="Arial Black" pitchFamily="34" charset="0"/>
              </a:rPr>
              <a:t>1.2. SERVICE DELIVERY  </a:t>
            </a:r>
            <a:endParaRPr lang="en-ZA" sz="3200" dirty="0">
              <a:latin typeface="Arial Black" pitchFamily="34" charset="0"/>
            </a:endParaRPr>
          </a:p>
        </p:txBody>
      </p:sp>
      <p:sp>
        <p:nvSpPr>
          <p:cNvPr id="3" name="Content Placeholder 2"/>
          <p:cNvSpPr>
            <a:spLocks noGrp="1"/>
          </p:cNvSpPr>
          <p:nvPr>
            <p:ph idx="1"/>
          </p:nvPr>
        </p:nvSpPr>
        <p:spPr>
          <a:xfrm>
            <a:off x="228600" y="609600"/>
            <a:ext cx="8686800" cy="5715000"/>
          </a:xfrm>
        </p:spPr>
        <p:txBody>
          <a:bodyPr>
            <a:noAutofit/>
          </a:bodyPr>
          <a:lstStyle/>
          <a:p>
            <a:pPr algn="just">
              <a:lnSpc>
                <a:spcPct val="115000"/>
              </a:lnSpc>
              <a:spcBef>
                <a:spcPts val="0"/>
              </a:spcBef>
              <a:buFont typeface="Arial" pitchFamily="34" charset="0"/>
              <a:buChar char="•"/>
            </a:pPr>
            <a:endParaRPr lang="en-ZA" sz="2800" b="0" dirty="0" smtClean="0">
              <a:latin typeface="Arial" pitchFamily="34" charset="0"/>
              <a:ea typeface="Calibri"/>
              <a:cs typeface="Arial" pitchFamily="34" charset="0"/>
            </a:endParaRPr>
          </a:p>
          <a:p>
            <a:pPr algn="just">
              <a:lnSpc>
                <a:spcPct val="115000"/>
              </a:lnSpc>
              <a:spcBef>
                <a:spcPts val="0"/>
              </a:spcBef>
              <a:buFont typeface="Arial" pitchFamily="34" charset="0"/>
              <a:buChar char="•"/>
            </a:pPr>
            <a:r>
              <a:rPr lang="en-ZA" sz="2800" b="0" dirty="0" smtClean="0">
                <a:latin typeface="Arial" pitchFamily="34" charset="0"/>
                <a:ea typeface="Calibri"/>
                <a:cs typeface="Arial" pitchFamily="34" charset="0"/>
              </a:rPr>
              <a:t>Vhembe </a:t>
            </a:r>
            <a:r>
              <a:rPr lang="en-ZA" sz="2800" b="0" dirty="0">
                <a:latin typeface="Arial" pitchFamily="34" charset="0"/>
                <a:ea typeface="Calibri"/>
                <a:cs typeface="Arial" pitchFamily="34" charset="0"/>
              </a:rPr>
              <a:t>District </a:t>
            </a:r>
            <a:r>
              <a:rPr lang="en-ZA" sz="2800" b="0" dirty="0" smtClean="0">
                <a:latin typeface="Arial" pitchFamily="34" charset="0"/>
                <a:ea typeface="Calibri"/>
                <a:cs typeface="Arial" pitchFamily="34" charset="0"/>
              </a:rPr>
              <a:t>Municipality performs powers </a:t>
            </a:r>
            <a:r>
              <a:rPr lang="en-ZA" sz="2800" b="0" dirty="0">
                <a:latin typeface="Arial" pitchFamily="34" charset="0"/>
                <a:ea typeface="Calibri"/>
                <a:cs typeface="Arial" pitchFamily="34" charset="0"/>
              </a:rPr>
              <a:t>and functions assigned to it in terms of the provisions of Section 84 (1) of the Municipal Structures Act, no 117 of </a:t>
            </a:r>
            <a:r>
              <a:rPr lang="en-ZA" sz="2800" b="0" dirty="0" smtClean="0">
                <a:latin typeface="Arial" pitchFamily="34" charset="0"/>
                <a:ea typeface="Calibri"/>
                <a:cs typeface="Arial" pitchFamily="34" charset="0"/>
              </a:rPr>
              <a:t>1998.</a:t>
            </a:r>
          </a:p>
          <a:p>
            <a:pPr lvl="0" algn="just">
              <a:spcBef>
                <a:spcPts val="0"/>
              </a:spcBef>
              <a:spcAft>
                <a:spcPts val="600"/>
              </a:spcAft>
              <a:buFont typeface="Arial" pitchFamily="34" charset="0"/>
              <a:buChar char="•"/>
              <a:defRPr sz="1800" b="0" i="0" u="none" strike="noStrike" kern="0" cap="none" spc="0" baseline="0">
                <a:solidFill>
                  <a:srgbClr val="000000"/>
                </a:solidFill>
                <a:uFillTx/>
              </a:defRPr>
            </a:pPr>
            <a:r>
              <a:rPr lang="en-ZA" sz="2800" dirty="0" smtClean="0">
                <a:latin typeface="Arial" pitchFamily="34" charset="0"/>
                <a:ea typeface="Calibri"/>
                <a:cs typeface="Arial" pitchFamily="34" charset="0"/>
              </a:rPr>
              <a:t>Vhembe </a:t>
            </a:r>
            <a:r>
              <a:rPr lang="en-ZA" sz="2800" dirty="0">
                <a:latin typeface="Arial" pitchFamily="34" charset="0"/>
                <a:ea typeface="Calibri"/>
                <a:cs typeface="Arial" pitchFamily="34" charset="0"/>
              </a:rPr>
              <a:t>District </a:t>
            </a:r>
            <a:r>
              <a:rPr lang="en-ZA" sz="2800" dirty="0" smtClean="0">
                <a:latin typeface="Arial" pitchFamily="34" charset="0"/>
                <a:ea typeface="Calibri"/>
                <a:cs typeface="Arial" pitchFamily="34" charset="0"/>
              </a:rPr>
              <a:t>Municipality is a </a:t>
            </a:r>
            <a:r>
              <a:rPr lang="en-ZA" sz="2800" dirty="0">
                <a:latin typeface="Arial" pitchFamily="34" charset="0"/>
                <a:ea typeface="Calibri"/>
                <a:cs typeface="Arial" pitchFamily="34" charset="0"/>
              </a:rPr>
              <a:t>W</a:t>
            </a:r>
            <a:r>
              <a:rPr lang="en-ZA" sz="2800" dirty="0" smtClean="0">
                <a:latin typeface="Arial" pitchFamily="34" charset="0"/>
                <a:ea typeface="Calibri"/>
                <a:cs typeface="Arial" pitchFamily="34" charset="0"/>
              </a:rPr>
              <a:t>ater </a:t>
            </a:r>
            <a:r>
              <a:rPr lang="en-ZA" sz="2800" dirty="0">
                <a:latin typeface="Arial" pitchFamily="34" charset="0"/>
                <a:ea typeface="Calibri"/>
                <a:cs typeface="Arial" pitchFamily="34" charset="0"/>
              </a:rPr>
              <a:t>S</a:t>
            </a:r>
            <a:r>
              <a:rPr lang="en-ZA" sz="2800" dirty="0" smtClean="0">
                <a:latin typeface="Arial" pitchFamily="34" charset="0"/>
                <a:ea typeface="Calibri"/>
                <a:cs typeface="Arial" pitchFamily="34" charset="0"/>
              </a:rPr>
              <a:t>ervice Authority.</a:t>
            </a:r>
          </a:p>
          <a:p>
            <a:pPr lvl="0" algn="just">
              <a:spcBef>
                <a:spcPts val="0"/>
              </a:spcBef>
              <a:spcAft>
                <a:spcPts val="600"/>
              </a:spcAft>
              <a:buFont typeface="Arial" pitchFamily="34" charset="0"/>
              <a:buChar char="•"/>
              <a:defRPr sz="1800" b="0" i="0" u="none" strike="noStrike" kern="0" cap="none" spc="0" baseline="0">
                <a:solidFill>
                  <a:srgbClr val="000000"/>
                </a:solidFill>
                <a:uFillTx/>
              </a:defRPr>
            </a:pPr>
            <a:endParaRPr lang="en-ZA" sz="2800" dirty="0" smtClean="0">
              <a:latin typeface="Arial" pitchFamily="34" charset="0"/>
              <a:ea typeface="Calibri"/>
              <a:cs typeface="Arial" pitchFamily="34" charset="0"/>
            </a:endParaRPr>
          </a:p>
        </p:txBody>
      </p:sp>
    </p:spTree>
    <p:extLst>
      <p:ext uri="{BB962C8B-B14F-4D97-AF65-F5344CB8AC3E}">
        <p14:creationId xmlns:p14="http://schemas.microsoft.com/office/powerpoint/2010/main" xmlns="" val="766841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latin typeface="Arial" pitchFamily="34" charset="0"/>
                <a:cs typeface="Arial" pitchFamily="34" charset="0"/>
              </a:rPr>
              <a:t>Service delivery continue……..</a:t>
            </a:r>
            <a:endParaRPr lang="en-ZA" sz="24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lgn="just">
              <a:buFont typeface="Arial" pitchFamily="34" charset="0"/>
              <a:buChar char="•"/>
            </a:pPr>
            <a:r>
              <a:rPr lang="en-ZA" sz="2400" b="0" dirty="0">
                <a:latin typeface="Arial" pitchFamily="34" charset="0"/>
                <a:cs typeface="Arial" pitchFamily="34" charset="0"/>
              </a:rPr>
              <a:t>The Integrated Development Plan(IDP) which is a five year plan was developed and it is reviewed every year together with the Municipal Budget. </a:t>
            </a:r>
            <a:endParaRPr lang="en-ZA" sz="2400" b="0" dirty="0" smtClean="0">
              <a:latin typeface="Arial" pitchFamily="34" charset="0"/>
              <a:cs typeface="Arial" pitchFamily="34" charset="0"/>
            </a:endParaRPr>
          </a:p>
          <a:p>
            <a:pPr algn="just">
              <a:buFont typeface="Arial" pitchFamily="34" charset="0"/>
              <a:buChar char="•"/>
            </a:pPr>
            <a:r>
              <a:rPr lang="en-ZA" sz="2400" b="0" dirty="0" smtClean="0">
                <a:latin typeface="Arial" pitchFamily="34" charset="0"/>
                <a:cs typeface="Arial" pitchFamily="34" charset="0"/>
              </a:rPr>
              <a:t>The Service Delivery and Budget Implementation Plan (SDBIP) is developed immediately after the adoption of IDP and Budget by Council and outlines the Projects and Programmes to be implemented by Departments.</a:t>
            </a:r>
          </a:p>
          <a:p>
            <a:pPr algn="just">
              <a:buFont typeface="Arial" pitchFamily="34" charset="0"/>
              <a:buChar char="•"/>
            </a:pPr>
            <a:endParaRPr lang="en-ZA" sz="2400" b="0" dirty="0" smtClean="0">
              <a:latin typeface="Arial" pitchFamily="34" charset="0"/>
              <a:cs typeface="Arial" pitchFamily="34" charset="0"/>
            </a:endParaRPr>
          </a:p>
          <a:p>
            <a:pPr>
              <a:buFont typeface="Arial" pitchFamily="34" charset="0"/>
              <a:buChar char="•"/>
            </a:pPr>
            <a:endParaRPr lang="en-ZA" sz="2000" b="0" dirty="0">
              <a:latin typeface="Arial" pitchFamily="34" charset="0"/>
              <a:cs typeface="Arial" pitchFamily="34" charset="0"/>
            </a:endParaRPr>
          </a:p>
        </p:txBody>
      </p:sp>
    </p:spTree>
    <p:extLst>
      <p:ext uri="{BB962C8B-B14F-4D97-AF65-F5344CB8AC3E}">
        <p14:creationId xmlns:p14="http://schemas.microsoft.com/office/powerpoint/2010/main" xmlns="" val="53638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1.3. financial management</a:t>
            </a:r>
            <a:endParaRPr lang="en-ZA" dirty="0"/>
          </a:p>
        </p:txBody>
      </p:sp>
      <p:sp>
        <p:nvSpPr>
          <p:cNvPr id="3" name="Content Placeholder 2"/>
          <p:cNvSpPr>
            <a:spLocks noGrp="1"/>
          </p:cNvSpPr>
          <p:nvPr>
            <p:ph idx="1"/>
          </p:nvPr>
        </p:nvSpPr>
        <p:spPr/>
        <p:txBody>
          <a:bodyPr>
            <a:normAutofit/>
          </a:bodyPr>
          <a:lstStyle/>
          <a:p>
            <a:pPr algn="just">
              <a:buFont typeface="Arial" pitchFamily="34" charset="0"/>
              <a:buChar char="•"/>
            </a:pPr>
            <a:r>
              <a:rPr lang="en-ZA" sz="2800" b="0" dirty="0" smtClean="0">
                <a:latin typeface="Arial" pitchFamily="34" charset="0"/>
                <a:cs typeface="Arial" pitchFamily="34" charset="0"/>
              </a:rPr>
              <a:t>The Council of the Municipality has been adopting Budget every year.</a:t>
            </a:r>
          </a:p>
          <a:p>
            <a:pPr algn="just">
              <a:buFont typeface="Arial" pitchFamily="34" charset="0"/>
              <a:buChar char="•"/>
            </a:pPr>
            <a:r>
              <a:rPr lang="en-ZA" sz="2800" b="0" dirty="0" smtClean="0">
                <a:latin typeface="Arial" pitchFamily="34" charset="0"/>
                <a:cs typeface="Arial" pitchFamily="34" charset="0"/>
              </a:rPr>
              <a:t>Vhembe District Municipality has been receiving conditional Grants from Government, but was unable to spend 100% of those grants.</a:t>
            </a:r>
            <a:endParaRPr lang="en-ZA" sz="2800" b="0" dirty="0">
              <a:latin typeface="Arial" pitchFamily="34" charset="0"/>
              <a:cs typeface="Arial" pitchFamily="34" charset="0"/>
            </a:endParaRPr>
          </a:p>
        </p:txBody>
      </p:sp>
    </p:spTree>
    <p:extLst>
      <p:ext uri="{BB962C8B-B14F-4D97-AF65-F5344CB8AC3E}">
        <p14:creationId xmlns:p14="http://schemas.microsoft.com/office/powerpoint/2010/main" xmlns="" val="4055912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524000"/>
          </a:xfrm>
        </p:spPr>
        <p:txBody>
          <a:bodyPr>
            <a:normAutofit/>
          </a:bodyPr>
          <a:lstStyle/>
          <a:p>
            <a:r>
              <a:rPr lang="en-ZA" sz="2000" b="1" dirty="0" smtClean="0">
                <a:latin typeface="Arial" pitchFamily="34" charset="0"/>
                <a:cs typeface="Arial" pitchFamily="34" charset="0"/>
              </a:rPr>
              <a:t>1.3.1. MIG : Past Three Financial Years Performance</a:t>
            </a:r>
            <a:endParaRPr lang="en-ZA" sz="2000" b="1"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077197997"/>
              </p:ext>
            </p:extLst>
          </p:nvPr>
        </p:nvGraphicFramePr>
        <p:xfrm>
          <a:off x="179511" y="1700808"/>
          <a:ext cx="8856987" cy="1955354"/>
        </p:xfrm>
        <a:graphic>
          <a:graphicData uri="http://schemas.openxmlformats.org/drawingml/2006/table">
            <a:tbl>
              <a:tblPr firstRow="1" firstCol="1" bandRow="1">
                <a:tableStyleId>{5C22544A-7EE6-4342-B048-85BDC9FD1C3A}</a:tableStyleId>
              </a:tblPr>
              <a:tblGrid>
                <a:gridCol w="1309845">
                  <a:extLst>
                    <a:ext uri="{9D8B030D-6E8A-4147-A177-3AD203B41FA5}">
                      <a16:colId xmlns:a16="http://schemas.microsoft.com/office/drawing/2014/main" xmlns="" val="20000"/>
                    </a:ext>
                  </a:extLst>
                </a:gridCol>
                <a:gridCol w="1600920">
                  <a:extLst>
                    <a:ext uri="{9D8B030D-6E8A-4147-A177-3AD203B41FA5}">
                      <a16:colId xmlns:a16="http://schemas.microsoft.com/office/drawing/2014/main" xmlns="" val="20001"/>
                    </a:ext>
                  </a:extLst>
                </a:gridCol>
                <a:gridCol w="1265700">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1544574">
                  <a:extLst>
                    <a:ext uri="{9D8B030D-6E8A-4147-A177-3AD203B41FA5}">
                      <a16:colId xmlns:a16="http://schemas.microsoft.com/office/drawing/2014/main" xmlns="" val="20004"/>
                    </a:ext>
                  </a:extLst>
                </a:gridCol>
                <a:gridCol w="1623780">
                  <a:extLst>
                    <a:ext uri="{9D8B030D-6E8A-4147-A177-3AD203B41FA5}">
                      <a16:colId xmlns:a16="http://schemas.microsoft.com/office/drawing/2014/main" xmlns="" val="20005"/>
                    </a:ext>
                  </a:extLst>
                </a:gridCol>
              </a:tblGrid>
              <a:tr h="563196">
                <a:tc gridSpan="2">
                  <a:txBody>
                    <a:bodyPr/>
                    <a:lstStyle/>
                    <a:p>
                      <a:pPr algn="ctr">
                        <a:lnSpc>
                          <a:spcPct val="150000"/>
                        </a:lnSpc>
                        <a:spcAft>
                          <a:spcPts val="0"/>
                        </a:spcAft>
                      </a:pPr>
                      <a:r>
                        <a:rPr lang="en-US" sz="1300" b="1" dirty="0" smtClean="0">
                          <a:effectLst/>
                          <a:latin typeface="Arial" pitchFamily="34" charset="0"/>
                          <a:cs typeface="Arial" pitchFamily="34" charset="0"/>
                        </a:rPr>
                        <a:t>2016/17</a:t>
                      </a:r>
                      <a:endParaRPr lang="en-ZA" sz="1300" b="1" dirty="0">
                        <a:effectLst/>
                        <a:latin typeface="Arial" pitchFamily="34" charset="0"/>
                        <a:ea typeface="Times New Roman"/>
                        <a:cs typeface="Arial" pitchFamily="34" charset="0"/>
                      </a:endParaRPr>
                    </a:p>
                  </a:txBody>
                  <a:tcPr marL="68580" marR="68580" marT="0" marB="0"/>
                </a:tc>
                <a:tc hMerge="1">
                  <a:txBody>
                    <a:bodyPr/>
                    <a:lstStyle/>
                    <a:p>
                      <a:endParaRPr lang="en-ZA"/>
                    </a:p>
                  </a:txBody>
                  <a:tcPr/>
                </a:tc>
                <a:tc gridSpan="2">
                  <a:txBody>
                    <a:bodyPr/>
                    <a:lstStyle/>
                    <a:p>
                      <a:pPr algn="ctr">
                        <a:lnSpc>
                          <a:spcPct val="150000"/>
                        </a:lnSpc>
                        <a:spcAft>
                          <a:spcPts val="0"/>
                        </a:spcAft>
                      </a:pPr>
                      <a:r>
                        <a:rPr lang="en-US" sz="1300" b="1" dirty="0" smtClean="0">
                          <a:effectLst/>
                          <a:latin typeface="Arial" pitchFamily="34" charset="0"/>
                          <a:cs typeface="Arial" pitchFamily="34" charset="0"/>
                        </a:rPr>
                        <a:t>2017/18 </a:t>
                      </a:r>
                      <a:endParaRPr lang="en-ZA" sz="1300" b="1" dirty="0">
                        <a:effectLst/>
                        <a:latin typeface="Arial" pitchFamily="34" charset="0"/>
                        <a:ea typeface="Times New Roman"/>
                        <a:cs typeface="Arial" pitchFamily="34" charset="0"/>
                      </a:endParaRPr>
                    </a:p>
                  </a:txBody>
                  <a:tcPr marL="68580" marR="68580" marT="0" marB="0"/>
                </a:tc>
                <a:tc hMerge="1">
                  <a:txBody>
                    <a:bodyPr/>
                    <a:lstStyle/>
                    <a:p>
                      <a:endParaRPr lang="en-ZA"/>
                    </a:p>
                  </a:txBody>
                  <a:tcPr/>
                </a:tc>
                <a:tc gridSpan="2">
                  <a:txBody>
                    <a:bodyPr/>
                    <a:lstStyle/>
                    <a:p>
                      <a:pPr algn="ctr">
                        <a:lnSpc>
                          <a:spcPct val="150000"/>
                        </a:lnSpc>
                        <a:spcAft>
                          <a:spcPts val="0"/>
                        </a:spcAft>
                      </a:pPr>
                      <a:r>
                        <a:rPr lang="en-ZA" sz="1300" b="1" dirty="0" smtClean="0">
                          <a:effectLst/>
                          <a:latin typeface="Arial" pitchFamily="34" charset="0"/>
                          <a:ea typeface="Times New Roman"/>
                          <a:cs typeface="Arial" pitchFamily="34" charset="0"/>
                        </a:rPr>
                        <a:t>2018/19</a:t>
                      </a:r>
                      <a:endParaRPr lang="en-ZA" sz="1300" b="1" dirty="0">
                        <a:effectLst/>
                        <a:latin typeface="Arial" pitchFamily="34" charset="0"/>
                        <a:ea typeface="Times New Roman"/>
                        <a:cs typeface="Arial" pitchFamily="34" charset="0"/>
                      </a:endParaRPr>
                    </a:p>
                  </a:txBody>
                  <a:tcPr marL="68580" marR="68580" marT="0" marB="0"/>
                </a:tc>
                <a:tc hMerge="1">
                  <a:txBody>
                    <a:bodyPr/>
                    <a:lstStyle/>
                    <a:p>
                      <a:pPr algn="ctr">
                        <a:lnSpc>
                          <a:spcPct val="150000"/>
                        </a:lnSpc>
                        <a:spcAft>
                          <a:spcPts val="0"/>
                        </a:spcAft>
                      </a:pPr>
                      <a:endParaRPr lang="en-ZA" sz="1400" b="1"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0"/>
                  </a:ext>
                </a:extLst>
              </a:tr>
              <a:tr h="500618">
                <a:tc>
                  <a:txBody>
                    <a:bodyPr/>
                    <a:lstStyle/>
                    <a:p>
                      <a:pPr algn="l">
                        <a:spcAft>
                          <a:spcPts val="0"/>
                        </a:spcAft>
                      </a:pPr>
                      <a:r>
                        <a:rPr lang="en-US" sz="1300" b="0" dirty="0">
                          <a:solidFill>
                            <a:schemeClr val="tx1"/>
                          </a:solidFill>
                          <a:effectLst/>
                          <a:latin typeface="Arial" pitchFamily="34" charset="0"/>
                          <a:cs typeface="Arial" pitchFamily="34" charset="0"/>
                        </a:rPr>
                        <a:t>Allocation</a:t>
                      </a:r>
                      <a:endParaRPr lang="en-ZA" sz="1300" b="0" dirty="0">
                        <a:solidFill>
                          <a:schemeClr val="tx1"/>
                        </a:solidFill>
                        <a:effectLst/>
                        <a:latin typeface="Arial" pitchFamily="34" charset="0"/>
                        <a:ea typeface="Times New Roman"/>
                        <a:cs typeface="Arial" pitchFamily="34" charset="0"/>
                      </a:endParaRPr>
                    </a:p>
                  </a:txBody>
                  <a:tcPr marL="68580" marR="68580" marT="0" marB="0">
                    <a:solidFill>
                      <a:schemeClr val="tx2">
                        <a:lumMod val="20000"/>
                        <a:lumOff val="80000"/>
                      </a:schemeClr>
                    </a:solidFill>
                  </a:tcPr>
                </a:tc>
                <a:tc>
                  <a:txBody>
                    <a:bodyPr/>
                    <a:lstStyle/>
                    <a:p>
                      <a:pPr algn="l">
                        <a:spcAft>
                          <a:spcPts val="0"/>
                        </a:spcAft>
                      </a:pPr>
                      <a:r>
                        <a:rPr lang="en-US" sz="1300" b="0" dirty="0">
                          <a:effectLst/>
                          <a:latin typeface="Arial" pitchFamily="34" charset="0"/>
                          <a:cs typeface="Arial" pitchFamily="34" charset="0"/>
                        </a:rPr>
                        <a:t>Expenditure </a:t>
                      </a:r>
                      <a:endParaRPr lang="en-ZA" sz="1300" b="0" dirty="0">
                        <a:effectLst/>
                        <a:latin typeface="Arial" pitchFamily="34" charset="0"/>
                        <a:ea typeface="Times New Roman"/>
                        <a:cs typeface="Arial" pitchFamily="34" charset="0"/>
                      </a:endParaRPr>
                    </a:p>
                  </a:txBody>
                  <a:tcPr marL="68580" marR="68580" marT="0" marB="0"/>
                </a:tc>
                <a:tc>
                  <a:txBody>
                    <a:bodyPr/>
                    <a:lstStyle/>
                    <a:p>
                      <a:pPr algn="l">
                        <a:spcAft>
                          <a:spcPts val="0"/>
                        </a:spcAft>
                      </a:pPr>
                      <a:r>
                        <a:rPr lang="en-US" sz="1300" b="0" dirty="0">
                          <a:effectLst/>
                          <a:latin typeface="Arial" pitchFamily="34" charset="0"/>
                          <a:cs typeface="Arial" pitchFamily="34" charset="0"/>
                        </a:rPr>
                        <a:t>Allocation</a:t>
                      </a:r>
                      <a:endParaRPr lang="en-ZA" sz="1300" b="0" dirty="0">
                        <a:effectLst/>
                        <a:latin typeface="Arial" pitchFamily="34" charset="0"/>
                        <a:ea typeface="Times New Roman"/>
                        <a:cs typeface="Arial" pitchFamily="34" charset="0"/>
                      </a:endParaRPr>
                    </a:p>
                  </a:txBody>
                  <a:tcPr marL="68580" marR="68580" marT="0" marB="0"/>
                </a:tc>
                <a:tc>
                  <a:txBody>
                    <a:bodyPr/>
                    <a:lstStyle/>
                    <a:p>
                      <a:pPr algn="l">
                        <a:spcAft>
                          <a:spcPts val="0"/>
                        </a:spcAft>
                      </a:pPr>
                      <a:r>
                        <a:rPr lang="en-US" sz="1300" b="0" dirty="0">
                          <a:effectLst/>
                          <a:latin typeface="Arial" pitchFamily="34" charset="0"/>
                          <a:cs typeface="Arial" pitchFamily="34" charset="0"/>
                        </a:rPr>
                        <a:t>Expenditure </a:t>
                      </a:r>
                      <a:endParaRPr lang="en-ZA" sz="1300" b="0" dirty="0">
                        <a:effectLst/>
                        <a:latin typeface="Arial" pitchFamily="34" charset="0"/>
                        <a:ea typeface="Times New Roman"/>
                        <a:cs typeface="Arial" pitchFamily="34" charset="0"/>
                      </a:endParaRPr>
                    </a:p>
                  </a:txBody>
                  <a:tcPr marL="68580" marR="68580" marT="0" marB="0"/>
                </a:tc>
                <a:tc>
                  <a:txBody>
                    <a:bodyPr/>
                    <a:lstStyle/>
                    <a:p>
                      <a:pPr algn="l">
                        <a:spcAft>
                          <a:spcPts val="0"/>
                        </a:spcAft>
                      </a:pPr>
                      <a:r>
                        <a:rPr lang="en-ZA" sz="1300" b="0" dirty="0" smtClean="0">
                          <a:effectLst/>
                          <a:latin typeface="Arial" pitchFamily="34" charset="0"/>
                          <a:ea typeface="Times New Roman"/>
                          <a:cs typeface="Arial" pitchFamily="34" charset="0"/>
                        </a:rPr>
                        <a:t>Allocation</a:t>
                      </a:r>
                      <a:endParaRPr lang="en-ZA" sz="1300" b="0" dirty="0">
                        <a:effectLst/>
                        <a:latin typeface="Arial" pitchFamily="34" charset="0"/>
                        <a:ea typeface="Times New Roman"/>
                        <a:cs typeface="Arial" pitchFamily="34" charset="0"/>
                      </a:endParaRPr>
                    </a:p>
                  </a:txBody>
                  <a:tcPr marL="68580" marR="68580" marT="0" marB="0"/>
                </a:tc>
                <a:tc>
                  <a:txBody>
                    <a:bodyPr/>
                    <a:lstStyle/>
                    <a:p>
                      <a:pPr algn="l">
                        <a:spcAft>
                          <a:spcPts val="0"/>
                        </a:spcAft>
                      </a:pPr>
                      <a:r>
                        <a:rPr lang="en-ZA" sz="1300" b="0" dirty="0" smtClean="0">
                          <a:effectLst/>
                          <a:latin typeface="Arial" pitchFamily="34" charset="0"/>
                          <a:ea typeface="Times New Roman"/>
                          <a:cs typeface="Arial" pitchFamily="34" charset="0"/>
                        </a:rPr>
                        <a:t>Expenditure</a:t>
                      </a:r>
                      <a:endParaRPr lang="en-ZA" sz="1300" b="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1"/>
                  </a:ext>
                </a:extLst>
              </a:tr>
              <a:tr h="808395">
                <a:tc>
                  <a:txBody>
                    <a:bodyPr/>
                    <a:lstStyle/>
                    <a:p>
                      <a:pPr algn="l">
                        <a:lnSpc>
                          <a:spcPct val="150000"/>
                        </a:lnSpc>
                        <a:spcAft>
                          <a:spcPts val="0"/>
                        </a:spcAft>
                      </a:pPr>
                      <a:r>
                        <a:rPr lang="en-US" sz="1300" b="0" dirty="0" smtClean="0">
                          <a:solidFill>
                            <a:schemeClr val="tx1"/>
                          </a:solidFill>
                          <a:effectLst/>
                          <a:latin typeface="Arial" pitchFamily="34" charset="0"/>
                          <a:cs typeface="Arial" pitchFamily="34" charset="0"/>
                        </a:rPr>
                        <a:t>R497,287,000</a:t>
                      </a:r>
                      <a:endParaRPr lang="en-ZA" sz="1300" b="0" dirty="0">
                        <a:solidFill>
                          <a:schemeClr val="tx1"/>
                        </a:solidFill>
                        <a:effectLst/>
                        <a:latin typeface="Arial" pitchFamily="34" charset="0"/>
                        <a:ea typeface="Times New Roman"/>
                        <a:cs typeface="Arial" pitchFamily="34" charset="0"/>
                      </a:endParaRPr>
                    </a:p>
                  </a:txBody>
                  <a:tcPr marL="68580" marR="68580" marT="0" marB="0">
                    <a:solidFill>
                      <a:schemeClr val="tx2">
                        <a:lumMod val="20000"/>
                        <a:lumOff val="80000"/>
                      </a:schemeClr>
                    </a:solidFill>
                  </a:tcPr>
                </a:tc>
                <a:tc>
                  <a:txBody>
                    <a:bodyPr/>
                    <a:lstStyle/>
                    <a:p>
                      <a:pPr algn="l">
                        <a:lnSpc>
                          <a:spcPct val="150000"/>
                        </a:lnSpc>
                        <a:spcAft>
                          <a:spcPts val="0"/>
                        </a:spcAft>
                      </a:pPr>
                      <a:r>
                        <a:rPr lang="en-US" sz="1300" b="0" dirty="0" smtClean="0">
                          <a:effectLst/>
                          <a:latin typeface="Arial" pitchFamily="34" charset="0"/>
                          <a:cs typeface="Arial" pitchFamily="34" charset="0"/>
                        </a:rPr>
                        <a:t>R459,694,540.37 (92.44%)</a:t>
                      </a:r>
                      <a:endParaRPr lang="en-ZA" sz="1300" b="0" dirty="0">
                        <a:effectLst/>
                        <a:latin typeface="Arial" pitchFamily="34" charset="0"/>
                        <a:ea typeface="Times New Roman"/>
                        <a:cs typeface="Arial" pitchFamily="34" charset="0"/>
                      </a:endParaRPr>
                    </a:p>
                  </a:txBody>
                  <a:tcPr marL="68580" marR="68580" marT="0" marB="0"/>
                </a:tc>
                <a:tc>
                  <a:txBody>
                    <a:bodyPr/>
                    <a:lstStyle/>
                    <a:p>
                      <a:pPr algn="l">
                        <a:lnSpc>
                          <a:spcPct val="150000"/>
                        </a:lnSpc>
                        <a:spcAft>
                          <a:spcPts val="0"/>
                        </a:spcAft>
                      </a:pPr>
                      <a:r>
                        <a:rPr lang="en-US" sz="1300" b="0" dirty="0" smtClean="0">
                          <a:effectLst/>
                          <a:latin typeface="Arial" pitchFamily="34" charset="0"/>
                          <a:cs typeface="Arial" pitchFamily="34" charset="0"/>
                        </a:rPr>
                        <a:t>R524,360,000</a:t>
                      </a:r>
                      <a:endParaRPr lang="en-ZA" sz="1300" b="0" dirty="0">
                        <a:effectLst/>
                        <a:latin typeface="Arial" pitchFamily="34" charset="0"/>
                        <a:ea typeface="Times New Roman"/>
                        <a:cs typeface="Arial" pitchFamily="34" charset="0"/>
                      </a:endParaRPr>
                    </a:p>
                  </a:txBody>
                  <a:tcPr marL="68580" marR="68580" marT="0" marB="0"/>
                </a:tc>
                <a:tc>
                  <a:txBody>
                    <a:bodyPr/>
                    <a:lstStyle/>
                    <a:p>
                      <a:pPr algn="l">
                        <a:lnSpc>
                          <a:spcPct val="150000"/>
                        </a:lnSpc>
                        <a:spcAft>
                          <a:spcPts val="0"/>
                        </a:spcAft>
                      </a:pPr>
                      <a:r>
                        <a:rPr lang="en-US" sz="1300" b="0" dirty="0" smtClean="0">
                          <a:effectLst/>
                          <a:latin typeface="Arial" pitchFamily="34" charset="0"/>
                          <a:cs typeface="Arial" pitchFamily="34" charset="0"/>
                        </a:rPr>
                        <a:t>R 500,623,184.37 (95.47%)</a:t>
                      </a:r>
                      <a:endParaRPr lang="en-ZA" sz="1300" b="0" dirty="0">
                        <a:effectLst/>
                        <a:latin typeface="Arial" pitchFamily="34" charset="0"/>
                        <a:ea typeface="Times New Roman"/>
                        <a:cs typeface="Arial" pitchFamily="34"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300" b="0" dirty="0" smtClean="0">
                          <a:latin typeface="Arial" pitchFamily="34" charset="0"/>
                          <a:cs typeface="Arial" pitchFamily="34" charset="0"/>
                        </a:rPr>
                        <a:t>R 503 646 000.00</a:t>
                      </a:r>
                    </a:p>
                    <a:p>
                      <a:pPr algn="l">
                        <a:lnSpc>
                          <a:spcPct val="150000"/>
                        </a:lnSpc>
                        <a:spcAft>
                          <a:spcPts val="0"/>
                        </a:spcAft>
                      </a:pPr>
                      <a:endParaRPr lang="en-ZA" sz="1300" b="0" dirty="0">
                        <a:effectLst/>
                        <a:latin typeface="Arial" pitchFamily="34" charset="0"/>
                        <a:ea typeface="Times New Roman"/>
                        <a:cs typeface="Arial" pitchFamily="34"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300" b="0" i="0" u="none" strike="noStrike" dirty="0" smtClean="0">
                          <a:solidFill>
                            <a:srgbClr val="000000"/>
                          </a:solidFill>
                          <a:effectLst/>
                          <a:latin typeface="Arial" pitchFamily="34" charset="0"/>
                          <a:cs typeface="Arial" pitchFamily="34" charset="0"/>
                        </a:rPr>
                        <a:t>R412 817 788.04</a:t>
                      </a:r>
                    </a:p>
                    <a:p>
                      <a:pPr marL="0" marR="0" indent="0" algn="l" defTabSz="914400" rtl="0" eaLnBrk="1" fontAlgn="auto" latinLnBrk="0" hangingPunct="1">
                        <a:lnSpc>
                          <a:spcPct val="150000"/>
                        </a:lnSpc>
                        <a:spcBef>
                          <a:spcPts val="0"/>
                        </a:spcBef>
                        <a:spcAft>
                          <a:spcPts val="0"/>
                        </a:spcAft>
                        <a:buClrTx/>
                        <a:buSzTx/>
                        <a:buFontTx/>
                        <a:buNone/>
                        <a:tabLst/>
                        <a:defRPr/>
                      </a:pPr>
                      <a:r>
                        <a:rPr lang="en-ZA" sz="1300" b="0" i="0" u="none" strike="noStrike" dirty="0" smtClean="0">
                          <a:solidFill>
                            <a:srgbClr val="000000"/>
                          </a:solidFill>
                          <a:effectLst/>
                          <a:latin typeface="Arial" pitchFamily="34" charset="0"/>
                          <a:cs typeface="Arial" pitchFamily="34" charset="0"/>
                        </a:rPr>
                        <a:t>(81.97%)</a:t>
                      </a:r>
                    </a:p>
                    <a:p>
                      <a:pPr algn="l">
                        <a:lnSpc>
                          <a:spcPct val="150000"/>
                        </a:lnSpc>
                        <a:spcAft>
                          <a:spcPts val="0"/>
                        </a:spcAft>
                      </a:pPr>
                      <a:endParaRPr lang="en-ZA" sz="1300" b="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6" name="Content Placeholder 2"/>
          <p:cNvSpPr>
            <a:spLocks noGrp="1"/>
          </p:cNvSpPr>
          <p:nvPr/>
        </p:nvSpPr>
        <p:spPr>
          <a:xfrm>
            <a:off x="179512" y="3645024"/>
            <a:ext cx="8856984" cy="28803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ZA" sz="2000" dirty="0" smtClean="0">
                <a:latin typeface="Arial" pitchFamily="34" charset="0"/>
                <a:cs typeface="Arial" pitchFamily="34" charset="0"/>
              </a:rPr>
              <a:t>Instability within the district and industrial action in the month of October/November 2018 and January/February 2019 affected procurement process and resulted in non-appointment of Contractors for Capital Projects and poor spending;</a:t>
            </a:r>
          </a:p>
          <a:p>
            <a:pPr algn="just"/>
            <a:r>
              <a:rPr lang="en-ZA" sz="2000" dirty="0" smtClean="0">
                <a:latin typeface="Arial" pitchFamily="34" charset="0"/>
                <a:cs typeface="Arial" pitchFamily="34" charset="0"/>
              </a:rPr>
              <a:t>Community interference and challenges on demarcation issues affected performance of projects in Vuwani area, leading to poor expenditure in the past three Financial Years.</a:t>
            </a:r>
          </a:p>
          <a:p>
            <a:pPr algn="just"/>
            <a:r>
              <a:rPr lang="en-ZA" sz="2000" dirty="0" smtClean="0">
                <a:latin typeface="Arial" pitchFamily="34" charset="0"/>
                <a:cs typeface="Arial" pitchFamily="34" charset="0"/>
              </a:rPr>
              <a:t>There has been several engagement with different stakeholders around Vuwani but the situation has not yet changed. The area has been characterised by shutdowns.</a:t>
            </a:r>
          </a:p>
          <a:p>
            <a:pPr marL="0" indent="0" algn="just">
              <a:buNone/>
            </a:pPr>
            <a:endParaRPr lang="en-ZA" sz="1700" dirty="0" smtClean="0">
              <a:latin typeface="Arial" pitchFamily="34" charset="0"/>
              <a:cs typeface="Arial" pitchFamily="34" charset="0"/>
            </a:endParaRPr>
          </a:p>
          <a:p>
            <a:endParaRPr lang="en-ZA" dirty="0"/>
          </a:p>
        </p:txBody>
      </p:sp>
    </p:spTree>
    <p:extLst>
      <p:ext uri="{BB962C8B-B14F-4D97-AF65-F5344CB8AC3E}">
        <p14:creationId xmlns:p14="http://schemas.microsoft.com/office/powerpoint/2010/main" xmlns="" val="1145867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ZA" sz="2400" b="1" dirty="0" smtClean="0">
                <a:latin typeface="Arial" pitchFamily="34" charset="0"/>
                <a:cs typeface="Arial" pitchFamily="34" charset="0"/>
              </a:rPr>
              <a:t>1.3.2. FINANCIAL RECOVERY STRATEGIES</a:t>
            </a:r>
            <a:r>
              <a:rPr lang="en-ZA" sz="2400" dirty="0" smtClean="0">
                <a:latin typeface="Arial" pitchFamily="34" charset="0"/>
                <a:cs typeface="Arial" pitchFamily="34" charset="0"/>
              </a:rPr>
              <a:t/>
            </a:r>
            <a:br>
              <a:rPr lang="en-ZA" sz="2400" dirty="0" smtClean="0">
                <a:latin typeface="Arial" pitchFamily="34" charset="0"/>
                <a:cs typeface="Arial" pitchFamily="34" charset="0"/>
              </a:rPr>
            </a:br>
            <a:endParaRPr lang="en-ZA" sz="24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53494327"/>
              </p:ext>
            </p:extLst>
          </p:nvPr>
        </p:nvGraphicFramePr>
        <p:xfrm>
          <a:off x="822325" y="1219199"/>
          <a:ext cx="7521576" cy="5303520"/>
        </p:xfrm>
        <a:graphic>
          <a:graphicData uri="http://schemas.openxmlformats.org/drawingml/2006/table">
            <a:tbl>
              <a:tblPr firstRow="1" bandRow="1">
                <a:tableStyleId>{5C22544A-7EE6-4342-B048-85BDC9FD1C3A}</a:tableStyleId>
              </a:tblPr>
              <a:tblGrid>
                <a:gridCol w="3760788">
                  <a:extLst>
                    <a:ext uri="{9D8B030D-6E8A-4147-A177-3AD203B41FA5}">
                      <a16:colId xmlns:a16="http://schemas.microsoft.com/office/drawing/2014/main" xmlns="" val="20000"/>
                    </a:ext>
                  </a:extLst>
                </a:gridCol>
                <a:gridCol w="3760788">
                  <a:extLst>
                    <a:ext uri="{9D8B030D-6E8A-4147-A177-3AD203B41FA5}">
                      <a16:colId xmlns:a16="http://schemas.microsoft.com/office/drawing/2014/main" xmlns="" val="20001"/>
                    </a:ext>
                  </a:extLst>
                </a:gridCol>
              </a:tblGrid>
              <a:tr h="1478280">
                <a:tc>
                  <a:txBody>
                    <a:bodyPr/>
                    <a:lstStyle/>
                    <a:p>
                      <a:r>
                        <a:rPr lang="en-ZA" b="0" dirty="0" smtClean="0">
                          <a:latin typeface="Arial" pitchFamily="34" charset="0"/>
                          <a:cs typeface="Arial" pitchFamily="34" charset="0"/>
                        </a:rPr>
                        <a:t>Revenue</a:t>
                      </a:r>
                      <a:r>
                        <a:rPr lang="en-ZA" b="0" baseline="0" dirty="0" smtClean="0">
                          <a:latin typeface="Arial" pitchFamily="34" charset="0"/>
                          <a:cs typeface="Arial" pitchFamily="34" charset="0"/>
                        </a:rPr>
                        <a:t> Enhancement and Cost Recovery</a:t>
                      </a:r>
                      <a:endParaRPr lang="en-ZA" b="0" dirty="0">
                        <a:latin typeface="Arial" pitchFamily="34" charset="0"/>
                        <a:cs typeface="Arial" pitchFamily="34" charset="0"/>
                      </a:endParaRPr>
                    </a:p>
                  </a:txBody>
                  <a:tcPr marL="83573" marR="83573"/>
                </a:tc>
                <a:tc>
                  <a:txBody>
                    <a:bodyPr/>
                    <a:lstStyle/>
                    <a:p>
                      <a:pPr marL="285750" indent="-285750">
                        <a:buFont typeface="Arial" pitchFamily="34" charset="0"/>
                        <a:buChar char="•"/>
                      </a:pPr>
                      <a:r>
                        <a:rPr lang="en-ZA" b="0" dirty="0" smtClean="0">
                          <a:latin typeface="Arial" pitchFamily="34" charset="0"/>
                          <a:cs typeface="Arial" pitchFamily="34" charset="0"/>
                        </a:rPr>
                        <a:t>Development of Financial Recovery Plan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b="0" dirty="0" smtClean="0">
                          <a:latin typeface="Arial" pitchFamily="34" charset="0"/>
                          <a:cs typeface="Arial" pitchFamily="34" charset="0"/>
                        </a:rPr>
                        <a:t>Development of Revenue</a:t>
                      </a:r>
                      <a:r>
                        <a:rPr lang="en-ZA" b="0" baseline="0" dirty="0" smtClean="0">
                          <a:latin typeface="Arial" pitchFamily="34" charset="0"/>
                          <a:cs typeface="Arial" pitchFamily="34" charset="0"/>
                        </a:rPr>
                        <a:t> Enhancement Strategy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b="0" baseline="0" dirty="0" smtClean="0">
                          <a:latin typeface="Arial" pitchFamily="34" charset="0"/>
                          <a:cs typeface="Arial" pitchFamily="34" charset="0"/>
                        </a:rPr>
                        <a:t>Implementation of Cost Containment Regulation</a:t>
                      </a:r>
                      <a:endParaRPr lang="en-ZA" b="0" dirty="0" smtClean="0">
                        <a:latin typeface="Arial" pitchFamily="34" charset="0"/>
                        <a:cs typeface="Arial" pitchFamily="34" charset="0"/>
                      </a:endParaRPr>
                    </a:p>
                    <a:p>
                      <a:endParaRPr lang="en-ZA" b="0" dirty="0">
                        <a:latin typeface="Arial" pitchFamily="34" charset="0"/>
                        <a:cs typeface="Arial" pitchFamily="34" charset="0"/>
                      </a:endParaRPr>
                    </a:p>
                  </a:txBody>
                  <a:tcPr marL="83573" marR="83573"/>
                </a:tc>
                <a:extLst>
                  <a:ext uri="{0D108BD9-81ED-4DB2-BD59-A6C34878D82A}">
                    <a16:rowId xmlns:a16="http://schemas.microsoft.com/office/drawing/2014/main" xmlns="" val="10000"/>
                  </a:ext>
                </a:extLst>
              </a:tr>
              <a:tr h="370840">
                <a:tc>
                  <a:txBody>
                    <a:bodyPr/>
                    <a:lstStyle/>
                    <a:p>
                      <a:r>
                        <a:rPr lang="en-ZA" b="0" dirty="0" smtClean="0">
                          <a:latin typeface="Arial" pitchFamily="34" charset="0"/>
                          <a:cs typeface="Arial" pitchFamily="34" charset="0"/>
                        </a:rPr>
                        <a:t>Cash flow management</a:t>
                      </a:r>
                      <a:r>
                        <a:rPr lang="en-ZA" b="0" baseline="0" dirty="0" smtClean="0">
                          <a:latin typeface="Arial" pitchFamily="34" charset="0"/>
                          <a:cs typeface="Arial" pitchFamily="34" charset="0"/>
                        </a:rPr>
                        <a:t> </a:t>
                      </a:r>
                      <a:endParaRPr lang="en-ZA" b="0" dirty="0">
                        <a:latin typeface="Arial" pitchFamily="34" charset="0"/>
                        <a:cs typeface="Arial" pitchFamily="34" charset="0"/>
                      </a:endParaRPr>
                    </a:p>
                  </a:txBody>
                  <a:tcPr marL="83573" marR="83573"/>
                </a:tc>
                <a:tc>
                  <a:txBody>
                    <a:bodyPr/>
                    <a:lstStyle/>
                    <a:p>
                      <a:pPr marL="285750" indent="-285750">
                        <a:buFont typeface="Arial" pitchFamily="34" charset="0"/>
                        <a:buChar char="•"/>
                      </a:pPr>
                      <a:r>
                        <a:rPr lang="en-ZA" b="0" dirty="0" smtClean="0">
                          <a:latin typeface="Arial" pitchFamily="34" charset="0"/>
                          <a:cs typeface="Arial" pitchFamily="34" charset="0"/>
                        </a:rPr>
                        <a:t>Optimise the Cash</a:t>
                      </a:r>
                      <a:r>
                        <a:rPr lang="en-ZA" b="0" baseline="0" dirty="0" smtClean="0">
                          <a:latin typeface="Arial" pitchFamily="34" charset="0"/>
                          <a:cs typeface="Arial" pitchFamily="34" charset="0"/>
                        </a:rPr>
                        <a:t> Flow to correctly reflect the Financial Commitment.</a:t>
                      </a:r>
                      <a:endParaRPr lang="en-ZA" b="0" dirty="0">
                        <a:latin typeface="Arial" pitchFamily="34" charset="0"/>
                        <a:cs typeface="Arial" pitchFamily="34" charset="0"/>
                      </a:endParaRPr>
                    </a:p>
                  </a:txBody>
                  <a:tcPr marL="83573" marR="83573"/>
                </a:tc>
                <a:extLst>
                  <a:ext uri="{0D108BD9-81ED-4DB2-BD59-A6C34878D82A}">
                    <a16:rowId xmlns:a16="http://schemas.microsoft.com/office/drawing/2014/main" xmlns="" val="10001"/>
                  </a:ext>
                </a:extLst>
              </a:tr>
              <a:tr h="777239">
                <a:tc>
                  <a:txBody>
                    <a:bodyPr/>
                    <a:lstStyle/>
                    <a:p>
                      <a:r>
                        <a:rPr lang="en-ZA" b="0" dirty="0" smtClean="0">
                          <a:latin typeface="Arial" pitchFamily="34" charset="0"/>
                          <a:cs typeface="Arial" pitchFamily="34" charset="0"/>
                        </a:rPr>
                        <a:t>Financial Controls</a:t>
                      </a:r>
                      <a:endParaRPr lang="en-ZA" b="0" dirty="0">
                        <a:latin typeface="Arial" pitchFamily="34" charset="0"/>
                        <a:cs typeface="Arial" pitchFamily="34" charset="0"/>
                      </a:endParaRPr>
                    </a:p>
                  </a:txBody>
                  <a:tcPr marL="83573" marR="83573"/>
                </a:tc>
                <a:tc>
                  <a:txBody>
                    <a:bodyPr/>
                    <a:lstStyle/>
                    <a:p>
                      <a:pPr marL="285750" indent="-285750">
                        <a:buFont typeface="Arial" pitchFamily="34" charset="0"/>
                        <a:buChar char="•"/>
                      </a:pPr>
                      <a:r>
                        <a:rPr lang="en-ZA" b="0" dirty="0" smtClean="0">
                          <a:latin typeface="Arial" pitchFamily="34" charset="0"/>
                          <a:cs typeface="Arial" pitchFamily="34" charset="0"/>
                        </a:rPr>
                        <a:t>Review internal</a:t>
                      </a:r>
                      <a:r>
                        <a:rPr lang="en-ZA" b="0" baseline="0" dirty="0" smtClean="0">
                          <a:latin typeface="Arial" pitchFamily="34" charset="0"/>
                          <a:cs typeface="Arial" pitchFamily="34" charset="0"/>
                        </a:rPr>
                        <a:t> control,policies and delegation where need arises regarding financial management</a:t>
                      </a:r>
                      <a:endParaRPr lang="en-ZA" b="0" dirty="0">
                        <a:latin typeface="Arial" pitchFamily="34" charset="0"/>
                        <a:cs typeface="Arial" pitchFamily="34" charset="0"/>
                      </a:endParaRPr>
                    </a:p>
                  </a:txBody>
                  <a:tcPr marL="83573" marR="83573"/>
                </a:tc>
                <a:extLst>
                  <a:ext uri="{0D108BD9-81ED-4DB2-BD59-A6C34878D82A}">
                    <a16:rowId xmlns:a16="http://schemas.microsoft.com/office/drawing/2014/main" xmlns="" val="10002"/>
                  </a:ext>
                </a:extLst>
              </a:tr>
              <a:tr h="731520">
                <a:tc>
                  <a:txBody>
                    <a:bodyPr/>
                    <a:lstStyle/>
                    <a:p>
                      <a:r>
                        <a:rPr lang="en-ZA" b="0" dirty="0" smtClean="0">
                          <a:latin typeface="Arial" pitchFamily="34" charset="0"/>
                          <a:cs typeface="Arial" pitchFamily="34" charset="0"/>
                        </a:rPr>
                        <a:t>Liability Management</a:t>
                      </a:r>
                      <a:endParaRPr lang="en-ZA" b="0" dirty="0">
                        <a:latin typeface="Arial" pitchFamily="34" charset="0"/>
                        <a:cs typeface="Arial" pitchFamily="34" charset="0"/>
                      </a:endParaRPr>
                    </a:p>
                  </a:txBody>
                  <a:tcPr marL="83573" marR="83573"/>
                </a:tc>
                <a:tc>
                  <a:txBody>
                    <a:bodyPr/>
                    <a:lstStyle/>
                    <a:p>
                      <a:pPr marL="285750" indent="-285750">
                        <a:buFont typeface="Arial" pitchFamily="34" charset="0"/>
                        <a:buChar char="•"/>
                      </a:pPr>
                      <a:r>
                        <a:rPr lang="en-ZA" b="0" dirty="0" smtClean="0">
                          <a:latin typeface="Arial" pitchFamily="34" charset="0"/>
                          <a:cs typeface="Arial" pitchFamily="34" charset="0"/>
                        </a:rPr>
                        <a:t>Review all current and non-current liabilities and ensure that financial obligations are met timeously</a:t>
                      </a:r>
                      <a:endParaRPr lang="en-ZA" b="0" dirty="0">
                        <a:latin typeface="Arial" pitchFamily="34" charset="0"/>
                        <a:cs typeface="Arial" pitchFamily="34" charset="0"/>
                      </a:endParaRPr>
                    </a:p>
                  </a:txBody>
                  <a:tcPr marL="83573" marR="83573"/>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971532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3194519440"/>
              </p:ext>
            </p:extLst>
          </p:nvPr>
        </p:nvGraphicFramePr>
        <p:xfrm>
          <a:off x="179512" y="838195"/>
          <a:ext cx="8812732" cy="6140971"/>
        </p:xfrm>
        <a:graphic>
          <a:graphicData uri="http://schemas.openxmlformats.org/drawingml/2006/table">
            <a:tbl>
              <a:tblPr firstRow="1" firstCol="1" bandRow="1"/>
              <a:tblGrid>
                <a:gridCol w="4392488">
                  <a:extLst>
                    <a:ext uri="{9D8B030D-6E8A-4147-A177-3AD203B41FA5}">
                      <a16:colId xmlns:a16="http://schemas.microsoft.com/office/drawing/2014/main" xmlns="" val="20000"/>
                    </a:ext>
                  </a:extLst>
                </a:gridCol>
                <a:gridCol w="4420244">
                  <a:extLst>
                    <a:ext uri="{9D8B030D-6E8A-4147-A177-3AD203B41FA5}">
                      <a16:colId xmlns:a16="http://schemas.microsoft.com/office/drawing/2014/main" xmlns="" val="20001"/>
                    </a:ext>
                  </a:extLst>
                </a:gridCol>
              </a:tblGrid>
              <a:tr h="47271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dirty="0">
                          <a:ln>
                            <a:noFill/>
                          </a:ln>
                          <a:solidFill>
                            <a:srgbClr val="000514"/>
                          </a:solidFill>
                          <a:effectLst/>
                          <a:uLnTx/>
                          <a:uFillTx/>
                          <a:latin typeface="Arial" pitchFamily="34" charset="0"/>
                          <a:ea typeface="+mn-ea"/>
                          <a:cs typeface="Arial" pitchFamily="34" charset="0"/>
                        </a:rPr>
                        <a:t>CASH FLOW ANALYSIS AS AT </a:t>
                      </a:r>
                      <a:r>
                        <a:rPr kumimoji="0" lang="en-ZA" sz="1600" b="1" i="0" u="none" strike="noStrike" kern="1200" cap="none" spc="0" normalizeH="0" baseline="0" dirty="0" smtClean="0">
                          <a:ln>
                            <a:noFill/>
                          </a:ln>
                          <a:solidFill>
                            <a:srgbClr val="000514"/>
                          </a:solidFill>
                          <a:effectLst/>
                          <a:uLnTx/>
                          <a:uFillTx/>
                          <a:latin typeface="Arial" pitchFamily="34" charset="0"/>
                          <a:ea typeface="+mn-ea"/>
                          <a:cs typeface="Arial" pitchFamily="34" charset="0"/>
                        </a:rPr>
                        <a:t>06 September 2019</a:t>
                      </a:r>
                      <a:endParaRPr kumimoji="0" lang="en-ZA" sz="1600" b="1"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xmlns="" val="10000"/>
                  </a:ext>
                </a:extLst>
              </a:tr>
              <a:tr h="5919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Cash available in Bank as at </a:t>
                      </a: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06 September 2019</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R626 367 557.09</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Less Unspent Conditional Grant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dirty="0" smtClean="0">
                          <a:ln>
                            <a:noFill/>
                          </a:ln>
                          <a:solidFill>
                            <a:schemeClr val="tx1"/>
                          </a:solidFill>
                          <a:effectLst/>
                          <a:uLnTx/>
                          <a:uFillTx/>
                          <a:latin typeface="Arial" pitchFamily="34" charset="0"/>
                          <a:ea typeface="+mn-ea"/>
                          <a:cs typeface="Arial" pitchFamily="34" charset="0"/>
                        </a:rPr>
                        <a:t>R162 974 513,00</a:t>
                      </a:r>
                      <a:endParaRPr kumimoji="0" lang="en-ZA" sz="1600" b="1"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Municipal Infrastructure Grant (MIG)</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R148 700 179.00</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Expanded Public Works Programme (EPWP)</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       R276 334.00</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Financial Management Grant (FMG)</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    R2 330 000.00</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Transport Grant</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    R1 668 000.00</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Water and Sanitation Infrastructure Grant (WISG)</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  R10 000 000.00</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Total conditional Grants unspent</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dirty="0" smtClean="0">
                          <a:ln>
                            <a:noFill/>
                          </a:ln>
                          <a:solidFill>
                            <a:schemeClr val="tx1"/>
                          </a:solidFill>
                          <a:effectLst/>
                          <a:uLnTx/>
                          <a:uFillTx/>
                          <a:latin typeface="Arial" pitchFamily="34" charset="0"/>
                          <a:ea typeface="+mn-ea"/>
                          <a:cs typeface="Arial" pitchFamily="34" charset="0"/>
                        </a:rPr>
                        <a:t>R162 974 513,00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Less: Operational costs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R418 824 360.79</a:t>
                      </a: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50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Surplus Cash </a:t>
                      </a:r>
                      <a:r>
                        <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rPr>
                        <a:t>available </a:t>
                      </a: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until November</a:t>
                      </a:r>
                      <a:endParaRPr kumimoji="0" lang="en-ZA" sz="1600" b="0" i="0" u="none"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dirty="0" smtClean="0">
                          <a:ln>
                            <a:noFill/>
                          </a:ln>
                          <a:solidFill>
                            <a:schemeClr val="tx1"/>
                          </a:solidFill>
                          <a:effectLst/>
                          <a:uLnTx/>
                          <a:uFillTx/>
                          <a:latin typeface="Arial" pitchFamily="34" charset="0"/>
                          <a:ea typeface="+mn-ea"/>
                          <a:cs typeface="Arial" pitchFamily="34" charset="0"/>
                        </a:rPr>
                        <a:t>  R44 568 683.30</a:t>
                      </a:r>
                      <a:endParaRPr kumimoji="0" lang="en-ZA" sz="1600" b="1" i="0" u="none" strike="noStrike" kern="1200" cap="none" spc="0" normalizeH="0" baseline="0" dirty="0">
                        <a:ln>
                          <a:noFill/>
                        </a:ln>
                        <a:solidFill>
                          <a:schemeClr val="tx1"/>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59196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rgbClr val="000514"/>
                          </a:solidFill>
                          <a:effectLst/>
                          <a:uLnTx/>
                          <a:uFillTx/>
                          <a:latin typeface="Arial" pitchFamily="34" charset="0"/>
                          <a:ea typeface="+mn-ea"/>
                          <a:cs typeface="Arial" pitchFamily="34" charset="0"/>
                        </a:rPr>
                        <a:t>The municipality will be financially viable until the next trench of grants in November with a surplus of </a:t>
                      </a:r>
                      <a:r>
                        <a:rPr kumimoji="0" lang="en-ZA" sz="1600" b="1" i="0" u="sng" strike="noStrike" kern="1200" cap="none" spc="0" normalizeH="0" baseline="0" dirty="0" smtClean="0">
                          <a:ln>
                            <a:noFill/>
                          </a:ln>
                          <a:solidFill>
                            <a:srgbClr val="000514"/>
                          </a:solidFill>
                          <a:effectLst/>
                          <a:uLnTx/>
                          <a:uFillTx/>
                          <a:latin typeface="Arial" pitchFamily="34" charset="0"/>
                          <a:ea typeface="+mn-ea"/>
                          <a:cs typeface="Arial" pitchFamily="34" charset="0"/>
                        </a:rPr>
                        <a:t>R44 568 683.30</a:t>
                      </a:r>
                      <a:endParaRPr kumimoji="0" lang="en-ZA" sz="1600" b="1" i="0" u="sng" strike="noStrike" kern="1200" cap="none" spc="0" normalizeH="0" baseline="0" dirty="0">
                        <a:ln>
                          <a:noFill/>
                        </a:ln>
                        <a:solidFill>
                          <a:srgbClr val="000514"/>
                        </a:solidFill>
                        <a:effectLst/>
                        <a:uLnTx/>
                        <a:uFillTx/>
                        <a:latin typeface="Arial"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dirty="0">
                        <a:ln>
                          <a:noFill/>
                        </a:ln>
                        <a:solidFill>
                          <a:srgbClr val="FF0000"/>
                        </a:solidFill>
                        <a:effectLst/>
                        <a:uLnTx/>
                        <a:uFillTx/>
                        <a:latin typeface="Arial Black" pitchFamily="34" charset="0"/>
                        <a:ea typeface="+mn-ea"/>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
        <p:nvSpPr>
          <p:cNvPr id="5" name="Title 1"/>
          <p:cNvSpPr txBox="1">
            <a:spLocks/>
          </p:cNvSpPr>
          <p:nvPr/>
        </p:nvSpPr>
        <p:spPr>
          <a:xfrm>
            <a:off x="0" y="52359"/>
            <a:ext cx="8560196" cy="70964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prstClr val="black"/>
                </a:solidFill>
                <a:latin typeface="Arial" pitchFamily="34" charset="0"/>
                <a:cs typeface="Arial" pitchFamily="34" charset="0"/>
              </a:rPr>
              <a:t>1.3.3.FINANCIAL VIABILITY AND SUSTAINABILITY-MUNICIPAL LIQUIDITY</a:t>
            </a:r>
            <a:endParaRPr lang="en-ZA"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16743313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Slide Number Placeholder 3"/>
          <p:cNvSpPr txBox="1"/>
          <p:nvPr/>
        </p:nvSpPr>
        <p:spPr>
          <a:xfrm>
            <a:off x="6553203" y="6356351"/>
            <a:ext cx="2133596"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200" b="0" i="0" u="none" strike="noStrike" kern="1200" cap="none" spc="0" baseline="0" dirty="0">
              <a:solidFill>
                <a:srgbClr val="898989"/>
              </a:solidFill>
              <a:uFillTx/>
              <a:latin typeface="Calibri"/>
            </a:endParaRPr>
          </a:p>
        </p:txBody>
      </p:sp>
      <p:sp>
        <p:nvSpPr>
          <p:cNvPr id="4" name="Title 5"/>
          <p:cNvSpPr txBox="1">
            <a:spLocks noGrp="1"/>
          </p:cNvSpPr>
          <p:nvPr>
            <p:ph type="title"/>
          </p:nvPr>
        </p:nvSpPr>
        <p:spPr>
          <a:xfrm>
            <a:off x="685800" y="365760"/>
            <a:ext cx="7658100" cy="929640"/>
          </a:xfrm>
        </p:spPr>
        <p:txBody>
          <a:bodyPr>
            <a:normAutofit fontScale="90000"/>
          </a:bodyPr>
          <a:lstStyle/>
          <a:p>
            <a:pPr lvl="0"/>
            <a:r>
              <a:rPr lang="en-US" sz="2700" b="1" dirty="0" smtClean="0">
                <a:latin typeface="Arial" pitchFamily="34" charset="0"/>
                <a:cs typeface="Arial" pitchFamily="34" charset="0"/>
              </a:rPr>
              <a:t>1.3.4. </a:t>
            </a:r>
            <a:r>
              <a:rPr lang="en-US" sz="2200" b="1" dirty="0" smtClean="0">
                <a:latin typeface="Arial" pitchFamily="34" charset="0"/>
                <a:cs typeface="Arial" pitchFamily="34" charset="0"/>
              </a:rPr>
              <a:t>AUDIT </a:t>
            </a:r>
            <a:r>
              <a:rPr lang="en-US" sz="2200" b="1" dirty="0">
                <a:latin typeface="Arial" pitchFamily="34" charset="0"/>
                <a:cs typeface="Arial" pitchFamily="34" charset="0"/>
              </a:rPr>
              <a:t>OUTCOMES FOR THE PAST THREE YEARS</a:t>
            </a:r>
            <a:br>
              <a:rPr lang="en-US" sz="2200" b="1" dirty="0">
                <a:latin typeface="Arial" pitchFamily="34" charset="0"/>
                <a:cs typeface="Arial" pitchFamily="34" charset="0"/>
              </a:rPr>
            </a:br>
            <a:endParaRPr lang="en-ZA" sz="2200" b="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3715279279"/>
              </p:ext>
            </p:extLst>
          </p:nvPr>
        </p:nvGraphicFramePr>
        <p:xfrm>
          <a:off x="685800" y="1447800"/>
          <a:ext cx="6781800" cy="2819400"/>
        </p:xfrm>
        <a:graphic>
          <a:graphicData uri="http://schemas.openxmlformats.org/drawingml/2006/table">
            <a:tbl>
              <a:tblPr firstRow="1" bandRow="1">
                <a:tableStyleId>{5C22544A-7EE6-4342-B048-85BDC9FD1C3A}</a:tableStyleId>
              </a:tblPr>
              <a:tblGrid>
                <a:gridCol w="3390900">
                  <a:extLst>
                    <a:ext uri="{9D8B030D-6E8A-4147-A177-3AD203B41FA5}">
                      <a16:colId xmlns:a16="http://schemas.microsoft.com/office/drawing/2014/main" xmlns="" val="20000"/>
                    </a:ext>
                  </a:extLst>
                </a:gridCol>
                <a:gridCol w="3390900">
                  <a:extLst>
                    <a:ext uri="{9D8B030D-6E8A-4147-A177-3AD203B41FA5}">
                      <a16:colId xmlns:a16="http://schemas.microsoft.com/office/drawing/2014/main" xmlns="" val="20001"/>
                    </a:ext>
                  </a:extLst>
                </a:gridCol>
              </a:tblGrid>
              <a:tr h="704850">
                <a:tc>
                  <a:txBody>
                    <a:bodyPr/>
                    <a:lstStyle/>
                    <a:p>
                      <a:r>
                        <a:rPr lang="en-ZA" b="1" dirty="0" smtClean="0">
                          <a:latin typeface="Arial" pitchFamily="34" charset="0"/>
                          <a:cs typeface="Arial" pitchFamily="34" charset="0"/>
                        </a:rPr>
                        <a:t>Financial Year</a:t>
                      </a:r>
                      <a:endParaRPr lang="en-ZA" b="1" dirty="0">
                        <a:latin typeface="Arial" pitchFamily="34" charset="0"/>
                        <a:cs typeface="Arial" pitchFamily="34" charset="0"/>
                      </a:endParaRPr>
                    </a:p>
                  </a:txBody>
                  <a:tcPr/>
                </a:tc>
                <a:tc>
                  <a:txBody>
                    <a:bodyPr/>
                    <a:lstStyle/>
                    <a:p>
                      <a:r>
                        <a:rPr lang="en-ZA" b="1" dirty="0" smtClean="0">
                          <a:latin typeface="Arial" pitchFamily="34" charset="0"/>
                          <a:cs typeface="Arial" pitchFamily="34" charset="0"/>
                        </a:rPr>
                        <a:t>Opinion</a:t>
                      </a:r>
                      <a:endParaRPr lang="en-ZA" b="1" dirty="0">
                        <a:latin typeface="Arial" pitchFamily="34" charset="0"/>
                        <a:cs typeface="Arial" pitchFamily="34" charset="0"/>
                      </a:endParaRPr>
                    </a:p>
                  </a:txBody>
                  <a:tcPr/>
                </a:tc>
                <a:extLst>
                  <a:ext uri="{0D108BD9-81ED-4DB2-BD59-A6C34878D82A}">
                    <a16:rowId xmlns:a16="http://schemas.microsoft.com/office/drawing/2014/main" xmlns="" val="10000"/>
                  </a:ext>
                </a:extLst>
              </a:tr>
              <a:tr h="704850">
                <a:tc>
                  <a:txBody>
                    <a:bodyPr/>
                    <a:lstStyle/>
                    <a:p>
                      <a:r>
                        <a:rPr lang="en-ZA" sz="3600" b="0" dirty="0" smtClean="0">
                          <a:latin typeface="Arial" pitchFamily="34" charset="0"/>
                          <a:cs typeface="Arial" pitchFamily="34" charset="0"/>
                        </a:rPr>
                        <a:t>2015/16</a:t>
                      </a:r>
                      <a:endParaRPr lang="en-ZA" sz="3600" b="0" dirty="0">
                        <a:latin typeface="Arial" pitchFamily="34" charset="0"/>
                        <a:cs typeface="Arial" pitchFamily="34" charset="0"/>
                      </a:endParaRPr>
                    </a:p>
                  </a:txBody>
                  <a:tcPr/>
                </a:tc>
                <a:tc>
                  <a:txBody>
                    <a:bodyPr/>
                    <a:lstStyle/>
                    <a:p>
                      <a:r>
                        <a:rPr lang="en-ZA" sz="3600" b="0" dirty="0" smtClean="0">
                          <a:latin typeface="Arial" pitchFamily="34" charset="0"/>
                          <a:cs typeface="Arial" pitchFamily="34" charset="0"/>
                        </a:rPr>
                        <a:t>Disclaimer</a:t>
                      </a:r>
                      <a:endParaRPr lang="en-ZA" sz="3600" b="0" dirty="0">
                        <a:latin typeface="Arial" pitchFamily="34" charset="0"/>
                        <a:cs typeface="Arial" pitchFamily="34" charset="0"/>
                      </a:endParaRPr>
                    </a:p>
                  </a:txBody>
                  <a:tcPr/>
                </a:tc>
                <a:extLst>
                  <a:ext uri="{0D108BD9-81ED-4DB2-BD59-A6C34878D82A}">
                    <a16:rowId xmlns:a16="http://schemas.microsoft.com/office/drawing/2014/main" xmlns="" val="10001"/>
                  </a:ext>
                </a:extLst>
              </a:tr>
              <a:tr h="704850">
                <a:tc>
                  <a:txBody>
                    <a:bodyPr/>
                    <a:lstStyle/>
                    <a:p>
                      <a:r>
                        <a:rPr lang="en-ZA" sz="3600" b="0" dirty="0" smtClean="0">
                          <a:latin typeface="Arial" pitchFamily="34" charset="0"/>
                          <a:cs typeface="Arial" pitchFamily="34" charset="0"/>
                        </a:rPr>
                        <a:t>2016/17</a:t>
                      </a:r>
                      <a:endParaRPr lang="en-ZA" sz="3600" b="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3600" b="0" dirty="0" smtClean="0">
                          <a:latin typeface="Arial" pitchFamily="34" charset="0"/>
                          <a:cs typeface="Arial" pitchFamily="34" charset="0"/>
                        </a:rPr>
                        <a:t>Disclaimer</a:t>
                      </a:r>
                    </a:p>
                  </a:txBody>
                  <a:tcPr/>
                </a:tc>
                <a:extLst>
                  <a:ext uri="{0D108BD9-81ED-4DB2-BD59-A6C34878D82A}">
                    <a16:rowId xmlns:a16="http://schemas.microsoft.com/office/drawing/2014/main" xmlns="" val="10002"/>
                  </a:ext>
                </a:extLst>
              </a:tr>
              <a:tr h="704850">
                <a:tc>
                  <a:txBody>
                    <a:bodyPr/>
                    <a:lstStyle/>
                    <a:p>
                      <a:r>
                        <a:rPr lang="en-ZA" sz="3600" b="0" dirty="0" smtClean="0">
                          <a:latin typeface="Arial" pitchFamily="34" charset="0"/>
                          <a:cs typeface="Arial" pitchFamily="34" charset="0"/>
                        </a:rPr>
                        <a:t>2017/18</a:t>
                      </a:r>
                      <a:endParaRPr lang="en-ZA" sz="3600" b="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3600" b="0" dirty="0" smtClean="0">
                          <a:latin typeface="Arial" pitchFamily="34" charset="0"/>
                          <a:cs typeface="Arial" pitchFamily="34" charset="0"/>
                        </a:rPr>
                        <a:t>Disclaimer</a:t>
                      </a:r>
                    </a:p>
                  </a:txBody>
                  <a:tcPr/>
                </a:tc>
                <a:extLst>
                  <a:ext uri="{0D108BD9-81ED-4DB2-BD59-A6C34878D82A}">
                    <a16:rowId xmlns:a16="http://schemas.microsoft.com/office/drawing/2014/main" xmlns=""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lstStyle/>
          <a:p>
            <a:r>
              <a:rPr lang="en-ZA" sz="3200" b="1" dirty="0" smtClean="0">
                <a:latin typeface="Arial" pitchFamily="34" charset="0"/>
                <a:cs typeface="Arial" pitchFamily="34" charset="0"/>
              </a:rPr>
              <a:t>PRESENTATION OUTLINE </a:t>
            </a:r>
            <a:endParaRPr lang="en-ZA" sz="3200" b="1" dirty="0">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953109677"/>
              </p:ext>
            </p:extLst>
          </p:nvPr>
        </p:nvGraphicFramePr>
        <p:xfrm>
          <a:off x="990600" y="838200"/>
          <a:ext cx="7391400" cy="5943600"/>
        </p:xfrm>
        <a:graphic>
          <a:graphicData uri="http://schemas.openxmlformats.org/drawingml/2006/table">
            <a:tbl>
              <a:tblPr firstRow="1" bandRow="1">
                <a:tableStyleId>{5C22544A-7EE6-4342-B048-85BDC9FD1C3A}</a:tableStyleId>
              </a:tblPr>
              <a:tblGrid>
                <a:gridCol w="739140">
                  <a:extLst>
                    <a:ext uri="{9D8B030D-6E8A-4147-A177-3AD203B41FA5}">
                      <a16:colId xmlns:a16="http://schemas.microsoft.com/office/drawing/2014/main" xmlns="" val="20000"/>
                    </a:ext>
                  </a:extLst>
                </a:gridCol>
                <a:gridCol w="6652260">
                  <a:extLst>
                    <a:ext uri="{9D8B030D-6E8A-4147-A177-3AD203B41FA5}">
                      <a16:colId xmlns:a16="http://schemas.microsoft.com/office/drawing/2014/main" xmlns="" val="20001"/>
                    </a:ext>
                  </a:extLst>
                </a:gridCol>
              </a:tblGrid>
              <a:tr h="370840">
                <a:tc>
                  <a:txBody>
                    <a:bodyPr/>
                    <a:lstStyle/>
                    <a:p>
                      <a:r>
                        <a:rPr lang="en-ZA" sz="2000" dirty="0" smtClean="0"/>
                        <a:t>No</a:t>
                      </a:r>
                      <a:endParaRPr lang="en-ZA" sz="2000" dirty="0"/>
                    </a:p>
                  </a:txBody>
                  <a:tcPr/>
                </a:tc>
                <a:tc>
                  <a:txBody>
                    <a:bodyPr/>
                    <a:lstStyle/>
                    <a:p>
                      <a:r>
                        <a:rPr lang="en-ZA" sz="2000" dirty="0" smtClean="0"/>
                        <a:t>Description</a:t>
                      </a:r>
                      <a:endParaRPr lang="en-ZA" sz="2000" dirty="0"/>
                    </a:p>
                  </a:txBody>
                  <a:tcPr/>
                </a:tc>
                <a:extLst>
                  <a:ext uri="{0D108BD9-81ED-4DB2-BD59-A6C34878D82A}">
                    <a16:rowId xmlns:a16="http://schemas.microsoft.com/office/drawing/2014/main" xmlns="" val="10000"/>
                  </a:ext>
                </a:extLst>
              </a:tr>
              <a:tr h="370840">
                <a:tc>
                  <a:txBody>
                    <a:bodyPr/>
                    <a:lstStyle/>
                    <a:p>
                      <a:pPr algn="ctr"/>
                      <a:r>
                        <a:rPr lang="en-ZA" sz="2000" b="0" dirty="0" smtClean="0"/>
                        <a:t>1</a:t>
                      </a:r>
                      <a:endParaRPr lang="en-ZA" sz="2000" b="0" dirty="0"/>
                    </a:p>
                  </a:txBody>
                  <a:tcPr/>
                </a:tc>
                <a:tc>
                  <a:txBody>
                    <a:bodyPr/>
                    <a:lstStyle/>
                    <a:p>
                      <a:pPr lvl="0"/>
                      <a:r>
                        <a:rPr lang="en-ZA" sz="2000" b="0" dirty="0" smtClean="0">
                          <a:latin typeface="Arial" pitchFamily="34" charset="0"/>
                          <a:cs typeface="Arial" pitchFamily="34" charset="0"/>
                        </a:rPr>
                        <a:t>Overview of Vhembe District Municipality</a:t>
                      </a:r>
                    </a:p>
                    <a:p>
                      <a:pPr marL="0" lvl="0" indent="0">
                        <a:buFont typeface="Arial" pitchFamily="34" charset="0"/>
                        <a:buNone/>
                      </a:pPr>
                      <a:r>
                        <a:rPr lang="en-ZA" sz="2000" b="0" dirty="0" smtClean="0">
                          <a:latin typeface="Arial" pitchFamily="34" charset="0"/>
                          <a:cs typeface="Arial" pitchFamily="34" charset="0"/>
                        </a:rPr>
                        <a:t>1.1. Governance and Administration</a:t>
                      </a:r>
                    </a:p>
                    <a:p>
                      <a:pPr marL="0" lvl="0" indent="0">
                        <a:buFont typeface="Arial" pitchFamily="34" charset="0"/>
                        <a:buNone/>
                      </a:pPr>
                      <a:r>
                        <a:rPr lang="en-ZA" sz="2000" b="0" dirty="0" smtClean="0">
                          <a:latin typeface="Arial" pitchFamily="34" charset="0"/>
                          <a:cs typeface="Arial" pitchFamily="34" charset="0"/>
                        </a:rPr>
                        <a:t>1.2. Service Delivery </a:t>
                      </a:r>
                    </a:p>
                    <a:p>
                      <a:pPr marL="0" lvl="0" indent="0">
                        <a:buFont typeface="Arial" pitchFamily="34" charset="0"/>
                        <a:buNone/>
                      </a:pPr>
                      <a:r>
                        <a:rPr lang="en-ZA" sz="2000" b="0" dirty="0" smtClean="0">
                          <a:latin typeface="Arial" pitchFamily="34" charset="0"/>
                          <a:cs typeface="Arial" pitchFamily="34" charset="0"/>
                        </a:rPr>
                        <a:t>1.3. Financial Management</a:t>
                      </a:r>
                    </a:p>
                    <a:p>
                      <a:pPr marL="0" lvl="0" indent="0">
                        <a:buFont typeface="Arial" pitchFamily="34" charset="0"/>
                        <a:buNone/>
                      </a:pPr>
                      <a:r>
                        <a:rPr lang="en-ZA" sz="2000" b="0" dirty="0" smtClean="0">
                          <a:latin typeface="Arial" pitchFamily="34" charset="0"/>
                          <a:cs typeface="Arial" pitchFamily="34" charset="0"/>
                        </a:rPr>
                        <a:t>      1.3.1. MIG : Past Three Financial Years Performance</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2000" b="0" dirty="0" smtClean="0">
                          <a:latin typeface="Arial" pitchFamily="34" charset="0"/>
                          <a:cs typeface="Arial" pitchFamily="34" charset="0"/>
                        </a:rPr>
                        <a:t>      1.3.2. Financial recovery strategies</a:t>
                      </a:r>
                      <a:br>
                        <a:rPr lang="en-ZA" sz="2000" b="0" dirty="0" smtClean="0">
                          <a:latin typeface="Arial" pitchFamily="34" charset="0"/>
                          <a:cs typeface="Arial" pitchFamily="34" charset="0"/>
                        </a:rPr>
                      </a:br>
                      <a:r>
                        <a:rPr lang="en-ZA" sz="2000" b="0" baseline="0" dirty="0" smtClean="0">
                          <a:latin typeface="Arial" pitchFamily="34" charset="0"/>
                          <a:cs typeface="Arial" pitchFamily="34" charset="0"/>
                        </a:rPr>
                        <a:t>      1.3.3. </a:t>
                      </a:r>
                      <a:r>
                        <a:rPr lang="en-US" sz="2000" b="0" baseline="0" dirty="0" smtClean="0">
                          <a:solidFill>
                            <a:prstClr val="black"/>
                          </a:solidFill>
                          <a:latin typeface="Arial" pitchFamily="34" charset="0"/>
                          <a:cs typeface="Arial" pitchFamily="34" charset="0"/>
                        </a:rPr>
                        <a:t>F</a:t>
                      </a:r>
                      <a:r>
                        <a:rPr lang="en-US" sz="2000" b="0" dirty="0" smtClean="0">
                          <a:solidFill>
                            <a:prstClr val="black"/>
                          </a:solidFill>
                          <a:latin typeface="Arial" pitchFamily="34" charset="0"/>
                          <a:cs typeface="Arial" pitchFamily="34" charset="0"/>
                        </a:rPr>
                        <a:t>inancial viability and sustainability-municipal liquidity</a:t>
                      </a:r>
                      <a:endParaRPr lang="en-ZA" sz="2000" b="0" dirty="0" smtClean="0">
                        <a:solidFill>
                          <a:prstClr val="black"/>
                        </a:solidFill>
                        <a:latin typeface="Arial" pitchFamily="34" charset="0"/>
                        <a:cs typeface="Arial" pitchFamily="34" charset="0"/>
                      </a:endParaRPr>
                    </a:p>
                    <a:p>
                      <a:pPr marL="0" lvl="0" indent="0">
                        <a:buFont typeface="Arial" pitchFamily="34" charset="0"/>
                        <a:buNone/>
                      </a:pPr>
                      <a:endParaRPr lang="en-ZA" sz="2000" b="0" dirty="0" smtClean="0">
                        <a:latin typeface="Arial" pitchFamily="34" charset="0"/>
                        <a:cs typeface="Arial" pitchFamily="34" charset="0"/>
                      </a:endParaRPr>
                    </a:p>
                  </a:txBody>
                  <a:tcPr/>
                </a:tc>
                <a:extLst>
                  <a:ext uri="{0D108BD9-81ED-4DB2-BD59-A6C34878D82A}">
                    <a16:rowId xmlns:a16="http://schemas.microsoft.com/office/drawing/2014/main" xmlns="" val="10001"/>
                  </a:ext>
                </a:extLst>
              </a:tr>
              <a:tr h="370840">
                <a:tc>
                  <a:txBody>
                    <a:bodyPr/>
                    <a:lstStyle/>
                    <a:p>
                      <a:pPr algn="ctr"/>
                      <a:r>
                        <a:rPr lang="en-ZA" sz="2000" b="0" dirty="0" smtClean="0"/>
                        <a:t>2</a:t>
                      </a:r>
                      <a:endParaRPr lang="en-ZA" sz="2000" b="0" dirty="0"/>
                    </a:p>
                  </a:txBody>
                  <a:tcPr/>
                </a:tc>
                <a:tc>
                  <a:txBody>
                    <a:bodyPr/>
                    <a:lstStyle/>
                    <a:p>
                      <a:r>
                        <a:rPr lang="en-ZA" sz="2000" b="0" dirty="0" smtClean="0">
                          <a:latin typeface="Arial" pitchFamily="34" charset="0"/>
                          <a:cs typeface="Arial" pitchFamily="34" charset="0"/>
                        </a:rPr>
                        <a:t>Matters raised in the Audit Reports for 2016/2017 and 2017/2018</a:t>
                      </a:r>
                    </a:p>
                    <a:p>
                      <a:endParaRPr lang="en-ZA" sz="2000" b="0" dirty="0" smtClean="0">
                        <a:latin typeface="Arial" pitchFamily="34" charset="0"/>
                        <a:cs typeface="Arial" pitchFamily="34" charset="0"/>
                      </a:endParaRPr>
                    </a:p>
                  </a:txBody>
                  <a:tcPr/>
                </a:tc>
                <a:extLst>
                  <a:ext uri="{0D108BD9-81ED-4DB2-BD59-A6C34878D82A}">
                    <a16:rowId xmlns:a16="http://schemas.microsoft.com/office/drawing/2014/main" xmlns="" val="10002"/>
                  </a:ext>
                </a:extLst>
              </a:tr>
              <a:tr h="370840">
                <a:tc>
                  <a:txBody>
                    <a:bodyPr/>
                    <a:lstStyle/>
                    <a:p>
                      <a:pPr algn="ctr"/>
                      <a:r>
                        <a:rPr lang="en-ZA" sz="2000" b="0" dirty="0" smtClean="0"/>
                        <a:t>3</a:t>
                      </a:r>
                      <a:endParaRPr lang="en-ZA" sz="2000" b="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2000" b="0" kern="0" dirty="0" smtClean="0">
                          <a:latin typeface="Arial" pitchFamily="34" charset="0"/>
                          <a:cs typeface="Arial" pitchFamily="34" charset="0"/>
                        </a:rPr>
                        <a:t>Audit action plan and anticipated results </a:t>
                      </a:r>
                    </a:p>
                    <a:p>
                      <a:pPr marL="0" marR="0" indent="0" defTabSz="914400" eaLnBrk="1" fontAlgn="auto" latinLnBrk="0" hangingPunct="1">
                        <a:lnSpc>
                          <a:spcPct val="100000"/>
                        </a:lnSpc>
                        <a:spcBef>
                          <a:spcPts val="0"/>
                        </a:spcBef>
                        <a:spcAft>
                          <a:spcPts val="0"/>
                        </a:spcAft>
                        <a:buClrTx/>
                        <a:buSzTx/>
                        <a:buFontTx/>
                        <a:buNone/>
                        <a:tabLst/>
                        <a:defRPr/>
                      </a:pPr>
                      <a:endParaRPr lang="en-US" sz="2000" b="0" kern="0" dirty="0" smtClean="0">
                        <a:latin typeface="Arial" pitchFamily="34" charset="0"/>
                        <a:cs typeface="Arial" pitchFamily="34" charset="0"/>
                      </a:endParaRPr>
                    </a:p>
                  </a:txBody>
                  <a:tcPr/>
                </a:tc>
                <a:extLst>
                  <a:ext uri="{0D108BD9-81ED-4DB2-BD59-A6C34878D82A}">
                    <a16:rowId xmlns:a16="http://schemas.microsoft.com/office/drawing/2014/main" xmlns="" val="10003"/>
                  </a:ext>
                </a:extLst>
              </a:tr>
              <a:tr h="370840">
                <a:tc>
                  <a:txBody>
                    <a:bodyPr/>
                    <a:lstStyle/>
                    <a:p>
                      <a:pPr algn="ctr"/>
                      <a:r>
                        <a:rPr lang="en-ZA" sz="2000" b="0" dirty="0" smtClean="0"/>
                        <a:t>4</a:t>
                      </a:r>
                      <a:endParaRPr lang="en-ZA" sz="2000" b="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ZA" sz="2000" b="0" dirty="0" smtClean="0">
                          <a:latin typeface="Arial" pitchFamily="34" charset="0"/>
                          <a:cs typeface="Arial" pitchFamily="34" charset="0"/>
                        </a:rPr>
                        <a:t>Unauthorised , Irregular,Fruitless and Wasteful Expenditure</a:t>
                      </a:r>
                    </a:p>
                    <a:p>
                      <a:pPr marL="0" marR="0" lvl="0" indent="0" defTabSz="914400" eaLnBrk="1" fontAlgn="auto" latinLnBrk="0" hangingPunct="1">
                        <a:lnSpc>
                          <a:spcPct val="100000"/>
                        </a:lnSpc>
                        <a:spcBef>
                          <a:spcPts val="0"/>
                        </a:spcBef>
                        <a:spcAft>
                          <a:spcPts val="0"/>
                        </a:spcAft>
                        <a:buClrTx/>
                        <a:buSzTx/>
                        <a:buFontTx/>
                        <a:buNone/>
                        <a:tabLst/>
                        <a:defRPr/>
                      </a:pPr>
                      <a:endParaRPr lang="en-ZA" sz="2000" b="0" dirty="0" smtClean="0">
                        <a:latin typeface="Arial" pitchFamily="34" charset="0"/>
                        <a:cs typeface="Arial" pitchFamily="34" charset="0"/>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2846482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849485"/>
          </a:xfrm>
        </p:spPr>
        <p:txBody>
          <a:bodyPr/>
          <a:lstStyle/>
          <a:p>
            <a:pPr lvl="0" algn="l"/>
            <a:r>
              <a:rPr lang="en-US" sz="2000" b="1" kern="0" dirty="0" smtClean="0">
                <a:latin typeface="Arial" pitchFamily="34"/>
                <a:cs typeface="Arial" pitchFamily="34"/>
              </a:rPr>
              <a:t>2. MATTERS RAISED IN THE AUDIT REPORTS FOR 2016/2017 AND 2017/2018</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85143916"/>
              </p:ext>
            </p:extLst>
          </p:nvPr>
        </p:nvGraphicFramePr>
        <p:xfrm>
          <a:off x="457200" y="1600200"/>
          <a:ext cx="8381999" cy="4140200"/>
        </p:xfrm>
        <a:graphic>
          <a:graphicData uri="http://schemas.openxmlformats.org/drawingml/2006/table">
            <a:tbl>
              <a:tblPr firstRow="1" bandRow="1">
                <a:tableStyleId>{5C22544A-7EE6-4342-B048-85BDC9FD1C3A}</a:tableStyleId>
              </a:tblPr>
              <a:tblGrid>
                <a:gridCol w="1947909">
                  <a:extLst>
                    <a:ext uri="{9D8B030D-6E8A-4147-A177-3AD203B41FA5}">
                      <a16:colId xmlns:a16="http://schemas.microsoft.com/office/drawing/2014/main" xmlns="" val="20000"/>
                    </a:ext>
                  </a:extLst>
                </a:gridCol>
                <a:gridCol w="516210">
                  <a:extLst>
                    <a:ext uri="{9D8B030D-6E8A-4147-A177-3AD203B41FA5}">
                      <a16:colId xmlns:a16="http://schemas.microsoft.com/office/drawing/2014/main" xmlns="" val="20001"/>
                    </a:ext>
                  </a:extLst>
                </a:gridCol>
                <a:gridCol w="5917880">
                  <a:extLst>
                    <a:ext uri="{9D8B030D-6E8A-4147-A177-3AD203B41FA5}">
                      <a16:colId xmlns:a16="http://schemas.microsoft.com/office/drawing/2014/main" xmlns="" val="20002"/>
                    </a:ext>
                  </a:extLst>
                </a:gridCol>
              </a:tblGrid>
              <a:tr h="370840">
                <a:tc>
                  <a:txBody>
                    <a:bodyPr/>
                    <a:lstStyle/>
                    <a:p>
                      <a:r>
                        <a:rPr lang="en-ZA" b="1" dirty="0" smtClean="0"/>
                        <a:t>Component</a:t>
                      </a:r>
                      <a:r>
                        <a:rPr lang="en-ZA" b="1" baseline="0" dirty="0" smtClean="0"/>
                        <a:t> </a:t>
                      </a:r>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No</a:t>
                      </a:r>
                    </a:p>
                    <a:p>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Audit Findings description</a:t>
                      </a:r>
                    </a:p>
                    <a:p>
                      <a:endParaRPr lang="en-ZA" b="1" dirty="0"/>
                    </a:p>
                  </a:txBody>
                  <a:tcPr/>
                </a:tc>
                <a:extLst>
                  <a:ext uri="{0D108BD9-81ED-4DB2-BD59-A6C34878D82A}">
                    <a16:rowId xmlns:a16="http://schemas.microsoft.com/office/drawing/2014/main" xmlns="" val="10000"/>
                  </a:ext>
                </a:extLst>
              </a:tr>
              <a:tr h="370840">
                <a:tc>
                  <a:txBody>
                    <a:bodyPr/>
                    <a:lstStyle/>
                    <a:p>
                      <a:pPr algn="l" fontAlgn="ctr"/>
                      <a:r>
                        <a:rPr lang="en-ZA" sz="1800" b="0" i="0" u="none" strike="noStrike" dirty="0">
                          <a:solidFill>
                            <a:srgbClr val="000000"/>
                          </a:solidFill>
                          <a:effectLst/>
                          <a:latin typeface="Calibri"/>
                        </a:rPr>
                        <a:t>1. Limitation of Scope</a:t>
                      </a:r>
                    </a:p>
                  </a:txBody>
                  <a:tcPr marL="0" marR="0" marT="0" marB="0" anchor="ctr"/>
                </a:tc>
                <a:tc>
                  <a:txBody>
                    <a:bodyPr/>
                    <a:lstStyle/>
                    <a:p>
                      <a:pPr algn="l" fontAlgn="ctr"/>
                      <a:r>
                        <a:rPr lang="en-ZA" sz="1800" b="0" i="0" u="none" strike="noStrike" dirty="0" smtClean="0">
                          <a:solidFill>
                            <a:srgbClr val="000000"/>
                          </a:solidFill>
                          <a:effectLst/>
                          <a:latin typeface="Calibri"/>
                          <a:ea typeface="+mn-ea"/>
                          <a:cs typeface="+mn-cs"/>
                        </a:rPr>
                        <a:t>1.</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GB" sz="1800" b="0" i="0" u="none" strike="noStrike" dirty="0" smtClean="0">
                          <a:solidFill>
                            <a:srgbClr val="000000"/>
                          </a:solidFill>
                          <a:effectLst/>
                          <a:latin typeface="Calibri"/>
                          <a:ea typeface="+mn-ea"/>
                          <a:cs typeface="+mn-cs"/>
                        </a:rPr>
                        <a:t>Requested</a:t>
                      </a:r>
                      <a:r>
                        <a:rPr lang="en-GB" sz="1800" b="0" i="0" u="none" strike="noStrike" baseline="0" dirty="0" smtClean="0">
                          <a:solidFill>
                            <a:srgbClr val="000000"/>
                          </a:solidFill>
                          <a:effectLst/>
                          <a:latin typeface="Calibri"/>
                          <a:ea typeface="+mn-ea"/>
                          <a:cs typeface="+mn-cs"/>
                        </a:rPr>
                        <a:t> information not submitted at the time of the Audit</a:t>
                      </a:r>
                      <a:endParaRPr lang="en-GB" sz="1800" b="0" i="0" u="none" strike="noStrike" dirty="0">
                        <a:solidFill>
                          <a:srgbClr val="000000"/>
                        </a:solidFill>
                        <a:effectLst/>
                        <a:latin typeface="Calibri"/>
                        <a:ea typeface="+mn-ea"/>
                        <a:cs typeface="+mn-cs"/>
                      </a:endParaRPr>
                    </a:p>
                  </a:txBody>
                  <a:tcPr marL="0" marR="0" marT="0" marB="0" anchor="ctr"/>
                </a:tc>
                <a:extLst>
                  <a:ext uri="{0D108BD9-81ED-4DB2-BD59-A6C34878D82A}">
                    <a16:rowId xmlns:a16="http://schemas.microsoft.com/office/drawing/2014/main" xmlns="" val="10001"/>
                  </a:ext>
                </a:extLst>
              </a:tr>
              <a:tr h="370840">
                <a:tc rowSpan="7">
                  <a:txBody>
                    <a:bodyPr/>
                    <a:lstStyle/>
                    <a:p>
                      <a:pPr algn="l" fontAlgn="ctr"/>
                      <a:r>
                        <a:rPr lang="en-GB" sz="1800" b="0" i="0" u="none" strike="noStrike" dirty="0">
                          <a:solidFill>
                            <a:srgbClr val="000000"/>
                          </a:solidFill>
                          <a:effectLst/>
                          <a:latin typeface="Arial"/>
                        </a:rPr>
                        <a:t>2. Cash and cash equivalents</a:t>
                      </a:r>
                    </a:p>
                  </a:txBody>
                  <a:tcPr marL="0" marR="0" marT="0" marB="0" anchor="ctr"/>
                </a:tc>
                <a:tc>
                  <a:txBody>
                    <a:bodyPr/>
                    <a:lstStyle/>
                    <a:p>
                      <a:pPr algn="l" fontAlgn="ctr"/>
                      <a:r>
                        <a:rPr lang="en-ZA" sz="1800" b="0" i="0" u="none" strike="noStrike" dirty="0" smtClean="0">
                          <a:solidFill>
                            <a:srgbClr val="000000"/>
                          </a:solidFill>
                          <a:effectLst/>
                          <a:latin typeface="Calibri"/>
                          <a:ea typeface="+mn-ea"/>
                          <a:cs typeface="+mn-cs"/>
                        </a:rPr>
                        <a:t>2.</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ZA" sz="1800" b="0" i="0" u="none" strike="noStrike" dirty="0">
                          <a:solidFill>
                            <a:srgbClr val="000000"/>
                          </a:solidFill>
                          <a:effectLst/>
                          <a:latin typeface="Calibri"/>
                          <a:ea typeface="+mn-ea"/>
                          <a:cs typeface="+mn-cs"/>
                        </a:rPr>
                        <a:t>Completeness of investments</a:t>
                      </a:r>
                    </a:p>
                  </a:txBody>
                  <a:tcPr marL="0" marR="0" marT="0" marB="0" anchor="ctr"/>
                </a:tc>
                <a:extLst>
                  <a:ext uri="{0D108BD9-81ED-4DB2-BD59-A6C34878D82A}">
                    <a16:rowId xmlns:a16="http://schemas.microsoft.com/office/drawing/2014/main" xmlns="" val="10002"/>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3.</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GB" sz="1800" b="0" i="0" u="none" strike="noStrike" dirty="0">
                          <a:solidFill>
                            <a:srgbClr val="000000"/>
                          </a:solidFill>
                          <a:effectLst/>
                          <a:latin typeface="Calibri"/>
                          <a:ea typeface="+mn-ea"/>
                          <a:cs typeface="+mn-cs"/>
                        </a:rPr>
                        <a:t>Difference between the bank balance in the AFS and cash book balance</a:t>
                      </a:r>
                    </a:p>
                  </a:txBody>
                  <a:tcPr marL="0" marR="0" marT="0" marB="0" anchor="ctr"/>
                </a:tc>
                <a:extLst>
                  <a:ext uri="{0D108BD9-81ED-4DB2-BD59-A6C34878D82A}">
                    <a16:rowId xmlns:a16="http://schemas.microsoft.com/office/drawing/2014/main" xmlns="" val="10003"/>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4.</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ZA" sz="1800" b="0" i="0" u="none" strike="noStrike" dirty="0">
                          <a:solidFill>
                            <a:srgbClr val="000000"/>
                          </a:solidFill>
                          <a:effectLst/>
                          <a:latin typeface="Calibri"/>
                          <a:ea typeface="+mn-ea"/>
                          <a:cs typeface="+mn-cs"/>
                        </a:rPr>
                        <a:t>Prior year Correction-Opening balances</a:t>
                      </a:r>
                    </a:p>
                  </a:txBody>
                  <a:tcPr marL="0" marR="0" marT="0" marB="0" anchor="ctr"/>
                </a:tc>
                <a:extLst>
                  <a:ext uri="{0D108BD9-81ED-4DB2-BD59-A6C34878D82A}">
                    <a16:rowId xmlns:a16="http://schemas.microsoft.com/office/drawing/2014/main" xmlns="" val="10004"/>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5.</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GB" sz="1800" b="0" i="0" u="none" strike="noStrike" dirty="0">
                          <a:solidFill>
                            <a:srgbClr val="000000"/>
                          </a:solidFill>
                          <a:effectLst/>
                          <a:latin typeface="Calibri"/>
                          <a:ea typeface="+mn-ea"/>
                          <a:cs typeface="+mn-cs"/>
                        </a:rPr>
                        <a:t>Payments in the bank and not in the cash book</a:t>
                      </a:r>
                    </a:p>
                  </a:txBody>
                  <a:tcPr marL="0" marR="0" marT="0" marB="0" anchor="ctr"/>
                </a:tc>
                <a:extLst>
                  <a:ext uri="{0D108BD9-81ED-4DB2-BD59-A6C34878D82A}">
                    <a16:rowId xmlns:a16="http://schemas.microsoft.com/office/drawing/2014/main" xmlns="" val="10005"/>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6.</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GB" sz="1800" b="0" i="0" u="none" strike="noStrike" dirty="0">
                          <a:solidFill>
                            <a:srgbClr val="000000"/>
                          </a:solidFill>
                          <a:effectLst/>
                          <a:latin typeface="Calibri"/>
                          <a:ea typeface="+mn-ea"/>
                          <a:cs typeface="+mn-cs"/>
                        </a:rPr>
                        <a:t>Expenditure items in the cash book and not in the bank</a:t>
                      </a:r>
                    </a:p>
                  </a:txBody>
                  <a:tcPr marL="0" marR="0" marT="0" marB="0" anchor="ctr"/>
                </a:tc>
                <a:extLst>
                  <a:ext uri="{0D108BD9-81ED-4DB2-BD59-A6C34878D82A}">
                    <a16:rowId xmlns:a16="http://schemas.microsoft.com/office/drawing/2014/main" xmlns="" val="10006"/>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7.</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GB" sz="1800" b="0" i="0" u="none" strike="noStrike" dirty="0">
                          <a:solidFill>
                            <a:srgbClr val="000000"/>
                          </a:solidFill>
                          <a:effectLst/>
                          <a:latin typeface="Calibri"/>
                          <a:ea typeface="+mn-ea"/>
                          <a:cs typeface="+mn-cs"/>
                        </a:rPr>
                        <a:t>Reconciling items- receipts in the cash book and not in the bank</a:t>
                      </a:r>
                    </a:p>
                  </a:txBody>
                  <a:tcPr marL="0" marR="0" marT="0" marB="0" anchor="ctr"/>
                </a:tc>
                <a:extLst>
                  <a:ext uri="{0D108BD9-81ED-4DB2-BD59-A6C34878D82A}">
                    <a16:rowId xmlns:a16="http://schemas.microsoft.com/office/drawing/2014/main" xmlns="" val="10007"/>
                  </a:ext>
                </a:extLst>
              </a:tr>
              <a:tr h="370840">
                <a:tc vMerge="1">
                  <a:txBody>
                    <a:bodyPr/>
                    <a:lstStyle/>
                    <a:p>
                      <a:endParaRPr lang="en-ZA"/>
                    </a:p>
                  </a:txBody>
                  <a:tcPr/>
                </a:tc>
                <a:tc>
                  <a:txBody>
                    <a:bodyPr/>
                    <a:lstStyle/>
                    <a:p>
                      <a:pPr algn="l" fontAlgn="ctr"/>
                      <a:r>
                        <a:rPr lang="en-ZA" sz="1800" b="0" i="0" u="none" strike="noStrike" dirty="0" smtClean="0">
                          <a:solidFill>
                            <a:srgbClr val="000000"/>
                          </a:solidFill>
                          <a:effectLst/>
                          <a:latin typeface="Calibri"/>
                          <a:ea typeface="+mn-ea"/>
                          <a:cs typeface="+mn-cs"/>
                        </a:rPr>
                        <a:t>8.</a:t>
                      </a:r>
                      <a:endParaRPr lang="en-ZA" sz="1800" b="0" i="0" u="none" strike="noStrike" dirty="0">
                        <a:solidFill>
                          <a:srgbClr val="000000"/>
                        </a:solidFill>
                        <a:effectLst/>
                        <a:latin typeface="Calibri"/>
                        <a:ea typeface="+mn-ea"/>
                        <a:cs typeface="+mn-cs"/>
                      </a:endParaRPr>
                    </a:p>
                  </a:txBody>
                  <a:tcPr marL="0" marR="0" marT="0" marB="0" anchor="ctr"/>
                </a:tc>
                <a:tc>
                  <a:txBody>
                    <a:bodyPr/>
                    <a:lstStyle/>
                    <a:p>
                      <a:pPr algn="l" fontAlgn="ctr"/>
                      <a:r>
                        <a:rPr lang="en-ZA" sz="1800" b="0" i="0" u="none" strike="noStrike" dirty="0">
                          <a:solidFill>
                            <a:srgbClr val="000000"/>
                          </a:solidFill>
                          <a:effectLst/>
                          <a:latin typeface="Calibri"/>
                          <a:ea typeface="+mn-ea"/>
                          <a:cs typeface="+mn-cs"/>
                        </a:rPr>
                        <a:t>Investment opening balance understated</a:t>
                      </a:r>
                    </a:p>
                  </a:txBody>
                  <a:tcPr marL="0" marR="0" marT="0" marB="0"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2821798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849485"/>
          </a:xfrm>
        </p:spPr>
        <p:txBody>
          <a:bodyPr/>
          <a:lstStyle/>
          <a:p>
            <a:pPr lvl="0" algn="l"/>
            <a:r>
              <a:rPr lang="en-US" sz="2000" b="1" kern="0" dirty="0" smtClean="0">
                <a:latin typeface="Arial" pitchFamily="34"/>
                <a:cs typeface="Arial" pitchFamily="34"/>
              </a:rPr>
              <a:t>MATTERS RAISED IN THE AUDIT REPORTS FOR 2016/2017 AND 2017/2018 continue…..</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6624023"/>
              </p:ext>
            </p:extLst>
          </p:nvPr>
        </p:nvGraphicFramePr>
        <p:xfrm>
          <a:off x="457200" y="1600200"/>
          <a:ext cx="8381999" cy="4211320"/>
        </p:xfrm>
        <a:graphic>
          <a:graphicData uri="http://schemas.openxmlformats.org/drawingml/2006/table">
            <a:tbl>
              <a:tblPr firstRow="1" bandRow="1">
                <a:tableStyleId>{5C22544A-7EE6-4342-B048-85BDC9FD1C3A}</a:tableStyleId>
              </a:tblPr>
              <a:tblGrid>
                <a:gridCol w="1947909">
                  <a:extLst>
                    <a:ext uri="{9D8B030D-6E8A-4147-A177-3AD203B41FA5}">
                      <a16:colId xmlns:a16="http://schemas.microsoft.com/office/drawing/2014/main" xmlns="" val="20000"/>
                    </a:ext>
                  </a:extLst>
                </a:gridCol>
                <a:gridCol w="516210">
                  <a:extLst>
                    <a:ext uri="{9D8B030D-6E8A-4147-A177-3AD203B41FA5}">
                      <a16:colId xmlns:a16="http://schemas.microsoft.com/office/drawing/2014/main" xmlns="" val="20001"/>
                    </a:ext>
                  </a:extLst>
                </a:gridCol>
                <a:gridCol w="5917880">
                  <a:extLst>
                    <a:ext uri="{9D8B030D-6E8A-4147-A177-3AD203B41FA5}">
                      <a16:colId xmlns:a16="http://schemas.microsoft.com/office/drawing/2014/main" xmlns="" val="20002"/>
                    </a:ext>
                  </a:extLst>
                </a:gridCol>
              </a:tblGrid>
              <a:tr h="370840">
                <a:tc>
                  <a:txBody>
                    <a:bodyPr/>
                    <a:lstStyle/>
                    <a:p>
                      <a:r>
                        <a:rPr lang="en-ZA" b="1" dirty="0" smtClean="0"/>
                        <a:t>Component</a:t>
                      </a:r>
                      <a:r>
                        <a:rPr lang="en-ZA" b="1" baseline="0" dirty="0" smtClean="0"/>
                        <a:t> </a:t>
                      </a:r>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No</a:t>
                      </a:r>
                    </a:p>
                    <a:p>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Audit Findings description</a:t>
                      </a:r>
                    </a:p>
                    <a:p>
                      <a:endParaRPr lang="en-ZA" b="1" dirty="0"/>
                    </a:p>
                  </a:txBody>
                  <a:tcPr/>
                </a:tc>
                <a:extLst>
                  <a:ext uri="{0D108BD9-81ED-4DB2-BD59-A6C34878D82A}">
                    <a16:rowId xmlns:a16="http://schemas.microsoft.com/office/drawing/2014/main" xmlns="" val="10000"/>
                  </a:ext>
                </a:extLst>
              </a:tr>
              <a:tr h="370840">
                <a:tc rowSpan="2">
                  <a:txBody>
                    <a:bodyPr/>
                    <a:lstStyle/>
                    <a:p>
                      <a:pPr algn="l" fontAlgn="ctr"/>
                      <a:r>
                        <a:rPr lang="en-ZA" sz="1600" b="0" i="0" u="none" strike="noStrike" dirty="0" smtClean="0">
                          <a:solidFill>
                            <a:srgbClr val="000000"/>
                          </a:solidFill>
                          <a:effectLst/>
                          <a:latin typeface="Arial"/>
                        </a:rPr>
                        <a:t>3. </a:t>
                      </a:r>
                      <a:r>
                        <a:rPr lang="en-ZA" sz="1600" b="0" i="0" u="none" strike="noStrike" dirty="0">
                          <a:solidFill>
                            <a:srgbClr val="000000"/>
                          </a:solidFill>
                          <a:effectLst/>
                          <a:latin typeface="Arial"/>
                        </a:rPr>
                        <a:t>Commitments</a:t>
                      </a:r>
                    </a:p>
                  </a:txBody>
                  <a:tcPr marL="0" marR="0" marT="0" marB="0" anchor="ctr"/>
                </a:tc>
                <a:tc>
                  <a:txBody>
                    <a:bodyPr/>
                    <a:lstStyle/>
                    <a:p>
                      <a:pPr algn="l" fontAlgn="ctr"/>
                      <a:r>
                        <a:rPr lang="en-ZA" sz="1600" b="0" i="0" u="none" strike="noStrike" dirty="0" smtClean="0">
                          <a:solidFill>
                            <a:srgbClr val="000000"/>
                          </a:solidFill>
                          <a:effectLst/>
                          <a:latin typeface="Arial"/>
                        </a:rPr>
                        <a:t>9.</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Completeness of the Commitment Register</a:t>
                      </a:r>
                    </a:p>
                  </a:txBody>
                  <a:tcPr marL="0" marR="0" marT="0" marB="0" anchor="ctr"/>
                </a:tc>
                <a:extLst>
                  <a:ext uri="{0D108BD9-81ED-4DB2-BD59-A6C34878D82A}">
                    <a16:rowId xmlns:a16="http://schemas.microsoft.com/office/drawing/2014/main" xmlns="" val="10001"/>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10.</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Difference </a:t>
                      </a:r>
                      <a:r>
                        <a:rPr lang="en-GB" sz="1600" b="0" i="0" u="none" strike="noStrike" dirty="0">
                          <a:solidFill>
                            <a:srgbClr val="000000"/>
                          </a:solidFill>
                          <a:effectLst/>
                          <a:latin typeface="Arial"/>
                        </a:rPr>
                        <a:t>between the Register and </a:t>
                      </a:r>
                      <a:r>
                        <a:rPr lang="en-GB" sz="1600" b="0" i="0" u="none" strike="noStrike" dirty="0" smtClean="0">
                          <a:solidFill>
                            <a:srgbClr val="000000"/>
                          </a:solidFill>
                          <a:effectLst/>
                          <a:latin typeface="Arial"/>
                        </a:rPr>
                        <a:t>Annual</a:t>
                      </a:r>
                      <a:r>
                        <a:rPr lang="en-GB" sz="1600" b="0" i="0" u="none" strike="noStrike" baseline="0" dirty="0" smtClean="0">
                          <a:solidFill>
                            <a:srgbClr val="000000"/>
                          </a:solidFill>
                          <a:effectLst/>
                          <a:latin typeface="Arial"/>
                        </a:rPr>
                        <a:t> </a:t>
                      </a:r>
                      <a:r>
                        <a:rPr lang="en-GB" sz="1600" b="0" i="0" u="none" strike="noStrike" dirty="0" smtClean="0">
                          <a:solidFill>
                            <a:srgbClr val="000000"/>
                          </a:solidFill>
                          <a:effectLst/>
                          <a:latin typeface="Arial"/>
                        </a:rPr>
                        <a:t>Financial Statement</a:t>
                      </a:r>
                      <a:endParaRPr lang="en-GB" sz="16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2"/>
                  </a:ext>
                </a:extLst>
              </a:tr>
              <a:tr h="370840">
                <a:tc rowSpan="2">
                  <a:txBody>
                    <a:bodyPr/>
                    <a:lstStyle/>
                    <a:p>
                      <a:pPr algn="l" fontAlgn="ctr"/>
                      <a:r>
                        <a:rPr lang="en-ZA" sz="1600" b="0" i="0" u="none" strike="noStrike" dirty="0" smtClean="0">
                          <a:solidFill>
                            <a:srgbClr val="000000"/>
                          </a:solidFill>
                          <a:effectLst/>
                          <a:latin typeface="Arial"/>
                        </a:rPr>
                        <a:t>4. </a:t>
                      </a:r>
                      <a:r>
                        <a:rPr lang="en-ZA" sz="1600" b="0" i="0" u="none" strike="noStrike" dirty="0">
                          <a:solidFill>
                            <a:srgbClr val="000000"/>
                          </a:solidFill>
                          <a:effectLst/>
                          <a:latin typeface="Arial"/>
                        </a:rPr>
                        <a:t>Contingencies</a:t>
                      </a:r>
                    </a:p>
                  </a:txBody>
                  <a:tcPr marL="0" marR="0" marT="0" marB="0" anchor="ctr"/>
                </a:tc>
                <a:tc>
                  <a:txBody>
                    <a:bodyPr/>
                    <a:lstStyle/>
                    <a:p>
                      <a:pPr algn="l" fontAlgn="ctr"/>
                      <a:r>
                        <a:rPr lang="en-ZA" sz="1600" b="0" i="0" u="none" strike="noStrike" dirty="0" smtClean="0">
                          <a:solidFill>
                            <a:srgbClr val="000000"/>
                          </a:solidFill>
                          <a:effectLst/>
                          <a:latin typeface="Arial"/>
                        </a:rPr>
                        <a:t>11.</a:t>
                      </a:r>
                      <a:endParaRPr lang="en-ZA" sz="1600" b="0"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a:solidFill>
                            <a:srgbClr val="000000"/>
                          </a:solidFill>
                          <a:effectLst/>
                          <a:latin typeface="Arial"/>
                        </a:rPr>
                        <a:t>Incorrect classification of contingencies</a:t>
                      </a:r>
                    </a:p>
                  </a:txBody>
                  <a:tcPr marL="0" marR="0" marT="0" marB="0" anchor="ctr"/>
                </a:tc>
                <a:extLst>
                  <a:ext uri="{0D108BD9-81ED-4DB2-BD59-A6C34878D82A}">
                    <a16:rowId xmlns:a16="http://schemas.microsoft.com/office/drawing/2014/main" xmlns="" val="10003"/>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12.</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The municipality disclosed a contingent asset on the VBS investment impaired</a:t>
                      </a:r>
                    </a:p>
                  </a:txBody>
                  <a:tcPr marL="0" marR="0" marT="0" marB="0" anchor="ctr"/>
                </a:tc>
                <a:extLst>
                  <a:ext uri="{0D108BD9-81ED-4DB2-BD59-A6C34878D82A}">
                    <a16:rowId xmlns:a16="http://schemas.microsoft.com/office/drawing/2014/main" xmlns="" val="10004"/>
                  </a:ext>
                </a:extLst>
              </a:tr>
              <a:tr h="370840">
                <a:tc rowSpan="5">
                  <a:txBody>
                    <a:bodyPr/>
                    <a:lstStyle/>
                    <a:p>
                      <a:pPr algn="l" fontAlgn="ctr"/>
                      <a:r>
                        <a:rPr lang="en-GB" sz="1600" b="0" i="0" u="none" strike="noStrike" dirty="0" smtClean="0">
                          <a:solidFill>
                            <a:srgbClr val="000000"/>
                          </a:solidFill>
                          <a:effectLst/>
                          <a:latin typeface="Arial"/>
                        </a:rPr>
                        <a:t>5. </a:t>
                      </a:r>
                      <a:r>
                        <a:rPr lang="en-GB" sz="1600" b="0" i="0" u="none" strike="noStrike" dirty="0">
                          <a:solidFill>
                            <a:srgbClr val="000000"/>
                          </a:solidFill>
                          <a:effectLst/>
                          <a:latin typeface="Arial"/>
                        </a:rPr>
                        <a:t>Unauthorised, fruitless and wasteful and irregular expenditure (UIF)</a:t>
                      </a:r>
                    </a:p>
                  </a:txBody>
                  <a:tcPr marL="0" marR="0" marT="0" marB="0" anchor="ctr"/>
                </a:tc>
                <a:tc>
                  <a:txBody>
                    <a:bodyPr/>
                    <a:lstStyle/>
                    <a:p>
                      <a:pPr algn="l" fontAlgn="ctr"/>
                      <a:r>
                        <a:rPr lang="en-ZA" sz="1600" b="0" i="0" u="none" strike="noStrike" dirty="0" smtClean="0">
                          <a:solidFill>
                            <a:srgbClr val="000000"/>
                          </a:solidFill>
                          <a:effectLst/>
                          <a:latin typeface="Arial"/>
                        </a:rPr>
                        <a:t>13.</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Unauthorized, irregular, fruitless and wasteful expenditure disclosed </a:t>
                      </a:r>
                      <a:r>
                        <a:rPr lang="en-GB" sz="1600" b="0" i="0" u="none" strike="noStrike" dirty="0" smtClean="0">
                          <a:solidFill>
                            <a:srgbClr val="000000"/>
                          </a:solidFill>
                          <a:effectLst/>
                          <a:latin typeface="Arial"/>
                        </a:rPr>
                        <a:t>incorrect (UIF)</a:t>
                      </a:r>
                      <a:endParaRPr lang="en-GB" sz="16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5"/>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14.</a:t>
                      </a:r>
                      <a:endParaRPr lang="en-ZA" sz="1600" b="0"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a:solidFill>
                            <a:srgbClr val="000000"/>
                          </a:solidFill>
                          <a:effectLst/>
                          <a:latin typeface="Arial"/>
                        </a:rPr>
                        <a:t>Irregular expenditure not disclosed</a:t>
                      </a:r>
                    </a:p>
                  </a:txBody>
                  <a:tcPr marL="0" marR="0" marT="0" marB="0" anchor="ctr"/>
                </a:tc>
                <a:extLst>
                  <a:ext uri="{0D108BD9-81ED-4DB2-BD59-A6C34878D82A}">
                    <a16:rowId xmlns:a16="http://schemas.microsoft.com/office/drawing/2014/main" xmlns="" val="10006"/>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15.</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Fruitless and wasteful expenditure register incomplete</a:t>
                      </a:r>
                    </a:p>
                  </a:txBody>
                  <a:tcPr marL="0" marR="0" marT="0" marB="0" anchor="ctr"/>
                </a:tc>
                <a:extLst>
                  <a:ext uri="{0D108BD9-81ED-4DB2-BD59-A6C34878D82A}">
                    <a16:rowId xmlns:a16="http://schemas.microsoft.com/office/drawing/2014/main" xmlns="" val="10007"/>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16.</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Fruitless and wasteful expenditure overstated</a:t>
                      </a:r>
                    </a:p>
                  </a:txBody>
                  <a:tcPr marL="0" marR="0" marT="0" marB="0" anchor="ctr"/>
                </a:tc>
                <a:extLst>
                  <a:ext uri="{0D108BD9-81ED-4DB2-BD59-A6C34878D82A}">
                    <a16:rowId xmlns:a16="http://schemas.microsoft.com/office/drawing/2014/main" xmlns="" val="10008"/>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17.</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Investigations not conducted, expenditure not recovered </a:t>
                      </a:r>
                    </a:p>
                  </a:txBody>
                  <a:tcPr marL="0" marR="0"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6717857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pPr lvl="0"/>
            <a:r>
              <a:rPr lang="en-US" sz="2000" b="1" dirty="0" smtClean="0">
                <a:latin typeface="Arial" pitchFamily="34" charset="0"/>
                <a:cs typeface="Arial" pitchFamily="34" charset="0"/>
              </a:rPr>
              <a:t>MATTERS RAISED IN THE AUDIT REPORTS FOR 2016/2017 AND 2017/2018 CONTINUE</a:t>
            </a:r>
            <a:r>
              <a:rPr lang="en-US" dirty="0" smtClean="0"/>
              <a:t>…….</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26213399"/>
              </p:ext>
            </p:extLst>
          </p:nvPr>
        </p:nvGraphicFramePr>
        <p:xfrm>
          <a:off x="533400" y="1066800"/>
          <a:ext cx="8245475" cy="5049520"/>
        </p:xfrm>
        <a:graphic>
          <a:graphicData uri="http://schemas.openxmlformats.org/drawingml/2006/table">
            <a:tbl>
              <a:tblPr firstRow="1" bandRow="1">
                <a:tableStyleId>{5C22544A-7EE6-4342-B048-85BDC9FD1C3A}</a:tableStyleId>
              </a:tblPr>
              <a:tblGrid>
                <a:gridCol w="2001034">
                  <a:extLst>
                    <a:ext uri="{9D8B030D-6E8A-4147-A177-3AD203B41FA5}">
                      <a16:colId xmlns:a16="http://schemas.microsoft.com/office/drawing/2014/main" xmlns="" val="20000"/>
                    </a:ext>
                  </a:extLst>
                </a:gridCol>
                <a:gridCol w="530288">
                  <a:extLst>
                    <a:ext uri="{9D8B030D-6E8A-4147-A177-3AD203B41FA5}">
                      <a16:colId xmlns:a16="http://schemas.microsoft.com/office/drawing/2014/main" xmlns="" val="20001"/>
                    </a:ext>
                  </a:extLst>
                </a:gridCol>
                <a:gridCol w="5714153">
                  <a:extLst>
                    <a:ext uri="{9D8B030D-6E8A-4147-A177-3AD203B41FA5}">
                      <a16:colId xmlns:a16="http://schemas.microsoft.com/office/drawing/2014/main" xmlns="" val="20002"/>
                    </a:ext>
                  </a:extLst>
                </a:gridCol>
              </a:tblGrid>
              <a:tr h="370840">
                <a:tc>
                  <a:txBody>
                    <a:bodyPr/>
                    <a:lstStyle/>
                    <a:p>
                      <a:r>
                        <a:rPr lang="en-ZA" b="1" dirty="0" smtClean="0"/>
                        <a:t>Component</a:t>
                      </a:r>
                      <a:r>
                        <a:rPr lang="en-ZA" b="1" baseline="0" dirty="0" smtClean="0"/>
                        <a:t> </a:t>
                      </a:r>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No</a:t>
                      </a:r>
                    </a:p>
                    <a:p>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Audit Findings description</a:t>
                      </a:r>
                    </a:p>
                    <a:p>
                      <a:endParaRPr lang="en-ZA" b="1" dirty="0"/>
                    </a:p>
                  </a:txBody>
                  <a:tcPr/>
                </a:tc>
                <a:extLst>
                  <a:ext uri="{0D108BD9-81ED-4DB2-BD59-A6C34878D82A}">
                    <a16:rowId xmlns:a16="http://schemas.microsoft.com/office/drawing/2014/main" xmlns="" val="10000"/>
                  </a:ext>
                </a:extLst>
              </a:tr>
              <a:tr h="370840">
                <a:tc rowSpan="8">
                  <a:txBody>
                    <a:bodyPr/>
                    <a:lstStyle/>
                    <a:p>
                      <a:pPr algn="l" fontAlgn="ctr"/>
                      <a:r>
                        <a:rPr lang="en-ZA" sz="1600" b="0" i="0" u="none" strike="noStrike" dirty="0" smtClean="0">
                          <a:solidFill>
                            <a:srgbClr val="000000"/>
                          </a:solidFill>
                          <a:effectLst/>
                          <a:latin typeface="Arial"/>
                        </a:rPr>
                        <a:t>6. </a:t>
                      </a:r>
                      <a:r>
                        <a:rPr lang="en-ZA" sz="1600" b="0" i="0" u="none" strike="noStrike" dirty="0">
                          <a:solidFill>
                            <a:srgbClr val="000000"/>
                          </a:solidFill>
                          <a:effectLst/>
                          <a:latin typeface="Arial"/>
                        </a:rPr>
                        <a:t>Immovable assets</a:t>
                      </a:r>
                    </a:p>
                  </a:txBody>
                  <a:tcPr marL="0" marR="0" marT="0" marB="0" anchor="ctr"/>
                </a:tc>
                <a:tc>
                  <a:txBody>
                    <a:bodyPr/>
                    <a:lstStyle/>
                    <a:p>
                      <a:pPr algn="l" fontAlgn="ctr"/>
                      <a:r>
                        <a:rPr lang="en-ZA" sz="1600" b="0" i="0" u="none" strike="noStrike" dirty="0" smtClean="0">
                          <a:solidFill>
                            <a:srgbClr val="000000"/>
                          </a:solidFill>
                          <a:effectLst/>
                          <a:latin typeface="Arial"/>
                        </a:rPr>
                        <a:t>19.</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Assets </a:t>
                      </a:r>
                      <a:r>
                        <a:rPr lang="en-GB" sz="1600" b="0" i="0" u="none" strike="noStrike" dirty="0">
                          <a:solidFill>
                            <a:srgbClr val="000000"/>
                          </a:solidFill>
                          <a:effectLst/>
                          <a:latin typeface="Arial"/>
                        </a:rPr>
                        <a:t>could not be verified for existence</a:t>
                      </a:r>
                    </a:p>
                  </a:txBody>
                  <a:tcPr marL="0" marR="0" marT="0" marB="0" anchor="ctr"/>
                </a:tc>
                <a:extLst>
                  <a:ext uri="{0D108BD9-81ED-4DB2-BD59-A6C34878D82A}">
                    <a16:rowId xmlns:a16="http://schemas.microsoft.com/office/drawing/2014/main" xmlns="" val="10001"/>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20.</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Infrastructure asset – Unit rates that could not be confirmed/traced to engineer’s report</a:t>
                      </a:r>
                    </a:p>
                  </a:txBody>
                  <a:tcPr marL="0" marR="0" marT="0" marB="0" anchor="ctr"/>
                </a:tc>
                <a:extLst>
                  <a:ext uri="{0D108BD9-81ED-4DB2-BD59-A6C34878D82A}">
                    <a16:rowId xmlns:a16="http://schemas.microsoft.com/office/drawing/2014/main" xmlns="" val="10002"/>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21.</a:t>
                      </a:r>
                      <a:endParaRPr lang="en-ZA" sz="1600" b="0"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smtClean="0">
                          <a:solidFill>
                            <a:srgbClr val="000000"/>
                          </a:solidFill>
                          <a:effectLst/>
                          <a:latin typeface="Arial"/>
                        </a:rPr>
                        <a:t>Infrastructure </a:t>
                      </a:r>
                      <a:r>
                        <a:rPr lang="en-ZA" sz="1600" b="0" i="0" u="none" strike="noStrike" dirty="0">
                          <a:solidFill>
                            <a:srgbClr val="000000"/>
                          </a:solidFill>
                          <a:effectLst/>
                          <a:latin typeface="Arial"/>
                        </a:rPr>
                        <a:t>asset – Incorrect unit rates</a:t>
                      </a:r>
                    </a:p>
                  </a:txBody>
                  <a:tcPr marL="0" marR="0" marT="0" marB="0" anchor="ctr"/>
                </a:tc>
                <a:extLst>
                  <a:ext uri="{0D108BD9-81ED-4DB2-BD59-A6C34878D82A}">
                    <a16:rowId xmlns:a16="http://schemas.microsoft.com/office/drawing/2014/main" xmlns="" val="10003"/>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22.</a:t>
                      </a:r>
                      <a:endParaRPr lang="en-ZA" sz="1600" b="0"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a:solidFill>
                            <a:srgbClr val="000000"/>
                          </a:solidFill>
                          <a:effectLst/>
                          <a:latin typeface="Arial"/>
                        </a:rPr>
                        <a:t>Incorrect classification </a:t>
                      </a:r>
                    </a:p>
                  </a:txBody>
                  <a:tcPr marL="0" marR="0" marT="0" marB="0" anchor="ctr"/>
                </a:tc>
                <a:extLst>
                  <a:ext uri="{0D108BD9-81ED-4DB2-BD59-A6C34878D82A}">
                    <a16:rowId xmlns:a16="http://schemas.microsoft.com/office/drawing/2014/main" xmlns="" val="10004"/>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23.</a:t>
                      </a:r>
                      <a:endParaRPr lang="en-ZA" sz="1600" b="0"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smtClean="0">
                          <a:solidFill>
                            <a:srgbClr val="000000"/>
                          </a:solidFill>
                          <a:effectLst/>
                          <a:latin typeface="Arial"/>
                        </a:rPr>
                        <a:t>Infrastructure- </a:t>
                      </a:r>
                      <a:r>
                        <a:rPr lang="en-ZA" sz="1600" b="0" i="0" u="none" strike="noStrike" dirty="0">
                          <a:solidFill>
                            <a:srgbClr val="000000"/>
                          </a:solidFill>
                          <a:effectLst/>
                          <a:latin typeface="Arial"/>
                        </a:rPr>
                        <a:t>Impairment not assessed on immovable assets</a:t>
                      </a:r>
                    </a:p>
                  </a:txBody>
                  <a:tcPr marL="0" marR="0" marT="0" marB="0" anchor="ctr"/>
                </a:tc>
                <a:extLst>
                  <a:ext uri="{0D108BD9-81ED-4DB2-BD59-A6C34878D82A}">
                    <a16:rowId xmlns:a16="http://schemas.microsoft.com/office/drawing/2014/main" xmlns="" val="10005"/>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24.</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Property</a:t>
                      </a:r>
                      <a:r>
                        <a:rPr lang="en-GB" sz="1600" b="0" i="0" u="none" strike="noStrike" baseline="0" dirty="0" smtClean="0">
                          <a:solidFill>
                            <a:srgbClr val="000000"/>
                          </a:solidFill>
                          <a:effectLst/>
                          <a:latin typeface="Arial"/>
                        </a:rPr>
                        <a:t> </a:t>
                      </a:r>
                      <a:r>
                        <a:rPr lang="en-GB" sz="1600" b="0" i="0" u="none" strike="noStrike" dirty="0" smtClean="0">
                          <a:solidFill>
                            <a:srgbClr val="000000"/>
                          </a:solidFill>
                          <a:effectLst/>
                          <a:latin typeface="Arial"/>
                        </a:rPr>
                        <a:t>Plant and Equipment-Infrastructure </a:t>
                      </a:r>
                      <a:r>
                        <a:rPr lang="en-GB" sz="1600" b="0" i="0" u="none" strike="noStrike" dirty="0">
                          <a:solidFill>
                            <a:srgbClr val="000000"/>
                          </a:solidFill>
                          <a:effectLst/>
                          <a:latin typeface="Arial"/>
                        </a:rPr>
                        <a:t>:Assets that could not be verified as they do not have unique identifier.</a:t>
                      </a:r>
                    </a:p>
                  </a:txBody>
                  <a:tcPr marL="0" marR="0" marT="0" marB="0" anchor="ctr"/>
                </a:tc>
                <a:extLst>
                  <a:ext uri="{0D108BD9-81ED-4DB2-BD59-A6C34878D82A}">
                    <a16:rowId xmlns:a16="http://schemas.microsoft.com/office/drawing/2014/main" xmlns="" val="10006"/>
                  </a:ext>
                </a:extLst>
              </a:tr>
              <a:tr h="370840">
                <a:tc vMerge="1">
                  <a:txBody>
                    <a:bodyPr/>
                    <a:lstStyle/>
                    <a:p>
                      <a:pPr algn="l" fontAlgn="ctr"/>
                      <a:endParaRPr lang="en-ZA" sz="1600" b="1"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smtClean="0">
                          <a:solidFill>
                            <a:srgbClr val="000000"/>
                          </a:solidFill>
                          <a:effectLst/>
                          <a:latin typeface="Arial"/>
                        </a:rPr>
                        <a:t>25.</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Property</a:t>
                      </a:r>
                      <a:r>
                        <a:rPr lang="en-GB" sz="1600" b="0" i="0" u="none" strike="noStrike" baseline="0" dirty="0" smtClean="0">
                          <a:solidFill>
                            <a:srgbClr val="000000"/>
                          </a:solidFill>
                          <a:effectLst/>
                          <a:latin typeface="Arial"/>
                        </a:rPr>
                        <a:t> </a:t>
                      </a:r>
                      <a:r>
                        <a:rPr lang="en-GB" sz="1600" b="0" i="0" u="none" strike="noStrike" dirty="0" smtClean="0">
                          <a:solidFill>
                            <a:srgbClr val="000000"/>
                          </a:solidFill>
                          <a:effectLst/>
                          <a:latin typeface="Arial"/>
                        </a:rPr>
                        <a:t>Plant and Equipment-Assets </a:t>
                      </a:r>
                      <a:r>
                        <a:rPr lang="en-GB" sz="1600" b="0" i="0" u="none" strike="noStrike" dirty="0">
                          <a:solidFill>
                            <a:srgbClr val="000000"/>
                          </a:solidFill>
                          <a:effectLst/>
                          <a:latin typeface="Arial"/>
                        </a:rPr>
                        <a:t>could not be verified for existence</a:t>
                      </a:r>
                    </a:p>
                  </a:txBody>
                  <a:tcPr marL="0" marR="0" marT="0" marB="0" anchor="ctr"/>
                </a:tc>
                <a:extLst>
                  <a:ext uri="{0D108BD9-81ED-4DB2-BD59-A6C34878D82A}">
                    <a16:rowId xmlns:a16="http://schemas.microsoft.com/office/drawing/2014/main" xmlns="" val="10007"/>
                  </a:ext>
                </a:extLst>
              </a:tr>
              <a:tr h="370840">
                <a:tc vMerge="1">
                  <a:txBody>
                    <a:bodyPr/>
                    <a:lstStyle/>
                    <a:p>
                      <a:pPr algn="l" fontAlgn="ctr"/>
                      <a:endParaRPr lang="en-ZA" sz="1600" b="1" i="0" u="none" strike="noStrike" dirty="0">
                        <a:solidFill>
                          <a:srgbClr val="000000"/>
                        </a:solidFill>
                        <a:effectLst/>
                        <a:latin typeface="Arial"/>
                      </a:endParaRPr>
                    </a:p>
                  </a:txBody>
                  <a:tcPr marL="0" marR="0" marT="0" marB="0" anchor="ctr"/>
                </a:tc>
                <a:tc>
                  <a:txBody>
                    <a:bodyPr/>
                    <a:lstStyle/>
                    <a:p>
                      <a:pPr algn="l" fontAlgn="ctr"/>
                      <a:r>
                        <a:rPr lang="en-ZA" sz="1600" b="0" i="0" u="none" strike="noStrike" dirty="0" smtClean="0">
                          <a:solidFill>
                            <a:srgbClr val="000000"/>
                          </a:solidFill>
                          <a:effectLst/>
                          <a:latin typeface="Arial"/>
                        </a:rPr>
                        <a:t>25.</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Property</a:t>
                      </a:r>
                      <a:r>
                        <a:rPr lang="en-GB" sz="1600" b="0" i="0" u="none" strike="noStrike" baseline="0" dirty="0" smtClean="0">
                          <a:solidFill>
                            <a:srgbClr val="000000"/>
                          </a:solidFill>
                          <a:effectLst/>
                          <a:latin typeface="Arial"/>
                        </a:rPr>
                        <a:t> </a:t>
                      </a:r>
                      <a:r>
                        <a:rPr lang="en-GB" sz="1600" b="0" i="0" u="none" strike="noStrike" dirty="0" smtClean="0">
                          <a:solidFill>
                            <a:srgbClr val="000000"/>
                          </a:solidFill>
                          <a:effectLst/>
                          <a:latin typeface="Arial"/>
                        </a:rPr>
                        <a:t>Plant and Equipment-Infrastructure </a:t>
                      </a:r>
                      <a:r>
                        <a:rPr lang="en-GB" sz="1600" b="0" i="0" u="none" strike="noStrike" dirty="0">
                          <a:solidFill>
                            <a:srgbClr val="000000"/>
                          </a:solidFill>
                          <a:effectLst/>
                          <a:latin typeface="Arial"/>
                        </a:rPr>
                        <a:t>asset – Unit rates that could not be confirmed/traced to engineer’s report</a:t>
                      </a:r>
                    </a:p>
                  </a:txBody>
                  <a:tcPr marL="0" marR="0" marT="0" marB="0" anchor="ctr"/>
                </a:tc>
                <a:extLst>
                  <a:ext uri="{0D108BD9-81ED-4DB2-BD59-A6C34878D82A}">
                    <a16:rowId xmlns:a16="http://schemas.microsoft.com/office/drawing/2014/main" xmlns="" val="10008"/>
                  </a:ext>
                </a:extLst>
              </a:tr>
              <a:tr h="370840">
                <a:tc>
                  <a:txBody>
                    <a:bodyPr/>
                    <a:lstStyle/>
                    <a:p>
                      <a:pPr algn="l" fontAlgn="ctr"/>
                      <a:r>
                        <a:rPr lang="en-GB" sz="1600" b="0" i="0" u="none" strike="noStrike" dirty="0" smtClean="0">
                          <a:solidFill>
                            <a:srgbClr val="000000"/>
                          </a:solidFill>
                          <a:effectLst/>
                          <a:latin typeface="Arial"/>
                        </a:rPr>
                        <a:t>7. </a:t>
                      </a:r>
                      <a:r>
                        <a:rPr lang="en-GB" sz="1600" b="0" i="0" u="none" strike="noStrike" dirty="0">
                          <a:solidFill>
                            <a:srgbClr val="000000"/>
                          </a:solidFill>
                          <a:effectLst/>
                          <a:latin typeface="Arial"/>
                        </a:rPr>
                        <a:t>Annual financial statements, performance reports and budgets</a:t>
                      </a:r>
                    </a:p>
                  </a:txBody>
                  <a:tcPr marL="0" marR="0" marT="0" marB="0" anchor="ctr"/>
                </a:tc>
                <a:tc>
                  <a:txBody>
                    <a:bodyPr/>
                    <a:lstStyle/>
                    <a:p>
                      <a:pPr algn="l" fontAlgn="ctr"/>
                      <a:r>
                        <a:rPr lang="en-ZA" sz="1600" b="0" i="0" u="none" strike="noStrike" dirty="0" smtClean="0">
                          <a:solidFill>
                            <a:srgbClr val="000000"/>
                          </a:solidFill>
                          <a:effectLst/>
                          <a:latin typeface="Arial"/>
                        </a:rPr>
                        <a:t>26.</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Compliance- Annual financial statements, Performance and Annual report</a:t>
                      </a:r>
                    </a:p>
                  </a:txBody>
                  <a:tcPr marL="0" marR="0"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4204780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849485"/>
          </a:xfrm>
        </p:spPr>
        <p:txBody>
          <a:bodyPr/>
          <a:lstStyle/>
          <a:p>
            <a:pPr lvl="0" algn="l"/>
            <a:r>
              <a:rPr lang="en-US" sz="2000" b="1" kern="0" dirty="0" smtClean="0">
                <a:latin typeface="Arial" pitchFamily="34"/>
                <a:cs typeface="Arial" pitchFamily="34"/>
              </a:rPr>
              <a:t>MATTERS RAISED IN THE AUDIT REPORTS FOR 2016/2017 AND 2017/2018 CONTINUE……</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94121462"/>
              </p:ext>
            </p:extLst>
          </p:nvPr>
        </p:nvGraphicFramePr>
        <p:xfrm>
          <a:off x="457200" y="1600200"/>
          <a:ext cx="8381999" cy="4678680"/>
        </p:xfrm>
        <a:graphic>
          <a:graphicData uri="http://schemas.openxmlformats.org/drawingml/2006/table">
            <a:tbl>
              <a:tblPr firstRow="1" bandRow="1">
                <a:tableStyleId>{5C22544A-7EE6-4342-B048-85BDC9FD1C3A}</a:tableStyleId>
              </a:tblPr>
              <a:tblGrid>
                <a:gridCol w="1947909">
                  <a:extLst>
                    <a:ext uri="{9D8B030D-6E8A-4147-A177-3AD203B41FA5}">
                      <a16:colId xmlns:a16="http://schemas.microsoft.com/office/drawing/2014/main" xmlns="" val="20000"/>
                    </a:ext>
                  </a:extLst>
                </a:gridCol>
                <a:gridCol w="516210">
                  <a:extLst>
                    <a:ext uri="{9D8B030D-6E8A-4147-A177-3AD203B41FA5}">
                      <a16:colId xmlns:a16="http://schemas.microsoft.com/office/drawing/2014/main" xmlns="" val="20001"/>
                    </a:ext>
                  </a:extLst>
                </a:gridCol>
                <a:gridCol w="5917880">
                  <a:extLst>
                    <a:ext uri="{9D8B030D-6E8A-4147-A177-3AD203B41FA5}">
                      <a16:colId xmlns:a16="http://schemas.microsoft.com/office/drawing/2014/main" xmlns="" val="20002"/>
                    </a:ext>
                  </a:extLst>
                </a:gridCol>
              </a:tblGrid>
              <a:tr h="370840">
                <a:tc>
                  <a:txBody>
                    <a:bodyPr/>
                    <a:lstStyle/>
                    <a:p>
                      <a:r>
                        <a:rPr lang="en-ZA" b="1" dirty="0" smtClean="0"/>
                        <a:t>Component</a:t>
                      </a:r>
                      <a:r>
                        <a:rPr lang="en-ZA" b="1" baseline="0" dirty="0" smtClean="0"/>
                        <a:t> </a:t>
                      </a:r>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No</a:t>
                      </a:r>
                    </a:p>
                    <a:p>
                      <a:endParaRPr lang="en-ZA" b="1"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b="1" dirty="0" smtClean="0"/>
                        <a:t>Audit Findings description</a:t>
                      </a:r>
                    </a:p>
                    <a:p>
                      <a:endParaRPr lang="en-ZA" b="1" dirty="0"/>
                    </a:p>
                  </a:txBody>
                  <a:tcPr/>
                </a:tc>
                <a:extLst>
                  <a:ext uri="{0D108BD9-81ED-4DB2-BD59-A6C34878D82A}">
                    <a16:rowId xmlns:a16="http://schemas.microsoft.com/office/drawing/2014/main" xmlns="" val="10000"/>
                  </a:ext>
                </a:extLst>
              </a:tr>
              <a:tr h="370840">
                <a:tc rowSpan="4">
                  <a:txBody>
                    <a:bodyPr/>
                    <a:lstStyle/>
                    <a:p>
                      <a:pPr algn="l" fontAlgn="ctr"/>
                      <a:r>
                        <a:rPr lang="en-ZA" sz="1600" b="0" i="0" u="none" strike="noStrike" dirty="0" smtClean="0">
                          <a:solidFill>
                            <a:srgbClr val="000000"/>
                          </a:solidFill>
                          <a:effectLst/>
                          <a:latin typeface="Arial"/>
                        </a:rPr>
                        <a:t>8. </a:t>
                      </a:r>
                      <a:r>
                        <a:rPr lang="en-ZA" sz="1600" b="0" i="0" u="none" strike="noStrike" dirty="0">
                          <a:solidFill>
                            <a:srgbClr val="000000"/>
                          </a:solidFill>
                          <a:effectLst/>
                          <a:latin typeface="Arial"/>
                        </a:rPr>
                        <a:t>Procurement and Contract Management </a:t>
                      </a:r>
                    </a:p>
                  </a:txBody>
                  <a:tcPr marL="0" marR="0" marT="0" marB="0" anchor="ctr"/>
                </a:tc>
                <a:tc>
                  <a:txBody>
                    <a:bodyPr/>
                    <a:lstStyle/>
                    <a:p>
                      <a:pPr algn="l" fontAlgn="ctr"/>
                      <a:r>
                        <a:rPr lang="en-ZA" sz="1600" b="0" i="0" u="none" strike="noStrike" dirty="0" smtClean="0">
                          <a:solidFill>
                            <a:srgbClr val="000000"/>
                          </a:solidFill>
                          <a:effectLst/>
                          <a:latin typeface="Arial"/>
                        </a:rPr>
                        <a:t>27.</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Contracts </a:t>
                      </a:r>
                      <a:r>
                        <a:rPr lang="en-GB" sz="1600" b="0" i="0" u="none" strike="noStrike" dirty="0">
                          <a:solidFill>
                            <a:srgbClr val="000000"/>
                          </a:solidFill>
                          <a:effectLst/>
                          <a:latin typeface="Arial"/>
                        </a:rPr>
                        <a:t>were awarded to suppliers who are in service with the </a:t>
                      </a:r>
                      <a:r>
                        <a:rPr lang="en-GB" sz="1600" b="0" i="0" u="none" strike="noStrike" dirty="0" smtClean="0">
                          <a:solidFill>
                            <a:srgbClr val="000000"/>
                          </a:solidFill>
                          <a:effectLst/>
                          <a:latin typeface="Arial"/>
                        </a:rPr>
                        <a:t>state.</a:t>
                      </a:r>
                      <a:endParaRPr lang="en-GB" sz="16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1"/>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28.</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Tender </a:t>
                      </a:r>
                      <a:r>
                        <a:rPr lang="en-GB" sz="1600" b="0" i="0" u="none" strike="noStrike" dirty="0">
                          <a:solidFill>
                            <a:srgbClr val="000000"/>
                          </a:solidFill>
                          <a:effectLst/>
                          <a:latin typeface="Arial"/>
                        </a:rPr>
                        <a:t>awarded without being </a:t>
                      </a:r>
                      <a:r>
                        <a:rPr lang="en-GB" sz="1600" b="0" i="0" u="none" strike="noStrike" dirty="0" smtClean="0">
                          <a:solidFill>
                            <a:srgbClr val="000000"/>
                          </a:solidFill>
                          <a:effectLst/>
                          <a:latin typeface="Arial"/>
                        </a:rPr>
                        <a:t>advertised </a:t>
                      </a:r>
                      <a:endParaRPr lang="en-GB" sz="16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2"/>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29.</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Irregular </a:t>
                      </a:r>
                      <a:r>
                        <a:rPr lang="en-GB" sz="1600" b="0" i="0" u="none" strike="noStrike" dirty="0">
                          <a:solidFill>
                            <a:srgbClr val="000000"/>
                          </a:solidFill>
                          <a:effectLst/>
                          <a:latin typeface="Arial"/>
                        </a:rPr>
                        <a:t>expenditure not disclosed in the financial </a:t>
                      </a:r>
                      <a:r>
                        <a:rPr lang="en-GB" sz="1600" b="0" i="0" u="none" strike="noStrike" dirty="0" smtClean="0">
                          <a:solidFill>
                            <a:srgbClr val="000000"/>
                          </a:solidFill>
                          <a:effectLst/>
                          <a:latin typeface="Arial"/>
                        </a:rPr>
                        <a:t>statements.</a:t>
                      </a:r>
                      <a:endParaRPr lang="en-GB" sz="16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3"/>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30.</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smtClean="0">
                          <a:solidFill>
                            <a:srgbClr val="000000"/>
                          </a:solidFill>
                          <a:effectLst/>
                          <a:latin typeface="Arial"/>
                        </a:rPr>
                        <a:t>The </a:t>
                      </a:r>
                      <a:r>
                        <a:rPr lang="en-GB" sz="1600" b="0" i="0" u="none" strike="noStrike" dirty="0">
                          <a:solidFill>
                            <a:srgbClr val="000000"/>
                          </a:solidFill>
                          <a:effectLst/>
                          <a:latin typeface="Arial"/>
                        </a:rPr>
                        <a:t>winning contractor's CIDB grading is not suitable for the value of contract</a:t>
                      </a:r>
                    </a:p>
                  </a:txBody>
                  <a:tcPr marL="0" marR="0" marT="0" marB="0" anchor="ctr"/>
                </a:tc>
                <a:extLst>
                  <a:ext uri="{0D108BD9-81ED-4DB2-BD59-A6C34878D82A}">
                    <a16:rowId xmlns:a16="http://schemas.microsoft.com/office/drawing/2014/main" xmlns="" val="10004"/>
                  </a:ext>
                </a:extLst>
              </a:tr>
              <a:tr h="370840">
                <a:tc rowSpan="5">
                  <a:txBody>
                    <a:bodyPr/>
                    <a:lstStyle/>
                    <a:p>
                      <a:pPr algn="l" fontAlgn="ctr"/>
                      <a:r>
                        <a:rPr lang="en-ZA" sz="1600" b="0" i="0" u="none" strike="noStrike" dirty="0" smtClean="0">
                          <a:solidFill>
                            <a:srgbClr val="000000"/>
                          </a:solidFill>
                          <a:effectLst/>
                          <a:latin typeface="Arial"/>
                        </a:rPr>
                        <a:t>9. </a:t>
                      </a:r>
                      <a:r>
                        <a:rPr lang="en-ZA" sz="1600" b="0" i="0" u="none" strike="noStrike" dirty="0">
                          <a:solidFill>
                            <a:srgbClr val="000000"/>
                          </a:solidFill>
                          <a:effectLst/>
                          <a:latin typeface="Arial"/>
                        </a:rPr>
                        <a:t>Revenue</a:t>
                      </a:r>
                    </a:p>
                  </a:txBody>
                  <a:tcPr marL="0" marR="0" marT="0" marB="0" anchor="ctr"/>
                </a:tc>
                <a:tc>
                  <a:txBody>
                    <a:bodyPr/>
                    <a:lstStyle/>
                    <a:p>
                      <a:pPr algn="l" fontAlgn="ctr"/>
                      <a:r>
                        <a:rPr lang="en-ZA" sz="1600" b="0" i="0" u="none" strike="noStrike" dirty="0" smtClean="0">
                          <a:solidFill>
                            <a:srgbClr val="000000"/>
                          </a:solidFill>
                          <a:effectLst/>
                          <a:latin typeface="Arial"/>
                        </a:rPr>
                        <a:t>31.</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Revenue from Exchange Transactions and Receivables from Exchange transactions - Prior period error Note</a:t>
                      </a:r>
                    </a:p>
                  </a:txBody>
                  <a:tcPr marL="0" marR="0" marT="0" marB="0" anchor="ctr"/>
                </a:tc>
                <a:extLst>
                  <a:ext uri="{0D108BD9-81ED-4DB2-BD59-A6C34878D82A}">
                    <a16:rowId xmlns:a16="http://schemas.microsoft.com/office/drawing/2014/main" xmlns="" val="10005"/>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32.</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Amount recorded for sale of water is disclosed as service charges from Mutale</a:t>
                      </a:r>
                    </a:p>
                  </a:txBody>
                  <a:tcPr marL="0" marR="0" marT="0" marB="0" anchor="ctr"/>
                </a:tc>
                <a:extLst>
                  <a:ext uri="{0D108BD9-81ED-4DB2-BD59-A6C34878D82A}">
                    <a16:rowId xmlns:a16="http://schemas.microsoft.com/office/drawing/2014/main" xmlns="" val="10006"/>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33.</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Prepaid revenue Amount on the </a:t>
                      </a:r>
                      <a:r>
                        <a:rPr lang="en-GB" sz="1600" b="0" i="0" u="none" strike="noStrike" dirty="0" smtClean="0">
                          <a:solidFill>
                            <a:srgbClr val="000000"/>
                          </a:solidFill>
                          <a:effectLst/>
                          <a:latin typeface="Arial"/>
                        </a:rPr>
                        <a:t>General Ledger </a:t>
                      </a:r>
                      <a:r>
                        <a:rPr lang="en-GB" sz="1600" b="0" i="0" u="none" strike="noStrike" dirty="0">
                          <a:solidFill>
                            <a:srgbClr val="000000"/>
                          </a:solidFill>
                          <a:effectLst/>
                          <a:latin typeface="Arial"/>
                        </a:rPr>
                        <a:t>does not agree to the revenue transaction listing</a:t>
                      </a:r>
                    </a:p>
                  </a:txBody>
                  <a:tcPr marL="0" marR="0" marT="0" marB="0" anchor="ctr"/>
                </a:tc>
                <a:extLst>
                  <a:ext uri="{0D108BD9-81ED-4DB2-BD59-A6C34878D82A}">
                    <a16:rowId xmlns:a16="http://schemas.microsoft.com/office/drawing/2014/main" xmlns="" val="10007"/>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34.</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Completeness of Revenue from Prepaid Water and Water connections</a:t>
                      </a:r>
                    </a:p>
                  </a:txBody>
                  <a:tcPr marL="0" marR="0" marT="0" marB="0" anchor="ctr"/>
                </a:tc>
                <a:extLst>
                  <a:ext uri="{0D108BD9-81ED-4DB2-BD59-A6C34878D82A}">
                    <a16:rowId xmlns:a16="http://schemas.microsoft.com/office/drawing/2014/main" xmlns="" val="10008"/>
                  </a:ext>
                </a:extLst>
              </a:tr>
              <a:tr h="370840">
                <a:tc vMerge="1">
                  <a:txBody>
                    <a:bodyPr/>
                    <a:lstStyle/>
                    <a:p>
                      <a:endParaRPr lang="en-ZA"/>
                    </a:p>
                  </a:txBody>
                  <a:tcPr/>
                </a:tc>
                <a:tc>
                  <a:txBody>
                    <a:bodyPr/>
                    <a:lstStyle/>
                    <a:p>
                      <a:pPr algn="l" fontAlgn="ctr"/>
                      <a:r>
                        <a:rPr lang="en-ZA" sz="1600" b="0" i="0" u="none" strike="noStrike" dirty="0" smtClean="0">
                          <a:solidFill>
                            <a:srgbClr val="000000"/>
                          </a:solidFill>
                          <a:effectLst/>
                          <a:latin typeface="Arial"/>
                        </a:rPr>
                        <a:t>35.</a:t>
                      </a:r>
                      <a:endParaRPr lang="en-ZA" sz="1600" b="0" i="0" u="none" strike="noStrike" dirty="0">
                        <a:solidFill>
                          <a:srgbClr val="000000"/>
                        </a:solidFill>
                        <a:effectLst/>
                        <a:latin typeface="Arial"/>
                      </a:endParaRPr>
                    </a:p>
                  </a:txBody>
                  <a:tcPr marL="0" marR="0" marT="0" marB="0" anchor="ctr"/>
                </a:tc>
                <a:tc>
                  <a:txBody>
                    <a:bodyPr/>
                    <a:lstStyle/>
                    <a:p>
                      <a:pPr algn="l" fontAlgn="ctr"/>
                      <a:r>
                        <a:rPr lang="en-GB" sz="1600" b="0" i="0" u="none" strike="noStrike" dirty="0">
                          <a:solidFill>
                            <a:srgbClr val="000000"/>
                          </a:solidFill>
                          <a:effectLst/>
                          <a:latin typeface="Arial"/>
                        </a:rPr>
                        <a:t>Revenue from Exchange Transaction - Water Connection</a:t>
                      </a:r>
                    </a:p>
                  </a:txBody>
                  <a:tcPr marL="0" marR="0"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42484520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467600" cy="609600"/>
          </a:xfrm>
        </p:spPr>
        <p:txBody>
          <a:bodyPr>
            <a:normAutofit fontScale="90000"/>
          </a:bodyPr>
          <a:lstStyle/>
          <a:p>
            <a:pPr algn="l"/>
            <a:r>
              <a:rPr lang="en-ZA" sz="2000" b="1" kern="0" dirty="0" smtClean="0">
                <a:latin typeface="Arial Black" pitchFamily="34" charset="0"/>
                <a:cs typeface="Arial" pitchFamily="34"/>
              </a:rPr>
              <a:t>3. AUDIT ACTION PLAN AND ANTICIPATED RESULTS </a:t>
            </a:r>
            <a:endParaRPr lang="en-ZA" sz="20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06102049"/>
              </p:ext>
            </p:extLst>
          </p:nvPr>
        </p:nvGraphicFramePr>
        <p:xfrm>
          <a:off x="76200" y="685799"/>
          <a:ext cx="9067800" cy="52578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609600">
                <a:tc>
                  <a:txBody>
                    <a:bodyPr/>
                    <a:lstStyle/>
                    <a:p>
                      <a:r>
                        <a:rPr lang="en-ZA" sz="1400" dirty="0" smtClean="0">
                          <a:latin typeface="Arial Black" pitchFamily="34" charset="0"/>
                        </a:rPr>
                        <a:t>No</a:t>
                      </a:r>
                      <a:endParaRPr lang="en-ZA" sz="1400" dirty="0">
                        <a:latin typeface="Arial Black"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Black" pitchFamily="34" charset="0"/>
                        </a:rPr>
                        <a:t>Audit Finding Component</a:t>
                      </a:r>
                      <a:r>
                        <a:rPr lang="en-ZA" sz="1400" baseline="0" dirty="0" smtClean="0">
                          <a:latin typeface="Arial Black" pitchFamily="34" charset="0"/>
                        </a:rPr>
                        <a:t> </a:t>
                      </a:r>
                      <a:endParaRPr lang="en-ZA" sz="1400" dirty="0" smtClean="0">
                        <a:latin typeface="Arial Black"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Black" pitchFamily="34" charset="0"/>
                        </a:rPr>
                        <a:t>Action Plan Description</a:t>
                      </a:r>
                    </a:p>
                  </a:txBody>
                  <a:tcPr/>
                </a:tc>
                <a:tc>
                  <a:txBody>
                    <a:bodyPr/>
                    <a:lstStyle/>
                    <a:p>
                      <a:r>
                        <a:rPr lang="en-ZA" sz="1400" baseline="0" dirty="0" smtClean="0">
                          <a:latin typeface="Arial Black" pitchFamily="34" charset="0"/>
                        </a:rPr>
                        <a:t>Outcomes</a:t>
                      </a:r>
                      <a:endParaRPr lang="en-ZA" sz="1400" dirty="0">
                        <a:latin typeface="Arial Black" pitchFamily="34" charset="0"/>
                      </a:endParaRPr>
                    </a:p>
                  </a:txBody>
                  <a:tcPr/>
                </a:tc>
                <a:extLst>
                  <a:ext uri="{0D108BD9-81ED-4DB2-BD59-A6C34878D82A}">
                    <a16:rowId xmlns:a16="http://schemas.microsoft.com/office/drawing/2014/main" xmlns="" val="10000"/>
                  </a:ext>
                </a:extLst>
              </a:tr>
              <a:tr h="1219200">
                <a:tc>
                  <a:txBody>
                    <a:bodyPr/>
                    <a:lstStyle/>
                    <a:p>
                      <a:r>
                        <a:rPr lang="en-ZA" sz="1600" dirty="0" smtClean="0"/>
                        <a:t>1.</a:t>
                      </a:r>
                      <a:endParaRPr lang="en-ZA" sz="1600"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Limitation of Scope</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Central records management</a:t>
                      </a:r>
                    </a:p>
                  </a:txBody>
                  <a:tcPr/>
                </a:tc>
                <a:tc>
                  <a:txBody>
                    <a:bodyPr/>
                    <a:lstStyle/>
                    <a:p>
                      <a:r>
                        <a:rPr lang="en-ZA" sz="1600" dirty="0" smtClean="0">
                          <a:latin typeface="Arial" pitchFamily="34" charset="0"/>
                          <a:cs typeface="Arial" pitchFamily="34" charset="0"/>
                        </a:rPr>
                        <a:t>Credible</a:t>
                      </a:r>
                      <a:r>
                        <a:rPr lang="en-ZA" sz="1600" baseline="0" dirty="0" smtClean="0">
                          <a:latin typeface="Arial" pitchFamily="34" charset="0"/>
                          <a:cs typeface="Arial" pitchFamily="34" charset="0"/>
                        </a:rPr>
                        <a:t> Annual Financial Statement with supporting Portfolio Of Evidence</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1"/>
                  </a:ext>
                </a:extLst>
              </a:tr>
              <a:tr h="1539240">
                <a:tc>
                  <a:txBody>
                    <a:bodyPr/>
                    <a:lstStyle/>
                    <a:p>
                      <a:r>
                        <a:rPr lang="en-ZA" sz="1600" dirty="0" smtClean="0"/>
                        <a:t>2.</a:t>
                      </a:r>
                      <a:endParaRPr lang="en-ZA" sz="1600"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itchFamily="34" charset="0"/>
                          <a:cs typeface="Arial" pitchFamily="34" charset="0"/>
                        </a:rPr>
                        <a:t>Cash and cash equivalents</a:t>
                      </a:r>
                    </a:p>
                    <a:p>
                      <a:pPr marL="0" marR="0" indent="0" algn="l" defTabSz="914400" eaLnBrk="1" fontAlgn="auto" latinLnBrk="0" hangingPunct="1">
                        <a:lnSpc>
                          <a:spcPct val="100000"/>
                        </a:lnSpc>
                        <a:spcBef>
                          <a:spcPts val="0"/>
                        </a:spcBef>
                        <a:spcAft>
                          <a:spcPts val="0"/>
                        </a:spcAft>
                        <a:buClrTx/>
                        <a:buSzTx/>
                        <a:buFontTx/>
                        <a:buNone/>
                        <a:tabLst/>
                        <a:defRPr/>
                      </a:pPr>
                      <a:endParaRPr lang="en-GB" sz="1600" b="0" i="0" u="none" strike="noStrike" dirty="0" smtClean="0">
                        <a:solidFill>
                          <a:srgbClr val="000000"/>
                        </a:solidFill>
                        <a:effectLst/>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Reconcile</a:t>
                      </a:r>
                      <a:r>
                        <a:rPr lang="en-US" sz="1600" b="0" baseline="0" dirty="0" smtClean="0">
                          <a:latin typeface="Arial" pitchFamily="34" charset="0"/>
                          <a:cs typeface="Arial" pitchFamily="34" charset="0"/>
                        </a:rPr>
                        <a:t> all control accounts with the accounting records and the annual financial statements</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All movements in the accounting records are adequately accounted for in the annual financial</a:t>
                      </a:r>
                      <a:r>
                        <a:rPr lang="en-US" sz="1600" b="0" baseline="0" dirty="0" smtClean="0">
                          <a:latin typeface="Arial" pitchFamily="34" charset="0"/>
                          <a:cs typeface="Arial" pitchFamily="34" charset="0"/>
                        </a:rPr>
                        <a:t> statements</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2"/>
                  </a:ext>
                </a:extLst>
              </a:tr>
              <a:tr h="656806">
                <a:tc>
                  <a:txBody>
                    <a:bodyPr/>
                    <a:lstStyle/>
                    <a:p>
                      <a:r>
                        <a:rPr lang="en-ZA" sz="1600" dirty="0" smtClean="0"/>
                        <a:t>3.</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itchFamily="34" charset="0"/>
                          <a:cs typeface="Arial" pitchFamily="34" charset="0"/>
                        </a:rPr>
                        <a:t>Unauthorised, irregular, fruitless and wasteful  expenditure (UIF)</a:t>
                      </a:r>
                    </a:p>
                    <a:p>
                      <a:pPr marL="0" marR="0" indent="0" algn="l" defTabSz="914400" eaLnBrk="1" fontAlgn="auto" latinLnBrk="0" hangingPunct="1">
                        <a:lnSpc>
                          <a:spcPct val="100000"/>
                        </a:lnSpc>
                        <a:spcBef>
                          <a:spcPts val="0"/>
                        </a:spcBef>
                        <a:spcAft>
                          <a:spcPts val="0"/>
                        </a:spcAft>
                        <a:buClrTx/>
                        <a:buSzTx/>
                        <a:buFontTx/>
                        <a:buNone/>
                        <a:tabLst/>
                        <a:defRPr/>
                      </a:pPr>
                      <a:endParaRPr lang="en-GB" sz="1600" b="0" i="0" u="none" strike="noStrike" dirty="0" smtClean="0">
                        <a:solidFill>
                          <a:srgbClr val="000000"/>
                        </a:solidFill>
                        <a:effectLst/>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itchFamily="34" charset="0"/>
                          <a:cs typeface="Arial" pitchFamily="34" charset="0"/>
                        </a:rPr>
                        <a:t>Capture</a:t>
                      </a:r>
                      <a:r>
                        <a:rPr lang="en-GB" sz="1600" b="0" i="0" u="none" strike="noStrike" baseline="0" dirty="0" smtClean="0">
                          <a:solidFill>
                            <a:srgbClr val="000000"/>
                          </a:solidFill>
                          <a:effectLst/>
                          <a:latin typeface="Arial" pitchFamily="34" charset="0"/>
                          <a:cs typeface="Arial" pitchFamily="34" charset="0"/>
                        </a:rPr>
                        <a:t> </a:t>
                      </a:r>
                      <a:r>
                        <a:rPr lang="en-GB" sz="1600" b="0" i="0" u="none" strike="noStrike" dirty="0" smtClean="0">
                          <a:solidFill>
                            <a:srgbClr val="000000"/>
                          </a:solidFill>
                          <a:effectLst/>
                          <a:latin typeface="Arial" pitchFamily="34" charset="0"/>
                          <a:cs typeface="Arial" pitchFamily="34" charset="0"/>
                        </a:rPr>
                        <a:t>Unauthorised,Irregular, fruitless and wasteful expenditure (UIF) on</a:t>
                      </a:r>
                      <a:r>
                        <a:rPr lang="en-GB" sz="1600" b="0" i="0" u="none" strike="noStrike" baseline="0" dirty="0" smtClean="0">
                          <a:solidFill>
                            <a:srgbClr val="000000"/>
                          </a:solidFill>
                          <a:effectLst/>
                          <a:latin typeface="Arial" pitchFamily="34" charset="0"/>
                          <a:cs typeface="Arial" pitchFamily="34" charset="0"/>
                        </a:rPr>
                        <a:t> the register.</a:t>
                      </a:r>
                      <a:endParaRPr lang="en-GB" sz="1600" b="0" i="0" u="none" strike="noStrike" dirty="0" smtClean="0">
                        <a:solidFill>
                          <a:srgbClr val="000000"/>
                        </a:solidFill>
                        <a:effectLst/>
                        <a:latin typeface="Arial" pitchFamily="34" charset="0"/>
                        <a:cs typeface="Arial" pitchFamily="34" charset="0"/>
                      </a:endParaRPr>
                    </a:p>
                    <a:p>
                      <a:endParaRPr lang="en-US" sz="16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itchFamily="34" charset="0"/>
                          <a:cs typeface="Arial" pitchFamily="34" charset="0"/>
                        </a:rPr>
                        <a:t>Investigate</a:t>
                      </a:r>
                      <a:r>
                        <a:rPr lang="en-GB" sz="1600" b="0" i="0" u="none" strike="noStrike" baseline="0" dirty="0" smtClean="0">
                          <a:solidFill>
                            <a:srgbClr val="000000"/>
                          </a:solidFill>
                          <a:effectLst/>
                          <a:latin typeface="Arial" pitchFamily="34" charset="0"/>
                          <a:cs typeface="Arial" pitchFamily="34" charset="0"/>
                        </a:rPr>
                        <a:t> </a:t>
                      </a:r>
                      <a:r>
                        <a:rPr lang="en-GB" sz="1600" b="0" i="0" u="none" strike="noStrike" dirty="0" smtClean="0">
                          <a:solidFill>
                            <a:srgbClr val="000000"/>
                          </a:solidFill>
                          <a:effectLst/>
                          <a:latin typeface="Arial" pitchFamily="34" charset="0"/>
                          <a:cs typeface="Arial" pitchFamily="34" charset="0"/>
                        </a:rPr>
                        <a:t>Unauthorised, irregular, fruitless and wasteful expenditure (UIF)</a:t>
                      </a:r>
                      <a:r>
                        <a:rPr lang="en-GB" sz="1600" b="0" i="0" u="none" strike="noStrike" baseline="0" dirty="0" smtClean="0">
                          <a:solidFill>
                            <a:srgbClr val="000000"/>
                          </a:solidFill>
                          <a:effectLst/>
                          <a:latin typeface="Arial" pitchFamily="34" charset="0"/>
                          <a:cs typeface="Arial" pitchFamily="34" charset="0"/>
                        </a:rPr>
                        <a:t> and appropriate actions.</a:t>
                      </a:r>
                      <a:endParaRPr lang="en-GB" sz="1600" b="0" i="0" u="none" strike="noStrike" dirty="0" smtClean="0">
                        <a:solidFill>
                          <a:srgbClr val="000000"/>
                        </a:solidFill>
                        <a:effectLst/>
                        <a:latin typeface="Arial" pitchFamily="34" charset="0"/>
                        <a:cs typeface="Arial" pitchFamily="34" charset="0"/>
                      </a:endParaRPr>
                    </a:p>
                    <a:p>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3"/>
                  </a:ext>
                </a:extLst>
              </a:tr>
              <a:tr h="465237">
                <a:tc>
                  <a:txBody>
                    <a:bodyPr/>
                    <a:lstStyle/>
                    <a:p>
                      <a:r>
                        <a:rPr lang="en-ZA" sz="1600" dirty="0" smtClean="0"/>
                        <a:t>4.</a:t>
                      </a:r>
                      <a:endParaRPr lang="en-ZA" sz="1600" dirty="0"/>
                    </a:p>
                  </a:txBody>
                  <a:tcPr/>
                </a:tc>
                <a:tc>
                  <a:txBody>
                    <a:bodyPr/>
                    <a:lstStyle/>
                    <a:p>
                      <a:r>
                        <a:rPr lang="en-ZA" sz="1600" b="0" i="0" u="none" strike="noStrike" dirty="0" smtClean="0">
                          <a:solidFill>
                            <a:srgbClr val="000000"/>
                          </a:solidFill>
                          <a:effectLst/>
                          <a:latin typeface="Arial" pitchFamily="34" charset="0"/>
                          <a:cs typeface="Arial" pitchFamily="34" charset="0"/>
                        </a:rPr>
                        <a:t>Immovable assets</a:t>
                      </a:r>
                      <a:endParaRPr lang="en-ZA" sz="1600" b="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Compiling of credible asset register</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Credible</a:t>
                      </a:r>
                      <a:r>
                        <a:rPr lang="en-ZA" sz="1600" baseline="0" dirty="0" smtClean="0">
                          <a:latin typeface="Arial" pitchFamily="34" charset="0"/>
                          <a:cs typeface="Arial" pitchFamily="34" charset="0"/>
                        </a:rPr>
                        <a:t> AFS supported by credible asset register</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2911377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467600" cy="609600"/>
          </a:xfrm>
        </p:spPr>
        <p:txBody>
          <a:bodyPr>
            <a:normAutofit fontScale="90000"/>
          </a:bodyPr>
          <a:lstStyle/>
          <a:p>
            <a:pPr algn="l"/>
            <a:r>
              <a:rPr lang="en-ZA" sz="2000" b="1" kern="0" dirty="0" smtClean="0">
                <a:latin typeface="Arial Black" pitchFamily="34" charset="0"/>
                <a:cs typeface="Arial" pitchFamily="34"/>
              </a:rPr>
              <a:t>AUDIT ACTION PLAN AND ANTICIPATED RESULTS continue……. </a:t>
            </a:r>
            <a:endParaRPr lang="en-ZA" sz="20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79083308"/>
              </p:ext>
            </p:extLst>
          </p:nvPr>
        </p:nvGraphicFramePr>
        <p:xfrm>
          <a:off x="381000" y="1158241"/>
          <a:ext cx="8763000" cy="4709159"/>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761999">
                <a:tc>
                  <a:txBody>
                    <a:bodyPr/>
                    <a:lstStyle/>
                    <a:p>
                      <a:r>
                        <a:rPr lang="en-ZA" sz="1400" dirty="0" smtClean="0">
                          <a:latin typeface="Arial Black" pitchFamily="34" charset="0"/>
                        </a:rPr>
                        <a:t>No</a:t>
                      </a:r>
                      <a:endParaRPr lang="en-ZA" sz="1400" dirty="0">
                        <a:latin typeface="Arial Black"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Black" pitchFamily="34" charset="0"/>
                        </a:rPr>
                        <a:t>Audit Finding Component</a:t>
                      </a:r>
                      <a:r>
                        <a:rPr lang="en-ZA" sz="1400" baseline="0" dirty="0" smtClean="0">
                          <a:latin typeface="Arial Black" pitchFamily="34" charset="0"/>
                        </a:rPr>
                        <a:t> </a:t>
                      </a:r>
                      <a:endParaRPr lang="en-ZA" sz="1400" dirty="0" smtClean="0">
                        <a:latin typeface="Arial Black"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Black" pitchFamily="34" charset="0"/>
                        </a:rPr>
                        <a:t>Action Plan Description</a:t>
                      </a:r>
                    </a:p>
                  </a:txBody>
                  <a:tcPr/>
                </a:tc>
                <a:tc>
                  <a:txBody>
                    <a:bodyPr/>
                    <a:lstStyle/>
                    <a:p>
                      <a:r>
                        <a:rPr lang="en-ZA" sz="1400" baseline="0" dirty="0" smtClean="0">
                          <a:latin typeface="Arial Black" pitchFamily="34" charset="0"/>
                        </a:rPr>
                        <a:t>Outcomes</a:t>
                      </a:r>
                      <a:endParaRPr lang="en-ZA" sz="1400" dirty="0">
                        <a:latin typeface="Arial Black" pitchFamily="34" charset="0"/>
                      </a:endParaRPr>
                    </a:p>
                  </a:txBody>
                  <a:tcPr/>
                </a:tc>
                <a:extLst>
                  <a:ext uri="{0D108BD9-81ED-4DB2-BD59-A6C34878D82A}">
                    <a16:rowId xmlns:a16="http://schemas.microsoft.com/office/drawing/2014/main" xmlns="" val="10000"/>
                  </a:ext>
                </a:extLst>
              </a:tr>
              <a:tr h="848374">
                <a:tc>
                  <a:txBody>
                    <a:bodyPr/>
                    <a:lstStyle/>
                    <a:p>
                      <a:r>
                        <a:rPr lang="en-ZA" sz="1600" dirty="0" smtClean="0"/>
                        <a:t>5.</a:t>
                      </a:r>
                      <a:endParaRPr lang="en-ZA" sz="1600"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itchFamily="34" charset="0"/>
                          <a:cs typeface="Arial" pitchFamily="34" charset="0"/>
                        </a:rPr>
                        <a:t>Annual financial statements, performance reports and budgets</a:t>
                      </a:r>
                    </a:p>
                  </a:txBody>
                  <a:tcPr/>
                </a:tc>
                <a:tc>
                  <a:txBody>
                    <a:bodyPr/>
                    <a:lstStyle/>
                    <a:p>
                      <a:r>
                        <a:rPr lang="en-US" sz="1600" b="0" i="0" u="none" strike="noStrike" kern="1200" dirty="0" smtClean="0">
                          <a:solidFill>
                            <a:srgbClr val="000000"/>
                          </a:solidFill>
                          <a:effectLst/>
                          <a:latin typeface="Arial" pitchFamily="34" charset="0"/>
                          <a:ea typeface="+mn-ea"/>
                          <a:cs typeface="Arial" pitchFamily="34" charset="0"/>
                        </a:rPr>
                        <a:t>Audit steering committee and Audit Committee to review the draft annual financial statements</a:t>
                      </a:r>
                      <a:endParaRPr lang="en-US" sz="1600" b="0" i="0" u="none" strike="noStrike" kern="1200" dirty="0">
                        <a:solidFill>
                          <a:srgbClr val="000000"/>
                        </a:solidFill>
                        <a:effectLst/>
                        <a:latin typeface="Arial" pitchFamily="34" charset="0"/>
                        <a:ea typeface="+mn-ea"/>
                        <a:cs typeface="Arial" pitchFamily="34" charset="0"/>
                      </a:endParaRPr>
                    </a:p>
                  </a:txBody>
                  <a:tcPr/>
                </a:tc>
                <a:tc>
                  <a:txBody>
                    <a:bodyPr/>
                    <a:lstStyle/>
                    <a:p>
                      <a:r>
                        <a:rPr lang="en-US" sz="1600" b="0" i="0" u="none" strike="noStrike" kern="1200" dirty="0" smtClean="0">
                          <a:solidFill>
                            <a:srgbClr val="000000"/>
                          </a:solidFill>
                          <a:effectLst/>
                          <a:latin typeface="Arial" pitchFamily="34" charset="0"/>
                          <a:ea typeface="+mn-ea"/>
                          <a:cs typeface="Arial" pitchFamily="34" charset="0"/>
                        </a:rPr>
                        <a:t>Quality control on the annual financial statements leading to fair presentation</a:t>
                      </a:r>
                      <a:endParaRPr lang="en-US" sz="1600" b="0" i="0" u="none" strike="noStrike" kern="1200" dirty="0">
                        <a:solidFill>
                          <a:srgbClr val="000000"/>
                        </a:solidFill>
                        <a:effectLst/>
                        <a:latin typeface="Arial" pitchFamily="34" charset="0"/>
                        <a:ea typeface="+mn-ea"/>
                        <a:cs typeface="Arial" pitchFamily="34" charset="0"/>
                      </a:endParaRPr>
                    </a:p>
                  </a:txBody>
                  <a:tcPr/>
                </a:tc>
                <a:extLst>
                  <a:ext uri="{0D108BD9-81ED-4DB2-BD59-A6C34878D82A}">
                    <a16:rowId xmlns:a16="http://schemas.microsoft.com/office/drawing/2014/main" xmlns="" val="10001"/>
                  </a:ext>
                </a:extLst>
              </a:tr>
              <a:tr h="822960">
                <a:tc>
                  <a:txBody>
                    <a:bodyPr/>
                    <a:lstStyle/>
                    <a:p>
                      <a:r>
                        <a:rPr lang="en-ZA" sz="1600" dirty="0" smtClean="0"/>
                        <a:t>6.</a:t>
                      </a:r>
                      <a:endParaRPr lang="en-ZA" sz="1600"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Procurement and Contract Management </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Compliance with SCM policies</a:t>
                      </a:r>
                      <a:r>
                        <a:rPr lang="en-ZA" sz="1600" b="0" i="0" u="none" strike="noStrike" baseline="0" dirty="0" smtClean="0">
                          <a:solidFill>
                            <a:srgbClr val="000000"/>
                          </a:solidFill>
                          <a:effectLst/>
                          <a:latin typeface="Arial" pitchFamily="34" charset="0"/>
                          <a:cs typeface="Arial" pitchFamily="34" charset="0"/>
                        </a:rPr>
                        <a:t> and other </a:t>
                      </a:r>
                      <a:r>
                        <a:rPr lang="en-ZA" sz="1600" b="0" i="0" u="none" strike="noStrike" dirty="0" smtClean="0">
                          <a:solidFill>
                            <a:srgbClr val="000000"/>
                          </a:solidFill>
                          <a:effectLst/>
                          <a:latin typeface="Arial" pitchFamily="34" charset="0"/>
                          <a:cs typeface="Arial" pitchFamily="34" charset="0"/>
                        </a:rPr>
                        <a:t>legislations</a:t>
                      </a: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0" dirty="0" smtClean="0">
                          <a:latin typeface="Arial" pitchFamily="34" charset="0"/>
                          <a:cs typeface="Arial" pitchFamily="34" charset="0"/>
                        </a:rPr>
                        <a:t>Good governance</a:t>
                      </a:r>
                      <a:r>
                        <a:rPr lang="en-ZA" sz="1600" b="0" baseline="0" dirty="0" smtClean="0">
                          <a:latin typeface="Arial" pitchFamily="34" charset="0"/>
                          <a:cs typeface="Arial" pitchFamily="34" charset="0"/>
                        </a:rPr>
                        <a:t> and improved audit opinions</a:t>
                      </a:r>
                      <a:endParaRPr lang="en-ZA" sz="1600" b="0" dirty="0" smtClean="0">
                        <a:latin typeface="Arial" pitchFamily="34" charset="0"/>
                        <a:cs typeface="Arial" pitchFamily="34" charset="0"/>
                      </a:endParaRPr>
                    </a:p>
                  </a:txBody>
                  <a:tcPr/>
                </a:tc>
                <a:extLst>
                  <a:ext uri="{0D108BD9-81ED-4DB2-BD59-A6C34878D82A}">
                    <a16:rowId xmlns:a16="http://schemas.microsoft.com/office/drawing/2014/main" xmlns="" val="10002"/>
                  </a:ext>
                </a:extLst>
              </a:tr>
              <a:tr h="2057400">
                <a:tc>
                  <a:txBody>
                    <a:bodyPr/>
                    <a:lstStyle/>
                    <a:p>
                      <a:r>
                        <a:rPr lang="en-ZA" sz="1600" dirty="0" smtClean="0"/>
                        <a:t>7.</a:t>
                      </a:r>
                      <a:endParaRPr lang="en-ZA" sz="1600"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Revenue</a:t>
                      </a: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itchFamily="34" charset="0"/>
                          <a:cs typeface="Arial" pitchFamily="34" charset="0"/>
                        </a:rPr>
                        <a:t>Improvement</a:t>
                      </a:r>
                      <a:r>
                        <a:rPr lang="en-ZA" sz="1600" b="0" i="0" u="none" strike="noStrike" baseline="0" dirty="0" smtClean="0">
                          <a:solidFill>
                            <a:srgbClr val="000000"/>
                          </a:solidFill>
                          <a:effectLst/>
                          <a:latin typeface="Arial" pitchFamily="34" charset="0"/>
                          <a:cs typeface="Arial" pitchFamily="34" charset="0"/>
                        </a:rPr>
                        <a:t> of billing</a:t>
                      </a:r>
                      <a:endParaRPr lang="en-ZA" sz="1600" b="0" i="0" u="none" strike="noStrike" dirty="0" smtClean="0">
                        <a:solidFill>
                          <a:srgbClr val="000000"/>
                        </a:solidFill>
                        <a:effectLst/>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0" dirty="0" smtClean="0">
                          <a:latin typeface="Arial" pitchFamily="34" charset="0"/>
                          <a:cs typeface="Arial" pitchFamily="34" charset="0"/>
                        </a:rPr>
                        <a:t>Complete</a:t>
                      </a:r>
                      <a:r>
                        <a:rPr lang="en-ZA" sz="1600" b="0" baseline="0" dirty="0" smtClean="0">
                          <a:latin typeface="Arial" pitchFamily="34" charset="0"/>
                          <a:cs typeface="Arial" pitchFamily="34" charset="0"/>
                        </a:rPr>
                        <a:t> billing and credible AFS. Revenue generation</a:t>
                      </a:r>
                      <a:endParaRPr lang="en-ZA" sz="1600" b="0" dirty="0" smtClean="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6170523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382000" cy="1143000"/>
          </a:xfrm>
        </p:spPr>
        <p:txBody>
          <a:bodyPr/>
          <a:lstStyle/>
          <a:p>
            <a:pPr lvl="0" algn="l"/>
            <a:r>
              <a:rPr lang="en-ZA" sz="2000" b="1" dirty="0" smtClean="0">
                <a:solidFill>
                  <a:srgbClr val="000000"/>
                </a:solidFill>
                <a:latin typeface="Arial Black" pitchFamily="34" charset="0"/>
                <a:cs typeface="Arial" pitchFamily="34"/>
              </a:rPr>
              <a:t>4. UNAUTHORISED , IRREGULAR, FRUITLESS AND WASTEFUL EXPENDITURE 2016/2017</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xmlns="" val="236145004"/>
              </p:ext>
            </p:extLst>
          </p:nvPr>
        </p:nvGraphicFramePr>
        <p:xfrm>
          <a:off x="609600" y="1775807"/>
          <a:ext cx="8001000" cy="4015393"/>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20000"/>
                    </a:ext>
                  </a:extLst>
                </a:gridCol>
                <a:gridCol w="1367458">
                  <a:extLst>
                    <a:ext uri="{9D8B030D-6E8A-4147-A177-3AD203B41FA5}">
                      <a16:colId xmlns:a16="http://schemas.microsoft.com/office/drawing/2014/main" xmlns="" val="20001"/>
                    </a:ext>
                  </a:extLst>
                </a:gridCol>
                <a:gridCol w="1652381">
                  <a:extLst>
                    <a:ext uri="{9D8B030D-6E8A-4147-A177-3AD203B41FA5}">
                      <a16:colId xmlns:a16="http://schemas.microsoft.com/office/drawing/2014/main" xmlns="" val="20002"/>
                    </a:ext>
                  </a:extLst>
                </a:gridCol>
                <a:gridCol w="3304761">
                  <a:extLst>
                    <a:ext uri="{9D8B030D-6E8A-4147-A177-3AD203B41FA5}">
                      <a16:colId xmlns:a16="http://schemas.microsoft.com/office/drawing/2014/main" xmlns="" val="20003"/>
                    </a:ext>
                  </a:extLst>
                </a:gridCol>
              </a:tblGrid>
              <a:tr h="766912">
                <a:tc>
                  <a:txBody>
                    <a:bodyPr/>
                    <a:lstStyle/>
                    <a:p>
                      <a:r>
                        <a:rPr lang="en-ZA" dirty="0" smtClean="0">
                          <a:latin typeface="Arial" pitchFamily="34" charset="0"/>
                          <a:cs typeface="Arial" pitchFamily="34" charset="0"/>
                        </a:rPr>
                        <a:t>Financial</a:t>
                      </a:r>
                      <a:r>
                        <a:rPr lang="en-ZA" baseline="0" dirty="0" smtClean="0">
                          <a:latin typeface="Arial" pitchFamily="34" charset="0"/>
                          <a:cs typeface="Arial" pitchFamily="34" charset="0"/>
                        </a:rPr>
                        <a:t> Year</a:t>
                      </a:r>
                      <a:endParaRPr lang="en-ZA" dirty="0">
                        <a:latin typeface="Arial" pitchFamily="34" charset="0"/>
                        <a:cs typeface="Arial" pitchFamily="34" charset="0"/>
                      </a:endParaRPr>
                    </a:p>
                  </a:txBody>
                  <a:tcPr/>
                </a:tc>
                <a:tc>
                  <a:txBody>
                    <a:bodyPr/>
                    <a:lstStyle/>
                    <a:p>
                      <a:r>
                        <a:rPr lang="en-ZA" dirty="0" smtClean="0">
                          <a:latin typeface="Arial" pitchFamily="34" charset="0"/>
                          <a:cs typeface="Arial" pitchFamily="34" charset="0"/>
                        </a:rPr>
                        <a:t>Total Amount</a:t>
                      </a:r>
                      <a:endParaRPr lang="en-ZA" dirty="0">
                        <a:latin typeface="Arial" pitchFamily="34" charset="0"/>
                        <a:cs typeface="Arial" pitchFamily="34" charset="0"/>
                      </a:endParaRPr>
                    </a:p>
                  </a:txBody>
                  <a:tcPr/>
                </a:tc>
                <a:tc>
                  <a:txBody>
                    <a:bodyPr/>
                    <a:lstStyle/>
                    <a:p>
                      <a:r>
                        <a:rPr lang="en-ZA" dirty="0" smtClean="0">
                          <a:latin typeface="Arial" pitchFamily="34" charset="0"/>
                          <a:cs typeface="Arial" pitchFamily="34" charset="0"/>
                        </a:rPr>
                        <a:t>Amount Condoned</a:t>
                      </a:r>
                      <a:endParaRPr lang="en-ZA" dirty="0">
                        <a:latin typeface="Arial" pitchFamily="34" charset="0"/>
                        <a:cs typeface="Arial" pitchFamily="34" charset="0"/>
                      </a:endParaRPr>
                    </a:p>
                  </a:txBody>
                  <a:tcPr/>
                </a:tc>
                <a:tc>
                  <a:txBody>
                    <a:bodyPr/>
                    <a:lstStyle/>
                    <a:p>
                      <a:r>
                        <a:rPr lang="en-ZA" dirty="0" smtClean="0">
                          <a:latin typeface="Arial" pitchFamily="34" charset="0"/>
                          <a:cs typeface="Arial" pitchFamily="34" charset="0"/>
                        </a:rPr>
                        <a:t>Steps</a:t>
                      </a:r>
                      <a:r>
                        <a:rPr lang="en-ZA" baseline="0" dirty="0" smtClean="0">
                          <a:latin typeface="Arial" pitchFamily="34" charset="0"/>
                          <a:cs typeface="Arial" pitchFamily="34" charset="0"/>
                        </a:rPr>
                        <a:t> Taken to address the UIF expenditures</a:t>
                      </a:r>
                      <a:endParaRPr lang="en-ZA" dirty="0">
                        <a:latin typeface="Arial" pitchFamily="34" charset="0"/>
                        <a:cs typeface="Arial" pitchFamily="34" charset="0"/>
                      </a:endParaRPr>
                    </a:p>
                  </a:txBody>
                  <a:tcPr/>
                </a:tc>
                <a:extLst>
                  <a:ext uri="{0D108BD9-81ED-4DB2-BD59-A6C34878D82A}">
                    <a16:rowId xmlns:a16="http://schemas.microsoft.com/office/drawing/2014/main" xmlns="" val="10000"/>
                  </a:ext>
                </a:extLst>
              </a:tr>
              <a:tr h="444322">
                <a:tc gridSpan="4">
                  <a:txBody>
                    <a:bodyPr/>
                    <a:lstStyle/>
                    <a:p>
                      <a:r>
                        <a:rPr lang="en-ZA" sz="1600" dirty="0" smtClean="0">
                          <a:latin typeface="Arial" pitchFamily="34" charset="0"/>
                          <a:cs typeface="Arial" pitchFamily="34" charset="0"/>
                        </a:rPr>
                        <a:t>2016/17:</a:t>
                      </a:r>
                      <a:endParaRPr lang="en-ZA" sz="1600" dirty="0">
                        <a:latin typeface="Arial" pitchFamily="34" charset="0"/>
                        <a:cs typeface="Arial" pitchFamily="34" charset="0"/>
                      </a:endParaRPr>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1"/>
                  </a:ext>
                </a:extLst>
              </a:tr>
              <a:tr h="444322">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Unauthorised</a:t>
                      </a:r>
                    </a:p>
                    <a:p>
                      <a:r>
                        <a:rPr lang="en-ZA" sz="1600" dirty="0" smtClean="0">
                          <a:latin typeface="Arial" pitchFamily="34" charset="0"/>
                          <a:cs typeface="Arial" pitchFamily="34" charset="0"/>
                        </a:rPr>
                        <a:t>Expenditure</a:t>
                      </a:r>
                    </a:p>
                  </a:txBody>
                  <a:tcPr/>
                </a:tc>
                <a:tc>
                  <a:txBody>
                    <a:bodyPr/>
                    <a:lstStyle/>
                    <a:p>
                      <a:r>
                        <a:rPr lang="en-ZA" sz="1600" dirty="0" smtClean="0">
                          <a:latin typeface="Arial" pitchFamily="34" charset="0"/>
                          <a:cs typeface="Arial" pitchFamily="34" charset="0"/>
                        </a:rPr>
                        <a:t>1</a:t>
                      </a:r>
                      <a:r>
                        <a:rPr lang="en-ZA" sz="1600" baseline="0" dirty="0" smtClean="0">
                          <a:latin typeface="Arial" pitchFamily="34" charset="0"/>
                          <a:cs typeface="Arial" pitchFamily="34" charset="0"/>
                        </a:rPr>
                        <a:t> 053 400 509</a:t>
                      </a:r>
                      <a:endParaRPr lang="en-ZA" sz="160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(1</a:t>
                      </a:r>
                      <a:r>
                        <a:rPr lang="en-ZA" sz="1600" baseline="0" dirty="0" smtClean="0">
                          <a:latin typeface="Arial" pitchFamily="34" charset="0"/>
                          <a:cs typeface="Arial" pitchFamily="34" charset="0"/>
                        </a:rPr>
                        <a:t> 053 400 509)</a:t>
                      </a:r>
                      <a:endParaRPr lang="en-ZA" sz="1600" dirty="0" smtClean="0">
                        <a:latin typeface="Arial" pitchFamily="34" charset="0"/>
                        <a:cs typeface="Arial" pitchFamily="34" charset="0"/>
                      </a:endParaRPr>
                    </a:p>
                    <a:p>
                      <a:endParaRPr lang="en-ZA" sz="1600" dirty="0">
                        <a:latin typeface="Arial" pitchFamily="34" charset="0"/>
                        <a:cs typeface="Arial" pitchFamily="34" charset="0"/>
                      </a:endParaRPr>
                    </a:p>
                  </a:txBody>
                  <a:tcPr/>
                </a:tc>
                <a:tc rowSpan="3">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dirty="0" smtClean="0">
                          <a:latin typeface="Arial" pitchFamily="34" charset="0"/>
                          <a:cs typeface="Arial" pitchFamily="34" charset="0"/>
                        </a:rPr>
                        <a:t>In terms of Section 32 of the MFMA the council  appoint a committee to investigate these. Council has appointed the Municipal Public Accounts Committee (MPAC) to carry out the investigations.  </a:t>
                      </a:r>
                      <a:endParaRPr lang="en-ZA" sz="1600" dirty="0" smtClean="0">
                        <a:latin typeface="Arial" pitchFamily="34" charset="0"/>
                        <a:cs typeface="Arial" pitchFamily="34" charset="0"/>
                      </a:endParaRPr>
                    </a:p>
                    <a:p>
                      <a:endParaRPr lang="en-ZA" sz="1600" dirty="0">
                        <a:latin typeface="Arial" pitchFamily="34" charset="0"/>
                        <a:cs typeface="Arial" pitchFamily="34" charset="0"/>
                      </a:endParaRPr>
                    </a:p>
                  </a:txBody>
                  <a:tcPr/>
                </a:tc>
                <a:extLst>
                  <a:ext uri="{0D108BD9-81ED-4DB2-BD59-A6C34878D82A}">
                    <a16:rowId xmlns:a16="http://schemas.microsoft.com/office/drawing/2014/main" xmlns="" val="10002"/>
                  </a:ext>
                </a:extLst>
              </a:tr>
              <a:tr h="444322">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Fruitless</a:t>
                      </a:r>
                    </a:p>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Expenditure</a:t>
                      </a:r>
                    </a:p>
                  </a:txBody>
                  <a:tcPr/>
                </a:tc>
                <a:tc>
                  <a:txBody>
                    <a:bodyPr/>
                    <a:lstStyle/>
                    <a:p>
                      <a:r>
                        <a:rPr lang="en-ZA" sz="1600" dirty="0" smtClean="0">
                          <a:latin typeface="Arial" pitchFamily="34" charset="0"/>
                          <a:cs typeface="Arial" pitchFamily="34" charset="0"/>
                        </a:rPr>
                        <a:t>54</a:t>
                      </a:r>
                      <a:r>
                        <a:rPr lang="en-ZA" sz="1600" baseline="0" dirty="0" smtClean="0">
                          <a:latin typeface="Arial" pitchFamily="34" charset="0"/>
                          <a:cs typeface="Arial" pitchFamily="34" charset="0"/>
                        </a:rPr>
                        <a:t> 729 211</a:t>
                      </a:r>
                      <a:endParaRPr lang="en-ZA" sz="160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(54 729 211)</a:t>
                      </a:r>
                    </a:p>
                    <a:p>
                      <a:endParaRPr lang="en-ZA" sz="1600" dirty="0">
                        <a:latin typeface="Arial"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xmlns="" val="10003"/>
                  </a:ext>
                </a:extLst>
              </a:tr>
              <a:tr h="1645919">
                <a:tc>
                  <a:txBody>
                    <a:bodyPr/>
                    <a:lstStyle/>
                    <a:p>
                      <a:r>
                        <a:rPr lang="en-ZA" sz="1600" dirty="0" smtClean="0">
                          <a:latin typeface="Arial" pitchFamily="34" charset="0"/>
                          <a:cs typeface="Arial" pitchFamily="34" charset="0"/>
                        </a:rPr>
                        <a:t>Irregular</a:t>
                      </a:r>
                    </a:p>
                    <a:p>
                      <a:r>
                        <a:rPr lang="en-ZA" sz="1600" dirty="0" smtClean="0">
                          <a:latin typeface="Arial" pitchFamily="34" charset="0"/>
                          <a:cs typeface="Arial" pitchFamily="34" charset="0"/>
                        </a:rPr>
                        <a:t>Expenditure</a:t>
                      </a:r>
                    </a:p>
                  </a:txBody>
                  <a:tcPr/>
                </a:tc>
                <a:tc>
                  <a:txBody>
                    <a:bodyPr/>
                    <a:lstStyle/>
                    <a:p>
                      <a:r>
                        <a:rPr lang="en-ZA" sz="1600" dirty="0" smtClean="0">
                          <a:latin typeface="Arial" pitchFamily="34" charset="0"/>
                          <a:cs typeface="Arial" pitchFamily="34" charset="0"/>
                        </a:rPr>
                        <a:t>882 258 224</a:t>
                      </a:r>
                      <a:endParaRPr lang="en-ZA" sz="160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(882 090 784)</a:t>
                      </a:r>
                    </a:p>
                    <a:p>
                      <a:endParaRPr lang="en-ZA" sz="1600" dirty="0">
                        <a:latin typeface="Arial"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590722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40"/>
            <a:ext cx="8763000" cy="1143000"/>
          </a:xfrm>
        </p:spPr>
        <p:txBody>
          <a:bodyPr/>
          <a:lstStyle/>
          <a:p>
            <a:pPr lvl="0" algn="l"/>
            <a:r>
              <a:rPr lang="en-ZA" sz="2000" b="1" dirty="0" smtClean="0">
                <a:latin typeface="Arial Black" pitchFamily="34" charset="0"/>
                <a:cs typeface="Arial" pitchFamily="34"/>
              </a:rPr>
              <a:t>UNAUTHORISED , IRREGULAR, FRUITLESS AND WASTEFUL EXPENDITURE 2017/2018 CONTINUE….</a:t>
            </a:r>
            <a:endParaRPr lang="en-ZA" sz="2000" dirty="0">
              <a:latin typeface="Arial Black"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439044561"/>
              </p:ext>
            </p:extLst>
          </p:nvPr>
        </p:nvGraphicFramePr>
        <p:xfrm>
          <a:off x="304801" y="1295399"/>
          <a:ext cx="8610600" cy="3805555"/>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20000"/>
                    </a:ext>
                  </a:extLst>
                </a:gridCol>
                <a:gridCol w="1519858">
                  <a:extLst>
                    <a:ext uri="{9D8B030D-6E8A-4147-A177-3AD203B41FA5}">
                      <a16:colId xmlns:a16="http://schemas.microsoft.com/office/drawing/2014/main" xmlns="" val="20001"/>
                    </a:ext>
                  </a:extLst>
                </a:gridCol>
                <a:gridCol w="1652381">
                  <a:extLst>
                    <a:ext uri="{9D8B030D-6E8A-4147-A177-3AD203B41FA5}">
                      <a16:colId xmlns:a16="http://schemas.microsoft.com/office/drawing/2014/main" xmlns="" val="20002"/>
                    </a:ext>
                  </a:extLst>
                </a:gridCol>
                <a:gridCol w="3761961">
                  <a:extLst>
                    <a:ext uri="{9D8B030D-6E8A-4147-A177-3AD203B41FA5}">
                      <a16:colId xmlns:a16="http://schemas.microsoft.com/office/drawing/2014/main" xmlns="" val="20003"/>
                    </a:ext>
                  </a:extLst>
                </a:gridCol>
              </a:tblGrid>
              <a:tr h="725084">
                <a:tc>
                  <a:txBody>
                    <a:bodyPr/>
                    <a:lstStyle/>
                    <a:p>
                      <a:r>
                        <a:rPr lang="en-ZA" sz="1600" dirty="0" smtClean="0">
                          <a:latin typeface="Arial" pitchFamily="34" charset="0"/>
                          <a:cs typeface="Arial" pitchFamily="34" charset="0"/>
                        </a:rPr>
                        <a:t>Financial</a:t>
                      </a:r>
                      <a:r>
                        <a:rPr lang="en-ZA" sz="1600" baseline="0" dirty="0" smtClean="0">
                          <a:latin typeface="Arial" pitchFamily="34" charset="0"/>
                          <a:cs typeface="Arial" pitchFamily="34" charset="0"/>
                        </a:rPr>
                        <a:t> Year</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Total Amount</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Amount Condoned</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Steps</a:t>
                      </a:r>
                      <a:r>
                        <a:rPr lang="en-ZA" sz="1600" baseline="0" dirty="0" smtClean="0">
                          <a:latin typeface="Arial" pitchFamily="34" charset="0"/>
                          <a:cs typeface="Arial" pitchFamily="34" charset="0"/>
                        </a:rPr>
                        <a:t> Taken to address the UIF expenditures</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0"/>
                  </a:ext>
                </a:extLst>
              </a:tr>
              <a:tr h="367751">
                <a:tc gridSpan="4">
                  <a:txBody>
                    <a:bodyPr/>
                    <a:lstStyle/>
                    <a:p>
                      <a:r>
                        <a:rPr lang="en-ZA" sz="1600" b="0" dirty="0" smtClean="0">
                          <a:latin typeface="Arial" pitchFamily="34" charset="0"/>
                          <a:cs typeface="Arial" pitchFamily="34" charset="0"/>
                        </a:rPr>
                        <a:t>2017/18:</a:t>
                      </a: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1"/>
                  </a:ext>
                </a:extLst>
              </a:tr>
              <a:tr h="1008616">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0" dirty="0" smtClean="0">
                          <a:latin typeface="Arial" pitchFamily="34" charset="0"/>
                          <a:cs typeface="Arial" pitchFamily="34" charset="0"/>
                        </a:rPr>
                        <a:t>Unauthorised</a:t>
                      </a:r>
                    </a:p>
                    <a:p>
                      <a:r>
                        <a:rPr lang="en-ZA" sz="1600" b="0" dirty="0" smtClean="0">
                          <a:latin typeface="Arial" pitchFamily="34" charset="0"/>
                          <a:cs typeface="Arial" pitchFamily="34" charset="0"/>
                        </a:rPr>
                        <a:t>Expenditure</a:t>
                      </a:r>
                    </a:p>
                    <a:p>
                      <a:endParaRPr lang="en-ZA" sz="1600" b="0" dirty="0" smtClean="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674 194 388</a:t>
                      </a:r>
                    </a:p>
                    <a:p>
                      <a:endParaRPr lang="en-ZA" sz="1600" b="0" dirty="0" smtClean="0">
                        <a:latin typeface="Arial" pitchFamily="34" charset="0"/>
                        <a:cs typeface="Arial" pitchFamily="34" charset="0"/>
                      </a:endParaRPr>
                    </a:p>
                    <a:p>
                      <a:endParaRPr lang="en-ZA" sz="1600" b="0" dirty="0" smtClean="0">
                        <a:latin typeface="Arial" pitchFamily="34" charset="0"/>
                        <a:cs typeface="Arial" pitchFamily="34" charset="0"/>
                      </a:endParaRPr>
                    </a:p>
                    <a:p>
                      <a:endParaRPr lang="en-ZA" sz="1600" b="0" dirty="0" smtClean="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Nil</a:t>
                      </a:r>
                    </a:p>
                    <a:p>
                      <a:endParaRPr lang="en-ZA" sz="1600" b="0" dirty="0" smtClean="0">
                        <a:latin typeface="Arial" pitchFamily="34" charset="0"/>
                        <a:cs typeface="Arial" pitchFamily="34" charset="0"/>
                      </a:endParaRPr>
                    </a:p>
                    <a:p>
                      <a:endParaRPr lang="en-ZA" sz="1600" b="0" dirty="0" smtClean="0">
                        <a:latin typeface="Arial" pitchFamily="34" charset="0"/>
                        <a:cs typeface="Arial" pitchFamily="34" charset="0"/>
                      </a:endParaRPr>
                    </a:p>
                  </a:txBody>
                  <a:tcPr/>
                </a:tc>
                <a:tc rowSpan="3">
                  <a:txBody>
                    <a:bodyPr/>
                    <a:lstStyle/>
                    <a:p>
                      <a:r>
                        <a:rPr lang="en-GB" sz="1600" b="0" dirty="0" smtClean="0">
                          <a:latin typeface="Arial" pitchFamily="34" charset="0"/>
                          <a:cs typeface="Arial" pitchFamily="34" charset="0"/>
                        </a:rPr>
                        <a:t>Internal investigation is in progress as advise by audit committee</a:t>
                      </a:r>
                      <a:endParaRPr lang="en-ZA" sz="1600" b="0" dirty="0">
                        <a:latin typeface="Arial" pitchFamily="34" charset="0"/>
                        <a:cs typeface="Arial" pitchFamily="34" charset="0"/>
                      </a:endParaRPr>
                    </a:p>
                  </a:txBody>
                  <a:tcPr/>
                </a:tc>
                <a:extLst>
                  <a:ext uri="{0D108BD9-81ED-4DB2-BD59-A6C34878D82A}">
                    <a16:rowId xmlns:a16="http://schemas.microsoft.com/office/drawing/2014/main" xmlns="" val="10002"/>
                  </a:ext>
                </a:extLst>
              </a:tr>
              <a:tr h="778075">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b="0" dirty="0" smtClean="0">
                          <a:latin typeface="Arial" pitchFamily="34" charset="0"/>
                          <a:cs typeface="Arial" pitchFamily="34" charset="0"/>
                        </a:rPr>
                        <a:t>Fruitless</a:t>
                      </a:r>
                    </a:p>
                    <a:p>
                      <a:pPr marL="0" marR="0" indent="0" defTabSz="914400" eaLnBrk="1" fontAlgn="auto" latinLnBrk="0" hangingPunct="1">
                        <a:lnSpc>
                          <a:spcPct val="100000"/>
                        </a:lnSpc>
                        <a:spcBef>
                          <a:spcPts val="0"/>
                        </a:spcBef>
                        <a:spcAft>
                          <a:spcPts val="0"/>
                        </a:spcAft>
                        <a:buClrTx/>
                        <a:buSzTx/>
                        <a:buFontTx/>
                        <a:buNone/>
                        <a:tabLst/>
                        <a:defRPr/>
                      </a:pPr>
                      <a:r>
                        <a:rPr lang="en-ZA" sz="1600" b="0" dirty="0" smtClean="0">
                          <a:latin typeface="Arial" pitchFamily="34" charset="0"/>
                          <a:cs typeface="Arial" pitchFamily="34" charset="0"/>
                        </a:rPr>
                        <a:t>Expenditure</a:t>
                      </a:r>
                    </a:p>
                    <a:p>
                      <a:endParaRPr lang="en-ZA" sz="1600" b="0" dirty="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1 219 118</a:t>
                      </a:r>
                      <a:endParaRPr lang="en-ZA" sz="1600" b="0" dirty="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Nil</a:t>
                      </a:r>
                      <a:endParaRPr lang="en-ZA" sz="1600" b="0" dirty="0">
                        <a:latin typeface="Arial" pitchFamily="34" charset="0"/>
                        <a:cs typeface="Arial" pitchFamily="34" charset="0"/>
                      </a:endParaRPr>
                    </a:p>
                  </a:txBody>
                  <a:tcPr/>
                </a:tc>
                <a:tc vMerge="1">
                  <a:txBody>
                    <a:bodyPr/>
                    <a:lstStyle/>
                    <a:p>
                      <a:endParaRPr lang="en-ZA"/>
                    </a:p>
                  </a:txBody>
                  <a:tcPr/>
                </a:tc>
                <a:extLst>
                  <a:ext uri="{0D108BD9-81ED-4DB2-BD59-A6C34878D82A}">
                    <a16:rowId xmlns:a16="http://schemas.microsoft.com/office/drawing/2014/main" xmlns="" val="10003"/>
                  </a:ext>
                </a:extLst>
              </a:tr>
              <a:tr h="778075">
                <a:tc>
                  <a:txBody>
                    <a:bodyPr/>
                    <a:lstStyle/>
                    <a:p>
                      <a:r>
                        <a:rPr lang="en-ZA" sz="1600" b="0" dirty="0" smtClean="0">
                          <a:latin typeface="Arial" pitchFamily="34" charset="0"/>
                          <a:cs typeface="Arial" pitchFamily="34" charset="0"/>
                        </a:rPr>
                        <a:t>Irregular</a:t>
                      </a:r>
                    </a:p>
                    <a:p>
                      <a:r>
                        <a:rPr lang="en-ZA" sz="1600" b="0" dirty="0" smtClean="0">
                          <a:latin typeface="Arial" pitchFamily="34" charset="0"/>
                          <a:cs typeface="Arial" pitchFamily="34" charset="0"/>
                        </a:rPr>
                        <a:t>Expenditure</a:t>
                      </a:r>
                    </a:p>
                    <a:p>
                      <a:endParaRPr lang="en-ZA" sz="1600" b="0" dirty="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52 793 393 </a:t>
                      </a:r>
                      <a:endParaRPr lang="en-ZA" sz="1600" b="0" dirty="0">
                        <a:latin typeface="Arial" pitchFamily="34" charset="0"/>
                        <a:cs typeface="Arial" pitchFamily="34" charset="0"/>
                      </a:endParaRPr>
                    </a:p>
                  </a:txBody>
                  <a:tcPr/>
                </a:tc>
                <a:tc>
                  <a:txBody>
                    <a:bodyPr/>
                    <a:lstStyle/>
                    <a:p>
                      <a:r>
                        <a:rPr lang="en-ZA" sz="1600" b="0" dirty="0" smtClean="0">
                          <a:latin typeface="Arial" pitchFamily="34" charset="0"/>
                          <a:cs typeface="Arial" pitchFamily="34" charset="0"/>
                        </a:rPr>
                        <a:t>Nil</a:t>
                      </a:r>
                      <a:endParaRPr lang="en-ZA" sz="1600" b="0" dirty="0">
                        <a:latin typeface="Arial" pitchFamily="34" charset="0"/>
                        <a:cs typeface="Arial" pitchFamily="34" charset="0"/>
                      </a:endParaRPr>
                    </a:p>
                  </a:txBody>
                  <a:tcPr/>
                </a:tc>
                <a:tc vMerge="1">
                  <a:txBody>
                    <a:bodyPr/>
                    <a:lstStyle/>
                    <a:p>
                      <a:endParaRPr lang="en-ZA"/>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803431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15962"/>
          </a:xfrm>
        </p:spPr>
        <p:txBody>
          <a:bodyPr>
            <a:normAutofit fontScale="90000"/>
          </a:bodyPr>
          <a:lstStyle/>
          <a:p>
            <a:r>
              <a:rPr lang="en-US" sz="2400" dirty="0" smtClean="0">
                <a:latin typeface="Arial Black" pitchFamily="34" charset="0"/>
              </a:rPr>
              <a:t>5. FUNCTIONALITY OF OVERSIGHT STRUCTURES</a:t>
            </a:r>
            <a:endParaRPr lang="en-US" sz="24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79403089"/>
              </p:ext>
            </p:extLst>
          </p:nvPr>
        </p:nvGraphicFramePr>
        <p:xfrm>
          <a:off x="152400" y="1295400"/>
          <a:ext cx="8991600" cy="45720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2941704">
                  <a:extLst>
                    <a:ext uri="{9D8B030D-6E8A-4147-A177-3AD203B41FA5}">
                      <a16:colId xmlns:a16="http://schemas.microsoft.com/office/drawing/2014/main" xmlns="" val="20002"/>
                    </a:ext>
                  </a:extLst>
                </a:gridCol>
                <a:gridCol w="1477896">
                  <a:extLst>
                    <a:ext uri="{9D8B030D-6E8A-4147-A177-3AD203B41FA5}">
                      <a16:colId xmlns:a16="http://schemas.microsoft.com/office/drawing/2014/main" xmlns="" val="20003"/>
                    </a:ext>
                  </a:extLst>
                </a:gridCol>
                <a:gridCol w="1981200">
                  <a:extLst>
                    <a:ext uri="{9D8B030D-6E8A-4147-A177-3AD203B41FA5}">
                      <a16:colId xmlns:a16="http://schemas.microsoft.com/office/drawing/2014/main" xmlns="" val="20004"/>
                    </a:ext>
                  </a:extLst>
                </a:gridCol>
              </a:tblGrid>
              <a:tr h="121920">
                <a:tc>
                  <a:txBody>
                    <a:bodyPr/>
                    <a:lstStyle/>
                    <a:p>
                      <a:r>
                        <a:rPr lang="en-US" sz="1400" dirty="0" smtClean="0">
                          <a:latin typeface="Arial Black" pitchFamily="34" charset="0"/>
                        </a:rPr>
                        <a:t>Structure</a:t>
                      </a:r>
                      <a:endParaRPr lang="en-US" sz="1400" dirty="0">
                        <a:latin typeface="Arial Black" pitchFamily="34" charset="0"/>
                      </a:endParaRPr>
                    </a:p>
                  </a:txBody>
                  <a:tcPr/>
                </a:tc>
                <a:tc>
                  <a:txBody>
                    <a:bodyPr/>
                    <a:lstStyle/>
                    <a:p>
                      <a:r>
                        <a:rPr lang="en-US" sz="1400" dirty="0" smtClean="0">
                          <a:latin typeface="Arial Black" pitchFamily="34" charset="0"/>
                        </a:rPr>
                        <a:t>Functionality </a:t>
                      </a:r>
                      <a:endParaRPr lang="en-US" sz="1400" dirty="0">
                        <a:latin typeface="Arial Black" pitchFamily="34" charset="0"/>
                      </a:endParaRPr>
                    </a:p>
                  </a:txBody>
                  <a:tcPr/>
                </a:tc>
                <a:tc>
                  <a:txBody>
                    <a:bodyPr/>
                    <a:lstStyle/>
                    <a:p>
                      <a:r>
                        <a:rPr lang="en-US" sz="1400" dirty="0" smtClean="0">
                          <a:latin typeface="Arial Black" pitchFamily="34" charset="0"/>
                        </a:rPr>
                        <a:t>role</a:t>
                      </a:r>
                      <a:endParaRPr lang="en-US" sz="1400" dirty="0">
                        <a:latin typeface="Arial Black" pitchFamily="34" charset="0"/>
                      </a:endParaRPr>
                    </a:p>
                  </a:txBody>
                  <a:tcPr/>
                </a:tc>
                <a:tc>
                  <a:txBody>
                    <a:bodyPr/>
                    <a:lstStyle/>
                    <a:p>
                      <a:r>
                        <a:rPr lang="en-US" sz="1400" dirty="0" smtClean="0">
                          <a:latin typeface="Arial Black" pitchFamily="34" charset="0"/>
                        </a:rPr>
                        <a:t>Reporting structure</a:t>
                      </a:r>
                      <a:endParaRPr lang="en-US" sz="1400" dirty="0">
                        <a:latin typeface="Arial Black" pitchFamily="34" charset="0"/>
                      </a:endParaRPr>
                    </a:p>
                  </a:txBody>
                  <a:tcPr/>
                </a:tc>
                <a:tc>
                  <a:txBody>
                    <a:bodyPr/>
                    <a:lstStyle/>
                    <a:p>
                      <a:r>
                        <a:rPr lang="en-US" sz="1400" dirty="0" smtClean="0">
                          <a:latin typeface="Arial Black" pitchFamily="34" charset="0"/>
                        </a:rPr>
                        <a:t>Challenges</a:t>
                      </a:r>
                      <a:endParaRPr lang="en-US" sz="1400" dirty="0">
                        <a:latin typeface="Arial Black" pitchFamily="34" charset="0"/>
                      </a:endParaRPr>
                    </a:p>
                  </a:txBody>
                  <a:tcPr/>
                </a:tc>
                <a:extLst>
                  <a:ext uri="{0D108BD9-81ED-4DB2-BD59-A6C34878D82A}">
                    <a16:rowId xmlns:a16="http://schemas.microsoft.com/office/drawing/2014/main" xmlns="" val="10000"/>
                  </a:ext>
                </a:extLst>
              </a:tr>
              <a:tr h="370840">
                <a:tc>
                  <a:txBody>
                    <a:bodyPr/>
                    <a:lstStyle/>
                    <a:p>
                      <a:r>
                        <a:rPr lang="en-US" sz="1600" b="0" dirty="0" smtClean="0">
                          <a:latin typeface="Arial" pitchFamily="34" charset="0"/>
                          <a:cs typeface="Arial" pitchFamily="34" charset="0"/>
                        </a:rPr>
                        <a:t>Audit Committee</a:t>
                      </a:r>
                      <a:r>
                        <a:rPr lang="en-US" sz="1600" b="0" baseline="0" dirty="0" smtClean="0">
                          <a:latin typeface="Arial" pitchFamily="34" charset="0"/>
                          <a:cs typeface="Arial" pitchFamily="34" charset="0"/>
                        </a:rPr>
                        <a:t> </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Functional</a:t>
                      </a:r>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Oversees organisational governance,</a:t>
                      </a:r>
                      <a:r>
                        <a:rPr lang="en-US" sz="1600" b="0" baseline="0" dirty="0" smtClean="0">
                          <a:solidFill>
                            <a:schemeClr val="tx1"/>
                          </a:solidFill>
                          <a:latin typeface="Arial" pitchFamily="34" charset="0"/>
                          <a:cs typeface="Arial" pitchFamily="34" charset="0"/>
                        </a:rPr>
                        <a:t> risk management, performance and make  recommendations on the compliance matters</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Council</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Internal</a:t>
                      </a:r>
                      <a:r>
                        <a:rPr lang="en-US" sz="1600" b="0" baseline="0" dirty="0" smtClean="0">
                          <a:latin typeface="Arial" pitchFamily="34" charset="0"/>
                          <a:cs typeface="Arial" pitchFamily="34" charset="0"/>
                        </a:rPr>
                        <a:t> Audit Recommendations not fully implemented.</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1"/>
                  </a:ext>
                </a:extLst>
              </a:tr>
              <a:tr h="370840">
                <a:tc>
                  <a:txBody>
                    <a:bodyPr/>
                    <a:lstStyle/>
                    <a:p>
                      <a:r>
                        <a:rPr lang="en-US" sz="1600" b="0" dirty="0" smtClean="0">
                          <a:latin typeface="Arial" pitchFamily="34" charset="0"/>
                          <a:cs typeface="Arial" pitchFamily="34" charset="0"/>
                        </a:rPr>
                        <a:t>MPAC</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Functional</a:t>
                      </a:r>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Validate</a:t>
                      </a:r>
                      <a:r>
                        <a:rPr lang="en-US" sz="1600" b="0" baseline="0" dirty="0" smtClean="0">
                          <a:solidFill>
                            <a:schemeClr val="tx1"/>
                          </a:solidFill>
                          <a:latin typeface="Arial" pitchFamily="34" charset="0"/>
                          <a:cs typeface="Arial" pitchFamily="34" charset="0"/>
                        </a:rPr>
                        <a:t> </a:t>
                      </a:r>
                      <a:r>
                        <a:rPr lang="en-US" sz="1600" b="0" dirty="0" smtClean="0">
                          <a:solidFill>
                            <a:schemeClr val="tx1"/>
                          </a:solidFill>
                          <a:latin typeface="Arial" pitchFamily="34" charset="0"/>
                          <a:cs typeface="Arial" pitchFamily="34" charset="0"/>
                        </a:rPr>
                        <a:t>performance</a:t>
                      </a:r>
                      <a:r>
                        <a:rPr lang="en-US" sz="1600" b="0" baseline="0" dirty="0" smtClean="0">
                          <a:solidFill>
                            <a:schemeClr val="tx1"/>
                          </a:solidFill>
                          <a:latin typeface="Arial" pitchFamily="34" charset="0"/>
                          <a:cs typeface="Arial" pitchFamily="34" charset="0"/>
                        </a:rPr>
                        <a:t> report of the municipality and conduct or recommends investigations on Unauthorized irregular expenditure</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Council</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No research capacity</a:t>
                      </a:r>
                      <a:r>
                        <a:rPr lang="en-US" sz="1600" b="0" baseline="0" dirty="0" smtClean="0">
                          <a:latin typeface="Arial" pitchFamily="34" charset="0"/>
                          <a:cs typeface="Arial" pitchFamily="34" charset="0"/>
                        </a:rPr>
                        <a:t> to strengthen knowledge of the structure</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2"/>
                  </a:ext>
                </a:extLst>
              </a:tr>
              <a:tr h="1432560">
                <a:tc>
                  <a:txBody>
                    <a:bodyPr/>
                    <a:lstStyle/>
                    <a:p>
                      <a:r>
                        <a:rPr lang="en-US" sz="1600" b="0" dirty="0" smtClean="0">
                          <a:latin typeface="Arial" pitchFamily="34" charset="0"/>
                          <a:cs typeface="Arial" pitchFamily="34" charset="0"/>
                        </a:rPr>
                        <a:t>Risk management committee </a:t>
                      </a:r>
                      <a:endParaRPr lang="en-US" sz="16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Functional</a:t>
                      </a:r>
                    </a:p>
                    <a:p>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Assist management to oversee municipal risk management </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Senior</a:t>
                      </a:r>
                      <a:r>
                        <a:rPr lang="en-US" sz="1600" b="0" baseline="0" dirty="0" smtClean="0">
                          <a:latin typeface="Arial" pitchFamily="34" charset="0"/>
                          <a:cs typeface="Arial" pitchFamily="34" charset="0"/>
                        </a:rPr>
                        <a:t> Management</a:t>
                      </a:r>
                      <a:endParaRPr lang="en-US" sz="16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latin typeface="Arial" pitchFamily="34" charset="0"/>
                          <a:cs typeface="Arial" pitchFamily="34" charset="0"/>
                        </a:rPr>
                        <a:t>Risk Management Committee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latin typeface="Arial" pitchFamily="34" charset="0"/>
                          <a:cs typeface="Arial" pitchFamily="34" charset="0"/>
                        </a:rPr>
                        <a:t>Recommendations not fully implemented.</a:t>
                      </a:r>
                      <a:endParaRPr lang="en-US" sz="1600" b="0" dirty="0" smtClean="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294268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fontScale="90000"/>
          </a:bodyPr>
          <a:lstStyle/>
          <a:p>
            <a:r>
              <a:rPr lang="en-US" sz="2000" dirty="0" smtClean="0">
                <a:latin typeface="Arial Black" pitchFamily="34" charset="0"/>
              </a:rPr>
              <a:t>FUNCTIONALITY OF OVERSIGHT STRUCTURES continue….</a:t>
            </a:r>
            <a:endParaRPr lang="en-US" sz="20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72817197"/>
              </p:ext>
            </p:extLst>
          </p:nvPr>
        </p:nvGraphicFramePr>
        <p:xfrm>
          <a:off x="152400" y="762000"/>
          <a:ext cx="8991600" cy="48006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2941704">
                  <a:extLst>
                    <a:ext uri="{9D8B030D-6E8A-4147-A177-3AD203B41FA5}">
                      <a16:colId xmlns:a16="http://schemas.microsoft.com/office/drawing/2014/main" xmlns="" val="20002"/>
                    </a:ext>
                  </a:extLst>
                </a:gridCol>
                <a:gridCol w="1477896">
                  <a:extLst>
                    <a:ext uri="{9D8B030D-6E8A-4147-A177-3AD203B41FA5}">
                      <a16:colId xmlns:a16="http://schemas.microsoft.com/office/drawing/2014/main" xmlns="" val="20003"/>
                    </a:ext>
                  </a:extLst>
                </a:gridCol>
                <a:gridCol w="1981200">
                  <a:extLst>
                    <a:ext uri="{9D8B030D-6E8A-4147-A177-3AD203B41FA5}">
                      <a16:colId xmlns:a16="http://schemas.microsoft.com/office/drawing/2014/main" xmlns="" val="20004"/>
                    </a:ext>
                  </a:extLst>
                </a:gridCol>
              </a:tblGrid>
              <a:tr h="121920">
                <a:tc>
                  <a:txBody>
                    <a:bodyPr/>
                    <a:lstStyle/>
                    <a:p>
                      <a:r>
                        <a:rPr lang="en-US" sz="1400" dirty="0" smtClean="0">
                          <a:latin typeface="Arial Black" pitchFamily="34" charset="0"/>
                        </a:rPr>
                        <a:t>Structure</a:t>
                      </a:r>
                      <a:endParaRPr lang="en-US" sz="1400" dirty="0">
                        <a:latin typeface="Arial Black" pitchFamily="34" charset="0"/>
                      </a:endParaRPr>
                    </a:p>
                  </a:txBody>
                  <a:tcPr/>
                </a:tc>
                <a:tc>
                  <a:txBody>
                    <a:bodyPr/>
                    <a:lstStyle/>
                    <a:p>
                      <a:r>
                        <a:rPr lang="en-US" sz="1400" dirty="0" smtClean="0">
                          <a:latin typeface="Arial Black" pitchFamily="34" charset="0"/>
                        </a:rPr>
                        <a:t>Functionality </a:t>
                      </a:r>
                      <a:endParaRPr lang="en-US" sz="1400" dirty="0">
                        <a:latin typeface="Arial Black" pitchFamily="34" charset="0"/>
                      </a:endParaRPr>
                    </a:p>
                  </a:txBody>
                  <a:tcPr/>
                </a:tc>
                <a:tc>
                  <a:txBody>
                    <a:bodyPr/>
                    <a:lstStyle/>
                    <a:p>
                      <a:r>
                        <a:rPr lang="en-US" sz="1400" dirty="0" smtClean="0">
                          <a:latin typeface="Arial Black" pitchFamily="34" charset="0"/>
                        </a:rPr>
                        <a:t>role</a:t>
                      </a:r>
                      <a:endParaRPr lang="en-US" sz="1400" dirty="0">
                        <a:latin typeface="Arial Black" pitchFamily="34" charset="0"/>
                      </a:endParaRPr>
                    </a:p>
                  </a:txBody>
                  <a:tcPr/>
                </a:tc>
                <a:tc>
                  <a:txBody>
                    <a:bodyPr/>
                    <a:lstStyle/>
                    <a:p>
                      <a:r>
                        <a:rPr lang="en-US" sz="1400" dirty="0" smtClean="0">
                          <a:latin typeface="Arial Black" pitchFamily="34" charset="0"/>
                        </a:rPr>
                        <a:t>Reporting structure</a:t>
                      </a:r>
                      <a:endParaRPr lang="en-US" sz="1400" dirty="0">
                        <a:latin typeface="Arial Black" pitchFamily="34" charset="0"/>
                      </a:endParaRPr>
                    </a:p>
                  </a:txBody>
                  <a:tcPr/>
                </a:tc>
                <a:tc>
                  <a:txBody>
                    <a:bodyPr/>
                    <a:lstStyle/>
                    <a:p>
                      <a:r>
                        <a:rPr lang="en-US" sz="1400" dirty="0" smtClean="0">
                          <a:latin typeface="Arial Black" pitchFamily="34" charset="0"/>
                        </a:rPr>
                        <a:t>Challenges</a:t>
                      </a:r>
                      <a:endParaRPr lang="en-US" sz="1400" dirty="0">
                        <a:latin typeface="Arial Black" pitchFamily="34" charset="0"/>
                      </a:endParaRPr>
                    </a:p>
                  </a:txBody>
                  <a:tcPr/>
                </a:tc>
                <a:extLst>
                  <a:ext uri="{0D108BD9-81ED-4DB2-BD59-A6C34878D82A}">
                    <a16:rowId xmlns:a16="http://schemas.microsoft.com/office/drawing/2014/main" xmlns="" val="10000"/>
                  </a:ext>
                </a:extLst>
              </a:tr>
              <a:tr h="609599">
                <a:tc>
                  <a:txBody>
                    <a:bodyPr/>
                    <a:lstStyle/>
                    <a:p>
                      <a:r>
                        <a:rPr lang="en-US" sz="1600" b="0" dirty="0" smtClean="0">
                          <a:latin typeface="Arial" pitchFamily="34" charset="0"/>
                          <a:cs typeface="Arial" pitchFamily="34" charset="0"/>
                        </a:rPr>
                        <a:t>Audit steering committee </a:t>
                      </a:r>
                      <a:endParaRPr lang="en-US" sz="16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Functional</a:t>
                      </a:r>
                    </a:p>
                    <a:p>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Monitor implementation of audit action</a:t>
                      </a:r>
                      <a:r>
                        <a:rPr lang="en-US" sz="1600" b="0" baseline="0" dirty="0" smtClean="0">
                          <a:solidFill>
                            <a:schemeClr val="tx1"/>
                          </a:solidFill>
                          <a:latin typeface="Arial" pitchFamily="34" charset="0"/>
                          <a:cs typeface="Arial" pitchFamily="34" charset="0"/>
                        </a:rPr>
                        <a:t> plan</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Mayoral Committee</a:t>
                      </a:r>
                      <a:r>
                        <a:rPr lang="en-US" sz="1600" b="0" baseline="0" dirty="0" smtClean="0">
                          <a:latin typeface="Arial" pitchFamily="34" charset="0"/>
                          <a:cs typeface="Arial" pitchFamily="34" charset="0"/>
                        </a:rPr>
                        <a:t> </a:t>
                      </a:r>
                    </a:p>
                    <a:p>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Audit Steering</a:t>
                      </a:r>
                      <a:r>
                        <a:rPr lang="en-US" sz="1600" b="0" baseline="0" dirty="0" smtClean="0">
                          <a:latin typeface="Arial" pitchFamily="34" charset="0"/>
                          <a:cs typeface="Arial" pitchFamily="34" charset="0"/>
                        </a:rPr>
                        <a:t> Committee Mostly Scheduled during Audit Season.</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1"/>
                  </a:ext>
                </a:extLst>
              </a:tr>
              <a:tr h="929639">
                <a:tc>
                  <a:txBody>
                    <a:bodyPr/>
                    <a:lstStyle/>
                    <a:p>
                      <a:r>
                        <a:rPr lang="en-US" sz="1600" b="0" dirty="0" smtClean="0">
                          <a:latin typeface="Arial" pitchFamily="34" charset="0"/>
                          <a:cs typeface="Arial" pitchFamily="34" charset="0"/>
                        </a:rPr>
                        <a:t>Internal Audit</a:t>
                      </a:r>
                      <a:r>
                        <a:rPr lang="en-US" sz="1600" b="0" baseline="0" dirty="0" smtClean="0">
                          <a:latin typeface="Arial" pitchFamily="34" charset="0"/>
                          <a:cs typeface="Arial" pitchFamily="34" charset="0"/>
                        </a:rPr>
                        <a:t> </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Functional</a:t>
                      </a:r>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Provides assurance and consulting services to management on risk management , governance</a:t>
                      </a:r>
                      <a:r>
                        <a:rPr lang="en-US" sz="1600" b="0" baseline="0" dirty="0" smtClean="0">
                          <a:solidFill>
                            <a:schemeClr val="tx1"/>
                          </a:solidFill>
                          <a:latin typeface="Arial" pitchFamily="34" charset="0"/>
                          <a:cs typeface="Arial" pitchFamily="34" charset="0"/>
                        </a:rPr>
                        <a:t> and internal controls</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Audit Committee </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Recommendations</a:t>
                      </a:r>
                      <a:r>
                        <a:rPr lang="en-US" sz="1600" b="0" baseline="0" dirty="0" smtClean="0">
                          <a:latin typeface="Arial" pitchFamily="34" charset="0"/>
                          <a:cs typeface="Arial" pitchFamily="34" charset="0"/>
                        </a:rPr>
                        <a:t> from Internal Audit not fully implemented.</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2"/>
                  </a:ext>
                </a:extLst>
              </a:tr>
              <a:tr h="1905000">
                <a:tc>
                  <a:txBody>
                    <a:bodyPr/>
                    <a:lstStyle/>
                    <a:p>
                      <a:r>
                        <a:rPr lang="en-US" sz="1600" b="0" dirty="0" smtClean="0">
                          <a:latin typeface="Arial" pitchFamily="34" charset="0"/>
                          <a:cs typeface="Arial" pitchFamily="34" charset="0"/>
                        </a:rPr>
                        <a:t>Financial Misconduct board</a:t>
                      </a:r>
                      <a:r>
                        <a:rPr lang="en-US" sz="1600" b="0" baseline="0" dirty="0" smtClean="0">
                          <a:latin typeface="Arial" pitchFamily="34" charset="0"/>
                          <a:cs typeface="Arial" pitchFamily="34" charset="0"/>
                        </a:rPr>
                        <a:t> </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 Functional</a:t>
                      </a:r>
                      <a:endParaRPr lang="en-US" sz="1600" b="0" dirty="0">
                        <a:latin typeface="Arial" pitchFamily="34" charset="0"/>
                        <a:cs typeface="Arial" pitchFamily="34" charset="0"/>
                      </a:endParaRPr>
                    </a:p>
                  </a:txBody>
                  <a:tcPr/>
                </a:tc>
                <a:tc>
                  <a:txBody>
                    <a:bodyPr/>
                    <a:lstStyle/>
                    <a:p>
                      <a:pPr algn="l"/>
                      <a:r>
                        <a:rPr lang="en-US" sz="1600" b="0" dirty="0" smtClean="0">
                          <a:solidFill>
                            <a:schemeClr val="tx1"/>
                          </a:solidFill>
                          <a:latin typeface="Arial" pitchFamily="34" charset="0"/>
                          <a:cs typeface="Arial" pitchFamily="34" charset="0"/>
                        </a:rPr>
                        <a:t>Investigates</a:t>
                      </a:r>
                      <a:r>
                        <a:rPr lang="en-US" sz="1600" b="0" baseline="0" dirty="0" smtClean="0">
                          <a:solidFill>
                            <a:schemeClr val="tx1"/>
                          </a:solidFill>
                          <a:latin typeface="Arial" pitchFamily="34" charset="0"/>
                          <a:cs typeface="Arial" pitchFamily="34" charset="0"/>
                        </a:rPr>
                        <a:t> allegations and Adjudicate cases of financial misconduct within the municipality</a:t>
                      </a:r>
                      <a:endParaRPr lang="en-US" sz="1600" b="0" dirty="0">
                        <a:solidFill>
                          <a:schemeClr val="tx1"/>
                        </a:solidFill>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Council</a:t>
                      </a:r>
                      <a:endParaRPr lang="en-US" sz="1600" b="0" dirty="0">
                        <a:latin typeface="Arial" pitchFamily="34" charset="0"/>
                        <a:cs typeface="Arial" pitchFamily="34" charset="0"/>
                      </a:endParaRPr>
                    </a:p>
                  </a:txBody>
                  <a:tcPr/>
                </a:tc>
                <a:tc>
                  <a:txBody>
                    <a:bodyPr/>
                    <a:lstStyle/>
                    <a:p>
                      <a:r>
                        <a:rPr lang="en-US" sz="1600" b="0" dirty="0" smtClean="0">
                          <a:latin typeface="Arial" pitchFamily="34" charset="0"/>
                          <a:cs typeface="Arial" pitchFamily="34" charset="0"/>
                        </a:rPr>
                        <a:t>Training</a:t>
                      </a:r>
                      <a:r>
                        <a:rPr lang="en-US" sz="1600" b="0" baseline="0" dirty="0" smtClean="0">
                          <a:latin typeface="Arial" pitchFamily="34" charset="0"/>
                          <a:cs typeface="Arial" pitchFamily="34" charset="0"/>
                        </a:rPr>
                        <a:t> and Development of Financial Misconduct Board</a:t>
                      </a:r>
                      <a:endParaRPr lang="en-US" sz="1600" b="0" dirty="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888854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PRESENTATION OUTLINE </a:t>
            </a:r>
            <a:r>
              <a:rPr lang="en-ZA" b="1" dirty="0" smtClean="0">
                <a:latin typeface="Arial" pitchFamily="34" charset="0"/>
                <a:cs typeface="Arial" pitchFamily="34" charset="0"/>
              </a:rPr>
              <a:t>…….</a:t>
            </a:r>
            <a:endParaRPr lang="en-ZA"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82239418"/>
              </p:ext>
            </p:extLst>
          </p:nvPr>
        </p:nvGraphicFramePr>
        <p:xfrm>
          <a:off x="822325" y="1100138"/>
          <a:ext cx="7521576" cy="4937760"/>
        </p:xfrm>
        <a:graphic>
          <a:graphicData uri="http://schemas.openxmlformats.org/drawingml/2006/table">
            <a:tbl>
              <a:tblPr firstRow="1" bandRow="1">
                <a:tableStyleId>{5C22544A-7EE6-4342-B048-85BDC9FD1C3A}</a:tableStyleId>
              </a:tblPr>
              <a:tblGrid>
                <a:gridCol w="549275">
                  <a:extLst>
                    <a:ext uri="{9D8B030D-6E8A-4147-A177-3AD203B41FA5}">
                      <a16:colId xmlns:a16="http://schemas.microsoft.com/office/drawing/2014/main" xmlns="" val="20000"/>
                    </a:ext>
                  </a:extLst>
                </a:gridCol>
                <a:gridCol w="6972301">
                  <a:extLst>
                    <a:ext uri="{9D8B030D-6E8A-4147-A177-3AD203B41FA5}">
                      <a16:colId xmlns:a16="http://schemas.microsoft.com/office/drawing/2014/main" xmlns="" val="20001"/>
                    </a:ext>
                  </a:extLst>
                </a:gridCol>
              </a:tblGrid>
              <a:tr h="370840">
                <a:tc>
                  <a:txBody>
                    <a:bodyPr/>
                    <a:lstStyle/>
                    <a:p>
                      <a:r>
                        <a:rPr lang="en-ZA" dirty="0" smtClean="0"/>
                        <a:t>5. </a:t>
                      </a:r>
                      <a:endParaRPr lang="en-ZA" dirty="0"/>
                    </a:p>
                  </a:txBody>
                  <a:tcPr/>
                </a:tc>
                <a:tc>
                  <a:txBody>
                    <a:bodyPr/>
                    <a:lstStyle/>
                    <a:p>
                      <a:r>
                        <a:rPr lang="en-ZA" sz="2400" dirty="0" smtClean="0"/>
                        <a:t>Functionality of Oversight Structures.</a:t>
                      </a:r>
                      <a:endParaRPr lang="en-ZA" sz="2400" dirty="0"/>
                    </a:p>
                  </a:txBody>
                  <a:tcPr/>
                </a:tc>
                <a:extLst>
                  <a:ext uri="{0D108BD9-81ED-4DB2-BD59-A6C34878D82A}">
                    <a16:rowId xmlns:a16="http://schemas.microsoft.com/office/drawing/2014/main" xmlns="" val="10000"/>
                  </a:ext>
                </a:extLst>
              </a:tr>
              <a:tr h="370840">
                <a:tc>
                  <a:txBody>
                    <a:bodyPr/>
                    <a:lstStyle/>
                    <a:p>
                      <a:r>
                        <a:rPr lang="en-ZA" dirty="0" smtClean="0"/>
                        <a:t>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0" kern="0" dirty="0" smtClean="0">
                          <a:latin typeface="Arial" pitchFamily="34" charset="0"/>
                          <a:cs typeface="Arial" pitchFamily="34" charset="0"/>
                        </a:rPr>
                        <a:t>Accountability and Consequence management approaches in the municipality</a:t>
                      </a:r>
                    </a:p>
                    <a:p>
                      <a:endParaRPr lang="en-ZA" sz="2400" dirty="0"/>
                    </a:p>
                  </a:txBody>
                  <a:tcPr/>
                </a:tc>
                <a:extLst>
                  <a:ext uri="{0D108BD9-81ED-4DB2-BD59-A6C34878D82A}">
                    <a16:rowId xmlns:a16="http://schemas.microsoft.com/office/drawing/2014/main" xmlns="" val="10001"/>
                  </a:ext>
                </a:extLst>
              </a:tr>
              <a:tr h="370840">
                <a:tc>
                  <a:txBody>
                    <a:bodyPr/>
                    <a:lstStyle/>
                    <a:p>
                      <a:r>
                        <a:rPr lang="en-ZA" dirty="0" smtClean="0"/>
                        <a:t>7.</a:t>
                      </a:r>
                      <a:endParaRPr lang="en-ZA" dirty="0"/>
                    </a:p>
                  </a:txBody>
                  <a:tcPr/>
                </a:tc>
                <a:tc>
                  <a:txBody>
                    <a:bodyPr/>
                    <a:lstStyle/>
                    <a:p>
                      <a:r>
                        <a:rPr lang="en-US" sz="2400" b="0" kern="0" dirty="0" smtClean="0">
                          <a:latin typeface="Arial" pitchFamily="34" charset="0"/>
                          <a:cs typeface="Arial" pitchFamily="34" charset="0"/>
                        </a:rPr>
                        <a:t>VBS investment and progress made so far</a:t>
                      </a:r>
                      <a:endParaRPr lang="en-ZA" sz="2400" dirty="0"/>
                    </a:p>
                  </a:txBody>
                  <a:tcPr/>
                </a:tc>
                <a:extLst>
                  <a:ext uri="{0D108BD9-81ED-4DB2-BD59-A6C34878D82A}">
                    <a16:rowId xmlns:a16="http://schemas.microsoft.com/office/drawing/2014/main" xmlns="" val="10002"/>
                  </a:ext>
                </a:extLst>
              </a:tr>
              <a:tr h="370840">
                <a:tc>
                  <a:txBody>
                    <a:bodyPr/>
                    <a:lstStyle/>
                    <a:p>
                      <a:r>
                        <a:rPr lang="en-ZA" dirty="0" smtClean="0"/>
                        <a:t>8.</a:t>
                      </a:r>
                      <a:endParaRPr lang="en-ZA" dirty="0"/>
                    </a:p>
                  </a:txBody>
                  <a:tcPr/>
                </a:tc>
                <a:tc>
                  <a:txBody>
                    <a:bodyPr/>
                    <a:lstStyle/>
                    <a:p>
                      <a:r>
                        <a:rPr lang="en-US" sz="2400" b="0" kern="0" dirty="0" smtClean="0">
                          <a:latin typeface="Arial" pitchFamily="34" charset="0"/>
                          <a:cs typeface="Arial" pitchFamily="34" charset="0"/>
                        </a:rPr>
                        <a:t>Forensic and other investigations and progress on the implementation of recommendations</a:t>
                      </a:r>
                      <a:endParaRPr lang="en-ZA" sz="2400" b="0" dirty="0">
                        <a:latin typeface="Arial" pitchFamily="34" charset="0"/>
                        <a:cs typeface="Arial" pitchFamily="34" charset="0"/>
                      </a:endParaRPr>
                    </a:p>
                  </a:txBody>
                  <a:tcPr/>
                </a:tc>
                <a:extLst>
                  <a:ext uri="{0D108BD9-81ED-4DB2-BD59-A6C34878D82A}">
                    <a16:rowId xmlns:a16="http://schemas.microsoft.com/office/drawing/2014/main" xmlns="" val="10003"/>
                  </a:ext>
                </a:extLst>
              </a:tr>
              <a:tr h="370840">
                <a:tc>
                  <a:txBody>
                    <a:bodyPr/>
                    <a:lstStyle/>
                    <a:p>
                      <a:r>
                        <a:rPr lang="en-ZA" dirty="0" smtClean="0"/>
                        <a:t>9.</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400" b="0" kern="0" dirty="0" smtClean="0">
                          <a:solidFill>
                            <a:schemeClr val="dk1"/>
                          </a:solidFill>
                          <a:latin typeface="Arial" pitchFamily="34" charset="0"/>
                          <a:ea typeface="+mn-ea"/>
                          <a:cs typeface="Arial" pitchFamily="34" charset="0"/>
                        </a:rPr>
                        <a:t>Towards 2021 Clean Audit</a:t>
                      </a:r>
                      <a:r>
                        <a:rPr lang="en-ZA" sz="2400" b="0" kern="0" baseline="0" dirty="0" smtClean="0">
                          <a:solidFill>
                            <a:schemeClr val="dk1"/>
                          </a:solidFill>
                          <a:latin typeface="Arial" pitchFamily="34" charset="0"/>
                          <a:ea typeface="+mn-ea"/>
                          <a:cs typeface="Arial" pitchFamily="34" charset="0"/>
                        </a:rPr>
                        <a:t> :</a:t>
                      </a:r>
                      <a:r>
                        <a:rPr lang="en-ZA" sz="2400" b="0" kern="0" dirty="0" smtClean="0">
                          <a:solidFill>
                            <a:schemeClr val="dk1"/>
                          </a:solidFill>
                          <a:latin typeface="Arial" pitchFamily="34" charset="0"/>
                          <a:ea typeface="+mn-ea"/>
                          <a:cs typeface="Arial" pitchFamily="34" charset="0"/>
                        </a:rPr>
                        <a:t> Suggested Way Forward </a:t>
                      </a:r>
                      <a:endParaRPr lang="en-US" sz="2400" b="0" kern="0" dirty="0" smtClean="0">
                        <a:solidFill>
                          <a:schemeClr val="dk1"/>
                        </a:solidFill>
                        <a:latin typeface="Arial" pitchFamily="34" charset="0"/>
                        <a:ea typeface="+mn-ea"/>
                        <a:cs typeface="Arial" pitchFamily="34" charset="0"/>
                      </a:endParaRPr>
                    </a:p>
                    <a:p>
                      <a:endParaRPr lang="en-ZA" sz="2400" dirty="0"/>
                    </a:p>
                  </a:txBody>
                  <a:tcPr/>
                </a:tc>
                <a:extLst>
                  <a:ext uri="{0D108BD9-81ED-4DB2-BD59-A6C34878D82A}">
                    <a16:rowId xmlns:a16="http://schemas.microsoft.com/office/drawing/2014/main" xmlns="" val="10004"/>
                  </a:ext>
                </a:extLst>
              </a:tr>
              <a:tr h="370840">
                <a:tc>
                  <a:txBody>
                    <a:bodyPr/>
                    <a:lstStyle/>
                    <a:p>
                      <a:r>
                        <a:rPr lang="en-ZA" dirty="0" smtClean="0"/>
                        <a:t>10.</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0" dirty="0" smtClean="0">
                          <a:latin typeface="Arial" pitchFamily="34" charset="0"/>
                          <a:cs typeface="Arial" pitchFamily="34" charset="0"/>
                        </a:rPr>
                        <a:t>Key Challenges and Support Requirements</a:t>
                      </a:r>
                    </a:p>
                    <a:p>
                      <a:endParaRPr lang="en-ZA"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443726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p:spPr>
        <p:txBody>
          <a:bodyPr>
            <a:noAutofit/>
          </a:bodyPr>
          <a:lstStyle/>
          <a:p>
            <a:r>
              <a:rPr lang="en-US" sz="2000" dirty="0" smtClean="0">
                <a:latin typeface="Arial Black" pitchFamily="34" charset="0"/>
              </a:rPr>
              <a:t>FUNCTIONALITY OF OVERSIGHT STRUCTURES continues……..</a:t>
            </a:r>
            <a:endParaRPr lang="en-US" sz="20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90231612"/>
              </p:ext>
            </p:extLst>
          </p:nvPr>
        </p:nvGraphicFramePr>
        <p:xfrm>
          <a:off x="152400" y="1142999"/>
          <a:ext cx="8839200" cy="478536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2833488">
                  <a:extLst>
                    <a:ext uri="{9D8B030D-6E8A-4147-A177-3AD203B41FA5}">
                      <a16:colId xmlns:a16="http://schemas.microsoft.com/office/drawing/2014/main" xmlns="" val="20002"/>
                    </a:ext>
                  </a:extLst>
                </a:gridCol>
                <a:gridCol w="1708416">
                  <a:extLst>
                    <a:ext uri="{9D8B030D-6E8A-4147-A177-3AD203B41FA5}">
                      <a16:colId xmlns:a16="http://schemas.microsoft.com/office/drawing/2014/main" xmlns="" val="20003"/>
                    </a:ext>
                  </a:extLst>
                </a:gridCol>
                <a:gridCol w="1782696">
                  <a:extLst>
                    <a:ext uri="{9D8B030D-6E8A-4147-A177-3AD203B41FA5}">
                      <a16:colId xmlns:a16="http://schemas.microsoft.com/office/drawing/2014/main" xmlns="" val="20004"/>
                    </a:ext>
                  </a:extLst>
                </a:gridCol>
              </a:tblGrid>
              <a:tr h="137160">
                <a:tc>
                  <a:txBody>
                    <a:bodyPr/>
                    <a:lstStyle/>
                    <a:p>
                      <a:r>
                        <a:rPr lang="en-US" sz="1600" dirty="0" smtClean="0">
                          <a:latin typeface="Arial Black" pitchFamily="34" charset="0"/>
                        </a:rPr>
                        <a:t>Structure</a:t>
                      </a:r>
                      <a:endParaRPr lang="en-US" sz="1600" dirty="0">
                        <a:latin typeface="Arial Black" pitchFamily="34" charset="0"/>
                      </a:endParaRPr>
                    </a:p>
                  </a:txBody>
                  <a:tcPr/>
                </a:tc>
                <a:tc>
                  <a:txBody>
                    <a:bodyPr/>
                    <a:lstStyle/>
                    <a:p>
                      <a:r>
                        <a:rPr lang="en-US" sz="1600" dirty="0" smtClean="0">
                          <a:latin typeface="Arial Black" pitchFamily="34" charset="0"/>
                        </a:rPr>
                        <a:t>Functionality </a:t>
                      </a:r>
                      <a:endParaRPr lang="en-US" sz="1600" dirty="0">
                        <a:latin typeface="Arial Black" pitchFamily="34" charset="0"/>
                      </a:endParaRPr>
                    </a:p>
                  </a:txBody>
                  <a:tcPr/>
                </a:tc>
                <a:tc>
                  <a:txBody>
                    <a:bodyPr/>
                    <a:lstStyle/>
                    <a:p>
                      <a:r>
                        <a:rPr lang="en-US" sz="1600" dirty="0" smtClean="0">
                          <a:latin typeface="Arial Black" pitchFamily="34" charset="0"/>
                        </a:rPr>
                        <a:t>Role</a:t>
                      </a:r>
                      <a:endParaRPr lang="en-US" sz="1600" dirty="0">
                        <a:latin typeface="Arial Black" pitchFamily="34" charset="0"/>
                      </a:endParaRPr>
                    </a:p>
                  </a:txBody>
                  <a:tcPr/>
                </a:tc>
                <a:tc>
                  <a:txBody>
                    <a:bodyPr/>
                    <a:lstStyle/>
                    <a:p>
                      <a:r>
                        <a:rPr lang="en-US" sz="1600" dirty="0" smtClean="0">
                          <a:latin typeface="Arial Black" pitchFamily="34" charset="0"/>
                        </a:rPr>
                        <a:t>Reporting structure</a:t>
                      </a:r>
                      <a:endParaRPr lang="en-US" sz="1600" dirty="0">
                        <a:latin typeface="Arial Black" pitchFamily="34" charset="0"/>
                      </a:endParaRPr>
                    </a:p>
                  </a:txBody>
                  <a:tcPr/>
                </a:tc>
                <a:tc>
                  <a:txBody>
                    <a:bodyPr/>
                    <a:lstStyle/>
                    <a:p>
                      <a:r>
                        <a:rPr lang="en-US" sz="1600" dirty="0" smtClean="0">
                          <a:latin typeface="Arial Black" pitchFamily="34" charset="0"/>
                        </a:rPr>
                        <a:t>Challenges</a:t>
                      </a:r>
                      <a:endParaRPr lang="en-US" sz="1600" dirty="0">
                        <a:latin typeface="Arial Black" pitchFamily="34" charset="0"/>
                      </a:endParaRPr>
                    </a:p>
                  </a:txBody>
                  <a:tcPr/>
                </a:tc>
                <a:extLst>
                  <a:ext uri="{0D108BD9-81ED-4DB2-BD59-A6C34878D82A}">
                    <a16:rowId xmlns:a16="http://schemas.microsoft.com/office/drawing/2014/main" xmlns="" val="10000"/>
                  </a:ext>
                </a:extLst>
              </a:tr>
              <a:tr h="868681">
                <a:tc>
                  <a:txBody>
                    <a:bodyPr/>
                    <a:lstStyle/>
                    <a:p>
                      <a:r>
                        <a:rPr lang="en-US" sz="1600" dirty="0" smtClean="0">
                          <a:latin typeface="Arial" pitchFamily="34" charset="0"/>
                          <a:cs typeface="Arial" pitchFamily="34" charset="0"/>
                        </a:rPr>
                        <a:t>Council </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Functional</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Developing</a:t>
                      </a:r>
                      <a:r>
                        <a:rPr lang="en-US" sz="1600" baseline="0" dirty="0" smtClean="0">
                          <a:latin typeface="Arial" pitchFamily="34" charset="0"/>
                          <a:cs typeface="Arial" pitchFamily="34" charset="0"/>
                        </a:rPr>
                        <a:t> policies and bylaws </a:t>
                      </a:r>
                    </a:p>
                    <a:p>
                      <a:r>
                        <a:rPr lang="en-US" sz="1600" baseline="0" dirty="0" smtClean="0">
                          <a:latin typeface="Arial" pitchFamily="34" charset="0"/>
                          <a:cs typeface="Arial" pitchFamily="34" charset="0"/>
                        </a:rPr>
                        <a:t>Developing IDP and budget</a:t>
                      </a:r>
                    </a:p>
                    <a:p>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Council</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None</a:t>
                      </a:r>
                      <a:endParaRPr lang="en-US" sz="1600" dirty="0">
                        <a:latin typeface="Arial" pitchFamily="34" charset="0"/>
                        <a:cs typeface="Arial" pitchFamily="34" charset="0"/>
                      </a:endParaRPr>
                    </a:p>
                  </a:txBody>
                  <a:tcPr/>
                </a:tc>
                <a:extLst>
                  <a:ext uri="{0D108BD9-81ED-4DB2-BD59-A6C34878D82A}">
                    <a16:rowId xmlns:a16="http://schemas.microsoft.com/office/drawing/2014/main" xmlns="" val="10001"/>
                  </a:ext>
                </a:extLst>
              </a:tr>
              <a:tr h="563881">
                <a:tc>
                  <a:txBody>
                    <a:bodyPr/>
                    <a:lstStyle/>
                    <a:p>
                      <a:r>
                        <a:rPr lang="en-US" sz="1600" dirty="0" smtClean="0">
                          <a:latin typeface="Arial" pitchFamily="34" charset="0"/>
                          <a:cs typeface="Arial" pitchFamily="34" charset="0"/>
                        </a:rPr>
                        <a:t>Mayoral Committee </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Functional</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To</a:t>
                      </a:r>
                      <a:r>
                        <a:rPr lang="en-US" sz="1600" baseline="0" dirty="0" smtClean="0">
                          <a:latin typeface="Arial" pitchFamily="34" charset="0"/>
                          <a:cs typeface="Arial" pitchFamily="34" charset="0"/>
                        </a:rPr>
                        <a:t> assist The Executive  Mayor to execute his role. </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Council</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None</a:t>
                      </a:r>
                      <a:endParaRPr lang="en-US" sz="1600" dirty="0">
                        <a:latin typeface="Arial" pitchFamily="34" charset="0"/>
                        <a:cs typeface="Arial" pitchFamily="34" charset="0"/>
                      </a:endParaRPr>
                    </a:p>
                  </a:txBody>
                  <a:tcPr/>
                </a:tc>
                <a:extLst>
                  <a:ext uri="{0D108BD9-81ED-4DB2-BD59-A6C34878D82A}">
                    <a16:rowId xmlns:a16="http://schemas.microsoft.com/office/drawing/2014/main" xmlns="" val="10002"/>
                  </a:ext>
                </a:extLst>
              </a:tr>
              <a:tr h="670561">
                <a:tc>
                  <a:txBody>
                    <a:bodyPr/>
                    <a:lstStyle/>
                    <a:p>
                      <a:r>
                        <a:rPr lang="en-US" sz="1600" dirty="0" smtClean="0">
                          <a:latin typeface="Arial" pitchFamily="34" charset="0"/>
                          <a:cs typeface="Arial" pitchFamily="34" charset="0"/>
                        </a:rPr>
                        <a:t>Section 79 Committee </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Functional</a:t>
                      </a:r>
                    </a:p>
                    <a:p>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Over seeing the functioning of the departments.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Council</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None</a:t>
                      </a:r>
                    </a:p>
                  </a:txBody>
                  <a:tcPr/>
                </a:tc>
                <a:extLst>
                  <a:ext uri="{0D108BD9-81ED-4DB2-BD59-A6C34878D82A}">
                    <a16:rowId xmlns:a16="http://schemas.microsoft.com/office/drawing/2014/main" xmlns="" val="10003"/>
                  </a:ext>
                </a:extLst>
              </a:tr>
              <a:tr h="685800">
                <a:tc>
                  <a:txBody>
                    <a:bodyPr/>
                    <a:lstStyle/>
                    <a:p>
                      <a:r>
                        <a:rPr lang="en-US" sz="1600" dirty="0" smtClean="0">
                          <a:latin typeface="Arial" pitchFamily="34" charset="0"/>
                          <a:cs typeface="Arial" pitchFamily="34" charset="0"/>
                        </a:rPr>
                        <a:t>Rules</a:t>
                      </a:r>
                      <a:r>
                        <a:rPr lang="en-US" sz="1600" baseline="0" dirty="0" smtClean="0">
                          <a:latin typeface="Arial" pitchFamily="34" charset="0"/>
                          <a:cs typeface="Arial" pitchFamily="34" charset="0"/>
                        </a:rPr>
                        <a:t> and ethics Committee </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Functional</a:t>
                      </a:r>
                    </a:p>
                    <a:p>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To</a:t>
                      </a:r>
                      <a:r>
                        <a:rPr lang="en-US" sz="1600" baseline="0" dirty="0" smtClean="0">
                          <a:latin typeface="Arial" pitchFamily="34" charset="0"/>
                          <a:cs typeface="Arial" pitchFamily="34" charset="0"/>
                        </a:rPr>
                        <a:t> ensure adherence of council rules and regulations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Council</a:t>
                      </a:r>
                    </a:p>
                    <a:p>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None</a:t>
                      </a:r>
                      <a:endParaRPr lang="en-US" sz="1600" dirty="0">
                        <a:latin typeface="Arial" pitchFamily="34" charset="0"/>
                        <a:cs typeface="Arial" pitchFamily="34" charset="0"/>
                      </a:endParaRPr>
                    </a:p>
                  </a:txBody>
                  <a:tcPr/>
                </a:tc>
                <a:extLst>
                  <a:ext uri="{0D108BD9-81ED-4DB2-BD59-A6C34878D82A}">
                    <a16:rowId xmlns:a16="http://schemas.microsoft.com/office/drawing/2014/main" xmlns="" val="10004"/>
                  </a:ext>
                </a:extLst>
              </a:tr>
              <a:tr h="777240">
                <a:tc>
                  <a:txBody>
                    <a:bodyPr/>
                    <a:lstStyle/>
                    <a:p>
                      <a:r>
                        <a:rPr lang="en-US" sz="1600" dirty="0" smtClean="0">
                          <a:latin typeface="Arial" pitchFamily="34" charset="0"/>
                          <a:cs typeface="Arial" pitchFamily="34" charset="0"/>
                        </a:rPr>
                        <a:t>Local</a:t>
                      </a:r>
                      <a:r>
                        <a:rPr lang="en-US" sz="1600" baseline="0" dirty="0" smtClean="0">
                          <a:latin typeface="Arial" pitchFamily="34" charset="0"/>
                          <a:cs typeface="Arial" pitchFamily="34" charset="0"/>
                        </a:rPr>
                        <a:t> Labor Forum</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Functional</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To</a:t>
                      </a:r>
                      <a:r>
                        <a:rPr lang="en-US" sz="1600" baseline="0" dirty="0" smtClean="0">
                          <a:latin typeface="Arial" pitchFamily="34" charset="0"/>
                          <a:cs typeface="Arial" pitchFamily="34" charset="0"/>
                        </a:rPr>
                        <a:t> manage the working relationship between the employer and the employees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Executive Mayor, Management</a:t>
                      </a:r>
                      <a:r>
                        <a:rPr lang="en-US" sz="1600" baseline="0" dirty="0" smtClean="0">
                          <a:latin typeface="Arial" pitchFamily="34" charset="0"/>
                          <a:cs typeface="Arial" pitchFamily="34" charset="0"/>
                        </a:rPr>
                        <a:t> and Labor </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None</a:t>
                      </a:r>
                      <a:endParaRPr lang="en-US" sz="1600" dirty="0">
                        <a:latin typeface="Arial" pitchFamily="34" charset="0"/>
                        <a:cs typeface="Arial"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372272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1096960"/>
          </a:xfrm>
        </p:spPr>
        <p:txBody>
          <a:bodyPr>
            <a:noAutofit/>
          </a:bodyPr>
          <a:lstStyle/>
          <a:p>
            <a:pPr lvl="0"/>
            <a:r>
              <a:rPr lang="en-ZA" sz="2400" b="1" dirty="0" smtClean="0">
                <a:latin typeface="Arial" pitchFamily="34"/>
                <a:cs typeface="Arial" pitchFamily="34"/>
              </a:rPr>
              <a:t>6</a:t>
            </a:r>
            <a:r>
              <a:rPr lang="en-ZA" sz="2000" b="1" dirty="0" smtClean="0">
                <a:latin typeface="Arial" pitchFamily="34"/>
                <a:cs typeface="Arial" pitchFamily="34"/>
              </a:rPr>
              <a:t>. </a:t>
            </a:r>
            <a:r>
              <a:rPr lang="en-ZA" sz="2000" b="1" dirty="0">
                <a:latin typeface="Arial" pitchFamily="34"/>
                <a:cs typeface="Arial" pitchFamily="34"/>
              </a:rPr>
              <a:t>ACCOUNTABILITY AND CONSEQUENCE </a:t>
            </a:r>
            <a:r>
              <a:rPr lang="en-ZA" sz="2000" b="1" dirty="0" smtClean="0">
                <a:latin typeface="Arial" pitchFamily="34"/>
                <a:cs typeface="Arial" pitchFamily="34"/>
              </a:rPr>
              <a:t>MANAGEMENT approaches in the municipality</a:t>
            </a:r>
            <a:endParaRPr lang="en-ZA" sz="2000" dirty="0"/>
          </a:p>
        </p:txBody>
      </p:sp>
      <p:graphicFrame>
        <p:nvGraphicFramePr>
          <p:cNvPr id="3" name="Table 2"/>
          <p:cNvGraphicFramePr>
            <a:graphicFrameLocks noGrp="1"/>
          </p:cNvGraphicFramePr>
          <p:nvPr>
            <p:extLst>
              <p:ext uri="{D42A27DB-BD31-4B8C-83A1-F6EECF244321}">
                <p14:modId xmlns:p14="http://schemas.microsoft.com/office/powerpoint/2010/main" xmlns="" val="1918317886"/>
              </p:ext>
            </p:extLst>
          </p:nvPr>
        </p:nvGraphicFramePr>
        <p:xfrm>
          <a:off x="457200" y="1295400"/>
          <a:ext cx="8229600" cy="4289717"/>
        </p:xfrm>
        <a:graphic>
          <a:graphicData uri="http://schemas.openxmlformats.org/drawingml/2006/table">
            <a:tbl>
              <a:tblPr firstRow="1" bandRow="1">
                <a:tableStyleId>{5C22544A-7EE6-4342-B048-85BDC9FD1C3A}</a:tableStyleId>
              </a:tblPr>
              <a:tblGrid>
                <a:gridCol w="1892808">
                  <a:extLst>
                    <a:ext uri="{9D8B030D-6E8A-4147-A177-3AD203B41FA5}">
                      <a16:colId xmlns:a16="http://schemas.microsoft.com/office/drawing/2014/main" xmlns="" val="20000"/>
                    </a:ext>
                  </a:extLst>
                </a:gridCol>
                <a:gridCol w="3127248">
                  <a:extLst>
                    <a:ext uri="{9D8B030D-6E8A-4147-A177-3AD203B41FA5}">
                      <a16:colId xmlns:a16="http://schemas.microsoft.com/office/drawing/2014/main" xmlns="" val="20001"/>
                    </a:ext>
                  </a:extLst>
                </a:gridCol>
                <a:gridCol w="3209544">
                  <a:extLst>
                    <a:ext uri="{9D8B030D-6E8A-4147-A177-3AD203B41FA5}">
                      <a16:colId xmlns:a16="http://schemas.microsoft.com/office/drawing/2014/main" xmlns="" val="20002"/>
                    </a:ext>
                  </a:extLst>
                </a:gridCol>
              </a:tblGrid>
              <a:tr h="358831">
                <a:tc>
                  <a:txBody>
                    <a:bodyPr/>
                    <a:lstStyle/>
                    <a:p>
                      <a:r>
                        <a:rPr lang="en-ZA" dirty="0" smtClean="0"/>
                        <a:t>Guidelines</a:t>
                      </a:r>
                      <a:endParaRPr lang="en-ZA" dirty="0"/>
                    </a:p>
                  </a:txBody>
                  <a:tcPr/>
                </a:tc>
                <a:tc>
                  <a:txBody>
                    <a:bodyPr/>
                    <a:lstStyle/>
                    <a:p>
                      <a:r>
                        <a:rPr lang="en-ZA" dirty="0" smtClean="0"/>
                        <a:t>Actions taken</a:t>
                      </a:r>
                      <a:endParaRPr lang="en-ZA" dirty="0"/>
                    </a:p>
                  </a:txBody>
                  <a:tcPr/>
                </a:tc>
                <a:tc>
                  <a:txBody>
                    <a:bodyPr/>
                    <a:lstStyle/>
                    <a:p>
                      <a:r>
                        <a:rPr lang="en-ZA" dirty="0" smtClean="0"/>
                        <a:t>Challenges</a:t>
                      </a:r>
                      <a:endParaRPr lang="en-ZA" dirty="0"/>
                    </a:p>
                  </a:txBody>
                  <a:tcPr/>
                </a:tc>
                <a:extLst>
                  <a:ext uri="{0D108BD9-81ED-4DB2-BD59-A6C34878D82A}">
                    <a16:rowId xmlns:a16="http://schemas.microsoft.com/office/drawing/2014/main" xmlns="" val="10000"/>
                  </a:ext>
                </a:extLst>
              </a:tr>
              <a:tr h="1285812">
                <a:tc>
                  <a:txBody>
                    <a:bodyPr/>
                    <a:lstStyle/>
                    <a:p>
                      <a:r>
                        <a:rPr lang="en-ZA" sz="1600" dirty="0" smtClean="0">
                          <a:latin typeface="Arial" pitchFamily="34" charset="0"/>
                          <a:cs typeface="Arial" pitchFamily="34" charset="0"/>
                        </a:rPr>
                        <a:t>Municipal Code of conduct Policy</a:t>
                      </a:r>
                      <a:r>
                        <a:rPr lang="en-ZA" sz="1600" baseline="0" dirty="0" smtClean="0">
                          <a:latin typeface="Arial" pitchFamily="34" charset="0"/>
                          <a:cs typeface="Arial" pitchFamily="34" charset="0"/>
                        </a:rPr>
                        <a:t> in line with Labour relations Act</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The Disciplinary</a:t>
                      </a:r>
                      <a:r>
                        <a:rPr lang="en-ZA" sz="1600" baseline="0" dirty="0" smtClean="0">
                          <a:latin typeface="Arial" pitchFamily="34" charset="0"/>
                          <a:cs typeface="Arial" pitchFamily="34" charset="0"/>
                        </a:rPr>
                        <a:t> Process was followed.</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The</a:t>
                      </a:r>
                      <a:r>
                        <a:rPr lang="en-ZA" sz="1600" baseline="0" dirty="0" smtClean="0">
                          <a:latin typeface="Arial" pitchFamily="34" charset="0"/>
                          <a:cs typeface="Arial" pitchFamily="34" charset="0"/>
                        </a:rPr>
                        <a:t> charges were withdrawn before the </a:t>
                      </a:r>
                      <a:r>
                        <a:rPr lang="en-ZA" sz="1600" dirty="0" smtClean="0">
                          <a:latin typeface="Arial" pitchFamily="34" charset="0"/>
                          <a:cs typeface="Arial" pitchFamily="34" charset="0"/>
                        </a:rPr>
                        <a:t>finalisation</a:t>
                      </a:r>
                      <a:r>
                        <a:rPr lang="en-ZA" sz="1600" baseline="0" dirty="0" smtClean="0">
                          <a:latin typeface="Arial" pitchFamily="34" charset="0"/>
                          <a:cs typeface="Arial" pitchFamily="34" charset="0"/>
                        </a:rPr>
                        <a:t> of the processes</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1"/>
                  </a:ext>
                </a:extLst>
              </a:tr>
              <a:tr h="1129385">
                <a:tc>
                  <a:txBody>
                    <a:bodyPr/>
                    <a:lstStyle/>
                    <a:p>
                      <a:r>
                        <a:rPr lang="en-ZA" sz="1600" dirty="0" smtClean="0">
                          <a:latin typeface="Arial" pitchFamily="34" charset="0"/>
                          <a:cs typeface="Arial" pitchFamily="34" charset="0"/>
                        </a:rPr>
                        <a:t>Disciplinary Code of Conduct for Senior Management </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The municipality has</a:t>
                      </a:r>
                      <a:r>
                        <a:rPr lang="en-ZA" sz="1600" baseline="0" dirty="0" smtClean="0">
                          <a:latin typeface="Arial" pitchFamily="34" charset="0"/>
                          <a:cs typeface="Arial" pitchFamily="34" charset="0"/>
                        </a:rPr>
                        <a:t> been following the process to a point where affected officials resigns while on suspension.</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None</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2"/>
                  </a:ext>
                </a:extLst>
              </a:tr>
              <a:tr h="1508760">
                <a:tc>
                  <a:txBody>
                    <a:bodyPr/>
                    <a:lstStyle/>
                    <a:p>
                      <a:r>
                        <a:rPr lang="en-ZA" sz="1600" dirty="0" smtClean="0">
                          <a:latin typeface="Arial" pitchFamily="34" charset="0"/>
                          <a:cs typeface="Arial" pitchFamily="34" charset="0"/>
                        </a:rPr>
                        <a:t>Financial Misconduct Board</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The board was established only in 2018.</a:t>
                      </a:r>
                      <a:endParaRPr lang="en-ZA" sz="1600" dirty="0">
                        <a:latin typeface="Arial" pitchFamily="34" charset="0"/>
                        <a:cs typeface="Arial" pitchFamily="34" charset="0"/>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None</a:t>
                      </a:r>
                    </a:p>
                    <a:p>
                      <a:endParaRPr lang="en-ZA" sz="1600" dirty="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116135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0"/>
          </a:xfrm>
        </p:spPr>
        <p:txBody>
          <a:bodyPr>
            <a:normAutofit/>
          </a:bodyPr>
          <a:lstStyle/>
          <a:p>
            <a:pPr algn="l"/>
            <a:r>
              <a:rPr lang="en-ZA" sz="2000" dirty="0" smtClean="0">
                <a:latin typeface="Arial Black" pitchFamily="34" charset="0"/>
              </a:rPr>
              <a:t>7. </a:t>
            </a:r>
            <a:r>
              <a:rPr lang="en-ZA" sz="2000" b="1" dirty="0" smtClean="0">
                <a:latin typeface="Arial" pitchFamily="34" charset="0"/>
                <a:cs typeface="Arial" pitchFamily="34" charset="0"/>
              </a:rPr>
              <a:t>VBS investment and progress made so far</a:t>
            </a:r>
            <a:endParaRPr lang="en-ZA" sz="2000" b="1" dirty="0">
              <a:latin typeface="Arial" pitchFamily="34" charset="0"/>
              <a:cs typeface="Arial" pitchFamily="34" charset="0"/>
            </a:endParaRPr>
          </a:p>
        </p:txBody>
      </p:sp>
      <p:sp>
        <p:nvSpPr>
          <p:cNvPr id="3" name="Content Placeholder 2"/>
          <p:cNvSpPr>
            <a:spLocks noGrp="1"/>
          </p:cNvSpPr>
          <p:nvPr>
            <p:ph idx="1"/>
          </p:nvPr>
        </p:nvSpPr>
        <p:spPr>
          <a:xfrm>
            <a:off x="228600" y="762000"/>
            <a:ext cx="8686800" cy="5364159"/>
          </a:xfrm>
        </p:spPr>
        <p:txBody>
          <a:bodyPr>
            <a:normAutofit lnSpcReduction="10000"/>
          </a:bodyPr>
          <a:lstStyle/>
          <a:p>
            <a:pPr marL="457200" indent="-457200" algn="just">
              <a:buFont typeface="Arial" pitchFamily="34" charset="0"/>
              <a:buChar char="•"/>
            </a:pPr>
            <a:r>
              <a:rPr lang="en-ZA" sz="2800" b="0" dirty="0" smtClean="0">
                <a:latin typeface="Arial" pitchFamily="34" charset="0"/>
                <a:cs typeface="Arial" pitchFamily="34" charset="0"/>
              </a:rPr>
              <a:t>Vhembe District Municipality invested R300 000 000.00 in VBS Mutual bank</a:t>
            </a:r>
          </a:p>
          <a:p>
            <a:pPr marL="457200" indent="-457200" algn="just">
              <a:buFont typeface="Arial" pitchFamily="34" charset="0"/>
              <a:buChar char="•"/>
            </a:pPr>
            <a:r>
              <a:rPr lang="en-ZA" sz="2800" b="0" dirty="0" smtClean="0">
                <a:latin typeface="Arial" pitchFamily="34" charset="0"/>
                <a:cs typeface="Arial" pitchFamily="34" charset="0"/>
              </a:rPr>
              <a:t>The investigations were conducted by both Vhembe District Municipality (through the appointed investigating company) and the Limpopo Provincial Treasury.</a:t>
            </a:r>
          </a:p>
          <a:p>
            <a:pPr marL="457200" indent="-457200" algn="just">
              <a:buFont typeface="Arial" pitchFamily="34" charset="0"/>
              <a:buChar char="•"/>
            </a:pPr>
            <a:r>
              <a:rPr lang="en-ZA" sz="2800" b="0" dirty="0" smtClean="0">
                <a:latin typeface="Arial" pitchFamily="34" charset="0"/>
                <a:cs typeface="Arial" pitchFamily="34" charset="0"/>
              </a:rPr>
              <a:t>The Disciplinary Processes for the Municipal Manager and the Chief Financial Officer were conducted.</a:t>
            </a:r>
          </a:p>
          <a:p>
            <a:pPr marL="457200" indent="-457200" algn="just">
              <a:buFont typeface="Arial" pitchFamily="34" charset="0"/>
              <a:buChar char="•"/>
            </a:pPr>
            <a:r>
              <a:rPr lang="en-ZA" sz="2800" b="0" dirty="0" smtClean="0">
                <a:latin typeface="Arial" pitchFamily="34" charset="0"/>
                <a:cs typeface="Arial" pitchFamily="34" charset="0"/>
              </a:rPr>
              <a:t>The Municipality reached a settlement agreement with the Municipal Manager and the Chief Financial Officer resigned.</a:t>
            </a:r>
          </a:p>
          <a:p>
            <a:pPr algn="just"/>
            <a:endParaRPr lang="en-ZA" sz="2800" dirty="0">
              <a:latin typeface="Arial" pitchFamily="34" charset="0"/>
              <a:cs typeface="Arial" pitchFamily="34" charset="0"/>
            </a:endParaRPr>
          </a:p>
        </p:txBody>
      </p:sp>
    </p:spTree>
    <p:extLst>
      <p:ext uri="{BB962C8B-B14F-4D97-AF65-F5344CB8AC3E}">
        <p14:creationId xmlns:p14="http://schemas.microsoft.com/office/powerpoint/2010/main" xmlns="" val="17517297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940040" cy="762000"/>
          </a:xfrm>
        </p:spPr>
        <p:txBody>
          <a:bodyPr/>
          <a:lstStyle/>
          <a:p>
            <a:pPr algn="l"/>
            <a:r>
              <a:rPr lang="en-US" sz="2000" b="1" kern="0" dirty="0" smtClean="0">
                <a:latin typeface="Arial" pitchFamily="34" charset="0"/>
                <a:cs typeface="Arial" pitchFamily="34" charset="0"/>
              </a:rPr>
              <a:t>8. FORENSIC AND OTHER INVESTIGATIONS AND PROGRESS ON THE IMPLEMENTATION OF RECOMMENDATIONS</a:t>
            </a:r>
            <a:endParaRPr lang="en-ZA" sz="2000" b="1"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537197358"/>
              </p:ext>
            </p:extLst>
          </p:nvPr>
        </p:nvGraphicFramePr>
        <p:xfrm>
          <a:off x="228600" y="1371600"/>
          <a:ext cx="8458200" cy="3794760"/>
        </p:xfrm>
        <a:graphic>
          <a:graphicData uri="http://schemas.openxmlformats.org/drawingml/2006/table">
            <a:tbl>
              <a:tblPr firstRow="1" bandRow="1">
                <a:tableStyleId>{5C22544A-7EE6-4342-B048-85BDC9FD1C3A}</a:tableStyleId>
              </a:tblPr>
              <a:tblGrid>
                <a:gridCol w="920519">
                  <a:extLst>
                    <a:ext uri="{9D8B030D-6E8A-4147-A177-3AD203B41FA5}">
                      <a16:colId xmlns:a16="http://schemas.microsoft.com/office/drawing/2014/main" xmlns="" val="20000"/>
                    </a:ext>
                  </a:extLst>
                </a:gridCol>
                <a:gridCol w="2811040">
                  <a:extLst>
                    <a:ext uri="{9D8B030D-6E8A-4147-A177-3AD203B41FA5}">
                      <a16:colId xmlns:a16="http://schemas.microsoft.com/office/drawing/2014/main" xmlns="" val="20001"/>
                    </a:ext>
                  </a:extLst>
                </a:gridCol>
                <a:gridCol w="4726641">
                  <a:extLst>
                    <a:ext uri="{9D8B030D-6E8A-4147-A177-3AD203B41FA5}">
                      <a16:colId xmlns:a16="http://schemas.microsoft.com/office/drawing/2014/main" xmlns="" val="20002"/>
                    </a:ext>
                  </a:extLst>
                </a:gridCol>
              </a:tblGrid>
              <a:tr h="822960">
                <a:tc>
                  <a:txBody>
                    <a:bodyPr/>
                    <a:lstStyle/>
                    <a:p>
                      <a:r>
                        <a:rPr lang="en-ZA" sz="1600" dirty="0" smtClean="0">
                          <a:latin typeface="Arial" pitchFamily="34" charset="0"/>
                          <a:cs typeface="Arial" pitchFamily="34" charset="0"/>
                        </a:rPr>
                        <a:t>No</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Investigation Description</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Progress on implementation of recommendations</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0"/>
                  </a:ext>
                </a:extLst>
              </a:tr>
              <a:tr h="886402">
                <a:tc>
                  <a:txBody>
                    <a:bodyPr/>
                    <a:lstStyle/>
                    <a:p>
                      <a:r>
                        <a:rPr lang="en-ZA" sz="1600" dirty="0" smtClean="0">
                          <a:latin typeface="Arial" pitchFamily="34" charset="0"/>
                          <a:cs typeface="Arial" pitchFamily="34" charset="0"/>
                        </a:rPr>
                        <a:t>1.</a:t>
                      </a:r>
                      <a:endParaRPr lang="en-ZA" sz="1600" dirty="0">
                        <a:latin typeface="Arial" pitchFamily="34" charset="0"/>
                        <a:cs typeface="Arial" pitchFamily="34" charset="0"/>
                      </a:endParaRPr>
                    </a:p>
                  </a:txBody>
                  <a:tcPr/>
                </a:tc>
                <a:tc>
                  <a:txBody>
                    <a:bodyPr/>
                    <a:lstStyle/>
                    <a:p>
                      <a:r>
                        <a:rPr lang="en-ZA" sz="1600" dirty="0" smtClean="0">
                          <a:solidFill>
                            <a:schemeClr val="tx1"/>
                          </a:solidFill>
                          <a:latin typeface="Arial" pitchFamily="34" charset="0"/>
                          <a:cs typeface="Arial" pitchFamily="34" charset="0"/>
                        </a:rPr>
                        <a:t>Forensic Investigation into</a:t>
                      </a:r>
                      <a:r>
                        <a:rPr lang="en-ZA" sz="1600" baseline="0" dirty="0" smtClean="0">
                          <a:solidFill>
                            <a:schemeClr val="tx1"/>
                          </a:solidFill>
                          <a:latin typeface="Arial" pitchFamily="34" charset="0"/>
                          <a:cs typeface="Arial" pitchFamily="34" charset="0"/>
                        </a:rPr>
                        <a:t> investment with VBS </a:t>
                      </a:r>
                      <a:endParaRPr lang="en-ZA" sz="1600" dirty="0">
                        <a:solidFill>
                          <a:schemeClr val="tx1"/>
                        </a:solidFill>
                        <a:latin typeface="Arial" pitchFamily="34" charset="0"/>
                        <a:cs typeface="Arial" pitchFamily="34" charset="0"/>
                      </a:endParaRPr>
                    </a:p>
                  </a:txBody>
                  <a:tcPr/>
                </a:tc>
                <a:tc>
                  <a:txBody>
                    <a:bodyPr/>
                    <a:lstStyle/>
                    <a:p>
                      <a:r>
                        <a:rPr lang="en-ZA" sz="1600" dirty="0" smtClean="0">
                          <a:solidFill>
                            <a:schemeClr val="tx1"/>
                          </a:solidFill>
                          <a:latin typeface="Arial" pitchFamily="34" charset="0"/>
                          <a:cs typeface="Arial" pitchFamily="34" charset="0"/>
                        </a:rPr>
                        <a:t>The investigation report was tabled in the Council Meeting and some of the Council</a:t>
                      </a:r>
                      <a:r>
                        <a:rPr lang="en-ZA" sz="1600" baseline="0" dirty="0" smtClean="0">
                          <a:solidFill>
                            <a:schemeClr val="tx1"/>
                          </a:solidFill>
                          <a:latin typeface="Arial" pitchFamily="34" charset="0"/>
                          <a:cs typeface="Arial" pitchFamily="34" charset="0"/>
                        </a:rPr>
                        <a:t> resolutions were implemented.</a:t>
                      </a:r>
                      <a:endParaRPr lang="en-ZA" sz="1600" dirty="0">
                        <a:solidFill>
                          <a:schemeClr val="tx1"/>
                        </a:solidFill>
                        <a:latin typeface="Arial" pitchFamily="34" charset="0"/>
                        <a:cs typeface="Arial" pitchFamily="34" charset="0"/>
                      </a:endParaRPr>
                    </a:p>
                  </a:txBody>
                  <a:tcPr/>
                </a:tc>
                <a:extLst>
                  <a:ext uri="{0D108BD9-81ED-4DB2-BD59-A6C34878D82A}">
                    <a16:rowId xmlns:a16="http://schemas.microsoft.com/office/drawing/2014/main" xmlns="" val="10001"/>
                  </a:ext>
                </a:extLst>
              </a:tr>
              <a:tr h="776201">
                <a:tc>
                  <a:txBody>
                    <a:bodyPr/>
                    <a:lstStyle/>
                    <a:p>
                      <a:r>
                        <a:rPr lang="en-ZA" sz="1600" dirty="0" smtClean="0">
                          <a:latin typeface="Arial" pitchFamily="34" charset="0"/>
                          <a:cs typeface="Arial" pitchFamily="34" charset="0"/>
                        </a:rPr>
                        <a:t>2.</a:t>
                      </a:r>
                      <a:endParaRPr lang="en-ZA"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itchFamily="34" charset="0"/>
                          <a:cs typeface="Arial" pitchFamily="34" charset="0"/>
                        </a:rPr>
                        <a:t>Forensic investigation into the abuse</a:t>
                      </a:r>
                      <a:r>
                        <a:rPr lang="en-ZA" sz="1600" baseline="0" dirty="0" smtClean="0">
                          <a:solidFill>
                            <a:schemeClr val="tx1"/>
                          </a:solidFill>
                          <a:latin typeface="Arial" pitchFamily="34" charset="0"/>
                          <a:cs typeface="Arial" pitchFamily="34" charset="0"/>
                        </a:rPr>
                        <a:t> of petrol cards</a:t>
                      </a:r>
                      <a:endParaRPr lang="en-ZA" sz="1600" dirty="0" smtClean="0">
                        <a:solidFill>
                          <a:schemeClr val="tx1"/>
                        </a:solidFill>
                        <a:latin typeface="Arial" pitchFamily="34" charset="0"/>
                        <a:cs typeface="Arial" pitchFamily="34" charset="0"/>
                      </a:endParaRPr>
                    </a:p>
                    <a:p>
                      <a:endParaRPr lang="en-ZA" sz="1600" dirty="0">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itchFamily="34" charset="0"/>
                          <a:cs typeface="Arial" pitchFamily="34" charset="0"/>
                        </a:rPr>
                        <a:t>The Council adopted the report and the recommendations are still being implemented </a:t>
                      </a:r>
                    </a:p>
                    <a:p>
                      <a:endParaRPr lang="en-ZA" sz="1600" dirty="0">
                        <a:solidFill>
                          <a:schemeClr val="tx1"/>
                        </a:solidFill>
                        <a:latin typeface="Arial" pitchFamily="34" charset="0"/>
                        <a:cs typeface="Arial" pitchFamily="34" charset="0"/>
                      </a:endParaRPr>
                    </a:p>
                  </a:txBody>
                  <a:tcPr/>
                </a:tc>
                <a:extLst>
                  <a:ext uri="{0D108BD9-81ED-4DB2-BD59-A6C34878D82A}">
                    <a16:rowId xmlns:a16="http://schemas.microsoft.com/office/drawing/2014/main" xmlns="" val="10002"/>
                  </a:ext>
                </a:extLst>
              </a:tr>
              <a:tr h="1262438">
                <a:tc>
                  <a:txBody>
                    <a:bodyPr/>
                    <a:lstStyle/>
                    <a:p>
                      <a:r>
                        <a:rPr lang="en-ZA" sz="1600" dirty="0" smtClean="0">
                          <a:latin typeface="Arial" pitchFamily="34" charset="0"/>
                          <a:cs typeface="Arial" pitchFamily="34" charset="0"/>
                        </a:rPr>
                        <a:t>3.</a:t>
                      </a:r>
                      <a:endParaRPr lang="en-ZA"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itchFamily="34" charset="0"/>
                          <a:cs typeface="Arial" pitchFamily="34" charset="0"/>
                        </a:rPr>
                        <a:t>Agricultural</a:t>
                      </a:r>
                      <a:r>
                        <a:rPr lang="en-ZA" sz="1600" baseline="0" dirty="0" smtClean="0">
                          <a:solidFill>
                            <a:schemeClr val="tx1"/>
                          </a:solidFill>
                          <a:latin typeface="Arial" pitchFamily="34" charset="0"/>
                          <a:cs typeface="Arial" pitchFamily="34" charset="0"/>
                        </a:rPr>
                        <a:t> Lending Depot </a:t>
                      </a:r>
                      <a:endParaRPr lang="en-ZA" sz="1600" dirty="0" smtClean="0">
                        <a:solidFill>
                          <a:schemeClr val="tx1"/>
                        </a:solidFill>
                        <a:latin typeface="Arial" pitchFamily="34" charset="0"/>
                        <a:cs typeface="Arial" pitchFamily="34" charset="0"/>
                      </a:endParaRPr>
                    </a:p>
                    <a:p>
                      <a:endParaRPr lang="en-ZA" sz="1600" dirty="0" smtClean="0">
                        <a:solidFill>
                          <a:schemeClr val="tx1"/>
                        </a:solidFill>
                        <a:latin typeface="Arial" pitchFamily="34" charset="0"/>
                        <a:cs typeface="Arial" pitchFamily="34" charset="0"/>
                      </a:endParaRPr>
                    </a:p>
                    <a:p>
                      <a:endParaRPr lang="en-ZA" sz="1600" dirty="0">
                        <a:solidFill>
                          <a:schemeClr val="tx1"/>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itchFamily="34" charset="0"/>
                          <a:cs typeface="Arial" pitchFamily="34" charset="0"/>
                        </a:rPr>
                        <a:t>The Council adopted with</a:t>
                      </a:r>
                      <a:r>
                        <a:rPr lang="en-ZA" sz="1600" baseline="0" dirty="0" smtClean="0">
                          <a:solidFill>
                            <a:schemeClr val="tx1"/>
                          </a:solidFill>
                          <a:latin typeface="Arial" pitchFamily="34" charset="0"/>
                          <a:cs typeface="Arial" pitchFamily="34" charset="0"/>
                        </a:rPr>
                        <a:t> its </a:t>
                      </a:r>
                      <a:r>
                        <a:rPr lang="en-ZA" sz="1600" dirty="0" smtClean="0">
                          <a:solidFill>
                            <a:schemeClr val="tx1"/>
                          </a:solidFill>
                          <a:latin typeface="Arial" pitchFamily="34" charset="0"/>
                          <a:cs typeface="Arial" pitchFamily="34" charset="0"/>
                        </a:rPr>
                        <a:t>recommendations</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itchFamily="34" charset="0"/>
                          <a:cs typeface="Arial" pitchFamily="34" charset="0"/>
                        </a:rPr>
                        <a:t>The Disciplinary Processes were instituted and charges</a:t>
                      </a:r>
                      <a:r>
                        <a:rPr lang="en-ZA" sz="1600" baseline="0" dirty="0" smtClean="0">
                          <a:solidFill>
                            <a:schemeClr val="tx1"/>
                          </a:solidFill>
                          <a:latin typeface="Arial" pitchFamily="34" charset="0"/>
                          <a:cs typeface="Arial" pitchFamily="34" charset="0"/>
                        </a:rPr>
                        <a:t> were withdrawn after wards.</a:t>
                      </a:r>
                      <a:endParaRPr lang="en-ZA" sz="1600" dirty="0" smtClean="0">
                        <a:solidFill>
                          <a:schemeClr val="tx1"/>
                        </a:solidFill>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3489441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868359"/>
          </a:xfrm>
        </p:spPr>
        <p:txBody>
          <a:bodyPr>
            <a:normAutofit/>
          </a:bodyPr>
          <a:lstStyle/>
          <a:p>
            <a:pPr lvl="0"/>
            <a:r>
              <a:rPr lang="en-ZA" sz="2000" b="1" dirty="0" smtClean="0">
                <a:latin typeface="Arial" pitchFamily="34" charset="0"/>
                <a:cs typeface="Arial" pitchFamily="34" charset="0"/>
              </a:rPr>
              <a:t>9. Towards </a:t>
            </a:r>
            <a:r>
              <a:rPr lang="en-ZA" sz="2000" b="1" dirty="0">
                <a:latin typeface="Arial" pitchFamily="34" charset="0"/>
                <a:cs typeface="Arial" pitchFamily="34" charset="0"/>
              </a:rPr>
              <a:t>2021 Clean Audit:  Suggested Way Forward </a:t>
            </a:r>
          </a:p>
        </p:txBody>
      </p:sp>
      <p:sp>
        <p:nvSpPr>
          <p:cNvPr id="3" name="Content Placeholder 2"/>
          <p:cNvSpPr txBox="1">
            <a:spLocks noGrp="1"/>
          </p:cNvSpPr>
          <p:nvPr>
            <p:ph idx="1"/>
          </p:nvPr>
        </p:nvSpPr>
        <p:spPr>
          <a:xfrm>
            <a:off x="152403" y="1371600"/>
            <a:ext cx="8839203" cy="4754559"/>
          </a:xfrm>
        </p:spPr>
        <p:txBody>
          <a:bodyPr>
            <a:noAutofit/>
          </a:bodyPr>
          <a:lstStyle/>
          <a:p>
            <a:pPr algn="just">
              <a:buFont typeface="Arial" pitchFamily="34" charset="0"/>
              <a:buChar char="•"/>
            </a:pPr>
            <a:r>
              <a:rPr lang="en-ZA" sz="2000" b="0" dirty="0" smtClean="0">
                <a:latin typeface="Arial" pitchFamily="34"/>
                <a:cs typeface="Arial" pitchFamily="34"/>
              </a:rPr>
              <a:t>Compliance </a:t>
            </a:r>
            <a:r>
              <a:rPr lang="en-ZA" sz="2000" b="0" dirty="0">
                <a:latin typeface="Arial" pitchFamily="34"/>
                <a:cs typeface="Arial" pitchFamily="34"/>
              </a:rPr>
              <a:t>with </a:t>
            </a:r>
            <a:r>
              <a:rPr lang="en-ZA" sz="2000" b="0" dirty="0" smtClean="0">
                <a:latin typeface="Arial" pitchFamily="34"/>
                <a:cs typeface="Arial" pitchFamily="34"/>
              </a:rPr>
              <a:t>legislations , </a:t>
            </a:r>
            <a:r>
              <a:rPr lang="en-ZA" sz="2000" b="0" dirty="0">
                <a:latin typeface="Arial" pitchFamily="34"/>
                <a:cs typeface="Arial" pitchFamily="34"/>
              </a:rPr>
              <a:t>internal policies &amp; controls </a:t>
            </a:r>
          </a:p>
          <a:p>
            <a:pPr lvl="0" algn="just">
              <a:buFont typeface="Arial" pitchFamily="34" charset="0"/>
              <a:buChar char="•"/>
            </a:pPr>
            <a:r>
              <a:rPr lang="en-ZA" sz="2000" b="0" dirty="0" smtClean="0">
                <a:latin typeface="Arial" pitchFamily="34"/>
                <a:cs typeface="Arial" pitchFamily="34"/>
              </a:rPr>
              <a:t>Development of Audit Action plan in line with Treasury Guidelines</a:t>
            </a:r>
          </a:p>
          <a:p>
            <a:pPr lvl="0" algn="just">
              <a:buFont typeface="Arial" pitchFamily="34" charset="0"/>
              <a:buChar char="•"/>
            </a:pPr>
            <a:r>
              <a:rPr lang="en-ZA" sz="2000" b="0" dirty="0" smtClean="0">
                <a:latin typeface="Arial" pitchFamily="34"/>
                <a:cs typeface="Arial" pitchFamily="34"/>
              </a:rPr>
              <a:t>Audit </a:t>
            </a:r>
            <a:r>
              <a:rPr lang="en-ZA" sz="2000" b="0" dirty="0">
                <a:latin typeface="Arial" pitchFamily="34"/>
                <a:cs typeface="Arial" pitchFamily="34"/>
              </a:rPr>
              <a:t>steering committee </a:t>
            </a:r>
            <a:r>
              <a:rPr lang="en-ZA" sz="2000" b="0" dirty="0" smtClean="0">
                <a:latin typeface="Arial" pitchFamily="34"/>
                <a:cs typeface="Arial" pitchFamily="34"/>
              </a:rPr>
              <a:t>meetings chaired </a:t>
            </a:r>
            <a:r>
              <a:rPr lang="en-ZA" sz="2000" b="0" dirty="0">
                <a:latin typeface="Arial" pitchFamily="34"/>
                <a:cs typeface="Arial" pitchFamily="34"/>
              </a:rPr>
              <a:t>by the Executive Mayor involving Member of Mayoral Committee (MMC) for </a:t>
            </a:r>
            <a:r>
              <a:rPr lang="en-ZA" sz="2000" b="0" dirty="0" smtClean="0">
                <a:latin typeface="Arial" pitchFamily="34"/>
                <a:cs typeface="Arial" pitchFamily="34"/>
              </a:rPr>
              <a:t>Finance,</a:t>
            </a:r>
            <a:endParaRPr lang="en-ZA" sz="2000" b="0" dirty="0">
              <a:latin typeface="Arial" pitchFamily="34"/>
              <a:cs typeface="Arial" pitchFamily="34"/>
            </a:endParaRPr>
          </a:p>
          <a:p>
            <a:pPr lvl="0" algn="just">
              <a:buFont typeface="Arial" pitchFamily="34" charset="0"/>
              <a:buChar char="•"/>
            </a:pPr>
            <a:r>
              <a:rPr lang="en-ZA" sz="2000" b="0" dirty="0" smtClean="0">
                <a:latin typeface="Arial" pitchFamily="34"/>
                <a:cs typeface="Arial" pitchFamily="34"/>
              </a:rPr>
              <a:t>Audit  </a:t>
            </a:r>
            <a:r>
              <a:rPr lang="en-ZA" sz="2000" b="0" dirty="0">
                <a:latin typeface="Arial" pitchFamily="34"/>
                <a:cs typeface="Arial" pitchFamily="34"/>
              </a:rPr>
              <a:t>Action plan as a standing item in management meetings</a:t>
            </a:r>
          </a:p>
          <a:p>
            <a:pPr lvl="0" algn="just">
              <a:buFont typeface="Arial" pitchFamily="34" charset="0"/>
              <a:buChar char="•"/>
            </a:pPr>
            <a:r>
              <a:rPr lang="en-ZA" sz="2000" b="0" dirty="0" smtClean="0">
                <a:latin typeface="Arial" pitchFamily="34"/>
                <a:cs typeface="Arial" pitchFamily="34"/>
              </a:rPr>
              <a:t>Full Implementation </a:t>
            </a:r>
            <a:r>
              <a:rPr lang="en-ZA" sz="2000" b="0" dirty="0">
                <a:latin typeface="Arial" pitchFamily="34"/>
                <a:cs typeface="Arial" pitchFamily="34"/>
              </a:rPr>
              <a:t>of </a:t>
            </a:r>
            <a:r>
              <a:rPr lang="en-ZA" sz="2000" b="0" dirty="0" smtClean="0">
                <a:latin typeface="Arial" pitchFamily="34"/>
                <a:cs typeface="Arial" pitchFamily="34"/>
              </a:rPr>
              <a:t>previous years Action Plan before commencement of the new audit</a:t>
            </a:r>
          </a:p>
          <a:p>
            <a:pPr lvl="0" algn="just">
              <a:buFont typeface="Arial" pitchFamily="34" charset="0"/>
              <a:buChar char="•"/>
            </a:pPr>
            <a:r>
              <a:rPr lang="en-ZA" sz="2000" b="0" dirty="0" smtClean="0">
                <a:latin typeface="Arial" pitchFamily="34"/>
                <a:cs typeface="Arial" pitchFamily="34"/>
              </a:rPr>
              <a:t>Implementation </a:t>
            </a:r>
            <a:r>
              <a:rPr lang="en-ZA" sz="2000" b="0" dirty="0">
                <a:latin typeface="Arial" pitchFamily="34"/>
                <a:cs typeface="Arial" pitchFamily="34"/>
              </a:rPr>
              <a:t>of internal audit </a:t>
            </a:r>
            <a:r>
              <a:rPr lang="en-ZA" sz="2000" b="0" dirty="0" smtClean="0">
                <a:latin typeface="Arial" pitchFamily="34"/>
                <a:cs typeface="Arial" pitchFamily="34"/>
              </a:rPr>
              <a:t>recommendations</a:t>
            </a:r>
          </a:p>
          <a:p>
            <a:pPr lvl="0" algn="just">
              <a:buFont typeface="Arial" pitchFamily="34" charset="0"/>
              <a:buChar char="•"/>
            </a:pPr>
            <a:r>
              <a:rPr lang="en-ZA" sz="2000" b="0" dirty="0" smtClean="0">
                <a:latin typeface="Arial" pitchFamily="34"/>
                <a:cs typeface="Arial" pitchFamily="34"/>
              </a:rPr>
              <a:t>Submission of requested information in time</a:t>
            </a:r>
            <a:endParaRPr lang="en-ZA" sz="2000" b="0" dirty="0">
              <a:latin typeface="Arial" pitchFamily="34"/>
              <a:cs typeface="Arial" pitchFamily="34"/>
            </a:endParaRPr>
          </a:p>
          <a:p>
            <a:pPr lvl="0" algn="just">
              <a:buFont typeface="Arial" pitchFamily="34" charset="0"/>
              <a:buChar char="•"/>
            </a:pPr>
            <a:r>
              <a:rPr lang="en-ZA" sz="2000" b="0" dirty="0">
                <a:latin typeface="Arial" pitchFamily="34"/>
                <a:cs typeface="Arial" pitchFamily="34"/>
              </a:rPr>
              <a:t>Proper record keeping</a:t>
            </a:r>
          </a:p>
          <a:p>
            <a:pPr lvl="0" algn="just">
              <a:buFont typeface="Arial" pitchFamily="34" charset="0"/>
              <a:buChar char="•"/>
            </a:pPr>
            <a:r>
              <a:rPr lang="en-ZA" sz="2000" b="0" dirty="0" smtClean="0">
                <a:latin typeface="Arial" pitchFamily="34"/>
                <a:cs typeface="Arial" pitchFamily="34"/>
              </a:rPr>
              <a:t>Compilation of interim </a:t>
            </a:r>
            <a:r>
              <a:rPr lang="en-ZA" sz="2000" b="0" dirty="0">
                <a:latin typeface="Arial" pitchFamily="34"/>
                <a:cs typeface="Arial" pitchFamily="34"/>
              </a:rPr>
              <a:t>financial statements </a:t>
            </a:r>
            <a:endParaRPr lang="en-ZA" sz="2000" b="0" dirty="0" smtClean="0">
              <a:latin typeface="Arial" pitchFamily="34"/>
              <a:cs typeface="Arial" pitchFamily="34"/>
            </a:endParaRPr>
          </a:p>
          <a:p>
            <a:pPr lvl="0" algn="just">
              <a:buFont typeface="Arial" pitchFamily="34" charset="0"/>
              <a:buChar char="•"/>
            </a:pPr>
            <a:r>
              <a:rPr lang="en-ZA" sz="2000" b="0" dirty="0" smtClean="0">
                <a:latin typeface="Arial" pitchFamily="34"/>
                <a:cs typeface="Arial" pitchFamily="34"/>
              </a:rPr>
              <a:t>Provide Counselling for employees by the Provincial Department of Health and Social Development. </a:t>
            </a:r>
            <a:endParaRPr lang="en-ZA" sz="2000" b="0" dirty="0">
              <a:latin typeface="Arial" pitchFamily="34"/>
              <a:cs typeface="Arial" pitchFamily="34"/>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14400"/>
          </a:xfrm>
        </p:spPr>
        <p:txBody>
          <a:bodyPr/>
          <a:lstStyle/>
          <a:p>
            <a:pPr algn="l"/>
            <a:r>
              <a:rPr lang="en-US" sz="2000" b="1" kern="0" dirty="0" smtClean="0">
                <a:latin typeface="Arial" pitchFamily="34"/>
                <a:cs typeface="Arial" pitchFamily="34"/>
              </a:rPr>
              <a:t>10. Key CHALLENGES AND SUPPORT REQUIREMENTS</a:t>
            </a:r>
            <a:endParaRPr lang="en-ZA" sz="2000" dirty="0"/>
          </a:p>
        </p:txBody>
      </p:sp>
      <p:graphicFrame>
        <p:nvGraphicFramePr>
          <p:cNvPr id="5" name="Table 4"/>
          <p:cNvGraphicFramePr>
            <a:graphicFrameLocks noGrp="1"/>
          </p:cNvGraphicFramePr>
          <p:nvPr>
            <p:extLst>
              <p:ext uri="{D42A27DB-BD31-4B8C-83A1-F6EECF244321}">
                <p14:modId xmlns:p14="http://schemas.microsoft.com/office/powerpoint/2010/main" xmlns="" val="1208081873"/>
              </p:ext>
            </p:extLst>
          </p:nvPr>
        </p:nvGraphicFramePr>
        <p:xfrm>
          <a:off x="609600" y="1137920"/>
          <a:ext cx="8001001" cy="3815080"/>
        </p:xfrm>
        <a:graphic>
          <a:graphicData uri="http://schemas.openxmlformats.org/drawingml/2006/table">
            <a:tbl>
              <a:tblPr firstRow="1" bandRow="1">
                <a:tableStyleId>{5C22544A-7EE6-4342-B048-85BDC9FD1C3A}</a:tableStyleId>
              </a:tblPr>
              <a:tblGrid>
                <a:gridCol w="558601">
                  <a:extLst>
                    <a:ext uri="{9D8B030D-6E8A-4147-A177-3AD203B41FA5}">
                      <a16:colId xmlns:a16="http://schemas.microsoft.com/office/drawing/2014/main" xmlns="" val="20000"/>
                    </a:ext>
                  </a:extLst>
                </a:gridCol>
                <a:gridCol w="2422164">
                  <a:extLst>
                    <a:ext uri="{9D8B030D-6E8A-4147-A177-3AD203B41FA5}">
                      <a16:colId xmlns:a16="http://schemas.microsoft.com/office/drawing/2014/main" xmlns="" val="20001"/>
                    </a:ext>
                  </a:extLst>
                </a:gridCol>
                <a:gridCol w="2510118">
                  <a:extLst>
                    <a:ext uri="{9D8B030D-6E8A-4147-A177-3AD203B41FA5}">
                      <a16:colId xmlns:a16="http://schemas.microsoft.com/office/drawing/2014/main" xmlns="" val="20002"/>
                    </a:ext>
                  </a:extLst>
                </a:gridCol>
                <a:gridCol w="2510118">
                  <a:extLst>
                    <a:ext uri="{9D8B030D-6E8A-4147-A177-3AD203B41FA5}">
                      <a16:colId xmlns:a16="http://schemas.microsoft.com/office/drawing/2014/main" xmlns="" val="20003"/>
                    </a:ext>
                  </a:extLst>
                </a:gridCol>
              </a:tblGrid>
              <a:tr h="370840">
                <a:tc>
                  <a:txBody>
                    <a:bodyPr/>
                    <a:lstStyle/>
                    <a:p>
                      <a:r>
                        <a:rPr lang="en-ZA" sz="1600" dirty="0" smtClean="0">
                          <a:latin typeface="Arial" pitchFamily="34" charset="0"/>
                          <a:cs typeface="Arial" pitchFamily="34" charset="0"/>
                        </a:rPr>
                        <a:t>No</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Challenges</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Support</a:t>
                      </a:r>
                      <a:r>
                        <a:rPr lang="en-ZA" sz="1600" baseline="0" dirty="0" smtClean="0">
                          <a:latin typeface="Arial" pitchFamily="34" charset="0"/>
                          <a:cs typeface="Arial" pitchFamily="34" charset="0"/>
                        </a:rPr>
                        <a:t> Requirements</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Stakeholder</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0"/>
                  </a:ext>
                </a:extLst>
              </a:tr>
              <a:tr h="370840">
                <a:tc>
                  <a:txBody>
                    <a:bodyPr/>
                    <a:lstStyle/>
                    <a:p>
                      <a:r>
                        <a:rPr lang="en-ZA" sz="1600" dirty="0" smtClean="0">
                          <a:latin typeface="Arial" pitchFamily="34" charset="0"/>
                          <a:cs typeface="Arial" pitchFamily="34" charset="0"/>
                        </a:rPr>
                        <a:t>1.</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Aging infrastructure</a:t>
                      </a:r>
                      <a:endParaRPr lang="en-ZA" sz="1600" dirty="0">
                        <a:latin typeface="Arial" pitchFamily="34" charset="0"/>
                        <a:cs typeface="Arial" pitchFamily="34" charset="0"/>
                      </a:endParaRPr>
                    </a:p>
                  </a:txBody>
                  <a:tcPr/>
                </a:tc>
                <a:tc>
                  <a:txBody>
                    <a:bodyPr/>
                    <a:lstStyle/>
                    <a:p>
                      <a:pPr marL="285750" indent="-285750">
                        <a:buFont typeface="Arial" pitchFamily="34" charset="0"/>
                        <a:buChar char="•"/>
                      </a:pPr>
                      <a:r>
                        <a:rPr lang="en-ZA" sz="1600" dirty="0" smtClean="0">
                          <a:latin typeface="Arial" pitchFamily="34" charset="0"/>
                          <a:cs typeface="Arial" pitchFamily="34" charset="0"/>
                        </a:rPr>
                        <a:t>Refurbishment</a:t>
                      </a:r>
                      <a:r>
                        <a:rPr lang="en-ZA" sz="1600" baseline="0" dirty="0" smtClean="0">
                          <a:latin typeface="Arial" pitchFamily="34" charset="0"/>
                          <a:cs typeface="Arial" pitchFamily="34" charset="0"/>
                        </a:rPr>
                        <a:t> of infrastructure and development of maintenance plan</a:t>
                      </a:r>
                      <a:endParaRPr lang="en-ZA" sz="1600" dirty="0">
                        <a:latin typeface="Arial" pitchFamily="34" charset="0"/>
                        <a:cs typeface="Arial" pitchFamily="34" charset="0"/>
                      </a:endParaRPr>
                    </a:p>
                  </a:txBody>
                  <a:tcPr/>
                </a:tc>
                <a:tc>
                  <a:txBody>
                    <a:bodyPr/>
                    <a:lstStyle/>
                    <a:p>
                      <a:pPr marL="285750" indent="-285750">
                        <a:buFont typeface="Arial" pitchFamily="34" charset="0"/>
                        <a:buChar char="•"/>
                      </a:pPr>
                      <a:r>
                        <a:rPr lang="en-ZA" sz="1600" dirty="0" smtClean="0">
                          <a:latin typeface="Arial" pitchFamily="34" charset="0"/>
                          <a:cs typeface="Arial" pitchFamily="34" charset="0"/>
                        </a:rPr>
                        <a:t>National Treasury</a:t>
                      </a:r>
                    </a:p>
                    <a:p>
                      <a:pPr marL="285750" marR="0" indent="-285750" defTabSz="914400" eaLnBrk="1" fontAlgn="auto" latinLnBrk="0" hangingPunct="1">
                        <a:lnSpc>
                          <a:spcPct val="100000"/>
                        </a:lnSpc>
                        <a:spcBef>
                          <a:spcPts val="0"/>
                        </a:spcBef>
                        <a:spcAft>
                          <a:spcPts val="0"/>
                        </a:spcAft>
                        <a:buClrTx/>
                        <a:buSzTx/>
                        <a:buFont typeface="Arial" pitchFamily="34" charset="0"/>
                        <a:buChar char="•"/>
                        <a:tabLst/>
                        <a:defRPr/>
                      </a:pPr>
                      <a:r>
                        <a:rPr lang="en-ZA" sz="1600" dirty="0" smtClean="0">
                          <a:latin typeface="Arial" pitchFamily="34" charset="0"/>
                          <a:cs typeface="Arial" pitchFamily="34" charset="0"/>
                        </a:rPr>
                        <a:t>Department</a:t>
                      </a:r>
                      <a:r>
                        <a:rPr lang="en-ZA" sz="1600" baseline="0" dirty="0" smtClean="0">
                          <a:latin typeface="Arial" pitchFamily="34" charset="0"/>
                          <a:cs typeface="Arial" pitchFamily="34" charset="0"/>
                        </a:rPr>
                        <a:t> of  </a:t>
                      </a:r>
                      <a:r>
                        <a:rPr lang="en-ZA" sz="1600" dirty="0" smtClean="0">
                          <a:latin typeface="Arial" pitchFamily="34" charset="0"/>
                          <a:cs typeface="Arial" pitchFamily="34" charset="0"/>
                        </a:rPr>
                        <a:t>Water and Sanitation</a:t>
                      </a:r>
                    </a:p>
                    <a:p>
                      <a:pPr marL="285750" indent="-285750">
                        <a:buFont typeface="Arial" pitchFamily="34" charset="0"/>
                        <a:buChar char="•"/>
                      </a:pPr>
                      <a:r>
                        <a:rPr lang="en-ZA" sz="1600" dirty="0" smtClean="0">
                          <a:latin typeface="Arial" pitchFamily="34" charset="0"/>
                          <a:cs typeface="Arial" pitchFamily="34" charset="0"/>
                        </a:rPr>
                        <a:t>Cogta</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1"/>
                  </a:ext>
                </a:extLst>
              </a:tr>
              <a:tr h="370840">
                <a:tc>
                  <a:txBody>
                    <a:bodyPr/>
                    <a:lstStyle/>
                    <a:p>
                      <a:r>
                        <a:rPr lang="en-ZA" sz="1600" dirty="0" smtClean="0">
                          <a:latin typeface="Arial" pitchFamily="34" charset="0"/>
                          <a:cs typeface="Arial" pitchFamily="34" charset="0"/>
                        </a:rPr>
                        <a:t>2.</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Completeness</a:t>
                      </a:r>
                      <a:r>
                        <a:rPr lang="en-ZA" sz="1600" baseline="0" dirty="0" smtClean="0">
                          <a:latin typeface="Arial" pitchFamily="34" charset="0"/>
                          <a:cs typeface="Arial" pitchFamily="34" charset="0"/>
                        </a:rPr>
                        <a:t> of revenue</a:t>
                      </a:r>
                      <a:endParaRPr lang="en-ZA" sz="1600" dirty="0">
                        <a:latin typeface="Arial" pitchFamily="34" charset="0"/>
                        <a:cs typeface="Arial" pitchFamily="34" charset="0"/>
                      </a:endParaRPr>
                    </a:p>
                  </a:txBody>
                  <a:tcPr/>
                </a:tc>
                <a:tc>
                  <a:txBody>
                    <a:bodyPr/>
                    <a:lstStyle/>
                    <a:p>
                      <a:pPr marL="285750" indent="-285750">
                        <a:buFont typeface="Arial" pitchFamily="34" charset="0"/>
                        <a:buChar char="•"/>
                      </a:pPr>
                      <a:r>
                        <a:rPr lang="en-ZA" sz="1600" dirty="0" smtClean="0">
                          <a:latin typeface="Arial" pitchFamily="34" charset="0"/>
                          <a:cs typeface="Arial" pitchFamily="34" charset="0"/>
                        </a:rPr>
                        <a:t>Data cleansing  Conducting meter audit</a:t>
                      </a:r>
                      <a:endParaRPr lang="en-ZA" sz="1600" dirty="0">
                        <a:latin typeface="Arial" pitchFamily="34" charset="0"/>
                        <a:cs typeface="Arial" pitchFamily="34" charset="0"/>
                      </a:endParaRPr>
                    </a:p>
                  </a:txBody>
                  <a:tcPr/>
                </a:tc>
                <a:tc>
                  <a:txBody>
                    <a:bodyPr/>
                    <a:lstStyle/>
                    <a:p>
                      <a:pPr marL="285750" indent="-285750">
                        <a:buFont typeface="Arial" pitchFamily="34" charset="0"/>
                        <a:buChar char="•"/>
                      </a:pPr>
                      <a:r>
                        <a:rPr lang="en-ZA" sz="1600" dirty="0" smtClean="0">
                          <a:latin typeface="Arial" pitchFamily="34" charset="0"/>
                          <a:cs typeface="Arial" pitchFamily="34" charset="0"/>
                        </a:rPr>
                        <a:t>National Treasury</a:t>
                      </a:r>
                    </a:p>
                    <a:p>
                      <a:pPr marL="285750" indent="-285750">
                        <a:buFont typeface="Arial" pitchFamily="34" charset="0"/>
                        <a:buChar char="•"/>
                      </a:pPr>
                      <a:r>
                        <a:rPr lang="en-ZA" sz="1600" dirty="0" smtClean="0">
                          <a:latin typeface="Arial" pitchFamily="34" charset="0"/>
                          <a:cs typeface="Arial" pitchFamily="34" charset="0"/>
                        </a:rPr>
                        <a:t>Local Municipalities</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2"/>
                  </a:ext>
                </a:extLst>
              </a:tr>
              <a:tr h="1168400">
                <a:tc>
                  <a:txBody>
                    <a:bodyPr/>
                    <a:lstStyle/>
                    <a:p>
                      <a:r>
                        <a:rPr lang="en-ZA" sz="1600" dirty="0" smtClean="0">
                          <a:latin typeface="Arial" pitchFamily="34" charset="0"/>
                          <a:cs typeface="Arial" pitchFamily="34" charset="0"/>
                        </a:rPr>
                        <a:t>3.</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Water conservation and water demand management</a:t>
                      </a:r>
                      <a:endParaRPr lang="en-ZA" sz="1600" dirty="0">
                        <a:latin typeface="Arial" pitchFamily="34" charset="0"/>
                        <a:cs typeface="Arial" pitchFamily="34" charset="0"/>
                      </a:endParaRPr>
                    </a:p>
                  </a:txBody>
                  <a:tcPr/>
                </a:tc>
                <a:tc>
                  <a:txBody>
                    <a:bodyPr/>
                    <a:lstStyle/>
                    <a:p>
                      <a:pPr marL="285750" marR="0" indent="-285750" defTabSz="914400" eaLnBrk="1" fontAlgn="auto" latinLnBrk="0" hangingPunct="1">
                        <a:lnSpc>
                          <a:spcPct val="100000"/>
                        </a:lnSpc>
                        <a:spcBef>
                          <a:spcPts val="0"/>
                        </a:spcBef>
                        <a:spcAft>
                          <a:spcPts val="0"/>
                        </a:spcAft>
                        <a:buClrTx/>
                        <a:buSzTx/>
                        <a:buFont typeface="Arial" pitchFamily="34" charset="0"/>
                        <a:buChar char="•"/>
                        <a:tabLst/>
                        <a:defRPr/>
                      </a:pPr>
                      <a:r>
                        <a:rPr lang="en-ZA" sz="1600" dirty="0" smtClean="0">
                          <a:latin typeface="Arial" pitchFamily="34" charset="0"/>
                          <a:cs typeface="Arial" pitchFamily="34" charset="0"/>
                        </a:rPr>
                        <a:t>Awareness Campaign</a:t>
                      </a:r>
                      <a:r>
                        <a:rPr lang="en-ZA" sz="1600" baseline="0" dirty="0" smtClean="0">
                          <a:latin typeface="Arial" pitchFamily="34" charset="0"/>
                          <a:cs typeface="Arial" pitchFamily="34" charset="0"/>
                        </a:rPr>
                        <a:t> on payment for water consumption.</a:t>
                      </a:r>
                      <a:endParaRPr lang="en-ZA" sz="1600" dirty="0" smtClean="0">
                        <a:latin typeface="Arial" pitchFamily="34" charset="0"/>
                        <a:cs typeface="Arial" pitchFamily="34" charset="0"/>
                      </a:endParaRPr>
                    </a:p>
                    <a:p>
                      <a:pPr marL="285750" indent="-285750">
                        <a:buFont typeface="Arial" pitchFamily="34" charset="0"/>
                        <a:buChar char="•"/>
                      </a:pPr>
                      <a:r>
                        <a:rPr lang="en-ZA" sz="1600" dirty="0" smtClean="0">
                          <a:latin typeface="Arial" pitchFamily="34" charset="0"/>
                          <a:cs typeface="Arial" pitchFamily="34" charset="0"/>
                        </a:rPr>
                        <a:t>Development of additional sources of water</a:t>
                      </a:r>
                    </a:p>
                  </a:txBody>
                  <a:tcPr/>
                </a:tc>
                <a:tc>
                  <a:txBody>
                    <a:bodyPr/>
                    <a:lstStyle/>
                    <a:p>
                      <a:pPr marL="285750" indent="-285750">
                        <a:buFont typeface="Arial" pitchFamily="34" charset="0"/>
                        <a:buChar char="•"/>
                      </a:pPr>
                      <a:r>
                        <a:rPr lang="en-ZA" sz="1600" dirty="0" smtClean="0">
                          <a:latin typeface="Arial" pitchFamily="34" charset="0"/>
                          <a:cs typeface="Arial" pitchFamily="34" charset="0"/>
                        </a:rPr>
                        <a:t>Royal</a:t>
                      </a:r>
                      <a:r>
                        <a:rPr lang="en-ZA" sz="1600" baseline="0" dirty="0" smtClean="0">
                          <a:latin typeface="Arial" pitchFamily="34" charset="0"/>
                          <a:cs typeface="Arial" pitchFamily="34" charset="0"/>
                        </a:rPr>
                        <a:t> Councils</a:t>
                      </a:r>
                    </a:p>
                    <a:p>
                      <a:pPr marL="285750" indent="-285750">
                        <a:buFont typeface="Arial" pitchFamily="34" charset="0"/>
                        <a:buChar char="•"/>
                      </a:pPr>
                      <a:r>
                        <a:rPr lang="en-ZA" sz="1600" baseline="0" dirty="0" smtClean="0">
                          <a:latin typeface="Arial" pitchFamily="34" charset="0"/>
                          <a:cs typeface="Arial" pitchFamily="34" charset="0"/>
                        </a:rPr>
                        <a:t>Local Municipalities</a:t>
                      </a:r>
                      <a:endParaRPr lang="en-ZA" sz="1600" dirty="0" smtClean="0">
                        <a:latin typeface="Arial" pitchFamily="34" charset="0"/>
                        <a:cs typeface="Arial" pitchFamily="34" charset="0"/>
                      </a:endParaRPr>
                    </a:p>
                    <a:p>
                      <a:endParaRPr lang="en-ZA" sz="1600" dirty="0" smtClean="0">
                        <a:latin typeface="Arial" pitchFamily="34" charset="0"/>
                        <a:cs typeface="Arial" pitchFamily="34" charset="0"/>
                      </a:endParaRPr>
                    </a:p>
                    <a:p>
                      <a:pPr marL="285750" indent="-285750">
                        <a:buFont typeface="Arial" pitchFamily="34" charset="0"/>
                        <a:buChar char="•"/>
                      </a:pPr>
                      <a:r>
                        <a:rPr lang="en-ZA" sz="1600" dirty="0" smtClean="0">
                          <a:latin typeface="Arial" pitchFamily="34" charset="0"/>
                          <a:cs typeface="Arial" pitchFamily="34" charset="0"/>
                        </a:rPr>
                        <a:t>Department</a:t>
                      </a:r>
                      <a:r>
                        <a:rPr lang="en-ZA" sz="1600" baseline="0" dirty="0" smtClean="0">
                          <a:latin typeface="Arial" pitchFamily="34" charset="0"/>
                          <a:cs typeface="Arial" pitchFamily="34" charset="0"/>
                        </a:rPr>
                        <a:t> of  </a:t>
                      </a:r>
                      <a:r>
                        <a:rPr lang="en-ZA" sz="1600" dirty="0" smtClean="0">
                          <a:latin typeface="Arial" pitchFamily="34" charset="0"/>
                          <a:cs typeface="Arial" pitchFamily="34" charset="0"/>
                        </a:rPr>
                        <a:t>Water and Sanitation</a:t>
                      </a:r>
                      <a:endParaRPr lang="en-ZA" sz="1600" dirty="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4195996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ZA" dirty="0">
                <a:latin typeface="Arial Black" pitchFamily="34" charset="0"/>
              </a:rPr>
              <a:t>THANK </a:t>
            </a:r>
            <a:r>
              <a:rPr lang="en-ZA" dirty="0" smtClean="0">
                <a:latin typeface="Arial Black" pitchFamily="34" charset="0"/>
              </a:rPr>
              <a:t>YOU</a:t>
            </a:r>
            <a:br>
              <a:rPr lang="en-ZA" dirty="0" smtClean="0">
                <a:latin typeface="Arial Black" pitchFamily="34" charset="0"/>
              </a:rPr>
            </a:br>
            <a:r>
              <a:rPr lang="en-ZA" dirty="0" smtClean="0">
                <a:latin typeface="Arial Black" pitchFamily="34" charset="0"/>
              </a:rPr>
              <a:t>dankie</a:t>
            </a:r>
            <a:br>
              <a:rPr lang="en-ZA" dirty="0" smtClean="0">
                <a:latin typeface="Arial Black" pitchFamily="34" charset="0"/>
              </a:rPr>
            </a:br>
            <a:r>
              <a:rPr lang="en-ZA" dirty="0" smtClean="0">
                <a:latin typeface="Arial Black" pitchFamily="34" charset="0"/>
              </a:rPr>
              <a:t>ri a livhuwa</a:t>
            </a:r>
            <a:endParaRPr lang="en-ZA" dirty="0">
              <a:latin typeface="Arial Black" pitchFamily="34" charset="0"/>
            </a:endParaRPr>
          </a:p>
        </p:txBody>
      </p:sp>
    </p:spTree>
    <p:extLst>
      <p:ext uri="{BB962C8B-B14F-4D97-AF65-F5344CB8AC3E}">
        <p14:creationId xmlns:p14="http://schemas.microsoft.com/office/powerpoint/2010/main" xmlns="" val="1522293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302442"/>
            <a:ext cx="8229600" cy="625906"/>
          </a:xfrm>
        </p:spPr>
        <p:txBody>
          <a:bodyPr>
            <a:normAutofit fontScale="90000"/>
          </a:bodyPr>
          <a:lstStyle/>
          <a:p>
            <a:r>
              <a:rPr lang="en-ZA" sz="2400" b="1" dirty="0" smtClean="0">
                <a:latin typeface="Arial" pitchFamily="34"/>
                <a:cs typeface="Arial" pitchFamily="34"/>
              </a:rPr>
              <a:t>1. OVERVIEW OF VHEMBE DISTRICT MUNICIPALITY</a:t>
            </a:r>
            <a:br>
              <a:rPr lang="en-ZA" sz="2400" b="1" dirty="0" smtClean="0">
                <a:latin typeface="Arial" pitchFamily="34"/>
                <a:cs typeface="Arial" pitchFamily="34"/>
              </a:rPr>
            </a:br>
            <a:endParaRPr lang="en-ZA" sz="2400" b="1" dirty="0">
              <a:latin typeface="Arial Black" pitchFamily="34"/>
            </a:endParaRPr>
          </a:p>
        </p:txBody>
      </p:sp>
      <p:sp>
        <p:nvSpPr>
          <p:cNvPr id="3" name="Content Placeholder 2"/>
          <p:cNvSpPr txBox="1">
            <a:spLocks noGrp="1"/>
          </p:cNvSpPr>
          <p:nvPr>
            <p:ph idx="1"/>
          </p:nvPr>
        </p:nvSpPr>
        <p:spPr>
          <a:xfrm>
            <a:off x="152403" y="914400"/>
            <a:ext cx="8839203" cy="5029200"/>
          </a:xfrm>
        </p:spPr>
        <p:txBody>
          <a:bodyPr>
            <a:normAutofit/>
          </a:bodyPr>
          <a:lstStyle/>
          <a:p>
            <a:pPr algn="just">
              <a:buFont typeface="Arial" pitchFamily="34" charset="0"/>
              <a:buChar char="•"/>
            </a:pPr>
            <a:r>
              <a:rPr lang="en-ZA" sz="2800" b="0" dirty="0" smtClean="0">
                <a:latin typeface="Arial"/>
                <a:ea typeface="Calibri"/>
              </a:rPr>
              <a:t>Vhembe District Municipality is situated in the Northern Part of Limpompo Province and its borders with Capricorn and Mopani District Municipalities in the eastern and Western Direction respectively.</a:t>
            </a:r>
          </a:p>
          <a:p>
            <a:pPr algn="just">
              <a:buFont typeface="Arial" pitchFamily="34" charset="0"/>
              <a:buChar char="•"/>
            </a:pPr>
            <a:r>
              <a:rPr lang="en-ZA" sz="2800" b="0" dirty="0" smtClean="0">
                <a:latin typeface="Arial"/>
                <a:ea typeface="Calibri"/>
              </a:rPr>
              <a:t>The sharing of Borders extend to Zimbambwe and Botswana in the North West and Mozambique in the South East through the Kruger National Park respectively.</a:t>
            </a:r>
          </a:p>
          <a:p>
            <a:pPr algn="just">
              <a:buFont typeface="Arial" pitchFamily="34" charset="0"/>
              <a:buChar char="•"/>
            </a:pPr>
            <a:r>
              <a:rPr lang="en-ZA" sz="2800" b="0" dirty="0">
                <a:latin typeface="Arial"/>
                <a:ea typeface="Calibri"/>
              </a:rPr>
              <a:t>Vhembe District </a:t>
            </a:r>
            <a:r>
              <a:rPr lang="en-ZA" sz="2800" b="0" dirty="0" smtClean="0">
                <a:latin typeface="Arial"/>
                <a:ea typeface="Calibri"/>
              </a:rPr>
              <a:t>Municipality has is composed of four Local Municipalities namely : Thulamela,Makhado,Musina and Collins Chabane.</a:t>
            </a:r>
          </a:p>
          <a:p>
            <a:pPr algn="just">
              <a:buFont typeface="Arial" pitchFamily="34" charset="0"/>
              <a:buChar char="•"/>
            </a:pPr>
            <a:endParaRPr lang="en-ZA" sz="2800" b="0" dirty="0" smtClean="0">
              <a:latin typeface="Arial"/>
              <a:ea typeface="Calibri"/>
            </a:endParaRPr>
          </a:p>
          <a:p>
            <a:pPr lvl="0" algn="just"/>
            <a:endParaRPr lang="en-ZA" sz="2000" dirty="0">
              <a:latin typeface="Arial" pitchFamily="34"/>
              <a:cs typeface="Arial" pitchFamily="34"/>
            </a:endParaRPr>
          </a:p>
          <a:p>
            <a:pPr lvl="0" algn="just"/>
            <a:endParaRPr lang="en-ZA" sz="2000" dirty="0">
              <a:latin typeface="Arial" pitchFamily="34"/>
              <a:cs typeface="Arial" pitchFamily="34"/>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210741" y="365129"/>
            <a:ext cx="8827297" cy="1111252"/>
          </a:xfrm>
        </p:spPr>
        <p:txBody>
          <a:bodyPr/>
          <a:lstStyle/>
          <a:p>
            <a:pPr lvl="0"/>
            <a:r>
              <a:rPr lang="en-ZA" sz="3200">
                <a:latin typeface="Arial Black" pitchFamily="34"/>
              </a:rPr>
              <a:t>Location of Vhembe in the Limpopo Province </a:t>
            </a:r>
          </a:p>
        </p:txBody>
      </p:sp>
      <p:pic>
        <p:nvPicPr>
          <p:cNvPr id="3" name="Content Placeholder 3" descr="Map of the municipalities in Limpopo">
            <a:hlinkClick r:id="rId2"/>
          </p:cNvPr>
          <p:cNvPicPr>
            <a:picLocks noGrp="1" noChangeAspect="1"/>
          </p:cNvPicPr>
          <p:nvPr>
            <p:ph idx="1"/>
          </p:nvPr>
        </p:nvPicPr>
        <p:blipFill>
          <a:blip r:embed="rId3" cstate="print"/>
          <a:srcRect/>
          <a:stretch>
            <a:fillRect/>
          </a:stretch>
        </p:blipFill>
        <p:spPr>
          <a:xfrm>
            <a:off x="1403750" y="1484308"/>
            <a:ext cx="6667503" cy="4476746"/>
          </a:xfrm>
        </p:spPr>
      </p:pic>
      <p:sp>
        <p:nvSpPr>
          <p:cNvPr id="4" name="Minus 6"/>
          <p:cNvSpPr/>
          <p:nvPr/>
        </p:nvSpPr>
        <p:spPr>
          <a:xfrm>
            <a:off x="6443667" y="2276471"/>
            <a:ext cx="1134669" cy="971550"/>
          </a:xfrm>
          <a:custGeom>
            <a:avLst/>
            <a:gdLst>
              <a:gd name="f0" fmla="val 10800000"/>
              <a:gd name="f1" fmla="val 5400000"/>
              <a:gd name="f2" fmla="val 180"/>
              <a:gd name="f3" fmla="val w"/>
              <a:gd name="f4" fmla="val h"/>
              <a:gd name="f5" fmla="val ss"/>
              <a:gd name="f6" fmla="val 0"/>
              <a:gd name="f7" fmla="val 23520"/>
              <a:gd name="f8" fmla="+- 0 0 -90"/>
              <a:gd name="f9" fmla="+- 0 0 -180"/>
              <a:gd name="f10" fmla="+- 0 0 -270"/>
              <a:gd name="f11" fmla="+- 0 0 -36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38 0 f6"/>
              <a:gd name="f40" fmla="+- f37 0 f6"/>
              <a:gd name="f41" fmla="*/ f39 1 2"/>
              <a:gd name="f42" fmla="*/ f40 1 2"/>
              <a:gd name="f43" fmla="*/ f39 f7 1"/>
              <a:gd name="f44" fmla="*/ f40 73490 1"/>
              <a:gd name="f45" fmla="+- f6 f41 0"/>
              <a:gd name="f46" fmla="+- f6 f42 0"/>
              <a:gd name="f47" fmla="*/ f43 1 200000"/>
              <a:gd name="f48" fmla="*/ f44 1 200000"/>
              <a:gd name="f49" fmla="+- f45 0 f47"/>
              <a:gd name="f50" fmla="+- f45 f47 0"/>
              <a:gd name="f51" fmla="+- f46 0 f48"/>
              <a:gd name="f52" fmla="+- f46 f48 0"/>
              <a:gd name="f53" fmla="*/ f45 f34 1"/>
              <a:gd name="f54" fmla="*/ f46 f34 1"/>
              <a:gd name="f55" fmla="*/ f51 f34 1"/>
              <a:gd name="f56" fmla="*/ f49 f34 1"/>
              <a:gd name="f57" fmla="*/ f52 f34 1"/>
              <a:gd name="f58" fmla="*/ f50 f34 1"/>
            </a:gdLst>
            <a:ahLst/>
            <a:cxnLst>
              <a:cxn ang="3cd4">
                <a:pos x="hc" y="t"/>
              </a:cxn>
              <a:cxn ang="0">
                <a:pos x="r" y="vc"/>
              </a:cxn>
              <a:cxn ang="cd4">
                <a:pos x="hc" y="b"/>
              </a:cxn>
              <a:cxn ang="cd2">
                <a:pos x="l" y="vc"/>
              </a:cxn>
              <a:cxn ang="f30">
                <a:pos x="f57" y="f53"/>
              </a:cxn>
              <a:cxn ang="f31">
                <a:pos x="f54" y="f58"/>
              </a:cxn>
              <a:cxn ang="f32">
                <a:pos x="f55" y="f53"/>
              </a:cxn>
              <a:cxn ang="f33">
                <a:pos x="f54" y="f56"/>
              </a:cxn>
            </a:cxnLst>
            <a:rect l="f55" t="f56" r="f57" b="f58"/>
            <a:pathLst>
              <a:path>
                <a:moveTo>
                  <a:pt x="f55" y="f56"/>
                </a:moveTo>
                <a:lnTo>
                  <a:pt x="f57" y="f56"/>
                </a:lnTo>
                <a:lnTo>
                  <a:pt x="f57" y="f58"/>
                </a:lnTo>
                <a:lnTo>
                  <a:pt x="f55" y="f58"/>
                </a:lnTo>
                <a:close/>
              </a:path>
            </a:pathLst>
          </a:custGeom>
          <a:solidFill>
            <a:srgbClr val="FFFFFF"/>
          </a:solidFill>
          <a:ln w="25402">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15000"/>
              </a:lnSpc>
              <a:spcBef>
                <a:spcPts val="0"/>
              </a:spcBef>
              <a:spcAft>
                <a:spcPts val="1000"/>
              </a:spcAft>
              <a:buNone/>
              <a:tabLst/>
              <a:defRPr sz="1800" b="0" i="0" u="none" strike="noStrike" kern="0" cap="none" spc="0" baseline="0">
                <a:solidFill>
                  <a:srgbClr val="000000"/>
                </a:solidFill>
                <a:uFillTx/>
              </a:defRPr>
            </a:pPr>
            <a:r>
              <a:rPr lang="en-ZA" sz="900" b="0" i="0" u="none" strike="noStrike" kern="0" cap="none" spc="0" baseline="0">
                <a:solidFill>
                  <a:srgbClr val="000000"/>
                </a:solidFill>
                <a:uFillTx/>
                <a:latin typeface="Calibri"/>
                <a:ea typeface="Calibri"/>
                <a:cs typeface="Times New Roman"/>
              </a:rPr>
              <a:t>Lim345 </a:t>
            </a:r>
            <a:endParaRPr lang="en-ZA" sz="1100" b="0" i="0" u="none" strike="noStrike" kern="0" cap="none" spc="0" baseline="0">
              <a:solidFill>
                <a:srgbClr val="000000"/>
              </a:solidFill>
              <a:uFillTx/>
              <a:latin typeface="Calibri"/>
              <a:ea typeface="Calibri"/>
              <a:cs typeface="Times New Roman"/>
            </a:endParaRPr>
          </a:p>
        </p:txBody>
      </p:sp>
      <p:sp>
        <p:nvSpPr>
          <p:cNvPr id="5" name="Slide Number Placeholder 1"/>
          <p:cNvSpPr txBox="1"/>
          <p:nvPr/>
        </p:nvSpPr>
        <p:spPr>
          <a:xfrm>
            <a:off x="6553203" y="6356351"/>
            <a:ext cx="2133596"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898989"/>
              </a:solidFill>
              <a:uFillTx/>
              <a:latin typeface="Calibri"/>
            </a:endParaRPr>
          </a:p>
        </p:txBody>
      </p:sp>
    </p:spTree>
    <p:extLst>
      <p:ext uri="{BB962C8B-B14F-4D97-AF65-F5344CB8AC3E}">
        <p14:creationId xmlns:p14="http://schemas.microsoft.com/office/powerpoint/2010/main" xmlns="" val="40776967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302442"/>
            <a:ext cx="8229600" cy="625906"/>
          </a:xfrm>
        </p:spPr>
        <p:txBody>
          <a:bodyPr>
            <a:normAutofit fontScale="90000"/>
          </a:bodyPr>
          <a:lstStyle/>
          <a:p>
            <a:r>
              <a:rPr lang="en-ZA" sz="2400" b="1" dirty="0">
                <a:latin typeface="Arial" pitchFamily="34"/>
                <a:cs typeface="Arial" pitchFamily="34"/>
              </a:rPr>
              <a:t>1.1. GOVERNANCE AND ADMINISTRATION</a:t>
            </a:r>
            <a:r>
              <a:rPr lang="en-ZA" sz="2400" b="1" dirty="0" smtClean="0">
                <a:latin typeface="Arial" pitchFamily="34"/>
                <a:cs typeface="Arial" pitchFamily="34"/>
              </a:rPr>
              <a:t/>
            </a:r>
            <a:br>
              <a:rPr lang="en-ZA" sz="2400" b="1" dirty="0" smtClean="0">
                <a:latin typeface="Arial" pitchFamily="34"/>
                <a:cs typeface="Arial" pitchFamily="34"/>
              </a:rPr>
            </a:br>
            <a:endParaRPr lang="en-ZA" sz="2400" b="1" dirty="0">
              <a:latin typeface="Arial Black" pitchFamily="34"/>
            </a:endParaRPr>
          </a:p>
        </p:txBody>
      </p:sp>
      <p:sp>
        <p:nvSpPr>
          <p:cNvPr id="3" name="Content Placeholder 2"/>
          <p:cNvSpPr txBox="1">
            <a:spLocks noGrp="1"/>
          </p:cNvSpPr>
          <p:nvPr>
            <p:ph idx="1"/>
          </p:nvPr>
        </p:nvSpPr>
        <p:spPr>
          <a:xfrm>
            <a:off x="152403" y="914400"/>
            <a:ext cx="8839203" cy="5029200"/>
          </a:xfrm>
        </p:spPr>
        <p:txBody>
          <a:bodyPr>
            <a:normAutofit lnSpcReduction="10000"/>
          </a:bodyPr>
          <a:lstStyle/>
          <a:p>
            <a:pPr marL="0" lvl="0" indent="0">
              <a:buNone/>
            </a:pPr>
            <a:r>
              <a:rPr lang="en-ZA" sz="2000" dirty="0">
                <a:latin typeface="Arial" pitchFamily="34"/>
                <a:cs typeface="Arial" pitchFamily="34"/>
              </a:rPr>
              <a:t> </a:t>
            </a:r>
            <a:r>
              <a:rPr lang="en-ZA" sz="2000" dirty="0" smtClean="0">
                <a:latin typeface="Arial" pitchFamily="34"/>
                <a:cs typeface="Arial" pitchFamily="34"/>
              </a:rPr>
              <a:t>    </a:t>
            </a:r>
            <a:endParaRPr lang="en-ZA" sz="2000" b="1" dirty="0" smtClean="0">
              <a:latin typeface="Arial" pitchFamily="34"/>
              <a:cs typeface="Arial" pitchFamily="34"/>
            </a:endParaRPr>
          </a:p>
          <a:p>
            <a:pPr algn="just">
              <a:lnSpc>
                <a:spcPct val="115000"/>
              </a:lnSpc>
              <a:spcBef>
                <a:spcPts val="0"/>
              </a:spcBef>
              <a:buFont typeface="Arial" pitchFamily="34" charset="0"/>
              <a:buChar char="•"/>
            </a:pPr>
            <a:r>
              <a:rPr lang="en-ZA" sz="2800" b="0" dirty="0" smtClean="0">
                <a:latin typeface="Arial"/>
                <a:ea typeface="Calibri"/>
                <a:cs typeface="Times New Roman"/>
              </a:rPr>
              <a:t>Vhembe District Municipality has a Council inaugurated in August 2016. Its primary role is to provide political oversight of the municipality’s functions,progrmmes and the management of administration.</a:t>
            </a:r>
          </a:p>
          <a:p>
            <a:pPr algn="just">
              <a:lnSpc>
                <a:spcPct val="115000"/>
              </a:lnSpc>
              <a:spcBef>
                <a:spcPts val="0"/>
              </a:spcBef>
              <a:buFont typeface="Arial" pitchFamily="34" charset="0"/>
              <a:buChar char="•"/>
            </a:pPr>
            <a:r>
              <a:rPr lang="en-ZA" sz="2800" b="0" dirty="0" smtClean="0">
                <a:latin typeface="Arial"/>
                <a:ea typeface="Calibri"/>
                <a:cs typeface="Times New Roman"/>
              </a:rPr>
              <a:t>The Speaker is the chairperson of Council and convenes ordinary meetings once in a quarter and Special when need arises.</a:t>
            </a:r>
          </a:p>
          <a:p>
            <a:pPr algn="just">
              <a:lnSpc>
                <a:spcPct val="115000"/>
              </a:lnSpc>
              <a:spcBef>
                <a:spcPts val="0"/>
              </a:spcBef>
              <a:buFont typeface="Arial" pitchFamily="34" charset="0"/>
              <a:buChar char="•"/>
            </a:pPr>
            <a:r>
              <a:rPr lang="en-ZA" sz="2800" b="0" dirty="0" smtClean="0">
                <a:latin typeface="Arial"/>
                <a:ea typeface="Calibri"/>
                <a:cs typeface="Times New Roman"/>
              </a:rPr>
              <a:t>Council is composed of the following members:</a:t>
            </a:r>
          </a:p>
          <a:p>
            <a:pPr marL="0" indent="0"/>
            <a:r>
              <a:rPr lang="en-ZA" sz="2000" b="0" dirty="0" smtClean="0">
                <a:latin typeface="Arial"/>
                <a:ea typeface="Calibri"/>
              </a:rPr>
              <a:t> </a:t>
            </a:r>
          </a:p>
          <a:p>
            <a:pPr lvl="0" algn="just"/>
            <a:endParaRPr lang="en-ZA" sz="2000" dirty="0">
              <a:latin typeface="Arial" pitchFamily="34"/>
              <a:cs typeface="Arial" pitchFamily="34"/>
            </a:endParaRPr>
          </a:p>
          <a:p>
            <a:pPr lvl="0" algn="just"/>
            <a:endParaRPr lang="en-ZA" sz="2000" dirty="0">
              <a:latin typeface="Arial" pitchFamily="34"/>
              <a:cs typeface="Arial" pitchFamily="34"/>
            </a:endParaRPr>
          </a:p>
        </p:txBody>
      </p:sp>
    </p:spTree>
    <p:extLst>
      <p:ext uri="{BB962C8B-B14F-4D97-AF65-F5344CB8AC3E}">
        <p14:creationId xmlns:p14="http://schemas.microsoft.com/office/powerpoint/2010/main" xmlns="" val="24499007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81900" cy="990600"/>
          </a:xfrm>
        </p:spPr>
        <p:txBody>
          <a:bodyPr/>
          <a:lstStyle/>
          <a:p>
            <a:pPr lvl="0"/>
            <a:r>
              <a:rPr lang="en-ZA" sz="2000" b="1" dirty="0" smtClean="0">
                <a:latin typeface="Arial" pitchFamily="34" charset="0"/>
                <a:cs typeface="Arial" pitchFamily="34" charset="0"/>
              </a:rPr>
              <a:t>COMPOSITON OF VHEMBE DISTRICT COUNCIL</a:t>
            </a:r>
            <a:endParaRPr lang="en-ZA" sz="2000" b="1"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10680900"/>
              </p:ext>
            </p:extLst>
          </p:nvPr>
        </p:nvGraphicFramePr>
        <p:xfrm>
          <a:off x="822325" y="1100138"/>
          <a:ext cx="7521576" cy="3566160"/>
        </p:xfrm>
        <a:graphic>
          <a:graphicData uri="http://schemas.openxmlformats.org/drawingml/2006/table">
            <a:tbl>
              <a:tblPr firstRow="1" bandRow="1">
                <a:tableStyleId>{5C22544A-7EE6-4342-B048-85BDC9FD1C3A}</a:tableStyleId>
              </a:tblPr>
              <a:tblGrid>
                <a:gridCol w="701675">
                  <a:extLst>
                    <a:ext uri="{9D8B030D-6E8A-4147-A177-3AD203B41FA5}">
                      <a16:colId xmlns:a16="http://schemas.microsoft.com/office/drawing/2014/main" xmlns="" val="20000"/>
                    </a:ext>
                  </a:extLst>
                </a:gridCol>
                <a:gridCol w="3810000">
                  <a:extLst>
                    <a:ext uri="{9D8B030D-6E8A-4147-A177-3AD203B41FA5}">
                      <a16:colId xmlns:a16="http://schemas.microsoft.com/office/drawing/2014/main" xmlns="" val="20001"/>
                    </a:ext>
                  </a:extLst>
                </a:gridCol>
                <a:gridCol w="3009901">
                  <a:extLst>
                    <a:ext uri="{9D8B030D-6E8A-4147-A177-3AD203B41FA5}">
                      <a16:colId xmlns:a16="http://schemas.microsoft.com/office/drawing/2014/main" xmlns="" val="20002"/>
                    </a:ext>
                  </a:extLst>
                </a:gridCol>
              </a:tblGrid>
              <a:tr h="370840">
                <a:tc>
                  <a:txBody>
                    <a:bodyPr/>
                    <a:lstStyle/>
                    <a:p>
                      <a:r>
                        <a:rPr lang="en-ZA" sz="2400" dirty="0" smtClean="0">
                          <a:latin typeface="Arial" pitchFamily="34" charset="0"/>
                          <a:cs typeface="Arial" pitchFamily="34" charset="0"/>
                        </a:rPr>
                        <a:t>No.</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Description</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No. of </a:t>
                      </a:r>
                      <a:r>
                        <a:rPr lang="en-ZA" sz="2400" baseline="0" dirty="0" smtClean="0">
                          <a:latin typeface="Arial" pitchFamily="34" charset="0"/>
                          <a:cs typeface="Arial" pitchFamily="34" charset="0"/>
                        </a:rPr>
                        <a:t> Participants</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0"/>
                  </a:ext>
                </a:extLst>
              </a:tr>
              <a:tr h="370840">
                <a:tc>
                  <a:txBody>
                    <a:bodyPr/>
                    <a:lstStyle/>
                    <a:p>
                      <a:r>
                        <a:rPr lang="en-ZA" sz="2400" dirty="0" smtClean="0">
                          <a:latin typeface="Arial" pitchFamily="34" charset="0"/>
                          <a:cs typeface="Arial" pitchFamily="34" charset="0"/>
                        </a:rPr>
                        <a:t>1.</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African National Congress</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45</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1"/>
                  </a:ext>
                </a:extLst>
              </a:tr>
              <a:tr h="370840">
                <a:tc>
                  <a:txBody>
                    <a:bodyPr/>
                    <a:lstStyle/>
                    <a:p>
                      <a:r>
                        <a:rPr lang="en-ZA" sz="2400" dirty="0" smtClean="0">
                          <a:latin typeface="Arial" pitchFamily="34" charset="0"/>
                          <a:cs typeface="Arial" pitchFamily="34" charset="0"/>
                        </a:rPr>
                        <a:t>2.</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Economic Freedom Fighters</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6</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2"/>
                  </a:ext>
                </a:extLst>
              </a:tr>
              <a:tr h="370840">
                <a:tc>
                  <a:txBody>
                    <a:bodyPr/>
                    <a:lstStyle/>
                    <a:p>
                      <a:r>
                        <a:rPr lang="en-ZA" sz="2400" dirty="0" smtClean="0">
                          <a:latin typeface="Arial" pitchFamily="34" charset="0"/>
                          <a:cs typeface="Arial" pitchFamily="34" charset="0"/>
                        </a:rPr>
                        <a:t>3.</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Democratic Alliance</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4</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3"/>
                  </a:ext>
                </a:extLst>
              </a:tr>
              <a:tr h="370840">
                <a:tc>
                  <a:txBody>
                    <a:bodyPr/>
                    <a:lstStyle/>
                    <a:p>
                      <a:r>
                        <a:rPr lang="en-ZA" sz="2400" dirty="0" smtClean="0">
                          <a:latin typeface="Arial" pitchFamily="34" charset="0"/>
                          <a:cs typeface="Arial" pitchFamily="34" charset="0"/>
                        </a:rPr>
                        <a:t>4.</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Pan African Congress</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1</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4"/>
                  </a:ext>
                </a:extLst>
              </a:tr>
              <a:tr h="370840">
                <a:tc>
                  <a:txBody>
                    <a:bodyPr/>
                    <a:lstStyle/>
                    <a:p>
                      <a:r>
                        <a:rPr lang="en-ZA" sz="2400" dirty="0" smtClean="0">
                          <a:latin typeface="Arial" pitchFamily="34" charset="0"/>
                          <a:cs typeface="Arial" pitchFamily="34" charset="0"/>
                        </a:rPr>
                        <a:t>5.</a:t>
                      </a:r>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Royal</a:t>
                      </a:r>
                      <a:r>
                        <a:rPr lang="en-ZA" sz="2400" baseline="0" dirty="0" smtClean="0">
                          <a:latin typeface="Arial" pitchFamily="34" charset="0"/>
                          <a:cs typeface="Arial" pitchFamily="34" charset="0"/>
                        </a:rPr>
                        <a:t> Leaders</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11</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5"/>
                  </a:ext>
                </a:extLst>
              </a:tr>
              <a:tr h="370840">
                <a:tc>
                  <a:txBody>
                    <a:bodyPr/>
                    <a:lstStyle/>
                    <a:p>
                      <a:endParaRPr lang="en-ZA" sz="2400" dirty="0">
                        <a:latin typeface="Arial" pitchFamily="34" charset="0"/>
                        <a:cs typeface="Arial" pitchFamily="34" charset="0"/>
                      </a:endParaRPr>
                    </a:p>
                  </a:txBody>
                  <a:tcPr/>
                </a:tc>
                <a:tc>
                  <a:txBody>
                    <a:bodyPr/>
                    <a:lstStyle/>
                    <a:p>
                      <a:r>
                        <a:rPr lang="en-ZA" sz="2400" dirty="0" smtClean="0">
                          <a:latin typeface="Arial" pitchFamily="34" charset="0"/>
                          <a:cs typeface="Arial" pitchFamily="34" charset="0"/>
                        </a:rPr>
                        <a:t>Total</a:t>
                      </a:r>
                      <a:endParaRPr lang="en-ZA" sz="2400" dirty="0">
                        <a:latin typeface="Arial" pitchFamily="34" charset="0"/>
                        <a:cs typeface="Arial" pitchFamily="34" charset="0"/>
                      </a:endParaRPr>
                    </a:p>
                  </a:txBody>
                  <a:tcPr/>
                </a:tc>
                <a:tc>
                  <a:txBody>
                    <a:bodyPr/>
                    <a:lstStyle/>
                    <a:p>
                      <a:pPr algn="ctr"/>
                      <a:r>
                        <a:rPr lang="en-ZA" sz="2400" dirty="0" smtClean="0">
                          <a:latin typeface="Arial" pitchFamily="34" charset="0"/>
                          <a:cs typeface="Arial" pitchFamily="34" charset="0"/>
                        </a:rPr>
                        <a:t>67</a:t>
                      </a:r>
                      <a:endParaRPr lang="en-ZA" sz="2400" dirty="0">
                        <a:latin typeface="Arial" pitchFamily="34" charset="0"/>
                        <a:cs typeface="Arial"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4303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482840" cy="609600"/>
          </a:xfrm>
        </p:spPr>
        <p:txBody>
          <a:bodyPr/>
          <a:lstStyle/>
          <a:p>
            <a:pPr lvl="0"/>
            <a:r>
              <a:rPr lang="en-US" sz="2000" b="1" cap="none" dirty="0" smtClean="0">
                <a:latin typeface="Arial" pitchFamily="34" charset="0"/>
                <a:ea typeface="Calibri" pitchFamily="34" charset="0"/>
                <a:cs typeface="Arial" pitchFamily="34" charset="0"/>
              </a:rPr>
              <a:t>POPULATION GROWTH TRENDS</a:t>
            </a:r>
            <a:r>
              <a:rPr lang="en-US" sz="2000" cap="none" dirty="0" smtClean="0">
                <a:latin typeface="Arial" pitchFamily="34" charset="0"/>
                <a:cs typeface="Arial" pitchFamily="34" charset="0"/>
              </a:rPr>
              <a:t/>
            </a:r>
            <a:br>
              <a:rPr lang="en-US" sz="2000" cap="none" dirty="0" smtClean="0">
                <a:latin typeface="Arial" pitchFamily="34" charset="0"/>
                <a:cs typeface="Arial" pitchFamily="34" charset="0"/>
              </a:rPr>
            </a:br>
            <a:endParaRPr lang="en-ZA" sz="2000"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18872494"/>
              </p:ext>
            </p:extLst>
          </p:nvPr>
        </p:nvGraphicFramePr>
        <p:xfrm>
          <a:off x="990598" y="914401"/>
          <a:ext cx="7467602" cy="3536219"/>
        </p:xfrm>
        <a:graphic>
          <a:graphicData uri="http://schemas.openxmlformats.org/drawingml/2006/table">
            <a:tbl>
              <a:tblPr firstRow="1" bandRow="1">
                <a:tableStyleId>{5C22544A-7EE6-4342-B048-85BDC9FD1C3A}</a:tableStyleId>
              </a:tblPr>
              <a:tblGrid>
                <a:gridCol w="1371602">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gridCol w="1035924">
                  <a:extLst>
                    <a:ext uri="{9D8B030D-6E8A-4147-A177-3AD203B41FA5}">
                      <a16:colId xmlns:a16="http://schemas.microsoft.com/office/drawing/2014/main" xmlns="" val="20002"/>
                    </a:ext>
                  </a:extLst>
                </a:gridCol>
                <a:gridCol w="845919">
                  <a:extLst>
                    <a:ext uri="{9D8B030D-6E8A-4147-A177-3AD203B41FA5}">
                      <a16:colId xmlns:a16="http://schemas.microsoft.com/office/drawing/2014/main" xmlns="" val="20003"/>
                    </a:ext>
                  </a:extLst>
                </a:gridCol>
                <a:gridCol w="1089957">
                  <a:extLst>
                    <a:ext uri="{9D8B030D-6E8A-4147-A177-3AD203B41FA5}">
                      <a16:colId xmlns:a16="http://schemas.microsoft.com/office/drawing/2014/main" xmlns="" val="20004"/>
                    </a:ext>
                  </a:extLst>
                </a:gridCol>
                <a:gridCol w="601881">
                  <a:extLst>
                    <a:ext uri="{9D8B030D-6E8A-4147-A177-3AD203B41FA5}">
                      <a16:colId xmlns:a16="http://schemas.microsoft.com/office/drawing/2014/main" xmlns="" val="20005"/>
                    </a:ext>
                  </a:extLst>
                </a:gridCol>
                <a:gridCol w="1379319">
                  <a:extLst>
                    <a:ext uri="{9D8B030D-6E8A-4147-A177-3AD203B41FA5}">
                      <a16:colId xmlns:a16="http://schemas.microsoft.com/office/drawing/2014/main" xmlns="" val="20006"/>
                    </a:ext>
                  </a:extLst>
                </a:gridCol>
              </a:tblGrid>
              <a:tr h="772329">
                <a:tc>
                  <a:txBody>
                    <a:bodyPr/>
                    <a:lstStyle/>
                    <a:p>
                      <a:pPr>
                        <a:lnSpc>
                          <a:spcPct val="115000"/>
                        </a:lnSpc>
                        <a:spcAft>
                          <a:spcPts val="0"/>
                        </a:spcAft>
                      </a:pPr>
                      <a:r>
                        <a:rPr lang="en-ZA" sz="1200" b="1" dirty="0">
                          <a:effectLst/>
                        </a:rPr>
                        <a:t>Municipalities </a:t>
                      </a:r>
                      <a:endParaRPr lang="en-ZA" sz="1100" b="1" dirty="0">
                        <a:effectLst/>
                        <a:latin typeface="Calibri"/>
                        <a:ea typeface="Calibri"/>
                        <a:cs typeface="Times New Roman"/>
                      </a:endParaRPr>
                    </a:p>
                  </a:txBody>
                  <a:tcPr/>
                </a:tc>
                <a:tc>
                  <a:txBody>
                    <a:bodyPr/>
                    <a:lstStyle/>
                    <a:p>
                      <a:pPr algn="ctr">
                        <a:lnSpc>
                          <a:spcPct val="115000"/>
                        </a:lnSpc>
                        <a:spcAft>
                          <a:spcPts val="0"/>
                        </a:spcAft>
                      </a:pPr>
                      <a:r>
                        <a:rPr lang="en-US" sz="1200" b="1" kern="1200" dirty="0">
                          <a:effectLst/>
                        </a:rPr>
                        <a:t>1996</a:t>
                      </a:r>
                      <a:endParaRPr lang="en-ZA" sz="1100" b="1" dirty="0">
                        <a:effectLst/>
                        <a:latin typeface="Calibri"/>
                        <a:ea typeface="Calibri"/>
                        <a:cs typeface="Times New Roman"/>
                      </a:endParaRPr>
                    </a:p>
                  </a:txBody>
                  <a:tcPr/>
                </a:tc>
                <a:tc>
                  <a:txBody>
                    <a:bodyPr/>
                    <a:lstStyle/>
                    <a:p>
                      <a:pPr algn="ctr">
                        <a:lnSpc>
                          <a:spcPct val="115000"/>
                        </a:lnSpc>
                        <a:spcAft>
                          <a:spcPts val="0"/>
                        </a:spcAft>
                      </a:pPr>
                      <a:r>
                        <a:rPr lang="en-US" sz="1200" b="1" kern="1200" dirty="0">
                          <a:effectLst/>
                        </a:rPr>
                        <a:t>2001</a:t>
                      </a:r>
                      <a:endParaRPr lang="en-ZA" sz="1100" b="1" dirty="0">
                        <a:effectLst/>
                        <a:latin typeface="Calibri"/>
                        <a:ea typeface="Calibri"/>
                        <a:cs typeface="Times New Roman"/>
                      </a:endParaRPr>
                    </a:p>
                  </a:txBody>
                  <a:tcPr/>
                </a:tc>
                <a:tc>
                  <a:txBody>
                    <a:bodyPr/>
                    <a:lstStyle/>
                    <a:p>
                      <a:pPr algn="ctr">
                        <a:lnSpc>
                          <a:spcPct val="115000"/>
                        </a:lnSpc>
                        <a:spcAft>
                          <a:spcPts val="0"/>
                        </a:spcAft>
                      </a:pPr>
                      <a:r>
                        <a:rPr lang="en-US" sz="1200" b="1" kern="1200" dirty="0">
                          <a:effectLst/>
                        </a:rPr>
                        <a:t>% Change</a:t>
                      </a:r>
                      <a:endParaRPr lang="en-ZA" sz="1100" b="1" dirty="0">
                        <a:effectLst/>
                        <a:latin typeface="Calibri"/>
                        <a:ea typeface="Calibri"/>
                        <a:cs typeface="Times New Roman"/>
                      </a:endParaRPr>
                    </a:p>
                  </a:txBody>
                  <a:tcPr/>
                </a:tc>
                <a:tc>
                  <a:txBody>
                    <a:bodyPr/>
                    <a:lstStyle/>
                    <a:p>
                      <a:pPr algn="ctr">
                        <a:lnSpc>
                          <a:spcPct val="115000"/>
                        </a:lnSpc>
                        <a:spcAft>
                          <a:spcPts val="0"/>
                        </a:spcAft>
                      </a:pPr>
                      <a:r>
                        <a:rPr lang="en-US" sz="1200" b="1" kern="1200" dirty="0">
                          <a:effectLst/>
                        </a:rPr>
                        <a:t>2011</a:t>
                      </a:r>
                      <a:endParaRPr lang="en-ZA" sz="1100" b="1" dirty="0">
                        <a:effectLst/>
                        <a:latin typeface="Calibri"/>
                        <a:ea typeface="Calibri"/>
                        <a:cs typeface="Times New Roman"/>
                      </a:endParaRPr>
                    </a:p>
                  </a:txBody>
                  <a:tcPr/>
                </a:tc>
                <a:tc>
                  <a:txBody>
                    <a:bodyPr/>
                    <a:lstStyle/>
                    <a:p>
                      <a:pPr algn="ctr">
                        <a:lnSpc>
                          <a:spcPct val="115000"/>
                        </a:lnSpc>
                        <a:spcAft>
                          <a:spcPts val="0"/>
                        </a:spcAft>
                      </a:pPr>
                      <a:r>
                        <a:rPr lang="en-US" sz="1200" b="1" kern="1200" dirty="0">
                          <a:effectLst/>
                        </a:rPr>
                        <a:t>% change</a:t>
                      </a:r>
                      <a:endParaRPr lang="en-ZA" sz="1100" b="1" dirty="0">
                        <a:effectLst/>
                        <a:latin typeface="Calibri"/>
                        <a:ea typeface="Calibri"/>
                        <a:cs typeface="Times New Roman"/>
                      </a:endParaRPr>
                    </a:p>
                  </a:txBody>
                  <a:tcPr/>
                </a:tc>
                <a:tc>
                  <a:txBody>
                    <a:bodyPr/>
                    <a:lstStyle/>
                    <a:p>
                      <a:pPr>
                        <a:lnSpc>
                          <a:spcPct val="115000"/>
                        </a:lnSpc>
                        <a:spcAft>
                          <a:spcPts val="0"/>
                        </a:spcAft>
                      </a:pPr>
                      <a:r>
                        <a:rPr lang="en-ZA" sz="1200" b="1" kern="1200" dirty="0">
                          <a:effectLst/>
                        </a:rPr>
                        <a:t>2016</a:t>
                      </a:r>
                      <a:endParaRPr lang="en-ZA" sz="1100" b="1" dirty="0">
                        <a:effectLst/>
                        <a:latin typeface="Calibri"/>
                        <a:ea typeface="Calibri"/>
                        <a:cs typeface="Times New Roman"/>
                      </a:endParaRPr>
                    </a:p>
                  </a:txBody>
                  <a:tcPr/>
                </a:tc>
                <a:extLst>
                  <a:ext uri="{0D108BD9-81ED-4DB2-BD59-A6C34878D82A}">
                    <a16:rowId xmlns:a16="http://schemas.microsoft.com/office/drawing/2014/main" xmlns="" val="10000"/>
                  </a:ext>
                </a:extLst>
              </a:tr>
              <a:tr h="552778">
                <a:tc>
                  <a:txBody>
                    <a:bodyPr/>
                    <a:lstStyle/>
                    <a:p>
                      <a:pPr algn="l">
                        <a:lnSpc>
                          <a:spcPct val="115000"/>
                        </a:lnSpc>
                        <a:spcAft>
                          <a:spcPts val="0"/>
                        </a:spcAft>
                      </a:pPr>
                      <a:r>
                        <a:rPr lang="en-US" sz="1200" kern="1200" dirty="0">
                          <a:effectLst/>
                        </a:rPr>
                        <a:t>DC34: Vhembe</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1 095 728</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1 197 952</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1.8</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1 294 722</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0.8</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ZA" sz="1200" kern="1200" dirty="0">
                          <a:effectLst/>
                        </a:rPr>
                        <a:t>1 393 948</a:t>
                      </a:r>
                      <a:endParaRPr lang="en-ZA" sz="1100" dirty="0">
                        <a:effectLst/>
                        <a:latin typeface="Calibri"/>
                        <a:ea typeface="Calibri"/>
                        <a:cs typeface="Times New Roman"/>
                      </a:endParaRPr>
                    </a:p>
                  </a:txBody>
                  <a:tcPr/>
                </a:tc>
                <a:extLst>
                  <a:ext uri="{0D108BD9-81ED-4DB2-BD59-A6C34878D82A}">
                    <a16:rowId xmlns:a16="http://schemas.microsoft.com/office/drawing/2014/main" xmlns="" val="10001"/>
                  </a:ext>
                </a:extLst>
              </a:tr>
              <a:tr h="552778">
                <a:tc>
                  <a:txBody>
                    <a:bodyPr/>
                    <a:lstStyle/>
                    <a:p>
                      <a:pPr>
                        <a:lnSpc>
                          <a:spcPct val="115000"/>
                        </a:lnSpc>
                        <a:spcAft>
                          <a:spcPts val="0"/>
                        </a:spcAft>
                      </a:pPr>
                      <a:r>
                        <a:rPr lang="en-US" sz="1200" kern="1200" dirty="0" err="1">
                          <a:effectLst/>
                        </a:rPr>
                        <a:t>Thulamela</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533 757</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581 487 </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1.7</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618 462</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0.6</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ZA" sz="1200" kern="1200" dirty="0">
                          <a:effectLst/>
                        </a:rPr>
                        <a:t>497 237</a:t>
                      </a:r>
                      <a:endParaRPr lang="en-ZA" sz="1100" dirty="0">
                        <a:effectLst/>
                        <a:latin typeface="Calibri"/>
                        <a:ea typeface="Calibri"/>
                        <a:cs typeface="Times New Roman"/>
                      </a:endParaRPr>
                    </a:p>
                  </a:txBody>
                  <a:tcPr/>
                </a:tc>
                <a:extLst>
                  <a:ext uri="{0D108BD9-81ED-4DB2-BD59-A6C34878D82A}">
                    <a16:rowId xmlns:a16="http://schemas.microsoft.com/office/drawing/2014/main" xmlns="" val="10002"/>
                  </a:ext>
                </a:extLst>
              </a:tr>
              <a:tr h="552778">
                <a:tc>
                  <a:txBody>
                    <a:bodyPr/>
                    <a:lstStyle/>
                    <a:p>
                      <a:pPr>
                        <a:lnSpc>
                          <a:spcPct val="115000"/>
                        </a:lnSpc>
                        <a:spcAft>
                          <a:spcPts val="0"/>
                        </a:spcAft>
                      </a:pPr>
                      <a:r>
                        <a:rPr lang="en-US" sz="1200" kern="1200" dirty="0" err="1">
                          <a:effectLst/>
                        </a:rPr>
                        <a:t>Musina</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33 061</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a:effectLst/>
                        </a:rPr>
                        <a:t>39 310</a:t>
                      </a:r>
                      <a:endParaRPr lang="en-ZA" sz="110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3.5</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68 359</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5.5</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ZA" sz="1200" kern="1200" dirty="0">
                          <a:effectLst/>
                        </a:rPr>
                        <a:t>132 009</a:t>
                      </a:r>
                      <a:endParaRPr lang="en-ZA" sz="1100" dirty="0">
                        <a:effectLst/>
                        <a:latin typeface="Calibri"/>
                        <a:ea typeface="Calibri"/>
                        <a:cs typeface="Times New Roman"/>
                      </a:endParaRPr>
                    </a:p>
                  </a:txBody>
                  <a:tcPr/>
                </a:tc>
                <a:extLst>
                  <a:ext uri="{0D108BD9-81ED-4DB2-BD59-A6C34878D82A}">
                    <a16:rowId xmlns:a16="http://schemas.microsoft.com/office/drawing/2014/main" xmlns="" val="10003"/>
                  </a:ext>
                </a:extLst>
              </a:tr>
              <a:tr h="552778">
                <a:tc>
                  <a:txBody>
                    <a:bodyPr/>
                    <a:lstStyle/>
                    <a:p>
                      <a:pPr>
                        <a:lnSpc>
                          <a:spcPct val="115000"/>
                        </a:lnSpc>
                        <a:spcAft>
                          <a:spcPts val="0"/>
                        </a:spcAft>
                      </a:pPr>
                      <a:r>
                        <a:rPr lang="en-US" sz="1200" kern="1200">
                          <a:effectLst/>
                        </a:rPr>
                        <a:t>Makhado</a:t>
                      </a:r>
                      <a:endParaRPr lang="en-ZA" sz="110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455 597</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494 264</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1.6</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516 031</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US" sz="1200" kern="1200" dirty="0">
                          <a:effectLst/>
                        </a:rPr>
                        <a:t>0.4</a:t>
                      </a:r>
                      <a:endParaRPr lang="en-ZA" sz="1100" dirty="0">
                        <a:effectLst/>
                        <a:latin typeface="Calibri"/>
                        <a:ea typeface="Calibri"/>
                        <a:cs typeface="Times New Roman"/>
                      </a:endParaRPr>
                    </a:p>
                  </a:txBody>
                  <a:tcPr/>
                </a:tc>
                <a:tc>
                  <a:txBody>
                    <a:bodyPr/>
                    <a:lstStyle/>
                    <a:p>
                      <a:pPr algn="l">
                        <a:lnSpc>
                          <a:spcPct val="115000"/>
                        </a:lnSpc>
                        <a:spcAft>
                          <a:spcPts val="0"/>
                        </a:spcAft>
                      </a:pPr>
                      <a:r>
                        <a:rPr lang="en-ZA" sz="1200" kern="1200" dirty="0">
                          <a:effectLst/>
                        </a:rPr>
                        <a:t>416 728</a:t>
                      </a:r>
                      <a:endParaRPr lang="en-ZA" sz="1100" dirty="0">
                        <a:effectLst/>
                        <a:latin typeface="Calibri"/>
                        <a:ea typeface="Calibri"/>
                        <a:cs typeface="Times New Roman"/>
                      </a:endParaRPr>
                    </a:p>
                  </a:txBody>
                  <a:tcPr/>
                </a:tc>
                <a:extLst>
                  <a:ext uri="{0D108BD9-81ED-4DB2-BD59-A6C34878D82A}">
                    <a16:rowId xmlns:a16="http://schemas.microsoft.com/office/drawing/2014/main" xmlns="" val="10004"/>
                  </a:ext>
                </a:extLst>
              </a:tr>
              <a:tr h="552778">
                <a:tc>
                  <a:txBody>
                    <a:bodyPr/>
                    <a:lstStyle/>
                    <a:p>
                      <a:pPr>
                        <a:lnSpc>
                          <a:spcPct val="115000"/>
                        </a:lnSpc>
                        <a:spcAft>
                          <a:spcPts val="0"/>
                        </a:spcAft>
                      </a:pPr>
                      <a:r>
                        <a:rPr lang="en-ZA" sz="1200" kern="1200" dirty="0">
                          <a:effectLst/>
                        </a:rPr>
                        <a:t>Collins Chabane</a:t>
                      </a:r>
                      <a:endParaRPr lang="en-ZA" sz="1100" dirty="0">
                        <a:effectLst/>
                        <a:latin typeface="Calibri"/>
                        <a:ea typeface="Calibri"/>
                        <a:cs typeface="Times New Roman"/>
                      </a:endParaRPr>
                    </a:p>
                  </a:txBody>
                  <a:tcPr/>
                </a:tc>
                <a:tc>
                  <a:txBody>
                    <a:bodyPr/>
                    <a:lstStyle/>
                    <a:p>
                      <a:pPr>
                        <a:lnSpc>
                          <a:spcPct val="115000"/>
                        </a:lnSpc>
                      </a:pPr>
                      <a:endParaRPr lang="en-ZA" sz="1100">
                        <a:effectLst/>
                        <a:latin typeface="Calibri"/>
                      </a:endParaRPr>
                    </a:p>
                  </a:txBody>
                  <a:tcPr/>
                </a:tc>
                <a:tc>
                  <a:txBody>
                    <a:bodyPr/>
                    <a:lstStyle/>
                    <a:p>
                      <a:pPr>
                        <a:lnSpc>
                          <a:spcPct val="115000"/>
                        </a:lnSpc>
                      </a:pPr>
                      <a:endParaRPr lang="en-ZA" sz="1100" dirty="0">
                        <a:effectLst/>
                        <a:latin typeface="Calibri"/>
                      </a:endParaRPr>
                    </a:p>
                  </a:txBody>
                  <a:tcPr/>
                </a:tc>
                <a:tc>
                  <a:txBody>
                    <a:bodyPr/>
                    <a:lstStyle/>
                    <a:p>
                      <a:pPr>
                        <a:lnSpc>
                          <a:spcPct val="115000"/>
                        </a:lnSpc>
                      </a:pPr>
                      <a:endParaRPr lang="en-ZA" sz="1100">
                        <a:effectLst/>
                        <a:latin typeface="Calibri"/>
                      </a:endParaRPr>
                    </a:p>
                  </a:txBody>
                  <a:tcPr/>
                </a:tc>
                <a:tc>
                  <a:txBody>
                    <a:bodyPr/>
                    <a:lstStyle/>
                    <a:p>
                      <a:pPr>
                        <a:lnSpc>
                          <a:spcPct val="115000"/>
                        </a:lnSpc>
                      </a:pPr>
                      <a:endParaRPr lang="en-ZA" sz="1100">
                        <a:effectLst/>
                        <a:latin typeface="Calibri"/>
                      </a:endParaRPr>
                    </a:p>
                  </a:txBody>
                  <a:tcPr/>
                </a:tc>
                <a:tc>
                  <a:txBody>
                    <a:bodyPr/>
                    <a:lstStyle/>
                    <a:p>
                      <a:pPr>
                        <a:lnSpc>
                          <a:spcPct val="115000"/>
                        </a:lnSpc>
                      </a:pPr>
                      <a:endParaRPr lang="en-ZA" sz="1100">
                        <a:effectLst/>
                        <a:latin typeface="Calibri"/>
                      </a:endParaRPr>
                    </a:p>
                  </a:txBody>
                  <a:tcPr/>
                </a:tc>
                <a:tc>
                  <a:txBody>
                    <a:bodyPr/>
                    <a:lstStyle/>
                    <a:p>
                      <a:pPr algn="l">
                        <a:lnSpc>
                          <a:spcPct val="115000"/>
                        </a:lnSpc>
                        <a:spcAft>
                          <a:spcPts val="0"/>
                        </a:spcAft>
                      </a:pPr>
                      <a:r>
                        <a:rPr lang="en-ZA" sz="1200" kern="1200" dirty="0">
                          <a:effectLst/>
                        </a:rPr>
                        <a:t>347 974</a:t>
                      </a:r>
                      <a:endParaRPr lang="en-ZA" sz="1100" dirty="0">
                        <a:effectLst/>
                        <a:latin typeface="Calibri"/>
                        <a:ea typeface="Calibri"/>
                        <a:cs typeface="Times New Roman"/>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367708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914400"/>
          </a:xfrm>
        </p:spPr>
        <p:txBody>
          <a:bodyPr/>
          <a:lstStyle/>
          <a:p>
            <a:r>
              <a:rPr lang="en-US" sz="2000" b="1" cap="none" dirty="0">
                <a:latin typeface="Arial" pitchFamily="34" charset="0"/>
                <a:ea typeface="Calibri" pitchFamily="34" charset="0"/>
                <a:cs typeface="Arial" pitchFamily="34" charset="0"/>
              </a:rPr>
              <a:t>POPULATION GROWTH </a:t>
            </a:r>
            <a:r>
              <a:rPr lang="en-US" sz="2000" b="1" cap="none" dirty="0" smtClean="0">
                <a:latin typeface="Arial" pitchFamily="34" charset="0"/>
                <a:ea typeface="Calibri" pitchFamily="34" charset="0"/>
                <a:cs typeface="Arial" pitchFamily="34" charset="0"/>
              </a:rPr>
              <a:t>TRENDS CONTINUE…..</a:t>
            </a:r>
            <a:endParaRPr lang="en-ZA" sz="2000" b="1" dirty="0"/>
          </a:p>
        </p:txBody>
      </p:sp>
      <p:sp>
        <p:nvSpPr>
          <p:cNvPr id="3" name="Content Placeholder 2"/>
          <p:cNvSpPr>
            <a:spLocks noGrp="1"/>
          </p:cNvSpPr>
          <p:nvPr>
            <p:ph idx="1"/>
          </p:nvPr>
        </p:nvSpPr>
        <p:spPr/>
        <p:txBody>
          <a:bodyPr>
            <a:normAutofit/>
          </a:bodyPr>
          <a:lstStyle/>
          <a:p>
            <a:pPr algn="just">
              <a:lnSpc>
                <a:spcPct val="150000"/>
              </a:lnSpc>
              <a:buFont typeface="Arial" pitchFamily="34" charset="0"/>
              <a:buChar char="•"/>
            </a:pPr>
            <a:r>
              <a:rPr lang="en-US" sz="2400" b="0" dirty="0">
                <a:latin typeface="Arial" pitchFamily="34" charset="0"/>
                <a:cs typeface="Arial" pitchFamily="34" charset="0"/>
              </a:rPr>
              <a:t>According to Community Survey 2016, Vhembe </a:t>
            </a:r>
            <a:r>
              <a:rPr lang="en-US" sz="2400" b="0" dirty="0" err="1">
                <a:latin typeface="Arial" pitchFamily="34" charset="0"/>
                <a:cs typeface="Arial" pitchFamily="34" charset="0"/>
              </a:rPr>
              <a:t>distict</a:t>
            </a:r>
            <a:r>
              <a:rPr lang="en-US" sz="2400" b="0" dirty="0">
                <a:latin typeface="Arial" pitchFamily="34" charset="0"/>
                <a:cs typeface="Arial" pitchFamily="34" charset="0"/>
              </a:rPr>
              <a:t> municipality has 382 358 </a:t>
            </a:r>
            <a:r>
              <a:rPr lang="en-US" sz="2400" b="0" dirty="0" smtClean="0">
                <a:latin typeface="Arial" pitchFamily="34" charset="0"/>
                <a:cs typeface="Arial" pitchFamily="34" charset="0"/>
              </a:rPr>
              <a:t>House Holds</a:t>
            </a:r>
            <a:r>
              <a:rPr lang="en-US" sz="2400" b="0" dirty="0">
                <a:latin typeface="Arial" pitchFamily="34" charset="0"/>
                <a:cs typeface="Arial" pitchFamily="34" charset="0"/>
              </a:rPr>
              <a:t>, in which </a:t>
            </a:r>
            <a:r>
              <a:rPr lang="en-US" sz="2400" b="0" dirty="0" err="1">
                <a:latin typeface="Arial" pitchFamily="34" charset="0"/>
                <a:cs typeface="Arial" pitchFamily="34" charset="0"/>
              </a:rPr>
              <a:t>Thulamela</a:t>
            </a:r>
            <a:r>
              <a:rPr lang="en-US" sz="2400" b="0" dirty="0">
                <a:latin typeface="Arial" pitchFamily="34" charset="0"/>
                <a:cs typeface="Arial" pitchFamily="34" charset="0"/>
              </a:rPr>
              <a:t> has 130 321 </a:t>
            </a:r>
            <a:r>
              <a:rPr lang="en-US" sz="2400" b="0" dirty="0" smtClean="0">
                <a:latin typeface="Arial" pitchFamily="34" charset="0"/>
                <a:cs typeface="Arial" pitchFamily="34" charset="0"/>
              </a:rPr>
              <a:t>House Holds, </a:t>
            </a:r>
            <a:r>
              <a:rPr lang="en-US" sz="2400" b="0" dirty="0" err="1">
                <a:latin typeface="Arial" pitchFamily="34" charset="0"/>
                <a:cs typeface="Arial" pitchFamily="34" charset="0"/>
              </a:rPr>
              <a:t>Makhado</a:t>
            </a:r>
            <a:r>
              <a:rPr lang="en-US" sz="2400" b="0" dirty="0">
                <a:latin typeface="Arial" pitchFamily="34" charset="0"/>
                <a:cs typeface="Arial" pitchFamily="34" charset="0"/>
              </a:rPr>
              <a:t> 116 371 House </a:t>
            </a:r>
            <a:r>
              <a:rPr lang="en-US" sz="2400" b="0" dirty="0" smtClean="0">
                <a:latin typeface="Arial" pitchFamily="34" charset="0"/>
                <a:cs typeface="Arial" pitchFamily="34" charset="0"/>
              </a:rPr>
              <a:t>Holds , </a:t>
            </a:r>
            <a:r>
              <a:rPr lang="en-US" sz="2400" b="0" dirty="0" err="1">
                <a:latin typeface="Arial" pitchFamily="34" charset="0"/>
                <a:cs typeface="Arial" pitchFamily="34" charset="0"/>
              </a:rPr>
              <a:t>Musina</a:t>
            </a:r>
            <a:r>
              <a:rPr lang="en-US" sz="2400" b="0" dirty="0">
                <a:latin typeface="Arial" pitchFamily="34" charset="0"/>
                <a:cs typeface="Arial" pitchFamily="34" charset="0"/>
              </a:rPr>
              <a:t> 43 730 House </a:t>
            </a:r>
            <a:r>
              <a:rPr lang="en-US" sz="2400" b="0" dirty="0" smtClean="0">
                <a:latin typeface="Arial" pitchFamily="34" charset="0"/>
                <a:cs typeface="Arial" pitchFamily="34" charset="0"/>
              </a:rPr>
              <a:t>Holds </a:t>
            </a:r>
            <a:r>
              <a:rPr lang="en-US" sz="2400" b="0" dirty="0">
                <a:latin typeface="Arial" pitchFamily="34" charset="0"/>
                <a:cs typeface="Arial" pitchFamily="34" charset="0"/>
              </a:rPr>
              <a:t>and </a:t>
            </a:r>
            <a:r>
              <a:rPr lang="en-US" sz="2400" b="0" dirty="0" smtClean="0">
                <a:latin typeface="Arial" pitchFamily="34" charset="0"/>
                <a:cs typeface="Arial" pitchFamily="34" charset="0"/>
              </a:rPr>
              <a:t>Collins </a:t>
            </a:r>
            <a:r>
              <a:rPr lang="en-US" sz="2400" b="0" dirty="0" err="1" smtClean="0">
                <a:latin typeface="Arial" pitchFamily="34" charset="0"/>
                <a:cs typeface="Arial" pitchFamily="34" charset="0"/>
              </a:rPr>
              <a:t>Chabane</a:t>
            </a:r>
            <a:r>
              <a:rPr lang="en-US" sz="2400" b="0" dirty="0" smtClean="0">
                <a:latin typeface="Arial" pitchFamily="34" charset="0"/>
                <a:cs typeface="Arial" pitchFamily="34" charset="0"/>
              </a:rPr>
              <a:t> </a:t>
            </a:r>
            <a:r>
              <a:rPr lang="en-US" sz="2400" b="0" dirty="0">
                <a:latin typeface="Arial" pitchFamily="34" charset="0"/>
                <a:cs typeface="Arial" pitchFamily="34" charset="0"/>
              </a:rPr>
              <a:t>91 936 House </a:t>
            </a:r>
            <a:r>
              <a:rPr lang="en-US" sz="2400" b="0" dirty="0" smtClean="0">
                <a:latin typeface="Arial" pitchFamily="34" charset="0"/>
                <a:cs typeface="Arial" pitchFamily="34" charset="0"/>
              </a:rPr>
              <a:t>Holds. </a:t>
            </a:r>
            <a:r>
              <a:rPr lang="en-ZA" sz="2400" dirty="0">
                <a:latin typeface="Arial" pitchFamily="34" charset="0"/>
                <a:cs typeface="Arial" pitchFamily="34" charset="0"/>
              </a:rPr>
              <a:t> </a:t>
            </a:r>
          </a:p>
          <a:p>
            <a:endParaRPr lang="en-ZA" dirty="0"/>
          </a:p>
        </p:txBody>
      </p:sp>
    </p:spTree>
    <p:extLst>
      <p:ext uri="{BB962C8B-B14F-4D97-AF65-F5344CB8AC3E}">
        <p14:creationId xmlns:p14="http://schemas.microsoft.com/office/powerpoint/2010/main" xmlns="" val="37583274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1668</TotalTime>
  <Words>2685</Words>
  <Application>Microsoft Office PowerPoint</Application>
  <PresentationFormat>On-screen Show (4:3)</PresentationFormat>
  <Paragraphs>513</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Angles</vt:lpstr>
      <vt:lpstr>VHEMBE DISTRICT MUNICIPALITY</vt:lpstr>
      <vt:lpstr>PRESENTATION OUTLINE </vt:lpstr>
      <vt:lpstr>PRESENTATION OUTLINE …….</vt:lpstr>
      <vt:lpstr>1. OVERVIEW OF VHEMBE DISTRICT MUNICIPALITY </vt:lpstr>
      <vt:lpstr>Location of Vhembe in the Limpopo Province </vt:lpstr>
      <vt:lpstr>1.1. GOVERNANCE AND ADMINISTRATION </vt:lpstr>
      <vt:lpstr>COMPOSITON OF VHEMBE DISTRICT COUNCIL</vt:lpstr>
      <vt:lpstr>POPULATION GROWTH TRENDS </vt:lpstr>
      <vt:lpstr>POPULATION GROWTH TRENDS CONTINUE…..</vt:lpstr>
      <vt:lpstr>Governance and administration continue…..</vt:lpstr>
      <vt:lpstr>Governance and administration continue…..</vt:lpstr>
      <vt:lpstr>Governance and administration continue…..</vt:lpstr>
      <vt:lpstr>1.2. SERVICE DELIVERY  </vt:lpstr>
      <vt:lpstr>Service delivery continue……..</vt:lpstr>
      <vt:lpstr>1.3. financial management</vt:lpstr>
      <vt:lpstr>1.3.1. MIG : Past Three Financial Years Performance</vt:lpstr>
      <vt:lpstr>1.3.2. FINANCIAL RECOVERY STRATEGIES </vt:lpstr>
      <vt:lpstr>Slide 18</vt:lpstr>
      <vt:lpstr>1.3.4. AUDIT OUTCOMES FOR THE PAST THREE YEARS </vt:lpstr>
      <vt:lpstr>2. MATTERS RAISED IN THE AUDIT REPORTS FOR 2016/2017 AND 2017/2018</vt:lpstr>
      <vt:lpstr>MATTERS RAISED IN THE AUDIT REPORTS FOR 2016/2017 AND 2017/2018 continue…..</vt:lpstr>
      <vt:lpstr>MATTERS RAISED IN THE AUDIT REPORTS FOR 2016/2017 AND 2017/2018 CONTINUE…….</vt:lpstr>
      <vt:lpstr>MATTERS RAISED IN THE AUDIT REPORTS FOR 2016/2017 AND 2017/2018 CONTINUE……</vt:lpstr>
      <vt:lpstr>3. AUDIT ACTION PLAN AND ANTICIPATED RESULTS </vt:lpstr>
      <vt:lpstr>AUDIT ACTION PLAN AND ANTICIPATED RESULTS continue……. </vt:lpstr>
      <vt:lpstr>4. UNAUTHORISED , IRREGULAR, FRUITLESS AND WASTEFUL EXPENDITURE 2016/2017</vt:lpstr>
      <vt:lpstr>UNAUTHORISED , IRREGULAR, FRUITLESS AND WASTEFUL EXPENDITURE 2017/2018 CONTINUE….</vt:lpstr>
      <vt:lpstr>5. FUNCTIONALITY OF OVERSIGHT STRUCTURES</vt:lpstr>
      <vt:lpstr>FUNCTIONALITY OF OVERSIGHT STRUCTURES continue….</vt:lpstr>
      <vt:lpstr>FUNCTIONALITY OF OVERSIGHT STRUCTURES continues……..</vt:lpstr>
      <vt:lpstr>6. ACCOUNTABILITY AND CONSEQUENCE MANAGEMENT approaches in the municipality</vt:lpstr>
      <vt:lpstr>7. VBS investment and progress made so far</vt:lpstr>
      <vt:lpstr>8. FORENSIC AND OTHER INVESTIGATIONS AND PROGRESS ON THE IMPLEMENTATION OF RECOMMENDATIONS</vt:lpstr>
      <vt:lpstr>9. Towards 2021 Clean Audit:  Suggested Way Forward </vt:lpstr>
      <vt:lpstr>10. Key CHALLENGES AND SUPPORT REQUIREMENTS</vt:lpstr>
      <vt:lpstr>THANK YOU dankie ri a livhuwa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Vhembe District Municipality</dc:title>
  <dc:creator>Ntshavheni Nethanani</dc:creator>
  <cp:lastModifiedBy>PUMZA</cp:lastModifiedBy>
  <cp:revision>256</cp:revision>
  <dcterms:created xsi:type="dcterms:W3CDTF">2019-09-04T21:06:41Z</dcterms:created>
  <dcterms:modified xsi:type="dcterms:W3CDTF">2019-09-13T07:43:24Z</dcterms:modified>
</cp:coreProperties>
</file>