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4" r:id="rId3"/>
  </p:sldMasterIdLst>
  <p:notesMasterIdLst>
    <p:notesMasterId r:id="rId23"/>
  </p:notesMasterIdLst>
  <p:handoutMasterIdLst>
    <p:handoutMasterId r:id="rId24"/>
  </p:handoutMasterIdLst>
  <p:sldIdLst>
    <p:sldId id="256" r:id="rId4"/>
    <p:sldId id="288" r:id="rId5"/>
    <p:sldId id="315" r:id="rId6"/>
    <p:sldId id="316" r:id="rId7"/>
    <p:sldId id="309" r:id="rId8"/>
    <p:sldId id="311" r:id="rId9"/>
    <p:sldId id="313" r:id="rId10"/>
    <p:sldId id="289" r:id="rId11"/>
    <p:sldId id="305" r:id="rId12"/>
    <p:sldId id="308" r:id="rId13"/>
    <p:sldId id="295" r:id="rId14"/>
    <p:sldId id="272" r:id="rId15"/>
    <p:sldId id="310" r:id="rId16"/>
    <p:sldId id="296" r:id="rId17"/>
    <p:sldId id="273" r:id="rId18"/>
    <p:sldId id="314" r:id="rId19"/>
    <p:sldId id="317" r:id="rId20"/>
    <p:sldId id="318" r:id="rId21"/>
    <p:sldId id="271" r:id="rId22"/>
  </p:sldIdLst>
  <p:sldSz cx="10688638" cy="7562850"/>
  <p:notesSz cx="6797675" cy="9926638"/>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abele Motla" initials="MM" lastIdx="7" clrIdx="0">
    <p:extLst>
      <p:ext uri="{19B8F6BF-5375-455C-9EA6-DF929625EA0E}">
        <p15:presenceInfo xmlns:p15="http://schemas.microsoft.com/office/powerpoint/2012/main" xmlns="" userId="Mamabele Mot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9300"/>
    <a:srgbClr val="C721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89117" autoAdjust="0"/>
  </p:normalViewPr>
  <p:slideViewPr>
    <p:cSldViewPr snapToGrid="0" snapToObjects="1">
      <p:cViewPr varScale="1">
        <p:scale>
          <a:sx n="69" d="100"/>
          <a:sy n="69" d="100"/>
        </p:scale>
        <p:origin x="-1248" y="-90"/>
      </p:cViewPr>
      <p:guideLst>
        <p:guide orient="horz" pos="2382"/>
        <p:guide pos="3367"/>
      </p:guideLst>
    </p:cSldViewPr>
  </p:slideViewPr>
  <p:notesTextViewPr>
    <p:cViewPr>
      <p:scale>
        <a:sx n="100" d="100"/>
        <a:sy n="100" d="100"/>
      </p:scale>
      <p:origin x="0" y="0"/>
    </p:cViewPr>
  </p:notesTextViewPr>
  <p:sorterViewPr>
    <p:cViewPr>
      <p:scale>
        <a:sx n="100" d="100"/>
        <a:sy n="100" d="100"/>
      </p:scale>
      <p:origin x="0" y="-815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DB9441E9-CE5A-3644-BDEA-5E20C06ABEFC}" type="datetime3">
              <a:rPr lang="en-ZA" smtClean="0"/>
              <a:pPr/>
              <a:t>11 September 2019</a:t>
            </a:fld>
            <a:endParaRPr lang="en-US"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3AC5C8E6-F9B6-2840-B371-CB26A2A8A736}" type="slidenum">
              <a:rPr lang="en-US" smtClean="0"/>
              <a:pPr/>
              <a:t>‹#›</a:t>
            </a:fld>
            <a:endParaRPr lang="en-US" dirty="0"/>
          </a:p>
        </p:txBody>
      </p:sp>
    </p:spTree>
    <p:extLst>
      <p:ext uri="{BB962C8B-B14F-4D97-AF65-F5344CB8AC3E}">
        <p14:creationId xmlns:p14="http://schemas.microsoft.com/office/powerpoint/2010/main" xmlns="" val="7853301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3C26924C-B0B9-2345-8BF6-B2C1AA419F07}" type="datetime3">
              <a:rPr lang="en-ZA" smtClean="0"/>
              <a:pPr/>
              <a:t>11 September 2019</a:t>
            </a:fld>
            <a:endParaRPr lang="en-US" dirty="0"/>
          </a:p>
        </p:txBody>
      </p:sp>
      <p:sp>
        <p:nvSpPr>
          <p:cNvPr id="4" name="Slide Image Placeholder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40F4319F-3189-5245-9B5E-258A907AB05A}" type="slidenum">
              <a:rPr lang="en-US" smtClean="0"/>
              <a:pPr/>
              <a:t>‹#›</a:t>
            </a:fld>
            <a:endParaRPr lang="en-US" dirty="0"/>
          </a:p>
        </p:txBody>
      </p:sp>
    </p:spTree>
    <p:extLst>
      <p:ext uri="{BB962C8B-B14F-4D97-AF65-F5344CB8AC3E}">
        <p14:creationId xmlns:p14="http://schemas.microsoft.com/office/powerpoint/2010/main" xmlns="" val="198144690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4319F-3189-5245-9B5E-258A907AB05A}" type="slidenum">
              <a:rPr lang="en-US" smtClean="0"/>
              <a:pPr/>
              <a:t>1</a:t>
            </a:fld>
            <a:endParaRPr lang="en-US" dirty="0"/>
          </a:p>
        </p:txBody>
      </p:sp>
      <p:sp>
        <p:nvSpPr>
          <p:cNvPr id="5" name="Date Placeholder 4"/>
          <p:cNvSpPr>
            <a:spLocks noGrp="1"/>
          </p:cNvSpPr>
          <p:nvPr>
            <p:ph type="dt" idx="11"/>
          </p:nvPr>
        </p:nvSpPr>
        <p:spPr/>
        <p:txBody>
          <a:bodyPr/>
          <a:lstStyle/>
          <a:p>
            <a:fld id="{F98DC19E-571D-8A4B-B1C6-EDCDA490A702}" type="datetime3">
              <a:rPr lang="en-ZA" smtClean="0"/>
              <a:pPr/>
              <a:t>11 September 2019</a:t>
            </a:fld>
            <a:endParaRPr lang="en-US" dirty="0"/>
          </a:p>
        </p:txBody>
      </p:sp>
    </p:spTree>
    <p:extLst>
      <p:ext uri="{BB962C8B-B14F-4D97-AF65-F5344CB8AC3E}">
        <p14:creationId xmlns:p14="http://schemas.microsoft.com/office/powerpoint/2010/main" xmlns="" val="51941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13</a:t>
            </a:fld>
            <a:endParaRPr lang="en-US" dirty="0"/>
          </a:p>
        </p:txBody>
      </p:sp>
    </p:spTree>
    <p:extLst>
      <p:ext uri="{BB962C8B-B14F-4D97-AF65-F5344CB8AC3E}">
        <p14:creationId xmlns:p14="http://schemas.microsoft.com/office/powerpoint/2010/main" xmlns="" val="356809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15</a:t>
            </a:fld>
            <a:endParaRPr lang="en-US" dirty="0"/>
          </a:p>
        </p:txBody>
      </p:sp>
    </p:spTree>
    <p:extLst>
      <p:ext uri="{BB962C8B-B14F-4D97-AF65-F5344CB8AC3E}">
        <p14:creationId xmlns:p14="http://schemas.microsoft.com/office/powerpoint/2010/main" xmlns="" val="44410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16</a:t>
            </a:fld>
            <a:endParaRPr lang="en-US" dirty="0"/>
          </a:p>
        </p:txBody>
      </p:sp>
    </p:spTree>
    <p:extLst>
      <p:ext uri="{BB962C8B-B14F-4D97-AF65-F5344CB8AC3E}">
        <p14:creationId xmlns:p14="http://schemas.microsoft.com/office/powerpoint/2010/main" xmlns="" val="340699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17</a:t>
            </a:fld>
            <a:endParaRPr lang="en-US" dirty="0"/>
          </a:p>
        </p:txBody>
      </p:sp>
    </p:spTree>
    <p:extLst>
      <p:ext uri="{BB962C8B-B14F-4D97-AF65-F5344CB8AC3E}">
        <p14:creationId xmlns:p14="http://schemas.microsoft.com/office/powerpoint/2010/main" xmlns="" val="82447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18</a:t>
            </a:fld>
            <a:endParaRPr lang="en-US" dirty="0"/>
          </a:p>
        </p:txBody>
      </p:sp>
    </p:spTree>
    <p:extLst>
      <p:ext uri="{BB962C8B-B14F-4D97-AF65-F5344CB8AC3E}">
        <p14:creationId xmlns:p14="http://schemas.microsoft.com/office/powerpoint/2010/main" xmlns="" val="287422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8EF02A9-1148-47E8-A4DF-7658A60C40F9}" type="slidenum">
              <a:rPr lang="en-ZA" smtClean="0">
                <a:solidFill>
                  <a:prstClr val="black"/>
                </a:solidFill>
              </a:rPr>
              <a:pPr/>
              <a:t>19</a:t>
            </a:fld>
            <a:endParaRPr lang="en-ZA" dirty="0">
              <a:solidFill>
                <a:prstClr val="black"/>
              </a:solidFill>
            </a:endParaRPr>
          </a:p>
        </p:txBody>
      </p:sp>
    </p:spTree>
    <p:extLst>
      <p:ext uri="{BB962C8B-B14F-4D97-AF65-F5344CB8AC3E}">
        <p14:creationId xmlns:p14="http://schemas.microsoft.com/office/powerpoint/2010/main" xmlns="" val="208498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3</a:t>
            </a:fld>
            <a:endParaRPr lang="en-US" dirty="0"/>
          </a:p>
        </p:txBody>
      </p:sp>
    </p:spTree>
    <p:extLst>
      <p:ext uri="{BB962C8B-B14F-4D97-AF65-F5344CB8AC3E}">
        <p14:creationId xmlns:p14="http://schemas.microsoft.com/office/powerpoint/2010/main" xmlns="" val="423237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4</a:t>
            </a:fld>
            <a:endParaRPr lang="en-US" dirty="0"/>
          </a:p>
        </p:txBody>
      </p:sp>
    </p:spTree>
    <p:extLst>
      <p:ext uri="{BB962C8B-B14F-4D97-AF65-F5344CB8AC3E}">
        <p14:creationId xmlns:p14="http://schemas.microsoft.com/office/powerpoint/2010/main" xmlns="" val="421853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5</a:t>
            </a:fld>
            <a:endParaRPr lang="en-US" dirty="0"/>
          </a:p>
        </p:txBody>
      </p:sp>
    </p:spTree>
    <p:extLst>
      <p:ext uri="{BB962C8B-B14F-4D97-AF65-F5344CB8AC3E}">
        <p14:creationId xmlns:p14="http://schemas.microsoft.com/office/powerpoint/2010/main" xmlns="" val="203760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6</a:t>
            </a:fld>
            <a:endParaRPr lang="en-US" dirty="0"/>
          </a:p>
        </p:txBody>
      </p:sp>
    </p:spTree>
    <p:extLst>
      <p:ext uri="{BB962C8B-B14F-4D97-AF65-F5344CB8AC3E}">
        <p14:creationId xmlns:p14="http://schemas.microsoft.com/office/powerpoint/2010/main" xmlns="" val="15024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7</a:t>
            </a:fld>
            <a:endParaRPr lang="en-US" dirty="0"/>
          </a:p>
        </p:txBody>
      </p:sp>
    </p:spTree>
    <p:extLst>
      <p:ext uri="{BB962C8B-B14F-4D97-AF65-F5344CB8AC3E}">
        <p14:creationId xmlns:p14="http://schemas.microsoft.com/office/powerpoint/2010/main" xmlns="" val="200544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9</a:t>
            </a:fld>
            <a:endParaRPr lang="en-US" dirty="0"/>
          </a:p>
        </p:txBody>
      </p:sp>
    </p:spTree>
    <p:extLst>
      <p:ext uri="{BB962C8B-B14F-4D97-AF65-F5344CB8AC3E}">
        <p14:creationId xmlns:p14="http://schemas.microsoft.com/office/powerpoint/2010/main" xmlns="" val="206809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10</a:t>
            </a:fld>
            <a:endParaRPr lang="en-US" dirty="0"/>
          </a:p>
        </p:txBody>
      </p:sp>
    </p:spTree>
    <p:extLst>
      <p:ext uri="{BB962C8B-B14F-4D97-AF65-F5344CB8AC3E}">
        <p14:creationId xmlns:p14="http://schemas.microsoft.com/office/powerpoint/2010/main" xmlns="" val="394660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3C26924C-B0B9-2345-8BF6-B2C1AA419F07}" type="datetime3">
              <a:rPr lang="en-ZA" smtClean="0"/>
              <a:pPr/>
              <a:t>11 September 2019</a:t>
            </a:fld>
            <a:endParaRPr lang="en-US" dirty="0"/>
          </a:p>
        </p:txBody>
      </p:sp>
      <p:sp>
        <p:nvSpPr>
          <p:cNvPr id="5" name="Slide Number Placeholder 4"/>
          <p:cNvSpPr>
            <a:spLocks noGrp="1"/>
          </p:cNvSpPr>
          <p:nvPr>
            <p:ph type="sldNum" sz="quarter" idx="11"/>
          </p:nvPr>
        </p:nvSpPr>
        <p:spPr/>
        <p:txBody>
          <a:bodyPr/>
          <a:lstStyle/>
          <a:p>
            <a:fld id="{40F4319F-3189-5245-9B5E-258A907AB05A}" type="slidenum">
              <a:rPr lang="en-US" smtClean="0"/>
              <a:pPr/>
              <a:t>12</a:t>
            </a:fld>
            <a:endParaRPr lang="en-US" dirty="0"/>
          </a:p>
        </p:txBody>
      </p:sp>
    </p:spTree>
    <p:extLst>
      <p:ext uri="{BB962C8B-B14F-4D97-AF65-F5344CB8AC3E}">
        <p14:creationId xmlns:p14="http://schemas.microsoft.com/office/powerpoint/2010/main" xmlns="" val="58581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634A5B-D7C4-4049-BC24-F8533BC17B47}" type="datetime1">
              <a:rPr lang="en-ZA" smtClean="0"/>
              <a:pPr/>
              <a:t>2019/09/11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296228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E1FE1-1977-F246-A441-7A866A3E408E}" type="datetime1">
              <a:rPr lang="en-ZA" smtClean="0"/>
              <a:pPr/>
              <a:t>2019/09/11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76087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C4A25-1FB7-9347-8E91-D010555D4D60}" type="datetime1">
              <a:rPr lang="en-ZA" smtClean="0"/>
              <a:pPr/>
              <a:t>2019/09/11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214766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22922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66193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72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F8C71-2CAC-E741-B9D6-52F4095B4886}" type="datetime1">
              <a:rPr lang="en-ZA" smtClean="0"/>
              <a:pPr/>
              <a:t>2019/09/11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229352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F9E7-4F9E-8F41-BEEF-F5BBB404A809}" type="datetime1">
              <a:rPr lang="en-ZA" smtClean="0"/>
              <a:pPr/>
              <a:t>2019/09/11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426966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DB6613-EDA2-6747-966F-9D88A70FBC8E}" type="datetime1">
              <a:rPr lang="en-ZA" smtClean="0"/>
              <a:pPr/>
              <a:t>2019/09/11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89699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2FA7D-C18C-DC4C-BFB7-F0E8AF3B0F07}" type="datetime1">
              <a:rPr lang="en-ZA" smtClean="0"/>
              <a:pPr/>
              <a:t>2019/09/11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156422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B98300-668D-614F-9953-C06B1B8C0560}" type="datetime1">
              <a:rPr lang="en-ZA" smtClean="0"/>
              <a:pPr/>
              <a:t>2019/09/11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205853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42991-CC93-154C-B76D-205C25180F5E}" type="datetime1">
              <a:rPr lang="en-ZA" smtClean="0"/>
              <a:pPr/>
              <a:t>2019/09/11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13654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56463-9A62-7646-8E09-F4DBF0B654D7}" type="datetime1">
              <a:rPr lang="en-ZA" smtClean="0"/>
              <a:pPr/>
              <a:t>2019/09/11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309472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C9A8B-30FE-2541-A839-54C6869FE240}" type="datetime1">
              <a:rPr lang="en-ZA" smtClean="0"/>
              <a:pPr/>
              <a:t>2019/09/11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78966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F7E13BE2-F525-214D-9C4D-3ACE75D4DD37}" type="datetime1">
              <a:rPr lang="en-ZA" smtClean="0"/>
              <a:pPr/>
              <a:t>2019/09/11</a:t>
            </a:fld>
            <a:endParaRPr lang="en-US" dirty="0"/>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2E544262-E238-734C-867E-E8C26EBBD162}" type="slidenum">
              <a:rPr lang="en-US" smtClean="0"/>
              <a:pPr/>
              <a:t>‹#›</a:t>
            </a:fld>
            <a:endParaRPr lang="en-US" dirty="0"/>
          </a:p>
        </p:txBody>
      </p:sp>
    </p:spTree>
    <p:extLst>
      <p:ext uri="{BB962C8B-B14F-4D97-AF65-F5344CB8AC3E}">
        <p14:creationId xmlns:p14="http://schemas.microsoft.com/office/powerpoint/2010/main" xmlns="" val="286911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79785" y="56021"/>
            <a:ext cx="788667" cy="785627"/>
            <a:chOff x="2000930" y="-539928"/>
            <a:chExt cx="1061970" cy="1486254"/>
          </a:xfrm>
        </p:grpSpPr>
        <p:sp>
          <p:nvSpPr>
            <p:cNvPr id="8" name="Parallelogram 28"/>
            <p:cNvSpPr/>
            <p:nvPr/>
          </p:nvSpPr>
          <p:spPr>
            <a:xfrm>
              <a:off x="2000930" y="-539928"/>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D63D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sp>
          <p:nvSpPr>
            <p:cNvPr id="9" name="Parallelogram 28"/>
            <p:cNvSpPr/>
            <p:nvPr/>
          </p:nvSpPr>
          <p:spPr>
            <a:xfrm>
              <a:off x="2266422" y="-539928"/>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6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sp>
          <p:nvSpPr>
            <p:cNvPr id="10" name="Parallelogram 28"/>
            <p:cNvSpPr/>
            <p:nvPr/>
          </p:nvSpPr>
          <p:spPr>
            <a:xfrm>
              <a:off x="2531915" y="-539928"/>
              <a:ext cx="530985" cy="1486254"/>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FFA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grpSp>
      <p:pic>
        <p:nvPicPr>
          <p:cNvPr id="11" name="Picture 2" descr="C:\Users\EVENCIO\Desktop\Thandie 5\SERVICES SETA\SETA LOGO.png"/>
          <p:cNvPicPr>
            <a:picLocks noChangeAspect="1" noChangeArrowheads="1"/>
          </p:cNvPicPr>
          <p:nvPr userDrawn="1"/>
        </p:nvPicPr>
        <p:blipFill>
          <a:blip r:embed="rId4"/>
          <a:srcRect/>
          <a:stretch>
            <a:fillRect/>
          </a:stretch>
        </p:blipFill>
        <p:spPr bwMode="auto">
          <a:xfrm>
            <a:off x="9629995" y="-28464"/>
            <a:ext cx="1058643" cy="1331650"/>
          </a:xfrm>
          <a:prstGeom prst="rect">
            <a:avLst/>
          </a:prstGeom>
          <a:noFill/>
        </p:spPr>
      </p:pic>
      <p:sp>
        <p:nvSpPr>
          <p:cNvPr id="12" name="Rectangle 11"/>
          <p:cNvSpPr/>
          <p:nvPr userDrawn="1"/>
        </p:nvSpPr>
        <p:spPr>
          <a:xfrm>
            <a:off x="6212771" y="231843"/>
            <a:ext cx="3540611" cy="577979"/>
          </a:xfrm>
          <a:prstGeom prst="rect">
            <a:avLst/>
          </a:prstGeom>
        </p:spPr>
        <p:txBody>
          <a:bodyPr wrap="square">
            <a:spAutoFit/>
          </a:bodyPr>
          <a:lstStyle/>
          <a:p>
            <a:pPr defTabSz="801654"/>
            <a:r>
              <a:rPr lang="en-US" sz="1578" dirty="0" smtClean="0">
                <a:solidFill>
                  <a:srgbClr val="FF6600"/>
                </a:solidFill>
                <a:latin typeface="DIN Alternate Bold"/>
                <a:ea typeface="Roboto" pitchFamily="2" charset="0"/>
                <a:cs typeface="DIN Alternate Bold"/>
              </a:rPr>
              <a:t>DEVELOP AND GROW   </a:t>
            </a:r>
            <a:r>
              <a:rPr lang="en-US" sz="1578" dirty="0" smtClean="0">
                <a:solidFill>
                  <a:srgbClr val="FF0000"/>
                </a:solidFill>
                <a:latin typeface="DIN Alternate Bold"/>
                <a:ea typeface="Roboto" pitchFamily="2" charset="0"/>
                <a:cs typeface="DIN Alternate Bold"/>
              </a:rPr>
              <a:t>   </a:t>
            </a:r>
            <a:r>
              <a:rPr lang="en-US" sz="1578" dirty="0" smtClean="0">
                <a:solidFill>
                  <a:prstClr val="white">
                    <a:lumMod val="75000"/>
                  </a:prstClr>
                </a:solidFill>
                <a:latin typeface="DIN Alternate Bold"/>
                <a:ea typeface="Roboto" pitchFamily="2" charset="0"/>
                <a:cs typeface="DIN Alternate Bold"/>
              </a:rPr>
              <a:t>WWW.SERVICESETA.ORG.ZA</a:t>
            </a:r>
            <a:endParaRPr lang="en-US" sz="1578" dirty="0">
              <a:solidFill>
                <a:prstClr val="white">
                  <a:lumMod val="75000"/>
                </a:prstClr>
              </a:solidFill>
              <a:latin typeface="DIN Alternate Bold"/>
              <a:ea typeface="Roboto" pitchFamily="2" charset="0"/>
              <a:cs typeface="DIN Alternate Bold"/>
            </a:endParaRPr>
          </a:p>
        </p:txBody>
      </p:sp>
    </p:spTree>
    <p:extLst>
      <p:ext uri="{BB962C8B-B14F-4D97-AF65-F5344CB8AC3E}">
        <p14:creationId xmlns:p14="http://schemas.microsoft.com/office/powerpoint/2010/main" xmlns="" val="1749796042"/>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801654" rtl="0" eaLnBrk="1" latinLnBrk="0" hangingPunct="1">
        <a:spcBef>
          <a:spcPct val="0"/>
        </a:spcBef>
        <a:buNone/>
        <a:defRPr sz="3857" kern="1200">
          <a:solidFill>
            <a:schemeClr val="tx1"/>
          </a:solidFill>
          <a:latin typeface="+mj-lt"/>
          <a:ea typeface="+mj-ea"/>
          <a:cs typeface="+mj-cs"/>
        </a:defRPr>
      </a:lvl1pPr>
    </p:titleStyle>
    <p:bodyStyle>
      <a:lvl1pPr marL="300620" indent="-300620" algn="l" defTabSz="801654" rtl="0" eaLnBrk="1" latinLnBrk="0" hangingPunct="1">
        <a:spcBef>
          <a:spcPct val="20000"/>
        </a:spcBef>
        <a:buFont typeface="Arial" panose="020B0604020202020204" pitchFamily="34" charset="0"/>
        <a:buChar char="•"/>
        <a:defRPr sz="2805" kern="1200">
          <a:solidFill>
            <a:schemeClr val="tx1"/>
          </a:solidFill>
          <a:latin typeface="+mn-lt"/>
          <a:ea typeface="+mn-ea"/>
          <a:cs typeface="+mn-cs"/>
        </a:defRPr>
      </a:lvl1pPr>
      <a:lvl2pPr marL="651344" indent="-250517" algn="l" defTabSz="801654" rtl="0" eaLnBrk="1" latinLnBrk="0" hangingPunct="1">
        <a:spcBef>
          <a:spcPct val="20000"/>
        </a:spcBef>
        <a:buFont typeface="Arial" panose="020B0604020202020204" pitchFamily="34" charset="0"/>
        <a:buChar char="–"/>
        <a:defRPr sz="2455" kern="1200">
          <a:solidFill>
            <a:schemeClr val="tx1"/>
          </a:solidFill>
          <a:latin typeface="+mn-lt"/>
          <a:ea typeface="+mn-ea"/>
          <a:cs typeface="+mn-cs"/>
        </a:defRPr>
      </a:lvl2pPr>
      <a:lvl3pPr marL="1002068" indent="-200414" algn="l" defTabSz="801654"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3pPr>
      <a:lvl4pPr marL="1402895" indent="-200414" algn="l" defTabSz="801654" rtl="0" eaLnBrk="1" latinLnBrk="0" hangingPunct="1">
        <a:spcBef>
          <a:spcPct val="20000"/>
        </a:spcBef>
        <a:buFont typeface="Arial" panose="020B0604020202020204" pitchFamily="34" charset="0"/>
        <a:buChar char="–"/>
        <a:defRPr sz="1753" kern="1200">
          <a:solidFill>
            <a:schemeClr val="tx1"/>
          </a:solidFill>
          <a:latin typeface="+mn-lt"/>
          <a:ea typeface="+mn-ea"/>
          <a:cs typeface="+mn-cs"/>
        </a:defRPr>
      </a:lvl4pPr>
      <a:lvl5pPr marL="1803723" indent="-200414" algn="l" defTabSz="801654" rtl="0" eaLnBrk="1" latinLnBrk="0" hangingPunct="1">
        <a:spcBef>
          <a:spcPct val="20000"/>
        </a:spcBef>
        <a:buFont typeface="Arial" panose="020B0604020202020204" pitchFamily="34" charset="0"/>
        <a:buChar char="»"/>
        <a:defRPr sz="1753" kern="1200">
          <a:solidFill>
            <a:schemeClr val="tx1"/>
          </a:solidFill>
          <a:latin typeface="+mn-lt"/>
          <a:ea typeface="+mn-ea"/>
          <a:cs typeface="+mn-cs"/>
        </a:defRPr>
      </a:lvl5pPr>
      <a:lvl6pPr marL="2204550" indent="-200414" algn="l" defTabSz="801654" rtl="0" eaLnBrk="1" latinLnBrk="0" hangingPunct="1">
        <a:spcBef>
          <a:spcPct val="20000"/>
        </a:spcBef>
        <a:buFont typeface="Arial" panose="020B0604020202020204" pitchFamily="34" charset="0"/>
        <a:buChar char="•"/>
        <a:defRPr sz="1753" kern="1200">
          <a:solidFill>
            <a:schemeClr val="tx1"/>
          </a:solidFill>
          <a:latin typeface="+mn-lt"/>
          <a:ea typeface="+mn-ea"/>
          <a:cs typeface="+mn-cs"/>
        </a:defRPr>
      </a:lvl6pPr>
      <a:lvl7pPr marL="2605377" indent="-200414" algn="l" defTabSz="801654" rtl="0" eaLnBrk="1" latinLnBrk="0" hangingPunct="1">
        <a:spcBef>
          <a:spcPct val="20000"/>
        </a:spcBef>
        <a:buFont typeface="Arial" panose="020B0604020202020204" pitchFamily="34" charset="0"/>
        <a:buChar char="•"/>
        <a:defRPr sz="1753" kern="1200">
          <a:solidFill>
            <a:schemeClr val="tx1"/>
          </a:solidFill>
          <a:latin typeface="+mn-lt"/>
          <a:ea typeface="+mn-ea"/>
          <a:cs typeface="+mn-cs"/>
        </a:defRPr>
      </a:lvl7pPr>
      <a:lvl8pPr marL="3006204" indent="-200414" algn="l" defTabSz="801654" rtl="0" eaLnBrk="1" latinLnBrk="0" hangingPunct="1">
        <a:spcBef>
          <a:spcPct val="20000"/>
        </a:spcBef>
        <a:buFont typeface="Arial" panose="020B0604020202020204" pitchFamily="34" charset="0"/>
        <a:buChar char="•"/>
        <a:defRPr sz="1753" kern="1200">
          <a:solidFill>
            <a:schemeClr val="tx1"/>
          </a:solidFill>
          <a:latin typeface="+mn-lt"/>
          <a:ea typeface="+mn-ea"/>
          <a:cs typeface="+mn-cs"/>
        </a:defRPr>
      </a:lvl8pPr>
      <a:lvl9pPr marL="3407032" indent="-200414" algn="l" defTabSz="801654" rtl="0" eaLnBrk="1" latinLnBrk="0" hangingPunct="1">
        <a:spcBef>
          <a:spcPct val="20000"/>
        </a:spcBef>
        <a:buFont typeface="Arial" panose="020B0604020202020204" pitchFamily="34" charset="0"/>
        <a:buChar char="•"/>
        <a:defRPr sz="1753" kern="1200">
          <a:solidFill>
            <a:schemeClr val="tx1"/>
          </a:solidFill>
          <a:latin typeface="+mn-lt"/>
          <a:ea typeface="+mn-ea"/>
          <a:cs typeface="+mn-cs"/>
        </a:defRPr>
      </a:lvl9pPr>
    </p:bodyStyle>
    <p:otherStyle>
      <a:defPPr>
        <a:defRPr lang="en-US"/>
      </a:defPPr>
      <a:lvl1pPr marL="0" algn="l" defTabSz="801654" rtl="0" eaLnBrk="1" latinLnBrk="0" hangingPunct="1">
        <a:defRPr sz="1578" kern="1200">
          <a:solidFill>
            <a:schemeClr val="tx1"/>
          </a:solidFill>
          <a:latin typeface="+mn-lt"/>
          <a:ea typeface="+mn-ea"/>
          <a:cs typeface="+mn-cs"/>
        </a:defRPr>
      </a:lvl1pPr>
      <a:lvl2pPr marL="400827" algn="l" defTabSz="801654" rtl="0" eaLnBrk="1" latinLnBrk="0" hangingPunct="1">
        <a:defRPr sz="1578" kern="1200">
          <a:solidFill>
            <a:schemeClr val="tx1"/>
          </a:solidFill>
          <a:latin typeface="+mn-lt"/>
          <a:ea typeface="+mn-ea"/>
          <a:cs typeface="+mn-cs"/>
        </a:defRPr>
      </a:lvl2pPr>
      <a:lvl3pPr marL="801654" algn="l" defTabSz="801654" rtl="0" eaLnBrk="1" latinLnBrk="0" hangingPunct="1">
        <a:defRPr sz="1578" kern="1200">
          <a:solidFill>
            <a:schemeClr val="tx1"/>
          </a:solidFill>
          <a:latin typeface="+mn-lt"/>
          <a:ea typeface="+mn-ea"/>
          <a:cs typeface="+mn-cs"/>
        </a:defRPr>
      </a:lvl3pPr>
      <a:lvl4pPr marL="1202482" algn="l" defTabSz="801654" rtl="0" eaLnBrk="1" latinLnBrk="0" hangingPunct="1">
        <a:defRPr sz="1578" kern="1200">
          <a:solidFill>
            <a:schemeClr val="tx1"/>
          </a:solidFill>
          <a:latin typeface="+mn-lt"/>
          <a:ea typeface="+mn-ea"/>
          <a:cs typeface="+mn-cs"/>
        </a:defRPr>
      </a:lvl4pPr>
      <a:lvl5pPr marL="1603309" algn="l" defTabSz="801654" rtl="0" eaLnBrk="1" latinLnBrk="0" hangingPunct="1">
        <a:defRPr sz="1578" kern="1200">
          <a:solidFill>
            <a:schemeClr val="tx1"/>
          </a:solidFill>
          <a:latin typeface="+mn-lt"/>
          <a:ea typeface="+mn-ea"/>
          <a:cs typeface="+mn-cs"/>
        </a:defRPr>
      </a:lvl5pPr>
      <a:lvl6pPr marL="2004136" algn="l" defTabSz="801654" rtl="0" eaLnBrk="1" latinLnBrk="0" hangingPunct="1">
        <a:defRPr sz="1578" kern="1200">
          <a:solidFill>
            <a:schemeClr val="tx1"/>
          </a:solidFill>
          <a:latin typeface="+mn-lt"/>
          <a:ea typeface="+mn-ea"/>
          <a:cs typeface="+mn-cs"/>
        </a:defRPr>
      </a:lvl6pPr>
      <a:lvl7pPr marL="2404963" algn="l" defTabSz="801654" rtl="0" eaLnBrk="1" latinLnBrk="0" hangingPunct="1">
        <a:defRPr sz="1578" kern="1200">
          <a:solidFill>
            <a:schemeClr val="tx1"/>
          </a:solidFill>
          <a:latin typeface="+mn-lt"/>
          <a:ea typeface="+mn-ea"/>
          <a:cs typeface="+mn-cs"/>
        </a:defRPr>
      </a:lvl7pPr>
      <a:lvl8pPr marL="2805791" algn="l" defTabSz="801654" rtl="0" eaLnBrk="1" latinLnBrk="0" hangingPunct="1">
        <a:defRPr sz="1578" kern="1200">
          <a:solidFill>
            <a:schemeClr val="tx1"/>
          </a:solidFill>
          <a:latin typeface="+mn-lt"/>
          <a:ea typeface="+mn-ea"/>
          <a:cs typeface="+mn-cs"/>
        </a:defRPr>
      </a:lvl8pPr>
      <a:lvl9pPr marL="3206618" algn="l" defTabSz="801654" rtl="0" eaLnBrk="1" latinLnBrk="0" hangingPunct="1">
        <a:defRPr sz="157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93219" y="7140123"/>
            <a:ext cx="663964" cy="227306"/>
          </a:xfrm>
          <a:prstGeom prst="rect">
            <a:avLst/>
          </a:prstGeom>
          <a:noFill/>
        </p:spPr>
        <p:txBody>
          <a:bodyPr wrap="none" rtlCol="0">
            <a:spAutoFit/>
          </a:bodyPr>
          <a:lstStyle/>
          <a:p>
            <a:pPr defTabSz="801654"/>
            <a:r>
              <a:rPr lang="en-US" sz="877" dirty="0" smtClean="0">
                <a:solidFill>
                  <a:srgbClr val="FFFFFF"/>
                </a:solidFill>
                <a:latin typeface="Gotham Book" charset="0"/>
                <a:ea typeface="Gotham Book" charset="0"/>
                <a:cs typeface="Gotham Book" charset="0"/>
              </a:rPr>
              <a:t>Icons des</a:t>
            </a:r>
            <a:endParaRPr lang="en-US" sz="877" dirty="0">
              <a:solidFill>
                <a:srgbClr val="FFFFFF"/>
              </a:solidFill>
              <a:latin typeface="Gotham Book" charset="0"/>
              <a:ea typeface="Gotham Book" charset="0"/>
              <a:cs typeface="Gotham Book" charset="0"/>
            </a:endParaRPr>
          </a:p>
        </p:txBody>
      </p:sp>
      <p:sp>
        <p:nvSpPr>
          <p:cNvPr id="9" name="Parallelogram 28"/>
          <p:cNvSpPr/>
          <p:nvPr userDrawn="1"/>
        </p:nvSpPr>
        <p:spPr>
          <a:xfrm>
            <a:off x="1754201" y="-595421"/>
            <a:ext cx="465511" cy="163900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D63D2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sp>
        <p:nvSpPr>
          <p:cNvPr id="10" name="Parallelogram 28"/>
          <p:cNvSpPr/>
          <p:nvPr userDrawn="1"/>
        </p:nvSpPr>
        <p:spPr>
          <a:xfrm>
            <a:off x="1986956" y="-595421"/>
            <a:ext cx="465511" cy="163900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65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sp>
        <p:nvSpPr>
          <p:cNvPr id="11" name="Parallelogram 28"/>
          <p:cNvSpPr/>
          <p:nvPr userDrawn="1"/>
        </p:nvSpPr>
        <p:spPr>
          <a:xfrm>
            <a:off x="2219712" y="-595421"/>
            <a:ext cx="465511" cy="163900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FFA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sp>
        <p:nvSpPr>
          <p:cNvPr id="12" name="Parallelogram 28"/>
          <p:cNvSpPr/>
          <p:nvPr userDrawn="1"/>
        </p:nvSpPr>
        <p:spPr>
          <a:xfrm>
            <a:off x="8433678" y="6734289"/>
            <a:ext cx="465511" cy="163900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DC5C0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sp>
        <p:nvSpPr>
          <p:cNvPr id="13" name="Parallelogram 28"/>
          <p:cNvSpPr/>
          <p:nvPr userDrawn="1"/>
        </p:nvSpPr>
        <p:spPr>
          <a:xfrm>
            <a:off x="8666434" y="6743346"/>
            <a:ext cx="465511" cy="163900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FFA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30730" y="1243075"/>
            <a:ext cx="1410900" cy="5546090"/>
          </a:xfrm>
          <a:prstGeom prst="rect">
            <a:avLst/>
          </a:prstGeom>
        </p:spPr>
      </p:pic>
      <p:sp>
        <p:nvSpPr>
          <p:cNvPr id="16" name="Parallelogram 28"/>
          <p:cNvSpPr/>
          <p:nvPr userDrawn="1"/>
        </p:nvSpPr>
        <p:spPr>
          <a:xfrm>
            <a:off x="8200924" y="6734289"/>
            <a:ext cx="465511" cy="163900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C721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654"/>
            <a:r>
              <a:rPr lang="en-US" sz="1578" dirty="0" smtClean="0">
                <a:solidFill>
                  <a:prstClr val="white"/>
                </a:solidFill>
              </a:rPr>
              <a:t> </a:t>
            </a:r>
            <a:endParaRPr lang="en-US" sz="1578" dirty="0">
              <a:solidFill>
                <a:prstClr val="white"/>
              </a:solidFill>
            </a:endParaRPr>
          </a:p>
        </p:txBody>
      </p:sp>
      <p:pic>
        <p:nvPicPr>
          <p:cNvPr id="14" name="Picture 2" descr="C:\Users\EVENCIO\Desktop\Thandie 5\SERVICES SETA\SETA LOGO.png"/>
          <p:cNvPicPr>
            <a:picLocks noChangeAspect="1" noChangeArrowheads="1"/>
          </p:cNvPicPr>
          <p:nvPr userDrawn="1"/>
        </p:nvPicPr>
        <p:blipFill>
          <a:blip r:embed="rId4"/>
          <a:srcRect/>
          <a:stretch>
            <a:fillRect/>
          </a:stretch>
        </p:blipFill>
        <p:spPr bwMode="auto">
          <a:xfrm>
            <a:off x="3761987" y="1043588"/>
            <a:ext cx="4438936" cy="5583667"/>
          </a:xfrm>
          <a:prstGeom prst="rect">
            <a:avLst/>
          </a:prstGeom>
          <a:noFill/>
        </p:spPr>
      </p:pic>
    </p:spTree>
    <p:extLst>
      <p:ext uri="{BB962C8B-B14F-4D97-AF65-F5344CB8AC3E}">
        <p14:creationId xmlns:p14="http://schemas.microsoft.com/office/powerpoint/2010/main" xmlns="" val="331787901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l" defTabSz="801654" rtl="0" eaLnBrk="1" latinLnBrk="0" hangingPunct="1">
        <a:lnSpc>
          <a:spcPct val="90000"/>
        </a:lnSpc>
        <a:spcBef>
          <a:spcPct val="0"/>
        </a:spcBef>
        <a:buNone/>
        <a:defRPr sz="3857" kern="1200">
          <a:solidFill>
            <a:schemeClr val="tx1"/>
          </a:solidFill>
          <a:latin typeface="+mj-lt"/>
          <a:ea typeface="+mj-ea"/>
          <a:cs typeface="+mj-cs"/>
        </a:defRPr>
      </a:lvl1pPr>
    </p:titleStyle>
    <p:bodyStyle>
      <a:lvl1pPr marL="200414" indent="-200414" algn="l" defTabSz="801654" rtl="0" eaLnBrk="1" latinLnBrk="0" hangingPunct="1">
        <a:lnSpc>
          <a:spcPct val="90000"/>
        </a:lnSpc>
        <a:spcBef>
          <a:spcPts val="877"/>
        </a:spcBef>
        <a:buFont typeface="Arial"/>
        <a:buChar char="•"/>
        <a:defRPr sz="2455" kern="1200">
          <a:solidFill>
            <a:schemeClr val="tx1"/>
          </a:solidFill>
          <a:latin typeface="+mn-lt"/>
          <a:ea typeface="+mn-ea"/>
          <a:cs typeface="+mn-cs"/>
        </a:defRPr>
      </a:lvl1pPr>
      <a:lvl2pPr marL="601241" indent="-200414" algn="l" defTabSz="801654" rtl="0" eaLnBrk="1" latinLnBrk="0" hangingPunct="1">
        <a:lnSpc>
          <a:spcPct val="90000"/>
        </a:lnSpc>
        <a:spcBef>
          <a:spcPts val="438"/>
        </a:spcBef>
        <a:buFont typeface="Arial"/>
        <a:buChar char="•"/>
        <a:defRPr sz="2104" kern="1200">
          <a:solidFill>
            <a:schemeClr val="tx1"/>
          </a:solidFill>
          <a:latin typeface="+mn-lt"/>
          <a:ea typeface="+mn-ea"/>
          <a:cs typeface="+mn-cs"/>
        </a:defRPr>
      </a:lvl2pPr>
      <a:lvl3pPr marL="1002068" indent="-200414" algn="l" defTabSz="801654" rtl="0" eaLnBrk="1" latinLnBrk="0" hangingPunct="1">
        <a:lnSpc>
          <a:spcPct val="90000"/>
        </a:lnSpc>
        <a:spcBef>
          <a:spcPts val="438"/>
        </a:spcBef>
        <a:buFont typeface="Arial"/>
        <a:buChar char="•"/>
        <a:defRPr sz="1753" kern="1200">
          <a:solidFill>
            <a:schemeClr val="tx1"/>
          </a:solidFill>
          <a:latin typeface="+mn-lt"/>
          <a:ea typeface="+mn-ea"/>
          <a:cs typeface="+mn-cs"/>
        </a:defRPr>
      </a:lvl3pPr>
      <a:lvl4pPr marL="1402895" indent="-200414" algn="l" defTabSz="801654" rtl="0" eaLnBrk="1" latinLnBrk="0" hangingPunct="1">
        <a:lnSpc>
          <a:spcPct val="90000"/>
        </a:lnSpc>
        <a:spcBef>
          <a:spcPts val="438"/>
        </a:spcBef>
        <a:buFont typeface="Arial"/>
        <a:buChar char="•"/>
        <a:defRPr sz="1578" kern="1200">
          <a:solidFill>
            <a:schemeClr val="tx1"/>
          </a:solidFill>
          <a:latin typeface="+mn-lt"/>
          <a:ea typeface="+mn-ea"/>
          <a:cs typeface="+mn-cs"/>
        </a:defRPr>
      </a:lvl4pPr>
      <a:lvl5pPr marL="1803723" indent="-200414" algn="l" defTabSz="801654" rtl="0" eaLnBrk="1" latinLnBrk="0" hangingPunct="1">
        <a:lnSpc>
          <a:spcPct val="90000"/>
        </a:lnSpc>
        <a:spcBef>
          <a:spcPts val="438"/>
        </a:spcBef>
        <a:buFont typeface="Arial"/>
        <a:buChar char="•"/>
        <a:defRPr sz="1578" kern="1200">
          <a:solidFill>
            <a:schemeClr val="tx1"/>
          </a:solidFill>
          <a:latin typeface="+mn-lt"/>
          <a:ea typeface="+mn-ea"/>
          <a:cs typeface="+mn-cs"/>
        </a:defRPr>
      </a:lvl5pPr>
      <a:lvl6pPr marL="2204550" indent="-200414" algn="l" defTabSz="801654" rtl="0" eaLnBrk="1" latinLnBrk="0" hangingPunct="1">
        <a:lnSpc>
          <a:spcPct val="90000"/>
        </a:lnSpc>
        <a:spcBef>
          <a:spcPts val="438"/>
        </a:spcBef>
        <a:buFont typeface="Arial"/>
        <a:buChar char="•"/>
        <a:defRPr sz="1578" kern="1200">
          <a:solidFill>
            <a:schemeClr val="tx1"/>
          </a:solidFill>
          <a:latin typeface="+mn-lt"/>
          <a:ea typeface="+mn-ea"/>
          <a:cs typeface="+mn-cs"/>
        </a:defRPr>
      </a:lvl6pPr>
      <a:lvl7pPr marL="2605377" indent="-200414" algn="l" defTabSz="801654" rtl="0" eaLnBrk="1" latinLnBrk="0" hangingPunct="1">
        <a:lnSpc>
          <a:spcPct val="90000"/>
        </a:lnSpc>
        <a:spcBef>
          <a:spcPts val="438"/>
        </a:spcBef>
        <a:buFont typeface="Arial"/>
        <a:buChar char="•"/>
        <a:defRPr sz="1578" kern="1200">
          <a:solidFill>
            <a:schemeClr val="tx1"/>
          </a:solidFill>
          <a:latin typeface="+mn-lt"/>
          <a:ea typeface="+mn-ea"/>
          <a:cs typeface="+mn-cs"/>
        </a:defRPr>
      </a:lvl7pPr>
      <a:lvl8pPr marL="3006204" indent="-200414" algn="l" defTabSz="801654" rtl="0" eaLnBrk="1" latinLnBrk="0" hangingPunct="1">
        <a:lnSpc>
          <a:spcPct val="90000"/>
        </a:lnSpc>
        <a:spcBef>
          <a:spcPts val="438"/>
        </a:spcBef>
        <a:buFont typeface="Arial"/>
        <a:buChar char="•"/>
        <a:defRPr sz="1578" kern="1200">
          <a:solidFill>
            <a:schemeClr val="tx1"/>
          </a:solidFill>
          <a:latin typeface="+mn-lt"/>
          <a:ea typeface="+mn-ea"/>
          <a:cs typeface="+mn-cs"/>
        </a:defRPr>
      </a:lvl8pPr>
      <a:lvl9pPr marL="3407032" indent="-200414" algn="l" defTabSz="801654" rtl="0" eaLnBrk="1" latinLnBrk="0" hangingPunct="1">
        <a:lnSpc>
          <a:spcPct val="90000"/>
        </a:lnSpc>
        <a:spcBef>
          <a:spcPts val="438"/>
        </a:spcBef>
        <a:buFont typeface="Arial"/>
        <a:buChar char="•"/>
        <a:defRPr sz="1578" kern="1200">
          <a:solidFill>
            <a:schemeClr val="tx1"/>
          </a:solidFill>
          <a:latin typeface="+mn-lt"/>
          <a:ea typeface="+mn-ea"/>
          <a:cs typeface="+mn-cs"/>
        </a:defRPr>
      </a:lvl9pPr>
    </p:bodyStyle>
    <p:otherStyle>
      <a:defPPr>
        <a:defRPr lang="en-US"/>
      </a:defPPr>
      <a:lvl1pPr marL="0" algn="l" defTabSz="801654" rtl="0" eaLnBrk="1" latinLnBrk="0" hangingPunct="1">
        <a:defRPr sz="1578" kern="1200">
          <a:solidFill>
            <a:schemeClr val="tx1"/>
          </a:solidFill>
          <a:latin typeface="+mn-lt"/>
          <a:ea typeface="+mn-ea"/>
          <a:cs typeface="+mn-cs"/>
        </a:defRPr>
      </a:lvl1pPr>
      <a:lvl2pPr marL="400827" algn="l" defTabSz="801654" rtl="0" eaLnBrk="1" latinLnBrk="0" hangingPunct="1">
        <a:defRPr sz="1578" kern="1200">
          <a:solidFill>
            <a:schemeClr val="tx1"/>
          </a:solidFill>
          <a:latin typeface="+mn-lt"/>
          <a:ea typeface="+mn-ea"/>
          <a:cs typeface="+mn-cs"/>
        </a:defRPr>
      </a:lvl2pPr>
      <a:lvl3pPr marL="801654" algn="l" defTabSz="801654" rtl="0" eaLnBrk="1" latinLnBrk="0" hangingPunct="1">
        <a:defRPr sz="1578" kern="1200">
          <a:solidFill>
            <a:schemeClr val="tx1"/>
          </a:solidFill>
          <a:latin typeface="+mn-lt"/>
          <a:ea typeface="+mn-ea"/>
          <a:cs typeface="+mn-cs"/>
        </a:defRPr>
      </a:lvl3pPr>
      <a:lvl4pPr marL="1202482" algn="l" defTabSz="801654" rtl="0" eaLnBrk="1" latinLnBrk="0" hangingPunct="1">
        <a:defRPr sz="1578" kern="1200">
          <a:solidFill>
            <a:schemeClr val="tx1"/>
          </a:solidFill>
          <a:latin typeface="+mn-lt"/>
          <a:ea typeface="+mn-ea"/>
          <a:cs typeface="+mn-cs"/>
        </a:defRPr>
      </a:lvl4pPr>
      <a:lvl5pPr marL="1603309" algn="l" defTabSz="801654" rtl="0" eaLnBrk="1" latinLnBrk="0" hangingPunct="1">
        <a:defRPr sz="1578" kern="1200">
          <a:solidFill>
            <a:schemeClr val="tx1"/>
          </a:solidFill>
          <a:latin typeface="+mn-lt"/>
          <a:ea typeface="+mn-ea"/>
          <a:cs typeface="+mn-cs"/>
        </a:defRPr>
      </a:lvl5pPr>
      <a:lvl6pPr marL="2004136" algn="l" defTabSz="801654" rtl="0" eaLnBrk="1" latinLnBrk="0" hangingPunct="1">
        <a:defRPr sz="1578" kern="1200">
          <a:solidFill>
            <a:schemeClr val="tx1"/>
          </a:solidFill>
          <a:latin typeface="+mn-lt"/>
          <a:ea typeface="+mn-ea"/>
          <a:cs typeface="+mn-cs"/>
        </a:defRPr>
      </a:lvl6pPr>
      <a:lvl7pPr marL="2404963" algn="l" defTabSz="801654" rtl="0" eaLnBrk="1" latinLnBrk="0" hangingPunct="1">
        <a:defRPr sz="1578" kern="1200">
          <a:solidFill>
            <a:schemeClr val="tx1"/>
          </a:solidFill>
          <a:latin typeface="+mn-lt"/>
          <a:ea typeface="+mn-ea"/>
          <a:cs typeface="+mn-cs"/>
        </a:defRPr>
      </a:lvl7pPr>
      <a:lvl8pPr marL="2805791" algn="l" defTabSz="801654" rtl="0" eaLnBrk="1" latinLnBrk="0" hangingPunct="1">
        <a:defRPr sz="1578" kern="1200">
          <a:solidFill>
            <a:schemeClr val="tx1"/>
          </a:solidFill>
          <a:latin typeface="+mn-lt"/>
          <a:ea typeface="+mn-ea"/>
          <a:cs typeface="+mn-cs"/>
        </a:defRPr>
      </a:lvl8pPr>
      <a:lvl9pPr marL="3206618" algn="l" defTabSz="801654" rtl="0" eaLnBrk="1" latinLnBrk="0" hangingPunct="1">
        <a:defRPr sz="1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05740" y="371475"/>
            <a:ext cx="10482898" cy="7232749"/>
          </a:xfrm>
          <a:prstGeom prst="rect">
            <a:avLst/>
          </a:prstGeom>
          <a:noFill/>
        </p:spPr>
        <p:txBody>
          <a:bodyPr wrap="square" rtlCol="0">
            <a:spAutoFit/>
          </a:bodyPr>
          <a:lstStyle/>
          <a:p>
            <a:endParaRPr lang="en-US" sz="3600" b="1" dirty="0" smtClean="0">
              <a:solidFill>
                <a:schemeClr val="bg1"/>
              </a:solidFill>
              <a:latin typeface="Arial"/>
              <a:cs typeface="Arial"/>
            </a:endParaRPr>
          </a:p>
          <a:p>
            <a:endParaRPr lang="en-ZA" sz="3600" b="1" dirty="0" smtClean="0">
              <a:solidFill>
                <a:schemeClr val="bg1"/>
              </a:solidFill>
              <a:latin typeface="Arial"/>
              <a:cs typeface="Arial"/>
            </a:endParaRPr>
          </a:p>
          <a:p>
            <a:pPr algn="ctr"/>
            <a:r>
              <a:rPr lang="en-ZA" sz="5400" b="1" dirty="0">
                <a:solidFill>
                  <a:schemeClr val="bg1"/>
                </a:solidFill>
                <a:latin typeface="Arial"/>
                <a:cs typeface="Arial"/>
              </a:rPr>
              <a:t>PORTFOLIO COMMITTEE</a:t>
            </a:r>
            <a:r>
              <a:rPr lang="en-ZA" sz="5400" b="1" dirty="0" smtClean="0">
                <a:solidFill>
                  <a:schemeClr val="bg1"/>
                </a:solidFill>
                <a:latin typeface="Arial"/>
                <a:cs typeface="Arial"/>
              </a:rPr>
              <a:t>:</a:t>
            </a:r>
          </a:p>
          <a:p>
            <a:pPr algn="ctr"/>
            <a:endParaRPr lang="en-ZA" sz="4000" b="1" dirty="0" smtClean="0">
              <a:solidFill>
                <a:schemeClr val="bg1"/>
              </a:solidFill>
              <a:latin typeface="Arial"/>
              <a:cs typeface="Arial"/>
            </a:endParaRPr>
          </a:p>
          <a:p>
            <a:pPr algn="ctr"/>
            <a:r>
              <a:rPr lang="en-ZA" sz="4000" b="1" dirty="0" smtClean="0">
                <a:solidFill>
                  <a:schemeClr val="bg1"/>
                </a:solidFill>
                <a:latin typeface="Arial"/>
                <a:cs typeface="Arial"/>
              </a:rPr>
              <a:t>Higher Education, Science and Technology</a:t>
            </a:r>
            <a:endParaRPr lang="en-ZA" sz="4000" b="1" dirty="0">
              <a:solidFill>
                <a:schemeClr val="bg1"/>
              </a:solidFill>
              <a:latin typeface="Arial"/>
              <a:cs typeface="Arial"/>
            </a:endParaRPr>
          </a:p>
          <a:p>
            <a:pPr algn="ctr"/>
            <a:endParaRPr lang="en-ZA" sz="2800" b="1" dirty="0" smtClean="0">
              <a:solidFill>
                <a:schemeClr val="bg1"/>
              </a:solidFill>
              <a:latin typeface="Arial"/>
              <a:cs typeface="Arial"/>
            </a:endParaRPr>
          </a:p>
          <a:p>
            <a:endParaRPr lang="en-ZA" sz="2800" b="1" dirty="0" smtClean="0">
              <a:solidFill>
                <a:schemeClr val="bg1"/>
              </a:solidFill>
              <a:latin typeface="Arial"/>
              <a:cs typeface="Arial"/>
            </a:endParaRPr>
          </a:p>
          <a:p>
            <a:endParaRPr lang="en-ZA" sz="2800" b="1" dirty="0">
              <a:solidFill>
                <a:schemeClr val="bg1"/>
              </a:solidFill>
              <a:latin typeface="Arial"/>
              <a:cs typeface="Arial"/>
            </a:endParaRPr>
          </a:p>
          <a:p>
            <a:endParaRPr lang="en-ZA" sz="2800" b="1" dirty="0" smtClean="0">
              <a:solidFill>
                <a:schemeClr val="bg1"/>
              </a:solidFill>
              <a:latin typeface="Arial"/>
              <a:cs typeface="Arial"/>
            </a:endParaRPr>
          </a:p>
          <a:p>
            <a:r>
              <a:rPr lang="en-US" sz="2800" b="1" dirty="0" smtClean="0">
                <a:solidFill>
                  <a:srgbClr val="F39300"/>
                </a:solidFill>
                <a:latin typeface="Arial"/>
                <a:cs typeface="Arial"/>
              </a:rPr>
              <a:t>SERVICES SETA PRESENTATION </a:t>
            </a:r>
            <a:endParaRPr lang="en-ZA" sz="2800" b="1" dirty="0" smtClean="0">
              <a:solidFill>
                <a:srgbClr val="F39300"/>
              </a:solidFill>
              <a:latin typeface="Arial"/>
              <a:cs typeface="Arial"/>
            </a:endParaRPr>
          </a:p>
          <a:p>
            <a:r>
              <a:rPr lang="en-ZA" sz="2800" b="1" dirty="0" smtClean="0">
                <a:solidFill>
                  <a:srgbClr val="F39300"/>
                </a:solidFill>
                <a:latin typeface="Arial"/>
                <a:cs typeface="Arial"/>
              </a:rPr>
              <a:t>DATE: 10 SEPTEMBER 2019</a:t>
            </a:r>
          </a:p>
          <a:p>
            <a:pPr algn="ctr"/>
            <a:endParaRPr lang="en-ZA" sz="1400" b="1" u="sng" dirty="0">
              <a:solidFill>
                <a:srgbClr val="F39300"/>
              </a:solidFill>
              <a:latin typeface="Arial"/>
              <a:cs typeface="Arial"/>
            </a:endParaRPr>
          </a:p>
          <a:p>
            <a:pPr algn="ctr"/>
            <a:endParaRPr lang="en-US" sz="3600" dirty="0">
              <a:solidFill>
                <a:srgbClr val="F39300"/>
              </a:solidFill>
              <a:latin typeface="Arial"/>
              <a:cs typeface="Arial"/>
            </a:endParaRPr>
          </a:p>
        </p:txBody>
      </p:sp>
    </p:spTree>
    <p:extLst>
      <p:ext uri="{BB962C8B-B14F-4D97-AF65-F5344CB8AC3E}">
        <p14:creationId xmlns:p14="http://schemas.microsoft.com/office/powerpoint/2010/main" xmlns="" val="2728041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8229" y="1944859"/>
            <a:ext cx="9786002" cy="338554"/>
          </a:xfrm>
          <a:prstGeom prst="rect">
            <a:avLst/>
          </a:prstGeom>
          <a:noFill/>
        </p:spPr>
        <p:txBody>
          <a:bodyPr wrap="square" lIns="0">
            <a:spAutoFit/>
          </a:bodyPr>
          <a:lstStyle/>
          <a:p>
            <a:pPr marL="0" lvl="2">
              <a:spcAft>
                <a:spcPts val="600"/>
              </a:spcAft>
              <a:buSzPct val="120000"/>
              <a:defRPr/>
            </a:pPr>
            <a:r>
              <a:rPr lang="en-US" sz="1600" dirty="0" smtClean="0">
                <a:latin typeface="Arial" panose="020B0604020202020204" pitchFamily="34" charset="0"/>
                <a:cs typeface="Arial" panose="020B0604020202020204" pitchFamily="34" charset="0"/>
              </a:rPr>
              <a:t> </a:t>
            </a:r>
            <a:endParaRPr lang="en-US" sz="1600" dirty="0">
              <a:latin typeface="+mn-lt"/>
            </a:endParaRPr>
          </a:p>
        </p:txBody>
      </p:sp>
      <p:sp>
        <p:nvSpPr>
          <p:cNvPr id="5" name="Content Placeholder 2"/>
          <p:cNvSpPr>
            <a:spLocks noGrp="1"/>
          </p:cNvSpPr>
          <p:nvPr>
            <p:ph idx="1"/>
          </p:nvPr>
        </p:nvSpPr>
        <p:spPr>
          <a:xfrm>
            <a:off x="393405" y="1740440"/>
            <a:ext cx="9068557" cy="5241385"/>
          </a:xfrm>
        </p:spPr>
        <p:txBody>
          <a:bodyPr>
            <a:normAutofit fontScale="55000" lnSpcReduction="20000"/>
          </a:bodyPr>
          <a:lstStyle/>
          <a:p>
            <a:pPr marL="0" indent="0">
              <a:buNone/>
            </a:pPr>
            <a:r>
              <a:rPr lang="en-ZA" sz="3800" b="1" dirty="0" smtClean="0">
                <a:solidFill>
                  <a:schemeClr val="accent6">
                    <a:lumMod val="75000"/>
                  </a:schemeClr>
                </a:solidFill>
                <a:latin typeface="Arial" panose="020B0604020202020204" pitchFamily="34" charset="0"/>
                <a:cs typeface="Arial" panose="020B0604020202020204" pitchFamily="34" charset="0"/>
              </a:rPr>
              <a:t>University of Limpopo Allocation </a:t>
            </a:r>
          </a:p>
          <a:p>
            <a:pPr marL="457200" lvl="3" indent="-457200">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Services </a:t>
            </a:r>
            <a:r>
              <a:rPr lang="en-US" sz="3200" dirty="0">
                <a:latin typeface="Arial" panose="020B0604020202020204" pitchFamily="34" charset="0"/>
                <a:cs typeface="Arial" panose="020B0604020202020204" pitchFamily="34" charset="0"/>
              </a:rPr>
              <a:t>SETA’s Accounting Authority on the annual basis conducts stakeholder engagements workshops across the country. </a:t>
            </a:r>
            <a:endParaRPr lang="en-US" sz="3200" dirty="0" smtClean="0">
              <a:latin typeface="Arial" panose="020B0604020202020204" pitchFamily="34" charset="0"/>
              <a:cs typeface="Arial" panose="020B0604020202020204" pitchFamily="34" charset="0"/>
            </a:endParaRPr>
          </a:p>
          <a:p>
            <a:pPr marL="457200" lvl="3" indent="-457200">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On </a:t>
            </a:r>
            <a:r>
              <a:rPr lang="en-US" sz="3200" dirty="0">
                <a:latin typeface="Arial" panose="020B0604020202020204" pitchFamily="34" charset="0"/>
                <a:cs typeface="Arial" panose="020B0604020202020204" pitchFamily="34" charset="0"/>
              </a:rPr>
              <a:t>their visit to Limpopo, the Accounting Authority </a:t>
            </a:r>
            <a:r>
              <a:rPr lang="en-US" sz="3200" dirty="0" smtClean="0">
                <a:latin typeface="Arial" panose="020B0604020202020204" pitchFamily="34" charset="0"/>
                <a:cs typeface="Arial" panose="020B0604020202020204" pitchFamily="34" charset="0"/>
              </a:rPr>
              <a:t>became aware of the university proposed new short courses relating to the funeral industry that were to be offered by the university. The SSETA  AA with its plan to formalize the industry made </a:t>
            </a:r>
            <a:r>
              <a:rPr lang="en-US" sz="3200" dirty="0">
                <a:latin typeface="Arial" panose="020B0604020202020204" pitchFamily="34" charset="0"/>
                <a:cs typeface="Arial" panose="020B0604020202020204" pitchFamily="34" charset="0"/>
              </a:rPr>
              <a:t>an initial commitment of R20 000 000 towards the university </a:t>
            </a:r>
            <a:r>
              <a:rPr lang="en-US" sz="3200" dirty="0" smtClean="0">
                <a:latin typeface="Arial" panose="020B0604020202020204" pitchFamily="34" charset="0"/>
                <a:cs typeface="Arial" panose="020B0604020202020204" pitchFamily="34" charset="0"/>
              </a:rPr>
              <a:t>for the funeral industry sector qualification development and piloting of same.</a:t>
            </a:r>
          </a:p>
          <a:p>
            <a:pPr marL="457200" lvl="3" indent="-457200">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university was requested to submit project implementation </a:t>
            </a:r>
            <a:r>
              <a:rPr lang="en-US" sz="3200" dirty="0" smtClean="0">
                <a:latin typeface="Arial" panose="020B0604020202020204" pitchFamily="34" charset="0"/>
                <a:cs typeface="Arial" panose="020B0604020202020204" pitchFamily="34" charset="0"/>
              </a:rPr>
              <a:t>plan as </a:t>
            </a:r>
            <a:r>
              <a:rPr lang="en-US" sz="3200" dirty="0">
                <a:latin typeface="Arial" panose="020B0604020202020204" pitchFamily="34" charset="0"/>
                <a:cs typeface="Arial" panose="020B0604020202020204" pitchFamily="34" charset="0"/>
              </a:rPr>
              <a:t>well as </a:t>
            </a:r>
            <a:r>
              <a:rPr lang="en-US" sz="3200" dirty="0" smtClean="0">
                <a:latin typeface="Arial" panose="020B0604020202020204" pitchFamily="34" charset="0"/>
                <a:cs typeface="Arial" panose="020B0604020202020204" pitchFamily="34" charset="0"/>
              </a:rPr>
              <a:t>the proposal </a:t>
            </a:r>
            <a:r>
              <a:rPr lang="en-US" sz="3200" dirty="0">
                <a:latin typeface="Arial" panose="020B0604020202020204" pitchFamily="34" charset="0"/>
                <a:cs typeface="Arial" panose="020B0604020202020204" pitchFamily="34" charset="0"/>
              </a:rPr>
              <a:t>that will outline how the university intends to utilise the funding which aligned to Services SETA needs within </a:t>
            </a:r>
            <a:r>
              <a:rPr lang="en-US" sz="3200" dirty="0" smtClean="0">
                <a:latin typeface="Arial" panose="020B0604020202020204" pitchFamily="34" charset="0"/>
                <a:cs typeface="Arial" panose="020B0604020202020204" pitchFamily="34" charset="0"/>
              </a:rPr>
              <a:t>the funeral sector</a:t>
            </a:r>
            <a:r>
              <a:rPr lang="en-US" sz="3200" dirty="0">
                <a:latin typeface="Arial" panose="020B0604020202020204" pitchFamily="34" charset="0"/>
                <a:cs typeface="Arial" panose="020B0604020202020204" pitchFamily="34" charset="0"/>
              </a:rPr>
              <a:t>. </a:t>
            </a:r>
          </a:p>
          <a:p>
            <a:pPr marL="457200" lvl="3" indent="-457200">
              <a:buFont typeface="Wingdings" panose="05000000000000000000" pitchFamily="2" charset="2"/>
              <a:buChar char="q"/>
            </a:pPr>
            <a:r>
              <a:rPr lang="en-ZA" sz="3200" dirty="0" smtClean="0">
                <a:latin typeface="Arial" panose="020B0604020202020204" pitchFamily="34" charset="0"/>
                <a:cs typeface="Arial" panose="020B0604020202020204" pitchFamily="34" charset="0"/>
              </a:rPr>
              <a:t>The </a:t>
            </a:r>
            <a:r>
              <a:rPr lang="en-ZA" sz="3200" dirty="0">
                <a:latin typeface="Arial" panose="020B0604020202020204" pitchFamily="34" charset="0"/>
                <a:cs typeface="Arial" panose="020B0604020202020204" pitchFamily="34" charset="0"/>
              </a:rPr>
              <a:t>programme was divided into two groups comprising of 50 learners each with the first group commencing in 2017 and second group in 2018 respectively. </a:t>
            </a:r>
            <a:endParaRPr lang="en-ZA" sz="3200" dirty="0" smtClean="0">
              <a:latin typeface="Arial" panose="020B0604020202020204" pitchFamily="34" charset="0"/>
              <a:cs typeface="Arial" panose="020B0604020202020204" pitchFamily="34" charset="0"/>
            </a:endParaRPr>
          </a:p>
          <a:p>
            <a:pPr marL="978637" lvl="4" indent="-457200">
              <a:buFont typeface="Courier New" panose="02070309020205020404" pitchFamily="49" charset="0"/>
              <a:buChar char="o"/>
            </a:pPr>
            <a:r>
              <a:rPr lang="en-ZA" sz="2900" dirty="0" smtClean="0">
                <a:latin typeface="Arial" panose="020B0604020202020204" pitchFamily="34" charset="0"/>
                <a:cs typeface="Arial" panose="020B0604020202020204" pitchFamily="34" charset="0"/>
              </a:rPr>
              <a:t>The </a:t>
            </a:r>
            <a:r>
              <a:rPr lang="en-ZA" sz="2900" dirty="0">
                <a:latin typeface="Arial" panose="020B0604020202020204" pitchFamily="34" charset="0"/>
                <a:cs typeface="Arial" panose="020B0604020202020204" pitchFamily="34" charset="0"/>
              </a:rPr>
              <a:t>programme attracted media as well as large number of stakeholders as it was launched. </a:t>
            </a:r>
            <a:endParaRPr lang="en-ZA" sz="2900" dirty="0" smtClean="0">
              <a:latin typeface="Arial" panose="020B0604020202020204" pitchFamily="34" charset="0"/>
              <a:cs typeface="Arial" panose="020B0604020202020204" pitchFamily="34" charset="0"/>
            </a:endParaRPr>
          </a:p>
          <a:p>
            <a:pPr marL="978637" lvl="4" indent="-457200">
              <a:buFont typeface="Courier New" panose="02070309020205020404" pitchFamily="49" charset="0"/>
              <a:buChar char="o"/>
            </a:pPr>
            <a:r>
              <a:rPr lang="en-ZA" sz="2900" dirty="0" smtClean="0">
                <a:latin typeface="Arial" panose="020B0604020202020204" pitchFamily="34" charset="0"/>
                <a:cs typeface="Arial" panose="020B0604020202020204" pitchFamily="34" charset="0"/>
              </a:rPr>
              <a:t>Both </a:t>
            </a:r>
            <a:r>
              <a:rPr lang="en-ZA" sz="2900" dirty="0">
                <a:latin typeface="Arial" panose="020B0604020202020204" pitchFamily="34" charset="0"/>
                <a:cs typeface="Arial" panose="020B0604020202020204" pitchFamily="34" charset="0"/>
              </a:rPr>
              <a:t>groups have completed the programme however there were number of delays experienced in issuance of the certificates</a:t>
            </a:r>
            <a:endParaRPr lang="en-US" sz="2900" dirty="0" smtClean="0">
              <a:latin typeface="Arial" panose="020B0604020202020204" pitchFamily="34" charset="0"/>
              <a:cs typeface="Arial" panose="020B0604020202020204" pitchFamily="34" charset="0"/>
            </a:endParaRPr>
          </a:p>
          <a:p>
            <a:pPr marL="457200" lvl="3" indent="-457200">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Upon successful implementation of the pilot based on enrolment of both groups, the Accounting Authority committed additional funds for National roll-out based on the outcome of the pilot. </a:t>
            </a:r>
          </a:p>
        </p:txBody>
      </p:sp>
    </p:spTree>
    <p:extLst>
      <p:ext uri="{BB962C8B-B14F-4D97-AF65-F5344CB8AC3E}">
        <p14:creationId xmlns:p14="http://schemas.microsoft.com/office/powerpoint/2010/main" xmlns="" val="2774446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2"/>
          <p:cNvSpPr/>
          <p:nvPr/>
        </p:nvSpPr>
        <p:spPr>
          <a:xfrm>
            <a:off x="-1" y="1503835"/>
            <a:ext cx="10688638" cy="4647048"/>
          </a:xfrm>
          <a:prstGeom prst="rect">
            <a:avLst/>
          </a:prstGeom>
          <a:gradFill>
            <a:gsLst>
              <a:gs pos="0">
                <a:srgbClr val="C72127"/>
              </a:gs>
              <a:gs pos="50000">
                <a:srgbClr val="E97E24">
                  <a:alpha val="69804"/>
                </a:srgbClr>
              </a:gs>
              <a:gs pos="100000">
                <a:srgbClr val="F39301"/>
              </a:gs>
            </a:gsLst>
            <a:lin ang="2700000" scaled="1"/>
          </a:gradFill>
          <a:ln>
            <a:noFill/>
          </a:ln>
        </p:spPr>
        <p:txBody>
          <a:bodyPr lIns="53420" tIns="53420" rIns="53420" bIns="53420" anchor="ctr" anchorCtr="0">
            <a:noAutofit/>
          </a:bodyPr>
          <a:lstStyle/>
          <a:p>
            <a:pPr defTabSz="801654">
              <a:buClr>
                <a:srgbClr val="000000"/>
              </a:buClr>
            </a:pPr>
            <a:endParaRPr sz="2455" dirty="0">
              <a:solidFill>
                <a:srgbClr val="000000"/>
              </a:solidFill>
              <a:latin typeface="Arial" panose="020B0604020202020204" pitchFamily="34" charset="0"/>
              <a:ea typeface="Open Sans"/>
              <a:cs typeface="Arial" panose="020B0604020202020204" pitchFamily="34" charset="0"/>
              <a:sym typeface="Open Sans"/>
            </a:endParaRPr>
          </a:p>
        </p:txBody>
      </p:sp>
      <p:sp>
        <p:nvSpPr>
          <p:cNvPr id="3" name="Shape 348"/>
          <p:cNvSpPr/>
          <p:nvPr/>
        </p:nvSpPr>
        <p:spPr>
          <a:xfrm>
            <a:off x="1961539" y="1722431"/>
            <a:ext cx="6365509" cy="3885423"/>
          </a:xfrm>
          <a:prstGeom prst="rect">
            <a:avLst/>
          </a:prstGeom>
          <a:noFill/>
          <a:ln>
            <a:noFill/>
          </a:ln>
        </p:spPr>
        <p:txBody>
          <a:bodyPr wrap="square" lIns="0" tIns="0" rIns="0" bIns="0" anchor="t" anchorCtr="0">
            <a:spAutoFit/>
          </a:bodyPr>
          <a:lstStyle/>
          <a:p>
            <a:pPr algn="ctr" defTabSz="801654">
              <a:buClr>
                <a:srgbClr val="FFFFFF"/>
              </a:buClr>
              <a:buSzPct val="25000"/>
            </a:pPr>
            <a:r>
              <a:rPr lang="en-US" sz="6312" b="1" dirty="0" smtClean="0">
                <a:solidFill>
                  <a:prstClr val="white"/>
                </a:solidFill>
                <a:latin typeface="Arial" panose="020B0604020202020204" pitchFamily="34" charset="0"/>
                <a:ea typeface="Open Sans" panose="020B0606030504020204" pitchFamily="34" charset="0"/>
                <a:cs typeface="Arial" panose="020B0604020202020204" pitchFamily="34" charset="0"/>
                <a:sym typeface="Open Sans"/>
              </a:rPr>
              <a:t>Funding involved in the learnership programme</a:t>
            </a:r>
            <a:endParaRPr lang="en-US" sz="6312" b="1" dirty="0">
              <a:solidFill>
                <a:prstClr val="white"/>
              </a:solidFill>
              <a:latin typeface="Arial" panose="020B0604020202020204" pitchFamily="34" charset="0"/>
              <a:ea typeface="Open Sans" panose="020B0606030504020204" pitchFamily="34" charset="0"/>
              <a:cs typeface="Arial" panose="020B0604020202020204" pitchFamily="34" charset="0"/>
              <a:sym typeface="Open Sans"/>
            </a:endParaRPr>
          </a:p>
        </p:txBody>
      </p:sp>
    </p:spTree>
    <p:extLst>
      <p:ext uri="{BB962C8B-B14F-4D97-AF65-F5344CB8AC3E}">
        <p14:creationId xmlns:p14="http://schemas.microsoft.com/office/powerpoint/2010/main" xmlns="" val="2006733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8229" y="1944859"/>
            <a:ext cx="9786002" cy="338554"/>
          </a:xfrm>
          <a:prstGeom prst="rect">
            <a:avLst/>
          </a:prstGeom>
          <a:noFill/>
        </p:spPr>
        <p:txBody>
          <a:bodyPr wrap="square" lIns="0">
            <a:spAutoFit/>
          </a:bodyPr>
          <a:lstStyle/>
          <a:p>
            <a:pPr marL="0" lvl="2">
              <a:spcAft>
                <a:spcPts val="600"/>
              </a:spcAft>
              <a:buSzPct val="120000"/>
              <a:defRPr/>
            </a:pPr>
            <a:r>
              <a:rPr lang="en-US" sz="1600" dirty="0" smtClean="0">
                <a:latin typeface="Arial" panose="020B0604020202020204" pitchFamily="34" charset="0"/>
                <a:cs typeface="Arial" panose="020B0604020202020204" pitchFamily="34" charset="0"/>
              </a:rPr>
              <a:t> </a:t>
            </a:r>
            <a:endParaRPr lang="en-US" sz="1600" dirty="0">
              <a:latin typeface="+mn-lt"/>
            </a:endParaRPr>
          </a:p>
        </p:txBody>
      </p:sp>
      <p:sp>
        <p:nvSpPr>
          <p:cNvPr id="5" name="Content Placeholder 2"/>
          <p:cNvSpPr>
            <a:spLocks noGrp="1"/>
          </p:cNvSpPr>
          <p:nvPr>
            <p:ph idx="1"/>
          </p:nvPr>
        </p:nvSpPr>
        <p:spPr>
          <a:xfrm>
            <a:off x="248229" y="1615280"/>
            <a:ext cx="9905977" cy="5302697"/>
          </a:xfrm>
        </p:spPr>
        <p:txBody>
          <a:bodyPr>
            <a:normAutofit lnSpcReduction="10000"/>
          </a:bodyPr>
          <a:lstStyle/>
          <a:p>
            <a:pPr marL="0" lvl="3" indent="0">
              <a:buNone/>
            </a:pPr>
            <a:r>
              <a:rPr lang="en-ZA" sz="2400" b="1" dirty="0" smtClean="0">
                <a:solidFill>
                  <a:schemeClr val="accent6">
                    <a:lumMod val="75000"/>
                  </a:schemeClr>
                </a:solidFill>
                <a:latin typeface="Arial" panose="020B0604020202020204" pitchFamily="34" charset="0"/>
                <a:cs typeface="Arial" panose="020B0604020202020204" pitchFamily="34" charset="0"/>
              </a:rPr>
              <a:t>Funding model of the project: </a:t>
            </a:r>
          </a:p>
          <a:p>
            <a:pPr marL="342900" lvl="3" indent="-342900">
              <a:buFont typeface="Wingdings" panose="05000000000000000000" pitchFamily="2" charset="2"/>
              <a:buChar char="q"/>
            </a:pPr>
            <a:r>
              <a:rPr lang="en-ZA" sz="2000" b="1" dirty="0" smtClean="0">
                <a:latin typeface="Arial" panose="020B0604020202020204" pitchFamily="34" charset="0"/>
                <a:cs typeface="Arial" panose="020B0604020202020204" pitchFamily="34" charset="0"/>
              </a:rPr>
              <a:t>Pilot project funding</a:t>
            </a: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r>
              <a:rPr lang="en-ZA" sz="2000" dirty="0" smtClean="0">
                <a:latin typeface="Arial" panose="020B0604020202020204" pitchFamily="34" charset="0"/>
                <a:cs typeface="Arial" panose="020B0604020202020204" pitchFamily="34" charset="0"/>
              </a:rPr>
              <a:t>Actual spent to date on the project</a:t>
            </a:r>
            <a:r>
              <a:rPr lang="en-ZA" sz="2000" dirty="0">
                <a:latin typeface="Arial" panose="020B0604020202020204" pitchFamily="34" charset="0"/>
                <a:cs typeface="Arial" panose="020B0604020202020204" pitchFamily="34" charset="0"/>
              </a:rPr>
              <a:t>, R16 969 </a:t>
            </a:r>
            <a:r>
              <a:rPr lang="en-ZA" sz="2000" dirty="0" smtClean="0">
                <a:latin typeface="Arial" panose="020B0604020202020204" pitchFamily="34" charset="0"/>
                <a:cs typeface="Arial" panose="020B0604020202020204" pitchFamily="34" charset="0"/>
              </a:rPr>
              <a:t>500,00 of R19 059 000,00 over a period of 2016 to 2018</a:t>
            </a:r>
          </a:p>
          <a:p>
            <a:pPr marL="342900" lvl="3"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Completed learners are 72 (72%) as per University verification and certification process</a:t>
            </a:r>
            <a:endParaRPr lang="en-ZA"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ZA" sz="2000" dirty="0" smtClean="0">
              <a:latin typeface="Arial" panose="020B0604020202020204" pitchFamily="34" charset="0"/>
              <a:cs typeface="Arial" panose="020B0604020202020204" pitchFamily="34" charset="0"/>
            </a:endParaRPr>
          </a:p>
          <a:p>
            <a:pPr marL="0" lvl="3" indent="0">
              <a:buNone/>
            </a:pPr>
            <a:endParaRPr lang="en-ZA" sz="2400" dirty="0" smtClean="0">
              <a:latin typeface="Arial" panose="020B0604020202020204" pitchFamily="34" charset="0"/>
              <a:cs typeface="Arial" panose="020B0604020202020204" pitchFamily="34" charset="0"/>
            </a:endParaRPr>
          </a:p>
          <a:p>
            <a:pPr marL="864337" lvl="4" indent="-342900">
              <a:buFont typeface="Wingdings" panose="05000000000000000000" pitchFamily="2" charset="2"/>
              <a:buChar char="ü"/>
            </a:pPr>
            <a:endParaRPr lang="en-ZA" sz="2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47713541"/>
              </p:ext>
            </p:extLst>
          </p:nvPr>
        </p:nvGraphicFramePr>
        <p:xfrm>
          <a:off x="667448" y="2362320"/>
          <a:ext cx="8638477" cy="2863634"/>
        </p:xfrm>
        <a:graphic>
          <a:graphicData uri="http://schemas.openxmlformats.org/drawingml/2006/table">
            <a:tbl>
              <a:tblPr firstRow="1" bandRow="1">
                <a:tableStyleId>{93296810-A885-4BE3-A3E7-6D5BEEA58F35}</a:tableStyleId>
              </a:tblPr>
              <a:tblGrid>
                <a:gridCol w="3342577">
                  <a:extLst>
                    <a:ext uri="{9D8B030D-6E8A-4147-A177-3AD203B41FA5}">
                      <a16:colId xmlns:a16="http://schemas.microsoft.com/office/drawing/2014/main" xmlns="" val="2899914143"/>
                    </a:ext>
                  </a:extLst>
                </a:gridCol>
                <a:gridCol w="2619375">
                  <a:extLst>
                    <a:ext uri="{9D8B030D-6E8A-4147-A177-3AD203B41FA5}">
                      <a16:colId xmlns:a16="http://schemas.microsoft.com/office/drawing/2014/main" xmlns="" val="3000006423"/>
                    </a:ext>
                  </a:extLst>
                </a:gridCol>
                <a:gridCol w="2676525">
                  <a:extLst>
                    <a:ext uri="{9D8B030D-6E8A-4147-A177-3AD203B41FA5}">
                      <a16:colId xmlns:a16="http://schemas.microsoft.com/office/drawing/2014/main" xmlns="" val="2140204624"/>
                    </a:ext>
                  </a:extLst>
                </a:gridCol>
              </a:tblGrid>
              <a:tr h="598709">
                <a:tc>
                  <a:txBody>
                    <a:bodyPr/>
                    <a:lstStyle/>
                    <a:p>
                      <a:r>
                        <a:rPr lang="en-US" sz="1800" dirty="0" smtClean="0">
                          <a:latin typeface="Arial" panose="020B0604020202020204" pitchFamily="34" charset="0"/>
                          <a:cs typeface="Arial" panose="020B0604020202020204" pitchFamily="34" charset="0"/>
                        </a:rPr>
                        <a:t>Description </a:t>
                      </a:r>
                      <a:endParaRPr lang="en-ZA"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Funeral Parlour</a:t>
                      </a:r>
                      <a:endParaRPr lang="en-ZA"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Medical &amp; Hazardous Waste Management </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02632736"/>
                  </a:ext>
                </a:extLst>
              </a:tr>
              <a:tr h="598709">
                <a:tc>
                  <a:txBody>
                    <a:bodyPr/>
                    <a:lstStyle/>
                    <a:p>
                      <a:r>
                        <a:rPr lang="en-ZA" sz="1800" dirty="0" smtClean="0">
                          <a:latin typeface="Arial" panose="020B0604020202020204" pitchFamily="34" charset="0"/>
                          <a:cs typeface="Arial" panose="020B0604020202020204" pitchFamily="34" charset="0"/>
                        </a:rPr>
                        <a:t>Development of qualifications</a:t>
                      </a:r>
                      <a:endParaRPr lang="en-ZA" sz="1800" dirty="0">
                        <a:latin typeface="Arial" panose="020B0604020202020204" pitchFamily="34" charset="0"/>
                        <a:cs typeface="Arial" panose="020B0604020202020204" pitchFamily="34" charset="0"/>
                      </a:endParaRPr>
                    </a:p>
                  </a:txBody>
                  <a:tcPr/>
                </a:tc>
                <a:tc>
                  <a:txBody>
                    <a:bodyPr/>
                    <a:lstStyle/>
                    <a:p>
                      <a:pPr algn="r"/>
                      <a:r>
                        <a:rPr lang="en-ZA" sz="1800" kern="1200" dirty="0" smtClean="0">
                          <a:solidFill>
                            <a:schemeClr val="dk1"/>
                          </a:solidFill>
                          <a:effectLst/>
                          <a:latin typeface="Arial" panose="020B0604020202020204" pitchFamily="34" charset="0"/>
                          <a:ea typeface="+mn-ea"/>
                          <a:cs typeface="Arial" panose="020B0604020202020204" pitchFamily="34" charset="0"/>
                        </a:rPr>
                        <a:t>R3 964 500,00</a:t>
                      </a:r>
                      <a:endParaRPr lang="en-ZA" sz="1800" dirty="0">
                        <a:latin typeface="Arial" panose="020B0604020202020204" pitchFamily="34" charset="0"/>
                        <a:cs typeface="Arial" panose="020B0604020202020204" pitchFamily="34" charset="0"/>
                      </a:endParaRPr>
                    </a:p>
                  </a:txBody>
                  <a:tcPr/>
                </a:tc>
                <a:tc>
                  <a:txBody>
                    <a:bodyPr/>
                    <a:lstStyle/>
                    <a:p>
                      <a:pPr algn="r"/>
                      <a:r>
                        <a:rPr lang="en-ZA" sz="1800" kern="1200" dirty="0" smtClean="0">
                          <a:solidFill>
                            <a:schemeClr val="dk1"/>
                          </a:solidFill>
                          <a:effectLst/>
                          <a:latin typeface="Arial" panose="020B0604020202020204" pitchFamily="34" charset="0"/>
                          <a:ea typeface="+mn-ea"/>
                          <a:cs typeface="Arial" panose="020B0604020202020204" pitchFamily="34" charset="0"/>
                        </a:rPr>
                        <a:t>R3 884 500, 00</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02777477"/>
                  </a:ext>
                </a:extLst>
              </a:tr>
              <a:tr h="576259">
                <a:tc>
                  <a:txBody>
                    <a:bodyPr/>
                    <a:lstStyle/>
                    <a:p>
                      <a:r>
                        <a:rPr lang="en-ZA" sz="1800" dirty="0" smtClean="0">
                          <a:latin typeface="Arial" panose="020B0604020202020204" pitchFamily="34" charset="0"/>
                          <a:cs typeface="Arial" panose="020B0604020202020204" pitchFamily="34" charset="0"/>
                        </a:rPr>
                        <a:t>Training and Accreditation</a:t>
                      </a:r>
                      <a:endParaRPr lang="en-ZA" sz="1800" dirty="0">
                        <a:latin typeface="Arial" panose="020B0604020202020204" pitchFamily="34" charset="0"/>
                        <a:cs typeface="Arial" panose="020B0604020202020204" pitchFamily="34" charset="0"/>
                      </a:endParaRPr>
                    </a:p>
                  </a:txBody>
                  <a:tcPr/>
                </a:tc>
                <a:tc>
                  <a:txBody>
                    <a:bodyPr/>
                    <a:lstStyle/>
                    <a:p>
                      <a:pPr algn="r"/>
                      <a:r>
                        <a:rPr lang="en-US" sz="1800" dirty="0" smtClean="0">
                          <a:latin typeface="Arial" panose="020B0604020202020204" pitchFamily="34" charset="0"/>
                          <a:cs typeface="Arial" panose="020B0604020202020204" pitchFamily="34" charset="0"/>
                        </a:rPr>
                        <a:t>R3 250 000,00</a:t>
                      </a:r>
                      <a:endParaRPr lang="en-ZA" sz="1800" dirty="0">
                        <a:latin typeface="Arial" panose="020B0604020202020204" pitchFamily="34" charset="0"/>
                        <a:cs typeface="Arial" panose="020B0604020202020204" pitchFamily="34" charset="0"/>
                      </a:endParaRPr>
                    </a:p>
                  </a:txBody>
                  <a:tcPr/>
                </a:tc>
                <a:tc>
                  <a:txBody>
                    <a:bodyPr/>
                    <a:lstStyle/>
                    <a:p>
                      <a:pPr algn="r"/>
                      <a:r>
                        <a:rPr lang="en-US" sz="1800" dirty="0" smtClean="0">
                          <a:latin typeface="Arial" panose="020B0604020202020204" pitchFamily="34" charset="0"/>
                          <a:cs typeface="Arial" panose="020B0604020202020204" pitchFamily="34" charset="0"/>
                        </a:rPr>
                        <a:t>R1 929 000,00</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88341919"/>
                  </a:ext>
                </a:extLst>
              </a:tr>
              <a:tr h="598709">
                <a:tc>
                  <a:txBody>
                    <a:bodyPr/>
                    <a:lstStyle/>
                    <a:p>
                      <a:r>
                        <a:rPr lang="en-US" sz="1800" dirty="0" smtClean="0">
                          <a:latin typeface="Arial" panose="020B0604020202020204" pitchFamily="34" charset="0"/>
                          <a:cs typeface="Arial" panose="020B0604020202020204" pitchFamily="34" charset="0"/>
                        </a:rPr>
                        <a:t>Bursaries for Learning programme</a:t>
                      </a:r>
                      <a:endParaRPr lang="en-ZA" sz="1800" dirty="0">
                        <a:latin typeface="Arial" panose="020B0604020202020204" pitchFamily="34" charset="0"/>
                        <a:cs typeface="Arial" panose="020B0604020202020204" pitchFamily="34" charset="0"/>
                      </a:endParaRPr>
                    </a:p>
                  </a:txBody>
                  <a:tcPr/>
                </a:tc>
                <a:tc>
                  <a:txBody>
                    <a:bodyPr/>
                    <a:lstStyle/>
                    <a:p>
                      <a:pPr algn="r"/>
                      <a:r>
                        <a:rPr lang="en-US" sz="1800" dirty="0" smtClean="0">
                          <a:latin typeface="Arial" panose="020B0604020202020204" pitchFamily="34" charset="0"/>
                          <a:cs typeface="Arial" panose="020B0604020202020204" pitchFamily="34" charset="0"/>
                        </a:rPr>
                        <a:t>R2 370 000,00</a:t>
                      </a:r>
                      <a:endParaRPr lang="en-ZA" sz="1800" dirty="0">
                        <a:latin typeface="Arial" panose="020B0604020202020204" pitchFamily="34" charset="0"/>
                        <a:cs typeface="Arial" panose="020B0604020202020204" pitchFamily="34" charset="0"/>
                      </a:endParaRPr>
                    </a:p>
                  </a:txBody>
                  <a:tcPr/>
                </a:tc>
                <a:tc>
                  <a:txBody>
                    <a:bodyPr/>
                    <a:lstStyle/>
                    <a:p>
                      <a:pPr algn="r"/>
                      <a:r>
                        <a:rPr lang="en-US" sz="1800" dirty="0" smtClean="0">
                          <a:latin typeface="Arial" panose="020B0604020202020204" pitchFamily="34" charset="0"/>
                          <a:cs typeface="Arial" panose="020B0604020202020204" pitchFamily="34" charset="0"/>
                        </a:rPr>
                        <a:t>R3 661 000,00</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22159145"/>
                  </a:ext>
                </a:extLst>
              </a:tr>
              <a:tr h="408506">
                <a:tc>
                  <a:txBody>
                    <a:bodyPr/>
                    <a:lstStyle/>
                    <a:p>
                      <a:r>
                        <a:rPr lang="en-US" sz="1800" b="1" dirty="0" smtClean="0">
                          <a:latin typeface="Arial" panose="020B0604020202020204" pitchFamily="34" charset="0"/>
                          <a:cs typeface="Arial" panose="020B0604020202020204" pitchFamily="34" charset="0"/>
                        </a:rPr>
                        <a:t>Total</a:t>
                      </a:r>
                      <a:endParaRPr lang="en-ZA" sz="1800" b="1" dirty="0">
                        <a:latin typeface="Arial" panose="020B0604020202020204" pitchFamily="34" charset="0"/>
                        <a:cs typeface="Arial" panose="020B0604020202020204" pitchFamily="34" charset="0"/>
                      </a:endParaRPr>
                    </a:p>
                  </a:txBody>
                  <a:tcPr/>
                </a:tc>
                <a:tc>
                  <a:txBody>
                    <a:bodyPr/>
                    <a:lstStyle/>
                    <a:p>
                      <a:pPr algn="r"/>
                      <a:r>
                        <a:rPr lang="en-US" sz="1800" b="1" dirty="0" smtClean="0">
                          <a:latin typeface="Arial" panose="020B0604020202020204" pitchFamily="34" charset="0"/>
                          <a:cs typeface="Arial" panose="020B0604020202020204" pitchFamily="34" charset="0"/>
                        </a:rPr>
                        <a:t>R9 584 500,00</a:t>
                      </a:r>
                      <a:endParaRPr lang="en-ZA" sz="1800" b="1" dirty="0">
                        <a:latin typeface="Arial" panose="020B0604020202020204" pitchFamily="34" charset="0"/>
                        <a:cs typeface="Arial" panose="020B0604020202020204" pitchFamily="34" charset="0"/>
                      </a:endParaRPr>
                    </a:p>
                  </a:txBody>
                  <a:tcPr/>
                </a:tc>
                <a:tc>
                  <a:txBody>
                    <a:bodyPr/>
                    <a:lstStyle/>
                    <a:p>
                      <a:pPr algn="r"/>
                      <a:r>
                        <a:rPr lang="en-US" sz="1800" b="1" dirty="0" smtClean="0">
                          <a:latin typeface="Arial" panose="020B0604020202020204" pitchFamily="34" charset="0"/>
                          <a:cs typeface="Arial" panose="020B0604020202020204" pitchFamily="34" charset="0"/>
                        </a:rPr>
                        <a:t>R9 474 500,00</a:t>
                      </a:r>
                      <a:endParaRPr lang="en-ZA"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48743329"/>
                  </a:ext>
                </a:extLst>
              </a:tr>
            </a:tbl>
          </a:graphicData>
        </a:graphic>
      </p:graphicFrame>
    </p:spTree>
    <p:extLst>
      <p:ext uri="{BB962C8B-B14F-4D97-AF65-F5344CB8AC3E}">
        <p14:creationId xmlns:p14="http://schemas.microsoft.com/office/powerpoint/2010/main" xmlns="" val="3757816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8229" y="1944859"/>
            <a:ext cx="9786002" cy="338554"/>
          </a:xfrm>
          <a:prstGeom prst="rect">
            <a:avLst/>
          </a:prstGeom>
          <a:noFill/>
        </p:spPr>
        <p:txBody>
          <a:bodyPr wrap="square" lIns="0">
            <a:spAutoFit/>
          </a:bodyPr>
          <a:lstStyle/>
          <a:p>
            <a:pPr marL="0" lvl="2">
              <a:spcAft>
                <a:spcPts val="600"/>
              </a:spcAft>
              <a:buSzPct val="120000"/>
              <a:defRPr/>
            </a:pPr>
            <a:r>
              <a:rPr lang="en-US" sz="1600" dirty="0" smtClean="0">
                <a:latin typeface="Arial" panose="020B0604020202020204" pitchFamily="34" charset="0"/>
                <a:cs typeface="Arial" panose="020B0604020202020204" pitchFamily="34" charset="0"/>
              </a:rPr>
              <a:t> </a:t>
            </a:r>
            <a:endParaRPr lang="en-US" sz="1600" dirty="0">
              <a:latin typeface="+mn-lt"/>
            </a:endParaRPr>
          </a:p>
        </p:txBody>
      </p:sp>
      <p:sp>
        <p:nvSpPr>
          <p:cNvPr id="5" name="Content Placeholder 2"/>
          <p:cNvSpPr>
            <a:spLocks noGrp="1"/>
          </p:cNvSpPr>
          <p:nvPr>
            <p:ph idx="1"/>
          </p:nvPr>
        </p:nvSpPr>
        <p:spPr>
          <a:xfrm>
            <a:off x="248229" y="1758155"/>
            <a:ext cx="9905977" cy="5547520"/>
          </a:xfrm>
        </p:spPr>
        <p:txBody>
          <a:bodyPr>
            <a:normAutofit/>
          </a:bodyPr>
          <a:lstStyle/>
          <a:p>
            <a:pPr marL="0" lvl="3" indent="0">
              <a:buNone/>
            </a:pPr>
            <a:r>
              <a:rPr lang="en-ZA" sz="2000" b="1" dirty="0">
                <a:latin typeface="Arial" panose="020B0604020202020204" pitchFamily="34" charset="0"/>
                <a:cs typeface="Arial" panose="020B0604020202020204" pitchFamily="34" charset="0"/>
              </a:rPr>
              <a:t>National roll-out funding: </a:t>
            </a:r>
          </a:p>
          <a:p>
            <a:pPr marL="342900" lvl="3"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Accounting Authority committed further funding for R97 </a:t>
            </a:r>
            <a:r>
              <a:rPr lang="en-US" sz="2000" dirty="0">
                <a:latin typeface="Arial" panose="020B0604020202020204" pitchFamily="34" charset="0"/>
                <a:cs typeface="Arial" panose="020B0604020202020204" pitchFamily="34" charset="0"/>
              </a:rPr>
              <a:t>010 </a:t>
            </a:r>
            <a:r>
              <a:rPr lang="en-US" sz="2000" dirty="0" smtClean="0">
                <a:latin typeface="Arial" panose="020B0604020202020204" pitchFamily="34" charset="0"/>
                <a:cs typeface="Arial" panose="020B0604020202020204" pitchFamily="34" charset="0"/>
              </a:rPr>
              <a:t>000,00 for 1 500 learners. </a:t>
            </a:r>
          </a:p>
          <a:p>
            <a:pPr marL="342900" lvl="3"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University approvals processes are underway and the following activities have been delivered:</a:t>
            </a: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3" indent="-342900">
              <a:buFont typeface="Wingdings" panose="05000000000000000000" pitchFamily="2" charset="2"/>
              <a:buChar char="q"/>
            </a:pPr>
            <a:r>
              <a:rPr lang="en-ZA" sz="2000" dirty="0">
                <a:latin typeface="Arial" panose="020B0604020202020204" pitchFamily="34" charset="0"/>
                <a:cs typeface="Arial" panose="020B0604020202020204" pitchFamily="34" charset="0"/>
              </a:rPr>
              <a:t>Actual spent </a:t>
            </a:r>
            <a:r>
              <a:rPr lang="en-ZA" sz="2000" dirty="0" smtClean="0">
                <a:latin typeface="Arial" panose="020B0604020202020204" pitchFamily="34" charset="0"/>
                <a:cs typeface="Arial" panose="020B0604020202020204" pitchFamily="34" charset="0"/>
              </a:rPr>
              <a:t>on the pilot and national roll-out to date, R25 488 250,00.</a:t>
            </a:r>
            <a:endParaRPr lang="en-US" sz="2000" dirty="0" smtClean="0">
              <a:latin typeface="Arial" panose="020B0604020202020204" pitchFamily="34" charset="0"/>
              <a:cs typeface="Arial" panose="020B0604020202020204" pitchFamily="34" charset="0"/>
            </a:endParaRPr>
          </a:p>
          <a:p>
            <a:pPr marL="0" lvl="3" indent="0">
              <a:buNone/>
            </a:pPr>
            <a:endParaRPr lang="en-US" sz="2000" dirty="0">
              <a:latin typeface="Arial" panose="020B0604020202020204" pitchFamily="34" charset="0"/>
              <a:cs typeface="Arial" panose="020B0604020202020204" pitchFamily="34" charset="0"/>
            </a:endParaRPr>
          </a:p>
          <a:p>
            <a:pPr marL="0" lvl="3" indent="0">
              <a:buNone/>
            </a:pPr>
            <a:endParaRPr lang="en-ZA" sz="2000" dirty="0" smtClean="0">
              <a:latin typeface="Arial" panose="020B0604020202020204" pitchFamily="34" charset="0"/>
              <a:cs typeface="Arial" panose="020B0604020202020204" pitchFamily="34" charset="0"/>
            </a:endParaRPr>
          </a:p>
          <a:p>
            <a:pPr marL="0" lvl="3" indent="0">
              <a:buNone/>
            </a:pPr>
            <a:endParaRPr lang="en-ZA" sz="2400" dirty="0" smtClean="0">
              <a:latin typeface="Arial" panose="020B0604020202020204" pitchFamily="34" charset="0"/>
              <a:cs typeface="Arial" panose="020B0604020202020204" pitchFamily="34" charset="0"/>
            </a:endParaRPr>
          </a:p>
          <a:p>
            <a:pPr marL="864337" lvl="4" indent="-342900">
              <a:buFont typeface="Wingdings" panose="05000000000000000000" pitchFamily="2" charset="2"/>
              <a:buChar char="ü"/>
            </a:pPr>
            <a:endParaRPr lang="en-ZA" sz="2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42078185"/>
              </p:ext>
            </p:extLst>
          </p:nvPr>
        </p:nvGraphicFramePr>
        <p:xfrm>
          <a:off x="474111" y="3533895"/>
          <a:ext cx="9680095" cy="2869127"/>
        </p:xfrm>
        <a:graphic>
          <a:graphicData uri="http://schemas.openxmlformats.org/drawingml/2006/table">
            <a:tbl>
              <a:tblPr firstRow="1" bandRow="1">
                <a:tableStyleId>{93296810-A885-4BE3-A3E7-6D5BEEA58F35}</a:tableStyleId>
              </a:tblPr>
              <a:tblGrid>
                <a:gridCol w="3337539">
                  <a:extLst>
                    <a:ext uri="{9D8B030D-6E8A-4147-A177-3AD203B41FA5}">
                      <a16:colId xmlns:a16="http://schemas.microsoft.com/office/drawing/2014/main" xmlns="" val="2899914143"/>
                    </a:ext>
                  </a:extLst>
                </a:gridCol>
                <a:gridCol w="3548793">
                  <a:extLst>
                    <a:ext uri="{9D8B030D-6E8A-4147-A177-3AD203B41FA5}">
                      <a16:colId xmlns:a16="http://schemas.microsoft.com/office/drawing/2014/main" xmlns="" val="3000006423"/>
                    </a:ext>
                  </a:extLst>
                </a:gridCol>
                <a:gridCol w="2793763">
                  <a:extLst>
                    <a:ext uri="{9D8B030D-6E8A-4147-A177-3AD203B41FA5}">
                      <a16:colId xmlns:a16="http://schemas.microsoft.com/office/drawing/2014/main" xmlns="" val="2140204624"/>
                    </a:ext>
                  </a:extLst>
                </a:gridCol>
              </a:tblGrid>
              <a:tr h="328554">
                <a:tc>
                  <a:txBody>
                    <a:bodyPr/>
                    <a:lstStyle/>
                    <a:p>
                      <a:r>
                        <a:rPr lang="en-US" sz="1800" dirty="0" smtClean="0">
                          <a:latin typeface="Arial" panose="020B0604020202020204" pitchFamily="34" charset="0"/>
                          <a:cs typeface="Arial" panose="020B0604020202020204" pitchFamily="34" charset="0"/>
                        </a:rPr>
                        <a:t>Description </a:t>
                      </a:r>
                      <a:endParaRPr lang="en-ZA"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Activity</a:t>
                      </a:r>
                      <a:r>
                        <a:rPr lang="en-US"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Amount</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02632736"/>
                  </a:ext>
                </a:extLst>
              </a:tr>
              <a:tr h="369117">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Full time learners</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Study material</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R915 </a:t>
                      </a:r>
                      <a:r>
                        <a:rPr lang="en-ZA"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000,00</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802777477"/>
                  </a:ext>
                </a:extLst>
              </a:tr>
              <a:tr h="476418">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Blended learning learners</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Books and study material</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R915 </a:t>
                      </a:r>
                      <a:r>
                        <a:rPr lang="en-ZA"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000,00</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388341919"/>
                  </a:ext>
                </a:extLst>
              </a:tr>
              <a:tr h="644492">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Blended online learning resources</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of online blended learning resources </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R3 344 </a:t>
                      </a:r>
                      <a:r>
                        <a:rPr lang="en-ZA"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375,00</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522159145"/>
                  </a:ext>
                </a:extLst>
              </a:tr>
              <a:tr h="508176">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roll -out site resources</a:t>
                      </a: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a:txBody>
                    <a:bodyPr/>
                    <a:lstStyle/>
                    <a:p>
                      <a:pPr algn="r">
                        <a:lnSpc>
                          <a:spcPct val="107000"/>
                        </a:lnSpc>
                        <a:spcAft>
                          <a:spcPts val="0"/>
                        </a:spcAft>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R3 344 </a:t>
                      </a:r>
                      <a:r>
                        <a:rPr lang="en-ZA"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375,00</a:t>
                      </a:r>
                    </a:p>
                    <a:p>
                      <a:pPr algn="r">
                        <a:lnSpc>
                          <a:spcPct val="107000"/>
                        </a:lnSpc>
                        <a:spcAft>
                          <a:spcPts val="0"/>
                        </a:spcAft>
                      </a:pPr>
                      <a:endParaRPr lang="en-ZA" sz="18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548743329"/>
                  </a:ext>
                </a:extLst>
              </a:tr>
              <a:tr h="426346">
                <a:tc gridSpan="2">
                  <a:txBody>
                    <a:bodyPr/>
                    <a:lstStyle/>
                    <a:p>
                      <a:pPr>
                        <a:lnSpc>
                          <a:spcPct val="107000"/>
                        </a:lnSpc>
                        <a:spcAft>
                          <a:spcPts val="0"/>
                        </a:spcAft>
                      </a:pPr>
                      <a:r>
                        <a:rPr lang="en-US" sz="1800" b="1" dirty="0" smtClean="0">
                          <a:effectLst/>
                          <a:latin typeface="Arial" panose="020B0604020202020204" pitchFamily="34" charset="0"/>
                          <a:ea typeface="Cambria" panose="02040503050406030204" pitchFamily="18" charset="0"/>
                          <a:cs typeface="Arial" panose="020B0604020202020204" pitchFamily="34" charset="0"/>
                        </a:rPr>
                        <a:t>Total</a:t>
                      </a:r>
                      <a:endParaRPr lang="en-ZA" sz="1800" b="1"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tc hMerge="1">
                  <a:txBody>
                    <a:bodyPr/>
                    <a:lstStyle/>
                    <a:p>
                      <a:pPr>
                        <a:lnSpc>
                          <a:spcPct val="107000"/>
                        </a:lnSpc>
                        <a:spcAft>
                          <a:spcPts val="0"/>
                        </a:spcAft>
                      </a:pP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1800" b="1" dirty="0" smtClean="0">
                          <a:effectLst/>
                          <a:latin typeface="Arial" panose="020B0604020202020204" pitchFamily="34" charset="0"/>
                          <a:ea typeface="Cambria" panose="02040503050406030204" pitchFamily="18" charset="0"/>
                          <a:cs typeface="Arial" panose="020B0604020202020204" pitchFamily="34" charset="0"/>
                        </a:rPr>
                        <a:t>R8 518 750,00</a:t>
                      </a:r>
                      <a:endParaRPr lang="en-ZA" sz="1800" b="1"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44810092"/>
                  </a:ext>
                </a:extLst>
              </a:tr>
            </a:tbl>
          </a:graphicData>
        </a:graphic>
      </p:graphicFrame>
    </p:spTree>
    <p:extLst>
      <p:ext uri="{BB962C8B-B14F-4D97-AF65-F5344CB8AC3E}">
        <p14:creationId xmlns:p14="http://schemas.microsoft.com/office/powerpoint/2010/main" xmlns="" val="86405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2"/>
          <p:cNvSpPr/>
          <p:nvPr/>
        </p:nvSpPr>
        <p:spPr>
          <a:xfrm>
            <a:off x="-1" y="1560056"/>
            <a:ext cx="10688638" cy="4647048"/>
          </a:xfrm>
          <a:prstGeom prst="rect">
            <a:avLst/>
          </a:prstGeom>
          <a:gradFill>
            <a:gsLst>
              <a:gs pos="0">
                <a:srgbClr val="C72127"/>
              </a:gs>
              <a:gs pos="50000">
                <a:srgbClr val="E97E24">
                  <a:alpha val="69804"/>
                </a:srgbClr>
              </a:gs>
              <a:gs pos="100000">
                <a:srgbClr val="F39301"/>
              </a:gs>
            </a:gsLst>
            <a:lin ang="2700000" scaled="1"/>
          </a:gradFill>
          <a:ln>
            <a:noFill/>
          </a:ln>
        </p:spPr>
        <p:txBody>
          <a:bodyPr lIns="53420" tIns="53420" rIns="53420" bIns="53420" anchor="ctr" anchorCtr="0">
            <a:noAutofit/>
          </a:bodyPr>
          <a:lstStyle/>
          <a:p>
            <a:pPr defTabSz="801654">
              <a:buClr>
                <a:srgbClr val="000000"/>
              </a:buClr>
            </a:pPr>
            <a:endParaRPr sz="2455" dirty="0">
              <a:solidFill>
                <a:srgbClr val="000000"/>
              </a:solidFill>
              <a:latin typeface="Arial" panose="020B0604020202020204" pitchFamily="34" charset="0"/>
              <a:ea typeface="Open Sans"/>
              <a:cs typeface="Arial" panose="020B0604020202020204" pitchFamily="34" charset="0"/>
              <a:sym typeface="Open Sans"/>
            </a:endParaRPr>
          </a:p>
        </p:txBody>
      </p:sp>
      <p:sp>
        <p:nvSpPr>
          <p:cNvPr id="3" name="Shape 348"/>
          <p:cNvSpPr/>
          <p:nvPr/>
        </p:nvSpPr>
        <p:spPr>
          <a:xfrm>
            <a:off x="1765005" y="1455190"/>
            <a:ext cx="6762067" cy="4856779"/>
          </a:xfrm>
          <a:prstGeom prst="rect">
            <a:avLst/>
          </a:prstGeom>
          <a:noFill/>
          <a:ln>
            <a:noFill/>
          </a:ln>
        </p:spPr>
        <p:txBody>
          <a:bodyPr wrap="square" lIns="0" tIns="0" rIns="0" bIns="0" anchor="t" anchorCtr="0">
            <a:spAutoFit/>
          </a:bodyPr>
          <a:lstStyle/>
          <a:p>
            <a:pPr algn="ctr" defTabSz="801654">
              <a:buClr>
                <a:srgbClr val="FFFFFF"/>
              </a:buClr>
              <a:buSzPct val="25000"/>
            </a:pPr>
            <a:r>
              <a:rPr lang="en-US" sz="6312" b="1" dirty="0" smtClean="0">
                <a:solidFill>
                  <a:prstClr val="white"/>
                </a:solidFill>
                <a:latin typeface="Arial" panose="020B0604020202020204" pitchFamily="34" charset="0"/>
                <a:ea typeface="Open Sans" panose="020B0606030504020204" pitchFamily="34" charset="0"/>
                <a:cs typeface="Arial" panose="020B0604020202020204" pitchFamily="34" charset="0"/>
                <a:sym typeface="Open Sans"/>
              </a:rPr>
              <a:t>Way-forward in assisting learners involved in the programme</a:t>
            </a:r>
            <a:endParaRPr lang="en-US" sz="6312" b="1" dirty="0">
              <a:solidFill>
                <a:prstClr val="white"/>
              </a:solidFill>
              <a:latin typeface="Arial" panose="020B0604020202020204" pitchFamily="34" charset="0"/>
              <a:ea typeface="Open Sans" panose="020B0606030504020204" pitchFamily="34" charset="0"/>
              <a:cs typeface="Arial" panose="020B0604020202020204" pitchFamily="34" charset="0"/>
              <a:sym typeface="Open Sans"/>
            </a:endParaRPr>
          </a:p>
        </p:txBody>
      </p:sp>
    </p:spTree>
    <p:extLst>
      <p:ext uri="{BB962C8B-B14F-4D97-AF65-F5344CB8AC3E}">
        <p14:creationId xmlns:p14="http://schemas.microsoft.com/office/powerpoint/2010/main" xmlns="" val="962677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298174" y="1622476"/>
            <a:ext cx="8696739" cy="5404489"/>
          </a:xfrm>
        </p:spPr>
        <p:txBody>
          <a:bodyPr>
            <a:normAutofit fontScale="92500" lnSpcReduction="20000"/>
          </a:bodyPr>
          <a:lstStyle/>
          <a:p>
            <a:pPr marL="0" lvl="3" indent="0">
              <a:buNone/>
            </a:pPr>
            <a:r>
              <a:rPr lang="en-ZA" sz="2400" b="1" dirty="0" smtClean="0">
                <a:solidFill>
                  <a:schemeClr val="accent6">
                    <a:lumMod val="75000"/>
                  </a:schemeClr>
                </a:solidFill>
                <a:latin typeface="Arial" panose="020B0604020202020204" pitchFamily="34" charset="0"/>
                <a:cs typeface="Arial" panose="020B0604020202020204" pitchFamily="34" charset="0"/>
              </a:rPr>
              <a:t>Way-forward and Conclusion:</a:t>
            </a:r>
          </a:p>
          <a:p>
            <a:pPr marL="0" lvl="3" indent="0">
              <a:buNone/>
            </a:pPr>
            <a:endParaRPr lang="en-ZA" sz="2400" b="1" dirty="0" smtClean="0">
              <a:solidFill>
                <a:schemeClr val="accent6">
                  <a:lumMod val="75000"/>
                </a:schemeClr>
              </a:solidFill>
              <a:latin typeface="Arial" panose="020B0604020202020204" pitchFamily="34" charset="0"/>
              <a:cs typeface="Arial" panose="020B0604020202020204" pitchFamily="34" charset="0"/>
            </a:endParaRPr>
          </a:p>
          <a:p>
            <a:pPr marL="0" lvl="3" indent="0">
              <a:buNone/>
            </a:pPr>
            <a:r>
              <a:rPr lang="en-US" sz="2200" b="1" dirty="0" smtClean="0">
                <a:latin typeface="Arial" panose="020B0604020202020204" pitchFamily="34" charset="0"/>
                <a:cs typeface="Arial" panose="020B0604020202020204" pitchFamily="34" charset="0"/>
              </a:rPr>
              <a:t>Pilot Certification and Impact in the industry </a:t>
            </a:r>
            <a:endParaRPr lang="en-ZA" sz="2200" b="1" dirty="0">
              <a:latin typeface="Arial" panose="020B0604020202020204" pitchFamily="34" charset="0"/>
              <a:cs typeface="Arial" panose="020B0604020202020204" pitchFamily="34" charset="0"/>
            </a:endParaRPr>
          </a:p>
          <a:p>
            <a:pPr lvl="0">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Learner information was verified by the university </a:t>
            </a:r>
            <a:endParaRPr lang="en-ZA" sz="2200"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r>
              <a:rPr lang="en-ZA" sz="2200" dirty="0" smtClean="0">
                <a:latin typeface="Arial" panose="020B0604020202020204" pitchFamily="34" charset="0"/>
                <a:cs typeface="Arial" panose="020B0604020202020204" pitchFamily="34" charset="0"/>
              </a:rPr>
              <a:t>Certificates </a:t>
            </a:r>
            <a:r>
              <a:rPr lang="en-ZA" sz="2200" dirty="0">
                <a:latin typeface="Arial" panose="020B0604020202020204" pitchFamily="34" charset="0"/>
                <a:cs typeface="Arial" panose="020B0604020202020204" pitchFamily="34" charset="0"/>
              </a:rPr>
              <a:t>were printed with errors where one certificate was printed for both qualifications instead of two certificates containing each qualification. </a:t>
            </a:r>
          </a:p>
          <a:p>
            <a:pPr lvl="1">
              <a:buFont typeface="Courier New" panose="02070309020205020404" pitchFamily="49" charset="0"/>
              <a:buChar char="o"/>
            </a:pPr>
            <a:r>
              <a:rPr lang="en-ZA" sz="1900" dirty="0">
                <a:latin typeface="Arial" panose="020B0604020202020204" pitchFamily="34" charset="0"/>
                <a:cs typeface="Arial" panose="020B0604020202020204" pitchFamily="34" charset="0"/>
              </a:rPr>
              <a:t>The incorrect certificates were given to the students which caused frustrations to the </a:t>
            </a:r>
            <a:r>
              <a:rPr lang="en-ZA" sz="1900" dirty="0" smtClean="0">
                <a:latin typeface="Arial" panose="020B0604020202020204" pitchFamily="34" charset="0"/>
                <a:cs typeface="Arial" panose="020B0604020202020204" pitchFamily="34" charset="0"/>
              </a:rPr>
              <a:t>learners hence the media allegations. </a:t>
            </a:r>
          </a:p>
          <a:p>
            <a:pPr lvl="0">
              <a:buFont typeface="Wingdings" panose="05000000000000000000" pitchFamily="2" charset="2"/>
              <a:buChar char="q"/>
            </a:pPr>
            <a:r>
              <a:rPr lang="en-ZA" sz="2200" dirty="0" smtClean="0">
                <a:latin typeface="Arial" panose="020B0604020202020204" pitchFamily="34" charset="0"/>
                <a:cs typeface="Arial" panose="020B0604020202020204" pitchFamily="34" charset="0"/>
              </a:rPr>
              <a:t>The university has confirmed that the certificates </a:t>
            </a:r>
            <a:r>
              <a:rPr lang="en-ZA" sz="2200" dirty="0">
                <a:latin typeface="Arial" panose="020B0604020202020204" pitchFamily="34" charset="0"/>
                <a:cs typeface="Arial" panose="020B0604020202020204" pitchFamily="34" charset="0"/>
              </a:rPr>
              <a:t>have been printed and signed off </a:t>
            </a:r>
            <a:r>
              <a:rPr lang="en-ZA" sz="2200" dirty="0" smtClean="0">
                <a:latin typeface="Arial" panose="020B0604020202020204" pitchFamily="34" charset="0"/>
                <a:cs typeface="Arial" panose="020B0604020202020204" pitchFamily="34" charset="0"/>
              </a:rPr>
              <a:t>and collection is in progress.</a:t>
            </a:r>
          </a:p>
          <a:p>
            <a:pPr lvl="0">
              <a:buFont typeface="Wingdings" panose="05000000000000000000" pitchFamily="2" charset="2"/>
              <a:buChar char="q"/>
            </a:pPr>
            <a:r>
              <a:rPr lang="en-US" sz="2200" dirty="0">
                <a:latin typeface="Arial" panose="020B0604020202020204" pitchFamily="34" charset="0"/>
                <a:cs typeface="Arial" panose="020B0604020202020204" pitchFamily="34" charset="0"/>
              </a:rPr>
              <a:t>The Funeral Parlour Special Committee that was set up to participate in the pilot programme expressed their satisfaction with the </a:t>
            </a:r>
            <a:r>
              <a:rPr lang="en-US" sz="2200" dirty="0" smtClean="0">
                <a:latin typeface="Arial" panose="020B0604020202020204" pitchFamily="34" charset="0"/>
                <a:cs typeface="Arial" panose="020B0604020202020204" pitchFamily="34" charset="0"/>
              </a:rPr>
              <a:t>programme.</a:t>
            </a:r>
          </a:p>
          <a:p>
            <a:pPr lvl="0">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National Funeral Directors Association (NFDA) invited the Project Coordinator and two students from the Funeral Parlour programme to attend their Annual General meeting held in February 20th-21 of </a:t>
            </a:r>
            <a:r>
              <a:rPr lang="en-US" sz="2200" dirty="0" smtClean="0">
                <a:latin typeface="Arial" panose="020B0604020202020204" pitchFamily="34" charset="0"/>
                <a:cs typeface="Arial" panose="020B0604020202020204" pitchFamily="34" charset="0"/>
              </a:rPr>
              <a:t>February 2019 </a:t>
            </a:r>
            <a:r>
              <a:rPr lang="en-US" sz="2200" dirty="0">
                <a:latin typeface="Arial" panose="020B0604020202020204" pitchFamily="34" charset="0"/>
                <a:cs typeface="Arial" panose="020B0604020202020204" pitchFamily="34" charset="0"/>
              </a:rPr>
              <a:t>in George to share their experience and highlights of the programme and lessons learnt. </a:t>
            </a:r>
            <a:endParaRPr lang="en-US" sz="2200" dirty="0" smtClean="0">
              <a:latin typeface="Arial" panose="020B0604020202020204" pitchFamily="34" charset="0"/>
              <a:cs typeface="Arial" panose="020B0604020202020204" pitchFamily="34" charset="0"/>
            </a:endParaRPr>
          </a:p>
          <a:p>
            <a:pPr marL="0" lvl="0" indent="0">
              <a:buNone/>
            </a:pPr>
            <a:endParaRPr lang="en-ZA" sz="2200" dirty="0" smtClean="0">
              <a:latin typeface="Arial" panose="020B0604020202020204" pitchFamily="34" charset="0"/>
              <a:cs typeface="Arial" panose="020B0604020202020204" pitchFamily="34" charset="0"/>
            </a:endParaRPr>
          </a:p>
          <a:p>
            <a:pPr marL="0" lvl="0" indent="0">
              <a:buNone/>
            </a:pP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53668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6724" y="1635227"/>
            <a:ext cx="9036326" cy="5404489"/>
          </a:xfrm>
        </p:spPr>
        <p:txBody>
          <a:bodyPr>
            <a:normAutofit lnSpcReduction="10000"/>
          </a:bodyPr>
          <a:lstStyle/>
          <a:p>
            <a:pPr marL="0" lvl="3" indent="0">
              <a:buNone/>
            </a:pPr>
            <a:r>
              <a:rPr lang="en-US" sz="2400" b="1" dirty="0" smtClean="0">
                <a:latin typeface="Arial" panose="020B0604020202020204" pitchFamily="34" charset="0"/>
                <a:cs typeface="Arial" panose="020B0604020202020204" pitchFamily="34" charset="0"/>
              </a:rPr>
              <a:t>Lessons learnt out of the pilot as advised by the university </a:t>
            </a:r>
            <a:r>
              <a:rPr lang="en-ZA" sz="2400" b="1" dirty="0" smtClean="0">
                <a:latin typeface="Arial" panose="020B0604020202020204" pitchFamily="34" charset="0"/>
                <a:cs typeface="Arial" panose="020B0604020202020204" pitchFamily="34" charset="0"/>
              </a:rPr>
              <a:t>:</a:t>
            </a: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Learner information was verified by the university </a:t>
            </a:r>
            <a:endParaRPr lang="en-US" sz="2000" b="1" dirty="0">
              <a:latin typeface="Arial" panose="020B0604020202020204" pitchFamily="34" charset="0"/>
              <a:cs typeface="Arial" panose="020B0604020202020204" pitchFamily="34" charset="0"/>
            </a:endParaRP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Streamlining </a:t>
            </a:r>
            <a:r>
              <a:rPr lang="en-US" sz="2000" dirty="0">
                <a:latin typeface="Arial" panose="020B0604020202020204" pitchFamily="34" charset="0"/>
                <a:cs typeface="Arial" panose="020B0604020202020204" pitchFamily="34" charset="0"/>
              </a:rPr>
              <a:t>of the learning outcomes and assessment criteria for better assessment criteria for better cohesion and flow of the delivery</a:t>
            </a: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Usage </a:t>
            </a:r>
            <a:r>
              <a:rPr lang="en-US" sz="2000" dirty="0">
                <a:latin typeface="Arial" panose="020B0604020202020204" pitchFamily="34" charset="0"/>
                <a:cs typeface="Arial" panose="020B0604020202020204" pitchFamily="34" charset="0"/>
              </a:rPr>
              <a:t>of You Tube videos to enhance real-time practical stimulation</a:t>
            </a: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Use </a:t>
            </a:r>
            <a:r>
              <a:rPr lang="en-US" sz="2000" dirty="0">
                <a:latin typeface="Arial" panose="020B0604020202020204" pitchFamily="34" charset="0"/>
                <a:cs typeface="Arial" panose="020B0604020202020204" pitchFamily="34" charset="0"/>
              </a:rPr>
              <a:t>of guest speakers and facilitators from various associations</a:t>
            </a: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Management </a:t>
            </a:r>
            <a:r>
              <a:rPr lang="en-US" sz="2000" dirty="0">
                <a:latin typeface="Arial" panose="020B0604020202020204" pitchFamily="34" charset="0"/>
                <a:cs typeface="Arial" panose="020B0604020202020204" pitchFamily="34" charset="0"/>
              </a:rPr>
              <a:t>of silos in the modules </a:t>
            </a: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Review </a:t>
            </a:r>
            <a:r>
              <a:rPr lang="en-US" sz="2000" dirty="0">
                <a:latin typeface="Arial" panose="020B0604020202020204" pitchFamily="34" charset="0"/>
                <a:cs typeface="Arial" panose="020B0604020202020204" pitchFamily="34" charset="0"/>
              </a:rPr>
              <a:t>of the content material informed by the pilot programme</a:t>
            </a: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Real </a:t>
            </a:r>
            <a:r>
              <a:rPr lang="en-US" sz="2000" dirty="0">
                <a:latin typeface="Arial" panose="020B0604020202020204" pitchFamily="34" charset="0"/>
                <a:cs typeface="Arial" panose="020B0604020202020204" pitchFamily="34" charset="0"/>
              </a:rPr>
              <a:t>life simulation and other soft skills </a:t>
            </a:r>
          </a:p>
          <a:p>
            <a:pPr lv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Syndicate </a:t>
            </a:r>
            <a:r>
              <a:rPr lang="en-US" sz="2000" dirty="0">
                <a:latin typeface="Arial" panose="020B0604020202020204" pitchFamily="34" charset="0"/>
                <a:cs typeface="Arial" panose="020B0604020202020204" pitchFamily="34" charset="0"/>
              </a:rPr>
              <a:t>working groups and group presentations to assist in the development of a well-rounded and competent individuals</a:t>
            </a:r>
            <a:r>
              <a:rPr lang="en-US" sz="2000" dirty="0" smtClean="0">
                <a:latin typeface="Arial" panose="020B0604020202020204" pitchFamily="34" charset="0"/>
                <a:cs typeface="Arial" panose="020B0604020202020204" pitchFamily="34" charset="0"/>
              </a:rPr>
              <a:t>.</a:t>
            </a:r>
          </a:p>
          <a:p>
            <a:pPr marL="0" lvl="0" indent="0">
              <a:buNone/>
            </a:pPr>
            <a:endParaRPr lang="en-US" sz="2200" b="1" dirty="0" smtClean="0">
              <a:latin typeface="Arial" panose="020B0604020202020204" pitchFamily="34" charset="0"/>
              <a:cs typeface="Arial" panose="020B0604020202020204" pitchFamily="34" charset="0"/>
            </a:endParaRPr>
          </a:p>
          <a:p>
            <a:pPr marL="0" lvl="0" indent="0">
              <a:buNone/>
            </a:pPr>
            <a:r>
              <a:rPr lang="en-US" sz="2200" b="1" dirty="0" smtClean="0">
                <a:latin typeface="Arial" panose="020B0604020202020204" pitchFamily="34" charset="0"/>
                <a:cs typeface="Arial" panose="020B0604020202020204" pitchFamily="34" charset="0"/>
              </a:rPr>
              <a:t>National </a:t>
            </a:r>
            <a:r>
              <a:rPr lang="en-US" sz="2200" b="1" dirty="0">
                <a:latin typeface="Arial" panose="020B0604020202020204" pitchFamily="34" charset="0"/>
                <a:cs typeface="Arial" panose="020B0604020202020204" pitchFamily="34" charset="0"/>
              </a:rPr>
              <a:t>roll-out</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The roll-out will continue upon final approvals by SENATE as per the University process including national implementation plan and turnaround strategy.</a:t>
            </a:r>
            <a:endParaRPr lang="en-ZA" sz="2000" b="1" dirty="0">
              <a:latin typeface="Arial" panose="020B0604020202020204" pitchFamily="34" charset="0"/>
              <a:cs typeface="Arial" panose="020B0604020202020204" pitchFamily="34" charset="0"/>
            </a:endParaRPr>
          </a:p>
          <a:p>
            <a:pPr marL="0" lvl="0" indent="0">
              <a:buNone/>
            </a:pPr>
            <a:endParaRPr lang="en-ZA"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4791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6724" y="1600558"/>
            <a:ext cx="9036326" cy="5404489"/>
          </a:xfrm>
        </p:spPr>
        <p:txBody>
          <a:bodyPr>
            <a:normAutofit/>
          </a:bodyPr>
          <a:lstStyle/>
          <a:p>
            <a:pPr marL="0" lvl="3" indent="0">
              <a:buNone/>
            </a:pPr>
            <a:r>
              <a:rPr lang="en-US" sz="2400" b="1" dirty="0" smtClean="0">
                <a:latin typeface="Arial" panose="020B0604020202020204" pitchFamily="34" charset="0"/>
                <a:cs typeface="Arial" panose="020B0604020202020204" pitchFamily="34" charset="0"/>
              </a:rPr>
              <a:t>SSETA similar investments with other universities </a:t>
            </a:r>
            <a:r>
              <a:rPr lang="en-ZA" sz="2400" b="1" dirty="0" smtClean="0">
                <a:latin typeface="Arial" panose="020B0604020202020204" pitchFamily="34" charset="0"/>
                <a:cs typeface="Arial" panose="020B0604020202020204" pitchFamily="34" charset="0"/>
              </a:rPr>
              <a:t>:</a:t>
            </a:r>
          </a:p>
          <a:p>
            <a:pPr lvl="0">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University of Cape Town</a:t>
            </a:r>
          </a:p>
          <a:p>
            <a:pPr marL="457200" indent="-457200">
              <a:buFont typeface="Arial" panose="020B0604020202020204" pitchFamily="34" charset="0"/>
              <a:buChar char="•"/>
            </a:pPr>
            <a:r>
              <a:rPr lang="en-US" sz="2000" dirty="0">
                <a:solidFill>
                  <a:prstClr val="black">
                    <a:lumMod val="75000"/>
                    <a:lumOff val="25000"/>
                  </a:prstClr>
                </a:solidFill>
                <a:latin typeface="Roboto"/>
              </a:rPr>
              <a:t>The Services SETA also funded the development of a curriculum for </a:t>
            </a:r>
            <a:r>
              <a:rPr lang="en-US" sz="2000" b="1" dirty="0">
                <a:solidFill>
                  <a:prstClr val="black">
                    <a:lumMod val="75000"/>
                    <a:lumOff val="25000"/>
                  </a:prstClr>
                </a:solidFill>
                <a:latin typeface="Roboto"/>
              </a:rPr>
              <a:t>Advanced Diploma in Cosmetic Formulation Science</a:t>
            </a:r>
            <a:r>
              <a:rPr lang="en-US" sz="2000" dirty="0">
                <a:solidFill>
                  <a:prstClr val="black">
                    <a:lumMod val="75000"/>
                    <a:lumOff val="25000"/>
                  </a:prstClr>
                </a:solidFill>
                <a:latin typeface="Roboto"/>
              </a:rPr>
              <a:t>, a first in Africa.</a:t>
            </a:r>
          </a:p>
          <a:p>
            <a:pPr marL="457200" indent="-457200">
              <a:buFont typeface="Arial" panose="020B0604020202020204" pitchFamily="34" charset="0"/>
              <a:buChar char="•"/>
            </a:pPr>
            <a:r>
              <a:rPr lang="en-US" sz="2000" dirty="0">
                <a:solidFill>
                  <a:prstClr val="black">
                    <a:lumMod val="75000"/>
                    <a:lumOff val="25000"/>
                  </a:prstClr>
                </a:solidFill>
                <a:latin typeface="Roboto"/>
              </a:rPr>
              <a:t>16 students are on the </a:t>
            </a:r>
            <a:r>
              <a:rPr lang="en-US" sz="2000" dirty="0" err="1">
                <a:solidFill>
                  <a:prstClr val="black">
                    <a:lumMod val="75000"/>
                    <a:lumOff val="25000"/>
                  </a:prstClr>
                </a:solidFill>
                <a:latin typeface="Roboto"/>
              </a:rPr>
              <a:t>programme</a:t>
            </a:r>
            <a:r>
              <a:rPr lang="en-US" sz="2000" dirty="0">
                <a:solidFill>
                  <a:prstClr val="black">
                    <a:lumMod val="75000"/>
                    <a:lumOff val="25000"/>
                  </a:prstClr>
                </a:solidFill>
                <a:latin typeface="Roboto"/>
              </a:rPr>
              <a:t> which is </a:t>
            </a:r>
            <a:r>
              <a:rPr lang="en-US" sz="2000" dirty="0" err="1">
                <a:solidFill>
                  <a:prstClr val="black">
                    <a:lumMod val="75000"/>
                    <a:lumOff val="25000"/>
                  </a:prstClr>
                </a:solidFill>
                <a:latin typeface="Roboto"/>
              </a:rPr>
              <a:t>co-ordinated</a:t>
            </a:r>
            <a:r>
              <a:rPr lang="en-US" sz="2000" dirty="0">
                <a:solidFill>
                  <a:prstClr val="black">
                    <a:lumMod val="75000"/>
                    <a:lumOff val="25000"/>
                  </a:prstClr>
                </a:solidFill>
                <a:latin typeface="Roboto"/>
              </a:rPr>
              <a:t> by </a:t>
            </a:r>
            <a:r>
              <a:rPr lang="en-US" sz="2000" dirty="0" err="1">
                <a:solidFill>
                  <a:prstClr val="black">
                    <a:lumMod val="75000"/>
                    <a:lumOff val="25000"/>
                  </a:prstClr>
                </a:solidFill>
                <a:latin typeface="Roboto"/>
              </a:rPr>
              <a:t>Ms</a:t>
            </a:r>
            <a:r>
              <a:rPr lang="en-US" sz="2000" dirty="0">
                <a:solidFill>
                  <a:prstClr val="black">
                    <a:lumMod val="75000"/>
                    <a:lumOff val="25000"/>
                  </a:prstClr>
                </a:solidFill>
                <a:latin typeface="Roboto"/>
              </a:rPr>
              <a:t> </a:t>
            </a:r>
            <a:r>
              <a:rPr lang="en-US" sz="2000" dirty="0" err="1">
                <a:solidFill>
                  <a:prstClr val="black">
                    <a:lumMod val="75000"/>
                    <a:lumOff val="25000"/>
                  </a:prstClr>
                </a:solidFill>
                <a:latin typeface="Roboto"/>
              </a:rPr>
              <a:t>Ntombenhle</a:t>
            </a:r>
            <a:r>
              <a:rPr lang="en-US" sz="2000" dirty="0">
                <a:solidFill>
                  <a:prstClr val="black">
                    <a:lumMod val="75000"/>
                    <a:lumOff val="25000"/>
                  </a:prstClr>
                </a:solidFill>
                <a:latin typeface="Roboto"/>
              </a:rPr>
              <a:t> </a:t>
            </a:r>
            <a:r>
              <a:rPr lang="en-US" sz="2000" dirty="0" err="1">
                <a:solidFill>
                  <a:prstClr val="black">
                    <a:lumMod val="75000"/>
                    <a:lumOff val="25000"/>
                  </a:prstClr>
                </a:solidFill>
                <a:latin typeface="Roboto"/>
              </a:rPr>
              <a:t>Sishi</a:t>
            </a:r>
            <a:r>
              <a:rPr lang="en-US" sz="2000" dirty="0">
                <a:solidFill>
                  <a:prstClr val="black">
                    <a:lumMod val="75000"/>
                    <a:lumOff val="25000"/>
                  </a:prstClr>
                </a:solidFill>
                <a:latin typeface="Roboto"/>
              </a:rPr>
              <a:t> a cosmetic chemist who has 25 years of industry experience.</a:t>
            </a:r>
          </a:p>
          <a:p>
            <a:pPr marL="457200" indent="-457200">
              <a:buFont typeface="Arial" panose="020B0604020202020204" pitchFamily="34" charset="0"/>
              <a:buChar char="•"/>
            </a:pPr>
            <a:r>
              <a:rPr lang="en-US" sz="2000" dirty="0">
                <a:solidFill>
                  <a:prstClr val="black">
                    <a:lumMod val="75000"/>
                    <a:lumOff val="25000"/>
                  </a:prstClr>
                </a:solidFill>
                <a:latin typeface="Roboto"/>
              </a:rPr>
              <a:t>The post-grad diploma creates a new career path for BSc (chemistry or equivalent) graduates to follow a career in cosmetics. </a:t>
            </a:r>
          </a:p>
          <a:p>
            <a:pPr marL="457200" indent="-457200">
              <a:buFont typeface="Arial" panose="020B0604020202020204" pitchFamily="34" charset="0"/>
              <a:buChar char="•"/>
            </a:pPr>
            <a:r>
              <a:rPr lang="en-US" sz="2000" dirty="0">
                <a:solidFill>
                  <a:prstClr val="black">
                    <a:lumMod val="75000"/>
                    <a:lumOff val="25000"/>
                  </a:prstClr>
                </a:solidFill>
                <a:latin typeface="Roboto"/>
              </a:rPr>
              <a:t>This is a one-year blended </a:t>
            </a:r>
            <a:r>
              <a:rPr lang="en-US" sz="2000" dirty="0" err="1">
                <a:solidFill>
                  <a:prstClr val="black">
                    <a:lumMod val="75000"/>
                    <a:lumOff val="25000"/>
                  </a:prstClr>
                </a:solidFill>
                <a:latin typeface="Roboto"/>
              </a:rPr>
              <a:t>programme</a:t>
            </a:r>
            <a:r>
              <a:rPr lang="en-US" sz="2000" dirty="0">
                <a:solidFill>
                  <a:prstClr val="black">
                    <a:lumMod val="75000"/>
                    <a:lumOff val="25000"/>
                  </a:prstClr>
                </a:solidFill>
                <a:latin typeface="Roboto"/>
              </a:rPr>
              <a:t>, allowing BSc graduates to spend two blocks (of seven and four weeks) at the university laboratory learning the scientific theory of cosmetic formulation, skin physiology, adverse effects of cosmetic ingredients, industry regulations and ethics. </a:t>
            </a:r>
          </a:p>
          <a:p>
            <a:pPr marL="457200" indent="-457200">
              <a:buFont typeface="Arial" panose="020B0604020202020204" pitchFamily="34" charset="0"/>
              <a:buChar char="•"/>
            </a:pPr>
            <a:r>
              <a:rPr lang="en-US" sz="2000" dirty="0">
                <a:solidFill>
                  <a:prstClr val="black">
                    <a:lumMod val="75000"/>
                    <a:lumOff val="25000"/>
                  </a:prstClr>
                </a:solidFill>
                <a:latin typeface="Roboto"/>
              </a:rPr>
              <a:t>The rest of the year is spent in laboratories of leading companies in the country for experiential training.</a:t>
            </a:r>
            <a:endParaRPr lang="en-ZA" sz="2000" dirty="0">
              <a:solidFill>
                <a:prstClr val="black">
                  <a:lumMod val="75000"/>
                  <a:lumOff val="25000"/>
                </a:prstClr>
              </a:solidFill>
              <a:latin typeface="Roboto"/>
            </a:endParaRPr>
          </a:p>
          <a:p>
            <a:pPr marL="0" lvl="0" indent="0">
              <a:buNone/>
            </a:pPr>
            <a:endParaRPr lang="en-US" sz="2000" b="1" dirty="0">
              <a:latin typeface="Arial" panose="020B0604020202020204" pitchFamily="34" charset="0"/>
              <a:cs typeface="Arial" panose="020B0604020202020204" pitchFamily="34" charset="0"/>
            </a:endParaRPr>
          </a:p>
          <a:p>
            <a:pPr marL="0" lvl="0" indent="0">
              <a:buNone/>
            </a:pPr>
            <a:endParaRPr lang="en-ZA" sz="2000" b="1" dirty="0">
              <a:latin typeface="Arial" panose="020B0604020202020204" pitchFamily="34" charset="0"/>
              <a:cs typeface="Arial" panose="020B0604020202020204" pitchFamily="34" charset="0"/>
            </a:endParaRPr>
          </a:p>
          <a:p>
            <a:pPr marL="0" lvl="0" indent="0">
              <a:buNone/>
            </a:pPr>
            <a:endParaRPr lang="en-ZA"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01379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6724" y="1600558"/>
            <a:ext cx="9036326" cy="5404489"/>
          </a:xfrm>
        </p:spPr>
        <p:txBody>
          <a:bodyPr>
            <a:normAutofit/>
          </a:bodyPr>
          <a:lstStyle/>
          <a:p>
            <a:pPr marL="0" lvl="3" indent="0">
              <a:buNone/>
            </a:pPr>
            <a:r>
              <a:rPr lang="en-US" sz="2400" b="1" dirty="0" smtClean="0">
                <a:latin typeface="Arial" panose="020B0604020202020204" pitchFamily="34" charset="0"/>
                <a:cs typeface="Arial" panose="020B0604020202020204" pitchFamily="34" charset="0"/>
              </a:rPr>
              <a:t>SSETA similar investments with other universities </a:t>
            </a:r>
            <a:r>
              <a:rPr lang="en-ZA" sz="2400" b="1" dirty="0" smtClean="0">
                <a:latin typeface="Arial" panose="020B0604020202020204" pitchFamily="34" charset="0"/>
                <a:cs typeface="Arial" panose="020B0604020202020204" pitchFamily="34" charset="0"/>
              </a:rPr>
              <a:t>:</a:t>
            </a:r>
          </a:p>
          <a:p>
            <a:pPr marL="0" lvl="3" indent="0">
              <a:buNone/>
            </a:pPr>
            <a:endParaRPr lang="en-ZA" sz="2400" b="1" dirty="0" smtClean="0">
              <a:latin typeface="Arial" panose="020B0604020202020204" pitchFamily="34" charset="0"/>
              <a:cs typeface="Arial" panose="020B0604020202020204" pitchFamily="34" charset="0"/>
            </a:endParaRPr>
          </a:p>
          <a:p>
            <a:pPr lvl="0">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University of Johannesburg</a:t>
            </a:r>
          </a:p>
          <a:p>
            <a:pPr marL="457200" indent="-457200">
              <a:buFont typeface="Arial" panose="020B0604020202020204" pitchFamily="34" charset="0"/>
              <a:buChar char="•"/>
            </a:pPr>
            <a:r>
              <a:rPr lang="en-US" sz="2000" dirty="0">
                <a:solidFill>
                  <a:prstClr val="black">
                    <a:lumMod val="75000"/>
                    <a:lumOff val="25000"/>
                  </a:prstClr>
                </a:solidFill>
                <a:latin typeface="Roboto"/>
              </a:rPr>
              <a:t>The Services SETA also funded </a:t>
            </a:r>
            <a:r>
              <a:rPr lang="en-US" sz="2000" dirty="0" smtClean="0">
                <a:solidFill>
                  <a:prstClr val="black">
                    <a:lumMod val="75000"/>
                    <a:lumOff val="25000"/>
                  </a:prstClr>
                </a:solidFill>
                <a:latin typeface="Roboto"/>
              </a:rPr>
              <a:t>for learnerships</a:t>
            </a:r>
            <a:endParaRPr lang="en-US" sz="2000" dirty="0">
              <a:solidFill>
                <a:prstClr val="black">
                  <a:lumMod val="75000"/>
                  <a:lumOff val="25000"/>
                </a:prstClr>
              </a:solidFill>
              <a:latin typeface="Roboto"/>
            </a:endParaRPr>
          </a:p>
          <a:p>
            <a:pPr marL="0" lvl="0" indent="0">
              <a:buNone/>
            </a:pPr>
            <a:endParaRPr lang="en-US" sz="2000" dirty="0" smtClean="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Over and above these types of investments ,SSETA does invest by way of bursaries to a number of universities and TVET colleges.</a:t>
            </a:r>
            <a:endParaRPr lang="en-US" sz="2000" dirty="0">
              <a:latin typeface="Arial" panose="020B0604020202020204" pitchFamily="34" charset="0"/>
              <a:cs typeface="Arial" panose="020B0604020202020204" pitchFamily="34" charset="0"/>
            </a:endParaRPr>
          </a:p>
          <a:p>
            <a:pPr marL="0" lvl="0" indent="0">
              <a:buNone/>
            </a:pPr>
            <a:endParaRPr lang="en-ZA" sz="2000" b="1" dirty="0">
              <a:latin typeface="Arial" panose="020B0604020202020204" pitchFamily="34" charset="0"/>
              <a:cs typeface="Arial" panose="020B0604020202020204" pitchFamily="34" charset="0"/>
            </a:endParaRPr>
          </a:p>
          <a:p>
            <a:pPr marL="0" lvl="0" indent="0">
              <a:buNone/>
            </a:pPr>
            <a:endParaRPr lang="en-ZA"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61571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921986" y="4260231"/>
            <a:ext cx="7778195"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023023" y="3305121"/>
            <a:ext cx="9053606" cy="646331"/>
          </a:xfrm>
          <a:prstGeom prst="rect">
            <a:avLst/>
          </a:prstGeom>
        </p:spPr>
        <p:txBody>
          <a:bodyPr wrap="square">
            <a:spAutoFit/>
          </a:bodyPr>
          <a:lstStyle/>
          <a:p>
            <a:pPr algn="ctr"/>
            <a:r>
              <a:rPr lang="en-ZA" sz="3600" b="1" dirty="0" smtClean="0">
                <a:solidFill>
                  <a:prstClr val="black"/>
                </a:solidFill>
              </a:rPr>
              <a:t>Thank you</a:t>
            </a:r>
            <a:endParaRPr lang="en-ZA" sz="3600" b="1" dirty="0">
              <a:solidFill>
                <a:prstClr val="black"/>
              </a:solidFill>
            </a:endParaRPr>
          </a:p>
        </p:txBody>
      </p:sp>
      <p:sp>
        <p:nvSpPr>
          <p:cNvPr id="12" name="Slide Number Placeholder 11"/>
          <p:cNvSpPr>
            <a:spLocks noGrp="1"/>
          </p:cNvSpPr>
          <p:nvPr>
            <p:ph type="sldNum" sz="quarter" idx="12"/>
          </p:nvPr>
        </p:nvSpPr>
        <p:spPr/>
        <p:txBody>
          <a:bodyPr/>
          <a:lstStyle/>
          <a:p>
            <a:fld id="{2E544262-E238-734C-867E-E8C26EBBD162}" type="slidenum">
              <a:rPr lang="en-US" b="1" smtClean="0">
                <a:solidFill>
                  <a:prstClr val="black"/>
                </a:solidFill>
              </a:rPr>
              <a:pPr/>
              <a:t>19</a:t>
            </a:fld>
            <a:endParaRPr lang="en-US" b="1" dirty="0">
              <a:solidFill>
                <a:prstClr val="black"/>
              </a:solidFill>
            </a:endParaRPr>
          </a:p>
        </p:txBody>
      </p:sp>
      <p:pic>
        <p:nvPicPr>
          <p:cNvPr id="2" name="Picture 1"/>
          <p:cNvPicPr>
            <a:picLocks noChangeAspect="1"/>
          </p:cNvPicPr>
          <p:nvPr/>
        </p:nvPicPr>
        <p:blipFill>
          <a:blip r:embed="rId3"/>
          <a:stretch>
            <a:fillRect/>
          </a:stretch>
        </p:blipFill>
        <p:spPr>
          <a:xfrm>
            <a:off x="1687398" y="942680"/>
            <a:ext cx="8275624" cy="5542961"/>
          </a:xfrm>
          <a:prstGeom prst="rect">
            <a:avLst/>
          </a:prstGeom>
        </p:spPr>
      </p:pic>
    </p:spTree>
    <p:extLst>
      <p:ext uri="{BB962C8B-B14F-4D97-AF65-F5344CB8AC3E}">
        <p14:creationId xmlns:p14="http://schemas.microsoft.com/office/powerpoint/2010/main" xmlns="" val="9059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2"/>
          <p:cNvSpPr/>
          <p:nvPr/>
        </p:nvSpPr>
        <p:spPr>
          <a:xfrm>
            <a:off x="0" y="1525050"/>
            <a:ext cx="10688638" cy="4647048"/>
          </a:xfrm>
          <a:prstGeom prst="rect">
            <a:avLst/>
          </a:prstGeom>
          <a:gradFill>
            <a:gsLst>
              <a:gs pos="0">
                <a:srgbClr val="C72127"/>
              </a:gs>
              <a:gs pos="50000">
                <a:srgbClr val="E97E24">
                  <a:alpha val="69804"/>
                </a:srgbClr>
              </a:gs>
              <a:gs pos="100000">
                <a:srgbClr val="F39301"/>
              </a:gs>
            </a:gsLst>
            <a:lin ang="2700000" scaled="1"/>
          </a:gradFill>
          <a:ln>
            <a:noFill/>
          </a:ln>
        </p:spPr>
        <p:txBody>
          <a:bodyPr lIns="53420" tIns="53420" rIns="53420" bIns="53420" anchor="ctr" anchorCtr="0">
            <a:noAutofit/>
          </a:bodyPr>
          <a:lstStyle/>
          <a:p>
            <a:pPr defTabSz="801654">
              <a:buClr>
                <a:srgbClr val="000000"/>
              </a:buClr>
            </a:pPr>
            <a:endParaRPr sz="2455" dirty="0">
              <a:solidFill>
                <a:srgbClr val="000000"/>
              </a:solidFill>
              <a:latin typeface="Arial" panose="020B0604020202020204" pitchFamily="34" charset="0"/>
              <a:ea typeface="Open Sans"/>
              <a:cs typeface="Arial" panose="020B0604020202020204" pitchFamily="34" charset="0"/>
              <a:sym typeface="Open Sans"/>
            </a:endParaRPr>
          </a:p>
        </p:txBody>
      </p:sp>
      <p:sp>
        <p:nvSpPr>
          <p:cNvPr id="3" name="Shape 348"/>
          <p:cNvSpPr/>
          <p:nvPr/>
        </p:nvSpPr>
        <p:spPr>
          <a:xfrm>
            <a:off x="1087565" y="1635763"/>
            <a:ext cx="8513507" cy="3885423"/>
          </a:xfrm>
          <a:prstGeom prst="rect">
            <a:avLst/>
          </a:prstGeom>
          <a:noFill/>
          <a:ln>
            <a:noFill/>
          </a:ln>
        </p:spPr>
        <p:txBody>
          <a:bodyPr wrap="square" lIns="0" tIns="0" rIns="0" bIns="0" anchor="t" anchorCtr="0">
            <a:spAutoFit/>
          </a:bodyPr>
          <a:lstStyle/>
          <a:p>
            <a:pPr algn="ctr" defTabSz="801654">
              <a:buClr>
                <a:srgbClr val="FFFFFF"/>
              </a:buClr>
              <a:buSzPct val="25000"/>
            </a:pPr>
            <a:r>
              <a:rPr lang="en-US" sz="6312" b="1" dirty="0" smtClean="0">
                <a:solidFill>
                  <a:prstClr val="white"/>
                </a:solidFill>
                <a:latin typeface="Arial" panose="020B0604020202020204" pitchFamily="34" charset="0"/>
                <a:ea typeface="Open Sans Light" panose="020B0306030504020204" pitchFamily="34" charset="0"/>
                <a:cs typeface="Arial" panose="020B0604020202020204" pitchFamily="34" charset="0"/>
                <a:sym typeface="Open Sans"/>
              </a:rPr>
              <a:t>Background and full details of the learnership and certificate programme</a:t>
            </a:r>
            <a:endParaRPr lang="en-US" sz="6312" b="1" dirty="0">
              <a:solidFill>
                <a:prstClr val="white"/>
              </a:solidFill>
              <a:latin typeface="Arial" panose="020B0604020202020204" pitchFamily="34" charset="0"/>
              <a:ea typeface="Open Sans" panose="020B0606030504020204" pitchFamily="34" charset="0"/>
              <a:cs typeface="Arial" panose="020B0604020202020204" pitchFamily="34" charset="0"/>
              <a:sym typeface="Open Sans"/>
            </a:endParaRPr>
          </a:p>
        </p:txBody>
      </p:sp>
    </p:spTree>
    <p:extLst>
      <p:ext uri="{BB962C8B-B14F-4D97-AF65-F5344CB8AC3E}">
        <p14:creationId xmlns:p14="http://schemas.microsoft.com/office/powerpoint/2010/main" xmlns="" val="3722617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200966" y="1720298"/>
            <a:ext cx="9953240" cy="5406887"/>
          </a:xfrm>
        </p:spPr>
        <p:txBody>
          <a:bodyPr>
            <a:normAutofit lnSpcReduction="10000"/>
          </a:bodyPr>
          <a:lstStyle/>
          <a:p>
            <a:pPr marL="0" lvl="0" indent="0">
              <a:buNone/>
            </a:pPr>
            <a:r>
              <a:rPr lang="en-US" sz="2400" b="1" dirty="0" smtClean="0">
                <a:solidFill>
                  <a:schemeClr val="accent6">
                    <a:lumMod val="75000"/>
                  </a:schemeClr>
                </a:solidFill>
                <a:latin typeface="Arial" panose="020B0604020202020204" pitchFamily="34" charset="0"/>
                <a:cs typeface="Arial" panose="020B0604020202020204" pitchFamily="34" charset="0"/>
              </a:rPr>
              <a:t>Background</a:t>
            </a:r>
            <a:endParaRPr lang="en-GB" sz="2400" dirty="0" smtClean="0">
              <a:solidFill>
                <a:schemeClr val="accent6">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Services SETA had identified the need to prioritize and support a number of sectors </a:t>
            </a:r>
            <a:r>
              <a:rPr lang="en-US" sz="2000" dirty="0" err="1" smtClean="0">
                <a:latin typeface="Arial" panose="020B0604020202020204" pitchFamily="34" charset="0"/>
                <a:cs typeface="Arial" panose="020B0604020202020204" pitchFamily="34" charset="0"/>
              </a:rPr>
              <a:t>eg.Real</a:t>
            </a:r>
            <a:r>
              <a:rPr lang="en-US" sz="2000" dirty="0" smtClean="0">
                <a:latin typeface="Arial" panose="020B0604020202020204" pitchFamily="34" charset="0"/>
                <a:cs typeface="Arial" panose="020B0604020202020204" pitchFamily="34" charset="0"/>
              </a:rPr>
              <a:t> Estate, Hair and Beauty and the funeral </a:t>
            </a:r>
            <a:r>
              <a:rPr lang="en-US" sz="2000" dirty="0" err="1" smtClean="0">
                <a:latin typeface="Arial" panose="020B0604020202020204" pitchFamily="34" charset="0"/>
                <a:cs typeface="Arial" panose="020B0604020202020204" pitchFamily="34" charset="0"/>
              </a:rPr>
              <a:t>industry.The</a:t>
            </a:r>
            <a:r>
              <a:rPr lang="en-US" sz="2000" dirty="0" smtClean="0">
                <a:latin typeface="Arial" panose="020B0604020202020204" pitchFamily="34" charset="0"/>
                <a:cs typeface="Arial" panose="020B0604020202020204" pitchFamily="34" charset="0"/>
              </a:rPr>
              <a:t> intention and purpose was to ensure formalization and transformation of these sectors. As a result thereof had </a:t>
            </a:r>
            <a:r>
              <a:rPr lang="en-US" sz="2000" dirty="0">
                <a:latin typeface="Arial" panose="020B0604020202020204" pitchFamily="34" charset="0"/>
                <a:cs typeface="Arial" panose="020B0604020202020204" pitchFamily="34" charset="0"/>
              </a:rPr>
              <a:t>set aside funding for </a:t>
            </a:r>
            <a:r>
              <a:rPr lang="en-US" sz="2000" dirty="0" smtClean="0">
                <a:latin typeface="Arial" panose="020B0604020202020204" pitchFamily="34" charset="0"/>
                <a:cs typeface="Arial" panose="020B0604020202020204" pitchFamily="34" charset="0"/>
              </a:rPr>
              <a:t>these sectors including the funeral </a:t>
            </a:r>
            <a:r>
              <a:rPr lang="en-US" sz="2000" dirty="0">
                <a:latin typeface="Arial" panose="020B0604020202020204" pitchFamily="34" charset="0"/>
                <a:cs typeface="Arial" panose="020B0604020202020204" pitchFamily="34" charset="0"/>
              </a:rPr>
              <a:t>industry for various interventions. </a:t>
            </a: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project of Development, Training &amp; Accreditation and Learning </a:t>
            </a:r>
            <a:r>
              <a:rPr lang="en-US" sz="2000" dirty="0">
                <a:latin typeface="Arial" panose="020B0604020202020204" pitchFamily="34" charset="0"/>
                <a:cs typeface="Arial" panose="020B0604020202020204" pitchFamily="34" charset="0"/>
              </a:rPr>
              <a:t>programmes </a:t>
            </a:r>
            <a:r>
              <a:rPr lang="en-US" sz="2000" dirty="0" smtClean="0">
                <a:latin typeface="Arial" panose="020B0604020202020204" pitchFamily="34" charset="0"/>
                <a:cs typeface="Arial" panose="020B0604020202020204" pitchFamily="34" charset="0"/>
              </a:rPr>
              <a:t>for funeral </a:t>
            </a:r>
            <a:r>
              <a:rPr lang="en-US" sz="2000" dirty="0">
                <a:latin typeface="Arial" panose="020B0604020202020204" pitchFamily="34" charset="0"/>
                <a:cs typeface="Arial" panose="020B0604020202020204" pitchFamily="34" charset="0"/>
              </a:rPr>
              <a:t>services and medical hazardous waste </a:t>
            </a:r>
            <a:r>
              <a:rPr lang="en-US" sz="2000" dirty="0" smtClean="0">
                <a:latin typeface="Arial" panose="020B0604020202020204" pitchFamily="34" charset="0"/>
                <a:cs typeface="Arial" panose="020B0604020202020204" pitchFamily="34" charset="0"/>
              </a:rPr>
              <a:t>management was conceptualized to </a:t>
            </a:r>
            <a:r>
              <a:rPr lang="en-US" sz="2000" dirty="0">
                <a:latin typeface="Arial" panose="020B0604020202020204" pitchFamily="34" charset="0"/>
                <a:cs typeface="Arial" panose="020B0604020202020204" pitchFamily="34" charset="0"/>
              </a:rPr>
              <a:t>close the gaps </a:t>
            </a:r>
            <a:r>
              <a:rPr lang="en-US" sz="2000" dirty="0" smtClean="0">
                <a:latin typeface="Arial" panose="020B0604020202020204" pitchFamily="34" charset="0"/>
                <a:cs typeface="Arial" panose="020B0604020202020204" pitchFamily="34" charset="0"/>
              </a:rPr>
              <a:t>and formalizing the professional </a:t>
            </a:r>
            <a:r>
              <a:rPr lang="en-US" sz="2000" dirty="0">
                <a:latin typeface="Arial" panose="020B0604020202020204" pitchFamily="34" charset="0"/>
                <a:cs typeface="Arial" panose="020B0604020202020204" pitchFamily="34" charset="0"/>
              </a:rPr>
              <a:t>services as well as handling waste management within the funeral parlour industry. </a:t>
            </a: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1" i="1" dirty="0">
                <a:latin typeface="Arial" panose="020B0604020202020204" pitchFamily="34" charset="0"/>
                <a:cs typeface="Arial" panose="020B0604020202020204" pitchFamily="34" charset="0"/>
              </a:rPr>
              <a:t>Funeral </a:t>
            </a:r>
            <a:r>
              <a:rPr lang="en-US" sz="2000" b="1" i="1" dirty="0" err="1">
                <a:latin typeface="Arial" panose="020B0604020202020204" pitchFamily="34" charset="0"/>
                <a:cs typeface="Arial" panose="020B0604020202020204" pitchFamily="34" charset="0"/>
              </a:rPr>
              <a:t>parlour</a:t>
            </a:r>
            <a:r>
              <a:rPr lang="en-US" sz="2000" b="1" i="1" dirty="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certificate in summary </a:t>
            </a:r>
            <a:r>
              <a:rPr lang="en-US" sz="2000" dirty="0" smtClean="0">
                <a:latin typeface="Arial" panose="020B0604020202020204" pitchFamily="34" charset="0"/>
                <a:cs typeface="Arial" panose="020B0604020202020204" pitchFamily="34" charset="0"/>
              </a:rPr>
              <a:t>was </a:t>
            </a:r>
            <a:r>
              <a:rPr lang="en-US" sz="2000" dirty="0">
                <a:latin typeface="Arial" panose="020B0604020202020204" pitchFamily="34" charset="0"/>
                <a:cs typeface="Arial" panose="020B0604020202020204" pitchFamily="34" charset="0"/>
              </a:rPr>
              <a:t>to provide the Funeral industry with comprehensive Funeral </a:t>
            </a:r>
            <a:r>
              <a:rPr lang="en-US" sz="2000" dirty="0" err="1">
                <a:latin typeface="Arial" panose="020B0604020202020204" pitchFamily="34" charset="0"/>
                <a:cs typeface="Arial" panose="020B0604020202020204" pitchFamily="34" charset="0"/>
              </a:rPr>
              <a:t>Parlour</a:t>
            </a:r>
            <a:r>
              <a:rPr lang="en-US" sz="2000" dirty="0">
                <a:latin typeface="Arial" panose="020B0604020202020204" pitchFamily="34" charset="0"/>
                <a:cs typeface="Arial" panose="020B0604020202020204" pitchFamily="34" charset="0"/>
              </a:rPr>
              <a:t> industry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that would equip the enrolled students with knowledge and understanding in Funeral </a:t>
            </a:r>
            <a:r>
              <a:rPr lang="en-US" sz="2000" dirty="0" err="1">
                <a:latin typeface="Arial" panose="020B0604020202020204" pitchFamily="34" charset="0"/>
                <a:cs typeface="Arial" panose="020B0604020202020204" pitchFamily="34" charset="0"/>
              </a:rPr>
              <a:t>Parlour</a:t>
            </a:r>
            <a:r>
              <a:rPr lang="en-US" sz="2000" dirty="0">
                <a:latin typeface="Arial" panose="020B0604020202020204" pitchFamily="34" charset="0"/>
                <a:cs typeface="Arial" panose="020B0604020202020204" pitchFamily="34" charset="0"/>
              </a:rPr>
              <a:t> Business Practice; Preparing, Handling and Transporting of Human Remains for Burial; Preparing the Funeral Site for Burial; Cremation or Memorial Services; Exhuming Human Remains and providing them with experience through Work Integrated Learning (WIL).</a:t>
            </a:r>
          </a:p>
          <a:p>
            <a:pPr>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521436" lvl="1" indent="0">
              <a:buNone/>
            </a:pPr>
            <a:endParaRPr lang="en-ZA" sz="2000" dirty="0">
              <a:latin typeface="Arial" panose="020B0604020202020204" pitchFamily="34" charset="0"/>
              <a:cs typeface="Arial" panose="020B0604020202020204" pitchFamily="34" charset="0"/>
            </a:endParaRPr>
          </a:p>
          <a:p>
            <a:pPr lvl="0"/>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42167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200966" y="1720298"/>
            <a:ext cx="9953240" cy="5406887"/>
          </a:xfrm>
        </p:spPr>
        <p:txBody>
          <a:bodyPr>
            <a:normAutofit/>
          </a:bodyPr>
          <a:lstStyle/>
          <a:p>
            <a:pPr marL="0" lvl="0" indent="0">
              <a:buNone/>
            </a:pPr>
            <a:r>
              <a:rPr lang="en-US" sz="2400" b="1" dirty="0" smtClean="0">
                <a:solidFill>
                  <a:schemeClr val="accent6">
                    <a:lumMod val="75000"/>
                  </a:schemeClr>
                </a:solidFill>
                <a:latin typeface="Arial" panose="020B0604020202020204" pitchFamily="34" charset="0"/>
                <a:cs typeface="Arial" panose="020B0604020202020204" pitchFamily="34" charset="0"/>
              </a:rPr>
              <a:t>Background</a:t>
            </a:r>
          </a:p>
          <a:p>
            <a:pPr marL="0" lvl="0" indent="0">
              <a:buNone/>
            </a:pPr>
            <a:endParaRPr lang="en-GB" sz="2400" dirty="0" smtClean="0">
              <a:solidFill>
                <a:schemeClr val="accent6">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1" i="1" dirty="0">
                <a:latin typeface="Arial" panose="020B0604020202020204" pitchFamily="34" charset="0"/>
                <a:cs typeface="Arial" panose="020B0604020202020204" pitchFamily="34" charset="0"/>
              </a:rPr>
              <a:t>Medical &amp; Hazardous Waste Management </a:t>
            </a:r>
            <a:r>
              <a:rPr lang="en-US" sz="2000" b="1" i="1" dirty="0" smtClean="0">
                <a:latin typeface="Arial" panose="020B0604020202020204" pitchFamily="34" charset="0"/>
                <a:cs typeface="Arial" panose="020B0604020202020204" pitchFamily="34" charset="0"/>
              </a:rPr>
              <a:t>certificate in summary </a:t>
            </a:r>
            <a:r>
              <a:rPr lang="en-US" sz="2000" dirty="0" smtClean="0">
                <a:latin typeface="Arial" panose="020B0604020202020204" pitchFamily="34" charset="0"/>
                <a:cs typeface="Arial" panose="020B0604020202020204" pitchFamily="34" charset="0"/>
              </a:rPr>
              <a:t>was </a:t>
            </a:r>
            <a:r>
              <a:rPr lang="en-US" sz="2000" dirty="0">
                <a:latin typeface="Arial" panose="020B0604020202020204" pitchFamily="34" charset="0"/>
                <a:cs typeface="Arial" panose="020B0604020202020204" pitchFamily="34" charset="0"/>
              </a:rPr>
              <a:t>to cover the Introduction to medical waste management; Medical waste management systems; Regulation &amp; procedures on medical waste management and assist the students obtain experience through Work Integrated Learning (WIL).</a:t>
            </a: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the </a:t>
            </a:r>
            <a:r>
              <a:rPr lang="en-US" sz="2000" b="1" dirty="0">
                <a:latin typeface="Arial" panose="020B0604020202020204" pitchFamily="34" charset="0"/>
                <a:cs typeface="Arial" panose="020B0604020202020204" pitchFamily="34" charset="0"/>
              </a:rPr>
              <a:t>certificate programmes consists of 96 credits </a:t>
            </a:r>
            <a:r>
              <a:rPr lang="en-US" sz="2000" dirty="0">
                <a:latin typeface="Arial" panose="020B0604020202020204" pitchFamily="34" charset="0"/>
                <a:cs typeface="Arial" panose="020B0604020202020204" pitchFamily="34" charset="0"/>
              </a:rPr>
              <a:t>with the duration of six (6) months. Each of the certificate programmes has five modules. </a:t>
            </a: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these modules have learner guides which were made available to the enrolled students.</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The two short learning courses above </a:t>
            </a:r>
            <a:r>
              <a:rPr lang="en-US" sz="2000" dirty="0" smtClean="0">
                <a:latin typeface="Arial" panose="020B0604020202020204" pitchFamily="34" charset="0"/>
                <a:cs typeface="Arial" panose="020B0604020202020204" pitchFamily="34" charset="0"/>
              </a:rPr>
              <a:t>result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192 credits in total.</a:t>
            </a: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marL="521436" lvl="1" indent="0">
              <a:buNone/>
            </a:pPr>
            <a:endParaRPr lang="en-ZA" sz="2000" dirty="0">
              <a:latin typeface="Arial" panose="020B0604020202020204" pitchFamily="34" charset="0"/>
              <a:cs typeface="Arial" panose="020B0604020202020204" pitchFamily="34" charset="0"/>
            </a:endParaRPr>
          </a:p>
          <a:p>
            <a:pPr lvl="0"/>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09863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96191" y="2088874"/>
            <a:ext cx="9953240" cy="5406887"/>
          </a:xfrm>
        </p:spPr>
        <p:txBody>
          <a:bodyPr>
            <a:normAutofit/>
          </a:bodyPr>
          <a:lstStyle/>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Although </a:t>
            </a:r>
            <a:r>
              <a:rPr lang="en-US" sz="2000" dirty="0">
                <a:latin typeface="Arial" panose="020B0604020202020204" pitchFamily="34" charset="0"/>
                <a:cs typeface="Arial" panose="020B0604020202020204" pitchFamily="34" charset="0"/>
              </a:rPr>
              <a:t>the qualifications are regarded as short learning programmes as per the university short courses guidelines however the qualifications are classified as </a:t>
            </a:r>
            <a:r>
              <a:rPr lang="en-US" sz="2000" b="1" dirty="0">
                <a:latin typeface="Arial" panose="020B0604020202020204" pitchFamily="34" charset="0"/>
                <a:cs typeface="Arial" panose="020B0604020202020204" pitchFamily="34" charset="0"/>
              </a:rPr>
              <a:t>learnership in terms of SETA learning programmes classification</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A </a:t>
            </a:r>
            <a:r>
              <a:rPr lang="en-US" sz="2000" b="1" dirty="0" smtClean="0">
                <a:latin typeface="Arial" panose="020B0604020202020204" pitchFamily="34" charset="0"/>
                <a:cs typeface="Arial" panose="020B0604020202020204" pitchFamily="34" charset="0"/>
              </a:rPr>
              <a:t>learnership </a:t>
            </a:r>
            <a:r>
              <a:rPr lang="en-US" sz="2000" b="1" dirty="0">
                <a:latin typeface="Arial" panose="020B0604020202020204" pitchFamily="34" charset="0"/>
                <a:cs typeface="Arial" panose="020B0604020202020204" pitchFamily="34" charset="0"/>
              </a:rPr>
              <a:t>is defined </a:t>
            </a:r>
            <a:r>
              <a:rPr lang="en-US" sz="2000" dirty="0">
                <a:latin typeface="Arial" panose="020B0604020202020204" pitchFamily="34" charset="0"/>
                <a:cs typeface="Arial" panose="020B0604020202020204" pitchFamily="34" charset="0"/>
              </a:rPr>
              <a:t>as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vocational education and training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to facilitate the linkage between structured learning and work experience in order to obtain a registered qualification. It combines theory and workplace practice into a qualification that is registered on the National Qualifications Framework (NQF). </a:t>
            </a: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programme was approved as a learnership programme </a:t>
            </a:r>
            <a:r>
              <a:rPr lang="en-US" sz="2000" dirty="0" smtClean="0">
                <a:latin typeface="Arial" panose="020B0604020202020204" pitchFamily="34" charset="0"/>
                <a:cs typeface="Arial" panose="020B0604020202020204" pitchFamily="34" charset="0"/>
              </a:rPr>
              <a:t>and was </a:t>
            </a:r>
            <a:r>
              <a:rPr lang="en-US" sz="2000" dirty="0">
                <a:latin typeface="Arial" panose="020B0604020202020204" pitchFamily="34" charset="0"/>
                <a:cs typeface="Arial" panose="020B0604020202020204" pitchFamily="34" charset="0"/>
              </a:rPr>
              <a:t>funded through </a:t>
            </a:r>
            <a:r>
              <a:rPr lang="en-US" sz="2000" dirty="0" smtClean="0">
                <a:latin typeface="Arial" panose="020B0604020202020204" pitchFamily="34" charset="0"/>
                <a:cs typeface="Arial" panose="020B0604020202020204" pitchFamily="34" charset="0"/>
              </a:rPr>
              <a:t>SSETA bursary </a:t>
            </a:r>
            <a:r>
              <a:rPr lang="en-US" sz="2000" dirty="0">
                <a:latin typeface="Arial" panose="020B0604020202020204" pitchFamily="34" charset="0"/>
                <a:cs typeface="Arial" panose="020B0604020202020204" pitchFamily="34" charset="0"/>
              </a:rPr>
              <a:t>funding model as the learnership funding model was not </a:t>
            </a:r>
            <a:r>
              <a:rPr lang="en-US" sz="2000" dirty="0" smtClean="0">
                <a:latin typeface="Arial" panose="020B0604020202020204" pitchFamily="34" charset="0"/>
                <a:cs typeface="Arial" panose="020B0604020202020204" pitchFamily="34" charset="0"/>
              </a:rPr>
              <a:t>sufficient to cover for all the needs and demands that came with the facilitating of this qualification ass a pilot.</a:t>
            </a:r>
          </a:p>
          <a:p>
            <a:endParaRPr lang="en-US" sz="2000" dirty="0" smtClean="0">
              <a:latin typeface="Arial" panose="020B0604020202020204" pitchFamily="34" charset="0"/>
              <a:cs typeface="Arial" panose="020B0604020202020204" pitchFamily="34" charset="0"/>
            </a:endParaRPr>
          </a:p>
          <a:p>
            <a:pPr marL="521436" lvl="1" indent="0">
              <a:buNone/>
            </a:pPr>
            <a:endParaRPr lang="en-ZA" sz="2000" dirty="0">
              <a:latin typeface="Arial" panose="020B0604020202020204" pitchFamily="34" charset="0"/>
              <a:cs typeface="Arial" panose="020B0604020202020204" pitchFamily="34" charset="0"/>
            </a:endParaRPr>
          </a:p>
          <a:p>
            <a:pPr lvl="0"/>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7496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200966" y="1720298"/>
            <a:ext cx="9953240" cy="5406887"/>
          </a:xfrm>
        </p:spPr>
        <p:txBody>
          <a:bodyPr>
            <a:normAutofit/>
          </a:bodyPr>
          <a:lstStyle/>
          <a:p>
            <a:endParaRPr lang="en-US" sz="2000" dirty="0" smtClean="0">
              <a:latin typeface="Arial" panose="020B0604020202020204" pitchFamily="34" charset="0"/>
              <a:cs typeface="Arial" panose="020B0604020202020204" pitchFamily="34" charset="0"/>
            </a:endParaRPr>
          </a:p>
          <a:p>
            <a:pPr marL="521436" lvl="1" indent="0">
              <a:buNone/>
            </a:pPr>
            <a:endParaRPr lang="en-ZA" sz="2000" dirty="0">
              <a:latin typeface="Arial" panose="020B0604020202020204" pitchFamily="34" charset="0"/>
              <a:cs typeface="Arial" panose="020B0604020202020204" pitchFamily="34" charset="0"/>
            </a:endParaRPr>
          </a:p>
          <a:p>
            <a:pPr lvl="0"/>
            <a:endParaRPr lang="en-ZA" dirty="0">
              <a:latin typeface="Arial" panose="020B0604020202020204" pitchFamily="34" charset="0"/>
              <a:cs typeface="Arial" panose="020B0604020202020204" pitchFamily="34" charset="0"/>
            </a:endParaRPr>
          </a:p>
        </p:txBody>
      </p:sp>
      <p:pic>
        <p:nvPicPr>
          <p:cNvPr id="3" name="Picture 2"/>
          <p:cNvPicPr/>
          <p:nvPr/>
        </p:nvPicPr>
        <p:blipFill>
          <a:blip r:embed="rId4"/>
          <a:stretch>
            <a:fillRect/>
          </a:stretch>
        </p:blipFill>
        <p:spPr>
          <a:xfrm>
            <a:off x="438150" y="1932477"/>
            <a:ext cx="8921909" cy="4982528"/>
          </a:xfrm>
          <a:prstGeom prst="rect">
            <a:avLst/>
          </a:prstGeom>
        </p:spPr>
      </p:pic>
    </p:spTree>
    <p:extLst>
      <p:ext uri="{BB962C8B-B14F-4D97-AF65-F5344CB8AC3E}">
        <p14:creationId xmlns:p14="http://schemas.microsoft.com/office/powerpoint/2010/main" xmlns="" val="2447075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200966" y="1720298"/>
            <a:ext cx="9953240" cy="5406887"/>
          </a:xfrm>
        </p:spPr>
        <p:txBody>
          <a:bodyPr>
            <a:normAutofit/>
          </a:bodyPr>
          <a:lstStyle/>
          <a:p>
            <a:endParaRPr lang="en-US" sz="2000" dirty="0" smtClean="0">
              <a:latin typeface="Arial" panose="020B0604020202020204" pitchFamily="34" charset="0"/>
              <a:cs typeface="Arial" panose="020B0604020202020204" pitchFamily="34" charset="0"/>
            </a:endParaRPr>
          </a:p>
          <a:p>
            <a:pPr marL="521436" lvl="1" indent="0">
              <a:buNone/>
            </a:pPr>
            <a:endParaRPr lang="en-ZA" sz="2000" dirty="0">
              <a:latin typeface="Arial" panose="020B0604020202020204" pitchFamily="34" charset="0"/>
              <a:cs typeface="Arial" panose="020B0604020202020204" pitchFamily="34" charset="0"/>
            </a:endParaRPr>
          </a:p>
          <a:p>
            <a:pPr lvl="0"/>
            <a:endParaRPr lang="en-ZA" dirty="0">
              <a:latin typeface="Arial" panose="020B0604020202020204" pitchFamily="34" charset="0"/>
              <a:cs typeface="Arial" panose="020B0604020202020204" pitchFamily="34" charset="0"/>
            </a:endParaRPr>
          </a:p>
        </p:txBody>
      </p:sp>
      <p:pic>
        <p:nvPicPr>
          <p:cNvPr id="4" name="Picture 3" descr="C:\Users\BuzoA\Desktop\Capture.PNG"/>
          <p:cNvPicPr/>
          <p:nvPr/>
        </p:nvPicPr>
        <p:blipFill>
          <a:blip r:embed="rId4">
            <a:extLst>
              <a:ext uri="{28A0092B-C50C-407E-A947-70E740481C1C}">
                <a14:useLocalDpi xmlns:a14="http://schemas.microsoft.com/office/drawing/2010/main" xmlns="" val="0"/>
              </a:ext>
            </a:extLst>
          </a:blip>
          <a:srcRect/>
          <a:stretch>
            <a:fillRect/>
          </a:stretch>
        </p:blipFill>
        <p:spPr bwMode="auto">
          <a:xfrm>
            <a:off x="466725" y="2179319"/>
            <a:ext cx="8744744" cy="4669155"/>
          </a:xfrm>
          <a:prstGeom prst="rect">
            <a:avLst/>
          </a:prstGeom>
          <a:noFill/>
          <a:ln>
            <a:noFill/>
          </a:ln>
        </p:spPr>
      </p:pic>
    </p:spTree>
    <p:extLst>
      <p:ext uri="{BB962C8B-B14F-4D97-AF65-F5344CB8AC3E}">
        <p14:creationId xmlns:p14="http://schemas.microsoft.com/office/powerpoint/2010/main" xmlns="" val="1496042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2"/>
          <p:cNvSpPr/>
          <p:nvPr/>
        </p:nvSpPr>
        <p:spPr>
          <a:xfrm>
            <a:off x="-1" y="1503835"/>
            <a:ext cx="10688638" cy="4647048"/>
          </a:xfrm>
          <a:prstGeom prst="rect">
            <a:avLst/>
          </a:prstGeom>
          <a:gradFill>
            <a:gsLst>
              <a:gs pos="0">
                <a:srgbClr val="C72127"/>
              </a:gs>
              <a:gs pos="50000">
                <a:srgbClr val="E97E24">
                  <a:alpha val="69804"/>
                </a:srgbClr>
              </a:gs>
              <a:gs pos="100000">
                <a:srgbClr val="F39301"/>
              </a:gs>
            </a:gsLst>
            <a:lin ang="2700000" scaled="1"/>
          </a:gradFill>
          <a:ln>
            <a:noFill/>
          </a:ln>
        </p:spPr>
        <p:txBody>
          <a:bodyPr lIns="53420" tIns="53420" rIns="53420" bIns="53420" anchor="ctr" anchorCtr="0">
            <a:noAutofit/>
          </a:bodyPr>
          <a:lstStyle/>
          <a:p>
            <a:pPr defTabSz="801654">
              <a:buClr>
                <a:srgbClr val="000000"/>
              </a:buClr>
            </a:pPr>
            <a:endParaRPr sz="2455" dirty="0">
              <a:solidFill>
                <a:srgbClr val="000000"/>
              </a:solidFill>
              <a:latin typeface="Arial" panose="020B0604020202020204" pitchFamily="34" charset="0"/>
              <a:ea typeface="Open Sans"/>
              <a:cs typeface="Arial" panose="020B0604020202020204" pitchFamily="34" charset="0"/>
              <a:sym typeface="Open Sans"/>
            </a:endParaRPr>
          </a:p>
        </p:txBody>
      </p:sp>
      <p:sp>
        <p:nvSpPr>
          <p:cNvPr id="3" name="Shape 348"/>
          <p:cNvSpPr/>
          <p:nvPr/>
        </p:nvSpPr>
        <p:spPr>
          <a:xfrm>
            <a:off x="1609114" y="2370325"/>
            <a:ext cx="8011136" cy="2914067"/>
          </a:xfrm>
          <a:prstGeom prst="rect">
            <a:avLst/>
          </a:prstGeom>
          <a:noFill/>
          <a:ln>
            <a:noFill/>
          </a:ln>
        </p:spPr>
        <p:txBody>
          <a:bodyPr wrap="square" lIns="0" tIns="0" rIns="0" bIns="0" anchor="t" anchorCtr="0">
            <a:spAutoFit/>
          </a:bodyPr>
          <a:lstStyle/>
          <a:p>
            <a:pPr algn="ctr" defTabSz="801654">
              <a:buClr>
                <a:srgbClr val="FFFFFF"/>
              </a:buClr>
              <a:buSzPct val="25000"/>
            </a:pPr>
            <a:r>
              <a:rPr lang="en-US" sz="6312" b="1" dirty="0" smtClean="0">
                <a:solidFill>
                  <a:prstClr val="white"/>
                </a:solidFill>
                <a:latin typeface="Arial" panose="020B0604020202020204" pitchFamily="34" charset="0"/>
                <a:ea typeface="Open Sans" panose="020B0606030504020204" pitchFamily="34" charset="0"/>
                <a:cs typeface="Arial" panose="020B0604020202020204" pitchFamily="34" charset="0"/>
                <a:sym typeface="Open Sans"/>
              </a:rPr>
              <a:t>Process followed to award the contract to the UL</a:t>
            </a:r>
            <a:endParaRPr lang="en-US" sz="6312" b="1" dirty="0">
              <a:solidFill>
                <a:prstClr val="white"/>
              </a:solidFill>
              <a:latin typeface="Arial" panose="020B0604020202020204" pitchFamily="34" charset="0"/>
              <a:ea typeface="Open Sans" panose="020B0606030504020204" pitchFamily="34" charset="0"/>
              <a:cs typeface="Arial" panose="020B0604020202020204" pitchFamily="34" charset="0"/>
              <a:sym typeface="Open Sans"/>
            </a:endParaRPr>
          </a:p>
        </p:txBody>
      </p:sp>
    </p:spTree>
    <p:extLst>
      <p:ext uri="{BB962C8B-B14F-4D97-AF65-F5344CB8AC3E}">
        <p14:creationId xmlns:p14="http://schemas.microsoft.com/office/powerpoint/2010/main" xmlns="" val="147961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8229" y="1944859"/>
            <a:ext cx="9786002" cy="338554"/>
          </a:xfrm>
          <a:prstGeom prst="rect">
            <a:avLst/>
          </a:prstGeom>
          <a:noFill/>
        </p:spPr>
        <p:txBody>
          <a:bodyPr wrap="square" lIns="0">
            <a:spAutoFit/>
          </a:bodyPr>
          <a:lstStyle/>
          <a:p>
            <a:pPr marL="0" lvl="2">
              <a:spcAft>
                <a:spcPts val="600"/>
              </a:spcAft>
              <a:buSzPct val="120000"/>
              <a:defRPr/>
            </a:pPr>
            <a:r>
              <a:rPr lang="en-US" sz="1600" dirty="0" smtClean="0">
                <a:latin typeface="Arial" panose="020B0604020202020204" pitchFamily="34" charset="0"/>
                <a:cs typeface="Arial" panose="020B0604020202020204" pitchFamily="34" charset="0"/>
              </a:rPr>
              <a:t> </a:t>
            </a:r>
            <a:endParaRPr lang="en-US" sz="1600" dirty="0">
              <a:latin typeface="+mn-lt"/>
            </a:endParaRPr>
          </a:p>
        </p:txBody>
      </p:sp>
      <p:sp>
        <p:nvSpPr>
          <p:cNvPr id="5" name="Content Placeholder 2"/>
          <p:cNvSpPr>
            <a:spLocks noGrp="1"/>
          </p:cNvSpPr>
          <p:nvPr>
            <p:ph idx="1"/>
          </p:nvPr>
        </p:nvSpPr>
        <p:spPr>
          <a:xfrm>
            <a:off x="393405" y="1740440"/>
            <a:ext cx="9068557" cy="5441409"/>
          </a:xfrm>
        </p:spPr>
        <p:txBody>
          <a:bodyPr>
            <a:normAutofit fontScale="25000" lnSpcReduction="20000"/>
          </a:bodyPr>
          <a:lstStyle/>
          <a:p>
            <a:pPr marL="0" indent="0">
              <a:buNone/>
            </a:pPr>
            <a:r>
              <a:rPr lang="en-ZA" sz="9600" b="1" dirty="0">
                <a:solidFill>
                  <a:schemeClr val="accent6">
                    <a:lumMod val="75000"/>
                  </a:schemeClr>
                </a:solidFill>
                <a:latin typeface="Arial" panose="020B0604020202020204" pitchFamily="34" charset="0"/>
                <a:cs typeface="Arial" panose="020B0604020202020204" pitchFamily="34" charset="0"/>
              </a:rPr>
              <a:t>Special Projects </a:t>
            </a:r>
            <a:r>
              <a:rPr lang="en-ZA" sz="9600" b="1" dirty="0" smtClean="0">
                <a:solidFill>
                  <a:schemeClr val="accent6">
                    <a:lumMod val="75000"/>
                  </a:schemeClr>
                </a:solidFill>
                <a:latin typeface="Arial" panose="020B0604020202020204" pitchFamily="34" charset="0"/>
                <a:cs typeface="Arial" panose="020B0604020202020204" pitchFamily="34" charset="0"/>
              </a:rPr>
              <a:t>process</a:t>
            </a:r>
          </a:p>
          <a:p>
            <a:pPr>
              <a:buFont typeface="Wingdings" panose="05000000000000000000" pitchFamily="2" charset="2"/>
              <a:buChar char="q"/>
            </a:pPr>
            <a:r>
              <a:rPr lang="en-US" sz="8900" dirty="0" smtClean="0">
                <a:latin typeface="Arial" panose="020B0604020202020204" pitchFamily="34" charset="0"/>
                <a:cs typeface="Arial" panose="020B0604020202020204" pitchFamily="34" charset="0"/>
              </a:rPr>
              <a:t>This </a:t>
            </a:r>
            <a:r>
              <a:rPr lang="en-US" sz="8900" dirty="0">
                <a:latin typeface="Arial" panose="020B0604020202020204" pitchFamily="34" charset="0"/>
                <a:cs typeface="Arial" panose="020B0604020202020204" pitchFamily="34" charset="0"/>
              </a:rPr>
              <a:t>is supported by NSDS </a:t>
            </a:r>
            <a:r>
              <a:rPr lang="en-US" sz="8900" dirty="0" smtClean="0">
                <a:latin typeface="Arial" panose="020B0604020202020204" pitchFamily="34" charset="0"/>
                <a:cs typeface="Arial" panose="020B0604020202020204" pitchFamily="34" charset="0"/>
              </a:rPr>
              <a:t>III </a:t>
            </a:r>
            <a:r>
              <a:rPr lang="en-US" sz="8900" dirty="0">
                <a:latin typeface="Arial" panose="020B0604020202020204" pitchFamily="34" charset="0"/>
                <a:cs typeface="Arial" panose="020B0604020202020204" pitchFamily="34" charset="0"/>
              </a:rPr>
              <a:t>which requires the SETAs to partner with higher learning </a:t>
            </a:r>
            <a:r>
              <a:rPr lang="en-US" sz="8900" dirty="0" smtClean="0">
                <a:latin typeface="Arial" panose="020B0604020202020204" pitchFamily="34" charset="0"/>
                <a:cs typeface="Arial" panose="020B0604020202020204" pitchFamily="34" charset="0"/>
              </a:rPr>
              <a:t>institutions and was not a tender award.</a:t>
            </a:r>
          </a:p>
          <a:p>
            <a:pPr>
              <a:buFont typeface="Wingdings" panose="05000000000000000000" pitchFamily="2" charset="2"/>
              <a:buChar char="q"/>
            </a:pPr>
            <a:r>
              <a:rPr lang="en-US" sz="8000" dirty="0" smtClean="0">
                <a:latin typeface="Arial" panose="020B0604020202020204" pitchFamily="34" charset="0"/>
                <a:cs typeface="Arial" panose="020B0604020202020204" pitchFamily="34" charset="0"/>
              </a:rPr>
              <a:t>SETA </a:t>
            </a:r>
            <a:r>
              <a:rPr lang="en-US" sz="8000" dirty="0">
                <a:latin typeface="Arial" panose="020B0604020202020204" pitchFamily="34" charset="0"/>
                <a:cs typeface="Arial" panose="020B0604020202020204" pitchFamily="34" charset="0"/>
              </a:rPr>
              <a:t>grants regulations </a:t>
            </a:r>
            <a:r>
              <a:rPr lang="en-US" sz="8000" dirty="0" smtClean="0">
                <a:latin typeface="Arial" panose="020B0604020202020204" pitchFamily="34" charset="0"/>
                <a:cs typeface="Arial" panose="020B0604020202020204" pitchFamily="34" charset="0"/>
              </a:rPr>
              <a:t>allows </a:t>
            </a:r>
            <a:r>
              <a:rPr lang="en-US" sz="8000" dirty="0">
                <a:latin typeface="Arial" panose="020B0604020202020204" pitchFamily="34" charset="0"/>
                <a:cs typeface="Arial" panose="020B0604020202020204" pitchFamily="34" charset="0"/>
              </a:rPr>
              <a:t>the SETA to utilise 20% of its discretionary grants budget towards non-pivotal programmes. </a:t>
            </a:r>
            <a:endParaRPr lang="en-ZA" sz="80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ZA" sz="8000" dirty="0" smtClean="0">
                <a:latin typeface="Arial" panose="020B0604020202020204" pitchFamily="34" charset="0"/>
                <a:cs typeface="Arial" panose="020B0604020202020204" pitchFamily="34" charset="0"/>
              </a:rPr>
              <a:t>Services </a:t>
            </a:r>
            <a:r>
              <a:rPr lang="en-ZA" sz="8000" dirty="0">
                <a:latin typeface="Arial" panose="020B0604020202020204" pitchFamily="34" charset="0"/>
                <a:cs typeface="Arial" panose="020B0604020202020204" pitchFamily="34" charset="0"/>
              </a:rPr>
              <a:t>SETA’s discretionary grants policy makes provision for such projects in paragraph 8 which states the following:</a:t>
            </a:r>
          </a:p>
          <a:p>
            <a:pPr lvl="1">
              <a:buFont typeface="Courier New" panose="02070309020205020404" pitchFamily="49" charset="0"/>
              <a:buChar char="o"/>
            </a:pPr>
            <a:r>
              <a:rPr lang="en-ZA" sz="7200" dirty="0">
                <a:latin typeface="Arial" panose="020B0604020202020204" pitchFamily="34" charset="0"/>
                <a:cs typeface="Arial" panose="020B0604020202020204" pitchFamily="34" charset="0"/>
              </a:rPr>
              <a:t>“Special projects are projects aimed at ensuring the participation of </a:t>
            </a:r>
            <a:r>
              <a:rPr lang="en-ZA" sz="7200" b="1" dirty="0">
                <a:latin typeface="Arial" panose="020B0604020202020204" pitchFamily="34" charset="0"/>
                <a:cs typeface="Arial" panose="020B0604020202020204" pitchFamily="34" charset="0"/>
              </a:rPr>
              <a:t>public institutions</a:t>
            </a:r>
            <a:r>
              <a:rPr lang="en-ZA" sz="7200" dirty="0">
                <a:latin typeface="Arial" panose="020B0604020202020204" pitchFamily="34" charset="0"/>
                <a:cs typeface="Arial" panose="020B0604020202020204" pitchFamily="34" charset="0"/>
              </a:rPr>
              <a:t> and non- profit making organisations in the Services SETA’S skills development work. </a:t>
            </a:r>
            <a:endParaRPr lang="en-ZA" sz="72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ZA" sz="7200" dirty="0" smtClean="0">
                <a:latin typeface="Arial" panose="020B0604020202020204" pitchFamily="34" charset="0"/>
                <a:cs typeface="Arial" panose="020B0604020202020204" pitchFamily="34" charset="0"/>
              </a:rPr>
              <a:t>The </a:t>
            </a:r>
            <a:r>
              <a:rPr lang="en-ZA" sz="7200" dirty="0">
                <a:latin typeface="Arial" panose="020B0604020202020204" pitchFamily="34" charset="0"/>
                <a:cs typeface="Arial" panose="020B0604020202020204" pitchFamily="34" charset="0"/>
              </a:rPr>
              <a:t>purpose of these projects is to provide training in the </a:t>
            </a:r>
            <a:r>
              <a:rPr lang="en-ZA" sz="7200" b="1" dirty="0">
                <a:latin typeface="Arial" panose="020B0604020202020204" pitchFamily="34" charset="0"/>
                <a:cs typeface="Arial" panose="020B0604020202020204" pitchFamily="34" charset="0"/>
              </a:rPr>
              <a:t>priorities of government </a:t>
            </a:r>
            <a:r>
              <a:rPr lang="en-ZA" sz="7200" dirty="0">
                <a:latin typeface="Arial" panose="020B0604020202020204" pitchFamily="34" charset="0"/>
                <a:cs typeface="Arial" panose="020B0604020202020204" pitchFamily="34" charset="0"/>
              </a:rPr>
              <a:t>and/or the responsiveness to, amongst others, performance against its own objectives and to government pronouncements</a:t>
            </a:r>
            <a:r>
              <a:rPr lang="en-ZA" sz="7200" dirty="0" smtClean="0">
                <a:latin typeface="Arial" panose="020B0604020202020204" pitchFamily="34" charset="0"/>
                <a:cs typeface="Arial" panose="020B0604020202020204" pitchFamily="34" charset="0"/>
              </a:rPr>
              <a:t>.</a:t>
            </a:r>
          </a:p>
          <a:p>
            <a:pPr lvl="1">
              <a:buFont typeface="Courier New" panose="02070309020205020404" pitchFamily="49" charset="0"/>
              <a:buChar char="o"/>
            </a:pPr>
            <a:r>
              <a:rPr lang="en-ZA" sz="7200" dirty="0" smtClean="0">
                <a:latin typeface="Arial" panose="020B0604020202020204" pitchFamily="34" charset="0"/>
                <a:cs typeface="Arial" panose="020B0604020202020204" pitchFamily="34" charset="0"/>
              </a:rPr>
              <a:t>Special </a:t>
            </a:r>
            <a:r>
              <a:rPr lang="en-ZA" sz="7200" dirty="0">
                <a:latin typeface="Arial" panose="020B0604020202020204" pitchFamily="34" charset="0"/>
                <a:cs typeface="Arial" panose="020B0604020202020204" pitchFamily="34" charset="0"/>
              </a:rPr>
              <a:t>projects shall be addressed through </a:t>
            </a:r>
            <a:r>
              <a:rPr lang="en-ZA" sz="7200" b="1" dirty="0">
                <a:latin typeface="Arial" panose="020B0604020202020204" pitchFamily="34" charset="0"/>
                <a:cs typeface="Arial" panose="020B0604020202020204" pitchFamily="34" charset="0"/>
              </a:rPr>
              <a:t>special initiatives </a:t>
            </a:r>
            <a:r>
              <a:rPr lang="en-ZA" sz="7200" dirty="0">
                <a:latin typeface="Arial" panose="020B0604020202020204" pitchFamily="34" charset="0"/>
                <a:cs typeface="Arial" panose="020B0604020202020204" pitchFamily="34" charset="0"/>
              </a:rPr>
              <a:t>in line with Services SETA’s development requirements as approved by the Accounting Authority. </a:t>
            </a:r>
            <a:endParaRPr lang="en-ZA" sz="72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ZA" sz="7200" b="1" dirty="0" smtClean="0">
                <a:latin typeface="Arial" panose="020B0604020202020204" pitchFamily="34" charset="0"/>
                <a:cs typeface="Arial" panose="020B0604020202020204" pitchFamily="34" charset="0"/>
              </a:rPr>
              <a:t>Approval</a:t>
            </a:r>
            <a:r>
              <a:rPr lang="en-ZA" sz="7200" dirty="0" smtClean="0">
                <a:latin typeface="Arial" panose="020B0604020202020204" pitchFamily="34" charset="0"/>
                <a:cs typeface="Arial" panose="020B0604020202020204" pitchFamily="34" charset="0"/>
              </a:rPr>
              <a:t> </a:t>
            </a:r>
            <a:r>
              <a:rPr lang="en-ZA" sz="7200" dirty="0">
                <a:latin typeface="Arial" panose="020B0604020202020204" pitchFamily="34" charset="0"/>
                <a:cs typeface="Arial" panose="020B0604020202020204" pitchFamily="34" charset="0"/>
              </a:rPr>
              <a:t>of special projects rests with the Accounting Authority</a:t>
            </a:r>
            <a:r>
              <a:rPr lang="en-ZA" sz="7200" dirty="0" smtClean="0">
                <a:latin typeface="Arial" panose="020B0604020202020204" pitchFamily="34" charset="0"/>
                <a:cs typeface="Arial" panose="020B0604020202020204" pitchFamily="34" charset="0"/>
              </a:rPr>
              <a:t>”.</a:t>
            </a:r>
            <a:endParaRPr lang="en-ZA" sz="7200" dirty="0">
              <a:latin typeface="Arial" panose="020B0604020202020204" pitchFamily="34" charset="0"/>
              <a:cs typeface="Arial" panose="020B0604020202020204" pitchFamily="34" charset="0"/>
            </a:endParaRPr>
          </a:p>
          <a:p>
            <a:pPr marL="391077" lvl="1" indent="-391077">
              <a:buFont typeface="Wingdings" panose="05000000000000000000" pitchFamily="2" charset="2"/>
              <a:buChar char="q"/>
            </a:pPr>
            <a:r>
              <a:rPr lang="en-US" sz="8000" dirty="0" smtClean="0">
                <a:latin typeface="Arial" panose="020B0604020202020204" pitchFamily="34" charset="0"/>
                <a:cs typeface="Arial" panose="020B0604020202020204" pitchFamily="34" charset="0"/>
              </a:rPr>
              <a:t>Having due regard to </a:t>
            </a:r>
            <a:r>
              <a:rPr lang="en-US" sz="8000" dirty="0">
                <a:latin typeface="Arial" panose="020B0604020202020204" pitchFamily="34" charset="0"/>
                <a:cs typeface="Arial" panose="020B0604020202020204" pitchFamily="34" charset="0"/>
              </a:rPr>
              <a:t>the above, Services SETA allocated grants to </a:t>
            </a:r>
            <a:r>
              <a:rPr lang="en-US" sz="8000" dirty="0" smtClean="0">
                <a:latin typeface="Arial" panose="020B0604020202020204" pitchFamily="34" charset="0"/>
                <a:cs typeface="Arial" panose="020B0604020202020204" pitchFamily="34" charset="0"/>
              </a:rPr>
              <a:t>the University </a:t>
            </a:r>
            <a:r>
              <a:rPr lang="en-US" sz="8000" dirty="0">
                <a:latin typeface="Arial" panose="020B0604020202020204" pitchFamily="34" charset="0"/>
                <a:cs typeface="Arial" panose="020B0604020202020204" pitchFamily="34" charset="0"/>
              </a:rPr>
              <a:t>of Limpopo to develop and implement qualifications in the funeral parlour to combat the challenges referred to above.</a:t>
            </a:r>
          </a:p>
          <a:p>
            <a:pPr marL="521436" lvl="1" indent="0">
              <a:buNone/>
            </a:pPr>
            <a:endParaRPr lang="en-ZA" sz="7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04428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3402</TotalTime>
  <Words>1514</Words>
  <Application>Microsoft Office PowerPoint</Application>
  <PresentationFormat>Custom</PresentationFormat>
  <Paragraphs>184</Paragraphs>
  <Slides>19</Slides>
  <Notes>15</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7_Custom Design</vt:lpstr>
      <vt:lpstr>5_Custom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237</cp:revision>
  <cp:lastPrinted>2018-11-22T11:32:39Z</cp:lastPrinted>
  <dcterms:created xsi:type="dcterms:W3CDTF">2016-08-02T07:06:24Z</dcterms:created>
  <dcterms:modified xsi:type="dcterms:W3CDTF">2019-09-11T08:17:39Z</dcterms:modified>
</cp:coreProperties>
</file>