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6" r:id="rId3"/>
    <p:sldId id="261" r:id="rId4"/>
    <p:sldId id="263" r:id="rId5"/>
    <p:sldId id="268" r:id="rId6"/>
    <p:sldId id="264" r:id="rId7"/>
    <p:sldId id="273" r:id="rId8"/>
    <p:sldId id="269" r:id="rId9"/>
    <p:sldId id="271" r:id="rId10"/>
    <p:sldId id="270" r:id="rId11"/>
    <p:sldId id="265" r:id="rId12"/>
    <p:sldId id="272" r:id="rId13"/>
    <p:sldId id="26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BD44"/>
    <a:srgbClr val="0A3B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5" d="100"/>
          <a:sy n="85" d="100"/>
        </p:scale>
        <p:origin x="82" y="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p:cNvSpPr>
            <a:spLocks noGrp="1"/>
          </p:cNvSpPr>
          <p:nvPr>
            <p:ph type="dt" sz="half" idx="10"/>
          </p:nvPr>
        </p:nvSpPr>
        <p:spPr/>
        <p:txBody>
          <a:bodyPr/>
          <a:lstStyle/>
          <a:p>
            <a:fld id="{69AFECC9-5DE1-4040-8D32-6E7B1D6C6E3D}" type="datetimeFigureOut">
              <a:rPr lang="en-ZA" smtClean="0"/>
              <a:t>2019/09/09</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AA3E1882-4B8C-43C9-A921-337FA11C8AFE}" type="slidenum">
              <a:rPr lang="en-ZA" smtClean="0"/>
              <a:t>‹#›</a:t>
            </a:fld>
            <a:endParaRPr lang="en-ZA" dirty="0"/>
          </a:p>
        </p:txBody>
      </p:sp>
    </p:spTree>
    <p:extLst>
      <p:ext uri="{BB962C8B-B14F-4D97-AF65-F5344CB8AC3E}">
        <p14:creationId xmlns:p14="http://schemas.microsoft.com/office/powerpoint/2010/main" val="2766969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69AFECC9-5DE1-4040-8D32-6E7B1D6C6E3D}" type="datetimeFigureOut">
              <a:rPr lang="en-ZA" smtClean="0"/>
              <a:t>2019/09/09</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AA3E1882-4B8C-43C9-A921-337FA11C8AFE}" type="slidenum">
              <a:rPr lang="en-ZA" smtClean="0"/>
              <a:t>‹#›</a:t>
            </a:fld>
            <a:endParaRPr lang="en-ZA" dirty="0"/>
          </a:p>
        </p:txBody>
      </p:sp>
    </p:spTree>
    <p:extLst>
      <p:ext uri="{BB962C8B-B14F-4D97-AF65-F5344CB8AC3E}">
        <p14:creationId xmlns:p14="http://schemas.microsoft.com/office/powerpoint/2010/main" val="2520018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69AFECC9-5DE1-4040-8D32-6E7B1D6C6E3D}" type="datetimeFigureOut">
              <a:rPr lang="en-ZA" smtClean="0"/>
              <a:t>2019/09/09</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AA3E1882-4B8C-43C9-A921-337FA11C8AFE}" type="slidenum">
              <a:rPr lang="en-ZA" smtClean="0"/>
              <a:t>‹#›</a:t>
            </a:fld>
            <a:endParaRPr lang="en-ZA" dirty="0"/>
          </a:p>
        </p:txBody>
      </p:sp>
    </p:spTree>
    <p:extLst>
      <p:ext uri="{BB962C8B-B14F-4D97-AF65-F5344CB8AC3E}">
        <p14:creationId xmlns:p14="http://schemas.microsoft.com/office/powerpoint/2010/main" val="331518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69AFECC9-5DE1-4040-8D32-6E7B1D6C6E3D}" type="datetimeFigureOut">
              <a:rPr lang="en-ZA" smtClean="0"/>
              <a:t>2019/09/09</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AA3E1882-4B8C-43C9-A921-337FA11C8AFE}" type="slidenum">
              <a:rPr lang="en-ZA" smtClean="0"/>
              <a:t>‹#›</a:t>
            </a:fld>
            <a:endParaRPr lang="en-ZA" dirty="0"/>
          </a:p>
        </p:txBody>
      </p:sp>
    </p:spTree>
    <p:extLst>
      <p:ext uri="{BB962C8B-B14F-4D97-AF65-F5344CB8AC3E}">
        <p14:creationId xmlns:p14="http://schemas.microsoft.com/office/powerpoint/2010/main" val="3517509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AFECC9-5DE1-4040-8D32-6E7B1D6C6E3D}" type="datetimeFigureOut">
              <a:rPr lang="en-ZA" smtClean="0"/>
              <a:t>2019/09/09</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AA3E1882-4B8C-43C9-A921-337FA11C8AFE}" type="slidenum">
              <a:rPr lang="en-ZA" smtClean="0"/>
              <a:t>‹#›</a:t>
            </a:fld>
            <a:endParaRPr lang="en-ZA" dirty="0"/>
          </a:p>
        </p:txBody>
      </p:sp>
    </p:spTree>
    <p:extLst>
      <p:ext uri="{BB962C8B-B14F-4D97-AF65-F5344CB8AC3E}">
        <p14:creationId xmlns:p14="http://schemas.microsoft.com/office/powerpoint/2010/main" val="2550222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69AFECC9-5DE1-4040-8D32-6E7B1D6C6E3D}" type="datetimeFigureOut">
              <a:rPr lang="en-ZA" smtClean="0"/>
              <a:t>2019/09/09</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AA3E1882-4B8C-43C9-A921-337FA11C8AFE}" type="slidenum">
              <a:rPr lang="en-ZA" smtClean="0"/>
              <a:t>‹#›</a:t>
            </a:fld>
            <a:endParaRPr lang="en-ZA" dirty="0"/>
          </a:p>
        </p:txBody>
      </p:sp>
    </p:spTree>
    <p:extLst>
      <p:ext uri="{BB962C8B-B14F-4D97-AF65-F5344CB8AC3E}">
        <p14:creationId xmlns:p14="http://schemas.microsoft.com/office/powerpoint/2010/main" val="43266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69AFECC9-5DE1-4040-8D32-6E7B1D6C6E3D}" type="datetimeFigureOut">
              <a:rPr lang="en-ZA" smtClean="0"/>
              <a:t>2019/09/09</a:t>
            </a:fld>
            <a:endParaRPr lang="en-ZA" dirty="0"/>
          </a:p>
        </p:txBody>
      </p:sp>
      <p:sp>
        <p:nvSpPr>
          <p:cNvPr id="8" name="Footer Placeholder 7"/>
          <p:cNvSpPr>
            <a:spLocks noGrp="1"/>
          </p:cNvSpPr>
          <p:nvPr>
            <p:ph type="ftr" sz="quarter" idx="11"/>
          </p:nvPr>
        </p:nvSpPr>
        <p:spPr/>
        <p:txBody>
          <a:bodyPr/>
          <a:lstStyle/>
          <a:p>
            <a:endParaRPr lang="en-ZA" dirty="0"/>
          </a:p>
        </p:txBody>
      </p:sp>
      <p:sp>
        <p:nvSpPr>
          <p:cNvPr id="9" name="Slide Number Placeholder 8"/>
          <p:cNvSpPr>
            <a:spLocks noGrp="1"/>
          </p:cNvSpPr>
          <p:nvPr>
            <p:ph type="sldNum" sz="quarter" idx="12"/>
          </p:nvPr>
        </p:nvSpPr>
        <p:spPr/>
        <p:txBody>
          <a:bodyPr/>
          <a:lstStyle/>
          <a:p>
            <a:fld id="{AA3E1882-4B8C-43C9-A921-337FA11C8AFE}" type="slidenum">
              <a:rPr lang="en-ZA" smtClean="0"/>
              <a:t>‹#›</a:t>
            </a:fld>
            <a:endParaRPr lang="en-ZA" dirty="0"/>
          </a:p>
        </p:txBody>
      </p:sp>
    </p:spTree>
    <p:extLst>
      <p:ext uri="{BB962C8B-B14F-4D97-AF65-F5344CB8AC3E}">
        <p14:creationId xmlns:p14="http://schemas.microsoft.com/office/powerpoint/2010/main" val="447902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69AFECC9-5DE1-4040-8D32-6E7B1D6C6E3D}" type="datetimeFigureOut">
              <a:rPr lang="en-ZA" smtClean="0"/>
              <a:t>2019/09/09</a:t>
            </a:fld>
            <a:endParaRPr lang="en-ZA" dirty="0"/>
          </a:p>
        </p:txBody>
      </p:sp>
      <p:sp>
        <p:nvSpPr>
          <p:cNvPr id="4" name="Footer Placeholder 3"/>
          <p:cNvSpPr>
            <a:spLocks noGrp="1"/>
          </p:cNvSpPr>
          <p:nvPr>
            <p:ph type="ftr" sz="quarter" idx="11"/>
          </p:nvPr>
        </p:nvSpPr>
        <p:spPr/>
        <p:txBody>
          <a:bodyPr/>
          <a:lstStyle/>
          <a:p>
            <a:endParaRPr lang="en-ZA" dirty="0"/>
          </a:p>
        </p:txBody>
      </p:sp>
      <p:sp>
        <p:nvSpPr>
          <p:cNvPr id="5" name="Slide Number Placeholder 4"/>
          <p:cNvSpPr>
            <a:spLocks noGrp="1"/>
          </p:cNvSpPr>
          <p:nvPr>
            <p:ph type="sldNum" sz="quarter" idx="12"/>
          </p:nvPr>
        </p:nvSpPr>
        <p:spPr/>
        <p:txBody>
          <a:bodyPr/>
          <a:lstStyle/>
          <a:p>
            <a:fld id="{AA3E1882-4B8C-43C9-A921-337FA11C8AFE}" type="slidenum">
              <a:rPr lang="en-ZA" smtClean="0"/>
              <a:t>‹#›</a:t>
            </a:fld>
            <a:endParaRPr lang="en-ZA" dirty="0"/>
          </a:p>
        </p:txBody>
      </p:sp>
    </p:spTree>
    <p:extLst>
      <p:ext uri="{BB962C8B-B14F-4D97-AF65-F5344CB8AC3E}">
        <p14:creationId xmlns:p14="http://schemas.microsoft.com/office/powerpoint/2010/main" val="41923896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AFECC9-5DE1-4040-8D32-6E7B1D6C6E3D}" type="datetimeFigureOut">
              <a:rPr lang="en-ZA" smtClean="0"/>
              <a:t>2019/09/09</a:t>
            </a:fld>
            <a:endParaRPr lang="en-ZA" dirty="0"/>
          </a:p>
        </p:txBody>
      </p:sp>
      <p:sp>
        <p:nvSpPr>
          <p:cNvPr id="3" name="Footer Placeholder 2"/>
          <p:cNvSpPr>
            <a:spLocks noGrp="1"/>
          </p:cNvSpPr>
          <p:nvPr>
            <p:ph type="ftr" sz="quarter" idx="11"/>
          </p:nvPr>
        </p:nvSpPr>
        <p:spPr/>
        <p:txBody>
          <a:bodyPr/>
          <a:lstStyle/>
          <a:p>
            <a:endParaRPr lang="en-ZA" dirty="0"/>
          </a:p>
        </p:txBody>
      </p:sp>
      <p:sp>
        <p:nvSpPr>
          <p:cNvPr id="4" name="Slide Number Placeholder 3"/>
          <p:cNvSpPr>
            <a:spLocks noGrp="1"/>
          </p:cNvSpPr>
          <p:nvPr>
            <p:ph type="sldNum" sz="quarter" idx="12"/>
          </p:nvPr>
        </p:nvSpPr>
        <p:spPr/>
        <p:txBody>
          <a:bodyPr/>
          <a:lstStyle/>
          <a:p>
            <a:fld id="{AA3E1882-4B8C-43C9-A921-337FA11C8AFE}" type="slidenum">
              <a:rPr lang="en-ZA" smtClean="0"/>
              <a:t>‹#›</a:t>
            </a:fld>
            <a:endParaRPr lang="en-ZA" dirty="0"/>
          </a:p>
        </p:txBody>
      </p:sp>
    </p:spTree>
    <p:extLst>
      <p:ext uri="{BB962C8B-B14F-4D97-AF65-F5344CB8AC3E}">
        <p14:creationId xmlns:p14="http://schemas.microsoft.com/office/powerpoint/2010/main" val="927861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9AFECC9-5DE1-4040-8D32-6E7B1D6C6E3D}" type="datetimeFigureOut">
              <a:rPr lang="en-ZA" smtClean="0"/>
              <a:t>2019/09/09</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AA3E1882-4B8C-43C9-A921-337FA11C8AFE}" type="slidenum">
              <a:rPr lang="en-ZA" smtClean="0"/>
              <a:t>‹#›</a:t>
            </a:fld>
            <a:endParaRPr lang="en-ZA" dirty="0"/>
          </a:p>
        </p:txBody>
      </p:sp>
    </p:spTree>
    <p:extLst>
      <p:ext uri="{BB962C8B-B14F-4D97-AF65-F5344CB8AC3E}">
        <p14:creationId xmlns:p14="http://schemas.microsoft.com/office/powerpoint/2010/main" val="2398424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9AFECC9-5DE1-4040-8D32-6E7B1D6C6E3D}" type="datetimeFigureOut">
              <a:rPr lang="en-ZA" smtClean="0"/>
              <a:t>2019/09/09</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AA3E1882-4B8C-43C9-A921-337FA11C8AFE}" type="slidenum">
              <a:rPr lang="en-ZA" smtClean="0"/>
              <a:t>‹#›</a:t>
            </a:fld>
            <a:endParaRPr lang="en-ZA" dirty="0"/>
          </a:p>
        </p:txBody>
      </p:sp>
    </p:spTree>
    <p:extLst>
      <p:ext uri="{BB962C8B-B14F-4D97-AF65-F5344CB8AC3E}">
        <p14:creationId xmlns:p14="http://schemas.microsoft.com/office/powerpoint/2010/main" val="1894330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AFECC9-5DE1-4040-8D32-6E7B1D6C6E3D}" type="datetimeFigureOut">
              <a:rPr lang="en-ZA" smtClean="0"/>
              <a:t>2019/09/09</a:t>
            </a:fld>
            <a:endParaRPr lang="en-ZA"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3E1882-4B8C-43C9-A921-337FA11C8AFE}" type="slidenum">
              <a:rPr lang="en-ZA" smtClean="0"/>
              <a:t>‹#›</a:t>
            </a:fld>
            <a:endParaRPr lang="en-ZA" dirty="0"/>
          </a:p>
        </p:txBody>
      </p:sp>
    </p:spTree>
    <p:extLst>
      <p:ext uri="{BB962C8B-B14F-4D97-AF65-F5344CB8AC3E}">
        <p14:creationId xmlns:p14="http://schemas.microsoft.com/office/powerpoint/2010/main" val="37937130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1718"/>
          <a:stretch/>
        </p:blipFill>
        <p:spPr>
          <a:xfrm>
            <a:off x="0" y="0"/>
            <a:ext cx="12191239" cy="6858000"/>
          </a:xfrm>
        </p:spPr>
      </p:pic>
      <p:sp>
        <p:nvSpPr>
          <p:cNvPr id="4" name="Text Placeholder 3"/>
          <p:cNvSpPr>
            <a:spLocks noGrp="1"/>
          </p:cNvSpPr>
          <p:nvPr>
            <p:ph type="body" sz="half" idx="2"/>
          </p:nvPr>
        </p:nvSpPr>
        <p:spPr>
          <a:xfrm>
            <a:off x="1362916" y="2175760"/>
            <a:ext cx="9859266" cy="1958090"/>
          </a:xfrm>
        </p:spPr>
        <p:txBody>
          <a:bodyPr>
            <a:noAutofit/>
          </a:bodyPr>
          <a:lstStyle/>
          <a:p>
            <a:r>
              <a:rPr lang="en-ZA" sz="6600" dirty="0">
                <a:solidFill>
                  <a:schemeClr val="bg1"/>
                </a:solidFill>
                <a:latin typeface="Verdana" panose="020B0604030504040204" pitchFamily="34" charset="0"/>
                <a:ea typeface="Verdana" panose="020B0604030504040204" pitchFamily="34" charset="0"/>
                <a:cs typeface="Verdana" panose="020B0604030504040204" pitchFamily="34" charset="0"/>
              </a:rPr>
              <a:t>SAIT presentation to the SCOF</a:t>
            </a:r>
          </a:p>
          <a:p>
            <a:r>
              <a:rPr lang="en-ZA" sz="3200" dirty="0">
                <a:solidFill>
                  <a:schemeClr val="bg1"/>
                </a:solidFill>
                <a:latin typeface="Verdana" panose="020B0604030504040204" pitchFamily="34" charset="0"/>
                <a:ea typeface="Verdana" panose="020B0604030504040204" pitchFamily="34" charset="0"/>
                <a:cs typeface="Verdana" panose="020B0604030504040204" pitchFamily="34" charset="0"/>
              </a:rPr>
              <a:t>10 September </a:t>
            </a:r>
            <a:r>
              <a:rPr lang="en-ZA" sz="3200" dirty="0">
                <a:solidFill>
                  <a:srgbClr val="80BD44"/>
                </a:solidFill>
                <a:latin typeface="Verdana" panose="020B0604030504040204" pitchFamily="34" charset="0"/>
                <a:ea typeface="Verdana" panose="020B0604030504040204" pitchFamily="34" charset="0"/>
                <a:cs typeface="Verdana" panose="020B0604030504040204" pitchFamily="34" charset="0"/>
              </a:rPr>
              <a:t>2019</a:t>
            </a:r>
          </a:p>
        </p:txBody>
      </p:sp>
    </p:spTree>
    <p:extLst>
      <p:ext uri="{BB962C8B-B14F-4D97-AF65-F5344CB8AC3E}">
        <p14:creationId xmlns:p14="http://schemas.microsoft.com/office/powerpoint/2010/main" val="9640232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428"/>
            <a:ext cx="12192000" cy="6858428"/>
          </a:xfrm>
        </p:spPr>
      </p:pic>
      <p:sp>
        <p:nvSpPr>
          <p:cNvPr id="2" name="Title 1"/>
          <p:cNvSpPr>
            <a:spLocks noGrp="1"/>
          </p:cNvSpPr>
          <p:nvPr>
            <p:ph type="title"/>
          </p:nvPr>
        </p:nvSpPr>
        <p:spPr>
          <a:xfrm>
            <a:off x="763480" y="-1"/>
            <a:ext cx="10379177" cy="1251751"/>
          </a:xfrm>
        </p:spPr>
        <p:txBody>
          <a:bodyPr/>
          <a:lstStyle/>
          <a:p>
            <a:r>
              <a:rPr lang="en-ZA" b="1" dirty="0">
                <a:solidFill>
                  <a:srgbClr val="80BD44"/>
                </a:solidFill>
                <a:latin typeface="Verdana" panose="020B0604030504040204" pitchFamily="34" charset="0"/>
                <a:ea typeface="Verdana" panose="020B0604030504040204" pitchFamily="34" charset="0"/>
                <a:cs typeface="Verdana" panose="020B0604030504040204" pitchFamily="34" charset="0"/>
              </a:rPr>
              <a:t>Value-Added</a:t>
            </a:r>
            <a:r>
              <a:rPr lang="en-ZA" b="1" dirty="0">
                <a:solidFill>
                  <a:srgbClr val="0A3B63"/>
                </a:solidFill>
                <a:latin typeface="Verdana" panose="020B0604030504040204" pitchFamily="34" charset="0"/>
                <a:ea typeface="Verdana" panose="020B0604030504040204" pitchFamily="34" charset="0"/>
                <a:cs typeface="Verdana" panose="020B0604030504040204" pitchFamily="34" charset="0"/>
              </a:rPr>
              <a:t> Tax</a:t>
            </a:r>
            <a:endParaRPr lang="en-ZA" b="1" dirty="0">
              <a:latin typeface="Verdana" panose="020B0604030504040204" pitchFamily="34" charset="0"/>
              <a:ea typeface="Verdana" panose="020B0604030504040204" pitchFamily="34" charset="0"/>
              <a:cs typeface="Verdana" panose="020B0604030504040204" pitchFamily="34" charset="0"/>
            </a:endParaRPr>
          </a:p>
        </p:txBody>
      </p:sp>
      <p:sp>
        <p:nvSpPr>
          <p:cNvPr id="4" name="Text Placeholder 3"/>
          <p:cNvSpPr>
            <a:spLocks noGrp="1"/>
          </p:cNvSpPr>
          <p:nvPr>
            <p:ph type="body" sz="half" idx="2"/>
          </p:nvPr>
        </p:nvSpPr>
        <p:spPr>
          <a:xfrm>
            <a:off x="763480" y="1586883"/>
            <a:ext cx="10950522" cy="3811588"/>
          </a:xfrm>
        </p:spPr>
        <p:txBody>
          <a:bodyPr>
            <a:normAutofit/>
          </a:bodyPr>
          <a:lstStyle/>
          <a:p>
            <a:pPr>
              <a:lnSpc>
                <a:spcPct val="100000"/>
              </a:lnSpc>
              <a:spcBef>
                <a:spcPts val="0"/>
              </a:spcBef>
            </a:pPr>
            <a:r>
              <a:rPr lang="en-US" sz="2000" b="1" dirty="0">
                <a:solidFill>
                  <a:srgbClr val="0A3B63"/>
                </a:solidFill>
                <a:latin typeface="Arial" panose="020B0604020202020204" pitchFamily="34" charset="0"/>
                <a:ea typeface="Verdana" panose="020B0604030504040204" pitchFamily="34" charset="0"/>
                <a:cs typeface="Arial" panose="020B0604020202020204" pitchFamily="34" charset="0"/>
              </a:rPr>
              <a:t>Reviewing section 72 of the VAT Act – current applications </a:t>
            </a:r>
          </a:p>
          <a:p>
            <a:pPr>
              <a:lnSpc>
                <a:spcPct val="100000"/>
              </a:lnSpc>
              <a:spcBef>
                <a:spcPts val="0"/>
              </a:spcBef>
            </a:pPr>
            <a:endParaRPr lang="en-US" sz="2000" b="1" dirty="0">
              <a:solidFill>
                <a:srgbClr val="0A3B63"/>
              </a:solidFill>
              <a:latin typeface="Arial" panose="020B0604020202020204" pitchFamily="34" charset="0"/>
              <a:ea typeface="Verdana" panose="020B0604030504040204" pitchFamily="34" charset="0"/>
              <a:cs typeface="Arial" panose="020B0604020202020204" pitchFamily="34" charset="0"/>
            </a:endParaRPr>
          </a:p>
          <a:p>
            <a:pPr marL="342900" indent="-342900">
              <a:lnSpc>
                <a:spcPct val="100000"/>
              </a:lnSpc>
              <a:spcBef>
                <a:spcPts val="0"/>
              </a:spcBef>
              <a:buFont typeface="Arial" panose="020B0604020202020204" pitchFamily="34" charset="0"/>
              <a:buChar char="•"/>
            </a:pPr>
            <a:r>
              <a:rPr lang="en-US" sz="2000" dirty="0">
                <a:solidFill>
                  <a:srgbClr val="0A3B63"/>
                </a:solidFill>
                <a:latin typeface="Arial" panose="020B0604020202020204" pitchFamily="34" charset="0"/>
                <a:ea typeface="Verdana" panose="020B0604030504040204" pitchFamily="34" charset="0"/>
                <a:cs typeface="Arial" panose="020B0604020202020204" pitchFamily="34" charset="0"/>
              </a:rPr>
              <a:t>It is noted that whist the current legislation is not viewed as being 100% fit for purpose, commercial activity continues and taxpayers continue to submit applications to SARS. </a:t>
            </a:r>
          </a:p>
          <a:p>
            <a:pPr marL="342900" indent="-342900">
              <a:lnSpc>
                <a:spcPct val="100000"/>
              </a:lnSpc>
              <a:spcBef>
                <a:spcPts val="0"/>
              </a:spcBef>
              <a:buFont typeface="Arial" panose="020B0604020202020204" pitchFamily="34" charset="0"/>
              <a:buChar char="•"/>
            </a:pPr>
            <a:endParaRPr lang="en-US" sz="2000" dirty="0">
              <a:solidFill>
                <a:srgbClr val="0A3B63"/>
              </a:solidFill>
              <a:latin typeface="Arial" panose="020B0604020202020204" pitchFamily="34" charset="0"/>
              <a:ea typeface="Verdana" panose="020B0604030504040204" pitchFamily="34" charset="0"/>
              <a:cs typeface="Arial" panose="020B0604020202020204" pitchFamily="34" charset="0"/>
            </a:endParaRPr>
          </a:p>
          <a:p>
            <a:pPr marL="342900" indent="-342900">
              <a:lnSpc>
                <a:spcPct val="100000"/>
              </a:lnSpc>
              <a:spcBef>
                <a:spcPts val="0"/>
              </a:spcBef>
              <a:buFont typeface="Arial" panose="020B0604020202020204" pitchFamily="34" charset="0"/>
              <a:buChar char="•"/>
            </a:pPr>
            <a:r>
              <a:rPr lang="en-US" sz="2000" dirty="0">
                <a:solidFill>
                  <a:srgbClr val="0A3B63"/>
                </a:solidFill>
                <a:latin typeface="Arial" panose="020B0604020202020204" pitchFamily="34" charset="0"/>
                <a:ea typeface="Verdana" panose="020B0604030504040204" pitchFamily="34" charset="0"/>
                <a:cs typeface="Arial" panose="020B0604020202020204" pitchFamily="34" charset="0"/>
              </a:rPr>
              <a:t>In light of this fact, it is recommended that SARS and business be supported with guidance on how to manage existing and forthcoming applications until the ambit of section 72 and the duration of the current rulings have been resolved. </a:t>
            </a:r>
          </a:p>
          <a:p>
            <a:pPr marL="342900" indent="-342900">
              <a:lnSpc>
                <a:spcPct val="100000"/>
              </a:lnSpc>
              <a:spcBef>
                <a:spcPts val="0"/>
              </a:spcBef>
              <a:buFont typeface="Arial" panose="020B0604020202020204" pitchFamily="34" charset="0"/>
              <a:buChar char="•"/>
            </a:pPr>
            <a:endParaRPr lang="en-ZA" sz="2000" dirty="0">
              <a:solidFill>
                <a:srgbClr val="0A3B63"/>
              </a:solidFill>
              <a:latin typeface="Arial" panose="020B0604020202020204" pitchFamily="34" charset="0"/>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19399171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428"/>
            <a:ext cx="12192000" cy="6858428"/>
          </a:xfrm>
        </p:spPr>
      </p:pic>
      <p:sp>
        <p:nvSpPr>
          <p:cNvPr id="2" name="Title 1"/>
          <p:cNvSpPr>
            <a:spLocks noGrp="1"/>
          </p:cNvSpPr>
          <p:nvPr>
            <p:ph type="title"/>
          </p:nvPr>
        </p:nvSpPr>
        <p:spPr>
          <a:xfrm>
            <a:off x="763480" y="-1"/>
            <a:ext cx="10379177" cy="1251751"/>
          </a:xfrm>
        </p:spPr>
        <p:txBody>
          <a:bodyPr/>
          <a:lstStyle/>
          <a:p>
            <a:r>
              <a:rPr lang="en-ZA" b="1" dirty="0">
                <a:solidFill>
                  <a:srgbClr val="80BD44"/>
                </a:solidFill>
                <a:latin typeface="Verdana" panose="020B0604030504040204" pitchFamily="34" charset="0"/>
                <a:ea typeface="Verdana" panose="020B0604030504040204" pitchFamily="34" charset="0"/>
                <a:cs typeface="Verdana" panose="020B0604030504040204" pitchFamily="34" charset="0"/>
              </a:rPr>
              <a:t>Personal Income Tax </a:t>
            </a:r>
            <a:r>
              <a:rPr lang="en-ZA" b="1" dirty="0">
                <a:solidFill>
                  <a:srgbClr val="0A3B63"/>
                </a:solidFill>
                <a:latin typeface="Verdana" panose="020B0604030504040204" pitchFamily="34" charset="0"/>
                <a:ea typeface="Verdana" panose="020B0604030504040204" pitchFamily="34" charset="0"/>
                <a:cs typeface="Verdana" panose="020B0604030504040204" pitchFamily="34" charset="0"/>
              </a:rPr>
              <a:t>&amp; employment taxes</a:t>
            </a:r>
            <a:endParaRPr lang="en-ZA" b="1" dirty="0">
              <a:latin typeface="Verdana" panose="020B0604030504040204" pitchFamily="34" charset="0"/>
              <a:ea typeface="Verdana" panose="020B0604030504040204" pitchFamily="34" charset="0"/>
              <a:cs typeface="Verdana" panose="020B0604030504040204" pitchFamily="34" charset="0"/>
            </a:endParaRPr>
          </a:p>
        </p:txBody>
      </p:sp>
      <p:sp>
        <p:nvSpPr>
          <p:cNvPr id="4" name="Text Placeholder 3"/>
          <p:cNvSpPr>
            <a:spLocks noGrp="1"/>
          </p:cNvSpPr>
          <p:nvPr>
            <p:ph type="body" sz="half" idx="2"/>
          </p:nvPr>
        </p:nvSpPr>
        <p:spPr>
          <a:xfrm>
            <a:off x="763480" y="1586882"/>
            <a:ext cx="10950522" cy="5271118"/>
          </a:xfrm>
        </p:spPr>
        <p:txBody>
          <a:bodyPr>
            <a:normAutofit fontScale="92500" lnSpcReduction="10000"/>
          </a:bodyPr>
          <a:lstStyle/>
          <a:p>
            <a:pPr>
              <a:lnSpc>
                <a:spcPct val="100000"/>
              </a:lnSpc>
              <a:spcBef>
                <a:spcPts val="0"/>
              </a:spcBef>
            </a:pPr>
            <a:r>
              <a:rPr lang="en-US" sz="2000" b="1" dirty="0">
                <a:solidFill>
                  <a:srgbClr val="0A3B63"/>
                </a:solidFill>
                <a:latin typeface="Arial" panose="020B0604020202020204" pitchFamily="34" charset="0"/>
                <a:ea typeface="Verdana" panose="020B0604030504040204" pitchFamily="34" charset="0"/>
                <a:cs typeface="Arial" panose="020B0604020202020204" pitchFamily="34" charset="0"/>
              </a:rPr>
              <a:t>F</a:t>
            </a:r>
            <a:r>
              <a:rPr lang="en-ZA" sz="2000" b="1" dirty="0">
                <a:solidFill>
                  <a:srgbClr val="0A3B63"/>
                </a:solidFill>
                <a:latin typeface="Arial" panose="020B0604020202020204" pitchFamily="34" charset="0"/>
                <a:ea typeface="Verdana" panose="020B0604030504040204" pitchFamily="34" charset="0"/>
                <a:cs typeface="Arial" panose="020B0604020202020204" pitchFamily="34" charset="0"/>
              </a:rPr>
              <a:t>oreign employment tax exemption - general</a:t>
            </a:r>
          </a:p>
          <a:p>
            <a:pPr>
              <a:lnSpc>
                <a:spcPct val="100000"/>
              </a:lnSpc>
              <a:spcBef>
                <a:spcPts val="0"/>
              </a:spcBef>
            </a:pPr>
            <a:endParaRPr lang="en-ZA" sz="2000" b="1" dirty="0">
              <a:solidFill>
                <a:srgbClr val="0A3B63"/>
              </a:solidFill>
              <a:latin typeface="Arial" panose="020B0604020202020204" pitchFamily="34" charset="0"/>
              <a:ea typeface="Verdana" panose="020B0604030504040204" pitchFamily="34" charset="0"/>
              <a:cs typeface="Arial" panose="020B0604020202020204" pitchFamily="34" charset="0"/>
            </a:endParaRPr>
          </a:p>
          <a:p>
            <a:pPr marL="342900" indent="-342900">
              <a:lnSpc>
                <a:spcPct val="100000"/>
              </a:lnSpc>
              <a:spcBef>
                <a:spcPts val="0"/>
              </a:spcBef>
              <a:buFont typeface="Arial" panose="020B0604020202020204" pitchFamily="34" charset="0"/>
              <a:buChar char="•"/>
            </a:pPr>
            <a:r>
              <a:rPr lang="en-ZA" sz="2000" dirty="0">
                <a:solidFill>
                  <a:srgbClr val="0A3B63"/>
                </a:solidFill>
                <a:latin typeface="Arial" panose="020B0604020202020204" pitchFamily="34" charset="0"/>
                <a:ea typeface="Verdana" panose="020B0604030504040204" pitchFamily="34" charset="0"/>
                <a:cs typeface="Arial" panose="020B0604020202020204" pitchFamily="34" charset="0"/>
              </a:rPr>
              <a:t>The amendment to section 10(1)(o)(ii) become effective on 1 March 2020. </a:t>
            </a:r>
          </a:p>
          <a:p>
            <a:pPr marL="342900" indent="-342900">
              <a:lnSpc>
                <a:spcPct val="100000"/>
              </a:lnSpc>
              <a:spcBef>
                <a:spcPts val="0"/>
              </a:spcBef>
              <a:buFont typeface="Arial" panose="020B0604020202020204" pitchFamily="34" charset="0"/>
              <a:buChar char="•"/>
            </a:pPr>
            <a:endParaRPr lang="en-ZA" sz="2000" dirty="0">
              <a:solidFill>
                <a:srgbClr val="0A3B63"/>
              </a:solidFill>
              <a:latin typeface="Arial" panose="020B0604020202020204" pitchFamily="34" charset="0"/>
              <a:ea typeface="Verdana" panose="020B0604030504040204" pitchFamily="34" charset="0"/>
              <a:cs typeface="Arial" panose="020B0604020202020204" pitchFamily="34" charset="0"/>
            </a:endParaRPr>
          </a:p>
          <a:p>
            <a:pPr marL="342900" indent="-342900">
              <a:lnSpc>
                <a:spcPct val="100000"/>
              </a:lnSpc>
              <a:spcBef>
                <a:spcPts val="0"/>
              </a:spcBef>
              <a:buFont typeface="Arial" panose="020B0604020202020204" pitchFamily="34" charset="0"/>
              <a:buChar char="•"/>
            </a:pPr>
            <a:r>
              <a:rPr lang="en-ZA" sz="2000" dirty="0">
                <a:solidFill>
                  <a:srgbClr val="0A3B63"/>
                </a:solidFill>
                <a:latin typeface="Arial" panose="020B0604020202020204" pitchFamily="34" charset="0"/>
                <a:ea typeface="Verdana" panose="020B0604030504040204" pitchFamily="34" charset="0"/>
                <a:cs typeface="Arial" panose="020B0604020202020204" pitchFamily="34" charset="0"/>
              </a:rPr>
              <a:t>As a registered professional body (RCB), SAIT has become aware of the number of trends. </a:t>
            </a:r>
          </a:p>
          <a:p>
            <a:pPr marL="342900" indent="-342900">
              <a:lnSpc>
                <a:spcPct val="100000"/>
              </a:lnSpc>
              <a:spcBef>
                <a:spcPts val="0"/>
              </a:spcBef>
              <a:buFont typeface="Arial" panose="020B0604020202020204" pitchFamily="34" charset="0"/>
              <a:buChar char="•"/>
            </a:pPr>
            <a:endParaRPr lang="en-ZA" sz="2000" dirty="0">
              <a:solidFill>
                <a:srgbClr val="0A3B63"/>
              </a:solidFill>
              <a:latin typeface="Arial" panose="020B0604020202020204" pitchFamily="34" charset="0"/>
              <a:ea typeface="Verdana" panose="020B0604030504040204" pitchFamily="34" charset="0"/>
              <a:cs typeface="Arial" panose="020B0604020202020204" pitchFamily="34" charset="0"/>
            </a:endParaRPr>
          </a:p>
          <a:p>
            <a:pPr marL="342900" lvl="1" indent="-342900">
              <a:lnSpc>
                <a:spcPct val="100000"/>
              </a:lnSpc>
              <a:spcBef>
                <a:spcPts val="0"/>
              </a:spcBef>
              <a:buFont typeface="Arial" panose="020B0604020202020204" pitchFamily="34" charset="0"/>
              <a:buChar char="•"/>
            </a:pPr>
            <a:r>
              <a:rPr lang="en-ZA" sz="2100" dirty="0">
                <a:solidFill>
                  <a:srgbClr val="0A3B63"/>
                </a:solidFill>
                <a:latin typeface="Arial" panose="020B0604020202020204" pitchFamily="34" charset="0"/>
                <a:ea typeface="Verdana" panose="020B0604030504040204" pitchFamily="34" charset="0"/>
                <a:cs typeface="Arial" panose="020B0604020202020204" pitchFamily="34" charset="0"/>
              </a:rPr>
              <a:t>Individuals:</a:t>
            </a:r>
          </a:p>
          <a:p>
            <a:pPr marL="800100" lvl="2" indent="-342900">
              <a:lnSpc>
                <a:spcPct val="100000"/>
              </a:lnSpc>
              <a:spcBef>
                <a:spcPts val="0"/>
              </a:spcBef>
              <a:buFontTx/>
              <a:buChar char="-"/>
            </a:pPr>
            <a:r>
              <a:rPr lang="en-ZA" sz="1900" dirty="0">
                <a:solidFill>
                  <a:srgbClr val="0A3B63"/>
                </a:solidFill>
                <a:latin typeface="Arial" panose="020B0604020202020204" pitchFamily="34" charset="0"/>
                <a:ea typeface="Verdana" panose="020B0604030504040204" pitchFamily="34" charset="0"/>
                <a:cs typeface="Arial" panose="020B0604020202020204" pitchFamily="34" charset="0"/>
              </a:rPr>
              <a:t>The support required by tax advisors from SAIT to allow them deal with ‘tax residence scenarios’ have increased exponentially. </a:t>
            </a:r>
          </a:p>
          <a:p>
            <a:pPr marL="800100" lvl="2" indent="-342900">
              <a:lnSpc>
                <a:spcPct val="100000"/>
              </a:lnSpc>
              <a:spcBef>
                <a:spcPts val="0"/>
              </a:spcBef>
              <a:buFontTx/>
              <a:buChar char="-"/>
            </a:pPr>
            <a:r>
              <a:rPr lang="en-ZA" sz="1900" dirty="0">
                <a:solidFill>
                  <a:srgbClr val="0A3B63"/>
                </a:solidFill>
                <a:latin typeface="Arial" panose="020B0604020202020204" pitchFamily="34" charset="0"/>
                <a:ea typeface="Verdana" panose="020B0604030504040204" pitchFamily="34" charset="0"/>
                <a:cs typeface="Arial" panose="020B0604020202020204" pitchFamily="34" charset="0"/>
              </a:rPr>
              <a:t>The increased demand reflects the explosion in the market of individuals requiring advice on how to cease their South African tax residency, or assistance in confirming and regularising an earlier exit. </a:t>
            </a:r>
          </a:p>
          <a:p>
            <a:pPr marL="800100" lvl="2" indent="-342900">
              <a:lnSpc>
                <a:spcPct val="100000"/>
              </a:lnSpc>
              <a:spcBef>
                <a:spcPts val="0"/>
              </a:spcBef>
              <a:buFontTx/>
              <a:buChar char="-"/>
            </a:pPr>
            <a:r>
              <a:rPr lang="en-ZA" sz="1900" dirty="0">
                <a:solidFill>
                  <a:srgbClr val="0A3B63"/>
                </a:solidFill>
                <a:latin typeface="Arial" panose="020B0604020202020204" pitchFamily="34" charset="0"/>
                <a:ea typeface="Verdana" panose="020B0604030504040204" pitchFamily="34" charset="0"/>
                <a:cs typeface="Arial" panose="020B0604020202020204" pitchFamily="34" charset="0"/>
              </a:rPr>
              <a:t>There is also a significant in interest in the effect of transferring/acquiring assets abroad</a:t>
            </a:r>
          </a:p>
          <a:p>
            <a:pPr marL="342900" lvl="1" indent="-342900">
              <a:lnSpc>
                <a:spcPct val="100000"/>
              </a:lnSpc>
              <a:spcBef>
                <a:spcPts val="0"/>
              </a:spcBef>
              <a:buFont typeface="Arial" panose="020B0604020202020204" pitchFamily="34" charset="0"/>
              <a:buChar char="•"/>
            </a:pPr>
            <a:endParaRPr lang="en-ZA" sz="2100" dirty="0">
              <a:solidFill>
                <a:srgbClr val="0A3B63"/>
              </a:solidFill>
              <a:latin typeface="Arial" panose="020B0604020202020204" pitchFamily="34" charset="0"/>
              <a:ea typeface="Verdana" panose="020B0604030504040204" pitchFamily="34" charset="0"/>
              <a:cs typeface="Arial" panose="020B0604020202020204" pitchFamily="34" charset="0"/>
            </a:endParaRPr>
          </a:p>
          <a:p>
            <a:pPr marL="342900" lvl="1" indent="-342900">
              <a:lnSpc>
                <a:spcPct val="100000"/>
              </a:lnSpc>
              <a:spcBef>
                <a:spcPts val="0"/>
              </a:spcBef>
              <a:buFont typeface="Arial" panose="020B0604020202020204" pitchFamily="34" charset="0"/>
              <a:buChar char="•"/>
            </a:pPr>
            <a:r>
              <a:rPr lang="en-ZA" sz="2100" dirty="0">
                <a:solidFill>
                  <a:srgbClr val="0A3B63"/>
                </a:solidFill>
                <a:latin typeface="Arial" panose="020B0604020202020204" pitchFamily="34" charset="0"/>
                <a:ea typeface="Verdana" panose="020B0604030504040204" pitchFamily="34" charset="0"/>
                <a:cs typeface="Arial" panose="020B0604020202020204" pitchFamily="34" charset="0"/>
              </a:rPr>
              <a:t>Multi-national groups:</a:t>
            </a:r>
          </a:p>
          <a:p>
            <a:pPr marL="800100" lvl="2" indent="-342900">
              <a:lnSpc>
                <a:spcPct val="100000"/>
              </a:lnSpc>
              <a:spcBef>
                <a:spcPts val="0"/>
              </a:spcBef>
              <a:buFontTx/>
              <a:buChar char="-"/>
            </a:pPr>
            <a:r>
              <a:rPr lang="en-ZA" sz="1900" dirty="0">
                <a:solidFill>
                  <a:srgbClr val="0A3B63"/>
                </a:solidFill>
                <a:latin typeface="Arial" panose="020B0604020202020204" pitchFamily="34" charset="0"/>
                <a:ea typeface="Verdana" panose="020B0604030504040204" pitchFamily="34" charset="0"/>
                <a:cs typeface="Arial" panose="020B0604020202020204" pitchFamily="34" charset="0"/>
              </a:rPr>
              <a:t>Expressed concern at various forums around cost and practical application as they grapple with the impact of the impending change. </a:t>
            </a:r>
          </a:p>
          <a:p>
            <a:pPr marL="800100" lvl="2" indent="-342900">
              <a:lnSpc>
                <a:spcPct val="100000"/>
              </a:lnSpc>
              <a:spcBef>
                <a:spcPts val="0"/>
              </a:spcBef>
              <a:buFontTx/>
              <a:buChar char="-"/>
            </a:pPr>
            <a:r>
              <a:rPr lang="en-ZA" sz="1900" dirty="0">
                <a:solidFill>
                  <a:srgbClr val="0A3B63"/>
                </a:solidFill>
                <a:latin typeface="Arial" panose="020B0604020202020204" pitchFamily="34" charset="0"/>
                <a:ea typeface="Verdana" panose="020B0604030504040204" pitchFamily="34" charset="0"/>
                <a:cs typeface="Arial" panose="020B0604020202020204" pitchFamily="34" charset="0"/>
              </a:rPr>
              <a:t>There is an increased interest in structuring a global employment company and global retirement option. </a:t>
            </a:r>
            <a:endParaRPr lang="en-ZA" sz="2000" b="1" dirty="0">
              <a:solidFill>
                <a:srgbClr val="0A3B63"/>
              </a:solidFill>
              <a:latin typeface="Arial" panose="020B0604020202020204" pitchFamily="34" charset="0"/>
              <a:ea typeface="Verdana" panose="020B0604030504040204" pitchFamily="34" charset="0"/>
              <a:cs typeface="Arial" panose="020B0604020202020204" pitchFamily="34" charset="0"/>
            </a:endParaRPr>
          </a:p>
          <a:p>
            <a:pPr>
              <a:lnSpc>
                <a:spcPct val="100000"/>
              </a:lnSpc>
              <a:spcBef>
                <a:spcPts val="0"/>
              </a:spcBef>
            </a:pPr>
            <a:endParaRPr lang="en-ZA" sz="2000" b="1" dirty="0">
              <a:solidFill>
                <a:srgbClr val="0A3B63"/>
              </a:solidFill>
              <a:latin typeface="Arial" panose="020B0604020202020204" pitchFamily="34" charset="0"/>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18589242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428"/>
            <a:ext cx="12192000" cy="6858428"/>
          </a:xfrm>
        </p:spPr>
      </p:pic>
      <p:sp>
        <p:nvSpPr>
          <p:cNvPr id="2" name="Title 1"/>
          <p:cNvSpPr>
            <a:spLocks noGrp="1"/>
          </p:cNvSpPr>
          <p:nvPr>
            <p:ph type="title"/>
          </p:nvPr>
        </p:nvSpPr>
        <p:spPr>
          <a:xfrm>
            <a:off x="763480" y="-1"/>
            <a:ext cx="10379177" cy="1251751"/>
          </a:xfrm>
        </p:spPr>
        <p:txBody>
          <a:bodyPr/>
          <a:lstStyle/>
          <a:p>
            <a:r>
              <a:rPr lang="en-ZA" b="1" dirty="0">
                <a:solidFill>
                  <a:srgbClr val="80BD44"/>
                </a:solidFill>
                <a:latin typeface="Verdana" panose="020B0604030504040204" pitchFamily="34" charset="0"/>
                <a:ea typeface="Verdana" panose="020B0604030504040204" pitchFamily="34" charset="0"/>
                <a:cs typeface="Verdana" panose="020B0604030504040204" pitchFamily="34" charset="0"/>
              </a:rPr>
              <a:t>Personal Income Tax </a:t>
            </a:r>
            <a:r>
              <a:rPr lang="en-ZA" b="1" dirty="0">
                <a:solidFill>
                  <a:srgbClr val="0A3B63"/>
                </a:solidFill>
                <a:latin typeface="Verdana" panose="020B0604030504040204" pitchFamily="34" charset="0"/>
                <a:ea typeface="Verdana" panose="020B0604030504040204" pitchFamily="34" charset="0"/>
                <a:cs typeface="Verdana" panose="020B0604030504040204" pitchFamily="34" charset="0"/>
              </a:rPr>
              <a:t>&amp; employment taxes</a:t>
            </a:r>
            <a:endParaRPr lang="en-ZA" b="1" dirty="0">
              <a:latin typeface="Verdana" panose="020B0604030504040204" pitchFamily="34" charset="0"/>
              <a:ea typeface="Verdana" panose="020B0604030504040204" pitchFamily="34" charset="0"/>
              <a:cs typeface="Verdana" panose="020B0604030504040204" pitchFamily="34" charset="0"/>
            </a:endParaRPr>
          </a:p>
        </p:txBody>
      </p:sp>
      <p:sp>
        <p:nvSpPr>
          <p:cNvPr id="4" name="Text Placeholder 3"/>
          <p:cNvSpPr>
            <a:spLocks noGrp="1"/>
          </p:cNvSpPr>
          <p:nvPr>
            <p:ph type="body" sz="half" idx="2"/>
          </p:nvPr>
        </p:nvSpPr>
        <p:spPr>
          <a:xfrm>
            <a:off x="763480" y="1586882"/>
            <a:ext cx="10950522" cy="5271118"/>
          </a:xfrm>
        </p:spPr>
        <p:txBody>
          <a:bodyPr>
            <a:normAutofit lnSpcReduction="10000"/>
          </a:bodyPr>
          <a:lstStyle/>
          <a:p>
            <a:pPr>
              <a:lnSpc>
                <a:spcPct val="100000"/>
              </a:lnSpc>
              <a:spcBef>
                <a:spcPts val="0"/>
              </a:spcBef>
            </a:pPr>
            <a:r>
              <a:rPr lang="en-US" sz="2000" b="1" dirty="0">
                <a:solidFill>
                  <a:srgbClr val="0A3B63"/>
                </a:solidFill>
                <a:latin typeface="Arial" panose="020B0604020202020204" pitchFamily="34" charset="0"/>
                <a:ea typeface="Verdana" panose="020B0604030504040204" pitchFamily="34" charset="0"/>
                <a:cs typeface="Arial" panose="020B0604020202020204" pitchFamily="34" charset="0"/>
              </a:rPr>
              <a:t>F</a:t>
            </a:r>
            <a:r>
              <a:rPr lang="en-ZA" sz="2000" b="1" dirty="0">
                <a:solidFill>
                  <a:srgbClr val="0A3B63"/>
                </a:solidFill>
                <a:latin typeface="Arial" panose="020B0604020202020204" pitchFamily="34" charset="0"/>
                <a:ea typeface="Verdana" panose="020B0604030504040204" pitchFamily="34" charset="0"/>
                <a:cs typeface="Arial" panose="020B0604020202020204" pitchFamily="34" charset="0"/>
              </a:rPr>
              <a:t>oreign employment tax exemption – way forward</a:t>
            </a:r>
          </a:p>
          <a:p>
            <a:pPr>
              <a:lnSpc>
                <a:spcPct val="100000"/>
              </a:lnSpc>
              <a:spcBef>
                <a:spcPts val="0"/>
              </a:spcBef>
            </a:pPr>
            <a:endParaRPr lang="en-ZA" sz="2000" b="1" dirty="0">
              <a:solidFill>
                <a:srgbClr val="0A3B63"/>
              </a:solidFill>
              <a:latin typeface="Arial" panose="020B0604020202020204" pitchFamily="34" charset="0"/>
              <a:ea typeface="Verdana" panose="020B0604030504040204" pitchFamily="34" charset="0"/>
              <a:cs typeface="Arial" panose="020B0604020202020204" pitchFamily="34" charset="0"/>
            </a:endParaRPr>
          </a:p>
          <a:p>
            <a:pPr marL="342900" indent="-342900">
              <a:lnSpc>
                <a:spcPct val="100000"/>
              </a:lnSpc>
              <a:spcBef>
                <a:spcPts val="0"/>
              </a:spcBef>
              <a:buFont typeface="Arial" panose="020B0604020202020204" pitchFamily="34" charset="0"/>
              <a:buChar char="•"/>
            </a:pPr>
            <a:r>
              <a:rPr lang="en-ZA" sz="2000" dirty="0">
                <a:solidFill>
                  <a:srgbClr val="0A3B63"/>
                </a:solidFill>
                <a:latin typeface="Arial" panose="020B0604020202020204" pitchFamily="34" charset="0"/>
                <a:ea typeface="Verdana" panose="020B0604030504040204" pitchFamily="34" charset="0"/>
                <a:cs typeface="Arial" panose="020B0604020202020204" pitchFamily="34" charset="0"/>
              </a:rPr>
              <a:t>SAIT has been requested by our corporate members to drive a survey </a:t>
            </a:r>
            <a:r>
              <a:rPr lang="en-US" sz="2000" dirty="0">
                <a:solidFill>
                  <a:srgbClr val="0A3B63"/>
                </a:solidFill>
                <a:latin typeface="Arial" panose="020B0604020202020204" pitchFamily="34" charset="0"/>
                <a:ea typeface="Verdana" panose="020B0604030504040204" pitchFamily="34" charset="0"/>
                <a:cs typeface="Arial" panose="020B0604020202020204" pitchFamily="34" charset="0"/>
              </a:rPr>
              <a:t>to determine the effect of the amendment to section 10(1)(o)(ii) on:</a:t>
            </a:r>
          </a:p>
          <a:p>
            <a:pPr marL="800100" lvl="2" indent="-342900">
              <a:spcBef>
                <a:spcPts val="0"/>
              </a:spcBef>
              <a:buFontTx/>
              <a:buChar char="-"/>
            </a:pPr>
            <a:r>
              <a:rPr lang="en-US" sz="1800" dirty="0">
                <a:solidFill>
                  <a:srgbClr val="0A3B63"/>
                </a:solidFill>
                <a:latin typeface="Arial" panose="020B0604020202020204" pitchFamily="34" charset="0"/>
                <a:ea typeface="Verdana" panose="020B0604030504040204" pitchFamily="34" charset="0"/>
                <a:cs typeface="Arial" panose="020B0604020202020204" pitchFamily="34" charset="0"/>
              </a:rPr>
              <a:t>A Company (foreign or local),</a:t>
            </a:r>
          </a:p>
          <a:p>
            <a:pPr marL="800100" lvl="2" indent="-342900">
              <a:spcBef>
                <a:spcPts val="0"/>
              </a:spcBef>
              <a:buFontTx/>
              <a:buChar char="-"/>
            </a:pPr>
            <a:r>
              <a:rPr lang="en-US" sz="1800" dirty="0">
                <a:solidFill>
                  <a:srgbClr val="0A3B63"/>
                </a:solidFill>
                <a:latin typeface="Arial" panose="020B0604020202020204" pitchFamily="34" charset="0"/>
                <a:ea typeface="Verdana" panose="020B0604030504040204" pitchFamily="34" charset="0"/>
                <a:cs typeface="Arial" panose="020B0604020202020204" pitchFamily="34" charset="0"/>
              </a:rPr>
              <a:t>that contractually employs</a:t>
            </a:r>
          </a:p>
          <a:p>
            <a:pPr marL="800100" lvl="2" indent="-342900">
              <a:spcBef>
                <a:spcPts val="0"/>
              </a:spcBef>
              <a:buFontTx/>
              <a:buChar char="-"/>
            </a:pPr>
            <a:r>
              <a:rPr lang="en-US" sz="1800" dirty="0">
                <a:solidFill>
                  <a:srgbClr val="0A3B63"/>
                </a:solidFill>
                <a:latin typeface="Arial" panose="020B0604020202020204" pitchFamily="34" charset="0"/>
                <a:ea typeface="Verdana" panose="020B0604030504040204" pitchFamily="34" charset="0"/>
                <a:cs typeface="Arial" panose="020B0604020202020204" pitchFamily="34" charset="0"/>
              </a:rPr>
              <a:t>South African tax resident individuals</a:t>
            </a:r>
          </a:p>
          <a:p>
            <a:pPr marL="800100" lvl="2" indent="-342900">
              <a:spcBef>
                <a:spcPts val="0"/>
              </a:spcBef>
              <a:buFontTx/>
              <a:buChar char="-"/>
            </a:pPr>
            <a:r>
              <a:rPr lang="en-US" sz="1800" dirty="0">
                <a:solidFill>
                  <a:srgbClr val="0A3B63"/>
                </a:solidFill>
                <a:latin typeface="Arial" panose="020B0604020202020204" pitchFamily="34" charset="0"/>
                <a:ea typeface="Verdana" panose="020B0604030504040204" pitchFamily="34" charset="0"/>
                <a:cs typeface="Arial" panose="020B0604020202020204" pitchFamily="34" charset="0"/>
              </a:rPr>
              <a:t>that render services abroad (excluding incidental business travellers), and</a:t>
            </a:r>
          </a:p>
          <a:p>
            <a:pPr marL="800100" lvl="2" indent="-342900">
              <a:spcBef>
                <a:spcPts val="0"/>
              </a:spcBef>
              <a:buFontTx/>
              <a:buChar char="-"/>
            </a:pPr>
            <a:r>
              <a:rPr lang="en-US" sz="1800" dirty="0">
                <a:solidFill>
                  <a:srgbClr val="0A3B63"/>
                </a:solidFill>
                <a:latin typeface="Arial" panose="020B0604020202020204" pitchFamily="34" charset="0"/>
                <a:ea typeface="Verdana" panose="020B0604030504040204" pitchFamily="34" charset="0"/>
                <a:cs typeface="Arial" panose="020B0604020202020204" pitchFamily="34" charset="0"/>
              </a:rPr>
              <a:t>that will potentially be affected by the amendment to section 10(1)(o)(ii), effective from </a:t>
            </a:r>
            <a:br>
              <a:rPr lang="en-US" sz="1800" dirty="0">
                <a:solidFill>
                  <a:srgbClr val="0A3B63"/>
                </a:solidFill>
                <a:latin typeface="Arial" panose="020B0604020202020204" pitchFamily="34" charset="0"/>
                <a:ea typeface="Verdana" panose="020B0604030504040204" pitchFamily="34" charset="0"/>
                <a:cs typeface="Arial" panose="020B0604020202020204" pitchFamily="34" charset="0"/>
              </a:rPr>
            </a:br>
            <a:r>
              <a:rPr lang="en-US" sz="1800" dirty="0">
                <a:solidFill>
                  <a:srgbClr val="0A3B63"/>
                </a:solidFill>
                <a:latin typeface="Arial" panose="020B0604020202020204" pitchFamily="34" charset="0"/>
                <a:ea typeface="Verdana" panose="020B0604030504040204" pitchFamily="34" charset="0"/>
                <a:cs typeface="Arial" panose="020B0604020202020204" pitchFamily="34" charset="0"/>
              </a:rPr>
              <a:t>1 March 2020.</a:t>
            </a:r>
          </a:p>
          <a:p>
            <a:pPr>
              <a:lnSpc>
                <a:spcPct val="100000"/>
              </a:lnSpc>
              <a:spcBef>
                <a:spcPts val="0"/>
              </a:spcBef>
            </a:pPr>
            <a:endParaRPr lang="en-ZA" sz="2000" dirty="0">
              <a:solidFill>
                <a:srgbClr val="0A3B63"/>
              </a:solidFill>
              <a:latin typeface="Arial" panose="020B0604020202020204" pitchFamily="34" charset="0"/>
              <a:ea typeface="Verdana" panose="020B0604030504040204" pitchFamily="34" charset="0"/>
              <a:cs typeface="Arial" panose="020B0604020202020204" pitchFamily="34" charset="0"/>
            </a:endParaRPr>
          </a:p>
          <a:p>
            <a:pPr marL="342900" indent="-342900">
              <a:lnSpc>
                <a:spcPct val="100000"/>
              </a:lnSpc>
              <a:spcBef>
                <a:spcPts val="0"/>
              </a:spcBef>
              <a:buFont typeface="Arial" panose="020B0604020202020204" pitchFamily="34" charset="0"/>
              <a:buChar char="•"/>
            </a:pPr>
            <a:r>
              <a:rPr lang="en-US" sz="2100" dirty="0">
                <a:solidFill>
                  <a:srgbClr val="0A3B63"/>
                </a:solidFill>
                <a:latin typeface="Arial" panose="020B0604020202020204" pitchFamily="34" charset="0"/>
                <a:ea typeface="Verdana" panose="020B0604030504040204" pitchFamily="34" charset="0"/>
                <a:cs typeface="Arial" panose="020B0604020202020204" pitchFamily="34" charset="0"/>
              </a:rPr>
              <a:t>The aim with the survey is to gain an understanding of:</a:t>
            </a:r>
          </a:p>
          <a:p>
            <a:pPr marL="800100" lvl="2" indent="-342900">
              <a:spcBef>
                <a:spcPts val="0"/>
              </a:spcBef>
              <a:buFontTx/>
              <a:buChar char="-"/>
            </a:pPr>
            <a:r>
              <a:rPr lang="en-US" sz="1800" dirty="0">
                <a:solidFill>
                  <a:srgbClr val="0A3B63"/>
                </a:solidFill>
                <a:latin typeface="Arial" panose="020B0604020202020204" pitchFamily="34" charset="0"/>
                <a:ea typeface="Verdana" panose="020B0604030504040204" pitchFamily="34" charset="0"/>
                <a:cs typeface="Arial" panose="020B0604020202020204" pitchFamily="34" charset="0"/>
              </a:rPr>
              <a:t>The effect of the amendment on Companies employing SA tax resident employees that render services abroad</a:t>
            </a:r>
          </a:p>
          <a:p>
            <a:pPr marL="800100" lvl="2" indent="-342900">
              <a:spcBef>
                <a:spcPts val="0"/>
              </a:spcBef>
              <a:buFontTx/>
              <a:buChar char="-"/>
            </a:pPr>
            <a:r>
              <a:rPr lang="en-US" sz="1800" dirty="0">
                <a:solidFill>
                  <a:srgbClr val="0A3B63"/>
                </a:solidFill>
                <a:latin typeface="Arial" panose="020B0604020202020204" pitchFamily="34" charset="0"/>
                <a:ea typeface="Verdana" panose="020B0604030504040204" pitchFamily="34" charset="0"/>
                <a:cs typeface="Arial" panose="020B0604020202020204" pitchFamily="34" charset="0"/>
              </a:rPr>
              <a:t>The readiness of affected Companies to meet the challenges posed by the amended legislation</a:t>
            </a:r>
          </a:p>
          <a:p>
            <a:pPr marL="800100" lvl="2" indent="-342900">
              <a:spcBef>
                <a:spcPts val="0"/>
              </a:spcBef>
              <a:buFontTx/>
              <a:buChar char="-"/>
            </a:pPr>
            <a:r>
              <a:rPr lang="en-US" sz="1800" dirty="0">
                <a:solidFill>
                  <a:srgbClr val="0A3B63"/>
                </a:solidFill>
                <a:latin typeface="Arial" panose="020B0604020202020204" pitchFamily="34" charset="0"/>
                <a:ea typeface="Verdana" panose="020B0604030504040204" pitchFamily="34" charset="0"/>
                <a:cs typeface="Arial" panose="020B0604020202020204" pitchFamily="34" charset="0"/>
              </a:rPr>
              <a:t>Expected behavioural changes due to the effect of the amendment on Companies</a:t>
            </a:r>
          </a:p>
          <a:p>
            <a:pPr>
              <a:lnSpc>
                <a:spcPct val="100000"/>
              </a:lnSpc>
              <a:spcBef>
                <a:spcPts val="0"/>
              </a:spcBef>
            </a:pPr>
            <a:endParaRPr lang="en-US" sz="2000" dirty="0">
              <a:solidFill>
                <a:srgbClr val="0A3B63"/>
              </a:solidFill>
              <a:latin typeface="Arial" panose="020B0604020202020204" pitchFamily="34" charset="0"/>
              <a:ea typeface="Verdana" panose="020B0604030504040204" pitchFamily="34" charset="0"/>
              <a:cs typeface="Arial" panose="020B0604020202020204" pitchFamily="34" charset="0"/>
            </a:endParaRPr>
          </a:p>
          <a:p>
            <a:pPr marL="342900" indent="-342900">
              <a:lnSpc>
                <a:spcPct val="100000"/>
              </a:lnSpc>
              <a:spcBef>
                <a:spcPts val="0"/>
              </a:spcBef>
              <a:buFont typeface="Arial" panose="020B0604020202020204" pitchFamily="34" charset="0"/>
              <a:buChar char="•"/>
            </a:pPr>
            <a:r>
              <a:rPr lang="en-US" sz="2100" dirty="0">
                <a:solidFill>
                  <a:srgbClr val="0A3B63"/>
                </a:solidFill>
                <a:latin typeface="Arial" panose="020B0604020202020204" pitchFamily="34" charset="0"/>
                <a:ea typeface="Verdana" panose="020B0604030504040204" pitchFamily="34" charset="0"/>
                <a:cs typeface="Arial" panose="020B0604020202020204" pitchFamily="34" charset="0"/>
              </a:rPr>
              <a:t>The final date for submission is 27 September 2019, and the final analysis will made available to all interested parties. </a:t>
            </a:r>
          </a:p>
          <a:p>
            <a:pPr>
              <a:lnSpc>
                <a:spcPct val="100000"/>
              </a:lnSpc>
              <a:spcBef>
                <a:spcPts val="0"/>
              </a:spcBef>
            </a:pPr>
            <a:endParaRPr lang="en-ZA" sz="2000" b="1" dirty="0">
              <a:solidFill>
                <a:srgbClr val="0A3B63"/>
              </a:solidFill>
              <a:latin typeface="Arial" panose="020B0604020202020204" pitchFamily="34" charset="0"/>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37593620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428"/>
            <a:ext cx="12192000" cy="6858428"/>
          </a:xfrm>
        </p:spPr>
      </p:pic>
      <p:sp>
        <p:nvSpPr>
          <p:cNvPr id="2" name="Title 1"/>
          <p:cNvSpPr>
            <a:spLocks noGrp="1"/>
          </p:cNvSpPr>
          <p:nvPr>
            <p:ph type="title"/>
          </p:nvPr>
        </p:nvSpPr>
        <p:spPr>
          <a:xfrm>
            <a:off x="763480" y="-1"/>
            <a:ext cx="10379177" cy="1251751"/>
          </a:xfrm>
        </p:spPr>
        <p:txBody>
          <a:bodyPr/>
          <a:lstStyle/>
          <a:p>
            <a:r>
              <a:rPr lang="en-ZA" b="1" dirty="0">
                <a:solidFill>
                  <a:srgbClr val="80BD44"/>
                </a:solidFill>
                <a:latin typeface="Verdana" panose="020B0604030504040204" pitchFamily="34" charset="0"/>
                <a:ea typeface="Verdana" panose="020B0604030504040204" pitchFamily="34" charset="0"/>
                <a:cs typeface="Verdana" panose="020B0604030504040204" pitchFamily="34" charset="0"/>
              </a:rPr>
              <a:t>National Treasury</a:t>
            </a:r>
            <a:r>
              <a:rPr lang="en-ZA" b="1" dirty="0">
                <a:solidFill>
                  <a:srgbClr val="0A3B63"/>
                </a:solidFill>
                <a:latin typeface="Verdana" panose="020B0604030504040204" pitchFamily="34" charset="0"/>
                <a:ea typeface="Verdana" panose="020B0604030504040204" pitchFamily="34" charset="0"/>
                <a:cs typeface="Verdana" panose="020B0604030504040204" pitchFamily="34" charset="0"/>
              </a:rPr>
              <a:t> &amp; SARS</a:t>
            </a:r>
            <a:endParaRPr lang="en-ZA" b="1" dirty="0">
              <a:latin typeface="Verdana" panose="020B0604030504040204" pitchFamily="34" charset="0"/>
              <a:ea typeface="Verdana" panose="020B0604030504040204" pitchFamily="34" charset="0"/>
              <a:cs typeface="Verdana" panose="020B0604030504040204" pitchFamily="34" charset="0"/>
            </a:endParaRPr>
          </a:p>
        </p:txBody>
      </p:sp>
      <p:sp>
        <p:nvSpPr>
          <p:cNvPr id="4" name="Text Placeholder 3"/>
          <p:cNvSpPr>
            <a:spLocks noGrp="1"/>
          </p:cNvSpPr>
          <p:nvPr>
            <p:ph type="body" sz="half" idx="2"/>
          </p:nvPr>
        </p:nvSpPr>
        <p:spPr>
          <a:xfrm>
            <a:off x="763480" y="1586883"/>
            <a:ext cx="10950522" cy="3811588"/>
          </a:xfrm>
        </p:spPr>
        <p:txBody>
          <a:bodyPr>
            <a:normAutofit lnSpcReduction="10000"/>
          </a:bodyPr>
          <a:lstStyle/>
          <a:p>
            <a:pPr marL="342900" indent="-342900">
              <a:lnSpc>
                <a:spcPct val="100000"/>
              </a:lnSpc>
              <a:spcBef>
                <a:spcPts val="0"/>
              </a:spcBef>
              <a:buFont typeface="Arial" panose="020B0604020202020204" pitchFamily="34" charset="0"/>
              <a:buChar char="•"/>
            </a:pPr>
            <a:r>
              <a:rPr lang="en-ZA" sz="2000" dirty="0">
                <a:solidFill>
                  <a:srgbClr val="0A3B63"/>
                </a:solidFill>
                <a:latin typeface="Arial" panose="020B0604020202020204" pitchFamily="34" charset="0"/>
                <a:ea typeface="Verdana" panose="020B0604030504040204" pitchFamily="34" charset="0"/>
                <a:cs typeface="Arial" panose="020B0604020202020204" pitchFamily="34" charset="0"/>
              </a:rPr>
              <a:t>Appreciation is expressed for the way that the new Commissioner is engaging with, and including stakeholders in the rebuilding of SARS. </a:t>
            </a:r>
          </a:p>
          <a:p>
            <a:pPr marL="342900" indent="-342900">
              <a:lnSpc>
                <a:spcPct val="100000"/>
              </a:lnSpc>
              <a:spcBef>
                <a:spcPts val="0"/>
              </a:spcBef>
              <a:buFont typeface="Arial" panose="020B0604020202020204" pitchFamily="34" charset="0"/>
              <a:buChar char="•"/>
            </a:pPr>
            <a:endParaRPr lang="en-ZA" sz="2000" dirty="0">
              <a:solidFill>
                <a:srgbClr val="0A3B63"/>
              </a:solidFill>
              <a:latin typeface="Arial" panose="020B0604020202020204" pitchFamily="34" charset="0"/>
              <a:ea typeface="Verdana" panose="020B0604030504040204" pitchFamily="34" charset="0"/>
              <a:cs typeface="Arial" panose="020B0604020202020204" pitchFamily="34" charset="0"/>
            </a:endParaRPr>
          </a:p>
          <a:p>
            <a:pPr marL="342900" indent="-342900">
              <a:lnSpc>
                <a:spcPct val="100000"/>
              </a:lnSpc>
              <a:spcBef>
                <a:spcPts val="0"/>
              </a:spcBef>
              <a:buFont typeface="Arial" panose="020B0604020202020204" pitchFamily="34" charset="0"/>
              <a:buChar char="•"/>
            </a:pPr>
            <a:r>
              <a:rPr lang="en-ZA" sz="2000" dirty="0">
                <a:solidFill>
                  <a:srgbClr val="0A3B63"/>
                </a:solidFill>
                <a:latin typeface="Arial" panose="020B0604020202020204" pitchFamily="34" charset="0"/>
                <a:ea typeface="Verdana" panose="020B0604030504040204" pitchFamily="34" charset="0"/>
                <a:cs typeface="Arial" panose="020B0604020202020204" pitchFamily="34" charset="0"/>
              </a:rPr>
              <a:t>We experience good communication and interaction with National Treasury. </a:t>
            </a:r>
          </a:p>
          <a:p>
            <a:pPr marL="342900" indent="-342900">
              <a:lnSpc>
                <a:spcPct val="100000"/>
              </a:lnSpc>
              <a:spcBef>
                <a:spcPts val="0"/>
              </a:spcBef>
              <a:buFont typeface="Arial" panose="020B0604020202020204" pitchFamily="34" charset="0"/>
              <a:buChar char="•"/>
            </a:pPr>
            <a:endParaRPr lang="en-ZA" sz="2000" dirty="0">
              <a:solidFill>
                <a:srgbClr val="0A3B63"/>
              </a:solidFill>
              <a:latin typeface="Arial" panose="020B0604020202020204" pitchFamily="34" charset="0"/>
              <a:ea typeface="Verdana" panose="020B0604030504040204" pitchFamily="34" charset="0"/>
              <a:cs typeface="Arial" panose="020B0604020202020204" pitchFamily="34" charset="0"/>
            </a:endParaRPr>
          </a:p>
          <a:p>
            <a:pPr marL="342900" indent="-342900">
              <a:lnSpc>
                <a:spcPct val="100000"/>
              </a:lnSpc>
              <a:spcBef>
                <a:spcPts val="0"/>
              </a:spcBef>
              <a:buFont typeface="Arial" panose="020B0604020202020204" pitchFamily="34" charset="0"/>
              <a:buChar char="•"/>
            </a:pPr>
            <a:r>
              <a:rPr lang="en-ZA" sz="2000" dirty="0">
                <a:solidFill>
                  <a:srgbClr val="0A3B63"/>
                </a:solidFill>
                <a:latin typeface="Arial" panose="020B0604020202020204" pitchFamily="34" charset="0"/>
                <a:ea typeface="Verdana" panose="020B0604030504040204" pitchFamily="34" charset="0"/>
                <a:cs typeface="Arial" panose="020B0604020202020204" pitchFamily="34" charset="0"/>
              </a:rPr>
              <a:t>We find a generally more positive outlook amongst taxpayers and practitioners, but would like to add a strong request for support from all quarters to enable National Treasury and SARS to recapacitate. </a:t>
            </a:r>
          </a:p>
          <a:p>
            <a:pPr marL="342900" indent="-342900">
              <a:lnSpc>
                <a:spcPct val="100000"/>
              </a:lnSpc>
              <a:spcBef>
                <a:spcPts val="0"/>
              </a:spcBef>
              <a:buFont typeface="Arial" panose="020B0604020202020204" pitchFamily="34" charset="0"/>
              <a:buChar char="•"/>
            </a:pPr>
            <a:endParaRPr lang="en-ZA" sz="2000" dirty="0">
              <a:solidFill>
                <a:srgbClr val="0A3B63"/>
              </a:solidFill>
              <a:latin typeface="Arial" panose="020B0604020202020204" pitchFamily="34" charset="0"/>
              <a:ea typeface="Verdana" panose="020B0604030504040204" pitchFamily="34" charset="0"/>
              <a:cs typeface="Arial" panose="020B0604020202020204" pitchFamily="34" charset="0"/>
            </a:endParaRPr>
          </a:p>
          <a:p>
            <a:pPr marL="342900" indent="-342900">
              <a:lnSpc>
                <a:spcPct val="100000"/>
              </a:lnSpc>
              <a:spcBef>
                <a:spcPts val="0"/>
              </a:spcBef>
              <a:buFont typeface="Arial" panose="020B0604020202020204" pitchFamily="34" charset="0"/>
              <a:buChar char="•"/>
            </a:pPr>
            <a:r>
              <a:rPr lang="en-ZA" sz="2000" dirty="0">
                <a:solidFill>
                  <a:srgbClr val="0A3B63"/>
                </a:solidFill>
                <a:latin typeface="Arial" panose="020B0604020202020204" pitchFamily="34" charset="0"/>
                <a:ea typeface="Verdana" panose="020B0604030504040204" pitchFamily="34" charset="0"/>
                <a:cs typeface="Arial" panose="020B0604020202020204" pitchFamily="34" charset="0"/>
              </a:rPr>
              <a:t>A thriving economy and growing business arena requires a treasury and revenue service that can devote the necessary attention to maintenance and growth, whilst at the same time managing risk, and fighting fires. Without the necessary capacity, only the last focus can be a priority. </a:t>
            </a:r>
          </a:p>
          <a:p>
            <a:pPr marL="342900" indent="-342900">
              <a:lnSpc>
                <a:spcPct val="100000"/>
              </a:lnSpc>
              <a:spcBef>
                <a:spcPts val="0"/>
              </a:spcBef>
              <a:buFont typeface="Arial" panose="020B0604020202020204" pitchFamily="34" charset="0"/>
              <a:buChar char="•"/>
            </a:pPr>
            <a:endParaRPr lang="en-ZA" sz="2000" dirty="0">
              <a:solidFill>
                <a:srgbClr val="0A3B63"/>
              </a:solidFill>
              <a:latin typeface="Arial" panose="020B0604020202020204" pitchFamily="34" charset="0"/>
              <a:ea typeface="Verdana" panose="020B0604030504040204" pitchFamily="34" charset="0"/>
              <a:cs typeface="Arial" panose="020B0604020202020204" pitchFamily="34" charset="0"/>
            </a:endParaRPr>
          </a:p>
          <a:p>
            <a:pPr marL="342900" indent="-342900">
              <a:lnSpc>
                <a:spcPct val="100000"/>
              </a:lnSpc>
              <a:spcBef>
                <a:spcPts val="0"/>
              </a:spcBef>
              <a:buFont typeface="Arial" panose="020B0604020202020204" pitchFamily="34" charset="0"/>
              <a:buChar char="•"/>
            </a:pPr>
            <a:endParaRPr lang="en-ZA" sz="2000" dirty="0">
              <a:solidFill>
                <a:srgbClr val="0A3B63"/>
              </a:solidFill>
              <a:latin typeface="Arial" panose="020B0604020202020204" pitchFamily="34" charset="0"/>
              <a:ea typeface="Verdana" panose="020B0604030504040204" pitchFamily="34" charset="0"/>
              <a:cs typeface="Arial" panose="020B0604020202020204" pitchFamily="34" charset="0"/>
            </a:endParaRPr>
          </a:p>
          <a:p>
            <a:pPr marL="342900" indent="-342900">
              <a:lnSpc>
                <a:spcPct val="100000"/>
              </a:lnSpc>
              <a:spcBef>
                <a:spcPts val="0"/>
              </a:spcBef>
              <a:buFont typeface="Arial" panose="020B0604020202020204" pitchFamily="34" charset="0"/>
              <a:buChar char="•"/>
            </a:pPr>
            <a:endParaRPr lang="en-ZA" sz="2000" dirty="0">
              <a:solidFill>
                <a:srgbClr val="0A3B63"/>
              </a:solidFill>
              <a:latin typeface="Arial" panose="020B0604020202020204" pitchFamily="34" charset="0"/>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4242424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428"/>
            <a:ext cx="12192000" cy="6858428"/>
          </a:xfrm>
        </p:spPr>
      </p:pic>
      <p:sp>
        <p:nvSpPr>
          <p:cNvPr id="2" name="Title 1"/>
          <p:cNvSpPr>
            <a:spLocks noGrp="1"/>
          </p:cNvSpPr>
          <p:nvPr>
            <p:ph type="title"/>
          </p:nvPr>
        </p:nvSpPr>
        <p:spPr>
          <a:xfrm>
            <a:off x="763480" y="-1"/>
            <a:ext cx="10379177" cy="1251751"/>
          </a:xfrm>
        </p:spPr>
        <p:txBody>
          <a:bodyPr/>
          <a:lstStyle/>
          <a:p>
            <a:r>
              <a:rPr lang="en-ZA" b="1" dirty="0">
                <a:solidFill>
                  <a:srgbClr val="80BD44"/>
                </a:solidFill>
                <a:latin typeface="Verdana" panose="020B0604030504040204" pitchFamily="34" charset="0"/>
                <a:ea typeface="Verdana" panose="020B0604030504040204" pitchFamily="34" charset="0"/>
                <a:cs typeface="Verdana" panose="020B0604030504040204" pitchFamily="34" charset="0"/>
              </a:rPr>
              <a:t>Business</a:t>
            </a:r>
            <a:r>
              <a:rPr lang="en-ZA" b="1" dirty="0">
                <a:solidFill>
                  <a:srgbClr val="0A3B63"/>
                </a:solidFill>
                <a:latin typeface="Verdana" panose="020B0604030504040204" pitchFamily="34" charset="0"/>
                <a:ea typeface="Verdana" panose="020B0604030504040204" pitchFamily="34" charset="0"/>
                <a:cs typeface="Verdana" panose="020B0604030504040204" pitchFamily="34" charset="0"/>
              </a:rPr>
              <a:t> tax incentives</a:t>
            </a:r>
            <a:endParaRPr lang="en-ZA" b="1" dirty="0">
              <a:latin typeface="Verdana" panose="020B0604030504040204" pitchFamily="34" charset="0"/>
              <a:ea typeface="Verdana" panose="020B0604030504040204" pitchFamily="34" charset="0"/>
              <a:cs typeface="Verdana" panose="020B0604030504040204" pitchFamily="34" charset="0"/>
            </a:endParaRPr>
          </a:p>
        </p:txBody>
      </p:sp>
      <p:sp>
        <p:nvSpPr>
          <p:cNvPr id="4" name="Text Placeholder 3"/>
          <p:cNvSpPr>
            <a:spLocks noGrp="1"/>
          </p:cNvSpPr>
          <p:nvPr>
            <p:ph type="body" sz="half" idx="2"/>
          </p:nvPr>
        </p:nvSpPr>
        <p:spPr>
          <a:xfrm>
            <a:off x="763480" y="1586882"/>
            <a:ext cx="10950522" cy="4858305"/>
          </a:xfrm>
        </p:spPr>
        <p:txBody>
          <a:bodyPr>
            <a:normAutofit/>
          </a:bodyPr>
          <a:lstStyle/>
          <a:p>
            <a:pPr>
              <a:lnSpc>
                <a:spcPct val="100000"/>
              </a:lnSpc>
              <a:spcBef>
                <a:spcPts val="0"/>
              </a:spcBef>
            </a:pPr>
            <a:r>
              <a:rPr lang="en-US" sz="2000" b="1" dirty="0">
                <a:solidFill>
                  <a:srgbClr val="0A3B63"/>
                </a:solidFill>
                <a:latin typeface="Arial" panose="020B0604020202020204" pitchFamily="34" charset="0"/>
                <a:ea typeface="Verdana" panose="020B0604030504040204" pitchFamily="34" charset="0"/>
                <a:cs typeface="Arial" panose="020B0604020202020204" pitchFamily="34" charset="0"/>
              </a:rPr>
              <a:t>Special Economic Zones (SEZs) – Expansions:</a:t>
            </a:r>
          </a:p>
          <a:p>
            <a:pPr>
              <a:lnSpc>
                <a:spcPct val="100000"/>
              </a:lnSpc>
              <a:spcBef>
                <a:spcPts val="0"/>
              </a:spcBef>
            </a:pPr>
            <a:endParaRPr lang="en-US" sz="2000" b="1" dirty="0">
              <a:solidFill>
                <a:srgbClr val="0A3B63"/>
              </a:solidFill>
              <a:latin typeface="Arial" panose="020B0604020202020204" pitchFamily="34" charset="0"/>
              <a:ea typeface="Verdana" panose="020B0604030504040204" pitchFamily="34" charset="0"/>
              <a:cs typeface="Arial" panose="020B0604020202020204" pitchFamily="34" charset="0"/>
            </a:endParaRPr>
          </a:p>
          <a:p>
            <a:pPr marL="342900" indent="-342900">
              <a:lnSpc>
                <a:spcPct val="100000"/>
              </a:lnSpc>
              <a:spcBef>
                <a:spcPts val="0"/>
              </a:spcBef>
              <a:buFont typeface="Arial" panose="020B0604020202020204" pitchFamily="34" charset="0"/>
              <a:buChar char="•"/>
            </a:pPr>
            <a:r>
              <a:rPr lang="en-US" sz="2000" dirty="0">
                <a:solidFill>
                  <a:srgbClr val="0A3B63"/>
                </a:solidFill>
                <a:latin typeface="Arial" panose="020B0604020202020204" pitchFamily="34" charset="0"/>
                <a:ea typeface="Verdana" panose="020B0604030504040204" pitchFamily="34" charset="0"/>
                <a:cs typeface="Arial" panose="020B0604020202020204" pitchFamily="34" charset="0"/>
              </a:rPr>
              <a:t>It is acknowledged that the incentive is in principle geared towards incentivizing ‘real growth/expansion’ as opposed to ‘deadweight/relocation’. </a:t>
            </a:r>
          </a:p>
          <a:p>
            <a:pPr marL="342900" indent="-342900">
              <a:lnSpc>
                <a:spcPct val="100000"/>
              </a:lnSpc>
              <a:spcBef>
                <a:spcPts val="0"/>
              </a:spcBef>
              <a:buFont typeface="Arial" panose="020B0604020202020204" pitchFamily="34" charset="0"/>
              <a:buChar char="•"/>
            </a:pPr>
            <a:endParaRPr lang="en-US" sz="2000" dirty="0">
              <a:solidFill>
                <a:srgbClr val="0A3B63"/>
              </a:solidFill>
              <a:latin typeface="Arial" panose="020B0604020202020204" pitchFamily="34" charset="0"/>
              <a:ea typeface="Verdana" panose="020B0604030504040204" pitchFamily="34" charset="0"/>
              <a:cs typeface="Arial" panose="020B0604020202020204" pitchFamily="34" charset="0"/>
            </a:endParaRPr>
          </a:p>
          <a:p>
            <a:pPr marL="342900" indent="-342900">
              <a:lnSpc>
                <a:spcPct val="100000"/>
              </a:lnSpc>
              <a:spcBef>
                <a:spcPts val="0"/>
              </a:spcBef>
              <a:buFont typeface="Arial" panose="020B0604020202020204" pitchFamily="34" charset="0"/>
              <a:buChar char="•"/>
            </a:pPr>
            <a:r>
              <a:rPr lang="en-US" sz="2000" dirty="0">
                <a:solidFill>
                  <a:srgbClr val="0A3B63"/>
                </a:solidFill>
                <a:latin typeface="Arial" panose="020B0604020202020204" pitchFamily="34" charset="0"/>
                <a:ea typeface="Verdana" panose="020B0604030504040204" pitchFamily="34" charset="0"/>
                <a:cs typeface="Arial" panose="020B0604020202020204" pitchFamily="34" charset="0"/>
              </a:rPr>
              <a:t>The rule of 100% growth in income in year 1 is difficult to achieve with too many variables impacting (especially if commissioning of machinery and equipment is happening in year 1, with associated training of people and profit only expected by year 3 or year 4). </a:t>
            </a:r>
          </a:p>
          <a:p>
            <a:pPr marL="342900" indent="-342900">
              <a:lnSpc>
                <a:spcPct val="100000"/>
              </a:lnSpc>
              <a:spcBef>
                <a:spcPts val="0"/>
              </a:spcBef>
              <a:buFont typeface="Arial" panose="020B0604020202020204" pitchFamily="34" charset="0"/>
              <a:buChar char="•"/>
            </a:pPr>
            <a:endParaRPr lang="en-US" sz="2000" dirty="0">
              <a:solidFill>
                <a:srgbClr val="0A3B63"/>
              </a:solidFill>
              <a:latin typeface="Arial" panose="020B0604020202020204" pitchFamily="34" charset="0"/>
              <a:ea typeface="Verdana" panose="020B0604030504040204" pitchFamily="34" charset="0"/>
              <a:cs typeface="Arial" panose="020B0604020202020204" pitchFamily="34" charset="0"/>
            </a:endParaRPr>
          </a:p>
          <a:p>
            <a:pPr marL="342900" indent="-342900">
              <a:lnSpc>
                <a:spcPct val="100000"/>
              </a:lnSpc>
              <a:spcBef>
                <a:spcPts val="0"/>
              </a:spcBef>
              <a:buFont typeface="Arial" panose="020B0604020202020204" pitchFamily="34" charset="0"/>
              <a:buChar char="•"/>
            </a:pPr>
            <a:r>
              <a:rPr lang="en-US" sz="2000" dirty="0">
                <a:solidFill>
                  <a:srgbClr val="0A3B63"/>
                </a:solidFill>
                <a:latin typeface="Arial" panose="020B0604020202020204" pitchFamily="34" charset="0"/>
                <a:ea typeface="Verdana" panose="020B0604030504040204" pitchFamily="34" charset="0"/>
                <a:cs typeface="Arial" panose="020B0604020202020204" pitchFamily="34" charset="0"/>
              </a:rPr>
              <a:t>Moreover, investors need to rely on section 12R in their investment process for the incentive to be effective. Pre-approval (by DTI) will allow a principle-based approach in line with the incentive with the certainty required by business sector to embrace the incentive and attract the necessary investment. </a:t>
            </a:r>
            <a:endParaRPr lang="en-ZA" sz="2000" b="1" dirty="0">
              <a:solidFill>
                <a:srgbClr val="0A3B63"/>
              </a:solidFill>
              <a:latin typeface="Arial" panose="020B0604020202020204" pitchFamily="34" charset="0"/>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1252017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428"/>
            <a:ext cx="12192000" cy="6858428"/>
          </a:xfrm>
        </p:spPr>
      </p:pic>
      <p:sp>
        <p:nvSpPr>
          <p:cNvPr id="2" name="Title 1"/>
          <p:cNvSpPr>
            <a:spLocks noGrp="1"/>
          </p:cNvSpPr>
          <p:nvPr>
            <p:ph type="title"/>
          </p:nvPr>
        </p:nvSpPr>
        <p:spPr>
          <a:xfrm>
            <a:off x="763480" y="-1"/>
            <a:ext cx="10379177" cy="1251751"/>
          </a:xfrm>
        </p:spPr>
        <p:txBody>
          <a:bodyPr/>
          <a:lstStyle/>
          <a:p>
            <a:r>
              <a:rPr lang="en-ZA" b="1" dirty="0">
                <a:solidFill>
                  <a:srgbClr val="80BD44"/>
                </a:solidFill>
                <a:latin typeface="Verdana" panose="020B0604030504040204" pitchFamily="34" charset="0"/>
                <a:ea typeface="Verdana" panose="020B0604030504040204" pitchFamily="34" charset="0"/>
                <a:cs typeface="Verdana" panose="020B0604030504040204" pitchFamily="34" charset="0"/>
              </a:rPr>
              <a:t>Business</a:t>
            </a:r>
            <a:r>
              <a:rPr lang="en-ZA" b="1" dirty="0">
                <a:solidFill>
                  <a:srgbClr val="0A3B63"/>
                </a:solidFill>
                <a:latin typeface="Verdana" panose="020B0604030504040204" pitchFamily="34" charset="0"/>
                <a:ea typeface="Verdana" panose="020B0604030504040204" pitchFamily="34" charset="0"/>
                <a:cs typeface="Verdana" panose="020B0604030504040204" pitchFamily="34" charset="0"/>
              </a:rPr>
              <a:t> tax incentives</a:t>
            </a:r>
            <a:endParaRPr lang="en-ZA" b="1" dirty="0">
              <a:latin typeface="Verdana" panose="020B0604030504040204" pitchFamily="34" charset="0"/>
              <a:ea typeface="Verdana" panose="020B0604030504040204" pitchFamily="34" charset="0"/>
              <a:cs typeface="Verdana" panose="020B0604030504040204" pitchFamily="34" charset="0"/>
            </a:endParaRPr>
          </a:p>
        </p:txBody>
      </p:sp>
      <p:sp>
        <p:nvSpPr>
          <p:cNvPr id="4" name="Text Placeholder 3"/>
          <p:cNvSpPr>
            <a:spLocks noGrp="1"/>
          </p:cNvSpPr>
          <p:nvPr>
            <p:ph type="body" sz="half" idx="2"/>
          </p:nvPr>
        </p:nvSpPr>
        <p:spPr>
          <a:xfrm>
            <a:off x="763480" y="1586883"/>
            <a:ext cx="10950522" cy="3811588"/>
          </a:xfrm>
        </p:spPr>
        <p:txBody>
          <a:bodyPr>
            <a:normAutofit/>
          </a:bodyPr>
          <a:lstStyle/>
          <a:p>
            <a:pPr>
              <a:lnSpc>
                <a:spcPct val="100000"/>
              </a:lnSpc>
              <a:spcBef>
                <a:spcPts val="0"/>
              </a:spcBef>
            </a:pPr>
            <a:r>
              <a:rPr lang="en-US" sz="2000" b="1" dirty="0">
                <a:solidFill>
                  <a:srgbClr val="0A3B63"/>
                </a:solidFill>
                <a:latin typeface="Arial" panose="020B0604020202020204" pitchFamily="34" charset="0"/>
                <a:ea typeface="Verdana" panose="020B0604030504040204" pitchFamily="34" charset="0"/>
                <a:cs typeface="Arial" panose="020B0604020202020204" pitchFamily="34" charset="0"/>
              </a:rPr>
              <a:t>SEZs – Anti-avoidance rule for 20% connected person activities</a:t>
            </a:r>
          </a:p>
          <a:p>
            <a:pPr>
              <a:lnSpc>
                <a:spcPct val="100000"/>
              </a:lnSpc>
              <a:spcBef>
                <a:spcPts val="0"/>
              </a:spcBef>
            </a:pPr>
            <a:endParaRPr lang="en-US" sz="2000" b="1" dirty="0">
              <a:solidFill>
                <a:srgbClr val="0A3B63"/>
              </a:solidFill>
              <a:latin typeface="Arial" panose="020B0604020202020204" pitchFamily="34" charset="0"/>
              <a:ea typeface="Verdana" panose="020B0604030504040204" pitchFamily="34" charset="0"/>
              <a:cs typeface="Arial" panose="020B0604020202020204" pitchFamily="34" charset="0"/>
            </a:endParaRPr>
          </a:p>
          <a:p>
            <a:pPr marL="342900" indent="-342900">
              <a:lnSpc>
                <a:spcPct val="100000"/>
              </a:lnSpc>
              <a:spcBef>
                <a:spcPts val="0"/>
              </a:spcBef>
              <a:buFont typeface="Arial" panose="020B0604020202020204" pitchFamily="34" charset="0"/>
              <a:buChar char="•"/>
            </a:pPr>
            <a:r>
              <a:rPr lang="en-US" sz="2000" dirty="0">
                <a:solidFill>
                  <a:srgbClr val="0A3B63"/>
                </a:solidFill>
                <a:latin typeface="Arial" panose="020B0604020202020204" pitchFamily="34" charset="0"/>
                <a:ea typeface="Verdana" panose="020B0604030504040204" pitchFamily="34" charset="0"/>
                <a:cs typeface="Arial" panose="020B0604020202020204" pitchFamily="34" charset="0"/>
              </a:rPr>
              <a:t>A lot of companies in the SEZs produce and sell to connected persons (e.g. supply change management, attracting the investment of Black Industrialists).  </a:t>
            </a:r>
          </a:p>
          <a:p>
            <a:pPr marL="342900" indent="-342900">
              <a:lnSpc>
                <a:spcPct val="100000"/>
              </a:lnSpc>
              <a:spcBef>
                <a:spcPts val="0"/>
              </a:spcBef>
              <a:buFont typeface="Arial" panose="020B0604020202020204" pitchFamily="34" charset="0"/>
              <a:buChar char="•"/>
            </a:pPr>
            <a:endParaRPr lang="en-US" sz="2000" dirty="0">
              <a:solidFill>
                <a:srgbClr val="0A3B63"/>
              </a:solidFill>
              <a:latin typeface="Arial" panose="020B0604020202020204" pitchFamily="34" charset="0"/>
              <a:ea typeface="Verdana" panose="020B0604030504040204" pitchFamily="34" charset="0"/>
              <a:cs typeface="Arial" panose="020B0604020202020204" pitchFamily="34" charset="0"/>
            </a:endParaRPr>
          </a:p>
          <a:p>
            <a:pPr marL="342900" indent="-342900">
              <a:lnSpc>
                <a:spcPct val="100000"/>
              </a:lnSpc>
              <a:spcBef>
                <a:spcPts val="0"/>
              </a:spcBef>
              <a:buFont typeface="Arial" panose="020B0604020202020204" pitchFamily="34" charset="0"/>
              <a:buChar char="•"/>
            </a:pPr>
            <a:r>
              <a:rPr lang="en-US" sz="2000" dirty="0">
                <a:solidFill>
                  <a:srgbClr val="0A3B63"/>
                </a:solidFill>
                <a:latin typeface="Arial" panose="020B0604020202020204" pitchFamily="34" charset="0"/>
                <a:ea typeface="Verdana" panose="020B0604030504040204" pitchFamily="34" charset="0"/>
                <a:cs typeface="Arial" panose="020B0604020202020204" pitchFamily="34" charset="0"/>
              </a:rPr>
              <a:t>The 20% test is too rigid given that SEZ directed resources are likely to be connected to current local operations to be practically viable.</a:t>
            </a:r>
          </a:p>
          <a:p>
            <a:pPr marL="342900" indent="-342900">
              <a:lnSpc>
                <a:spcPct val="100000"/>
              </a:lnSpc>
              <a:spcBef>
                <a:spcPts val="0"/>
              </a:spcBef>
              <a:buFont typeface="Arial" panose="020B0604020202020204" pitchFamily="34" charset="0"/>
              <a:buChar char="•"/>
            </a:pPr>
            <a:endParaRPr lang="en-US" sz="2000" dirty="0">
              <a:solidFill>
                <a:srgbClr val="0A3B63"/>
              </a:solidFill>
              <a:latin typeface="Arial" panose="020B0604020202020204" pitchFamily="34" charset="0"/>
              <a:ea typeface="Verdana" panose="020B0604030504040204" pitchFamily="34" charset="0"/>
              <a:cs typeface="Arial" panose="020B0604020202020204" pitchFamily="34" charset="0"/>
            </a:endParaRPr>
          </a:p>
          <a:p>
            <a:pPr marL="342900" indent="-342900">
              <a:lnSpc>
                <a:spcPct val="100000"/>
              </a:lnSpc>
              <a:spcBef>
                <a:spcPts val="0"/>
              </a:spcBef>
              <a:buFont typeface="Arial" panose="020B0604020202020204" pitchFamily="34" charset="0"/>
              <a:buChar char="•"/>
            </a:pPr>
            <a:r>
              <a:rPr lang="en-US" sz="2000" dirty="0">
                <a:solidFill>
                  <a:srgbClr val="0A3B63"/>
                </a:solidFill>
                <a:latin typeface="Arial" panose="020B0604020202020204" pitchFamily="34" charset="0"/>
                <a:ea typeface="Verdana" panose="020B0604030504040204" pitchFamily="34" charset="0"/>
                <a:cs typeface="Arial" panose="020B0604020202020204" pitchFamily="34" charset="0"/>
              </a:rPr>
              <a:t>Domestic transfer pricing can be managed by existing resources.  There are already multiple domestic market-value tests (such as section 24BA) and domestic transfer pricing tests (e.g. mineral royalties) that do not require transfer pricing specialists.</a:t>
            </a:r>
            <a:endParaRPr lang="en-ZA" sz="2000" dirty="0">
              <a:solidFill>
                <a:srgbClr val="0A3B63"/>
              </a:solidFill>
              <a:latin typeface="Arial" panose="020B0604020202020204" pitchFamily="34" charset="0"/>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4143081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428"/>
            <a:ext cx="12192000" cy="6858428"/>
          </a:xfrm>
        </p:spPr>
      </p:pic>
      <p:sp>
        <p:nvSpPr>
          <p:cNvPr id="2" name="Title 1"/>
          <p:cNvSpPr>
            <a:spLocks noGrp="1"/>
          </p:cNvSpPr>
          <p:nvPr>
            <p:ph type="title"/>
          </p:nvPr>
        </p:nvSpPr>
        <p:spPr>
          <a:xfrm>
            <a:off x="763480" y="-1"/>
            <a:ext cx="10379177" cy="1251751"/>
          </a:xfrm>
        </p:spPr>
        <p:txBody>
          <a:bodyPr/>
          <a:lstStyle/>
          <a:p>
            <a:r>
              <a:rPr lang="en-ZA" b="1" dirty="0">
                <a:solidFill>
                  <a:srgbClr val="80BD44"/>
                </a:solidFill>
                <a:latin typeface="Verdana" panose="020B0604030504040204" pitchFamily="34" charset="0"/>
                <a:ea typeface="Verdana" panose="020B0604030504040204" pitchFamily="34" charset="0"/>
                <a:cs typeface="Verdana" panose="020B0604030504040204" pitchFamily="34" charset="0"/>
              </a:rPr>
              <a:t>International </a:t>
            </a:r>
            <a:r>
              <a:rPr lang="en-ZA" b="1" dirty="0">
                <a:solidFill>
                  <a:srgbClr val="0A3B63"/>
                </a:solidFill>
                <a:latin typeface="Verdana" panose="020B0604030504040204" pitchFamily="34" charset="0"/>
                <a:ea typeface="Verdana" panose="020B0604030504040204" pitchFamily="34" charset="0"/>
                <a:cs typeface="Verdana" panose="020B0604030504040204" pitchFamily="34" charset="0"/>
              </a:rPr>
              <a:t>tax</a:t>
            </a:r>
            <a:endParaRPr lang="en-ZA" b="1" dirty="0">
              <a:latin typeface="Verdana" panose="020B0604030504040204" pitchFamily="34" charset="0"/>
              <a:ea typeface="Verdana" panose="020B0604030504040204" pitchFamily="34" charset="0"/>
              <a:cs typeface="Verdana" panose="020B0604030504040204" pitchFamily="34" charset="0"/>
            </a:endParaRPr>
          </a:p>
        </p:txBody>
      </p:sp>
      <p:sp>
        <p:nvSpPr>
          <p:cNvPr id="4" name="Text Placeholder 3"/>
          <p:cNvSpPr>
            <a:spLocks noGrp="1"/>
          </p:cNvSpPr>
          <p:nvPr>
            <p:ph type="body" sz="half" idx="2"/>
          </p:nvPr>
        </p:nvSpPr>
        <p:spPr>
          <a:xfrm>
            <a:off x="763480" y="1586882"/>
            <a:ext cx="10950522" cy="4449933"/>
          </a:xfrm>
        </p:spPr>
        <p:txBody>
          <a:bodyPr>
            <a:normAutofit/>
          </a:bodyPr>
          <a:lstStyle/>
          <a:p>
            <a:pPr>
              <a:lnSpc>
                <a:spcPct val="100000"/>
              </a:lnSpc>
              <a:spcBef>
                <a:spcPts val="0"/>
              </a:spcBef>
            </a:pPr>
            <a:r>
              <a:rPr lang="en-US" sz="2000" b="1" dirty="0">
                <a:solidFill>
                  <a:srgbClr val="0A3B63"/>
                </a:solidFill>
                <a:latin typeface="Arial" panose="020B0604020202020204" pitchFamily="34" charset="0"/>
                <a:ea typeface="Verdana" panose="020B0604030504040204" pitchFamily="34" charset="0"/>
                <a:cs typeface="Arial" panose="020B0604020202020204" pitchFamily="34" charset="0"/>
              </a:rPr>
              <a:t>Change to the High-Tax CFC Exemption</a:t>
            </a:r>
          </a:p>
          <a:p>
            <a:pPr>
              <a:lnSpc>
                <a:spcPct val="100000"/>
              </a:lnSpc>
              <a:spcBef>
                <a:spcPts val="0"/>
              </a:spcBef>
            </a:pPr>
            <a:endParaRPr lang="en-US" sz="2000" b="1" dirty="0">
              <a:solidFill>
                <a:srgbClr val="0A3B63"/>
              </a:solidFill>
              <a:latin typeface="Arial" panose="020B0604020202020204" pitchFamily="34" charset="0"/>
              <a:ea typeface="Verdana" panose="020B0604030504040204" pitchFamily="34" charset="0"/>
              <a:cs typeface="Arial" panose="020B0604020202020204" pitchFamily="34" charset="0"/>
            </a:endParaRPr>
          </a:p>
          <a:p>
            <a:pPr marL="342900" indent="-342900">
              <a:lnSpc>
                <a:spcPct val="100000"/>
              </a:lnSpc>
              <a:spcBef>
                <a:spcPts val="0"/>
              </a:spcBef>
              <a:buFont typeface="Arial" panose="020B0604020202020204" pitchFamily="34" charset="0"/>
              <a:buChar char="•"/>
            </a:pPr>
            <a:r>
              <a:rPr lang="en-US" sz="2000" dirty="0">
                <a:solidFill>
                  <a:srgbClr val="0A3B63"/>
                </a:solidFill>
                <a:latin typeface="Arial" panose="020B0604020202020204" pitchFamily="34" charset="0"/>
                <a:ea typeface="Verdana" panose="020B0604030504040204" pitchFamily="34" charset="0"/>
                <a:cs typeface="Arial" panose="020B0604020202020204" pitchFamily="34" charset="0"/>
              </a:rPr>
              <a:t>The proposed rate reduction to 67.5% (of the current 28% South African rate) for the CFC high-tax exemption is viewed as insufficient to cope with the dropping U.K. tax rate.  </a:t>
            </a:r>
          </a:p>
          <a:p>
            <a:pPr marL="342900" indent="-342900">
              <a:lnSpc>
                <a:spcPct val="100000"/>
              </a:lnSpc>
              <a:spcBef>
                <a:spcPts val="0"/>
              </a:spcBef>
              <a:buFont typeface="Arial" panose="020B0604020202020204" pitchFamily="34" charset="0"/>
              <a:buChar char="•"/>
            </a:pPr>
            <a:endParaRPr lang="en-US" sz="2000" dirty="0">
              <a:solidFill>
                <a:srgbClr val="0A3B63"/>
              </a:solidFill>
              <a:latin typeface="Arial" panose="020B0604020202020204" pitchFamily="34" charset="0"/>
              <a:ea typeface="Verdana" panose="020B0604030504040204" pitchFamily="34" charset="0"/>
              <a:cs typeface="Arial" panose="020B0604020202020204" pitchFamily="34" charset="0"/>
            </a:endParaRPr>
          </a:p>
          <a:p>
            <a:pPr marL="342900" indent="-342900">
              <a:lnSpc>
                <a:spcPct val="100000"/>
              </a:lnSpc>
              <a:spcBef>
                <a:spcPts val="0"/>
              </a:spcBef>
              <a:buFont typeface="Arial" panose="020B0604020202020204" pitchFamily="34" charset="0"/>
              <a:buChar char="•"/>
            </a:pPr>
            <a:r>
              <a:rPr lang="en-US" sz="2000" dirty="0">
                <a:solidFill>
                  <a:srgbClr val="0A3B63"/>
                </a:solidFill>
                <a:latin typeface="Arial" panose="020B0604020202020204" pitchFamily="34" charset="0"/>
                <a:ea typeface="Verdana" panose="020B0604030504040204" pitchFamily="34" charset="0"/>
                <a:cs typeface="Arial" panose="020B0604020202020204" pitchFamily="34" charset="0"/>
              </a:rPr>
              <a:t>The 67.5% covers the current 19% UK company rate but not the further reductions to 18 and 17 per cent.</a:t>
            </a:r>
          </a:p>
          <a:p>
            <a:pPr marL="342900" indent="-342900">
              <a:lnSpc>
                <a:spcPct val="100000"/>
              </a:lnSpc>
              <a:spcBef>
                <a:spcPts val="0"/>
              </a:spcBef>
              <a:buFont typeface="Arial" panose="020B0604020202020204" pitchFamily="34" charset="0"/>
              <a:buChar char="•"/>
            </a:pPr>
            <a:endParaRPr lang="en-US" sz="2000" dirty="0">
              <a:solidFill>
                <a:srgbClr val="0A3B63"/>
              </a:solidFill>
              <a:latin typeface="Arial" panose="020B0604020202020204" pitchFamily="34" charset="0"/>
              <a:ea typeface="Verdana" panose="020B0604030504040204" pitchFamily="34" charset="0"/>
              <a:cs typeface="Arial" panose="020B0604020202020204" pitchFamily="34" charset="0"/>
            </a:endParaRPr>
          </a:p>
          <a:p>
            <a:pPr marL="342900" indent="-342900">
              <a:lnSpc>
                <a:spcPct val="100000"/>
              </a:lnSpc>
              <a:spcBef>
                <a:spcPts val="0"/>
              </a:spcBef>
              <a:buFont typeface="Arial" panose="020B0604020202020204" pitchFamily="34" charset="0"/>
              <a:buChar char="•"/>
            </a:pPr>
            <a:r>
              <a:rPr lang="en-US" sz="2000" dirty="0">
                <a:solidFill>
                  <a:srgbClr val="0A3B63"/>
                </a:solidFill>
                <a:latin typeface="Arial" panose="020B0604020202020204" pitchFamily="34" charset="0"/>
                <a:ea typeface="Verdana" panose="020B0604030504040204" pitchFamily="34" charset="0"/>
                <a:cs typeface="Arial" panose="020B0604020202020204" pitchFamily="34" charset="0"/>
              </a:rPr>
              <a:t>Recommended that the CFC rate be dropped to cover the proposed 17% rate, but at the minimum, the  pending UK 18% tax rate.</a:t>
            </a:r>
          </a:p>
          <a:p>
            <a:pPr>
              <a:lnSpc>
                <a:spcPct val="100000"/>
              </a:lnSpc>
              <a:spcBef>
                <a:spcPts val="0"/>
              </a:spcBef>
            </a:pPr>
            <a:endParaRPr lang="en-US" sz="2000" b="1" dirty="0">
              <a:solidFill>
                <a:srgbClr val="0A3B63"/>
              </a:solidFill>
              <a:latin typeface="Arial" panose="020B0604020202020204" pitchFamily="34" charset="0"/>
              <a:ea typeface="Verdana" panose="020B0604030504040204" pitchFamily="34" charset="0"/>
              <a:cs typeface="Arial" panose="020B0604020202020204" pitchFamily="34" charset="0"/>
            </a:endParaRPr>
          </a:p>
          <a:p>
            <a:pPr>
              <a:lnSpc>
                <a:spcPct val="100000"/>
              </a:lnSpc>
              <a:spcBef>
                <a:spcPts val="0"/>
              </a:spcBef>
            </a:pPr>
            <a:endParaRPr lang="en-US" sz="2000" b="1" dirty="0">
              <a:solidFill>
                <a:srgbClr val="0A3B63"/>
              </a:solidFill>
              <a:latin typeface="Arial" panose="020B0604020202020204" pitchFamily="34" charset="0"/>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18913814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428"/>
            <a:ext cx="12192000" cy="6858428"/>
          </a:xfrm>
        </p:spPr>
      </p:pic>
      <p:sp>
        <p:nvSpPr>
          <p:cNvPr id="2" name="Title 1"/>
          <p:cNvSpPr>
            <a:spLocks noGrp="1"/>
          </p:cNvSpPr>
          <p:nvPr>
            <p:ph type="title"/>
          </p:nvPr>
        </p:nvSpPr>
        <p:spPr>
          <a:xfrm>
            <a:off x="763480" y="-1"/>
            <a:ext cx="10379177" cy="1251751"/>
          </a:xfrm>
        </p:spPr>
        <p:txBody>
          <a:bodyPr/>
          <a:lstStyle/>
          <a:p>
            <a:r>
              <a:rPr lang="en-ZA" b="1" dirty="0">
                <a:solidFill>
                  <a:srgbClr val="80BD44"/>
                </a:solidFill>
                <a:latin typeface="Verdana" panose="020B0604030504040204" pitchFamily="34" charset="0"/>
                <a:ea typeface="Verdana" panose="020B0604030504040204" pitchFamily="34" charset="0"/>
                <a:cs typeface="Verdana" panose="020B0604030504040204" pitchFamily="34" charset="0"/>
              </a:rPr>
              <a:t>International </a:t>
            </a:r>
            <a:r>
              <a:rPr lang="en-ZA" b="1" dirty="0">
                <a:solidFill>
                  <a:srgbClr val="0A3B63"/>
                </a:solidFill>
                <a:latin typeface="Verdana" panose="020B0604030504040204" pitchFamily="34" charset="0"/>
                <a:ea typeface="Verdana" panose="020B0604030504040204" pitchFamily="34" charset="0"/>
                <a:cs typeface="Verdana" panose="020B0604030504040204" pitchFamily="34" charset="0"/>
              </a:rPr>
              <a:t>tax</a:t>
            </a:r>
            <a:endParaRPr lang="en-ZA" b="1" dirty="0">
              <a:latin typeface="Verdana" panose="020B0604030504040204" pitchFamily="34" charset="0"/>
              <a:ea typeface="Verdana" panose="020B0604030504040204" pitchFamily="34" charset="0"/>
              <a:cs typeface="Verdana" panose="020B0604030504040204" pitchFamily="34" charset="0"/>
            </a:endParaRPr>
          </a:p>
        </p:txBody>
      </p:sp>
      <p:sp>
        <p:nvSpPr>
          <p:cNvPr id="4" name="Text Placeholder 3"/>
          <p:cNvSpPr>
            <a:spLocks noGrp="1"/>
          </p:cNvSpPr>
          <p:nvPr>
            <p:ph type="body" sz="half" idx="2"/>
          </p:nvPr>
        </p:nvSpPr>
        <p:spPr>
          <a:xfrm>
            <a:off x="763480" y="1586882"/>
            <a:ext cx="10950522" cy="4449933"/>
          </a:xfrm>
        </p:spPr>
        <p:txBody>
          <a:bodyPr>
            <a:normAutofit/>
          </a:bodyPr>
          <a:lstStyle/>
          <a:p>
            <a:pPr>
              <a:lnSpc>
                <a:spcPct val="100000"/>
              </a:lnSpc>
              <a:spcBef>
                <a:spcPts val="0"/>
              </a:spcBef>
            </a:pPr>
            <a:r>
              <a:rPr lang="en-US" sz="2000" b="1" dirty="0">
                <a:solidFill>
                  <a:srgbClr val="0A3B63"/>
                </a:solidFill>
                <a:latin typeface="Arial" panose="020B0604020202020204" pitchFamily="34" charset="0"/>
                <a:ea typeface="Verdana" panose="020B0604030504040204" pitchFamily="34" charset="0"/>
                <a:cs typeface="Arial" panose="020B0604020202020204" pitchFamily="34" charset="0"/>
              </a:rPr>
              <a:t>Definition of permanent establishment</a:t>
            </a:r>
          </a:p>
          <a:p>
            <a:pPr>
              <a:lnSpc>
                <a:spcPct val="100000"/>
              </a:lnSpc>
              <a:spcBef>
                <a:spcPts val="0"/>
              </a:spcBef>
            </a:pPr>
            <a:endParaRPr lang="en-US" sz="2000" b="1" dirty="0">
              <a:solidFill>
                <a:srgbClr val="0A3B63"/>
              </a:solidFill>
              <a:latin typeface="Arial" panose="020B0604020202020204" pitchFamily="34" charset="0"/>
              <a:ea typeface="Verdana" panose="020B0604030504040204" pitchFamily="34" charset="0"/>
              <a:cs typeface="Arial" panose="020B0604020202020204" pitchFamily="34" charset="0"/>
            </a:endParaRPr>
          </a:p>
          <a:p>
            <a:pPr marL="342900" indent="-342900">
              <a:lnSpc>
                <a:spcPct val="100000"/>
              </a:lnSpc>
              <a:spcBef>
                <a:spcPts val="0"/>
              </a:spcBef>
              <a:buFont typeface="Arial" panose="020B0604020202020204" pitchFamily="34" charset="0"/>
              <a:buChar char="•"/>
            </a:pPr>
            <a:r>
              <a:rPr lang="en-US" sz="2000" dirty="0">
                <a:solidFill>
                  <a:srgbClr val="0A3B63"/>
                </a:solidFill>
                <a:latin typeface="Arial" panose="020B0604020202020204" pitchFamily="34" charset="0"/>
                <a:ea typeface="Verdana" panose="020B0604030504040204" pitchFamily="34" charset="0"/>
                <a:cs typeface="Arial" panose="020B0604020202020204" pitchFamily="34" charset="0"/>
              </a:rPr>
              <a:t>Reference to the pre-2017 OECD model convention appears to be in error.  </a:t>
            </a:r>
          </a:p>
          <a:p>
            <a:pPr marL="342900" indent="-342900">
              <a:lnSpc>
                <a:spcPct val="100000"/>
              </a:lnSpc>
              <a:spcBef>
                <a:spcPts val="0"/>
              </a:spcBef>
              <a:buFont typeface="Arial" panose="020B0604020202020204" pitchFamily="34" charset="0"/>
              <a:buChar char="•"/>
            </a:pPr>
            <a:endParaRPr lang="en-US" sz="2000" b="1" dirty="0">
              <a:solidFill>
                <a:srgbClr val="0A3B63"/>
              </a:solidFill>
              <a:latin typeface="Arial" panose="020B0604020202020204" pitchFamily="34" charset="0"/>
              <a:ea typeface="Verdana" panose="020B0604030504040204" pitchFamily="34" charset="0"/>
              <a:cs typeface="Arial" panose="020B0604020202020204" pitchFamily="34" charset="0"/>
            </a:endParaRPr>
          </a:p>
          <a:p>
            <a:pPr marL="342900" indent="-342900">
              <a:lnSpc>
                <a:spcPct val="100000"/>
              </a:lnSpc>
              <a:spcBef>
                <a:spcPts val="0"/>
              </a:spcBef>
              <a:buFont typeface="Arial" panose="020B0604020202020204" pitchFamily="34" charset="0"/>
              <a:buChar char="•"/>
            </a:pPr>
            <a:r>
              <a:rPr lang="en-US" sz="2000" dirty="0">
                <a:solidFill>
                  <a:srgbClr val="0A3B63"/>
                </a:solidFill>
                <a:latin typeface="Arial" panose="020B0604020202020204" pitchFamily="34" charset="0"/>
                <a:ea typeface="Verdana" panose="020B0604030504040204" pitchFamily="34" charset="0"/>
                <a:cs typeface="Arial" panose="020B0604020202020204" pitchFamily="34" charset="0"/>
              </a:rPr>
              <a:t>Recommendation that the reference be modified to the approach taken by South Africa in terms of the Multilateral Instrument (including the commentary).</a:t>
            </a:r>
          </a:p>
        </p:txBody>
      </p:sp>
    </p:spTree>
    <p:extLst>
      <p:ext uri="{BB962C8B-B14F-4D97-AF65-F5344CB8AC3E}">
        <p14:creationId xmlns:p14="http://schemas.microsoft.com/office/powerpoint/2010/main" val="13521167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428"/>
            <a:ext cx="12192000" cy="6858428"/>
          </a:xfrm>
        </p:spPr>
      </p:pic>
      <p:sp>
        <p:nvSpPr>
          <p:cNvPr id="2" name="Title 1"/>
          <p:cNvSpPr>
            <a:spLocks noGrp="1"/>
          </p:cNvSpPr>
          <p:nvPr>
            <p:ph type="title"/>
          </p:nvPr>
        </p:nvSpPr>
        <p:spPr>
          <a:xfrm>
            <a:off x="763480" y="-1"/>
            <a:ext cx="10379177" cy="1251751"/>
          </a:xfrm>
        </p:spPr>
        <p:txBody>
          <a:bodyPr>
            <a:normAutofit/>
          </a:bodyPr>
          <a:lstStyle/>
          <a:p>
            <a:r>
              <a:rPr lang="en-ZA" b="1" dirty="0">
                <a:solidFill>
                  <a:srgbClr val="80BD44"/>
                </a:solidFill>
                <a:latin typeface="Verdana" panose="020B0604030504040204" pitchFamily="34" charset="0"/>
                <a:ea typeface="Verdana" panose="020B0604030504040204" pitchFamily="34" charset="0"/>
                <a:cs typeface="Verdana" panose="020B0604030504040204" pitchFamily="34" charset="0"/>
              </a:rPr>
              <a:t>Business transactional</a:t>
            </a:r>
            <a:r>
              <a:rPr lang="en-ZA" b="1" dirty="0">
                <a:solidFill>
                  <a:srgbClr val="0A3B63"/>
                </a:solidFill>
                <a:latin typeface="Verdana" panose="020B0604030504040204" pitchFamily="34" charset="0"/>
                <a:ea typeface="Verdana" panose="020B0604030504040204" pitchFamily="34" charset="0"/>
                <a:cs typeface="Verdana" panose="020B0604030504040204" pitchFamily="34" charset="0"/>
              </a:rPr>
              <a:t> &amp; </a:t>
            </a:r>
            <a:r>
              <a:rPr lang="en-US" b="1" dirty="0">
                <a:solidFill>
                  <a:srgbClr val="0A3B63"/>
                </a:solidFill>
                <a:latin typeface="Verdana" panose="020B0604030504040204" pitchFamily="34" charset="0"/>
                <a:ea typeface="Verdana" panose="020B0604030504040204" pitchFamily="34" charset="0"/>
                <a:cs typeface="Verdana" panose="020B0604030504040204" pitchFamily="34" charset="0"/>
              </a:rPr>
              <a:t>Finance tax</a:t>
            </a:r>
            <a:endParaRPr lang="en-ZA" b="1" dirty="0">
              <a:latin typeface="Verdana" panose="020B0604030504040204" pitchFamily="34" charset="0"/>
              <a:ea typeface="Verdana" panose="020B0604030504040204" pitchFamily="34" charset="0"/>
              <a:cs typeface="Verdana" panose="020B0604030504040204" pitchFamily="34" charset="0"/>
            </a:endParaRPr>
          </a:p>
        </p:txBody>
      </p:sp>
      <p:sp>
        <p:nvSpPr>
          <p:cNvPr id="4" name="Text Placeholder 3"/>
          <p:cNvSpPr>
            <a:spLocks noGrp="1"/>
          </p:cNvSpPr>
          <p:nvPr>
            <p:ph type="body" sz="half" idx="2"/>
          </p:nvPr>
        </p:nvSpPr>
        <p:spPr>
          <a:xfrm>
            <a:off x="763480" y="1586883"/>
            <a:ext cx="10950522" cy="3811588"/>
          </a:xfrm>
        </p:spPr>
        <p:txBody>
          <a:bodyPr>
            <a:normAutofit/>
          </a:bodyPr>
          <a:lstStyle/>
          <a:p>
            <a:pPr>
              <a:lnSpc>
                <a:spcPct val="100000"/>
              </a:lnSpc>
              <a:spcBef>
                <a:spcPts val="0"/>
              </a:spcBef>
            </a:pPr>
            <a:r>
              <a:rPr lang="en-US" sz="2000" b="1" dirty="0">
                <a:solidFill>
                  <a:srgbClr val="0A3B63"/>
                </a:solidFill>
                <a:latin typeface="Arial" panose="020B0604020202020204" pitchFamily="34" charset="0"/>
                <a:ea typeface="Verdana" panose="020B0604030504040204" pitchFamily="34" charset="0"/>
                <a:cs typeface="Arial" panose="020B0604020202020204" pitchFamily="34" charset="0"/>
              </a:rPr>
              <a:t>Amendments aimed at dividend stripping</a:t>
            </a:r>
          </a:p>
          <a:p>
            <a:pPr>
              <a:lnSpc>
                <a:spcPct val="100000"/>
              </a:lnSpc>
              <a:spcBef>
                <a:spcPts val="0"/>
              </a:spcBef>
            </a:pPr>
            <a:endParaRPr lang="en-US" sz="2000" b="1" dirty="0">
              <a:solidFill>
                <a:srgbClr val="0A3B63"/>
              </a:solidFill>
              <a:latin typeface="Arial" panose="020B0604020202020204" pitchFamily="34" charset="0"/>
              <a:ea typeface="Verdana" panose="020B0604030504040204" pitchFamily="34" charset="0"/>
              <a:cs typeface="Arial" panose="020B0604020202020204" pitchFamily="34" charset="0"/>
            </a:endParaRPr>
          </a:p>
          <a:p>
            <a:pPr marL="342900" indent="-342900">
              <a:lnSpc>
                <a:spcPct val="100000"/>
              </a:lnSpc>
              <a:spcBef>
                <a:spcPts val="0"/>
              </a:spcBef>
              <a:buFont typeface="Arial" panose="020B0604020202020204" pitchFamily="34" charset="0"/>
              <a:buChar char="•"/>
            </a:pPr>
            <a:r>
              <a:rPr lang="en-US" sz="2000" dirty="0">
                <a:solidFill>
                  <a:srgbClr val="0A3B63"/>
                </a:solidFill>
                <a:latin typeface="Arial" panose="020B0604020202020204" pitchFamily="34" charset="0"/>
                <a:ea typeface="Verdana" panose="020B0604030504040204" pitchFamily="34" charset="0"/>
                <a:cs typeface="Arial" panose="020B0604020202020204" pitchFamily="34" charset="0"/>
              </a:rPr>
              <a:t>The test proposed will have a significant effect on benign structures (including BEE share acquisitions) since there are too very variables taken into consideration.</a:t>
            </a:r>
          </a:p>
          <a:p>
            <a:pPr>
              <a:lnSpc>
                <a:spcPct val="100000"/>
              </a:lnSpc>
              <a:spcBef>
                <a:spcPts val="0"/>
              </a:spcBef>
            </a:pPr>
            <a:r>
              <a:rPr lang="en-US" sz="2000" dirty="0">
                <a:solidFill>
                  <a:srgbClr val="0A3B63"/>
                </a:solidFill>
                <a:latin typeface="Arial" panose="020B0604020202020204" pitchFamily="34" charset="0"/>
                <a:ea typeface="Verdana" panose="020B0604030504040204" pitchFamily="34" charset="0"/>
                <a:cs typeface="Arial" panose="020B0604020202020204" pitchFamily="34" charset="0"/>
              </a:rPr>
              <a:t> </a:t>
            </a:r>
          </a:p>
          <a:p>
            <a:pPr marL="342900" indent="-342900">
              <a:lnSpc>
                <a:spcPct val="100000"/>
              </a:lnSpc>
              <a:spcBef>
                <a:spcPts val="0"/>
              </a:spcBef>
              <a:buFont typeface="Arial" panose="020B0604020202020204" pitchFamily="34" charset="0"/>
              <a:buChar char="•"/>
            </a:pPr>
            <a:r>
              <a:rPr lang="en-US" sz="2000" dirty="0">
                <a:solidFill>
                  <a:srgbClr val="0A3B63"/>
                </a:solidFill>
                <a:latin typeface="Arial" panose="020B0604020202020204" pitchFamily="34" charset="0"/>
                <a:ea typeface="Verdana" panose="020B0604030504040204" pitchFamily="34" charset="0"/>
                <a:cs typeface="Arial" panose="020B0604020202020204" pitchFamily="34" charset="0"/>
              </a:rPr>
              <a:t>The abuse aimed at may rather be targeted by focusing on instances where a very high percentage of the company’s net value is transferred – i.e. an effective and substantial change in ownership. </a:t>
            </a:r>
          </a:p>
          <a:p>
            <a:pPr>
              <a:lnSpc>
                <a:spcPct val="100000"/>
              </a:lnSpc>
              <a:spcBef>
                <a:spcPts val="0"/>
              </a:spcBef>
            </a:pPr>
            <a:endParaRPr lang="en-ZA" sz="2000" dirty="0">
              <a:solidFill>
                <a:srgbClr val="0A3B63"/>
              </a:solidFill>
              <a:latin typeface="Arial" panose="020B0604020202020204" pitchFamily="34" charset="0"/>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40957225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428"/>
            <a:ext cx="12192000" cy="6858428"/>
          </a:xfrm>
        </p:spPr>
      </p:pic>
      <p:sp>
        <p:nvSpPr>
          <p:cNvPr id="2" name="Title 1"/>
          <p:cNvSpPr>
            <a:spLocks noGrp="1"/>
          </p:cNvSpPr>
          <p:nvPr>
            <p:ph type="title"/>
          </p:nvPr>
        </p:nvSpPr>
        <p:spPr>
          <a:xfrm>
            <a:off x="763480" y="-1"/>
            <a:ext cx="10379177" cy="1251751"/>
          </a:xfrm>
        </p:spPr>
        <p:txBody>
          <a:bodyPr>
            <a:normAutofit/>
          </a:bodyPr>
          <a:lstStyle/>
          <a:p>
            <a:r>
              <a:rPr lang="en-ZA" b="1" dirty="0">
                <a:solidFill>
                  <a:srgbClr val="80BD44"/>
                </a:solidFill>
                <a:latin typeface="Verdana" panose="020B0604030504040204" pitchFamily="34" charset="0"/>
                <a:ea typeface="Verdana" panose="020B0604030504040204" pitchFamily="34" charset="0"/>
                <a:cs typeface="Verdana" panose="020B0604030504040204" pitchFamily="34" charset="0"/>
              </a:rPr>
              <a:t>Business transactional</a:t>
            </a:r>
            <a:r>
              <a:rPr lang="en-ZA" b="1" dirty="0">
                <a:solidFill>
                  <a:srgbClr val="0A3B63"/>
                </a:solidFill>
                <a:latin typeface="Verdana" panose="020B0604030504040204" pitchFamily="34" charset="0"/>
                <a:ea typeface="Verdana" panose="020B0604030504040204" pitchFamily="34" charset="0"/>
                <a:cs typeface="Verdana" panose="020B0604030504040204" pitchFamily="34" charset="0"/>
              </a:rPr>
              <a:t> &amp; </a:t>
            </a:r>
            <a:r>
              <a:rPr lang="en-US" b="1" dirty="0">
                <a:solidFill>
                  <a:srgbClr val="0A3B63"/>
                </a:solidFill>
                <a:latin typeface="Verdana" panose="020B0604030504040204" pitchFamily="34" charset="0"/>
                <a:ea typeface="Verdana" panose="020B0604030504040204" pitchFamily="34" charset="0"/>
                <a:cs typeface="Verdana" panose="020B0604030504040204" pitchFamily="34" charset="0"/>
              </a:rPr>
              <a:t>Finance tax</a:t>
            </a:r>
            <a:endParaRPr lang="en-ZA" b="1" dirty="0">
              <a:latin typeface="Verdana" panose="020B0604030504040204" pitchFamily="34" charset="0"/>
              <a:ea typeface="Verdana" panose="020B0604030504040204" pitchFamily="34" charset="0"/>
              <a:cs typeface="Verdana" panose="020B0604030504040204" pitchFamily="34" charset="0"/>
            </a:endParaRPr>
          </a:p>
        </p:txBody>
      </p:sp>
      <p:sp>
        <p:nvSpPr>
          <p:cNvPr id="4" name="Text Placeholder 3"/>
          <p:cNvSpPr>
            <a:spLocks noGrp="1"/>
          </p:cNvSpPr>
          <p:nvPr>
            <p:ph type="body" sz="half" idx="2"/>
          </p:nvPr>
        </p:nvSpPr>
        <p:spPr>
          <a:xfrm>
            <a:off x="763480" y="1586883"/>
            <a:ext cx="10950522" cy="3811588"/>
          </a:xfrm>
        </p:spPr>
        <p:txBody>
          <a:bodyPr>
            <a:normAutofit/>
          </a:bodyPr>
          <a:lstStyle/>
          <a:p>
            <a:pPr>
              <a:lnSpc>
                <a:spcPct val="100000"/>
              </a:lnSpc>
              <a:spcBef>
                <a:spcPts val="0"/>
              </a:spcBef>
            </a:pPr>
            <a:r>
              <a:rPr lang="en-US" sz="2000" b="1" dirty="0">
                <a:solidFill>
                  <a:srgbClr val="0A3B63"/>
                </a:solidFill>
                <a:latin typeface="Arial" panose="020B0604020202020204" pitchFamily="34" charset="0"/>
                <a:ea typeface="Verdana" panose="020B0604030504040204" pitchFamily="34" charset="0"/>
                <a:cs typeface="Arial" panose="020B0604020202020204" pitchFamily="34" charset="0"/>
              </a:rPr>
              <a:t>Amendments aimed at impacting the roll-over provisions</a:t>
            </a:r>
          </a:p>
          <a:p>
            <a:pPr>
              <a:lnSpc>
                <a:spcPct val="100000"/>
              </a:lnSpc>
              <a:spcBef>
                <a:spcPts val="0"/>
              </a:spcBef>
            </a:pPr>
            <a:endParaRPr lang="en-US" sz="2000" b="1" dirty="0">
              <a:solidFill>
                <a:srgbClr val="0A3B63"/>
              </a:solidFill>
              <a:latin typeface="Arial" panose="020B0604020202020204" pitchFamily="34" charset="0"/>
              <a:ea typeface="Verdana" panose="020B0604030504040204" pitchFamily="34" charset="0"/>
              <a:cs typeface="Arial" panose="020B0604020202020204" pitchFamily="34" charset="0"/>
            </a:endParaRPr>
          </a:p>
          <a:p>
            <a:pPr marL="342900" indent="-342900">
              <a:lnSpc>
                <a:spcPct val="100000"/>
              </a:lnSpc>
              <a:spcBef>
                <a:spcPts val="0"/>
              </a:spcBef>
              <a:buFont typeface="Arial" panose="020B0604020202020204" pitchFamily="34" charset="0"/>
              <a:buChar char="•"/>
            </a:pPr>
            <a:r>
              <a:rPr lang="en-US" sz="2000" dirty="0">
                <a:solidFill>
                  <a:srgbClr val="0A3B63"/>
                </a:solidFill>
                <a:latin typeface="Arial" panose="020B0604020202020204" pitchFamily="34" charset="0"/>
                <a:ea typeface="Verdana" panose="020B0604030504040204" pitchFamily="34" charset="0"/>
                <a:cs typeface="Arial" panose="020B0604020202020204" pitchFamily="34" charset="0"/>
              </a:rPr>
              <a:t>Over the last number of years, there has been an increased focus on diluting the corporate reorganisation rules without necessarily recognizing the holistic nature of the rules. </a:t>
            </a:r>
          </a:p>
          <a:p>
            <a:pPr marL="342900" indent="-342900">
              <a:lnSpc>
                <a:spcPct val="100000"/>
              </a:lnSpc>
              <a:spcBef>
                <a:spcPts val="0"/>
              </a:spcBef>
              <a:buFont typeface="Arial" panose="020B0604020202020204" pitchFamily="34" charset="0"/>
              <a:buChar char="•"/>
            </a:pPr>
            <a:endParaRPr lang="en-US" sz="2000" dirty="0">
              <a:solidFill>
                <a:srgbClr val="0A3B63"/>
              </a:solidFill>
              <a:latin typeface="Arial" panose="020B0604020202020204" pitchFamily="34" charset="0"/>
              <a:ea typeface="Verdana" panose="020B0604030504040204" pitchFamily="34" charset="0"/>
              <a:cs typeface="Arial" panose="020B0604020202020204" pitchFamily="34" charset="0"/>
            </a:endParaRPr>
          </a:p>
          <a:p>
            <a:pPr marL="342900" indent="-342900">
              <a:lnSpc>
                <a:spcPct val="100000"/>
              </a:lnSpc>
              <a:spcBef>
                <a:spcPts val="0"/>
              </a:spcBef>
              <a:buFont typeface="Arial" panose="020B0604020202020204" pitchFamily="34" charset="0"/>
              <a:buChar char="•"/>
            </a:pPr>
            <a:r>
              <a:rPr lang="en-ZA" sz="2000" dirty="0">
                <a:solidFill>
                  <a:srgbClr val="0A3B63"/>
                </a:solidFill>
                <a:latin typeface="Arial" panose="020B0604020202020204" pitchFamily="34" charset="0"/>
                <a:ea typeface="Verdana" panose="020B0604030504040204" pitchFamily="34" charset="0"/>
                <a:cs typeface="Arial" panose="020B0604020202020204" pitchFamily="34" charset="0"/>
              </a:rPr>
              <a:t>It is recommended that piecemeal changes to the reorganisation rules be avoided in favour of a balanced approach where the aim and ambit is analysed alongside concerns. </a:t>
            </a:r>
          </a:p>
        </p:txBody>
      </p:sp>
    </p:spTree>
    <p:extLst>
      <p:ext uri="{BB962C8B-B14F-4D97-AF65-F5344CB8AC3E}">
        <p14:creationId xmlns:p14="http://schemas.microsoft.com/office/powerpoint/2010/main" val="17232695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428"/>
            <a:ext cx="12192000" cy="6858428"/>
          </a:xfrm>
        </p:spPr>
      </p:pic>
      <p:sp>
        <p:nvSpPr>
          <p:cNvPr id="2" name="Title 1"/>
          <p:cNvSpPr>
            <a:spLocks noGrp="1"/>
          </p:cNvSpPr>
          <p:nvPr>
            <p:ph type="title"/>
          </p:nvPr>
        </p:nvSpPr>
        <p:spPr>
          <a:xfrm>
            <a:off x="763480" y="-1"/>
            <a:ext cx="10379177" cy="1251751"/>
          </a:xfrm>
        </p:spPr>
        <p:txBody>
          <a:bodyPr/>
          <a:lstStyle/>
          <a:p>
            <a:r>
              <a:rPr lang="en-ZA" b="1" dirty="0">
                <a:solidFill>
                  <a:srgbClr val="80BD44"/>
                </a:solidFill>
                <a:latin typeface="Verdana" panose="020B0604030504040204" pitchFamily="34" charset="0"/>
                <a:ea typeface="Verdana" panose="020B0604030504040204" pitchFamily="34" charset="0"/>
                <a:cs typeface="Verdana" panose="020B0604030504040204" pitchFamily="34" charset="0"/>
              </a:rPr>
              <a:t>Value-Added</a:t>
            </a:r>
            <a:r>
              <a:rPr lang="en-ZA" b="1" dirty="0">
                <a:solidFill>
                  <a:srgbClr val="0A3B63"/>
                </a:solidFill>
                <a:latin typeface="Verdana" panose="020B0604030504040204" pitchFamily="34" charset="0"/>
                <a:ea typeface="Verdana" panose="020B0604030504040204" pitchFamily="34" charset="0"/>
                <a:cs typeface="Verdana" panose="020B0604030504040204" pitchFamily="34" charset="0"/>
              </a:rPr>
              <a:t> Tax</a:t>
            </a:r>
            <a:endParaRPr lang="en-ZA" b="1" dirty="0">
              <a:latin typeface="Verdana" panose="020B0604030504040204" pitchFamily="34" charset="0"/>
              <a:ea typeface="Verdana" panose="020B0604030504040204" pitchFamily="34" charset="0"/>
              <a:cs typeface="Verdana" panose="020B0604030504040204" pitchFamily="34" charset="0"/>
            </a:endParaRPr>
          </a:p>
        </p:txBody>
      </p:sp>
      <p:sp>
        <p:nvSpPr>
          <p:cNvPr id="4" name="Text Placeholder 3"/>
          <p:cNvSpPr>
            <a:spLocks noGrp="1"/>
          </p:cNvSpPr>
          <p:nvPr>
            <p:ph type="body" sz="half" idx="2"/>
          </p:nvPr>
        </p:nvSpPr>
        <p:spPr>
          <a:xfrm>
            <a:off x="763480" y="1586882"/>
            <a:ext cx="10950522" cy="4662997"/>
          </a:xfrm>
        </p:spPr>
        <p:txBody>
          <a:bodyPr>
            <a:normAutofit/>
          </a:bodyPr>
          <a:lstStyle/>
          <a:p>
            <a:pPr>
              <a:lnSpc>
                <a:spcPct val="100000"/>
              </a:lnSpc>
              <a:spcBef>
                <a:spcPts val="0"/>
              </a:spcBef>
            </a:pPr>
            <a:r>
              <a:rPr lang="en-US" sz="2000" b="1" dirty="0">
                <a:solidFill>
                  <a:srgbClr val="0A3B63"/>
                </a:solidFill>
                <a:latin typeface="Arial" panose="020B0604020202020204" pitchFamily="34" charset="0"/>
                <a:ea typeface="Verdana" panose="020B0604030504040204" pitchFamily="34" charset="0"/>
                <a:cs typeface="Arial" panose="020B0604020202020204" pitchFamily="34" charset="0"/>
              </a:rPr>
              <a:t>Reviewing section 72 of the VAT Act - general </a:t>
            </a:r>
          </a:p>
          <a:p>
            <a:pPr>
              <a:lnSpc>
                <a:spcPct val="100000"/>
              </a:lnSpc>
              <a:spcBef>
                <a:spcPts val="0"/>
              </a:spcBef>
            </a:pPr>
            <a:endParaRPr lang="en-US" sz="2000" b="1" dirty="0">
              <a:solidFill>
                <a:srgbClr val="0A3B63"/>
              </a:solidFill>
              <a:latin typeface="Arial" panose="020B0604020202020204" pitchFamily="34" charset="0"/>
              <a:ea typeface="Verdana" panose="020B0604030504040204" pitchFamily="34" charset="0"/>
              <a:cs typeface="Arial" panose="020B0604020202020204" pitchFamily="34" charset="0"/>
            </a:endParaRPr>
          </a:p>
          <a:p>
            <a:pPr marL="342900" indent="-342900">
              <a:lnSpc>
                <a:spcPct val="100000"/>
              </a:lnSpc>
              <a:spcBef>
                <a:spcPts val="0"/>
              </a:spcBef>
              <a:buFont typeface="Arial" panose="020B0604020202020204" pitchFamily="34" charset="0"/>
              <a:buChar char="•"/>
            </a:pPr>
            <a:r>
              <a:rPr lang="en-US" sz="2000" dirty="0">
                <a:solidFill>
                  <a:srgbClr val="0A3B63"/>
                </a:solidFill>
                <a:latin typeface="Arial" panose="020B0604020202020204" pitchFamily="34" charset="0"/>
                <a:ea typeface="Verdana" panose="020B0604030504040204" pitchFamily="34" charset="0"/>
                <a:cs typeface="Arial" panose="020B0604020202020204" pitchFamily="34" charset="0"/>
              </a:rPr>
              <a:t>VAT as a transactional tax (as opposed to Income Tax etc.), requires a measure of discretion to act swiftly when the need arises. </a:t>
            </a:r>
          </a:p>
          <a:p>
            <a:pPr marL="342900" indent="-342900">
              <a:lnSpc>
                <a:spcPct val="100000"/>
              </a:lnSpc>
              <a:spcBef>
                <a:spcPts val="0"/>
              </a:spcBef>
              <a:buFont typeface="Arial" panose="020B0604020202020204" pitchFamily="34" charset="0"/>
              <a:buChar char="•"/>
            </a:pPr>
            <a:endParaRPr lang="en-US" sz="2000" dirty="0">
              <a:solidFill>
                <a:srgbClr val="0A3B63"/>
              </a:solidFill>
              <a:latin typeface="Arial" panose="020B0604020202020204" pitchFamily="34" charset="0"/>
              <a:ea typeface="Verdana" panose="020B0604030504040204" pitchFamily="34" charset="0"/>
              <a:cs typeface="Arial" panose="020B0604020202020204" pitchFamily="34" charset="0"/>
            </a:endParaRPr>
          </a:p>
          <a:p>
            <a:pPr marL="342900" indent="-342900">
              <a:lnSpc>
                <a:spcPct val="100000"/>
              </a:lnSpc>
              <a:spcBef>
                <a:spcPts val="0"/>
              </a:spcBef>
              <a:buFont typeface="Arial" panose="020B0604020202020204" pitchFamily="34" charset="0"/>
              <a:buChar char="•"/>
            </a:pPr>
            <a:r>
              <a:rPr lang="en-US" sz="2000" dirty="0">
                <a:solidFill>
                  <a:srgbClr val="0A3B63"/>
                </a:solidFill>
                <a:latin typeface="Arial" panose="020B0604020202020204" pitchFamily="34" charset="0"/>
                <a:ea typeface="Verdana" panose="020B0604030504040204" pitchFamily="34" charset="0"/>
                <a:cs typeface="Arial" panose="020B0604020202020204" pitchFamily="34" charset="0"/>
              </a:rPr>
              <a:t>Therefore, section 72 not only fulfilled a function when VAT was introduced, but also as a general matter – in the current environment where commerce is unpredictable, and where the current legislation (although in principle clear), does not address a particular set of circumstances (thereby negatively impacting or halting commence)</a:t>
            </a:r>
          </a:p>
          <a:p>
            <a:pPr marL="342900" indent="-342900">
              <a:lnSpc>
                <a:spcPct val="100000"/>
              </a:lnSpc>
              <a:spcBef>
                <a:spcPts val="0"/>
              </a:spcBef>
              <a:buFont typeface="Arial" panose="020B0604020202020204" pitchFamily="34" charset="0"/>
              <a:buChar char="•"/>
            </a:pPr>
            <a:endParaRPr lang="en-US" sz="2000" dirty="0">
              <a:solidFill>
                <a:srgbClr val="0A3B63"/>
              </a:solidFill>
              <a:latin typeface="Arial" panose="020B0604020202020204" pitchFamily="34" charset="0"/>
              <a:ea typeface="Verdana" panose="020B0604030504040204" pitchFamily="34" charset="0"/>
              <a:cs typeface="Arial" panose="020B0604020202020204" pitchFamily="34" charset="0"/>
            </a:endParaRPr>
          </a:p>
          <a:p>
            <a:pPr marL="342900" indent="-342900">
              <a:lnSpc>
                <a:spcPct val="100000"/>
              </a:lnSpc>
              <a:spcBef>
                <a:spcPts val="0"/>
              </a:spcBef>
              <a:buFont typeface="Arial" panose="020B0604020202020204" pitchFamily="34" charset="0"/>
              <a:buChar char="•"/>
            </a:pPr>
            <a:r>
              <a:rPr lang="en-US" sz="2000" dirty="0">
                <a:solidFill>
                  <a:srgbClr val="0A3B63"/>
                </a:solidFill>
                <a:latin typeface="Arial" panose="020B0604020202020204" pitchFamily="34" charset="0"/>
                <a:ea typeface="Verdana" panose="020B0604030504040204" pitchFamily="34" charset="0"/>
                <a:cs typeface="Arial" panose="020B0604020202020204" pitchFamily="34" charset="0"/>
              </a:rPr>
              <a:t>Various other jurisdictions have similar legislation.</a:t>
            </a:r>
          </a:p>
          <a:p>
            <a:pPr marL="342900" indent="-342900">
              <a:lnSpc>
                <a:spcPct val="100000"/>
              </a:lnSpc>
              <a:spcBef>
                <a:spcPts val="0"/>
              </a:spcBef>
              <a:buFont typeface="Arial" panose="020B0604020202020204" pitchFamily="34" charset="0"/>
              <a:buChar char="•"/>
            </a:pPr>
            <a:endParaRPr lang="en-US" sz="2000" dirty="0">
              <a:solidFill>
                <a:srgbClr val="0A3B63"/>
              </a:solidFill>
              <a:latin typeface="Arial" panose="020B0604020202020204" pitchFamily="34" charset="0"/>
              <a:ea typeface="Verdana" panose="020B0604030504040204" pitchFamily="34" charset="0"/>
              <a:cs typeface="Arial" panose="020B0604020202020204" pitchFamily="34" charset="0"/>
            </a:endParaRPr>
          </a:p>
          <a:p>
            <a:pPr marL="342900" indent="-342900">
              <a:lnSpc>
                <a:spcPct val="100000"/>
              </a:lnSpc>
              <a:spcBef>
                <a:spcPts val="0"/>
              </a:spcBef>
              <a:buFont typeface="Arial" panose="020B0604020202020204" pitchFamily="34" charset="0"/>
              <a:buChar char="•"/>
            </a:pPr>
            <a:r>
              <a:rPr lang="en-US" sz="2000" dirty="0">
                <a:solidFill>
                  <a:srgbClr val="0A3B63"/>
                </a:solidFill>
                <a:latin typeface="Arial" panose="020B0604020202020204" pitchFamily="34" charset="0"/>
                <a:ea typeface="Verdana" panose="020B0604030504040204" pitchFamily="34" charset="0"/>
                <a:cs typeface="Arial" panose="020B0604020202020204" pitchFamily="34" charset="0"/>
              </a:rPr>
              <a:t>It is recommended that section 72 remain as is.  </a:t>
            </a:r>
          </a:p>
          <a:p>
            <a:pPr marL="342900" indent="-342900">
              <a:lnSpc>
                <a:spcPct val="100000"/>
              </a:lnSpc>
              <a:spcBef>
                <a:spcPts val="0"/>
              </a:spcBef>
              <a:buFont typeface="Arial" panose="020B0604020202020204" pitchFamily="34" charset="0"/>
              <a:buChar char="•"/>
            </a:pPr>
            <a:endParaRPr lang="en-US" sz="2000" dirty="0">
              <a:solidFill>
                <a:srgbClr val="0A3B63"/>
              </a:solidFill>
              <a:latin typeface="Arial" panose="020B0604020202020204" pitchFamily="34" charset="0"/>
              <a:ea typeface="Verdana" panose="020B0604030504040204" pitchFamily="34" charset="0"/>
              <a:cs typeface="Arial" panose="020B0604020202020204" pitchFamily="34" charset="0"/>
            </a:endParaRPr>
          </a:p>
          <a:p>
            <a:pPr>
              <a:lnSpc>
                <a:spcPct val="100000"/>
              </a:lnSpc>
              <a:spcBef>
                <a:spcPts val="0"/>
              </a:spcBef>
            </a:pPr>
            <a:endParaRPr lang="en-ZA" sz="2000" b="1" dirty="0">
              <a:solidFill>
                <a:srgbClr val="0A3B63"/>
              </a:solidFill>
              <a:latin typeface="Arial" panose="020B0604020202020204" pitchFamily="34" charset="0"/>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4605069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428"/>
            <a:ext cx="12192000" cy="6858428"/>
          </a:xfrm>
        </p:spPr>
      </p:pic>
      <p:sp>
        <p:nvSpPr>
          <p:cNvPr id="2" name="Title 1"/>
          <p:cNvSpPr>
            <a:spLocks noGrp="1"/>
          </p:cNvSpPr>
          <p:nvPr>
            <p:ph type="title"/>
          </p:nvPr>
        </p:nvSpPr>
        <p:spPr>
          <a:xfrm>
            <a:off x="763480" y="-1"/>
            <a:ext cx="10379177" cy="1251751"/>
          </a:xfrm>
        </p:spPr>
        <p:txBody>
          <a:bodyPr/>
          <a:lstStyle/>
          <a:p>
            <a:r>
              <a:rPr lang="en-ZA" b="1" dirty="0">
                <a:solidFill>
                  <a:srgbClr val="80BD44"/>
                </a:solidFill>
                <a:latin typeface="Verdana" panose="020B0604030504040204" pitchFamily="34" charset="0"/>
                <a:ea typeface="Verdana" panose="020B0604030504040204" pitchFamily="34" charset="0"/>
                <a:cs typeface="Verdana" panose="020B0604030504040204" pitchFamily="34" charset="0"/>
              </a:rPr>
              <a:t>Value-Added</a:t>
            </a:r>
            <a:r>
              <a:rPr lang="en-ZA" b="1" dirty="0">
                <a:solidFill>
                  <a:srgbClr val="0A3B63"/>
                </a:solidFill>
                <a:latin typeface="Verdana" panose="020B0604030504040204" pitchFamily="34" charset="0"/>
                <a:ea typeface="Verdana" panose="020B0604030504040204" pitchFamily="34" charset="0"/>
                <a:cs typeface="Verdana" panose="020B0604030504040204" pitchFamily="34" charset="0"/>
              </a:rPr>
              <a:t> Tax</a:t>
            </a:r>
            <a:endParaRPr lang="en-ZA" b="1" dirty="0">
              <a:latin typeface="Verdana" panose="020B0604030504040204" pitchFamily="34" charset="0"/>
              <a:ea typeface="Verdana" panose="020B0604030504040204" pitchFamily="34" charset="0"/>
              <a:cs typeface="Verdana" panose="020B0604030504040204" pitchFamily="34" charset="0"/>
            </a:endParaRPr>
          </a:p>
        </p:txBody>
      </p:sp>
      <p:sp>
        <p:nvSpPr>
          <p:cNvPr id="4" name="Text Placeholder 3"/>
          <p:cNvSpPr>
            <a:spLocks noGrp="1"/>
          </p:cNvSpPr>
          <p:nvPr>
            <p:ph type="body" sz="half" idx="2"/>
          </p:nvPr>
        </p:nvSpPr>
        <p:spPr>
          <a:xfrm>
            <a:off x="763480" y="1586882"/>
            <a:ext cx="10950522" cy="4428435"/>
          </a:xfrm>
        </p:spPr>
        <p:txBody>
          <a:bodyPr>
            <a:normAutofit/>
          </a:bodyPr>
          <a:lstStyle/>
          <a:p>
            <a:pPr>
              <a:lnSpc>
                <a:spcPct val="100000"/>
              </a:lnSpc>
              <a:spcBef>
                <a:spcPts val="0"/>
              </a:spcBef>
            </a:pPr>
            <a:r>
              <a:rPr lang="en-US" sz="2000" b="1" dirty="0">
                <a:solidFill>
                  <a:srgbClr val="0A3B63"/>
                </a:solidFill>
                <a:latin typeface="Arial" panose="020B0604020202020204" pitchFamily="34" charset="0"/>
                <a:ea typeface="Verdana" panose="020B0604030504040204" pitchFamily="34" charset="0"/>
                <a:cs typeface="Arial" panose="020B0604020202020204" pitchFamily="34" charset="0"/>
              </a:rPr>
              <a:t>Reviewing section 72 of the VAT Act – possible way forward  </a:t>
            </a:r>
          </a:p>
          <a:p>
            <a:pPr>
              <a:lnSpc>
                <a:spcPct val="100000"/>
              </a:lnSpc>
              <a:spcBef>
                <a:spcPts val="0"/>
              </a:spcBef>
            </a:pPr>
            <a:endParaRPr lang="en-US" sz="2000" b="1" dirty="0">
              <a:solidFill>
                <a:srgbClr val="0A3B63"/>
              </a:solidFill>
              <a:latin typeface="Arial" panose="020B0604020202020204" pitchFamily="34" charset="0"/>
              <a:ea typeface="Verdana" panose="020B0604030504040204" pitchFamily="34" charset="0"/>
              <a:cs typeface="Arial" panose="020B0604020202020204" pitchFamily="34" charset="0"/>
            </a:endParaRPr>
          </a:p>
          <a:p>
            <a:pPr marL="342900" indent="-342900">
              <a:lnSpc>
                <a:spcPct val="100000"/>
              </a:lnSpc>
              <a:spcBef>
                <a:spcPts val="0"/>
              </a:spcBef>
              <a:buFont typeface="Arial" panose="020B0604020202020204" pitchFamily="34" charset="0"/>
              <a:buChar char="•"/>
            </a:pPr>
            <a:r>
              <a:rPr lang="en-US" sz="2000" dirty="0">
                <a:solidFill>
                  <a:srgbClr val="0A3B63"/>
                </a:solidFill>
                <a:latin typeface="Arial" panose="020B0604020202020204" pitchFamily="34" charset="0"/>
                <a:ea typeface="Verdana" panose="020B0604030504040204" pitchFamily="34" charset="0"/>
                <a:cs typeface="Arial" panose="020B0604020202020204" pitchFamily="34" charset="0"/>
              </a:rPr>
              <a:t>Since the inception of VAT, various matters have been addressed via section 72.</a:t>
            </a:r>
          </a:p>
          <a:p>
            <a:pPr marL="342900" indent="-342900">
              <a:lnSpc>
                <a:spcPct val="100000"/>
              </a:lnSpc>
              <a:spcBef>
                <a:spcPts val="0"/>
              </a:spcBef>
              <a:buFont typeface="Arial" panose="020B0604020202020204" pitchFamily="34" charset="0"/>
              <a:buChar char="•"/>
            </a:pPr>
            <a:endParaRPr lang="en-US" sz="2000" b="1" dirty="0">
              <a:solidFill>
                <a:srgbClr val="0A3B63"/>
              </a:solidFill>
              <a:latin typeface="Arial" panose="020B0604020202020204" pitchFamily="34" charset="0"/>
              <a:ea typeface="Verdana" panose="020B0604030504040204" pitchFamily="34" charset="0"/>
              <a:cs typeface="Arial" panose="020B0604020202020204" pitchFamily="34" charset="0"/>
            </a:endParaRPr>
          </a:p>
          <a:p>
            <a:pPr marL="342900" indent="-342900">
              <a:lnSpc>
                <a:spcPct val="100000"/>
              </a:lnSpc>
              <a:spcBef>
                <a:spcPts val="0"/>
              </a:spcBef>
              <a:buFont typeface="Arial" panose="020B0604020202020204" pitchFamily="34" charset="0"/>
              <a:buChar char="•"/>
            </a:pPr>
            <a:r>
              <a:rPr lang="en-US" sz="2000" dirty="0">
                <a:solidFill>
                  <a:srgbClr val="0A3B63"/>
                </a:solidFill>
                <a:latin typeface="Arial" panose="020B0604020202020204" pitchFamily="34" charset="0"/>
                <a:ea typeface="Verdana" panose="020B0604030504040204" pitchFamily="34" charset="0"/>
                <a:cs typeface="Arial" panose="020B0604020202020204" pitchFamily="34" charset="0"/>
              </a:rPr>
              <a:t>It is ideal that current rulings are either taken up in legislation or exited through a sunset in order to ensure that the fiscus, business, and the economy are not negatively impacted. </a:t>
            </a:r>
          </a:p>
          <a:p>
            <a:pPr marL="342900" indent="-342900">
              <a:lnSpc>
                <a:spcPct val="100000"/>
              </a:lnSpc>
              <a:spcBef>
                <a:spcPts val="0"/>
              </a:spcBef>
              <a:buFont typeface="Arial" panose="020B0604020202020204" pitchFamily="34" charset="0"/>
              <a:buChar char="•"/>
            </a:pPr>
            <a:endParaRPr lang="en-US" sz="2000" dirty="0">
              <a:solidFill>
                <a:srgbClr val="0A3B63"/>
              </a:solidFill>
              <a:latin typeface="Arial" panose="020B0604020202020204" pitchFamily="34" charset="0"/>
              <a:ea typeface="Verdana" panose="020B0604030504040204" pitchFamily="34" charset="0"/>
              <a:cs typeface="Arial" panose="020B0604020202020204" pitchFamily="34" charset="0"/>
            </a:endParaRPr>
          </a:p>
          <a:p>
            <a:pPr marL="342900" indent="-342900">
              <a:lnSpc>
                <a:spcPct val="100000"/>
              </a:lnSpc>
              <a:spcBef>
                <a:spcPts val="0"/>
              </a:spcBef>
              <a:buFont typeface="Arial" panose="020B0604020202020204" pitchFamily="34" charset="0"/>
              <a:buChar char="•"/>
            </a:pPr>
            <a:r>
              <a:rPr lang="en-US" sz="2000" dirty="0">
                <a:solidFill>
                  <a:srgbClr val="0A3B63"/>
                </a:solidFill>
                <a:latin typeface="Arial" panose="020B0604020202020204" pitchFamily="34" charset="0"/>
                <a:ea typeface="Verdana" panose="020B0604030504040204" pitchFamily="34" charset="0"/>
                <a:cs typeface="Arial" panose="020B0604020202020204" pitchFamily="34" charset="0"/>
              </a:rPr>
              <a:t>The question on the appropriate duration of a sunset depends on the type of rulings issued, as well as the ability of National Treasury to address these matters in forthcoming legislation, whilst maintaining VAT Act, and addressing urgent matters. </a:t>
            </a:r>
          </a:p>
          <a:p>
            <a:pPr marL="342900" indent="-342900">
              <a:lnSpc>
                <a:spcPct val="100000"/>
              </a:lnSpc>
              <a:spcBef>
                <a:spcPts val="0"/>
              </a:spcBef>
              <a:buFont typeface="Arial" panose="020B0604020202020204" pitchFamily="34" charset="0"/>
              <a:buChar char="•"/>
            </a:pPr>
            <a:endParaRPr lang="en-US" sz="2000" dirty="0">
              <a:solidFill>
                <a:srgbClr val="0A3B63"/>
              </a:solidFill>
              <a:latin typeface="Arial" panose="020B0604020202020204" pitchFamily="34" charset="0"/>
              <a:ea typeface="Verdana" panose="020B0604030504040204" pitchFamily="34" charset="0"/>
              <a:cs typeface="Arial" panose="020B0604020202020204" pitchFamily="34" charset="0"/>
            </a:endParaRPr>
          </a:p>
          <a:p>
            <a:pPr marL="342900" indent="-342900">
              <a:lnSpc>
                <a:spcPct val="100000"/>
              </a:lnSpc>
              <a:spcBef>
                <a:spcPts val="0"/>
              </a:spcBef>
              <a:buFont typeface="Arial" panose="020B0604020202020204" pitchFamily="34" charset="0"/>
              <a:buChar char="•"/>
            </a:pPr>
            <a:r>
              <a:rPr lang="en-US" sz="2000" dirty="0">
                <a:solidFill>
                  <a:srgbClr val="0A3B63"/>
                </a:solidFill>
                <a:latin typeface="Arial" panose="020B0604020202020204" pitchFamily="34" charset="0"/>
                <a:ea typeface="Verdana" panose="020B0604030504040204" pitchFamily="34" charset="0"/>
                <a:cs typeface="Arial" panose="020B0604020202020204" pitchFamily="34" charset="0"/>
              </a:rPr>
              <a:t>It is recommended that a review be undertaken of the rulings issued, and that extensive engagement with business follow to determine the impact in the case of each ruling to be ‘legislated’ or ‘terminated’ (naturally or via a legislative mechanism)</a:t>
            </a:r>
          </a:p>
          <a:p>
            <a:pPr marL="342900" indent="-342900">
              <a:lnSpc>
                <a:spcPct val="100000"/>
              </a:lnSpc>
              <a:spcBef>
                <a:spcPts val="0"/>
              </a:spcBef>
              <a:buFont typeface="Arial" panose="020B0604020202020204" pitchFamily="34" charset="0"/>
              <a:buChar char="•"/>
            </a:pPr>
            <a:endParaRPr lang="en-ZA" sz="2000" dirty="0">
              <a:solidFill>
                <a:srgbClr val="0A3B63"/>
              </a:solidFill>
              <a:latin typeface="Arial" panose="020B0604020202020204" pitchFamily="34" charset="0"/>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31229658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418</TotalTime>
  <Words>1262</Words>
  <Application>Microsoft Office PowerPoint</Application>
  <PresentationFormat>Widescreen</PresentationFormat>
  <Paragraphs>110</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Verdana</vt:lpstr>
      <vt:lpstr>Office Theme</vt:lpstr>
      <vt:lpstr>PowerPoint Presentation</vt:lpstr>
      <vt:lpstr>Business tax incentives</vt:lpstr>
      <vt:lpstr>Business tax incentives</vt:lpstr>
      <vt:lpstr>International tax</vt:lpstr>
      <vt:lpstr>International tax</vt:lpstr>
      <vt:lpstr>Business transactional &amp; Finance tax</vt:lpstr>
      <vt:lpstr>Business transactional &amp; Finance tax</vt:lpstr>
      <vt:lpstr>Value-Added Tax</vt:lpstr>
      <vt:lpstr>Value-Added Tax</vt:lpstr>
      <vt:lpstr>Value-Added Tax</vt:lpstr>
      <vt:lpstr>Personal Income Tax &amp; employment taxes</vt:lpstr>
      <vt:lpstr>Personal Income Tax &amp; employment taxes</vt:lpstr>
      <vt:lpstr>National Treasury &amp; SARS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Tania Wolson</dc:creator>
  <cp:lastModifiedBy>Beatrie</cp:lastModifiedBy>
  <cp:revision>87</cp:revision>
  <dcterms:created xsi:type="dcterms:W3CDTF">2018-10-02T08:00:43Z</dcterms:created>
  <dcterms:modified xsi:type="dcterms:W3CDTF">2019-09-09T11:38:34Z</dcterms:modified>
</cp:coreProperties>
</file>