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swald" panose="020B0604020202020204" charset="0"/>
      <p:regular r:id="rId12"/>
      <p:bold r:id="rId13"/>
    </p:embeddedFont>
    <p:embeddedFont>
      <p:font typeface="Roboto" panose="02000000000000000000" pitchFamily="2" charset="0"/>
      <p:regular r:id="rId14"/>
      <p:bold r:id="rId15"/>
      <p:italic r:id="rId16"/>
      <p:boldItalic r:id="rId17"/>
    </p:embeddedFont>
    <p:embeddedFont>
      <p:font typeface="Source Code Pr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416" autoAdjust="0"/>
  </p:normalViewPr>
  <p:slideViewPr>
    <p:cSldViewPr snapToGrid="0">
      <p:cViewPr varScale="1">
        <p:scale>
          <a:sx n="153" d="100"/>
          <a:sy n="153" d="100"/>
        </p:scale>
        <p:origin x="11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08da6832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08da6832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08da68323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08da68323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08da6832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08da6832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08da68323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08da68323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08da68323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08da68323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08da6832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08da6832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08da68323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08da68323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08da68323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08da68323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08da68323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08da68323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261550" y="59847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Font typeface="Roboto"/>
              <a:buNone/>
              <a:defRPr>
                <a:latin typeface="Roboto"/>
                <a:ea typeface="Roboto"/>
                <a:cs typeface="Roboto"/>
                <a:sym typeface="Roboto"/>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lvl1pPr>
            <a:lvl2pPr lvl="1">
              <a:buNone/>
              <a:defRPr b="1"/>
            </a:lvl2pPr>
            <a:lvl3pPr lvl="2">
              <a:buNone/>
              <a:defRPr b="1"/>
            </a:lvl3pPr>
            <a:lvl4pPr lvl="3">
              <a:buNone/>
              <a:defRPr b="1"/>
            </a:lvl4pPr>
            <a:lvl5pPr lvl="4">
              <a:buNone/>
              <a:defRPr b="1"/>
            </a:lvl5pPr>
            <a:lvl6pPr lvl="5">
              <a:buNone/>
              <a:defRPr b="1"/>
            </a:lvl6pPr>
            <a:lvl7pPr lvl="6">
              <a:buNone/>
              <a:defRPr b="1"/>
            </a:lvl7pPr>
            <a:lvl8pPr lvl="7">
              <a:buNone/>
              <a:defRPr b="1"/>
            </a:lvl8pPr>
            <a:lvl9pPr lvl="8">
              <a:buNone/>
              <a:defRPr b="1"/>
            </a:lvl9pPr>
          </a:lstStyle>
          <a:p>
            <a:pPr marL="0" lvl="0" indent="0" algn="r" rtl="0">
              <a:spcBef>
                <a:spcPts val="0"/>
              </a:spcBef>
              <a:spcAft>
                <a:spcPts val="0"/>
              </a:spcAft>
              <a:buNone/>
            </a:pPr>
            <a:fld id="{00000000-1234-1234-1234-123412341234}" type="slidenum">
              <a:rPr lang="en-GB"/>
              <a:t>‹#›</a:t>
            </a:fld>
            <a:endParaRPr>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p:nvPr/>
        </p:nvSpPr>
        <p:spPr>
          <a:xfrm>
            <a:off x="283200" y="1466300"/>
            <a:ext cx="4315500" cy="3030544"/>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A Section 12J Fund </a:t>
            </a:r>
            <a:r>
              <a:rPr lang="en-GB" sz="1100" dirty="0">
                <a:solidFill>
                  <a:srgbClr val="595959"/>
                </a:solidFill>
                <a:latin typeface="Roboto"/>
                <a:ea typeface="Roboto"/>
                <a:cs typeface="Roboto"/>
                <a:sym typeface="Roboto"/>
              </a:rPr>
              <a:t>established and managed in line with the spirit and the letter of the law</a:t>
            </a:r>
            <a:endParaRPr sz="1100" dirty="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Regulation:</a:t>
            </a:r>
            <a:r>
              <a:rPr lang="en-GB" sz="1100" dirty="0">
                <a:solidFill>
                  <a:srgbClr val="595959"/>
                </a:solidFill>
                <a:latin typeface="Roboto"/>
                <a:ea typeface="Roboto"/>
                <a:cs typeface="Roboto"/>
                <a:sym typeface="Roboto"/>
              </a:rPr>
              <a:t> SARS approved, FSCA regulated, and directly licenced</a:t>
            </a:r>
            <a:endParaRPr sz="1100" dirty="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Governance: </a:t>
            </a:r>
            <a:r>
              <a:rPr lang="en-GB" sz="1100" dirty="0">
                <a:solidFill>
                  <a:srgbClr val="595959"/>
                </a:solidFill>
                <a:latin typeface="Roboto"/>
                <a:ea typeface="Roboto"/>
                <a:cs typeface="Roboto"/>
                <a:sym typeface="Roboto"/>
              </a:rPr>
              <a:t>12Cape is a public company, has an external administrator, and is audited annually by a Top Auditor</a:t>
            </a:r>
            <a:endParaRPr sz="1100" dirty="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Structure:</a:t>
            </a:r>
            <a:r>
              <a:rPr lang="en-GB" sz="1100" dirty="0">
                <a:solidFill>
                  <a:srgbClr val="595959"/>
                </a:solidFill>
                <a:latin typeface="Roboto"/>
                <a:ea typeface="Roboto"/>
                <a:cs typeface="Roboto"/>
                <a:sym typeface="Roboto"/>
              </a:rPr>
              <a:t> Pooled Fund in line with market practice</a:t>
            </a:r>
            <a:endParaRPr sz="1100" b="1" dirty="0">
              <a:solidFill>
                <a:srgbClr val="595959"/>
              </a:solidFill>
              <a:latin typeface="Roboto"/>
              <a:ea typeface="Roboto"/>
              <a:cs typeface="Roboto"/>
              <a:sym typeface="Roboto"/>
            </a:endParaRPr>
          </a:p>
          <a:p>
            <a:pPr marL="457200" indent="-298450">
              <a:lnSpc>
                <a:spcPct val="150000"/>
              </a:lnSpc>
              <a:buClr>
                <a:srgbClr val="595959"/>
              </a:buClr>
              <a:buSzPts val="1100"/>
              <a:buFont typeface="Roboto"/>
              <a:buChar char="■"/>
            </a:pPr>
            <a:r>
              <a:rPr lang="en-GB" sz="1100" b="1" dirty="0">
                <a:solidFill>
                  <a:srgbClr val="595959"/>
                </a:solidFill>
                <a:latin typeface="Roboto"/>
                <a:ea typeface="Roboto"/>
                <a:cs typeface="Roboto"/>
                <a:sym typeface="Roboto"/>
              </a:rPr>
              <a:t>People: </a:t>
            </a:r>
            <a:r>
              <a:rPr lang="en-GB" sz="1100" dirty="0">
                <a:solidFill>
                  <a:srgbClr val="595959"/>
                </a:solidFill>
                <a:latin typeface="Roboto"/>
                <a:ea typeface="Roboto"/>
                <a:cs typeface="Roboto"/>
                <a:sym typeface="Roboto"/>
              </a:rPr>
              <a:t>Professional asset managers</a:t>
            </a: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Creating</a:t>
            </a:r>
            <a:r>
              <a:rPr lang="en-GB" sz="1100" dirty="0">
                <a:solidFill>
                  <a:srgbClr val="595959"/>
                </a:solidFill>
                <a:latin typeface="Roboto"/>
                <a:ea typeface="Roboto"/>
                <a:cs typeface="Roboto"/>
                <a:sym typeface="Roboto"/>
              </a:rPr>
              <a:t> Hotelkeeping capacity</a:t>
            </a:r>
            <a:endParaRPr sz="1100" b="1" dirty="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Focus on local manufacture</a:t>
            </a:r>
            <a:endParaRPr sz="1100" b="1" dirty="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A proudly local but world class service for </a:t>
            </a:r>
            <a:r>
              <a:rPr lang="en-GB" sz="1100" dirty="0">
                <a:solidFill>
                  <a:srgbClr val="595959"/>
                </a:solidFill>
                <a:latin typeface="Roboto"/>
                <a:ea typeface="Roboto"/>
                <a:cs typeface="Roboto"/>
                <a:sym typeface="Roboto"/>
              </a:rPr>
              <a:t>international tourists</a:t>
            </a:r>
            <a:endParaRPr sz="1100" dirty="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dirty="0">
              <a:solidFill>
                <a:srgbClr val="595959"/>
              </a:solidFill>
              <a:latin typeface="Roboto"/>
              <a:ea typeface="Roboto"/>
              <a:cs typeface="Roboto"/>
              <a:sym typeface="Roboto"/>
            </a:endParaRPr>
          </a:p>
        </p:txBody>
      </p:sp>
      <p:pic>
        <p:nvPicPr>
          <p:cNvPr id="62" name="Google Shape;62;p13"/>
          <p:cNvPicPr preferRelativeResize="0"/>
          <p:nvPr/>
        </p:nvPicPr>
        <p:blipFill rotWithShape="1">
          <a:blip r:embed="rId3">
            <a:alphaModFix/>
          </a:blip>
          <a:srcRect l="960" t="2356" r="35876" b="2641"/>
          <a:stretch/>
        </p:blipFill>
        <p:spPr>
          <a:xfrm>
            <a:off x="4738425" y="1608150"/>
            <a:ext cx="3950451" cy="2618175"/>
          </a:xfrm>
          <a:prstGeom prst="rect">
            <a:avLst/>
          </a:prstGeom>
          <a:noFill/>
          <a:ln w="9525" cap="flat" cmpd="sng">
            <a:solidFill>
              <a:srgbClr val="0C343D"/>
            </a:solidFill>
            <a:prstDash val="solid"/>
            <a:round/>
            <a:headEnd type="none" w="sm" len="sm"/>
            <a:tailEnd type="none" w="sm" len="sm"/>
          </a:ln>
        </p:spPr>
      </p:pic>
      <p:sp>
        <p:nvSpPr>
          <p:cNvPr id="63" name="Google Shape;63;p13"/>
          <p:cNvSpPr txBox="1"/>
          <p:nvPr/>
        </p:nvSpPr>
        <p:spPr>
          <a:xfrm>
            <a:off x="594900" y="228525"/>
            <a:ext cx="36921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Introduction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33225" y="1170000"/>
            <a:ext cx="8719200" cy="3973500"/>
          </a:xfrm>
          <a:prstGeom prst="rect">
            <a:avLst/>
          </a:prstGeom>
          <a:noFill/>
          <a:ln>
            <a:noFill/>
          </a:ln>
        </p:spPr>
        <p:txBody>
          <a:bodyPr spcFirstLastPara="1" wrap="square" lIns="91425" tIns="91425" rIns="91425" bIns="91425" anchor="t" anchorCtr="0">
            <a:noAutofit/>
          </a:bodyPr>
          <a:lstStyle/>
          <a:p>
            <a:pPr marL="0" marR="0" lvl="0" indent="457200" algn="l" rtl="0">
              <a:lnSpc>
                <a:spcPct val="150000"/>
              </a:lnSpc>
              <a:spcBef>
                <a:spcPts val="0"/>
              </a:spcBef>
              <a:spcAft>
                <a:spcPts val="0"/>
              </a:spcAft>
              <a:buNone/>
            </a:pPr>
            <a:r>
              <a:rPr lang="en-GB" sz="1100" b="1">
                <a:solidFill>
                  <a:srgbClr val="595959"/>
                </a:solidFill>
                <a:latin typeface="Roboto"/>
                <a:ea typeface="Roboto"/>
                <a:cs typeface="Roboto"/>
                <a:sym typeface="Roboto"/>
              </a:rPr>
              <a:t>To demonstrate the effectiveness of the S12J incentive as a mechanism which</a:t>
            </a:r>
            <a:endParaRPr sz="1100" b="1">
              <a:solidFill>
                <a:srgbClr val="595959"/>
              </a:solidFill>
              <a:latin typeface="Roboto"/>
              <a:ea typeface="Roboto"/>
              <a:cs typeface="Roboto"/>
              <a:sym typeface="Roboto"/>
            </a:endParaRPr>
          </a:p>
          <a:p>
            <a:pPr marL="914400" marR="0" lvl="1" indent="-298450" algn="l" rtl="0">
              <a:lnSpc>
                <a:spcPct val="150000"/>
              </a:lnSpc>
              <a:spcBef>
                <a:spcPts val="1600"/>
              </a:spcBef>
              <a:spcAft>
                <a:spcPts val="0"/>
              </a:spcAft>
              <a:buClr>
                <a:srgbClr val="595959"/>
              </a:buClr>
              <a:buSzPts val="1100"/>
              <a:buFont typeface="Roboto"/>
              <a:buAutoNum type="arabicPeriod"/>
            </a:pPr>
            <a:r>
              <a:rPr lang="en-GB" sz="1100" b="1">
                <a:solidFill>
                  <a:srgbClr val="595959"/>
                </a:solidFill>
                <a:latin typeface="Roboto"/>
                <a:ea typeface="Roboto"/>
                <a:cs typeface="Roboto"/>
                <a:sym typeface="Roboto"/>
              </a:rPr>
              <a:t>Shepherds private savings to tourism infrastructure</a:t>
            </a:r>
            <a:r>
              <a:rPr lang="en-GB" sz="1100">
                <a:solidFill>
                  <a:srgbClr val="595959"/>
                </a:solidFill>
                <a:latin typeface="Roboto"/>
                <a:ea typeface="Roboto"/>
                <a:cs typeface="Roboto"/>
                <a:sym typeface="Roboto"/>
              </a:rPr>
              <a:t> by incentivising owners of private South African capital to invest in South Africa, specifically in South African Tourism capacity, as opposed to taking their capital out of the country</a:t>
            </a:r>
            <a:endParaRPr sz="110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AutoNum type="arabicPeriod"/>
            </a:pPr>
            <a:r>
              <a:rPr lang="en-GB" sz="1100" b="1">
                <a:solidFill>
                  <a:srgbClr val="595959"/>
                </a:solidFill>
                <a:latin typeface="Roboto"/>
                <a:ea typeface="Roboto"/>
                <a:cs typeface="Roboto"/>
                <a:sym typeface="Roboto"/>
              </a:rPr>
              <a:t>“Captures the Opportunity”</a:t>
            </a:r>
            <a:r>
              <a:rPr lang="en-GB" sz="1100">
                <a:solidFill>
                  <a:srgbClr val="595959"/>
                </a:solidFill>
                <a:latin typeface="Roboto"/>
                <a:ea typeface="Roboto"/>
                <a:cs typeface="Roboto"/>
                <a:sym typeface="Roboto"/>
              </a:rPr>
              <a:t>: It is only with (1) that South Africa will be in a position to capture the opportunity and keep up with global growth in tourism</a:t>
            </a:r>
            <a:endParaRPr sz="110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AutoNum type="arabicPeriod"/>
            </a:pPr>
            <a:r>
              <a:rPr lang="en-GB" sz="1100" b="1">
                <a:solidFill>
                  <a:srgbClr val="595959"/>
                </a:solidFill>
                <a:latin typeface="Roboto"/>
                <a:ea typeface="Roboto"/>
                <a:cs typeface="Roboto"/>
                <a:sym typeface="Roboto"/>
              </a:rPr>
              <a:t>“Grows the Pie”</a:t>
            </a:r>
            <a:r>
              <a:rPr lang="en-GB" sz="1100">
                <a:solidFill>
                  <a:srgbClr val="595959"/>
                </a:solidFill>
                <a:latin typeface="Roboto"/>
                <a:ea typeface="Roboto"/>
                <a:cs typeface="Roboto"/>
                <a:sym typeface="Roboto"/>
              </a:rPr>
              <a:t>: With (2), capture the large, growing surplus which was generated elsewhere and which is voluntarily brought to South Africa by international tourists</a:t>
            </a:r>
            <a:endParaRPr sz="110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AutoNum type="arabicPeriod"/>
            </a:pPr>
            <a:r>
              <a:rPr lang="en-GB" sz="1100" b="1">
                <a:solidFill>
                  <a:srgbClr val="595959"/>
                </a:solidFill>
                <a:latin typeface="Roboto"/>
                <a:ea typeface="Roboto"/>
                <a:cs typeface="Roboto"/>
                <a:sym typeface="Roboto"/>
              </a:rPr>
              <a:t>“Shares the Pie”</a:t>
            </a:r>
            <a:r>
              <a:rPr lang="en-GB" sz="1100">
                <a:solidFill>
                  <a:srgbClr val="595959"/>
                </a:solidFill>
                <a:latin typeface="Roboto"/>
                <a:ea typeface="Roboto"/>
                <a:cs typeface="Roboto"/>
                <a:sym typeface="Roboto"/>
              </a:rPr>
              <a:t> : We will demonstrate the financial and social return on investment for the Government, for the unemployed (who become employed), and for owners of private capital via the S12J incentive, and the fairness and sustainability of the distribution from a risk and return perspective.</a:t>
            </a:r>
            <a:endParaRPr sz="1100">
              <a:solidFill>
                <a:srgbClr val="595959"/>
              </a:solidFill>
              <a:latin typeface="Roboto"/>
              <a:ea typeface="Roboto"/>
              <a:cs typeface="Roboto"/>
              <a:sym typeface="Roboto"/>
            </a:endParaRPr>
          </a:p>
        </p:txBody>
      </p:sp>
      <p:sp>
        <p:nvSpPr>
          <p:cNvPr id="69" name="Google Shape;69;p14"/>
          <p:cNvSpPr txBox="1"/>
          <p:nvPr/>
        </p:nvSpPr>
        <p:spPr>
          <a:xfrm>
            <a:off x="594900" y="228525"/>
            <a:ext cx="36921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Agenda</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l="19063" t="29167" r="34790" b="14567"/>
          <a:stretch/>
        </p:blipFill>
        <p:spPr>
          <a:xfrm>
            <a:off x="292125" y="1013475"/>
            <a:ext cx="4413528" cy="3027024"/>
          </a:xfrm>
          <a:prstGeom prst="rect">
            <a:avLst/>
          </a:prstGeom>
          <a:noFill/>
          <a:ln>
            <a:noFill/>
          </a:ln>
        </p:spPr>
      </p:pic>
      <p:sp>
        <p:nvSpPr>
          <p:cNvPr id="75" name="Google Shape;75;p15"/>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A global growth opportunity on our doorstep</a:t>
            </a:r>
            <a:endParaRPr sz="2400"/>
          </a:p>
        </p:txBody>
      </p:sp>
      <p:pic>
        <p:nvPicPr>
          <p:cNvPr id="76" name="Google Shape;76;p15"/>
          <p:cNvPicPr preferRelativeResize="0"/>
          <p:nvPr/>
        </p:nvPicPr>
        <p:blipFill>
          <a:blip r:embed="rId4">
            <a:alphaModFix/>
          </a:blip>
          <a:stretch>
            <a:fillRect/>
          </a:stretch>
        </p:blipFill>
        <p:spPr>
          <a:xfrm>
            <a:off x="5302199" y="1058225"/>
            <a:ext cx="3313501" cy="3027031"/>
          </a:xfrm>
          <a:prstGeom prst="rect">
            <a:avLst/>
          </a:prstGeom>
          <a:noFill/>
          <a:ln>
            <a:noFill/>
          </a:ln>
        </p:spPr>
      </p:pic>
      <p:sp>
        <p:nvSpPr>
          <p:cNvPr id="77" name="Google Shape;77;p15"/>
          <p:cNvSpPr txBox="1"/>
          <p:nvPr/>
        </p:nvSpPr>
        <p:spPr>
          <a:xfrm>
            <a:off x="154825" y="4591075"/>
            <a:ext cx="8786700" cy="44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sz="800">
                <a:solidFill>
                  <a:srgbClr val="595959"/>
                </a:solidFill>
                <a:latin typeface="Roboto"/>
                <a:ea typeface="Roboto"/>
                <a:cs typeface="Roboto"/>
                <a:sym typeface="Roboto"/>
              </a:rPr>
              <a:t>The sector is responsible for 1 in 10 jobs globally where it fosters acceptance and tolerance and will continue its growth trajectory for decades</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dirty="0">
                <a:solidFill>
                  <a:srgbClr val="595959"/>
                </a:solidFill>
                <a:latin typeface="Roboto"/>
                <a:ea typeface="Roboto"/>
                <a:cs typeface="Roboto"/>
                <a:sym typeface="Roboto"/>
              </a:rPr>
              <a:t>South Africa deserves to be part of it</a:t>
            </a:r>
            <a:endParaRPr sz="2400" dirty="0"/>
          </a:p>
        </p:txBody>
      </p:sp>
      <p:sp>
        <p:nvSpPr>
          <p:cNvPr id="83" name="Google Shape;83;p16"/>
          <p:cNvSpPr txBox="1"/>
          <p:nvPr/>
        </p:nvSpPr>
        <p:spPr>
          <a:xfrm>
            <a:off x="283200" y="1121175"/>
            <a:ext cx="8489400" cy="2899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Natural heritage of South Africa, our shared timeline with Europe and friendly people, South Africa deserves to be part of this growth trend for the long term.</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Tourism provides an </a:t>
            </a:r>
            <a:r>
              <a:rPr lang="en-GB" sz="1100" b="1">
                <a:solidFill>
                  <a:srgbClr val="595959"/>
                </a:solidFill>
                <a:latin typeface="Roboto"/>
                <a:ea typeface="Roboto"/>
                <a:cs typeface="Roboto"/>
                <a:sym typeface="Roboto"/>
              </a:rPr>
              <a:t>attractive and long-term hard-currency and  externally funded solution</a:t>
            </a:r>
            <a:r>
              <a:rPr lang="en-GB" sz="1100">
                <a:solidFill>
                  <a:srgbClr val="595959"/>
                </a:solidFill>
                <a:latin typeface="Roboto"/>
                <a:ea typeface="Roboto"/>
                <a:cs typeface="Roboto"/>
                <a:sym typeface="Roboto"/>
              </a:rPr>
              <a:t> to the high number of unskilled and unemployed people of our Country.</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Demand is in place and will continue to grow for decades.</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Participation in this global growth story is only limited by our ability to host tourists</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Government’s stated objective to </a:t>
            </a:r>
            <a:r>
              <a:rPr lang="en-GB" sz="1100" b="1">
                <a:solidFill>
                  <a:srgbClr val="595959"/>
                </a:solidFill>
                <a:latin typeface="Roboto"/>
                <a:ea typeface="Roboto"/>
                <a:cs typeface="Roboto"/>
                <a:sym typeface="Roboto"/>
              </a:rPr>
              <a:t>double tourism:</a:t>
            </a:r>
            <a:endParaRPr sz="1100" b="1">
              <a:solidFill>
                <a:srgbClr val="595959"/>
              </a:solidFill>
              <a:latin typeface="Roboto"/>
              <a:ea typeface="Roboto"/>
              <a:cs typeface="Roboto"/>
              <a:sym typeface="Roboto"/>
            </a:endParaRPr>
          </a:p>
          <a:p>
            <a:pPr marL="914400" lvl="1"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Progress on Visa requirements</a:t>
            </a:r>
            <a:endParaRPr sz="1100">
              <a:solidFill>
                <a:srgbClr val="595959"/>
              </a:solidFill>
              <a:latin typeface="Roboto"/>
              <a:ea typeface="Roboto"/>
              <a:cs typeface="Roboto"/>
              <a:sym typeface="Roboto"/>
            </a:endParaRPr>
          </a:p>
          <a:p>
            <a:pPr marL="914400" lvl="1"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International destination marketing</a:t>
            </a:r>
            <a:endParaRPr sz="1100">
              <a:solidFill>
                <a:srgbClr val="595959"/>
              </a:solidFill>
              <a:latin typeface="Roboto"/>
              <a:ea typeface="Roboto"/>
              <a:cs typeface="Roboto"/>
              <a:sym typeface="Roboto"/>
            </a:endParaRPr>
          </a:p>
          <a:p>
            <a:pPr marL="914400" lvl="1"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Focus on crime</a:t>
            </a:r>
            <a:endParaRPr sz="1100">
              <a:solidFill>
                <a:srgbClr val="595959"/>
              </a:solidFill>
              <a:latin typeface="Roboto"/>
              <a:ea typeface="Roboto"/>
              <a:cs typeface="Roboto"/>
              <a:sym typeface="Roboto"/>
            </a:endParaRPr>
          </a:p>
          <a:p>
            <a:pPr marL="914400" lvl="1" indent="-298450" algn="l" rtl="0">
              <a:lnSpc>
                <a:spcPct val="150000"/>
              </a:lnSpc>
              <a:spcBef>
                <a:spcPts val="0"/>
              </a:spcBef>
              <a:spcAft>
                <a:spcPts val="0"/>
              </a:spcAft>
              <a:buClr>
                <a:srgbClr val="595959"/>
              </a:buClr>
              <a:buSzPts val="1100"/>
              <a:buFont typeface="Roboto"/>
              <a:buChar char="■"/>
            </a:pPr>
            <a:r>
              <a:rPr lang="en-GB" sz="1100" b="1">
                <a:solidFill>
                  <a:srgbClr val="595959"/>
                </a:solidFill>
                <a:latin typeface="Roboto"/>
                <a:ea typeface="Roboto"/>
                <a:cs typeface="Roboto"/>
                <a:sym typeface="Roboto"/>
              </a:rPr>
              <a:t>Requires a concomitant doubling of tourist accommodation</a:t>
            </a:r>
            <a:endParaRPr sz="110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a:solidFill>
                <a:srgbClr val="595959"/>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12J Incentive to create tourism capacity</a:t>
            </a:r>
            <a:endParaRPr sz="2400"/>
          </a:p>
        </p:txBody>
      </p:sp>
      <p:sp>
        <p:nvSpPr>
          <p:cNvPr id="89" name="Google Shape;89;p17"/>
          <p:cNvSpPr txBox="1"/>
          <p:nvPr/>
        </p:nvSpPr>
        <p:spPr>
          <a:xfrm>
            <a:off x="145225" y="1191700"/>
            <a:ext cx="4551000" cy="16767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Every R50m raised by 12Cape is invested into a Qualifying Company which trades as a Hotelkeeper: 14% is allocated to locally manufactured furnishing and art, the remainder to a total of 16 newly built double rooms.</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The sole focus of the hotelkeeper is to be a proudly local and a world class host to international tourists. </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At an average occupancy rate of 80% , an average length of stay of 8 days, total bookings per annum for the hotelkeeper will equate to 584 bookings (365 x 80% = 292 nights / 8 days x 16 rooms) at 1.5 tourists per room </a:t>
            </a:r>
            <a:r>
              <a:rPr lang="en-GB" sz="1100" b="1">
                <a:solidFill>
                  <a:srgbClr val="595959"/>
                </a:solidFill>
                <a:latin typeface="Roboto"/>
                <a:ea typeface="Roboto"/>
                <a:cs typeface="Roboto"/>
                <a:sym typeface="Roboto"/>
              </a:rPr>
              <a:t>4,380 </a:t>
            </a:r>
            <a:r>
              <a:rPr lang="en-GB" sz="1100">
                <a:solidFill>
                  <a:srgbClr val="595959"/>
                </a:solidFill>
                <a:latin typeface="Roboto"/>
                <a:ea typeface="Roboto"/>
                <a:cs typeface="Roboto"/>
                <a:sym typeface="Roboto"/>
              </a:rPr>
              <a:t>foreign tourists over five years (584 x 1.5 x 5)</a:t>
            </a:r>
            <a:endParaRPr sz="110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a:solidFill>
                <a:srgbClr val="595959"/>
              </a:solidFill>
              <a:latin typeface="Roboto"/>
              <a:ea typeface="Roboto"/>
              <a:cs typeface="Roboto"/>
              <a:sym typeface="Roboto"/>
            </a:endParaRPr>
          </a:p>
        </p:txBody>
      </p:sp>
      <p:pic>
        <p:nvPicPr>
          <p:cNvPr id="90" name="Google Shape;90;p17"/>
          <p:cNvPicPr preferRelativeResize="0"/>
          <p:nvPr/>
        </p:nvPicPr>
        <p:blipFill rotWithShape="1">
          <a:blip r:embed="rId3">
            <a:alphaModFix/>
          </a:blip>
          <a:srcRect l="960" t="2356" r="35876" b="2641"/>
          <a:stretch/>
        </p:blipFill>
        <p:spPr>
          <a:xfrm>
            <a:off x="4746500" y="1373070"/>
            <a:ext cx="3950451" cy="2618175"/>
          </a:xfrm>
          <a:prstGeom prst="rect">
            <a:avLst/>
          </a:prstGeom>
          <a:noFill/>
          <a:ln w="9525" cap="flat" cmpd="sng">
            <a:solidFill>
              <a:srgbClr val="0C343D"/>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Tax Revenues &gt;&gt; Tax benefit granted</a:t>
            </a:r>
            <a:endParaRPr sz="2400"/>
          </a:p>
        </p:txBody>
      </p:sp>
      <p:sp>
        <p:nvSpPr>
          <p:cNvPr id="96" name="Google Shape;96;p18"/>
          <p:cNvSpPr txBox="1"/>
          <p:nvPr/>
        </p:nvSpPr>
        <p:spPr>
          <a:xfrm>
            <a:off x="283200" y="1121175"/>
            <a:ext cx="8489400" cy="28995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Taxable Revenues in the Hotel:</a:t>
            </a:r>
            <a:r>
              <a:rPr lang="en-GB" sz="1100" dirty="0">
                <a:solidFill>
                  <a:srgbClr val="595959"/>
                </a:solidFill>
                <a:latin typeface="Roboto"/>
                <a:ea typeface="Roboto"/>
                <a:cs typeface="Roboto"/>
                <a:sym typeface="Roboto"/>
              </a:rPr>
              <a:t> At an average rack rate per room of R1,200, taxable hotelkeeping revenues will amount to R28m over the period (16 x R1,200 x 292 x 5)</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Taxable Revenues outside the Hotel:</a:t>
            </a:r>
            <a:r>
              <a:rPr lang="en-GB" sz="1100" dirty="0">
                <a:solidFill>
                  <a:srgbClr val="595959"/>
                </a:solidFill>
                <a:latin typeface="Roboto"/>
                <a:ea typeface="Roboto"/>
                <a:cs typeface="Roboto"/>
                <a:sym typeface="Roboto"/>
              </a:rPr>
              <a:t> Tourists spend as much on their accommodation as they do on entertainment outside the hotelkeeper.: </a:t>
            </a:r>
            <a:r>
              <a:rPr lang="en-GB" sz="1100" dirty="0" err="1">
                <a:solidFill>
                  <a:srgbClr val="595959"/>
                </a:solidFill>
                <a:latin typeface="Roboto"/>
                <a:ea typeface="Roboto"/>
                <a:cs typeface="Roboto"/>
                <a:sym typeface="Roboto"/>
              </a:rPr>
              <a:t>Eg</a:t>
            </a:r>
            <a:r>
              <a:rPr lang="en-GB" sz="1100" dirty="0">
                <a:solidFill>
                  <a:srgbClr val="595959"/>
                </a:solidFill>
                <a:latin typeface="Roboto"/>
                <a:ea typeface="Roboto"/>
                <a:cs typeface="Roboto"/>
                <a:sym typeface="Roboto"/>
              </a:rPr>
              <a:t>: If 1.5 tourists spend R1,200 on their room, any given tourist should spend R800 on entertainment: Perhaps R150 for lunch, R200 for dinner, R100 for travel and R350 for experiences (a return ticket on the cable car costs R180).</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Total Taxable Tourism Revenues</a:t>
            </a:r>
            <a:r>
              <a:rPr lang="en-GB" sz="1100" dirty="0">
                <a:solidFill>
                  <a:srgbClr val="595959"/>
                </a:solidFill>
                <a:latin typeface="Roboto"/>
                <a:ea typeface="Roboto"/>
                <a:cs typeface="Roboto"/>
                <a:sym typeface="Roboto"/>
              </a:rPr>
              <a:t>: The original investment of R50m therefore catalyses an amount of </a:t>
            </a:r>
            <a:r>
              <a:rPr lang="en-GB" sz="1100" b="1" dirty="0">
                <a:solidFill>
                  <a:srgbClr val="595959"/>
                </a:solidFill>
                <a:latin typeface="Roboto"/>
                <a:ea typeface="Roboto"/>
                <a:cs typeface="Roboto"/>
                <a:sym typeface="Roboto"/>
              </a:rPr>
              <a:t>R56m</a:t>
            </a:r>
            <a:r>
              <a:rPr lang="en-GB" sz="1100" dirty="0">
                <a:solidFill>
                  <a:srgbClr val="595959"/>
                </a:solidFill>
                <a:latin typeface="Roboto"/>
                <a:ea typeface="Roboto"/>
                <a:cs typeface="Roboto"/>
                <a:sym typeface="Roboto"/>
              </a:rPr>
              <a:t> of Total Foreign Tourist spend in South Africa, which amounts to direct foreign currency investment in our economy over a five year period (Potential tax revenue over the period = R56m x 28% = R16m)</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Other Taxable Revenues</a:t>
            </a:r>
            <a:r>
              <a:rPr lang="en-GB" sz="1100" dirty="0">
                <a:solidFill>
                  <a:srgbClr val="595959"/>
                </a:solidFill>
                <a:latin typeface="Roboto"/>
                <a:ea typeface="Roboto"/>
                <a:cs typeface="Roboto"/>
                <a:sym typeface="Roboto"/>
              </a:rPr>
              <a:t> include: Dividend tax &amp; Capital Gains Taxes at exit (R10m+)</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Total Tax Revenue earned over five year &gt; &gt; Tax benefit granted</a:t>
            </a:r>
            <a:endParaRPr sz="1100" dirty="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dirty="0">
              <a:solidFill>
                <a:srgbClr val="595959"/>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Job Creation</a:t>
            </a:r>
            <a:endParaRPr sz="2400"/>
          </a:p>
        </p:txBody>
      </p:sp>
      <p:sp>
        <p:nvSpPr>
          <p:cNvPr id="102" name="Google Shape;102;p19"/>
          <p:cNvSpPr txBox="1"/>
          <p:nvPr/>
        </p:nvSpPr>
        <p:spPr>
          <a:xfrm>
            <a:off x="283200" y="1121175"/>
            <a:ext cx="8489400" cy="33423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Tourism is a labour intensive industry: </a:t>
            </a:r>
            <a:r>
              <a:rPr lang="en-GB" sz="1100" dirty="0">
                <a:solidFill>
                  <a:srgbClr val="595959"/>
                </a:solidFill>
                <a:latin typeface="Roboto"/>
                <a:ea typeface="Roboto"/>
                <a:cs typeface="Roboto"/>
                <a:sym typeface="Roboto"/>
              </a:rPr>
              <a:t>12 Foreign Tourists can sustain one job. </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Sense check: </a:t>
            </a:r>
            <a:r>
              <a:rPr lang="en-GB" sz="1100" dirty="0">
                <a:solidFill>
                  <a:srgbClr val="595959"/>
                </a:solidFill>
                <a:latin typeface="Roboto"/>
                <a:ea typeface="Roboto"/>
                <a:cs typeface="Roboto"/>
                <a:sym typeface="Roboto"/>
              </a:rPr>
              <a:t>Using the tourist spend guidelines above, we know that our 12 foreign tourists could easily spend up to R19,200 per day (R1,200/1.5 on hotel, the same outside x 12). This amounts to 80 jobs at the minimum wage (hence, enough foreign currency available to compensate labour), and we also know that hosting 12 foreign international tourists for any given day is likely to keep more than 1 person busy on a full time basis (hence, enough demand to justify this number). </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dirty="0">
                <a:solidFill>
                  <a:srgbClr val="595959"/>
                </a:solidFill>
                <a:latin typeface="Roboto"/>
                <a:ea typeface="Roboto"/>
                <a:cs typeface="Roboto"/>
                <a:sym typeface="Roboto"/>
              </a:rPr>
              <a:t>The cumulative 4,380 tourists will be responsible for creating 365 job years (4380/12) over the period. This is in addition to the c. 400 job years created in the construction phase of the building, and c. 40 job years in the local furnishing and local art (including its maintenance) over the period. </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dirty="0">
                <a:solidFill>
                  <a:srgbClr val="595959"/>
                </a:solidFill>
                <a:latin typeface="Roboto"/>
                <a:ea typeface="Roboto"/>
                <a:cs typeface="Roboto"/>
                <a:sym typeface="Roboto"/>
              </a:rPr>
              <a:t>A grand total therefore of </a:t>
            </a:r>
            <a:r>
              <a:rPr lang="en-GB" sz="1100" b="1" dirty="0">
                <a:solidFill>
                  <a:srgbClr val="595959"/>
                </a:solidFill>
                <a:latin typeface="Roboto"/>
                <a:ea typeface="Roboto"/>
                <a:cs typeface="Roboto"/>
                <a:sym typeface="Roboto"/>
              </a:rPr>
              <a:t>805 job years</a:t>
            </a:r>
            <a:r>
              <a:rPr lang="en-GB" sz="1100" dirty="0">
                <a:solidFill>
                  <a:srgbClr val="595959"/>
                </a:solidFill>
                <a:latin typeface="Roboto"/>
                <a:ea typeface="Roboto"/>
                <a:cs typeface="Roboto"/>
                <a:sym typeface="Roboto"/>
              </a:rPr>
              <a:t>, over the five year period, catalysed by the incentive over and above the financial benefits described above.</a:t>
            </a:r>
            <a:endParaRPr sz="1100" dirty="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dirty="0">
                <a:solidFill>
                  <a:srgbClr val="595959"/>
                </a:solidFill>
                <a:latin typeface="Roboto"/>
                <a:ea typeface="Roboto"/>
                <a:cs typeface="Roboto"/>
                <a:sym typeface="Roboto"/>
              </a:rPr>
              <a:t>Given the structural nature of global tourism trends, it is likely that the tourism related employment would become permanent (e.g. the investment catalysed permanent employment and should be amortised over a lifetime of permanent working opportunities).</a:t>
            </a:r>
            <a:endParaRPr sz="1100" dirty="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dirty="0">
              <a:solidFill>
                <a:srgbClr val="595959"/>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Win-Win</a:t>
            </a:r>
            <a:endParaRPr sz="2400"/>
          </a:p>
        </p:txBody>
      </p:sp>
      <p:sp>
        <p:nvSpPr>
          <p:cNvPr id="108" name="Google Shape;108;p20"/>
          <p:cNvSpPr txBox="1"/>
          <p:nvPr/>
        </p:nvSpPr>
        <p:spPr>
          <a:xfrm>
            <a:off x="283200" y="1121175"/>
            <a:ext cx="8489400" cy="33423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Over a five year period, National Treasury effectively </a:t>
            </a:r>
            <a:endParaRPr sz="1100" b="1" dirty="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Made an investment equal to </a:t>
            </a:r>
            <a:r>
              <a:rPr lang="en-GB" sz="1100" dirty="0">
                <a:solidFill>
                  <a:srgbClr val="595959"/>
                </a:solidFill>
                <a:latin typeface="Roboto"/>
                <a:ea typeface="Roboto"/>
                <a:cs typeface="Roboto"/>
                <a:sym typeface="Roboto"/>
              </a:rPr>
              <a:t>the difference between the initial tax allowance and the eventual recoupment by means of the zero based CGT payable</a:t>
            </a:r>
            <a:endParaRPr sz="1100" dirty="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Attracted</a:t>
            </a:r>
            <a:r>
              <a:rPr lang="en-GB" sz="1100" dirty="0">
                <a:solidFill>
                  <a:srgbClr val="595959"/>
                </a:solidFill>
                <a:latin typeface="Roboto"/>
                <a:ea typeface="Roboto"/>
                <a:cs typeface="Roboto"/>
                <a:sym typeface="Roboto"/>
              </a:rPr>
              <a:t> 4,380 international tourists</a:t>
            </a:r>
            <a:endParaRPr sz="1100" dirty="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Catalysed</a:t>
            </a:r>
            <a:r>
              <a:rPr lang="en-GB" sz="1100" dirty="0">
                <a:solidFill>
                  <a:srgbClr val="595959"/>
                </a:solidFill>
                <a:latin typeface="Roboto"/>
                <a:ea typeface="Roboto"/>
                <a:cs typeface="Roboto"/>
                <a:sym typeface="Roboto"/>
              </a:rPr>
              <a:t> up to 805 job years in the first five years only</a:t>
            </a:r>
            <a:endParaRPr sz="1100" dirty="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Generated</a:t>
            </a:r>
            <a:r>
              <a:rPr lang="en-GB" sz="1100" dirty="0">
                <a:solidFill>
                  <a:srgbClr val="595959"/>
                </a:solidFill>
                <a:latin typeface="Roboto"/>
                <a:ea typeface="Roboto"/>
                <a:cs typeface="Roboto"/>
                <a:sym typeface="Roboto"/>
              </a:rPr>
              <a:t> R56m of foreign direct investment in South Africa</a:t>
            </a:r>
            <a:endParaRPr sz="1100" dirty="0">
              <a:solidFill>
                <a:srgbClr val="595959"/>
              </a:solidFill>
              <a:latin typeface="Roboto"/>
              <a:ea typeface="Roboto"/>
              <a:cs typeface="Roboto"/>
              <a:sym typeface="Roboto"/>
            </a:endParaRP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Received </a:t>
            </a:r>
            <a:r>
              <a:rPr lang="en-GB" sz="1100" dirty="0">
                <a:solidFill>
                  <a:srgbClr val="595959"/>
                </a:solidFill>
                <a:latin typeface="Roboto"/>
                <a:ea typeface="Roboto"/>
                <a:cs typeface="Roboto"/>
                <a:sym typeface="Roboto"/>
              </a:rPr>
              <a:t>tax revenue in excess of the investment</a:t>
            </a: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Created </a:t>
            </a:r>
            <a:r>
              <a:rPr lang="en-GB" sz="1100" dirty="0">
                <a:solidFill>
                  <a:srgbClr val="595959"/>
                </a:solidFill>
                <a:latin typeface="Roboto"/>
                <a:ea typeface="Roboto"/>
                <a:cs typeface="Roboto"/>
                <a:sym typeface="Roboto"/>
              </a:rPr>
              <a:t>a long term earnings stream and job creation possibilities</a:t>
            </a:r>
          </a:p>
          <a:p>
            <a:pPr marL="914400" marR="0" lvl="1" indent="-298450" algn="l" rtl="0">
              <a:lnSpc>
                <a:spcPct val="150000"/>
              </a:lnSpc>
              <a:spcBef>
                <a:spcPts val="0"/>
              </a:spcBef>
              <a:spcAft>
                <a:spcPts val="0"/>
              </a:spcAft>
              <a:buClr>
                <a:srgbClr val="595959"/>
              </a:buClr>
              <a:buSzPts val="1100"/>
              <a:buFont typeface="Roboto"/>
              <a:buChar char="■"/>
            </a:pPr>
            <a:r>
              <a:rPr lang="en-GB" sz="1100" b="1" dirty="0">
                <a:solidFill>
                  <a:srgbClr val="595959"/>
                </a:solidFill>
                <a:latin typeface="Roboto"/>
                <a:ea typeface="Roboto"/>
                <a:cs typeface="Roboto"/>
                <a:sym typeface="Roboto"/>
              </a:rPr>
              <a:t>Bolstered</a:t>
            </a:r>
            <a:r>
              <a:rPr lang="en-GB" sz="1100" dirty="0">
                <a:solidFill>
                  <a:srgbClr val="595959"/>
                </a:solidFill>
                <a:latin typeface="Roboto"/>
                <a:ea typeface="Roboto"/>
                <a:cs typeface="Roboto"/>
                <a:sym typeface="Roboto"/>
              </a:rPr>
              <a:t> the fiscus for the long term </a:t>
            </a:r>
            <a:endParaRPr sz="1100" dirty="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dirty="0">
              <a:solidFill>
                <a:srgbClr val="595959"/>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p:nvPr/>
        </p:nvSpPr>
        <p:spPr>
          <a:xfrm>
            <a:off x="242900" y="228525"/>
            <a:ext cx="6972300" cy="6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400" b="1">
                <a:solidFill>
                  <a:srgbClr val="595959"/>
                </a:solidFill>
                <a:latin typeface="Roboto"/>
                <a:ea typeface="Roboto"/>
                <a:cs typeface="Roboto"/>
                <a:sym typeface="Roboto"/>
              </a:rPr>
              <a:t>Conclusion</a:t>
            </a:r>
            <a:endParaRPr sz="2400"/>
          </a:p>
        </p:txBody>
      </p:sp>
      <p:sp>
        <p:nvSpPr>
          <p:cNvPr id="114" name="Google Shape;114;p21"/>
          <p:cNvSpPr txBox="1"/>
          <p:nvPr/>
        </p:nvSpPr>
        <p:spPr>
          <a:xfrm>
            <a:off x="283200" y="1121175"/>
            <a:ext cx="8489400" cy="36960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Section 12J “Hotelkeeping” funds are not the classic “risk-return trade-offs” expected from traditional Venture Capital</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b="1">
                <a:solidFill>
                  <a:srgbClr val="595959"/>
                </a:solidFill>
                <a:latin typeface="Roboto"/>
                <a:ea typeface="Roboto"/>
                <a:cs typeface="Roboto"/>
                <a:sym typeface="Roboto"/>
              </a:rPr>
              <a:t>Are</a:t>
            </a:r>
            <a:r>
              <a:rPr lang="en-GB" sz="1100">
                <a:solidFill>
                  <a:srgbClr val="595959"/>
                </a:solidFill>
                <a:latin typeface="Roboto"/>
                <a:ea typeface="Roboto"/>
                <a:cs typeface="Roboto"/>
                <a:sym typeface="Roboto"/>
              </a:rPr>
              <a:t> </a:t>
            </a:r>
            <a:r>
              <a:rPr lang="en-GB" sz="1100" b="1">
                <a:solidFill>
                  <a:srgbClr val="595959"/>
                </a:solidFill>
                <a:latin typeface="Roboto"/>
                <a:ea typeface="Roboto"/>
                <a:cs typeface="Roboto"/>
                <a:sym typeface="Roboto"/>
              </a:rPr>
              <a:t>very effective in promoting tourism, job creation and foreign currency earnings which our country desperately needs.</a:t>
            </a:r>
            <a:endParaRPr sz="1100" b="1">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b="1">
                <a:solidFill>
                  <a:srgbClr val="595959"/>
                </a:solidFill>
                <a:latin typeface="Roboto"/>
                <a:ea typeface="Roboto"/>
                <a:cs typeface="Roboto"/>
                <a:sym typeface="Roboto"/>
              </a:rPr>
              <a:t>Are essential</a:t>
            </a:r>
            <a:r>
              <a:rPr lang="en-GB" sz="1100">
                <a:solidFill>
                  <a:srgbClr val="595959"/>
                </a:solidFill>
                <a:latin typeface="Roboto"/>
                <a:ea typeface="Roboto"/>
                <a:cs typeface="Roboto"/>
                <a:sym typeface="Roboto"/>
              </a:rPr>
              <a:t> if our country wants to create tourism infrastructure to share in the growth of the global tourism pie</a:t>
            </a:r>
            <a:endParaRPr sz="1100">
              <a:solidFill>
                <a:srgbClr val="595959"/>
              </a:solidFill>
              <a:latin typeface="Roboto"/>
              <a:ea typeface="Roboto"/>
              <a:cs typeface="Roboto"/>
              <a:sym typeface="Roboto"/>
            </a:endParaRPr>
          </a:p>
          <a:p>
            <a:pPr marL="45720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These vehicles present a mechanism which allows the government, the unemployed and the investor to share in a large surplus generated offshore and voluntarily brought to South Africa by international tourists.</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It is </a:t>
            </a:r>
            <a:r>
              <a:rPr lang="en-GB" sz="1100" b="1">
                <a:solidFill>
                  <a:srgbClr val="595959"/>
                </a:solidFill>
                <a:latin typeface="Roboto"/>
                <a:ea typeface="Roboto"/>
                <a:cs typeface="Roboto"/>
                <a:sym typeface="Roboto"/>
              </a:rPr>
              <a:t>difficult</a:t>
            </a:r>
            <a:r>
              <a:rPr lang="en-GB" sz="1100">
                <a:solidFill>
                  <a:srgbClr val="595959"/>
                </a:solidFill>
                <a:latin typeface="Roboto"/>
                <a:ea typeface="Roboto"/>
                <a:cs typeface="Roboto"/>
                <a:sym typeface="Roboto"/>
              </a:rPr>
              <a:t> to convince investors with liquid investable capital to invest in hotelkeeping property in South Africa vs. alternative international options.</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The cost of managing a section 12J fund is high: Previously, it was possible to achieve scale with a few investors. </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The </a:t>
            </a:r>
            <a:r>
              <a:rPr lang="en-GB" sz="1100" b="1">
                <a:solidFill>
                  <a:srgbClr val="595959"/>
                </a:solidFill>
                <a:latin typeface="Roboto"/>
                <a:ea typeface="Roboto"/>
                <a:cs typeface="Roboto"/>
                <a:sym typeface="Roboto"/>
              </a:rPr>
              <a:t>proposed cap has increased the cost and administrative burden by at least 20x</a:t>
            </a:r>
            <a:r>
              <a:rPr lang="en-GB" sz="1100">
                <a:solidFill>
                  <a:srgbClr val="595959"/>
                </a:solidFill>
                <a:latin typeface="Roboto"/>
                <a:ea typeface="Roboto"/>
                <a:cs typeface="Roboto"/>
                <a:sym typeface="Roboto"/>
              </a:rPr>
              <a:t> as a result of a potential minimum requirement of a 100 investors to achieve a sustainable size.</a:t>
            </a:r>
            <a:endParaRPr sz="1100">
              <a:solidFill>
                <a:srgbClr val="595959"/>
              </a:solidFill>
              <a:latin typeface="Roboto"/>
              <a:ea typeface="Roboto"/>
              <a:cs typeface="Roboto"/>
              <a:sym typeface="Roboto"/>
            </a:endParaRPr>
          </a:p>
          <a:p>
            <a:pPr marL="457200" marR="0" lvl="0" indent="-298450" algn="l" rtl="0">
              <a:lnSpc>
                <a:spcPct val="150000"/>
              </a:lnSpc>
              <a:spcBef>
                <a:spcPts val="0"/>
              </a:spcBef>
              <a:spcAft>
                <a:spcPts val="0"/>
              </a:spcAft>
              <a:buClr>
                <a:srgbClr val="595959"/>
              </a:buClr>
              <a:buSzPts val="1100"/>
              <a:buFont typeface="Roboto"/>
              <a:buChar char="■"/>
            </a:pPr>
            <a:r>
              <a:rPr lang="en-GB" sz="1100">
                <a:solidFill>
                  <a:srgbClr val="595959"/>
                </a:solidFill>
                <a:latin typeface="Roboto"/>
                <a:ea typeface="Roboto"/>
                <a:cs typeface="Roboto"/>
                <a:sym typeface="Roboto"/>
              </a:rPr>
              <a:t>Given the major benefits and positive externalities resulting from S12J hospitality funds, we ask the National Treasury to continue to bolster investor confidence by </a:t>
            </a:r>
            <a:r>
              <a:rPr lang="en-GB" sz="1100" b="1">
                <a:solidFill>
                  <a:srgbClr val="595959"/>
                </a:solidFill>
                <a:latin typeface="Roboto"/>
                <a:ea typeface="Roboto"/>
                <a:cs typeface="Roboto"/>
                <a:sym typeface="Roboto"/>
              </a:rPr>
              <a:t>addressing abuse where it occurs</a:t>
            </a:r>
            <a:r>
              <a:rPr lang="en-GB" sz="1100">
                <a:solidFill>
                  <a:srgbClr val="595959"/>
                </a:solidFill>
                <a:latin typeface="Roboto"/>
                <a:ea typeface="Roboto"/>
                <a:cs typeface="Roboto"/>
                <a:sym typeface="Roboto"/>
              </a:rPr>
              <a:t>, and to </a:t>
            </a:r>
            <a:r>
              <a:rPr lang="en-GB" sz="1100" b="1">
                <a:solidFill>
                  <a:srgbClr val="595959"/>
                </a:solidFill>
                <a:latin typeface="Roboto"/>
                <a:ea typeface="Roboto"/>
                <a:cs typeface="Roboto"/>
                <a:sym typeface="Roboto"/>
              </a:rPr>
              <a:t>review their position on the proposed changes to the bill in favour of a stable regulatory framework which will enhance long term planning, and position our fiscus to reap the long term benefits of an investment in tourism.</a:t>
            </a:r>
            <a:endParaRPr sz="1100">
              <a:solidFill>
                <a:srgbClr val="595959"/>
              </a:solidFill>
              <a:latin typeface="Roboto"/>
              <a:ea typeface="Roboto"/>
              <a:cs typeface="Roboto"/>
              <a:sym typeface="Roboto"/>
            </a:endParaRPr>
          </a:p>
          <a:p>
            <a:pPr marL="0" lvl="0" indent="0" algn="l" rtl="0">
              <a:lnSpc>
                <a:spcPct val="115000"/>
              </a:lnSpc>
              <a:spcBef>
                <a:spcPts val="1600"/>
              </a:spcBef>
              <a:spcAft>
                <a:spcPts val="1600"/>
              </a:spcAft>
              <a:buNone/>
            </a:pPr>
            <a:endParaRPr sz="1100">
              <a:solidFill>
                <a:srgbClr val="595959"/>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On-screen Show (16:9)</PresentationFormat>
  <Paragraphs>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Oswald</vt:lpstr>
      <vt:lpstr>Arial</vt:lpstr>
      <vt:lpstr>Source Code Pro</vt:lpstr>
      <vt:lpstr>Modern Writer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Derksen</dc:creator>
  <cp:lastModifiedBy>Chris Derksen</cp:lastModifiedBy>
  <cp:revision>1</cp:revision>
  <dcterms:modified xsi:type="dcterms:W3CDTF">2019-09-09T11:33:14Z</dcterms:modified>
</cp:coreProperties>
</file>