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13" r:id="rId3"/>
  </p:sldMasterIdLst>
  <p:notesMasterIdLst>
    <p:notesMasterId r:id="rId46"/>
  </p:notesMasterIdLst>
  <p:sldIdLst>
    <p:sldId id="330" r:id="rId4"/>
    <p:sldId id="257" r:id="rId5"/>
    <p:sldId id="319" r:id="rId6"/>
    <p:sldId id="258" r:id="rId7"/>
    <p:sldId id="259" r:id="rId8"/>
    <p:sldId id="331" r:id="rId9"/>
    <p:sldId id="332" r:id="rId10"/>
    <p:sldId id="333" r:id="rId11"/>
    <p:sldId id="334" r:id="rId12"/>
    <p:sldId id="335" r:id="rId13"/>
    <p:sldId id="336" r:id="rId14"/>
    <p:sldId id="337" r:id="rId15"/>
    <p:sldId id="338" r:id="rId16"/>
    <p:sldId id="339" r:id="rId17"/>
    <p:sldId id="340" r:id="rId18"/>
    <p:sldId id="265" r:id="rId19"/>
    <p:sldId id="266" r:id="rId20"/>
    <p:sldId id="267" r:id="rId21"/>
    <p:sldId id="306" r:id="rId22"/>
    <p:sldId id="268" r:id="rId23"/>
    <p:sldId id="270" r:id="rId24"/>
    <p:sldId id="307" r:id="rId25"/>
    <p:sldId id="314" r:id="rId26"/>
    <p:sldId id="308" r:id="rId27"/>
    <p:sldId id="309" r:id="rId28"/>
    <p:sldId id="310" r:id="rId29"/>
    <p:sldId id="311" r:id="rId30"/>
    <p:sldId id="312" r:id="rId31"/>
    <p:sldId id="313" r:id="rId32"/>
    <p:sldId id="341" r:id="rId33"/>
    <p:sldId id="272" r:id="rId34"/>
    <p:sldId id="342" r:id="rId35"/>
    <p:sldId id="343" r:id="rId36"/>
    <p:sldId id="344" r:id="rId37"/>
    <p:sldId id="345" r:id="rId38"/>
    <p:sldId id="346" r:id="rId39"/>
    <p:sldId id="347" r:id="rId40"/>
    <p:sldId id="275" r:id="rId41"/>
    <p:sldId id="348" r:id="rId42"/>
    <p:sldId id="349" r:id="rId43"/>
    <p:sldId id="280" r:id="rId44"/>
    <p:sldId id="28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FF33"/>
    <a:srgbClr val="66FF66"/>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77" autoAdjust="0"/>
  </p:normalViewPr>
  <p:slideViewPr>
    <p:cSldViewPr snapToGrid="0" snapToObjects="1">
      <p:cViewPr>
        <p:scale>
          <a:sx n="90" d="100"/>
          <a:sy n="90" d="100"/>
        </p:scale>
        <p:origin x="-96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t>Comparative</a:t>
            </a:r>
            <a:r>
              <a:rPr lang="en-ZA" baseline="0" dirty="0"/>
              <a:t> analysis: Q1 2018/19 </a:t>
            </a:r>
            <a:r>
              <a:rPr lang="en-ZA" baseline="0" dirty="0" err="1"/>
              <a:t>vs</a:t>
            </a:r>
            <a:r>
              <a:rPr lang="en-ZA" baseline="0" dirty="0"/>
              <a:t> Q1 2019/20</a:t>
            </a:r>
            <a:endParaRPr lang="en-ZA" dirty="0"/>
          </a:p>
        </c:rich>
      </c:tx>
    </c:title>
    <c:view3D>
      <c:perspective val="30"/>
    </c:view3D>
    <c:plotArea>
      <c:layout/>
      <c:bar3DChart>
        <c:barDir val="col"/>
        <c:grouping val="standard"/>
        <c:ser>
          <c:idx val="0"/>
          <c:order val="0"/>
          <c:tx>
            <c:strRef>
              <c:f>Sheet1!$G$4</c:f>
              <c:strCache>
                <c:ptCount val="1"/>
                <c:pt idx="0">
                  <c:v>Q1 Target</c:v>
                </c:pt>
              </c:strCache>
            </c:strRef>
          </c:tx>
          <c:dLbls>
            <c:dLbl>
              <c:idx val="0"/>
              <c:layout>
                <c:manualLayout>
                  <c:x val="2.8329657727544058E-3"/>
                  <c:y val="-2.0478721927085362E-2"/>
                </c:manualLayout>
              </c:layout>
              <c:showVal val="1"/>
            </c:dLbl>
            <c:dLbl>
              <c:idx val="1"/>
              <c:layout>
                <c:manualLayout>
                  <c:x val="-4.2494486591317009E-3"/>
                  <c:y val="-2.0478721927085362E-2"/>
                </c:manualLayout>
              </c:layout>
              <c:showVal val="1"/>
            </c:dLbl>
            <c:showVal val="1"/>
          </c:dLbls>
          <c:cat>
            <c:strRef>
              <c:f>Sheet1!$F$5:$F$7</c:f>
              <c:strCache>
                <c:ptCount val="2"/>
                <c:pt idx="0">
                  <c:v> 2018/19</c:v>
                </c:pt>
                <c:pt idx="1">
                  <c:v>2019/20</c:v>
                </c:pt>
              </c:strCache>
            </c:strRef>
          </c:cat>
          <c:val>
            <c:numRef>
              <c:f>Sheet1!$G$5:$G$7</c:f>
              <c:numCache>
                <c:formatCode>General</c:formatCode>
                <c:ptCount val="3"/>
                <c:pt idx="0">
                  <c:v>13436</c:v>
                </c:pt>
                <c:pt idx="1">
                  <c:v>12656</c:v>
                </c:pt>
              </c:numCache>
            </c:numRef>
          </c:val>
        </c:ser>
        <c:ser>
          <c:idx val="1"/>
          <c:order val="1"/>
          <c:tx>
            <c:strRef>
              <c:f>Sheet1!$H$4</c:f>
              <c:strCache>
                <c:ptCount val="1"/>
                <c:pt idx="0">
                  <c:v> Q1 Actual Performance</c:v>
                </c:pt>
              </c:strCache>
            </c:strRef>
          </c:tx>
          <c:dLbls>
            <c:dLbl>
              <c:idx val="0"/>
              <c:layout>
                <c:manualLayout>
                  <c:x val="1.1331863091017731E-2"/>
                  <c:y val="-9.1016541898157159E-3"/>
                </c:manualLayout>
              </c:layout>
              <c:showVal val="1"/>
            </c:dLbl>
            <c:dLbl>
              <c:idx val="1"/>
              <c:layout>
                <c:manualLayout>
                  <c:x val="5.1937105851952524E-17"/>
                  <c:y val="-4.5508270949078588E-3"/>
                </c:manualLayout>
              </c:layout>
              <c:showVal val="1"/>
            </c:dLbl>
            <c:showVal val="1"/>
          </c:dLbls>
          <c:cat>
            <c:strRef>
              <c:f>Sheet1!$F$5:$F$7</c:f>
              <c:strCache>
                <c:ptCount val="2"/>
                <c:pt idx="0">
                  <c:v> 2018/19</c:v>
                </c:pt>
                <c:pt idx="1">
                  <c:v>2019/20</c:v>
                </c:pt>
              </c:strCache>
            </c:strRef>
          </c:cat>
          <c:val>
            <c:numRef>
              <c:f>Sheet1!$H$5:$H$7</c:f>
              <c:numCache>
                <c:formatCode>General</c:formatCode>
                <c:ptCount val="3"/>
                <c:pt idx="0">
                  <c:v>13375</c:v>
                </c:pt>
                <c:pt idx="1">
                  <c:v>13558</c:v>
                </c:pt>
              </c:numCache>
            </c:numRef>
          </c:val>
        </c:ser>
        <c:dLbls/>
        <c:shape val="box"/>
        <c:axId val="112046464"/>
        <c:axId val="112048000"/>
        <c:axId val="111812608"/>
      </c:bar3DChart>
      <c:catAx>
        <c:axId val="112046464"/>
        <c:scaling>
          <c:orientation val="minMax"/>
        </c:scaling>
        <c:axPos val="b"/>
        <c:tickLblPos val="nextTo"/>
        <c:crossAx val="112048000"/>
        <c:crosses val="autoZero"/>
        <c:auto val="1"/>
        <c:lblAlgn val="ctr"/>
        <c:lblOffset val="100"/>
      </c:catAx>
      <c:valAx>
        <c:axId val="112048000"/>
        <c:scaling>
          <c:orientation val="minMax"/>
        </c:scaling>
        <c:axPos val="l"/>
        <c:majorGridlines/>
        <c:numFmt formatCode="General" sourceLinked="1"/>
        <c:tickLblPos val="nextTo"/>
        <c:crossAx val="112046464"/>
        <c:crosses val="autoZero"/>
        <c:crossBetween val="between"/>
      </c:valAx>
      <c:serAx>
        <c:axId val="111812608"/>
        <c:scaling>
          <c:orientation val="minMax"/>
        </c:scaling>
        <c:delete val="1"/>
        <c:axPos val="b"/>
        <c:tickLblPos val="none"/>
        <c:crossAx val="112048000"/>
        <c:crosses val="autoZero"/>
      </c:serAx>
    </c:plotArea>
    <c:legend>
      <c:legendPos val="r"/>
    </c:legend>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0.04371</cdr:x>
      <cdr:y>0.90426</cdr:y>
    </cdr:from>
    <cdr:to>
      <cdr:x>0.58278</cdr:x>
      <cdr:y>0.9766</cdr:y>
    </cdr:to>
    <cdr:sp macro="" textlink="">
      <cdr:nvSpPr>
        <cdr:cNvPr id="2" name="TextBox 1"/>
        <cdr:cNvSpPr txBox="1"/>
      </cdr:nvSpPr>
      <cdr:spPr>
        <a:xfrm xmlns:a="http://schemas.openxmlformats.org/drawingml/2006/main">
          <a:off x="391885" y="5047013"/>
          <a:ext cx="4833257" cy="403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b="1" dirty="0" smtClean="0"/>
            <a:t>The province registered 183 more babies  compared to same period last year.</a:t>
          </a:r>
          <a:endParaRPr lang="en-ZA"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A0C4B-FCB4-45D5-AACA-2704723130CA}" type="datetimeFigureOut">
              <a:rPr lang="en-ZA" smtClean="0"/>
              <a:pPr/>
              <a:t>2019/09/11</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8F80B-0BDD-4C42-A701-E95D7567F6FA}" type="slidenum">
              <a:rPr lang="en-ZA" smtClean="0"/>
              <a:pPr/>
              <a:t>‹#›</a:t>
            </a:fld>
            <a:endParaRPr lang="en-ZA" dirty="0"/>
          </a:p>
        </p:txBody>
      </p:sp>
    </p:spTree>
    <p:extLst>
      <p:ext uri="{BB962C8B-B14F-4D97-AF65-F5344CB8AC3E}">
        <p14:creationId xmlns:p14="http://schemas.microsoft.com/office/powerpoint/2010/main" xmlns="" val="23484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5580" y="8684926"/>
            <a:ext cx="2970869"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126" tIns="49563" rIns="99126" bIns="49563" anchor="b"/>
          <a:lstStyle>
            <a:lvl1pPr defTabSz="966788">
              <a:defRPr sz="1400">
                <a:solidFill>
                  <a:schemeClr val="tx1"/>
                </a:solidFill>
                <a:latin typeface="Arial" charset="0"/>
                <a:cs typeface="Arial" charset="0"/>
              </a:defRPr>
            </a:lvl1pPr>
            <a:lvl2pPr marL="742950" indent="-285750" defTabSz="966788">
              <a:defRPr sz="1400">
                <a:solidFill>
                  <a:schemeClr val="tx1"/>
                </a:solidFill>
                <a:latin typeface="Arial" charset="0"/>
                <a:cs typeface="Arial" charset="0"/>
              </a:defRPr>
            </a:lvl2pPr>
            <a:lvl3pPr marL="1143000" indent="-228600" defTabSz="966788">
              <a:defRPr sz="1400">
                <a:solidFill>
                  <a:schemeClr val="tx1"/>
                </a:solidFill>
                <a:latin typeface="Arial" charset="0"/>
                <a:cs typeface="Arial" charset="0"/>
              </a:defRPr>
            </a:lvl3pPr>
            <a:lvl4pPr marL="1600200" indent="-228600" defTabSz="966788">
              <a:defRPr sz="1400">
                <a:solidFill>
                  <a:schemeClr val="tx1"/>
                </a:solidFill>
                <a:latin typeface="Arial" charset="0"/>
                <a:cs typeface="Arial" charset="0"/>
              </a:defRPr>
            </a:lvl4pPr>
            <a:lvl5pPr marL="2057400" indent="-228600" defTabSz="966788">
              <a:defRPr sz="1400">
                <a:solidFill>
                  <a:schemeClr val="tx1"/>
                </a:solidFill>
                <a:latin typeface="Arial" charset="0"/>
                <a:cs typeface="Arial" charset="0"/>
              </a:defRPr>
            </a:lvl5pPr>
            <a:lvl6pPr marL="2514600" indent="-228600" defTabSz="966788" eaLnBrk="0" fontAlgn="base" hangingPunct="0">
              <a:spcBef>
                <a:spcPct val="0"/>
              </a:spcBef>
              <a:spcAft>
                <a:spcPct val="0"/>
              </a:spcAft>
              <a:defRPr sz="1400">
                <a:solidFill>
                  <a:schemeClr val="tx1"/>
                </a:solidFill>
                <a:latin typeface="Arial" charset="0"/>
                <a:cs typeface="Arial" charset="0"/>
              </a:defRPr>
            </a:lvl6pPr>
            <a:lvl7pPr marL="2971800" indent="-228600" defTabSz="966788" eaLnBrk="0" fontAlgn="base" hangingPunct="0">
              <a:spcBef>
                <a:spcPct val="0"/>
              </a:spcBef>
              <a:spcAft>
                <a:spcPct val="0"/>
              </a:spcAft>
              <a:defRPr sz="1400">
                <a:solidFill>
                  <a:schemeClr val="tx1"/>
                </a:solidFill>
                <a:latin typeface="Arial" charset="0"/>
                <a:cs typeface="Arial" charset="0"/>
              </a:defRPr>
            </a:lvl7pPr>
            <a:lvl8pPr marL="3429000" indent="-228600" defTabSz="966788" eaLnBrk="0" fontAlgn="base" hangingPunct="0">
              <a:spcBef>
                <a:spcPct val="0"/>
              </a:spcBef>
              <a:spcAft>
                <a:spcPct val="0"/>
              </a:spcAft>
              <a:defRPr sz="1400">
                <a:solidFill>
                  <a:schemeClr val="tx1"/>
                </a:solidFill>
                <a:latin typeface="Arial" charset="0"/>
                <a:cs typeface="Arial" charset="0"/>
              </a:defRPr>
            </a:lvl8pPr>
            <a:lvl9pPr marL="3886200" indent="-228600" defTabSz="966788" eaLnBrk="0" fontAlgn="base" hangingPunct="0">
              <a:spcBef>
                <a:spcPct val="0"/>
              </a:spcBef>
              <a:spcAft>
                <a:spcPct val="0"/>
              </a:spcAft>
              <a:defRPr sz="1400">
                <a:solidFill>
                  <a:schemeClr val="tx1"/>
                </a:solidFill>
                <a:latin typeface="Arial" charset="0"/>
                <a:cs typeface="Arial" charset="0"/>
              </a:defRPr>
            </a:lvl9pPr>
          </a:lstStyle>
          <a:p>
            <a:pPr algn="r"/>
            <a:fld id="{16258CA3-6BDD-440C-A598-D6BF414D563D}" type="slidenum">
              <a:rPr lang="en-US" sz="1300">
                <a:solidFill>
                  <a:prstClr val="black"/>
                </a:solidFill>
              </a:rPr>
              <a:pPr algn="r"/>
              <a:t>1</a:t>
            </a:fld>
            <a:endParaRPr lang="en-US" sz="1300" dirty="0">
              <a:solidFill>
                <a:prstClr val="black"/>
              </a:solidFill>
            </a:endParaRPr>
          </a:p>
        </p:txBody>
      </p:sp>
      <p:sp>
        <p:nvSpPr>
          <p:cNvPr id="10243" name="Rectangle 2"/>
          <p:cNvSpPr>
            <a:spLocks noGrp="1" noRot="1" noChangeAspect="1" noChangeArrowheads="1" noTextEdit="1"/>
          </p:cNvSpPr>
          <p:nvPr>
            <p:ph type="sldImg"/>
          </p:nvPr>
        </p:nvSpPr>
        <p:spPr>
          <a:xfrm>
            <a:off x="1266825" y="773113"/>
            <a:ext cx="4276725" cy="3208337"/>
          </a:xfrm>
          <a:ln/>
        </p:spPr>
      </p:sp>
      <p:sp>
        <p:nvSpPr>
          <p:cNvPr id="10244" name="Rectangle 3"/>
          <p:cNvSpPr>
            <a:spLocks noGrp="1" noChangeArrowheads="1"/>
          </p:cNvSpPr>
          <p:nvPr>
            <p:ph type="body" idx="1"/>
          </p:nvPr>
        </p:nvSpPr>
        <p:spPr>
          <a:xfrm>
            <a:off x="916265" y="4344026"/>
            <a:ext cx="5025473"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126" tIns="49563" rIns="99126" bIns="49563"/>
          <a:lstStyle/>
          <a:p>
            <a:endParaRPr lang="de-DE" smtClean="0">
              <a:solidFill>
                <a:srgbClr val="000000"/>
              </a:solidFill>
              <a:latin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Replicate</a:t>
            </a:r>
            <a:r>
              <a:rPr lang="en-ZA" baseline="0" dirty="0" smtClean="0"/>
              <a:t> for all IMS targets</a:t>
            </a:r>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27</a:t>
            </a:fld>
            <a:endParaRPr lang="en-ZA" dirty="0"/>
          </a:p>
        </p:txBody>
      </p:sp>
    </p:spTree>
    <p:extLst>
      <p:ext uri="{BB962C8B-B14F-4D97-AF65-F5344CB8AC3E}">
        <p14:creationId xmlns:p14="http://schemas.microsoft.com/office/powerpoint/2010/main" xmlns="" val="138017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Replicate</a:t>
            </a:r>
            <a:r>
              <a:rPr lang="en-ZA" baseline="0" dirty="0" smtClean="0"/>
              <a:t> for all IMS targets</a:t>
            </a:r>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28</a:t>
            </a:fld>
            <a:endParaRPr lang="en-ZA" dirty="0"/>
          </a:p>
        </p:txBody>
      </p:sp>
    </p:spTree>
    <p:extLst>
      <p:ext uri="{BB962C8B-B14F-4D97-AF65-F5344CB8AC3E}">
        <p14:creationId xmlns:p14="http://schemas.microsoft.com/office/powerpoint/2010/main" xmlns="" val="138017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Replicate</a:t>
            </a:r>
            <a:r>
              <a:rPr lang="en-ZA" baseline="0" dirty="0" smtClean="0"/>
              <a:t> for all IMS targets</a:t>
            </a:r>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29</a:t>
            </a:fld>
            <a:endParaRPr lang="en-ZA" dirty="0"/>
          </a:p>
        </p:txBody>
      </p:sp>
    </p:spTree>
    <p:extLst>
      <p:ext uri="{BB962C8B-B14F-4D97-AF65-F5344CB8AC3E}">
        <p14:creationId xmlns:p14="http://schemas.microsoft.com/office/powerpoint/2010/main" xmlns="" val="138017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51C5B7-F0FA-4600-B720-15FCEC5FBCBD}"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xmlns="" val="103923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31</a:t>
            </a:fld>
            <a:endParaRPr lang="en-ZA" dirty="0"/>
          </a:p>
        </p:txBody>
      </p:sp>
    </p:spTree>
    <p:extLst>
      <p:ext uri="{BB962C8B-B14F-4D97-AF65-F5344CB8AC3E}">
        <p14:creationId xmlns:p14="http://schemas.microsoft.com/office/powerpoint/2010/main" xmlns="" val="368485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solidFill>
                  <a:prstClr val="black"/>
                </a:solidFill>
              </a:rPr>
              <a:pPr/>
              <a:t>33</a:t>
            </a:fld>
            <a:endParaRPr lang="en-ZA" dirty="0">
              <a:solidFill>
                <a:prstClr val="black"/>
              </a:solidFill>
            </a:endParaRPr>
          </a:p>
        </p:txBody>
      </p:sp>
    </p:spTree>
    <p:extLst>
      <p:ext uri="{BB962C8B-B14F-4D97-AF65-F5344CB8AC3E}">
        <p14:creationId xmlns:p14="http://schemas.microsoft.com/office/powerpoint/2010/main" xmlns="" val="7012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solidFill>
                  <a:prstClr val="black"/>
                </a:solidFill>
              </a:rPr>
              <a:pPr/>
              <a:t>34</a:t>
            </a:fld>
            <a:endParaRPr lang="en-ZA" dirty="0">
              <a:solidFill>
                <a:prstClr val="black"/>
              </a:solidFill>
            </a:endParaRPr>
          </a:p>
        </p:txBody>
      </p:sp>
    </p:spTree>
    <p:extLst>
      <p:ext uri="{BB962C8B-B14F-4D97-AF65-F5344CB8AC3E}">
        <p14:creationId xmlns:p14="http://schemas.microsoft.com/office/powerpoint/2010/main" xmlns="" val="7012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EA78B9-EDAE-4728-AF2D-F1E137B31D9D}"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71958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78B9-EDAE-4728-AF2D-F1E137B31D9D}"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xmlns="" val="113912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CEA78B9-EDAE-4728-AF2D-F1E137B31D9D}" type="slidenum">
              <a:rPr lang="en-ZA" smtClean="0">
                <a:solidFill>
                  <a:prstClr val="black"/>
                </a:solidFill>
              </a:rPr>
              <a:pPr/>
              <a:t>10</a:t>
            </a:fld>
            <a:endParaRPr lang="en-ZA" dirty="0">
              <a:solidFill>
                <a:prstClr val="black"/>
              </a:solidFill>
            </a:endParaRPr>
          </a:p>
        </p:txBody>
      </p:sp>
    </p:spTree>
    <p:extLst>
      <p:ext uri="{BB962C8B-B14F-4D97-AF65-F5344CB8AC3E}">
        <p14:creationId xmlns:p14="http://schemas.microsoft.com/office/powerpoint/2010/main" xmlns="" val="361649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16</a:t>
            </a:fld>
            <a:endParaRPr lang="en-ZA" dirty="0"/>
          </a:p>
        </p:txBody>
      </p:sp>
    </p:spTree>
    <p:extLst>
      <p:ext uri="{BB962C8B-B14F-4D97-AF65-F5344CB8AC3E}">
        <p14:creationId xmlns:p14="http://schemas.microsoft.com/office/powerpoint/2010/main" xmlns="" val="325643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551C5B7-F0FA-4600-B720-15FCEC5FBCBD}"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xmlns="" val="121188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Replicate</a:t>
            </a:r>
            <a:r>
              <a:rPr lang="en-ZA" baseline="0" dirty="0" smtClean="0"/>
              <a:t> for all IMS targets</a:t>
            </a:r>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24</a:t>
            </a:fld>
            <a:endParaRPr lang="en-ZA" dirty="0"/>
          </a:p>
        </p:txBody>
      </p:sp>
    </p:spTree>
    <p:extLst>
      <p:ext uri="{BB962C8B-B14F-4D97-AF65-F5344CB8AC3E}">
        <p14:creationId xmlns:p14="http://schemas.microsoft.com/office/powerpoint/2010/main" xmlns="" val="138017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Replicate</a:t>
            </a:r>
            <a:r>
              <a:rPr lang="en-ZA" baseline="0" dirty="0" smtClean="0"/>
              <a:t> for all IMS targets</a:t>
            </a:r>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25</a:t>
            </a:fld>
            <a:endParaRPr lang="en-ZA" dirty="0"/>
          </a:p>
        </p:txBody>
      </p:sp>
    </p:spTree>
    <p:extLst>
      <p:ext uri="{BB962C8B-B14F-4D97-AF65-F5344CB8AC3E}">
        <p14:creationId xmlns:p14="http://schemas.microsoft.com/office/powerpoint/2010/main" xmlns="" val="138017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Replicate</a:t>
            </a:r>
            <a:r>
              <a:rPr lang="en-ZA" baseline="0" dirty="0" smtClean="0"/>
              <a:t> for all IMS targets</a:t>
            </a:r>
            <a:endParaRPr lang="en-ZA" dirty="0"/>
          </a:p>
        </p:txBody>
      </p:sp>
      <p:sp>
        <p:nvSpPr>
          <p:cNvPr id="4" name="Slide Number Placeholder 3"/>
          <p:cNvSpPr>
            <a:spLocks noGrp="1"/>
          </p:cNvSpPr>
          <p:nvPr>
            <p:ph type="sldNum" sz="quarter" idx="10"/>
          </p:nvPr>
        </p:nvSpPr>
        <p:spPr/>
        <p:txBody>
          <a:bodyPr/>
          <a:lstStyle/>
          <a:p>
            <a:fld id="{86B8F80B-0BDD-4C42-A701-E95D7567F6FA}" type="slidenum">
              <a:rPr lang="en-ZA" smtClean="0"/>
              <a:pPr/>
              <a:t>26</a:t>
            </a:fld>
            <a:endParaRPr lang="en-ZA" dirty="0"/>
          </a:p>
        </p:txBody>
      </p:sp>
    </p:spTree>
    <p:extLst>
      <p:ext uri="{BB962C8B-B14F-4D97-AF65-F5344CB8AC3E}">
        <p14:creationId xmlns:p14="http://schemas.microsoft.com/office/powerpoint/2010/main" xmlns="" val="138017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89D28-5ECB-4DFC-80A5-1F5816325FA2}" type="datetime1">
              <a:rPr lang="en-US" smtClean="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BAEB5-5259-4EA0-A598-C5FCF648DE9A}" type="datetime1">
              <a:rPr lang="en-US" smtClean="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D41EB-9DD0-41E1-B851-07294D9949DB}" type="datetime1">
              <a:rPr lang="en-US" smtClean="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D8BB0B-C436-4E9B-9D19-78E0DCACD9DE}"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C897C8-0DF6-45B2-A4ED-7D62B04B64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548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E2C8BD-D3A4-42B3-949A-0CAFC70A313D}"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DD4246-ACD7-417F-B90B-FFD9468B6D1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43049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3BBC74-989D-478C-B63E-1E42DBB6E893}"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5CCF07-1862-4806-9335-456877A3A3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66898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E88455-C65B-4AD8-B447-E58AD736AE13}"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E3A805-2625-4121-80DB-E7A3227BC0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477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72F19B-8937-444E-908A-D5320F2DBC35}"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ECA956-FCA6-4DDD-BFAC-76010CEC99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8264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C862ED-F3C3-4874-AFDA-84978BD9369B}"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90EFEA-11AC-44A9-BFC2-F3E958D4E5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0346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077071-D09D-442D-934C-1E7362A7D8AF}"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0E0243-5032-4E87-A7C8-73B4B7724F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8598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1D7CB9-3B67-4F02-9F6E-CA20CA2B1041}"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96338F-404C-463C-AD6E-DC937EDBFF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5498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C2F09-D998-4B4F-88AC-EF8A6D04AC47}" type="datetime1">
              <a:rPr lang="en-US" smtClean="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D27B99-0EE7-4955-972E-D2BE5A585387}"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3D5F4E-CD5C-436B-898D-41C5E14E41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7222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180020-14FE-4EF4-A24A-5063E27DD321}"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83B553-A679-4FE5-BA36-97377A3D6A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8910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A0212-77B1-41A7-A956-74722268252E}" type="datetime1">
              <a:rPr lang="en-US" smtClean="0">
                <a:solidFill>
                  <a:prstClr val="black">
                    <a:tint val="75000"/>
                  </a:prstClr>
                </a:solidFill>
              </a:rPr>
              <a:pPr>
                <a:def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C31DF9-12A9-4612-A3F7-8B767D26D1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9915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p:spPr>
        <p:txBody>
          <a:bodyPr wrap="none" anchor="ctr"/>
          <a:lstStyle/>
          <a:p>
            <a:pPr defTabSz="914400" fontAlgn="base">
              <a:spcBef>
                <a:spcPct val="0"/>
              </a:spcBef>
              <a:spcAft>
                <a:spcPct val="0"/>
              </a:spcAft>
            </a:pPr>
            <a:endParaRPr lang="en-US" dirty="0">
              <a:solidFill>
                <a:prstClr val="black"/>
              </a:solidFill>
              <a:latin typeface="Arial" charset="0"/>
            </a:endParaRPr>
          </a:p>
        </p:txBody>
      </p:sp>
      <p:graphicFrame>
        <p:nvGraphicFramePr>
          <p:cNvPr id="3" name="AutoShape 1"/>
          <p:cNvGraphicFramePr>
            <a:graphicFrameLocks/>
          </p:cNvGraphicFramePr>
          <p:nvPr/>
        </p:nvGraphicFramePr>
        <p:xfrm>
          <a:off x="0" y="0"/>
          <a:ext cx="158750" cy="158750"/>
        </p:xfrm>
        <a:graphic>
          <a:graphicData uri="http://schemas.openxmlformats.org/presentationml/2006/ole">
            <p:oleObj spid="_x0000_s1089" r:id="rId3" imgW="0" imgH="0" progId="">
              <p:embed/>
            </p:oleObj>
          </a:graphicData>
        </a:graphic>
      </p:graphicFrame>
      <p:sp>
        <p:nvSpPr>
          <p:cNvPr id="4" name="Text Box 38"/>
          <p:cNvSpPr txBox="1">
            <a:spLocks noChangeArrowheads="1"/>
          </p:cNvSpPr>
          <p:nvPr/>
        </p:nvSpPr>
        <p:spPr bwMode="auto">
          <a:xfrm>
            <a:off x="2974975" y="58738"/>
            <a:ext cx="3262313" cy="334962"/>
          </a:xfrm>
          <a:prstGeom prst="rect">
            <a:avLst/>
          </a:prstGeom>
          <a:solidFill>
            <a:schemeClr val="bg1"/>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lIns="72000" tIns="72000" rIns="72000" bIns="72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lnSpc>
                <a:spcPct val="90000"/>
              </a:lnSpc>
              <a:spcBef>
                <a:spcPct val="50000"/>
              </a:spcBef>
              <a:spcAft>
                <a:spcPct val="0"/>
              </a:spcAft>
              <a:buClr>
                <a:srgbClr val="EEECE1"/>
              </a:buClr>
              <a:defRPr/>
            </a:pPr>
            <a:r>
              <a:rPr lang="en-GB" sz="1400" i="1" dirty="0" smtClean="0">
                <a:solidFill>
                  <a:prstClr val="black"/>
                </a:solidFill>
                <a:latin typeface="Calibri" pitchFamily="34" charset="0"/>
              </a:rPr>
              <a:t>Highly Confidential</a:t>
            </a:r>
          </a:p>
        </p:txBody>
      </p:sp>
      <p:pic>
        <p:nvPicPr>
          <p:cNvPr id="5" name="Picture 39" descr="home affairs"/>
          <p:cNvPicPr>
            <a:picLocks noChangeAspect="1" noChangeArrowheads="1"/>
          </p:cNvPicPr>
          <p:nvPr/>
        </p:nvPicPr>
        <p:blipFill>
          <a:blip r:embed="rId4"/>
          <a:srcRect/>
          <a:stretch>
            <a:fillRect/>
          </a:stretch>
        </p:blipFill>
        <p:spPr bwMode="auto">
          <a:xfrm>
            <a:off x="1978025" y="701675"/>
            <a:ext cx="5473700" cy="1828800"/>
          </a:xfrm>
          <a:prstGeom prst="rect">
            <a:avLst/>
          </a:prstGeom>
          <a:noFill/>
          <a:ln w="9525">
            <a:noFill/>
            <a:miter lim="800000"/>
            <a:headEnd/>
            <a:tailEnd/>
          </a:ln>
        </p:spPr>
      </p:pic>
    </p:spTree>
    <p:extLst>
      <p:ext uri="{BB962C8B-B14F-4D97-AF65-F5344CB8AC3E}">
        <p14:creationId xmlns:p14="http://schemas.microsoft.com/office/powerpoint/2010/main" xmlns="" val="1098724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46063" y="2092325"/>
            <a:ext cx="8647112" cy="2644775"/>
          </a:xfrm>
        </p:spPr>
        <p:txBody>
          <a:bodyPr rtlCol="0">
            <a:normAutofit/>
          </a:bodyPr>
          <a:lstStyle/>
          <a:p>
            <a:pPr lvl="0"/>
            <a:endParaRPr lang="en-US" noProof="0" dirty="0"/>
          </a:p>
        </p:txBody>
      </p:sp>
    </p:spTree>
    <p:extLst>
      <p:ext uri="{BB962C8B-B14F-4D97-AF65-F5344CB8AC3E}">
        <p14:creationId xmlns:p14="http://schemas.microsoft.com/office/powerpoint/2010/main" xmlns="" val="933346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46063" y="2092325"/>
            <a:ext cx="8647112" cy="2644775"/>
          </a:xfrm>
        </p:spPr>
        <p:txBody>
          <a:bodyPr rtlCol="0">
            <a:normAutofit/>
          </a:bodyPr>
          <a:lstStyle/>
          <a:p>
            <a:pPr lvl="0"/>
            <a:r>
              <a:rPr lang="en-US" noProof="0" dirty="0" smtClean="0"/>
              <a:t>Click icon to add table</a:t>
            </a:r>
            <a:endParaRPr lang="en-ZA" noProof="0" dirty="0" smtClean="0"/>
          </a:p>
        </p:txBody>
      </p:sp>
    </p:spTree>
    <p:extLst>
      <p:ext uri="{BB962C8B-B14F-4D97-AF65-F5344CB8AC3E}">
        <p14:creationId xmlns:p14="http://schemas.microsoft.com/office/powerpoint/2010/main" xmlns="" val="90055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50663-D4EE-4219-B0A1-6A840CCD2BE8}" type="datetime1">
              <a:rPr lang="en-US" smtClean="0">
                <a:solidFill>
                  <a:prstClr val="black">
                    <a:tint val="75000"/>
                  </a:prstClr>
                </a:solidFill>
              </a: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60771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2ADD9-B6E3-4541-B52B-B85F5F4E5344}" type="datetime1">
              <a:rPr lang="en-US" smtClean="0">
                <a:solidFill>
                  <a:prstClr val="black">
                    <a:tint val="75000"/>
                  </a:prstClr>
                </a:solidFill>
              </a: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80007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D90DA-D9D8-4393-9BC2-0B7BB8E614D2}" type="datetime1">
              <a:rPr lang="en-US" smtClean="0">
                <a:solidFill>
                  <a:prstClr val="black">
                    <a:tint val="75000"/>
                  </a:prstClr>
                </a:solidFill>
              </a: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7138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0C0095-F363-4102-8DC2-E242ECFE391D}" type="datetime1">
              <a:rPr lang="en-US" smtClean="0">
                <a:solidFill>
                  <a:prstClr val="black">
                    <a:tint val="75000"/>
                  </a:prstClr>
                </a:solidFill>
              </a:rPr>
              <a:pPr/>
              <a:t>9/11/2019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565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B786B-AD0D-4815-B1C6-7937F6B60474}" type="datetime1">
              <a:rPr lang="en-US" smtClean="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247EE-702D-4652-AC77-63125B811591}" type="datetime1">
              <a:rPr lang="en-US" smtClean="0">
                <a:solidFill>
                  <a:prstClr val="black">
                    <a:tint val="75000"/>
                  </a:prstClr>
                </a:solidFill>
              </a:rPr>
              <a:pPr/>
              <a:t>9/11/2019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7347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718495-B5A2-4D52-BAF7-7FD4D3A7A9C4}" type="datetime1">
              <a:rPr lang="en-US" smtClean="0">
                <a:solidFill>
                  <a:prstClr val="black">
                    <a:tint val="75000"/>
                  </a:prstClr>
                </a:solidFill>
              </a:rPr>
              <a:pPr/>
              <a:t>9/11/2019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40213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EFF7D-D5C0-4B80-BE06-70947C6C60DB}" type="datetime1">
              <a:rPr lang="en-US" smtClean="0">
                <a:solidFill>
                  <a:prstClr val="black">
                    <a:tint val="75000"/>
                  </a:prstClr>
                </a:solidFill>
              </a:rPr>
              <a:pPr/>
              <a:t>9/11/2019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44795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98092-CA73-4204-ADCB-FE286A9B040F}" type="datetime1">
              <a:rPr lang="en-US" smtClean="0">
                <a:solidFill>
                  <a:prstClr val="black">
                    <a:tint val="75000"/>
                  </a:prstClr>
                </a:solidFill>
              </a:rPr>
              <a:pPr/>
              <a:t>9/11/2019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19279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00450-0DFB-412F-8903-F72D60701831}" type="datetime1">
              <a:rPr lang="en-US" smtClean="0">
                <a:solidFill>
                  <a:prstClr val="black">
                    <a:tint val="75000"/>
                  </a:prstClr>
                </a:solidFill>
              </a:rPr>
              <a:pPr/>
              <a:t>9/11/2019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64635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05F38-372C-43E8-9572-48F6D540B951}" type="datetime1">
              <a:rPr lang="en-US" smtClean="0">
                <a:solidFill>
                  <a:prstClr val="black">
                    <a:tint val="75000"/>
                  </a:prstClr>
                </a:solidFill>
              </a: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62893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95251-FC83-4095-B7BA-0B035D5C0405}" type="datetime1">
              <a:rPr lang="en-US" smtClean="0">
                <a:solidFill>
                  <a:prstClr val="black">
                    <a:tint val="75000"/>
                  </a:prstClr>
                </a:solidFill>
              </a:rPr>
              <a:pPr/>
              <a:t>9/11/2019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3493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solidFill>
                <a:prstClr val="black"/>
              </a:solidFill>
            </a:endParaRPr>
          </a:p>
        </p:txBody>
      </p:sp>
      <p:graphicFrame>
        <p:nvGraphicFramePr>
          <p:cNvPr id="3" name="Rectangle 20" hidden="1"/>
          <p:cNvGraphicFramePr>
            <a:graphicFrameLocks/>
          </p:cNvGraphicFramePr>
          <p:nvPr/>
        </p:nvGraphicFramePr>
        <p:xfrm>
          <a:off x="0" y="0"/>
          <a:ext cx="158750" cy="158750"/>
        </p:xfrm>
        <a:graphic>
          <a:graphicData uri="http://schemas.openxmlformats.org/presentationml/2006/ole">
            <p:oleObj spid="_x0000_s3089" r:id="rId3" imgW="0" imgH="0" progId="">
              <p:embed/>
            </p:oleObj>
          </a:graphicData>
        </a:graphic>
      </p:graphicFrame>
      <p:pic>
        <p:nvPicPr>
          <p:cNvPr id="4" name="Picture 39" descr="home affai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151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986A23-6465-498C-8DF5-7E18C58F48F4}" type="datetime1">
              <a:rPr lang="en-US" smtClean="0"/>
              <a:pPr/>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C8D7D-2550-445B-9DF2-E2D4030F1615}" type="datetime1">
              <a:rPr lang="en-US" smtClean="0"/>
              <a:pPr/>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06BA43-31E0-441F-8A97-F8E4C9181BC7}" type="datetime1">
              <a:rPr lang="en-US" smtClean="0"/>
              <a:pPr/>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6C60A-3C37-4C84-BE8B-2E0DC0BEFBCA}" type="datetime1">
              <a:rPr lang="en-US" smtClean="0"/>
              <a:pPr/>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5614-98FE-44E7-9B01-E86A47CD44D5}" type="datetime1">
              <a:rPr lang="en-US" smtClean="0"/>
              <a:pPr/>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F0AAF-C0C7-4C03-BBB0-6BEECAAF0754}" type="datetime1">
              <a:rPr lang="en-US" smtClean="0"/>
              <a:pPr/>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EC55B-E0B7-4F86-ACD5-7E42C96E1F62}" type="datetime1">
              <a:rPr lang="en-US" smtClean="0"/>
              <a:pPr/>
              <a:t>9/11/2019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419C8A65-E5C9-417F-AA6C-2D06B562F5FF}" type="datetime1">
              <a:rPr lang="en-US" smtClean="0">
                <a:solidFill>
                  <a:prstClr val="black">
                    <a:tint val="75000"/>
                  </a:prstClr>
                </a:solidFill>
              </a:rPr>
              <a:pPr defTabSz="914400">
                <a:defRPr/>
              </a:pPr>
              <a:t>9/11/2019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6D163EE-7FDA-4393-9669-6870F4C6AC72}"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22408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plus/>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6F778-59F0-4634-9DE7-CE10011FA7D1}" type="datetime1">
              <a:rPr lang="en-US" smtClean="0">
                <a:solidFill>
                  <a:prstClr val="black">
                    <a:tint val="75000"/>
                  </a:prstClr>
                </a:solidFill>
              </a:rPr>
              <a:pPr/>
              <a:t>9/11/2019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662112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
          <p:cNvSpPr txBox="1">
            <a:spLocks noChangeArrowheads="1"/>
          </p:cNvSpPr>
          <p:nvPr/>
        </p:nvSpPr>
        <p:spPr bwMode="auto">
          <a:xfrm>
            <a:off x="533400" y="2527300"/>
            <a:ext cx="8305799" cy="2646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0" hangingPunct="0">
              <a:lnSpc>
                <a:spcPct val="90000"/>
              </a:lnSpc>
            </a:pPr>
            <a:r>
              <a:rPr lang="en-GB" sz="2000" b="1" dirty="0" smtClean="0">
                <a:solidFill>
                  <a:prstClr val="black"/>
                </a:solidFill>
                <a:latin typeface="Calibri" pitchFamily="34" charset="0"/>
              </a:rPr>
              <a:t>State </a:t>
            </a:r>
            <a:r>
              <a:rPr lang="en-GB" sz="2000" b="1" dirty="0">
                <a:solidFill>
                  <a:prstClr val="black"/>
                </a:solidFill>
                <a:latin typeface="Calibri" pitchFamily="34" charset="0"/>
              </a:rPr>
              <a:t>of the Province </a:t>
            </a:r>
            <a:r>
              <a:rPr lang="en-GB" sz="2000" b="1" dirty="0" smtClean="0">
                <a:solidFill>
                  <a:prstClr val="black"/>
                </a:solidFill>
                <a:latin typeface="Calibri" pitchFamily="34" charset="0"/>
              </a:rPr>
              <a:t>Presentation </a:t>
            </a:r>
            <a:endParaRPr lang="en-GB" sz="2000" b="1" dirty="0">
              <a:solidFill>
                <a:prstClr val="black"/>
              </a:solidFill>
              <a:latin typeface="Calibri" pitchFamily="34" charset="0"/>
            </a:endParaRPr>
          </a:p>
          <a:p>
            <a:pPr algn="ctr" eaLnBrk="0" hangingPunct="0">
              <a:lnSpc>
                <a:spcPct val="90000"/>
              </a:lnSpc>
            </a:pPr>
            <a:endParaRPr lang="en-GB" sz="2000" b="1" dirty="0" smtClean="0">
              <a:solidFill>
                <a:prstClr val="black"/>
              </a:solidFill>
              <a:latin typeface="Calibri" pitchFamily="34" charset="0"/>
            </a:endParaRPr>
          </a:p>
          <a:p>
            <a:pPr algn="ctr" eaLnBrk="0" hangingPunct="0">
              <a:lnSpc>
                <a:spcPct val="90000"/>
              </a:lnSpc>
            </a:pPr>
            <a:r>
              <a:rPr lang="en-GB" sz="2000" b="1" dirty="0" smtClean="0">
                <a:solidFill>
                  <a:prstClr val="black"/>
                </a:solidFill>
                <a:latin typeface="Calibri" pitchFamily="34" charset="0"/>
              </a:rPr>
              <a:t>Portfolio Committee on </a:t>
            </a:r>
            <a:r>
              <a:rPr lang="en-GB" sz="2000" b="1" dirty="0">
                <a:solidFill>
                  <a:prstClr val="black"/>
                </a:solidFill>
                <a:latin typeface="Calibri" pitchFamily="34" charset="0"/>
              </a:rPr>
              <a:t>Home </a:t>
            </a:r>
            <a:r>
              <a:rPr lang="en-GB" sz="2000" b="1" dirty="0" smtClean="0">
                <a:solidFill>
                  <a:prstClr val="black"/>
                </a:solidFill>
                <a:latin typeface="Calibri" pitchFamily="34" charset="0"/>
              </a:rPr>
              <a:t>Affairs</a:t>
            </a:r>
            <a:endParaRPr lang="en-GB" sz="2000" b="1" dirty="0">
              <a:solidFill>
                <a:prstClr val="black"/>
              </a:solidFill>
              <a:latin typeface="Calibri" pitchFamily="34" charset="0"/>
            </a:endParaRPr>
          </a:p>
          <a:p>
            <a:pPr algn="ctr"/>
            <a:endParaRPr lang="en-US" sz="2000" b="1" dirty="0" smtClean="0">
              <a:solidFill>
                <a:prstClr val="black"/>
              </a:solidFill>
              <a:latin typeface="Calibri" pitchFamily="34" charset="0"/>
              <a:cs typeface="Calibri" pitchFamily="34" charset="0"/>
            </a:endParaRPr>
          </a:p>
          <a:p>
            <a:pPr algn="ctr"/>
            <a:r>
              <a:rPr lang="en-US" sz="1800" b="1" dirty="0" smtClean="0">
                <a:solidFill>
                  <a:prstClr val="black"/>
                </a:solidFill>
                <a:latin typeface="Calibri" pitchFamily="34" charset="0"/>
                <a:cs typeface="Calibri" pitchFamily="34" charset="0"/>
              </a:rPr>
              <a:t>Presenter</a:t>
            </a:r>
            <a:r>
              <a:rPr lang="en-US" sz="1800" b="1" dirty="0">
                <a:solidFill>
                  <a:prstClr val="black"/>
                </a:solidFill>
                <a:latin typeface="Calibri" pitchFamily="34" charset="0"/>
                <a:cs typeface="Calibri" pitchFamily="34" charset="0"/>
              </a:rPr>
              <a:t>:  N.C Shabalala</a:t>
            </a:r>
          </a:p>
          <a:p>
            <a:pPr algn="ctr"/>
            <a:r>
              <a:rPr lang="en-US" sz="1800" b="1" dirty="0">
                <a:solidFill>
                  <a:prstClr val="black"/>
                </a:solidFill>
                <a:latin typeface="Calibri" pitchFamily="34" charset="0"/>
                <a:cs typeface="Calibri" pitchFamily="34" charset="0"/>
              </a:rPr>
              <a:t>Acting Provincial </a:t>
            </a:r>
            <a:r>
              <a:rPr lang="en-US" sz="1800" b="1" dirty="0" smtClean="0">
                <a:solidFill>
                  <a:prstClr val="black"/>
                </a:solidFill>
                <a:latin typeface="Calibri" pitchFamily="34" charset="0"/>
                <a:cs typeface="Calibri" pitchFamily="34" charset="0"/>
              </a:rPr>
              <a:t>Manager</a:t>
            </a:r>
          </a:p>
          <a:p>
            <a:pPr algn="ctr"/>
            <a:r>
              <a:rPr lang="en-US" sz="1800" b="1" dirty="0">
                <a:solidFill>
                  <a:prstClr val="black"/>
                </a:solidFill>
                <a:latin typeface="Calibri" pitchFamily="34" charset="0"/>
                <a:cs typeface="Calibri" pitchFamily="34" charset="0"/>
              </a:rPr>
              <a:t>North West </a:t>
            </a:r>
            <a:r>
              <a:rPr lang="en-US" sz="1800" b="1" dirty="0" smtClean="0">
                <a:solidFill>
                  <a:prstClr val="black"/>
                </a:solidFill>
                <a:latin typeface="Calibri" pitchFamily="34" charset="0"/>
                <a:cs typeface="Calibri" pitchFamily="34" charset="0"/>
              </a:rPr>
              <a:t>Province</a:t>
            </a:r>
            <a:endParaRPr lang="en-US" sz="1800" b="1" dirty="0">
              <a:solidFill>
                <a:prstClr val="black"/>
              </a:solidFill>
              <a:latin typeface="Calibri" pitchFamily="34" charset="0"/>
              <a:cs typeface="Calibri" pitchFamily="34" charset="0"/>
            </a:endParaRPr>
          </a:p>
          <a:p>
            <a:pPr algn="ctr"/>
            <a:r>
              <a:rPr lang="en-GB" sz="1800" b="1" dirty="0" smtClean="0">
                <a:solidFill>
                  <a:prstClr val="black"/>
                </a:solidFill>
                <a:latin typeface="Calibri" pitchFamily="34" charset="0"/>
              </a:rPr>
              <a:t>10 September </a:t>
            </a:r>
            <a:r>
              <a:rPr lang="en-GB" sz="1800" b="1" dirty="0">
                <a:solidFill>
                  <a:prstClr val="black"/>
                </a:solidFill>
                <a:latin typeface="Calibri" pitchFamily="34" charset="0"/>
              </a:rPr>
              <a:t>2019 </a:t>
            </a:r>
            <a:r>
              <a:rPr lang="en-US" sz="1800" b="1" dirty="0" smtClean="0">
                <a:solidFill>
                  <a:prstClr val="black"/>
                </a:solidFill>
              </a:rPr>
              <a:t> </a:t>
            </a:r>
          </a:p>
          <a:p>
            <a:pPr algn="ctr"/>
            <a:endParaRPr lang="en-US" sz="2000" b="1" dirty="0">
              <a:solidFill>
                <a:prstClr val="black"/>
              </a:solidFill>
            </a:endParaRPr>
          </a:p>
        </p:txBody>
      </p:sp>
      <p:pic>
        <p:nvPicPr>
          <p:cNvPr id="5" name="Picture 4" descr="PASSPORT.jpg"/>
          <p:cNvPicPr/>
          <p:nvPr/>
        </p:nvPicPr>
        <p:blipFill>
          <a:blip r:embed="rId3" cstate="print">
            <a:extLst>
              <a:ext uri="{28A0092B-C50C-407E-A947-70E740481C1C}">
                <a14:useLocalDpi xmlns:a14="http://schemas.microsoft.com/office/drawing/2010/main" xmlns="" val="0"/>
              </a:ext>
            </a:extLst>
          </a:blip>
          <a:stretch>
            <a:fillRect/>
          </a:stretch>
        </p:blipFill>
        <p:spPr>
          <a:xfrm>
            <a:off x="285750" y="476250"/>
            <a:ext cx="1828799" cy="1757362"/>
          </a:xfrm>
          <a:prstGeom prst="rect">
            <a:avLst/>
          </a:prstGeom>
        </p:spPr>
      </p:pic>
      <p:pic>
        <p:nvPicPr>
          <p:cNvPr id="6" name="Picture 5" descr="cirtifcate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397" y="4182685"/>
            <a:ext cx="1200151" cy="1838324"/>
          </a:xfrm>
          <a:prstGeom prst="rect">
            <a:avLst/>
          </a:prstGeom>
          <a:noFill/>
          <a:ln w="9525">
            <a:solidFill>
              <a:schemeClr val="bg1"/>
            </a:solidFill>
            <a:miter lim="800000"/>
            <a:headEnd/>
            <a:tailEnd/>
          </a:ln>
          <a:extLst/>
        </p:spPr>
      </p:pic>
      <p:pic>
        <p:nvPicPr>
          <p:cNvPr id="7" name="Picture 6" descr="ID.jpg"/>
          <p:cNvPicPr/>
          <p:nvPr/>
        </p:nvPicPr>
        <p:blipFill>
          <a:blip r:embed="rId5" cstate="print">
            <a:extLst>
              <a:ext uri="{28A0092B-C50C-407E-A947-70E740481C1C}">
                <a14:useLocalDpi xmlns:a14="http://schemas.microsoft.com/office/drawing/2010/main" xmlns="" val="0"/>
              </a:ext>
            </a:extLst>
          </a:blip>
          <a:stretch>
            <a:fillRect/>
          </a:stretch>
        </p:blipFill>
        <p:spPr>
          <a:xfrm>
            <a:off x="5295900" y="4774070"/>
            <a:ext cx="3848100" cy="1246940"/>
          </a:xfrm>
          <a:prstGeom prst="rect">
            <a:avLst/>
          </a:prstGeom>
        </p:spPr>
      </p:pic>
    </p:spTree>
    <p:extLst>
      <p:ext uri="{BB962C8B-B14F-4D97-AF65-F5344CB8AC3E}">
        <p14:creationId xmlns:p14="http://schemas.microsoft.com/office/powerpoint/2010/main" xmlns="" val="11986099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Grp="1" noChangeArrowheads="1"/>
          </p:cNvSpPr>
          <p:nvPr>
            <p:ph type="title"/>
          </p:nvPr>
        </p:nvSpPr>
        <p:spPr bwMode="auto">
          <a:xfrm>
            <a:off x="457200" y="630694"/>
            <a:ext cx="8229600" cy="430887"/>
          </a:xfrm>
          <a:prstGeom prst="rect">
            <a:avLst/>
          </a:prstGeom>
          <a:noFill/>
          <a:ln w="9525">
            <a:noFill/>
            <a:miter lim="800000"/>
            <a:headEnd/>
            <a:tailEnd/>
          </a:ln>
        </p:spPr>
        <p:txBody>
          <a:bodyPr>
            <a:spAutoFit/>
          </a:bodyPr>
          <a:lstStyle/>
          <a:p>
            <a:pPr algn="ctr"/>
            <a:r>
              <a:rPr lang="en-US" sz="2200" dirty="0" smtClean="0"/>
              <a:t>DR KENNETH KAUNDA DISTRICT</a:t>
            </a:r>
            <a:endParaRPr lang="en-US" sz="2200" dirty="0"/>
          </a:p>
        </p:txBody>
      </p:sp>
      <p:pic>
        <p:nvPicPr>
          <p:cNvPr id="4" name="Picture 2" descr="Clickable map of accommodation in Southern Region"/>
          <p:cNvPicPr>
            <a:picLocks noChangeAspect="1" noChangeArrowheads="1"/>
          </p:cNvPicPr>
          <p:nvPr/>
        </p:nvPicPr>
        <p:blipFill>
          <a:blip r:embed="rId3"/>
          <a:srcRect/>
          <a:stretch>
            <a:fillRect/>
          </a:stretch>
        </p:blipFill>
        <p:spPr bwMode="auto">
          <a:xfrm>
            <a:off x="107504" y="1091407"/>
            <a:ext cx="4905930" cy="3816350"/>
          </a:xfrm>
          <a:prstGeom prst="rect">
            <a:avLst/>
          </a:prstGeom>
          <a:noFill/>
          <a:ln w="9525">
            <a:noFill/>
            <a:miter lim="800000"/>
            <a:headEnd/>
            <a:tailEnd/>
          </a:ln>
        </p:spPr>
      </p:pic>
      <p:graphicFrame>
        <p:nvGraphicFramePr>
          <p:cNvPr id="5" name="Group 124"/>
          <p:cNvGraphicFramePr>
            <a:graphicFrameLocks noGrp="1"/>
          </p:cNvGraphicFramePr>
          <p:nvPr>
            <p:extLst>
              <p:ext uri="{D42A27DB-BD31-4B8C-83A1-F6EECF244321}">
                <p14:modId xmlns:p14="http://schemas.microsoft.com/office/powerpoint/2010/main" xmlns="" val="1741673950"/>
              </p:ext>
            </p:extLst>
          </p:nvPr>
        </p:nvGraphicFramePr>
        <p:xfrm>
          <a:off x="5013434" y="1124745"/>
          <a:ext cx="3846787" cy="3816351"/>
        </p:xfrm>
        <a:graphic>
          <a:graphicData uri="http://schemas.openxmlformats.org/drawingml/2006/table">
            <a:tbl>
              <a:tblPr/>
              <a:tblGrid>
                <a:gridCol w="1680683">
                  <a:extLst>
                    <a:ext uri="{9D8B030D-6E8A-4147-A177-3AD203B41FA5}">
                      <a16:colId xmlns="" xmlns:a16="http://schemas.microsoft.com/office/drawing/2014/main" val="20000"/>
                    </a:ext>
                  </a:extLst>
                </a:gridCol>
                <a:gridCol w="2166104">
                  <a:extLst>
                    <a:ext uri="{9D8B030D-6E8A-4147-A177-3AD203B41FA5}">
                      <a16:colId xmlns="" xmlns:a16="http://schemas.microsoft.com/office/drawing/2014/main" val="20001"/>
                    </a:ext>
                  </a:extLst>
                </a:gridCol>
              </a:tblGrid>
              <a:tr h="801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 Local Municipality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DHA Presence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61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Matlosana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t>
                      </a:r>
                      <a:r>
                        <a:rPr kumimoji="0" lang="en-US" sz="1800" b="1" i="0" u="none" strike="noStrike" cap="none" normalizeH="0" baseline="0" dirty="0" smtClean="0">
                          <a:ln>
                            <a:noFill/>
                          </a:ln>
                          <a:solidFill>
                            <a:srgbClr val="FF0000"/>
                          </a:solidFill>
                          <a:effectLst/>
                          <a:latin typeface="Calibri" pitchFamily="34" charset="0"/>
                        </a:rPr>
                        <a:t>1)</a:t>
                      </a:r>
                      <a:r>
                        <a:rPr kumimoji="0" lang="en-US" sz="1800" b="0" i="0" u="none" strike="noStrike" cap="none" normalizeH="0" baseline="0" dirty="0" smtClean="0">
                          <a:ln>
                            <a:noFill/>
                          </a:ln>
                          <a:solidFill>
                            <a:srgbClr val="000000"/>
                          </a:solidFill>
                          <a:effectLst/>
                          <a:latin typeface="Calibri" pitchFamily="34" charset="0"/>
                        </a:rPr>
                        <a:t> Klerksdorp LO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5271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JB Marks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t>
                      </a:r>
                      <a:r>
                        <a:rPr kumimoji="0" lang="en-US" sz="1800" b="1" i="0" u="none" strike="noStrike" cap="none" normalizeH="0" baseline="0" dirty="0" smtClean="0">
                          <a:ln>
                            <a:noFill/>
                          </a:ln>
                          <a:solidFill>
                            <a:srgbClr val="FF0000"/>
                          </a:solidFill>
                          <a:effectLst/>
                          <a:latin typeface="Calibri" pitchFamily="34" charset="0"/>
                        </a:rPr>
                        <a:t>1</a:t>
                      </a:r>
                      <a:r>
                        <a:rPr kumimoji="0" lang="en-US" sz="1800" b="0" i="0" u="none" strike="noStrike" cap="none" normalizeH="0" baseline="0" dirty="0" smtClean="0">
                          <a:ln>
                            <a:noFill/>
                          </a:ln>
                          <a:solidFill>
                            <a:srgbClr val="000000"/>
                          </a:solidFill>
                          <a:effectLst/>
                          <a:latin typeface="Calibri" pitchFamily="34" charset="0"/>
                        </a:rPr>
                        <a:t>)Potchefstroom</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     MO</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t>
                      </a:r>
                      <a:r>
                        <a:rPr kumimoji="0" lang="en-US" sz="1800" b="1" i="0" u="none" strike="noStrike" cap="none" normalizeH="0" baseline="0" dirty="0" smtClean="0">
                          <a:ln>
                            <a:noFill/>
                          </a:ln>
                          <a:solidFill>
                            <a:srgbClr val="FF0000"/>
                          </a:solidFill>
                          <a:effectLst/>
                          <a:latin typeface="Calibri" pitchFamily="34" charset="0"/>
                        </a:rPr>
                        <a:t>1</a:t>
                      </a:r>
                      <a:r>
                        <a:rPr kumimoji="0" lang="en-US" sz="1800" b="0" i="0" u="none" strike="noStrike" cap="none" normalizeH="0" baseline="0" dirty="0" smtClean="0">
                          <a:ln>
                            <a:noFill/>
                          </a:ln>
                          <a:solidFill>
                            <a:srgbClr val="000000"/>
                          </a:solidFill>
                          <a:effectLst/>
                          <a:latin typeface="Calibri" pitchFamily="34" charset="0"/>
                        </a:rPr>
                        <a:t>)Ventersdorp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       SO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5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Maquassie Hills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t>
                      </a:r>
                      <a:r>
                        <a:rPr kumimoji="0" lang="en-US" sz="1800" b="1" i="0" u="none" strike="noStrike" cap="none" normalizeH="0" baseline="0" dirty="0" smtClean="0">
                          <a:ln>
                            <a:noFill/>
                          </a:ln>
                          <a:solidFill>
                            <a:srgbClr val="FF0000"/>
                          </a:solidFill>
                          <a:effectLst/>
                          <a:latin typeface="Calibri" pitchFamily="34" charset="0"/>
                        </a:rPr>
                        <a:t>1</a:t>
                      </a:r>
                      <a:r>
                        <a:rPr kumimoji="0" lang="en-US" sz="1800" b="0" i="0" u="none" strike="noStrike" cap="none" normalizeH="0" baseline="0" dirty="0" smtClean="0">
                          <a:ln>
                            <a:noFill/>
                          </a:ln>
                          <a:solidFill>
                            <a:srgbClr val="000000"/>
                          </a:solidFill>
                          <a:effectLst/>
                          <a:latin typeface="Calibri" pitchFamily="34" charset="0"/>
                        </a:rPr>
                        <a:t>)Wolmaransstad</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      MO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graphicFrame>
        <p:nvGraphicFramePr>
          <p:cNvPr id="6" name="Group 125"/>
          <p:cNvGraphicFramePr>
            <a:graphicFrameLocks noGrp="1"/>
          </p:cNvGraphicFramePr>
          <p:nvPr>
            <p:extLst>
              <p:ext uri="{D42A27DB-BD31-4B8C-83A1-F6EECF244321}">
                <p14:modId xmlns:p14="http://schemas.microsoft.com/office/powerpoint/2010/main" xmlns="" val="3836935241"/>
              </p:ext>
            </p:extLst>
          </p:nvPr>
        </p:nvGraphicFramePr>
        <p:xfrm>
          <a:off x="107504" y="5004260"/>
          <a:ext cx="8928992" cy="923925"/>
        </p:xfrm>
        <a:graphic>
          <a:graphicData uri="http://schemas.openxmlformats.org/drawingml/2006/table">
            <a:tbl>
              <a:tblPr/>
              <a:tblGrid>
                <a:gridCol w="8928992">
                  <a:extLst>
                    <a:ext uri="{9D8B030D-6E8A-4147-A177-3AD203B41FA5}">
                      <a16:colId xmlns="" xmlns:a16="http://schemas.microsoft.com/office/drawing/2014/main" val="20000"/>
                    </a:ext>
                  </a:extLst>
                </a:gridCol>
              </a:tblGrid>
              <a:tr h="7615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rPr>
                        <a:t>The district is adequately covered  and has an office in each local municipality.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rPr>
                        <a:t> </a:t>
                      </a:r>
                    </a:p>
                  </a:txBody>
                  <a:tcPr marL="9525" marR="9525"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bl>
          </a:graphicData>
        </a:graphic>
      </p:graphicFrame>
      <p:sp>
        <p:nvSpPr>
          <p:cNvPr id="2" name="Slide Number Placeholder 1"/>
          <p:cNvSpPr>
            <a:spLocks noGrp="1"/>
          </p:cNvSpPr>
          <p:nvPr>
            <p:ph type="sldNum" sz="quarter" idx="12"/>
          </p:nvPr>
        </p:nvSpPr>
        <p:spPr>
          <a:xfrm>
            <a:off x="6902896" y="6356350"/>
            <a:ext cx="2133600" cy="365125"/>
          </a:xfrm>
        </p:spPr>
        <p:txBody>
          <a:bodyPr/>
          <a:lstStyle/>
          <a:p>
            <a:fld id="{2538E8B7-8BD9-9F48-9FB6-4E0DFEDB8449}"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xmlns="" val="131008549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Grp="1" noChangeArrowheads="1"/>
          </p:cNvSpPr>
          <p:nvPr>
            <p:ph type="title"/>
          </p:nvPr>
        </p:nvSpPr>
        <p:spPr bwMode="auto">
          <a:xfrm>
            <a:off x="457200" y="492195"/>
            <a:ext cx="8229600" cy="707886"/>
          </a:xfrm>
          <a:prstGeom prst="rect">
            <a:avLst/>
          </a:prstGeom>
          <a:noFill/>
          <a:ln w="9525">
            <a:noFill/>
            <a:miter lim="800000"/>
            <a:headEnd/>
            <a:tailEnd/>
          </a:ln>
        </p:spPr>
        <p:txBody>
          <a:bodyPr>
            <a:spAutoFit/>
          </a:bodyPr>
          <a:lstStyle/>
          <a:p>
            <a:pPr algn="l"/>
            <a:r>
              <a:rPr lang="en-US" sz="2000" dirty="0" smtClean="0">
                <a:latin typeface="Calibri" pitchFamily="34" charset="0"/>
              </a:rPr>
              <a:t>Online health facilities </a:t>
            </a:r>
            <a:br>
              <a:rPr lang="en-US" sz="2000" dirty="0" smtClean="0">
                <a:latin typeface="Calibri" pitchFamily="34" charset="0"/>
              </a:rPr>
            </a:br>
            <a:r>
              <a:rPr lang="en-US" sz="2000" dirty="0" smtClean="0">
                <a:latin typeface="Calibri" pitchFamily="34" charset="0"/>
              </a:rPr>
              <a:t>(registration of birth 0-30 days)</a:t>
            </a:r>
            <a:endParaRPr lang="en-US" sz="2000" dirty="0">
              <a:latin typeface="Calibri" pitchFamily="34" charset="0"/>
            </a:endParaRPr>
          </a:p>
        </p:txBody>
      </p:sp>
      <p:pic>
        <p:nvPicPr>
          <p:cNvPr id="4" name="Picture 2" descr="Clickable map of accommodation in North West"/>
          <p:cNvPicPr>
            <a:picLocks noChangeAspect="1" noChangeArrowheads="1"/>
          </p:cNvPicPr>
          <p:nvPr/>
        </p:nvPicPr>
        <p:blipFill>
          <a:blip r:embed="rId2"/>
          <a:srcRect/>
          <a:stretch>
            <a:fillRect/>
          </a:stretch>
        </p:blipFill>
        <p:spPr bwMode="auto">
          <a:xfrm>
            <a:off x="225425" y="1412875"/>
            <a:ext cx="4906964" cy="3744913"/>
          </a:xfrm>
          <a:prstGeom prst="rect">
            <a:avLst/>
          </a:prstGeom>
          <a:noFill/>
          <a:ln w="9525">
            <a:noFill/>
            <a:miter lim="800000"/>
            <a:headEnd/>
            <a:tailEnd/>
          </a:ln>
        </p:spPr>
      </p:pic>
      <p:sp>
        <p:nvSpPr>
          <p:cNvPr id="5" name="TextBox 2"/>
          <p:cNvSpPr txBox="1">
            <a:spLocks noChangeArrowheads="1"/>
          </p:cNvSpPr>
          <p:nvPr/>
        </p:nvSpPr>
        <p:spPr bwMode="auto">
          <a:xfrm>
            <a:off x="5364163" y="1001765"/>
            <a:ext cx="3554412" cy="5109091"/>
          </a:xfrm>
          <a:prstGeom prst="rect">
            <a:avLst/>
          </a:prstGeom>
          <a:noFill/>
          <a:ln w="9525">
            <a:noFill/>
            <a:miter lim="800000"/>
            <a:headEnd/>
            <a:tailEnd/>
          </a:ln>
        </p:spPr>
        <p:txBody>
          <a:bodyPr>
            <a:spAutoFit/>
          </a:bodyPr>
          <a:lstStyle/>
          <a:p>
            <a:r>
              <a:rPr lang="en-US" sz="1400" b="1" u="sng" dirty="0" smtClean="0">
                <a:solidFill>
                  <a:srgbClr val="00B050"/>
                </a:solidFill>
              </a:rPr>
              <a:t>Dr Kenneth Kaunda District (11)</a:t>
            </a:r>
          </a:p>
          <a:p>
            <a:pPr marL="285750" indent="-285750">
              <a:buFont typeface="Arial" charset="0"/>
              <a:buChar char="•"/>
            </a:pPr>
            <a:r>
              <a:rPr lang="en-US" sz="1400" b="1" dirty="0" smtClean="0">
                <a:solidFill>
                  <a:srgbClr val="C00000"/>
                </a:solidFill>
              </a:rPr>
              <a:t>Klerksdorp </a:t>
            </a:r>
            <a:r>
              <a:rPr lang="en-US" sz="1400" b="1" dirty="0">
                <a:solidFill>
                  <a:srgbClr val="C00000"/>
                </a:solidFill>
              </a:rPr>
              <a:t>Provincial </a:t>
            </a:r>
            <a:r>
              <a:rPr lang="en-US" sz="1400" b="1" dirty="0" smtClean="0">
                <a:solidFill>
                  <a:srgbClr val="C00000"/>
                </a:solidFill>
              </a:rPr>
              <a:t>Hospital</a:t>
            </a:r>
          </a:p>
          <a:p>
            <a:pPr marL="285750" indent="-285750">
              <a:buFont typeface="Arial" charset="0"/>
              <a:buChar char="•"/>
            </a:pPr>
            <a:r>
              <a:rPr lang="en-US" sz="1400" b="1" dirty="0" smtClean="0">
                <a:solidFill>
                  <a:srgbClr val="C00000"/>
                </a:solidFill>
              </a:rPr>
              <a:t>Anncron Private Hospital</a:t>
            </a:r>
          </a:p>
          <a:p>
            <a:pPr marL="285750" indent="-285750">
              <a:buFont typeface="Arial" charset="0"/>
              <a:buChar char="•"/>
            </a:pPr>
            <a:r>
              <a:rPr lang="en-US" sz="1400" b="1" dirty="0" smtClean="0">
                <a:solidFill>
                  <a:srgbClr val="C00000"/>
                </a:solidFill>
              </a:rPr>
              <a:t>Wilmedpark Private Hospital </a:t>
            </a:r>
          </a:p>
          <a:p>
            <a:pPr marL="285750" indent="-285750">
              <a:buFont typeface="Arial" charset="0"/>
              <a:buChar char="•"/>
            </a:pPr>
            <a:r>
              <a:rPr lang="en-US" sz="1400" b="1" dirty="0" smtClean="0">
                <a:solidFill>
                  <a:srgbClr val="C00000"/>
                </a:solidFill>
              </a:rPr>
              <a:t>Jouberton CHC</a:t>
            </a:r>
          </a:p>
          <a:p>
            <a:pPr marL="285750" indent="-285750">
              <a:buFont typeface="Arial" charset="0"/>
              <a:buChar char="•"/>
            </a:pPr>
            <a:r>
              <a:rPr lang="en-US" sz="1400" b="1" dirty="0" smtClean="0">
                <a:solidFill>
                  <a:srgbClr val="C00000"/>
                </a:solidFill>
              </a:rPr>
              <a:t>Botshabelo CHC</a:t>
            </a:r>
          </a:p>
          <a:p>
            <a:pPr marL="285750" indent="-285750">
              <a:buFont typeface="Arial" charset="0"/>
              <a:buChar char="•"/>
            </a:pPr>
            <a:r>
              <a:rPr lang="en-US" sz="1400" b="1" dirty="0">
                <a:solidFill>
                  <a:srgbClr val="C00000"/>
                </a:solidFill>
              </a:rPr>
              <a:t>Ventersdorp </a:t>
            </a:r>
            <a:r>
              <a:rPr lang="en-US" sz="1400" b="1" dirty="0" smtClean="0">
                <a:solidFill>
                  <a:srgbClr val="C00000"/>
                </a:solidFill>
              </a:rPr>
              <a:t>Hospital</a:t>
            </a:r>
            <a:endParaRPr lang="en-US" sz="1400" b="1" dirty="0">
              <a:solidFill>
                <a:srgbClr val="C00000"/>
              </a:solidFill>
            </a:endParaRPr>
          </a:p>
          <a:p>
            <a:pPr marL="285750" indent="-285750">
              <a:buFont typeface="Arial" charset="0"/>
              <a:buChar char="•"/>
            </a:pPr>
            <a:r>
              <a:rPr lang="en-US" sz="1400" b="1" dirty="0" smtClean="0">
                <a:solidFill>
                  <a:srgbClr val="C00000"/>
                </a:solidFill>
              </a:rPr>
              <a:t>Potchefstroom Hospital</a:t>
            </a:r>
          </a:p>
          <a:p>
            <a:pPr marL="285750" indent="-285750">
              <a:buFont typeface="Arial" charset="0"/>
              <a:buChar char="•"/>
            </a:pPr>
            <a:r>
              <a:rPr lang="en-US" sz="1400" b="1" dirty="0" smtClean="0">
                <a:solidFill>
                  <a:srgbClr val="C00000"/>
                </a:solidFill>
              </a:rPr>
              <a:t>Potchefstroom Medi Clinic</a:t>
            </a:r>
            <a:endParaRPr lang="en-US" sz="1400" b="1" dirty="0">
              <a:solidFill>
                <a:srgbClr val="C00000"/>
              </a:solidFill>
            </a:endParaRPr>
          </a:p>
          <a:p>
            <a:pPr marL="285750" indent="-285750">
              <a:buFont typeface="Arial" charset="0"/>
              <a:buChar char="•"/>
            </a:pPr>
            <a:r>
              <a:rPr lang="en-US" sz="1400" b="1" dirty="0">
                <a:solidFill>
                  <a:srgbClr val="C00000"/>
                </a:solidFill>
              </a:rPr>
              <a:t>Leeudoringstad CHC</a:t>
            </a:r>
          </a:p>
          <a:p>
            <a:pPr marL="285750" indent="-285750">
              <a:buFont typeface="Arial" charset="0"/>
              <a:buChar char="•"/>
            </a:pPr>
            <a:r>
              <a:rPr lang="en-US" sz="1400" b="1" dirty="0" smtClean="0">
                <a:solidFill>
                  <a:srgbClr val="C00000"/>
                </a:solidFill>
              </a:rPr>
              <a:t>Nic Bodenstein Hospital (equipment stolen)</a:t>
            </a:r>
          </a:p>
          <a:p>
            <a:pPr marL="285750" indent="-285750">
              <a:buFont typeface="Arial" charset="0"/>
              <a:buChar char="•"/>
            </a:pPr>
            <a:r>
              <a:rPr lang="en-US" sz="1400" b="1" dirty="0" smtClean="0">
                <a:solidFill>
                  <a:srgbClr val="C00000"/>
                </a:solidFill>
              </a:rPr>
              <a:t>Grace Mokgomo (equipment stolen)</a:t>
            </a:r>
          </a:p>
          <a:p>
            <a:r>
              <a:rPr lang="en-US" sz="1400" b="1" u="sng" dirty="0" smtClean="0">
                <a:solidFill>
                  <a:srgbClr val="00B050"/>
                </a:solidFill>
              </a:rPr>
              <a:t>Dr Ruth Segomotsi Mompati District (8)</a:t>
            </a:r>
          </a:p>
          <a:p>
            <a:pPr marL="285750" indent="-285750">
              <a:buFont typeface="Arial" charset="0"/>
              <a:buChar char="•"/>
            </a:pPr>
            <a:r>
              <a:rPr lang="en-US" sz="1400" b="1" dirty="0">
                <a:solidFill>
                  <a:srgbClr val="1F497D"/>
                </a:solidFill>
              </a:rPr>
              <a:t>Joe Morolong Hospital</a:t>
            </a:r>
          </a:p>
          <a:p>
            <a:pPr marL="285750" indent="-285750">
              <a:buFont typeface="Arial" charset="0"/>
              <a:buChar char="•"/>
            </a:pPr>
            <a:r>
              <a:rPr lang="en-US" sz="1400" b="1" dirty="0">
                <a:solidFill>
                  <a:srgbClr val="1F497D"/>
                </a:solidFill>
              </a:rPr>
              <a:t>Huhudi  CHC</a:t>
            </a:r>
          </a:p>
          <a:p>
            <a:pPr marL="285750" indent="-285750">
              <a:buFont typeface="Arial" charset="0"/>
              <a:buChar char="•"/>
            </a:pPr>
            <a:r>
              <a:rPr lang="en-US" sz="1400" b="1" dirty="0" smtClean="0">
                <a:solidFill>
                  <a:srgbClr val="1F497D"/>
                </a:solidFill>
              </a:rPr>
              <a:t>Stella CHC</a:t>
            </a:r>
          </a:p>
          <a:p>
            <a:pPr marL="285750" indent="-285750">
              <a:buFont typeface="Arial" charset="0"/>
              <a:buChar char="•"/>
            </a:pPr>
            <a:r>
              <a:rPr lang="en-US" sz="1400" b="1" dirty="0" smtClean="0">
                <a:solidFill>
                  <a:srgbClr val="1F497D"/>
                </a:solidFill>
              </a:rPr>
              <a:t>Schweizer – Reneke Hospital</a:t>
            </a:r>
            <a:endParaRPr lang="en-US" sz="1400" b="1" dirty="0">
              <a:solidFill>
                <a:srgbClr val="1F497D"/>
              </a:solidFill>
            </a:endParaRPr>
          </a:p>
          <a:p>
            <a:pPr marL="285750" indent="-285750">
              <a:buFont typeface="Arial" charset="0"/>
              <a:buChar char="•"/>
            </a:pPr>
            <a:r>
              <a:rPr lang="en-US" sz="1400" b="1" dirty="0">
                <a:solidFill>
                  <a:srgbClr val="1F497D"/>
                </a:solidFill>
              </a:rPr>
              <a:t>Bloemhof CHC</a:t>
            </a:r>
          </a:p>
          <a:p>
            <a:pPr marL="285750" indent="-285750">
              <a:buFont typeface="Arial" charset="0"/>
              <a:buChar char="•"/>
            </a:pPr>
            <a:r>
              <a:rPr lang="en-US" sz="1400" b="1" dirty="0">
                <a:solidFill>
                  <a:srgbClr val="1F497D"/>
                </a:solidFill>
              </a:rPr>
              <a:t>Ganyesa </a:t>
            </a:r>
            <a:r>
              <a:rPr lang="en-US" sz="1400" b="1" dirty="0" smtClean="0">
                <a:solidFill>
                  <a:srgbClr val="1F497D"/>
                </a:solidFill>
              </a:rPr>
              <a:t>Hospital</a:t>
            </a:r>
          </a:p>
          <a:p>
            <a:pPr marL="285750" indent="-285750">
              <a:buFont typeface="Arial" charset="0"/>
              <a:buChar char="•"/>
            </a:pPr>
            <a:r>
              <a:rPr lang="en-US" sz="1400" b="1" dirty="0">
                <a:solidFill>
                  <a:srgbClr val="1F497D"/>
                </a:solidFill>
              </a:rPr>
              <a:t>Taung Hospital</a:t>
            </a:r>
          </a:p>
          <a:p>
            <a:pPr marL="285750" indent="-285750">
              <a:buFont typeface="Arial" charset="0"/>
              <a:buChar char="•"/>
            </a:pPr>
            <a:r>
              <a:rPr lang="en-US" sz="1400" b="1" dirty="0" smtClean="0">
                <a:solidFill>
                  <a:srgbClr val="1F497D"/>
                </a:solidFill>
              </a:rPr>
              <a:t>Christiana CHC</a:t>
            </a:r>
          </a:p>
          <a:p>
            <a:r>
              <a:rPr lang="en-US" b="1" dirty="0" smtClean="0">
                <a:solidFill>
                  <a:srgbClr val="1F497D"/>
                </a:solidFill>
              </a:rPr>
              <a:t>Total  =  19</a:t>
            </a:r>
            <a:endParaRPr lang="en-US" b="1" dirty="0">
              <a:solidFill>
                <a:srgbClr val="1F497D"/>
              </a:solidFill>
            </a:endParaRPr>
          </a:p>
        </p:txBody>
      </p:sp>
      <p:sp>
        <p:nvSpPr>
          <p:cNvPr id="2" name="Slide Number Placeholder 1"/>
          <p:cNvSpPr>
            <a:spLocks noGrp="1"/>
          </p:cNvSpPr>
          <p:nvPr>
            <p:ph type="sldNum" sz="quarter" idx="12"/>
          </p:nvPr>
        </p:nvSpPr>
        <p:spPr>
          <a:xfrm>
            <a:off x="6784975" y="6356350"/>
            <a:ext cx="2133600" cy="365125"/>
          </a:xfrm>
        </p:spPr>
        <p:txBody>
          <a:bodyPr/>
          <a:lstStyle/>
          <a:p>
            <a:fld id="{2538E8B7-8BD9-9F48-9FB6-4E0DFEDB8449}"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379851289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Grp="1" noChangeArrowheads="1"/>
          </p:cNvSpPr>
          <p:nvPr>
            <p:ph type="title"/>
          </p:nvPr>
        </p:nvSpPr>
        <p:spPr bwMode="auto">
          <a:xfrm>
            <a:off x="457200" y="492195"/>
            <a:ext cx="8229600" cy="707886"/>
          </a:xfrm>
          <a:prstGeom prst="rect">
            <a:avLst/>
          </a:prstGeom>
          <a:noFill/>
          <a:ln w="9525">
            <a:noFill/>
            <a:miter lim="800000"/>
            <a:headEnd/>
            <a:tailEnd/>
          </a:ln>
        </p:spPr>
        <p:txBody>
          <a:bodyPr>
            <a:spAutoFit/>
          </a:bodyPr>
          <a:lstStyle/>
          <a:p>
            <a:pPr algn="l"/>
            <a:r>
              <a:rPr lang="en-US" sz="2000" dirty="0" smtClean="0">
                <a:latin typeface="Calibri" pitchFamily="34" charset="0"/>
              </a:rPr>
              <a:t>Online health facilities </a:t>
            </a:r>
            <a:br>
              <a:rPr lang="en-US" sz="2000" dirty="0" smtClean="0">
                <a:latin typeface="Calibri" pitchFamily="34" charset="0"/>
              </a:rPr>
            </a:br>
            <a:r>
              <a:rPr lang="en-US" sz="2000" dirty="0" smtClean="0">
                <a:latin typeface="Calibri" pitchFamily="34" charset="0"/>
              </a:rPr>
              <a:t>(registration of birth 0-30 days)</a:t>
            </a:r>
            <a:endParaRPr lang="en-US" sz="2000" dirty="0">
              <a:latin typeface="Calibri" pitchFamily="34" charset="0"/>
            </a:endParaRPr>
          </a:p>
        </p:txBody>
      </p:sp>
      <p:pic>
        <p:nvPicPr>
          <p:cNvPr id="4" name="Picture 2" descr="Clickable map of accommodation in North West"/>
          <p:cNvPicPr>
            <a:picLocks noChangeAspect="1" noChangeArrowheads="1"/>
          </p:cNvPicPr>
          <p:nvPr/>
        </p:nvPicPr>
        <p:blipFill>
          <a:blip r:embed="rId2"/>
          <a:srcRect/>
          <a:stretch>
            <a:fillRect/>
          </a:stretch>
        </p:blipFill>
        <p:spPr bwMode="auto">
          <a:xfrm>
            <a:off x="1" y="1213753"/>
            <a:ext cx="5171090" cy="3944035"/>
          </a:xfrm>
          <a:prstGeom prst="rect">
            <a:avLst/>
          </a:prstGeom>
          <a:noFill/>
          <a:ln w="9525">
            <a:noFill/>
            <a:miter lim="800000"/>
            <a:headEnd/>
            <a:tailEnd/>
          </a:ln>
        </p:spPr>
      </p:pic>
      <p:sp>
        <p:nvSpPr>
          <p:cNvPr id="7" name="TextBox 2"/>
          <p:cNvSpPr txBox="1">
            <a:spLocks noChangeArrowheads="1"/>
          </p:cNvSpPr>
          <p:nvPr/>
        </p:nvSpPr>
        <p:spPr bwMode="auto">
          <a:xfrm>
            <a:off x="5508625" y="620713"/>
            <a:ext cx="3409950" cy="4955203"/>
          </a:xfrm>
          <a:prstGeom prst="rect">
            <a:avLst/>
          </a:prstGeom>
          <a:noFill/>
          <a:ln w="9525">
            <a:noFill/>
            <a:miter lim="800000"/>
            <a:headEnd/>
            <a:tailEnd/>
          </a:ln>
        </p:spPr>
        <p:txBody>
          <a:bodyPr wrap="square">
            <a:spAutoFit/>
          </a:bodyPr>
          <a:lstStyle/>
          <a:p>
            <a:r>
              <a:rPr lang="en-US" sz="1200" b="1" u="sng" dirty="0" smtClean="0">
                <a:solidFill>
                  <a:srgbClr val="00B050"/>
                </a:solidFill>
              </a:rPr>
              <a:t>Bojanala Platinum (7)</a:t>
            </a:r>
          </a:p>
          <a:p>
            <a:pPr marL="285750" indent="-285750">
              <a:buFont typeface="Arial" charset="0"/>
              <a:buChar char="•"/>
            </a:pPr>
            <a:r>
              <a:rPr lang="en-US" sz="1200" b="1" dirty="0" smtClean="0">
                <a:solidFill>
                  <a:srgbClr val="1F497D"/>
                </a:solidFill>
              </a:rPr>
              <a:t>Job </a:t>
            </a:r>
            <a:r>
              <a:rPr lang="en-US" sz="1200" b="1" dirty="0">
                <a:solidFill>
                  <a:srgbClr val="1F497D"/>
                </a:solidFill>
              </a:rPr>
              <a:t>Shimankana Tabane Provincial Hospital</a:t>
            </a:r>
          </a:p>
          <a:p>
            <a:pPr marL="285750" indent="-285750">
              <a:buFont typeface="Arial" charset="0"/>
              <a:buChar char="•"/>
            </a:pPr>
            <a:r>
              <a:rPr lang="en-US" sz="1200" b="1" dirty="0">
                <a:solidFill>
                  <a:srgbClr val="1F497D"/>
                </a:solidFill>
              </a:rPr>
              <a:t>Moses Kotane Hospital</a:t>
            </a:r>
          </a:p>
          <a:p>
            <a:pPr marL="285750" indent="-285750">
              <a:buFont typeface="Arial" charset="0"/>
              <a:buChar char="•"/>
            </a:pPr>
            <a:r>
              <a:rPr lang="en-US" sz="1200" b="1" dirty="0">
                <a:solidFill>
                  <a:srgbClr val="1F497D"/>
                </a:solidFill>
              </a:rPr>
              <a:t>Swartruggens CHC</a:t>
            </a:r>
          </a:p>
          <a:p>
            <a:pPr marL="285750" indent="-285750">
              <a:buFont typeface="Arial" charset="0"/>
              <a:buChar char="•"/>
            </a:pPr>
            <a:r>
              <a:rPr lang="en-US" sz="1200" b="1" dirty="0">
                <a:solidFill>
                  <a:srgbClr val="1F497D"/>
                </a:solidFill>
              </a:rPr>
              <a:t>Pella </a:t>
            </a:r>
            <a:r>
              <a:rPr lang="en-US" sz="1200" b="1" dirty="0" smtClean="0">
                <a:solidFill>
                  <a:srgbClr val="1F497D"/>
                </a:solidFill>
              </a:rPr>
              <a:t>CHC (equipment stolen)</a:t>
            </a:r>
          </a:p>
          <a:p>
            <a:pPr marL="285750" indent="-285750">
              <a:buFont typeface="Arial" charset="0"/>
              <a:buChar char="•"/>
            </a:pPr>
            <a:r>
              <a:rPr lang="en-US" sz="1200" b="1" dirty="0" smtClean="0">
                <a:solidFill>
                  <a:srgbClr val="1F497D"/>
                </a:solidFill>
              </a:rPr>
              <a:t>Brits Hospital</a:t>
            </a:r>
          </a:p>
          <a:p>
            <a:pPr marL="285750" indent="-285750">
              <a:buFont typeface="Arial" charset="0"/>
              <a:buChar char="•"/>
            </a:pPr>
            <a:r>
              <a:rPr lang="en-US" sz="1200" b="1" dirty="0" smtClean="0">
                <a:solidFill>
                  <a:srgbClr val="1F497D"/>
                </a:solidFill>
              </a:rPr>
              <a:t>Bapong CHC</a:t>
            </a:r>
          </a:p>
          <a:p>
            <a:pPr marL="285750" indent="-285750">
              <a:buFont typeface="Arial" charset="0"/>
              <a:buChar char="•"/>
            </a:pPr>
            <a:r>
              <a:rPr lang="en-US" sz="1200" b="1" dirty="0" smtClean="0">
                <a:solidFill>
                  <a:srgbClr val="1F497D"/>
                </a:solidFill>
              </a:rPr>
              <a:t>Letlhabile CHC</a:t>
            </a:r>
          </a:p>
          <a:p>
            <a:endParaRPr lang="en-US" sz="1400" b="1" dirty="0" smtClean="0">
              <a:solidFill>
                <a:srgbClr val="1F497D"/>
              </a:solidFill>
            </a:endParaRPr>
          </a:p>
          <a:p>
            <a:endParaRPr lang="en-US" sz="1200" b="1" dirty="0" smtClean="0">
              <a:solidFill>
                <a:srgbClr val="1F497D"/>
              </a:solidFill>
            </a:endParaRPr>
          </a:p>
          <a:p>
            <a:r>
              <a:rPr lang="en-US" sz="1200" b="1" u="sng" dirty="0" smtClean="0">
                <a:solidFill>
                  <a:srgbClr val="00B050"/>
                </a:solidFill>
              </a:rPr>
              <a:t>Ngaka Modiri Molema (11)</a:t>
            </a:r>
            <a:endParaRPr lang="en-US" sz="1200" b="1" u="sng" dirty="0">
              <a:solidFill>
                <a:srgbClr val="00B050"/>
              </a:solidFill>
            </a:endParaRPr>
          </a:p>
          <a:p>
            <a:pPr marL="285750" indent="-285750">
              <a:buFont typeface="Arial" charset="0"/>
              <a:buChar char="•"/>
            </a:pPr>
            <a:r>
              <a:rPr lang="en-US" sz="1200" b="1" dirty="0" smtClean="0">
                <a:solidFill>
                  <a:srgbClr val="FF0000"/>
                </a:solidFill>
              </a:rPr>
              <a:t>Mahikeng </a:t>
            </a:r>
            <a:r>
              <a:rPr lang="en-US" sz="1200" b="1" dirty="0">
                <a:solidFill>
                  <a:srgbClr val="FF0000"/>
                </a:solidFill>
              </a:rPr>
              <a:t>Provincial Hospital</a:t>
            </a:r>
          </a:p>
          <a:p>
            <a:pPr marL="285750" indent="-285750">
              <a:buFont typeface="Arial" charset="0"/>
              <a:buChar char="•"/>
            </a:pPr>
            <a:r>
              <a:rPr lang="en-US" sz="1200" b="1" dirty="0">
                <a:solidFill>
                  <a:srgbClr val="FF0000"/>
                </a:solidFill>
              </a:rPr>
              <a:t>Victoria Private </a:t>
            </a:r>
            <a:r>
              <a:rPr lang="en-US" sz="1200" b="1" dirty="0" smtClean="0">
                <a:solidFill>
                  <a:srgbClr val="FF0000"/>
                </a:solidFill>
              </a:rPr>
              <a:t>Hospital</a:t>
            </a:r>
          </a:p>
          <a:p>
            <a:pPr marL="285750" indent="-285750">
              <a:buFont typeface="Arial" charset="0"/>
              <a:buChar char="•"/>
            </a:pPr>
            <a:r>
              <a:rPr lang="en-US" sz="1200" b="1" dirty="0" smtClean="0">
                <a:solidFill>
                  <a:srgbClr val="FF0000"/>
                </a:solidFill>
              </a:rPr>
              <a:t>Montshiwa Town Clinic</a:t>
            </a:r>
          </a:p>
          <a:p>
            <a:pPr marL="285750" indent="-285750">
              <a:buFont typeface="Arial" charset="0"/>
              <a:buChar char="•"/>
            </a:pPr>
            <a:r>
              <a:rPr lang="en-US" sz="1200" b="1" dirty="0" smtClean="0">
                <a:solidFill>
                  <a:srgbClr val="FF0000"/>
                </a:solidFill>
              </a:rPr>
              <a:t>Unit 9 CHC</a:t>
            </a:r>
          </a:p>
          <a:p>
            <a:pPr marL="285750" indent="-285750">
              <a:buFont typeface="Arial" charset="0"/>
              <a:buChar char="•"/>
            </a:pPr>
            <a:r>
              <a:rPr lang="en-US" sz="1200" b="1" dirty="0" smtClean="0">
                <a:solidFill>
                  <a:srgbClr val="FF0000"/>
                </a:solidFill>
              </a:rPr>
              <a:t>Ramatlabama CHC (Propose to  move equipment  to Montshiwa Stadt Clinic)</a:t>
            </a:r>
            <a:endParaRPr lang="en-US" sz="1200" b="1" dirty="0">
              <a:solidFill>
                <a:srgbClr val="FF0000"/>
              </a:solidFill>
            </a:endParaRPr>
          </a:p>
          <a:p>
            <a:pPr marL="285750" indent="-285750">
              <a:buFont typeface="Arial" charset="0"/>
              <a:buChar char="•"/>
            </a:pPr>
            <a:r>
              <a:rPr lang="en-US" sz="1200" b="1" dirty="0">
                <a:solidFill>
                  <a:srgbClr val="FF0000"/>
                </a:solidFill>
              </a:rPr>
              <a:t>General De La Rey Hospital</a:t>
            </a:r>
          </a:p>
          <a:p>
            <a:pPr marL="285750" indent="-285750">
              <a:buFont typeface="Arial" charset="0"/>
              <a:buChar char="•"/>
            </a:pPr>
            <a:r>
              <a:rPr lang="en-US" sz="1200" b="1" dirty="0">
                <a:solidFill>
                  <a:srgbClr val="FF0000"/>
                </a:solidFill>
              </a:rPr>
              <a:t>Gelukspan Hospital</a:t>
            </a:r>
          </a:p>
          <a:p>
            <a:pPr marL="285750" indent="-285750">
              <a:buFont typeface="Arial" charset="0"/>
              <a:buChar char="•"/>
            </a:pPr>
            <a:r>
              <a:rPr lang="en-US" sz="1200" b="1" dirty="0">
                <a:solidFill>
                  <a:srgbClr val="FF0000"/>
                </a:solidFill>
              </a:rPr>
              <a:t>Itsoseng CHC</a:t>
            </a:r>
          </a:p>
          <a:p>
            <a:pPr marL="285750" indent="-285750">
              <a:buFont typeface="Arial" charset="0"/>
              <a:buChar char="•"/>
            </a:pPr>
            <a:r>
              <a:rPr lang="en-US" sz="1200" b="1" dirty="0">
                <a:solidFill>
                  <a:srgbClr val="FF0000"/>
                </a:solidFill>
              </a:rPr>
              <a:t>Atamelang </a:t>
            </a:r>
            <a:r>
              <a:rPr lang="en-US" sz="1200" b="1" dirty="0" smtClean="0">
                <a:solidFill>
                  <a:srgbClr val="FF0000"/>
                </a:solidFill>
              </a:rPr>
              <a:t>CHC</a:t>
            </a:r>
          </a:p>
          <a:p>
            <a:pPr marL="285750" indent="-285750">
              <a:buFont typeface="Arial" charset="0"/>
              <a:buChar char="•"/>
            </a:pPr>
            <a:r>
              <a:rPr lang="en-US" sz="1200" b="1" dirty="0" smtClean="0">
                <a:solidFill>
                  <a:srgbClr val="FF0000"/>
                </a:solidFill>
              </a:rPr>
              <a:t>Ratlou CHC</a:t>
            </a:r>
          </a:p>
          <a:p>
            <a:pPr marL="285750" indent="-285750">
              <a:buFont typeface="Arial" charset="0"/>
              <a:buChar char="•"/>
            </a:pPr>
            <a:r>
              <a:rPr lang="en-US" sz="1200" b="1" dirty="0" smtClean="0">
                <a:solidFill>
                  <a:srgbClr val="FF0000"/>
                </a:solidFill>
              </a:rPr>
              <a:t>Lehurutshe Hospital</a:t>
            </a:r>
          </a:p>
          <a:p>
            <a:endParaRPr lang="en-US" sz="1400" b="1" dirty="0">
              <a:solidFill>
                <a:srgbClr val="FF0000"/>
              </a:solidFill>
            </a:endParaRPr>
          </a:p>
          <a:p>
            <a:r>
              <a:rPr lang="en-US" sz="1400" b="1" dirty="0" smtClean="0">
                <a:solidFill>
                  <a:srgbClr val="FF0000"/>
                </a:solidFill>
              </a:rPr>
              <a:t>Total = 18</a:t>
            </a:r>
            <a:endParaRPr lang="en-US" sz="1400" b="1" dirty="0">
              <a:solidFill>
                <a:srgbClr val="FF0000"/>
              </a:solidFill>
            </a:endParaRPr>
          </a:p>
        </p:txBody>
      </p:sp>
      <p:graphicFrame>
        <p:nvGraphicFramePr>
          <p:cNvPr id="8" name="Group 38"/>
          <p:cNvGraphicFramePr>
            <a:graphicFrameLocks noGrp="1"/>
          </p:cNvGraphicFramePr>
          <p:nvPr>
            <p:extLst>
              <p:ext uri="{D42A27DB-BD31-4B8C-83A1-F6EECF244321}">
                <p14:modId xmlns:p14="http://schemas.microsoft.com/office/powerpoint/2010/main" xmlns="" val="1337924198"/>
              </p:ext>
            </p:extLst>
          </p:nvPr>
        </p:nvGraphicFramePr>
        <p:xfrm>
          <a:off x="0" y="5589589"/>
          <a:ext cx="9144000" cy="543198"/>
        </p:xfrm>
        <a:graphic>
          <a:graphicData uri="http://schemas.openxmlformats.org/drawingml/2006/table">
            <a:tbl>
              <a:tblPr/>
              <a:tblGrid>
                <a:gridCol w="9144000">
                  <a:extLst>
                    <a:ext uri="{9D8B030D-6E8A-4147-A177-3AD203B41FA5}">
                      <a16:colId xmlns="" xmlns:a16="http://schemas.microsoft.com/office/drawing/2014/main" val="20000"/>
                    </a:ext>
                  </a:extLst>
                </a:gridCol>
              </a:tblGrid>
              <a:tr h="5431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rPr>
                        <a:t>The Province managed to register 53 841  during the financial year 2018/19. The Annual target was 53 260 which the Province over achieved by 101%   thus contributing positively to the National Population Register.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bl>
          </a:graphicData>
        </a:graphic>
      </p:graphicFrame>
      <p:sp>
        <p:nvSpPr>
          <p:cNvPr id="2" name="Slide Number Placeholder 1"/>
          <p:cNvSpPr>
            <a:spLocks noGrp="1"/>
          </p:cNvSpPr>
          <p:nvPr>
            <p:ph type="sldNum" sz="quarter" idx="12"/>
          </p:nvPr>
        </p:nvSpPr>
        <p:spPr>
          <a:xfrm>
            <a:off x="7010400" y="6356350"/>
            <a:ext cx="2133600" cy="365125"/>
          </a:xfrm>
        </p:spPr>
        <p:txBody>
          <a:bodyPr/>
          <a:lstStyle/>
          <a:p>
            <a:fld id="{2538E8B7-8BD9-9F48-9FB6-4E0DFEDB8449}"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xmlns="" val="213647751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59"/>
          </a:xfrm>
        </p:spPr>
        <p:txBody>
          <a:bodyPr>
            <a:normAutofit fontScale="90000"/>
          </a:bodyPr>
          <a:lstStyle/>
          <a:p>
            <a:r>
              <a:rPr lang="en-US" sz="2200" dirty="0" smtClean="0">
                <a:latin typeface="Calibri" pitchFamily="34" charset="0"/>
              </a:rPr>
              <a:t/>
            </a:r>
            <a:br>
              <a:rPr lang="en-US" sz="2200" dirty="0" smtClean="0">
                <a:latin typeface="Calibri" pitchFamily="34" charset="0"/>
              </a:rPr>
            </a:br>
            <a:r>
              <a:rPr lang="en-US" sz="3600" dirty="0" smtClean="0">
                <a:latin typeface="Calibri" pitchFamily="34" charset="0"/>
              </a:rPr>
              <a:t>Manually serviced health facilities registering births 0 – 30 days</a:t>
            </a:r>
            <a:r>
              <a:rPr lang="en-US" sz="3100" dirty="0" smtClean="0">
                <a:latin typeface="Calibri" pitchFamily="34" charset="0"/>
              </a:rPr>
              <a:t/>
            </a:r>
            <a:br>
              <a:rPr lang="en-US" sz="3100" dirty="0" smtClean="0">
                <a:latin typeface="Calibri" pitchFamily="34" charset="0"/>
              </a:rPr>
            </a:br>
            <a:endParaRPr lang="en-US" sz="3100" dirty="0"/>
          </a:p>
        </p:txBody>
      </p:sp>
      <p:pic>
        <p:nvPicPr>
          <p:cNvPr id="4" name="Picture 2" descr="Clickable map of accommodation in North West"/>
          <p:cNvPicPr>
            <a:picLocks noChangeAspect="1" noChangeArrowheads="1"/>
          </p:cNvPicPr>
          <p:nvPr/>
        </p:nvPicPr>
        <p:blipFill>
          <a:blip r:embed="rId2"/>
          <a:srcRect/>
          <a:stretch>
            <a:fillRect/>
          </a:stretch>
        </p:blipFill>
        <p:spPr bwMode="auto">
          <a:xfrm>
            <a:off x="430021" y="1229710"/>
            <a:ext cx="4128615" cy="4005718"/>
          </a:xfrm>
          <a:prstGeom prst="rect">
            <a:avLst/>
          </a:prstGeom>
          <a:noFill/>
          <a:ln w="9525">
            <a:noFill/>
            <a:miter lim="800000"/>
            <a:headEnd/>
            <a:tailEnd/>
          </a:ln>
        </p:spPr>
      </p:pic>
      <p:sp>
        <p:nvSpPr>
          <p:cNvPr id="5" name="TextBox 2"/>
          <p:cNvSpPr txBox="1">
            <a:spLocks noChangeArrowheads="1"/>
          </p:cNvSpPr>
          <p:nvPr/>
        </p:nvSpPr>
        <p:spPr bwMode="auto">
          <a:xfrm>
            <a:off x="4603531" y="1347788"/>
            <a:ext cx="4083269" cy="3970318"/>
          </a:xfrm>
          <a:prstGeom prst="rect">
            <a:avLst/>
          </a:prstGeom>
          <a:noFill/>
          <a:ln w="9525">
            <a:noFill/>
            <a:miter lim="800000"/>
            <a:headEnd/>
            <a:tailEnd/>
          </a:ln>
        </p:spPr>
        <p:txBody>
          <a:bodyPr wrap="square">
            <a:spAutoFit/>
          </a:bodyPr>
          <a:lstStyle/>
          <a:p>
            <a:r>
              <a:rPr lang="en-US" sz="1400" b="1" u="sng" dirty="0" smtClean="0">
                <a:solidFill>
                  <a:srgbClr val="00B050"/>
                </a:solidFill>
              </a:rPr>
              <a:t>Bojanala Platinum (17)</a:t>
            </a:r>
          </a:p>
          <a:p>
            <a:pPr marL="285750" indent="-285750">
              <a:buFont typeface="Arial" charset="0"/>
              <a:buChar char="•"/>
            </a:pPr>
            <a:r>
              <a:rPr lang="en-US" sz="1400" dirty="0" smtClean="0">
                <a:solidFill>
                  <a:prstClr val="black"/>
                </a:solidFill>
              </a:rPr>
              <a:t>Brits </a:t>
            </a:r>
            <a:r>
              <a:rPr lang="en-US" sz="1400" dirty="0">
                <a:solidFill>
                  <a:prstClr val="black"/>
                </a:solidFill>
              </a:rPr>
              <a:t>Medi Clinic </a:t>
            </a:r>
          </a:p>
          <a:p>
            <a:pPr marL="285750" indent="-285750">
              <a:buFont typeface="Arial" charset="0"/>
              <a:buChar char="•"/>
            </a:pPr>
            <a:r>
              <a:rPr lang="en-US" sz="1400" dirty="0" smtClean="0">
                <a:solidFill>
                  <a:prstClr val="black"/>
                </a:solidFill>
              </a:rPr>
              <a:t>La </a:t>
            </a:r>
            <a:r>
              <a:rPr lang="en-US" sz="1400" dirty="0">
                <a:solidFill>
                  <a:prstClr val="black"/>
                </a:solidFill>
              </a:rPr>
              <a:t>Femme Private Hospital</a:t>
            </a:r>
          </a:p>
          <a:p>
            <a:pPr marL="285750" indent="-285750">
              <a:buFont typeface="Arial" charset="0"/>
              <a:buChar char="•"/>
            </a:pPr>
            <a:r>
              <a:rPr lang="en-US" sz="1400" dirty="0">
                <a:solidFill>
                  <a:prstClr val="black"/>
                </a:solidFill>
              </a:rPr>
              <a:t>Fencrest Hospital </a:t>
            </a:r>
            <a:endParaRPr lang="en-US" sz="1400" dirty="0" smtClean="0">
              <a:solidFill>
                <a:prstClr val="black"/>
              </a:solidFill>
            </a:endParaRPr>
          </a:p>
          <a:p>
            <a:pPr marL="285750" indent="-285750">
              <a:buFont typeface="Arial" charset="0"/>
              <a:buChar char="•"/>
            </a:pPr>
            <a:r>
              <a:rPr lang="en-US" sz="1400" dirty="0" smtClean="0">
                <a:solidFill>
                  <a:prstClr val="black"/>
                </a:solidFill>
              </a:rPr>
              <a:t>Medicare Clinic</a:t>
            </a:r>
            <a:endParaRPr lang="en-US" sz="1400" dirty="0">
              <a:solidFill>
                <a:prstClr val="black"/>
              </a:solidFill>
            </a:endParaRPr>
          </a:p>
          <a:p>
            <a:pPr marL="285750" indent="-285750">
              <a:buFont typeface="Arial" charset="0"/>
              <a:buChar char="•"/>
            </a:pPr>
            <a:r>
              <a:rPr lang="en-US" sz="1400" dirty="0" smtClean="0">
                <a:solidFill>
                  <a:prstClr val="black"/>
                </a:solidFill>
              </a:rPr>
              <a:t>Tlhabane CHC</a:t>
            </a:r>
          </a:p>
          <a:p>
            <a:pPr marL="285750" indent="-285750">
              <a:buFont typeface="Arial" charset="0"/>
              <a:buChar char="•"/>
            </a:pPr>
            <a:r>
              <a:rPr lang="en-US" sz="1400" dirty="0" smtClean="0">
                <a:solidFill>
                  <a:prstClr val="black"/>
                </a:solidFill>
              </a:rPr>
              <a:t>Phokeng CHC</a:t>
            </a:r>
          </a:p>
          <a:p>
            <a:pPr marL="285750" indent="-285750">
              <a:buFont typeface="Arial" charset="0"/>
              <a:buChar char="•"/>
            </a:pPr>
            <a:r>
              <a:rPr lang="en-US" sz="1400" dirty="0" smtClean="0">
                <a:solidFill>
                  <a:prstClr val="black"/>
                </a:solidFill>
              </a:rPr>
              <a:t>Mogwase Clinic</a:t>
            </a:r>
          </a:p>
          <a:p>
            <a:pPr marL="285750" indent="-285750">
              <a:buFont typeface="Arial" charset="0"/>
              <a:buChar char="•"/>
            </a:pPr>
            <a:r>
              <a:rPr lang="en-US" sz="1400" dirty="0">
                <a:solidFill>
                  <a:prstClr val="black"/>
                </a:solidFill>
              </a:rPr>
              <a:t>Tlokweng Clinic</a:t>
            </a:r>
          </a:p>
          <a:p>
            <a:pPr marL="285750" indent="-285750">
              <a:buFont typeface="Arial" charset="0"/>
              <a:buChar char="•"/>
            </a:pPr>
            <a:r>
              <a:rPr lang="en-US" sz="1400" dirty="0">
                <a:solidFill>
                  <a:prstClr val="black"/>
                </a:solidFill>
              </a:rPr>
              <a:t>Sesobe Clinic</a:t>
            </a:r>
          </a:p>
          <a:p>
            <a:pPr marL="285750" indent="-285750">
              <a:buFont typeface="Arial" charset="0"/>
              <a:buChar char="•"/>
            </a:pPr>
            <a:r>
              <a:rPr lang="en-US" sz="1400" dirty="0">
                <a:solidFill>
                  <a:prstClr val="black"/>
                </a:solidFill>
              </a:rPr>
              <a:t>Molatedi Clinic</a:t>
            </a:r>
          </a:p>
          <a:p>
            <a:pPr marL="285750" indent="-285750">
              <a:buFont typeface="Arial" charset="0"/>
              <a:buChar char="•"/>
            </a:pPr>
            <a:r>
              <a:rPr lang="en-US" sz="1400" dirty="0">
                <a:solidFill>
                  <a:prstClr val="black"/>
                </a:solidFill>
              </a:rPr>
              <a:t>Mmatau Clinic</a:t>
            </a:r>
          </a:p>
          <a:p>
            <a:pPr marL="285750" indent="-285750">
              <a:buFont typeface="Arial" charset="0"/>
              <a:buChar char="•"/>
            </a:pPr>
            <a:r>
              <a:rPr lang="en-US" sz="1400" dirty="0">
                <a:solidFill>
                  <a:prstClr val="black"/>
                </a:solidFill>
              </a:rPr>
              <a:t>Oukasie </a:t>
            </a:r>
            <a:r>
              <a:rPr lang="en-US" sz="1400" dirty="0" smtClean="0">
                <a:solidFill>
                  <a:prstClr val="black"/>
                </a:solidFill>
              </a:rPr>
              <a:t>Clinic</a:t>
            </a:r>
          </a:p>
          <a:p>
            <a:pPr marL="285750" indent="-285750">
              <a:buFont typeface="Arial" charset="0"/>
              <a:buChar char="•"/>
            </a:pPr>
            <a:r>
              <a:rPr lang="en-US" sz="1400" dirty="0" smtClean="0">
                <a:solidFill>
                  <a:prstClr val="black"/>
                </a:solidFill>
              </a:rPr>
              <a:t>Mathibestad Clinic</a:t>
            </a:r>
          </a:p>
          <a:p>
            <a:pPr marL="285750" indent="-285750">
              <a:buFont typeface="Arial" charset="0"/>
              <a:buChar char="•"/>
            </a:pPr>
            <a:r>
              <a:rPr lang="en-US" sz="1400" dirty="0" smtClean="0">
                <a:solidFill>
                  <a:prstClr val="black"/>
                </a:solidFill>
              </a:rPr>
              <a:t>Seutelong Clinic</a:t>
            </a:r>
          </a:p>
          <a:p>
            <a:pPr marL="285750" indent="-285750">
              <a:buFont typeface="Arial" charset="0"/>
              <a:buChar char="•"/>
            </a:pPr>
            <a:r>
              <a:rPr lang="en-US" sz="1400" dirty="0" smtClean="0">
                <a:solidFill>
                  <a:prstClr val="black"/>
                </a:solidFill>
              </a:rPr>
              <a:t>Swartdam Clinic</a:t>
            </a:r>
          </a:p>
          <a:p>
            <a:pPr marL="285750" indent="-285750">
              <a:buFont typeface="Arial" charset="0"/>
              <a:buChar char="•"/>
            </a:pPr>
            <a:r>
              <a:rPr lang="en-US" sz="1400" dirty="0" smtClean="0">
                <a:solidFill>
                  <a:prstClr val="black"/>
                </a:solidFill>
              </a:rPr>
              <a:t>Dikebu Clinic</a:t>
            </a:r>
          </a:p>
          <a:p>
            <a:pPr marL="285750" indent="-285750">
              <a:buFont typeface="Arial" charset="0"/>
              <a:buChar char="•"/>
            </a:pPr>
            <a:r>
              <a:rPr lang="en-US" sz="1400" dirty="0" smtClean="0">
                <a:solidFill>
                  <a:prstClr val="black"/>
                </a:solidFill>
              </a:rPr>
              <a:t>Suiwerskuil Clinic</a:t>
            </a:r>
          </a:p>
        </p:txBody>
      </p:sp>
      <p:graphicFrame>
        <p:nvGraphicFramePr>
          <p:cNvPr id="6" name="Group 29"/>
          <p:cNvGraphicFramePr>
            <a:graphicFrameLocks noGrp="1"/>
          </p:cNvGraphicFramePr>
          <p:nvPr>
            <p:extLst>
              <p:ext uri="{D42A27DB-BD31-4B8C-83A1-F6EECF244321}">
                <p14:modId xmlns:p14="http://schemas.microsoft.com/office/powerpoint/2010/main" xmlns="" val="3531787067"/>
              </p:ext>
            </p:extLst>
          </p:nvPr>
        </p:nvGraphicFramePr>
        <p:xfrm>
          <a:off x="0" y="5235428"/>
          <a:ext cx="9014271" cy="720502"/>
        </p:xfrm>
        <a:graphic>
          <a:graphicData uri="http://schemas.openxmlformats.org/drawingml/2006/table">
            <a:tbl>
              <a:tblPr/>
              <a:tblGrid>
                <a:gridCol w="9014271">
                  <a:extLst>
                    <a:ext uri="{9D8B030D-6E8A-4147-A177-3AD203B41FA5}">
                      <a16:colId xmlns="" xmlns:a16="http://schemas.microsoft.com/office/drawing/2014/main" val="20000"/>
                    </a:ext>
                  </a:extLst>
                </a:gridCol>
              </a:tblGrid>
              <a:tr h="7205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While awaiting connectivity to the rest of Health Facilities in the Province, offices  continue to collect applications manually and process them at the offices.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bl>
          </a:graphicData>
        </a:graphic>
      </p:graphicFrame>
      <p:sp>
        <p:nvSpPr>
          <p:cNvPr id="3" name="Slide Number Placeholder 2"/>
          <p:cNvSpPr>
            <a:spLocks noGrp="1"/>
          </p:cNvSpPr>
          <p:nvPr>
            <p:ph type="sldNum" sz="quarter" idx="12"/>
          </p:nvPr>
        </p:nvSpPr>
        <p:spPr>
          <a:xfrm>
            <a:off x="6880671" y="6356350"/>
            <a:ext cx="2133600" cy="365125"/>
          </a:xfrm>
        </p:spPr>
        <p:txBody>
          <a:bodyPr/>
          <a:lstStyle/>
          <a:p>
            <a:fld id="{2538E8B7-8BD9-9F48-9FB6-4E0DFEDB8449}"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xmlns="" val="77887363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Grp="1" noChangeArrowheads="1"/>
          </p:cNvSpPr>
          <p:nvPr>
            <p:ph type="title"/>
          </p:nvPr>
        </p:nvSpPr>
        <p:spPr bwMode="auto">
          <a:prstGeom prst="rect">
            <a:avLst/>
          </a:prstGeom>
          <a:noFill/>
          <a:ln w="9525">
            <a:noFill/>
            <a:miter lim="800000"/>
            <a:headEnd/>
            <a:tailEnd/>
          </a:ln>
        </p:spPr>
        <p:txBody>
          <a:bodyPr>
            <a:spAutoFit/>
          </a:bodyPr>
          <a:lstStyle/>
          <a:p>
            <a:pPr algn="ctr"/>
            <a:r>
              <a:rPr lang="en-US" sz="3000" dirty="0">
                <a:latin typeface="Calibri" pitchFamily="34" charset="0"/>
              </a:rPr>
              <a:t>Manually Serviced Health Facilities Registering births 0 – 30 days</a:t>
            </a:r>
          </a:p>
        </p:txBody>
      </p:sp>
      <p:pic>
        <p:nvPicPr>
          <p:cNvPr id="6" name="Picture 2" descr="Clickable map of accommodation in North West"/>
          <p:cNvPicPr>
            <a:picLocks noChangeAspect="1" noChangeArrowheads="1"/>
          </p:cNvPicPr>
          <p:nvPr/>
        </p:nvPicPr>
        <p:blipFill>
          <a:blip r:embed="rId2"/>
          <a:srcRect/>
          <a:stretch>
            <a:fillRect/>
          </a:stretch>
        </p:blipFill>
        <p:spPr bwMode="auto">
          <a:xfrm>
            <a:off x="0" y="1226741"/>
            <a:ext cx="5320694" cy="3873500"/>
          </a:xfrm>
          <a:prstGeom prst="rect">
            <a:avLst/>
          </a:prstGeom>
          <a:noFill/>
          <a:ln w="9525">
            <a:noFill/>
            <a:miter lim="800000"/>
            <a:headEnd/>
            <a:tailEnd/>
          </a:ln>
        </p:spPr>
      </p:pic>
      <p:sp>
        <p:nvSpPr>
          <p:cNvPr id="7" name="TextBox 2"/>
          <p:cNvSpPr txBox="1">
            <a:spLocks noChangeArrowheads="1"/>
          </p:cNvSpPr>
          <p:nvPr/>
        </p:nvSpPr>
        <p:spPr bwMode="auto">
          <a:xfrm>
            <a:off x="6012160" y="1154470"/>
            <a:ext cx="2880320" cy="3754874"/>
          </a:xfrm>
          <a:prstGeom prst="rect">
            <a:avLst/>
          </a:prstGeom>
          <a:noFill/>
          <a:ln w="9525">
            <a:noFill/>
            <a:miter lim="800000"/>
            <a:headEnd/>
            <a:tailEnd/>
          </a:ln>
        </p:spPr>
        <p:txBody>
          <a:bodyPr wrap="square">
            <a:spAutoFit/>
          </a:bodyPr>
          <a:lstStyle/>
          <a:p>
            <a:r>
              <a:rPr lang="en-US" sz="1400" u="sng" dirty="0" smtClean="0">
                <a:solidFill>
                  <a:srgbClr val="00B050"/>
                </a:solidFill>
              </a:rPr>
              <a:t>Ngaka Modiri Molema (10)</a:t>
            </a:r>
          </a:p>
          <a:p>
            <a:pPr marL="285750" indent="-285750">
              <a:buFont typeface="Arial" charset="0"/>
              <a:buChar char="•"/>
            </a:pPr>
            <a:r>
              <a:rPr lang="en-US" sz="1400" dirty="0" smtClean="0">
                <a:solidFill>
                  <a:prstClr val="black"/>
                </a:solidFill>
              </a:rPr>
              <a:t>Disaneng CHC</a:t>
            </a:r>
          </a:p>
          <a:p>
            <a:pPr marL="285750" indent="-285750">
              <a:buFont typeface="Arial" charset="0"/>
              <a:buChar char="•"/>
            </a:pPr>
            <a:r>
              <a:rPr lang="en-US" sz="1400" dirty="0" smtClean="0">
                <a:solidFill>
                  <a:prstClr val="black"/>
                </a:solidFill>
              </a:rPr>
              <a:t>Makgobistad CHC</a:t>
            </a:r>
          </a:p>
          <a:p>
            <a:pPr marL="285750" indent="-285750">
              <a:buFont typeface="Arial" charset="0"/>
              <a:buChar char="•"/>
            </a:pPr>
            <a:r>
              <a:rPr lang="en-US" sz="1400" dirty="0" smtClean="0">
                <a:solidFill>
                  <a:prstClr val="black"/>
                </a:solidFill>
              </a:rPr>
              <a:t>Montshioa Stad CHC</a:t>
            </a:r>
          </a:p>
          <a:p>
            <a:pPr marL="285750" indent="-285750">
              <a:buFont typeface="Arial" charset="0"/>
              <a:buChar char="•"/>
            </a:pPr>
            <a:r>
              <a:rPr lang="en-US" sz="1400" dirty="0">
                <a:solidFill>
                  <a:prstClr val="black"/>
                </a:solidFill>
              </a:rPr>
              <a:t>Ottosdal Hospital</a:t>
            </a:r>
          </a:p>
          <a:p>
            <a:pPr marL="285750" indent="-285750">
              <a:buFont typeface="Arial" charset="0"/>
              <a:buChar char="•"/>
            </a:pPr>
            <a:r>
              <a:rPr lang="en-US" sz="1400" dirty="0">
                <a:solidFill>
                  <a:prstClr val="black"/>
                </a:solidFill>
              </a:rPr>
              <a:t>Sannieshof </a:t>
            </a:r>
            <a:r>
              <a:rPr lang="en-US" sz="1400" dirty="0" smtClean="0">
                <a:solidFill>
                  <a:prstClr val="black"/>
                </a:solidFill>
              </a:rPr>
              <a:t>Hospital</a:t>
            </a:r>
          </a:p>
          <a:p>
            <a:pPr marL="285750" indent="-285750">
              <a:buFont typeface="Arial" charset="0"/>
              <a:buChar char="•"/>
            </a:pPr>
            <a:r>
              <a:rPr lang="en-US" sz="1400" dirty="0" smtClean="0">
                <a:solidFill>
                  <a:prstClr val="black"/>
                </a:solidFill>
              </a:rPr>
              <a:t>Delareyville Hospital</a:t>
            </a:r>
          </a:p>
          <a:p>
            <a:pPr marL="285750" indent="-285750">
              <a:buFont typeface="Arial" charset="0"/>
              <a:buChar char="•"/>
            </a:pPr>
            <a:r>
              <a:rPr lang="en-US" sz="1400" dirty="0">
                <a:solidFill>
                  <a:prstClr val="black"/>
                </a:solidFill>
              </a:rPr>
              <a:t>Dinokana </a:t>
            </a:r>
            <a:r>
              <a:rPr lang="en-US" sz="1400" dirty="0" smtClean="0">
                <a:solidFill>
                  <a:prstClr val="black"/>
                </a:solidFill>
              </a:rPr>
              <a:t>CHC</a:t>
            </a:r>
          </a:p>
          <a:p>
            <a:pPr marL="285750" indent="-285750">
              <a:buFont typeface="Arial" charset="0"/>
              <a:buChar char="•"/>
            </a:pPr>
            <a:r>
              <a:rPr lang="en-US" sz="1400" dirty="0" smtClean="0">
                <a:solidFill>
                  <a:prstClr val="black"/>
                </a:solidFill>
              </a:rPr>
              <a:t>Lehurutshe Clinic</a:t>
            </a:r>
          </a:p>
          <a:p>
            <a:pPr marL="285750" indent="-285750">
              <a:buFont typeface="Arial" charset="0"/>
              <a:buChar char="•"/>
            </a:pPr>
            <a:r>
              <a:rPr lang="en-US" sz="1400" dirty="0" smtClean="0">
                <a:solidFill>
                  <a:prstClr val="black"/>
                </a:solidFill>
              </a:rPr>
              <a:t>Bodibe CHC</a:t>
            </a:r>
          </a:p>
          <a:p>
            <a:pPr marL="285750" indent="-285750">
              <a:buFont typeface="Arial" charset="0"/>
              <a:buChar char="•"/>
            </a:pPr>
            <a:r>
              <a:rPr lang="en-US" sz="1400" dirty="0" smtClean="0">
                <a:solidFill>
                  <a:prstClr val="black"/>
                </a:solidFill>
              </a:rPr>
              <a:t>Coligny Clinic</a:t>
            </a:r>
          </a:p>
          <a:p>
            <a:r>
              <a:rPr lang="en-US" sz="1400" u="sng" dirty="0" smtClean="0">
                <a:solidFill>
                  <a:srgbClr val="00B050"/>
                </a:solidFill>
              </a:rPr>
              <a:t>Dr Ruth Segomotsi Mompati (10)</a:t>
            </a:r>
          </a:p>
          <a:p>
            <a:pPr marL="285750" indent="-285750">
              <a:buFont typeface="Arial" charset="0"/>
              <a:buChar char="•"/>
            </a:pPr>
            <a:r>
              <a:rPr lang="en-US" sz="1400" dirty="0">
                <a:solidFill>
                  <a:prstClr val="black"/>
                </a:solidFill>
              </a:rPr>
              <a:t>Vryburg Private Hospital</a:t>
            </a:r>
          </a:p>
          <a:p>
            <a:pPr marL="285750" indent="-285750">
              <a:buFont typeface="Arial" charset="0"/>
              <a:buChar char="•"/>
            </a:pPr>
            <a:r>
              <a:rPr lang="en-US" sz="1400" dirty="0">
                <a:solidFill>
                  <a:prstClr val="black"/>
                </a:solidFill>
              </a:rPr>
              <a:t>Mamusa CHC</a:t>
            </a:r>
          </a:p>
          <a:p>
            <a:pPr marL="285750" indent="-285750">
              <a:buFont typeface="Arial" charset="0"/>
              <a:buChar char="•"/>
            </a:pPr>
            <a:r>
              <a:rPr lang="en-US" sz="1400" dirty="0">
                <a:solidFill>
                  <a:prstClr val="black"/>
                </a:solidFill>
              </a:rPr>
              <a:t>Morokweng CHC</a:t>
            </a:r>
          </a:p>
          <a:p>
            <a:pPr marL="285750" indent="-285750">
              <a:buFont typeface="Arial" charset="0"/>
              <a:buChar char="•"/>
            </a:pPr>
            <a:r>
              <a:rPr lang="en-US" sz="1400" dirty="0">
                <a:solidFill>
                  <a:prstClr val="black"/>
                </a:solidFill>
              </a:rPr>
              <a:t>Tlakgameng CHC</a:t>
            </a:r>
          </a:p>
          <a:p>
            <a:pPr marL="285750" indent="-285750">
              <a:buFont typeface="Arial" charset="0"/>
              <a:buChar char="•"/>
            </a:pPr>
            <a:r>
              <a:rPr lang="en-US" sz="1400" dirty="0">
                <a:solidFill>
                  <a:prstClr val="black"/>
                </a:solidFill>
              </a:rPr>
              <a:t>Ganyesa </a:t>
            </a:r>
            <a:r>
              <a:rPr lang="en-US" sz="1400" dirty="0" smtClean="0">
                <a:solidFill>
                  <a:prstClr val="black"/>
                </a:solidFill>
              </a:rPr>
              <a:t>CHC</a:t>
            </a:r>
          </a:p>
        </p:txBody>
      </p:sp>
      <p:graphicFrame>
        <p:nvGraphicFramePr>
          <p:cNvPr id="8" name="Group 29"/>
          <p:cNvGraphicFramePr>
            <a:graphicFrameLocks noGrp="1"/>
          </p:cNvGraphicFramePr>
          <p:nvPr>
            <p:extLst>
              <p:ext uri="{D42A27DB-BD31-4B8C-83A1-F6EECF244321}">
                <p14:modId xmlns:p14="http://schemas.microsoft.com/office/powerpoint/2010/main" xmlns="" val="2855472707"/>
              </p:ext>
            </p:extLst>
          </p:nvPr>
        </p:nvGraphicFramePr>
        <p:xfrm>
          <a:off x="22225" y="5249689"/>
          <a:ext cx="9121775" cy="720502"/>
        </p:xfrm>
        <a:graphic>
          <a:graphicData uri="http://schemas.openxmlformats.org/drawingml/2006/table">
            <a:tbl>
              <a:tblPr/>
              <a:tblGrid>
                <a:gridCol w="9121775">
                  <a:extLst>
                    <a:ext uri="{9D8B030D-6E8A-4147-A177-3AD203B41FA5}">
                      <a16:colId xmlns="" xmlns:a16="http://schemas.microsoft.com/office/drawing/2014/main" val="20000"/>
                    </a:ext>
                  </a:extLst>
                </a:gridCol>
              </a:tblGrid>
              <a:tr h="7205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While awaiting connectivity to the rest of Health Facilities in the Province, offices  continue to collect applications manually and process them at the offices.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bl>
          </a:graphicData>
        </a:graphic>
      </p:graphicFrame>
      <p:sp>
        <p:nvSpPr>
          <p:cNvPr id="2" name="Slide Number Placeholder 1"/>
          <p:cNvSpPr>
            <a:spLocks noGrp="1"/>
          </p:cNvSpPr>
          <p:nvPr>
            <p:ph type="sldNum" sz="quarter" idx="12"/>
          </p:nvPr>
        </p:nvSpPr>
        <p:spPr>
          <a:xfrm>
            <a:off x="6881003" y="6398164"/>
            <a:ext cx="2133600" cy="365125"/>
          </a:xfrm>
        </p:spPr>
        <p:txBody>
          <a:bodyPr/>
          <a:lstStyle/>
          <a:p>
            <a:fld id="{2538E8B7-8BD9-9F48-9FB6-4E0DFEDB844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xmlns="" val="286149416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Grp="1" noChangeArrowheads="1"/>
          </p:cNvSpPr>
          <p:nvPr>
            <p:ph type="title"/>
          </p:nvPr>
        </p:nvSpPr>
        <p:spPr bwMode="auto">
          <a:prstGeom prst="rect">
            <a:avLst/>
          </a:prstGeom>
          <a:noFill/>
          <a:ln w="9525">
            <a:noFill/>
            <a:miter lim="800000"/>
            <a:headEnd/>
            <a:tailEnd/>
          </a:ln>
        </p:spPr>
        <p:txBody>
          <a:bodyPr>
            <a:spAutoFit/>
          </a:bodyPr>
          <a:lstStyle/>
          <a:p>
            <a:pPr algn="ctr"/>
            <a:r>
              <a:rPr lang="en-US" sz="3000" dirty="0">
                <a:latin typeface="Calibri" pitchFamily="34" charset="0"/>
              </a:rPr>
              <a:t>Manually Serviced Health Facilities Registering births 0 – 30 days</a:t>
            </a:r>
          </a:p>
        </p:txBody>
      </p:sp>
      <p:pic>
        <p:nvPicPr>
          <p:cNvPr id="4" name="Picture 2" descr="Clickable map of accommodation in North West"/>
          <p:cNvPicPr>
            <a:picLocks noChangeAspect="1" noChangeArrowheads="1"/>
          </p:cNvPicPr>
          <p:nvPr/>
        </p:nvPicPr>
        <p:blipFill>
          <a:blip r:embed="rId2"/>
          <a:srcRect/>
          <a:stretch>
            <a:fillRect/>
          </a:stretch>
        </p:blipFill>
        <p:spPr bwMode="auto">
          <a:xfrm>
            <a:off x="22225" y="1347788"/>
            <a:ext cx="4498975" cy="3732212"/>
          </a:xfrm>
          <a:prstGeom prst="rect">
            <a:avLst/>
          </a:prstGeom>
          <a:noFill/>
          <a:ln w="9525">
            <a:noFill/>
            <a:miter lim="800000"/>
            <a:headEnd/>
            <a:tailEnd/>
          </a:ln>
        </p:spPr>
      </p:pic>
      <p:sp>
        <p:nvSpPr>
          <p:cNvPr id="5" name="TextBox 2"/>
          <p:cNvSpPr txBox="1">
            <a:spLocks noChangeArrowheads="1"/>
          </p:cNvSpPr>
          <p:nvPr/>
        </p:nvSpPr>
        <p:spPr bwMode="auto">
          <a:xfrm>
            <a:off x="5156200" y="1154470"/>
            <a:ext cx="3736280" cy="3323987"/>
          </a:xfrm>
          <a:prstGeom prst="rect">
            <a:avLst/>
          </a:prstGeom>
          <a:noFill/>
          <a:ln w="9525">
            <a:noFill/>
            <a:miter lim="800000"/>
            <a:headEnd/>
            <a:tailEnd/>
          </a:ln>
        </p:spPr>
        <p:txBody>
          <a:bodyPr wrap="square">
            <a:spAutoFit/>
          </a:bodyPr>
          <a:lstStyle/>
          <a:p>
            <a:r>
              <a:rPr lang="en-US" sz="1400" u="sng" dirty="0" smtClean="0">
                <a:solidFill>
                  <a:srgbClr val="00B050"/>
                </a:solidFill>
              </a:rPr>
              <a:t>Dr Ruth Segomotsi Mompati (cont…) </a:t>
            </a:r>
          </a:p>
          <a:p>
            <a:pPr marL="285750" indent="-285750">
              <a:buFont typeface="Arial" charset="0"/>
              <a:buChar char="•"/>
            </a:pPr>
            <a:r>
              <a:rPr lang="en-US" sz="1400" dirty="0" smtClean="0">
                <a:solidFill>
                  <a:prstClr val="black"/>
                </a:solidFill>
              </a:rPr>
              <a:t>Pudimoe CHC</a:t>
            </a:r>
            <a:endParaRPr lang="en-US" sz="1400" dirty="0">
              <a:solidFill>
                <a:prstClr val="black"/>
              </a:solidFill>
            </a:endParaRPr>
          </a:p>
          <a:p>
            <a:pPr marL="285750" indent="-285750">
              <a:buFont typeface="Arial" charset="0"/>
              <a:buChar char="•"/>
            </a:pPr>
            <a:r>
              <a:rPr lang="en-US" sz="1400" dirty="0" smtClean="0">
                <a:solidFill>
                  <a:prstClr val="black"/>
                </a:solidFill>
              </a:rPr>
              <a:t>Dryharts  </a:t>
            </a:r>
            <a:r>
              <a:rPr lang="en-US" sz="1400" dirty="0">
                <a:solidFill>
                  <a:prstClr val="black"/>
                </a:solidFill>
              </a:rPr>
              <a:t>CHC</a:t>
            </a:r>
          </a:p>
          <a:p>
            <a:pPr marL="285750" indent="-285750">
              <a:buFont typeface="Arial" charset="0"/>
              <a:buChar char="•"/>
            </a:pPr>
            <a:r>
              <a:rPr lang="en-US" sz="1400" dirty="0" smtClean="0">
                <a:solidFill>
                  <a:prstClr val="black"/>
                </a:solidFill>
              </a:rPr>
              <a:t>Magogong </a:t>
            </a:r>
            <a:r>
              <a:rPr lang="en-US" sz="1400" dirty="0">
                <a:solidFill>
                  <a:prstClr val="black"/>
                </a:solidFill>
              </a:rPr>
              <a:t>CHC</a:t>
            </a:r>
          </a:p>
          <a:p>
            <a:pPr marL="285750" indent="-285750">
              <a:buFont typeface="Arial" charset="0"/>
              <a:buChar char="•"/>
            </a:pPr>
            <a:r>
              <a:rPr lang="en-US" sz="1400" dirty="0" smtClean="0">
                <a:solidFill>
                  <a:prstClr val="black"/>
                </a:solidFill>
              </a:rPr>
              <a:t>Manthe </a:t>
            </a:r>
            <a:r>
              <a:rPr lang="en-US" sz="1400" dirty="0">
                <a:solidFill>
                  <a:prstClr val="black"/>
                </a:solidFill>
              </a:rPr>
              <a:t>CHC</a:t>
            </a:r>
          </a:p>
          <a:p>
            <a:pPr marL="285750" indent="-285750">
              <a:buFont typeface="Arial" charset="0"/>
              <a:buChar char="•"/>
            </a:pPr>
            <a:r>
              <a:rPr lang="en-US" sz="1400" dirty="0" smtClean="0">
                <a:solidFill>
                  <a:prstClr val="black"/>
                </a:solidFill>
              </a:rPr>
              <a:t>Cokonyane CHC</a:t>
            </a:r>
          </a:p>
          <a:p>
            <a:r>
              <a:rPr lang="en-US" sz="1400" u="sng" dirty="0" smtClean="0">
                <a:solidFill>
                  <a:srgbClr val="00B050"/>
                </a:solidFill>
              </a:rPr>
              <a:t>Dr Kenneth Kaunda (6)</a:t>
            </a:r>
            <a:endParaRPr lang="en-US" sz="1400" u="sng" dirty="0">
              <a:solidFill>
                <a:srgbClr val="00B050"/>
              </a:solidFill>
            </a:endParaRPr>
          </a:p>
          <a:p>
            <a:pPr marL="285750" indent="-285750">
              <a:buFont typeface="Arial" charset="0"/>
              <a:buChar char="•"/>
            </a:pPr>
            <a:r>
              <a:rPr lang="en-US" sz="1400" dirty="0">
                <a:solidFill>
                  <a:prstClr val="black"/>
                </a:solidFill>
              </a:rPr>
              <a:t>Alabama </a:t>
            </a:r>
            <a:r>
              <a:rPr lang="en-US" sz="1400" dirty="0" smtClean="0">
                <a:solidFill>
                  <a:prstClr val="black"/>
                </a:solidFill>
              </a:rPr>
              <a:t>Clinic</a:t>
            </a:r>
          </a:p>
          <a:p>
            <a:pPr marL="285750" indent="-285750">
              <a:buFont typeface="Arial" charset="0"/>
              <a:buChar char="•"/>
            </a:pPr>
            <a:r>
              <a:rPr lang="en-US" sz="1400" dirty="0">
                <a:solidFill>
                  <a:prstClr val="black"/>
                </a:solidFill>
              </a:rPr>
              <a:t>Tigane Clinic</a:t>
            </a:r>
          </a:p>
          <a:p>
            <a:pPr marL="285750" indent="-285750">
              <a:buFont typeface="Arial" charset="0"/>
              <a:buChar char="•"/>
            </a:pPr>
            <a:r>
              <a:rPr lang="en-US" sz="1400" dirty="0">
                <a:solidFill>
                  <a:prstClr val="black"/>
                </a:solidFill>
              </a:rPr>
              <a:t>Sunningdale Private </a:t>
            </a:r>
            <a:r>
              <a:rPr lang="en-US" sz="1400" dirty="0" smtClean="0">
                <a:solidFill>
                  <a:prstClr val="black"/>
                </a:solidFill>
              </a:rPr>
              <a:t>Hospital</a:t>
            </a:r>
          </a:p>
          <a:p>
            <a:pPr marL="285750" indent="-285750">
              <a:buFont typeface="Arial" charset="0"/>
              <a:buChar char="•"/>
            </a:pPr>
            <a:r>
              <a:rPr lang="en-US" sz="1400" dirty="0" smtClean="0">
                <a:solidFill>
                  <a:prstClr val="black"/>
                </a:solidFill>
              </a:rPr>
              <a:t>Boiki Tlhapi CHC</a:t>
            </a:r>
          </a:p>
          <a:p>
            <a:pPr marL="285750" indent="-285750">
              <a:buFont typeface="Arial" charset="0"/>
              <a:buChar char="•"/>
            </a:pPr>
            <a:r>
              <a:rPr lang="en-US" sz="1400" dirty="0" smtClean="0">
                <a:solidFill>
                  <a:prstClr val="black"/>
                </a:solidFill>
              </a:rPr>
              <a:t>Promosa CHC</a:t>
            </a:r>
          </a:p>
          <a:p>
            <a:pPr marL="285750" indent="-285750">
              <a:buFont typeface="Arial" charset="0"/>
              <a:buChar char="•"/>
            </a:pPr>
            <a:r>
              <a:rPr lang="en-US" sz="1400" dirty="0" smtClean="0">
                <a:solidFill>
                  <a:prstClr val="black"/>
                </a:solidFill>
              </a:rPr>
              <a:t>JB Marks CHC</a:t>
            </a:r>
          </a:p>
          <a:p>
            <a:endParaRPr lang="en-US" sz="1400" dirty="0" smtClean="0">
              <a:solidFill>
                <a:prstClr val="black"/>
              </a:solidFill>
            </a:endParaRPr>
          </a:p>
          <a:p>
            <a:endParaRPr lang="en-US" sz="1400" dirty="0">
              <a:solidFill>
                <a:prstClr val="black"/>
              </a:solidFill>
            </a:endParaRPr>
          </a:p>
        </p:txBody>
      </p:sp>
      <p:graphicFrame>
        <p:nvGraphicFramePr>
          <p:cNvPr id="6" name="Group 29"/>
          <p:cNvGraphicFramePr>
            <a:graphicFrameLocks noGrp="1"/>
          </p:cNvGraphicFramePr>
          <p:nvPr>
            <p:extLst>
              <p:ext uri="{D42A27DB-BD31-4B8C-83A1-F6EECF244321}">
                <p14:modId xmlns:p14="http://schemas.microsoft.com/office/powerpoint/2010/main" xmlns="" val="897071024"/>
              </p:ext>
            </p:extLst>
          </p:nvPr>
        </p:nvGraphicFramePr>
        <p:xfrm>
          <a:off x="22225" y="5147930"/>
          <a:ext cx="9121775" cy="720502"/>
        </p:xfrm>
        <a:graphic>
          <a:graphicData uri="http://schemas.openxmlformats.org/drawingml/2006/table">
            <a:tbl>
              <a:tblPr/>
              <a:tblGrid>
                <a:gridCol w="9121775">
                  <a:extLst>
                    <a:ext uri="{9D8B030D-6E8A-4147-A177-3AD203B41FA5}">
                      <a16:colId xmlns="" xmlns:a16="http://schemas.microsoft.com/office/drawing/2014/main" val="20000"/>
                    </a:ext>
                  </a:extLst>
                </a:gridCol>
              </a:tblGrid>
              <a:tr h="7205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Non connected health facilities mentioned above are visited  daily  or on call. Total health facilities serviced by DHA are 80, only 37 are connected.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bl>
          </a:graphicData>
        </a:graphic>
      </p:graphicFrame>
      <p:sp>
        <p:nvSpPr>
          <p:cNvPr id="2" name="Slide Number Placeholder 1"/>
          <p:cNvSpPr>
            <a:spLocks noGrp="1"/>
          </p:cNvSpPr>
          <p:nvPr>
            <p:ph type="sldNum" sz="quarter" idx="12"/>
          </p:nvPr>
        </p:nvSpPr>
        <p:spPr>
          <a:xfrm>
            <a:off x="6881003" y="6356350"/>
            <a:ext cx="2133600" cy="365125"/>
          </a:xfrm>
        </p:spPr>
        <p:txBody>
          <a:bodyPr/>
          <a:lstStyle/>
          <a:p>
            <a:fld id="{2538E8B7-8BD9-9F48-9FB6-4E0DFEDB844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xmlns="" val="371938991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199" y="109062"/>
            <a:ext cx="8279147" cy="331152"/>
          </a:xfrm>
          <a:prstGeom prst="rect">
            <a:avLst/>
          </a:prstGeom>
          <a:solidFill>
            <a:srgbClr val="FFC000"/>
          </a:solidFill>
        </p:spPr>
        <p:txBody>
          <a:bodyPr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smtClean="0">
                <a:ln>
                  <a:noFill/>
                </a:ln>
                <a:solidFill>
                  <a:sysClr val="windowText" lastClr="000000"/>
                </a:solidFill>
                <a:effectLst/>
                <a:uLnTx/>
                <a:uFillTx/>
              </a:rPr>
              <a:t>PROVINCIAL PERFORMANCE 2018/19</a:t>
            </a:r>
          </a:p>
        </p:txBody>
      </p:sp>
      <p:graphicFrame>
        <p:nvGraphicFramePr>
          <p:cNvPr id="5" name="Table 4"/>
          <p:cNvGraphicFramePr>
            <a:graphicFrameLocks noGrp="1"/>
          </p:cNvGraphicFramePr>
          <p:nvPr>
            <p:extLst>
              <p:ext uri="{D42A27DB-BD31-4B8C-83A1-F6EECF244321}">
                <p14:modId xmlns:p14="http://schemas.microsoft.com/office/powerpoint/2010/main" xmlns="" val="1807500217"/>
              </p:ext>
            </p:extLst>
          </p:nvPr>
        </p:nvGraphicFramePr>
        <p:xfrm>
          <a:off x="506749" y="622536"/>
          <a:ext cx="8229598" cy="2200744"/>
        </p:xfrm>
        <a:graphic>
          <a:graphicData uri="http://schemas.openxmlformats.org/drawingml/2006/table">
            <a:tbl>
              <a:tblPr firstRow="1" bandRow="1"/>
              <a:tblGrid>
                <a:gridCol w="1476848"/>
                <a:gridCol w="1905000"/>
                <a:gridCol w="2286000"/>
                <a:gridCol w="2561750"/>
              </a:tblGrid>
              <a:tr h="57540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1" dirty="0" smtClean="0">
                          <a:solidFill>
                            <a:schemeClr val="tx1"/>
                          </a:solidFill>
                        </a:rPr>
                        <a:t>Review</a:t>
                      </a:r>
                      <a:r>
                        <a:rPr lang="en-US" sz="1400" b="1" baseline="0" dirty="0" smtClean="0">
                          <a:solidFill>
                            <a:schemeClr val="tx1"/>
                          </a:solidFill>
                        </a:rPr>
                        <a:t> Period</a:t>
                      </a:r>
                      <a:endParaRPr lang="en-US" sz="1400" b="1" dirty="0">
                        <a:solidFill>
                          <a:schemeClr val="tx1"/>
                        </a:solidFill>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Total Quarterly Targets</a:t>
                      </a:r>
                    </a:p>
                    <a:p>
                      <a:pPr algn="ctr"/>
                      <a:endParaRPr lang="en-US" sz="1400" b="1" dirty="0">
                        <a:solidFill>
                          <a:schemeClr val="tx1"/>
                        </a:solidFill>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1" baseline="0" dirty="0" smtClean="0">
                          <a:solidFill>
                            <a:schemeClr val="tx1"/>
                          </a:solidFill>
                        </a:rPr>
                        <a:t>Achieved</a:t>
                      </a:r>
                      <a:endParaRPr lang="en-US" sz="1400" b="1" dirty="0">
                        <a:solidFill>
                          <a:schemeClr val="tx1"/>
                        </a:solidFill>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1" dirty="0" smtClean="0">
                          <a:solidFill>
                            <a:schemeClr val="tx1"/>
                          </a:solidFill>
                        </a:rPr>
                        <a:t>Not Achieved</a:t>
                      </a:r>
                      <a:endParaRPr lang="en-US" sz="1400" b="1" dirty="0">
                        <a:solidFill>
                          <a:schemeClr val="tx1"/>
                        </a:solidFill>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385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Q 1</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7</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1</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385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Q 2</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0</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385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Q3</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6</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2</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Q4</a:t>
                      </a: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7</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1" dirty="0" smtClean="0">
                          <a:solidFill>
                            <a:schemeClr val="tx1"/>
                          </a:solidFill>
                          <a:latin typeface="+mn-lt"/>
                        </a:rPr>
                        <a:t>1</a:t>
                      </a: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400" b="1" dirty="0" smtClean="0">
                          <a:solidFill>
                            <a:schemeClr val="tx1"/>
                          </a:solidFill>
                          <a:latin typeface="+mn-lt"/>
                        </a:rPr>
                        <a:t>Annual</a:t>
                      </a: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mn-lt"/>
                        </a:rPr>
                        <a:t>0</a:t>
                      </a:r>
                    </a:p>
                  </a:txBody>
                  <a:tcPr marL="91432" marR="91432" marT="45757" marB="45757">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137160" y="3048000"/>
            <a:ext cx="8858249" cy="2785378"/>
          </a:xfrm>
          <a:prstGeom prst="rect">
            <a:avLst/>
          </a:prstGeom>
        </p:spPr>
        <p:txBody>
          <a:bodyPr wrap="square">
            <a:spAutoFit/>
          </a:bodyPr>
          <a:lstStyle/>
          <a:p>
            <a:pPr marL="0" marR="0" lvl="0" indent="0" defTabSz="914400" eaLnBrk="1" fontAlgn="auto" latinLnBrk="0" hangingPunct="1">
              <a:lnSpc>
                <a:spcPct val="100000"/>
              </a:lnSpc>
              <a:spcBef>
                <a:spcPct val="50000"/>
              </a:spcBef>
              <a:spcAft>
                <a:spcPts val="0"/>
              </a:spcAft>
              <a:buClr>
                <a:srgbClr val="7D0900"/>
              </a:buClr>
              <a:buSzTx/>
              <a:buFontTx/>
              <a:buNone/>
              <a:tabLst/>
              <a:defRPr/>
            </a:pPr>
            <a:r>
              <a:rPr kumimoji="0" lang="en-US" altLang="en-US" sz="1400" b="1" i="0" u="none" strike="noStrike" kern="0" cap="none" spc="0" normalizeH="0" baseline="0" noProof="0" dirty="0" smtClean="0">
                <a:ln>
                  <a:noFill/>
                </a:ln>
                <a:solidFill>
                  <a:srgbClr val="000000"/>
                </a:solidFill>
                <a:effectLst/>
                <a:uLnTx/>
                <a:uFillTx/>
              </a:rPr>
              <a:t>The Province achieved </a:t>
            </a:r>
            <a:r>
              <a:rPr lang="en-US" altLang="en-US" sz="1400" b="1" kern="0" noProof="0" dirty="0" smtClean="0">
                <a:solidFill>
                  <a:srgbClr val="000000"/>
                </a:solidFill>
              </a:rPr>
              <a:t>8</a:t>
            </a:r>
            <a:r>
              <a:rPr kumimoji="0" lang="en-US" altLang="en-US" sz="1400" b="1" i="0" u="none" strike="noStrike" kern="0" cap="none" spc="0" normalizeH="0" baseline="0" noProof="0" dirty="0" smtClean="0">
                <a:ln>
                  <a:noFill/>
                </a:ln>
                <a:solidFill>
                  <a:srgbClr val="000000"/>
                </a:solidFill>
                <a:effectLst/>
                <a:uLnTx/>
                <a:uFillTx/>
              </a:rPr>
              <a:t> out of the </a:t>
            </a:r>
            <a:r>
              <a:rPr lang="en-US" altLang="en-US" sz="1400" b="1" kern="0" dirty="0">
                <a:solidFill>
                  <a:srgbClr val="000000"/>
                </a:solidFill>
              </a:rPr>
              <a:t>8</a:t>
            </a:r>
            <a:r>
              <a:rPr kumimoji="0" lang="en-US" altLang="en-US" sz="1400" b="1" i="0" u="none" strike="noStrike" kern="0" cap="none" spc="0" normalizeH="0" baseline="0" noProof="0" dirty="0" smtClean="0">
                <a:ln>
                  <a:noFill/>
                </a:ln>
                <a:solidFill>
                  <a:srgbClr val="000000"/>
                </a:solidFill>
                <a:effectLst/>
                <a:uLnTx/>
                <a:uFillTx/>
              </a:rPr>
              <a:t> targets (</a:t>
            </a:r>
            <a:r>
              <a:rPr lang="en-US" altLang="en-US" sz="1400" b="1" kern="0" dirty="0" smtClean="0">
                <a:solidFill>
                  <a:srgbClr val="000000"/>
                </a:solidFill>
              </a:rPr>
              <a:t>100</a:t>
            </a:r>
            <a:r>
              <a:rPr kumimoji="0" lang="en-US" altLang="en-US" sz="1400" b="1" i="0" u="none" strike="noStrike" kern="0" cap="none" spc="0" normalizeH="0" baseline="0" noProof="0" dirty="0" smtClean="0">
                <a:ln>
                  <a:noFill/>
                </a:ln>
                <a:solidFill>
                  <a:srgbClr val="000000"/>
                </a:solidFill>
                <a:effectLst/>
                <a:uLnTx/>
                <a:uFillTx/>
              </a:rPr>
              <a:t>%) during 2018/19</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a:ln>
                  <a:noFill/>
                </a:ln>
                <a:solidFill>
                  <a:srgbClr val="000000"/>
                </a:solidFill>
                <a:effectLst/>
                <a:uLnTx/>
                <a:uFillTx/>
                <a:latin typeface="Arial" pitchFamily="34" charset="0"/>
                <a:cs typeface="Arial" pitchFamily="34" charset="0"/>
              </a:rPr>
              <a:t>Birth Registration within 30 calendar days</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Smart ID Cards issued (received at offices) to </a:t>
            </a: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citizens</a:t>
            </a:r>
            <a:r>
              <a:rPr kumimoji="0" lang="en-US" altLang="en-US" sz="1100" b="1" i="0" u="none" strike="noStrike" kern="0" cap="none" spc="0" normalizeH="0" baseline="0" noProof="0" dirty="0" smtClean="0">
                <a:ln>
                  <a:noFill/>
                </a:ln>
                <a:solidFill>
                  <a:srgbClr val="000000"/>
                </a:solidFill>
                <a:effectLst/>
                <a:uLnTx/>
                <a:uFillTx/>
              </a:rPr>
              <a:t>	</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100% of detected employers in contravention of the Immigration Act (Act 13 of 2002) charged</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100% of detected transgressors in contravention of the Immigration Act (Act 13 of 2002) charged </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100% of  undocumented  foreigners deported within 30 calendar days</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100% of  detected undocumented foreigners transferred to Lindela within 20  calendar days</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100% of detected fraudulent marriages &amp; marriage of convenience cases finalised  </a:t>
            </a:r>
            <a:r>
              <a:rPr kumimoji="0" lang="en-US" altLang="en-US" sz="11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(investigation and recommendation submitted) </a:t>
            </a: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within 60 days</a:t>
            </a:r>
          </a:p>
          <a:p>
            <a:pPr marL="628650" marR="0" lvl="1" indent="-171450" defTabSz="914400" eaLnBrk="1" fontAlgn="auto" latinLnBrk="0" hangingPunct="1">
              <a:lnSpc>
                <a:spcPct val="100000"/>
              </a:lnSpc>
              <a:spcBef>
                <a:spcPct val="50000"/>
              </a:spcBef>
              <a:spcAft>
                <a:spcPts val="0"/>
              </a:spcAft>
              <a:buClr>
                <a:srgbClr val="7D0900"/>
              </a:buClr>
              <a:buSzTx/>
              <a:buFont typeface="Arial" pitchFamily="34" charset="0"/>
              <a:buChar char="•"/>
              <a:tabLst/>
              <a:defRPr/>
            </a:pPr>
            <a:r>
              <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100</a:t>
            </a:r>
            <a:r>
              <a:rPr kumimoji="0" lang="en-US" alt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of valid invoices settled within 30 days of certification</a:t>
            </a:r>
            <a:endParaRPr kumimoji="0" lang="en-US" alt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28600" marR="0" lvl="0" indent="-228600" defTabSz="914400" eaLnBrk="1" fontAlgn="auto" latinLnBrk="0" hangingPunct="1">
              <a:lnSpc>
                <a:spcPct val="100000"/>
              </a:lnSpc>
              <a:spcBef>
                <a:spcPct val="50000"/>
              </a:spcBef>
              <a:spcAft>
                <a:spcPts val="0"/>
              </a:spcAft>
              <a:buClr>
                <a:srgbClr val="7D0900"/>
              </a:buClr>
              <a:buSzTx/>
              <a:buFontTx/>
              <a:buAutoNum type="arabicPeriod" startAt="2"/>
              <a:tabLst/>
              <a:defRPr/>
            </a:pPr>
            <a:endParaRPr kumimoji="0" lang="en-US" altLang="en-US" sz="1200" b="1" i="0" u="none" strike="noStrike" kern="0" cap="none" spc="0" normalizeH="0" baseline="0" noProof="0" dirty="0">
              <a:ln>
                <a:noFill/>
              </a:ln>
              <a:solidFill>
                <a:srgbClr val="000000"/>
              </a:solidFill>
              <a:effectLst/>
              <a:uLnTx/>
              <a:uFillTx/>
            </a:endParaRPr>
          </a:p>
        </p:txBody>
      </p:sp>
      <p:sp>
        <p:nvSpPr>
          <p:cNvPr id="8" name="Slide Number Placeholder 7"/>
          <p:cNvSpPr>
            <a:spLocks noGrp="1"/>
          </p:cNvSpPr>
          <p:nvPr>
            <p:ph type="sldNum" sz="quarter" idx="12"/>
          </p:nvPr>
        </p:nvSpPr>
        <p:spPr>
          <a:xfrm>
            <a:off x="6861809" y="6401130"/>
            <a:ext cx="2133600" cy="365125"/>
          </a:xfrm>
        </p:spPr>
        <p:txBody>
          <a:bodyPr/>
          <a:lstStyle/>
          <a:p>
            <a:fld id="{2538E8B7-8BD9-9F48-9FB6-4E0DFEDB8449}" type="slidenum">
              <a:rPr lang="en-US" smtClean="0"/>
              <a:pPr/>
              <a:t>16</a:t>
            </a:fld>
            <a:endParaRPr lang="en-US" dirty="0"/>
          </a:p>
        </p:txBody>
      </p:sp>
    </p:spTree>
    <p:extLst>
      <p:ext uri="{BB962C8B-B14F-4D97-AF65-F5344CB8AC3E}">
        <p14:creationId xmlns:p14="http://schemas.microsoft.com/office/powerpoint/2010/main" xmlns="" val="4922359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705948634"/>
              </p:ext>
            </p:extLst>
          </p:nvPr>
        </p:nvGraphicFramePr>
        <p:xfrm>
          <a:off x="95004" y="142503"/>
          <a:ext cx="8942118" cy="4797632"/>
        </p:xfrm>
        <a:graphic>
          <a:graphicData uri="http://schemas.openxmlformats.org/drawingml/2006/table">
            <a:tbl>
              <a:tblPr/>
              <a:tblGrid>
                <a:gridCol w="1151196"/>
                <a:gridCol w="1128236"/>
                <a:gridCol w="1404056"/>
                <a:gridCol w="1289749"/>
                <a:gridCol w="1128348"/>
                <a:gridCol w="1303289"/>
                <a:gridCol w="1537244"/>
              </a:tblGrid>
              <a:tr h="783772">
                <a:tc gridSpan="7">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800" b="1" i="0" u="none" strike="noStrike" kern="1200" dirty="0" smtClean="0">
                          <a:solidFill>
                            <a:schemeClr val="tx1"/>
                          </a:solidFill>
                          <a:effectLst/>
                          <a:latin typeface="Calibri" panose="020F0502020204030204" pitchFamily="34" charset="0"/>
                          <a:ea typeface="+mn-ea"/>
                          <a:cs typeface="+mn-cs"/>
                        </a:rPr>
                        <a:t>BIRTH</a:t>
                      </a:r>
                      <a:r>
                        <a:rPr lang="en-ZA" sz="1800" b="1" i="0" u="none" strike="noStrike" kern="1200" baseline="0" dirty="0" smtClean="0">
                          <a:solidFill>
                            <a:schemeClr val="tx1"/>
                          </a:solidFill>
                          <a:effectLst/>
                          <a:latin typeface="Calibri" panose="020F0502020204030204" pitchFamily="34" charset="0"/>
                          <a:ea typeface="+mn-ea"/>
                          <a:cs typeface="+mn-cs"/>
                        </a:rPr>
                        <a:t> REGISTRATION </a:t>
                      </a:r>
                      <a:r>
                        <a:rPr lang="en-ZA" sz="1800" b="1" i="0" u="none" strike="noStrike" kern="1200" dirty="0" smtClean="0">
                          <a:solidFill>
                            <a:schemeClr val="tx1"/>
                          </a:solidFill>
                          <a:effectLst/>
                          <a:latin typeface="Calibri" panose="020F0502020204030204" pitchFamily="34" charset="0"/>
                          <a:ea typeface="+mn-ea"/>
                          <a:cs typeface="+mn-cs"/>
                        </a:rPr>
                        <a:t>COMPARIS</a:t>
                      </a:r>
                      <a:r>
                        <a:rPr lang="en-ZA" sz="1800" b="1" i="0" u="none" strike="noStrike" dirty="0" smtClean="0">
                          <a:solidFill>
                            <a:schemeClr val="tx1"/>
                          </a:solidFill>
                          <a:effectLst/>
                          <a:latin typeface="Calibri" panose="020F0502020204030204" pitchFamily="34" charset="0"/>
                        </a:rPr>
                        <a:t>ON </a:t>
                      </a:r>
                    </a:p>
                    <a:p>
                      <a:pPr algn="ctr" fontAlgn="ctr"/>
                      <a:r>
                        <a:rPr lang="en-US" sz="1800" b="1" i="0" u="none" strike="noStrike" dirty="0" smtClean="0">
                          <a:solidFill>
                            <a:schemeClr val="tx1"/>
                          </a:solidFill>
                          <a:effectLst/>
                          <a:latin typeface="Calibri" panose="020F0502020204030204" pitchFamily="34" charset="0"/>
                        </a:rPr>
                        <a:t>AND</a:t>
                      </a:r>
                      <a:r>
                        <a:rPr lang="en-US" sz="1800" b="1" i="0" u="none" strike="noStrike" baseline="0" dirty="0" smtClean="0">
                          <a:solidFill>
                            <a:schemeClr val="tx1"/>
                          </a:solidFill>
                          <a:effectLst/>
                          <a:latin typeface="Calibri" panose="020F0502020204030204" pitchFamily="34" charset="0"/>
                        </a:rPr>
                        <a:t> PROJECTED ANNUAL TARGET</a:t>
                      </a:r>
                      <a:endParaRPr lang="en-ZA" sz="1800" b="1"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9900"/>
                    </a:solidFill>
                  </a:tcPr>
                </a:tc>
                <a:tc hMerge="1">
                  <a:txBody>
                    <a:bodyPr/>
                    <a:lstStyle/>
                    <a:p>
                      <a:pPr algn="ctr" fontAlgn="ctr"/>
                      <a:endParaRPr lang="en-ZA" sz="18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pPr algn="ctr" fontAlgn="ctr"/>
                      <a:endParaRPr lang="en-ZA" sz="18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pPr algn="ctr" fontAlgn="ctr"/>
                      <a:endParaRPr lang="en-ZA" sz="1800" b="1" i="0" u="none" strike="noStrike" dirty="0">
                        <a:solidFill>
                          <a:srgbClr val="000000"/>
                        </a:solidFill>
                        <a:effectLst/>
                        <a:latin typeface="Calibri" panose="020F0502020204030204" pitchFamily="34" charset="0"/>
                      </a:endParaRPr>
                    </a:p>
                  </a:txBody>
                  <a:tcPr marL="0" marR="0" marT="0" marB="0" anchor="ctr">
                    <a:solidFill>
                      <a:schemeClr val="bg1"/>
                    </a:solidFill>
                  </a:tcPr>
                </a:tc>
              </a:tr>
              <a:tr h="98565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ZA" sz="1600" b="1" i="0" u="none" strike="noStrike" dirty="0">
                        <a:solidFill>
                          <a:srgbClr val="000000"/>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99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Calibri" panose="020F0502020204030204" pitchFamily="34" charset="0"/>
                        </a:rPr>
                        <a:t>Baseline projected Actual</a:t>
                      </a:r>
                      <a:endParaRPr lang="en-ZA" sz="1600" b="1"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600" b="1" i="0" u="none" strike="noStrike" dirty="0" smtClean="0">
                          <a:solidFill>
                            <a:schemeClr val="tx1"/>
                          </a:solidFill>
                          <a:effectLst/>
                          <a:latin typeface="Calibri" panose="020F0502020204030204" pitchFamily="34" charset="0"/>
                        </a:rPr>
                        <a:t>% Contribution to the annual target</a:t>
                      </a:r>
                      <a:endParaRPr lang="en-ZA" sz="1600" b="1"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CC6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600" b="1" i="0" u="none" strike="noStrike" dirty="0" smtClean="0">
                          <a:solidFill>
                            <a:schemeClr val="tx1"/>
                          </a:solidFill>
                          <a:effectLst/>
                          <a:latin typeface="Calibri" panose="020F0502020204030204" pitchFamily="34" charset="0"/>
                        </a:rPr>
                        <a:t>Projected annual target</a:t>
                      </a:r>
                      <a:endParaRPr lang="en-ZA" sz="1600" b="1"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600" b="1" i="0" u="none" strike="noStrike" dirty="0" smtClean="0">
                          <a:solidFill>
                            <a:schemeClr val="tx1"/>
                          </a:solidFill>
                          <a:effectLst/>
                          <a:latin typeface="Calibri" panose="020F0502020204030204" pitchFamily="34" charset="0"/>
                        </a:rPr>
                        <a:t>Target</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Calibri" panose="020F0502020204030204" pitchFamily="34" charset="0"/>
                        </a:rPr>
                        <a:t>Actual performance</a:t>
                      </a:r>
                      <a:endParaRPr lang="en-ZA" sz="1600" b="1" i="0" u="none" strike="noStrike" dirty="0" smtClean="0">
                        <a:solidFill>
                          <a:schemeClr val="tx1"/>
                        </a:solidFill>
                        <a:effectLst/>
                        <a:latin typeface="Calibri" panose="020F0502020204030204" pitchFamily="34" charset="0"/>
                      </a:endParaRPr>
                    </a:p>
                    <a:p>
                      <a:pPr algn="ctr" fontAlgn="ctr"/>
                      <a:endParaRPr lang="en-ZA" sz="1600" b="1"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1600" b="1" dirty="0" smtClean="0">
                          <a:solidFill>
                            <a:schemeClr val="bg1"/>
                          </a:solidFill>
                          <a:latin typeface="Arial Narrow" panose="020B0606020202030204" pitchFamily="34" charset="0"/>
                        </a:rPr>
                        <a:t>Achieved/not achieved</a:t>
                      </a:r>
                      <a:endParaRPr lang="en-ZA" sz="1600" b="1" dirty="0">
                        <a:solidFill>
                          <a:schemeClr val="bg1"/>
                        </a:solidFill>
                        <a:latin typeface="Arial Narrow" panose="020B0606020202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4F81BD"/>
                    </a:solidFill>
                  </a:tcPr>
                </a:tc>
              </a:tr>
              <a:tr h="53027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Calibri" panose="020F0502020204030204" pitchFamily="34" charset="0"/>
                        </a:rPr>
                        <a:t>2013/14</a:t>
                      </a:r>
                      <a:endParaRPr lang="en-ZA" sz="1600" b="0"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99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ZA" sz="1400" b="0" dirty="0">
                        <a:solidFill>
                          <a:schemeClr val="tx1"/>
                        </a:solidFill>
                        <a:latin typeface="+mj-lt"/>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ZA" sz="1400" b="0" dirty="0" smtClean="0">
                          <a:solidFill>
                            <a:schemeClr val="tx1"/>
                          </a:solidFill>
                          <a:latin typeface="+mj-lt"/>
                        </a:rPr>
                        <a:t>3.5%</a:t>
                      </a:r>
                      <a:endParaRPr lang="en-ZA" sz="1400" b="0" dirty="0">
                        <a:solidFill>
                          <a:schemeClr val="tx1"/>
                        </a:solidFill>
                        <a:latin typeface="+mj-lt"/>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CC6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0" i="0" u="none" strike="noStrike" dirty="0" smtClean="0">
                          <a:solidFill>
                            <a:schemeClr val="tx1"/>
                          </a:solidFill>
                          <a:effectLst/>
                          <a:latin typeface="+mj-lt"/>
                        </a:rPr>
                        <a:t>33 139</a:t>
                      </a:r>
                      <a:endParaRPr lang="en-ZA" sz="1400" b="0" i="0" u="none" strike="noStrike" dirty="0">
                        <a:solidFill>
                          <a:schemeClr val="tx1"/>
                        </a:solidFill>
                        <a:effectLst/>
                        <a:latin typeface="+mj-lt"/>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33</a:t>
                      </a:r>
                      <a:r>
                        <a:rPr lang="en-US" sz="1400" b="0" kern="1200" baseline="0" dirty="0" smtClean="0">
                          <a:solidFill>
                            <a:schemeClr val="tx1"/>
                          </a:solidFill>
                          <a:latin typeface="+mn-lt"/>
                          <a:ea typeface="+mn-ea"/>
                          <a:cs typeface="+mn-cs"/>
                        </a:rPr>
                        <a:t> 139</a:t>
                      </a:r>
                      <a:endParaRPr lang="en-ZA" sz="1400" b="0" kern="1200" dirty="0" smtClean="0">
                        <a:solidFill>
                          <a:schemeClr val="tx1"/>
                        </a:solidFill>
                        <a:latin typeface="+mn-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mn-lt"/>
                          <a:ea typeface="+mn-ea"/>
                          <a:cs typeface="+mn-cs"/>
                        </a:rPr>
                        <a:t>38 129</a:t>
                      </a:r>
                      <a:endParaRPr lang="en-ZA" sz="1400" b="0" i="0" u="none" strike="noStrike" kern="1200" dirty="0" smtClean="0">
                        <a:solidFill>
                          <a:schemeClr val="tx1"/>
                        </a:solidFill>
                        <a:effectLst/>
                        <a:latin typeface="+mn-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ctr" latinLnBrk="0" hangingPunct="1"/>
                      <a:r>
                        <a:rPr lang="en-US" sz="1600" b="0" dirty="0" smtClean="0">
                          <a:solidFill>
                            <a:schemeClr val="tx1"/>
                          </a:solidFill>
                          <a:latin typeface="Arial Narrow" panose="020B0606020202030204" pitchFamily="34" charset="0"/>
                        </a:rPr>
                        <a:t>Achieved</a:t>
                      </a:r>
                      <a:endParaRPr lang="en-ZA" sz="1400" b="0" kern="1200" dirty="0">
                        <a:solidFill>
                          <a:schemeClr val="tx1"/>
                        </a:solidFill>
                        <a:latin typeface="Arial Narrow" panose="020B0606020202030204" pitchFamily="34" charset="0"/>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66"/>
                    </a:solidFill>
                  </a:tcPr>
                </a:tc>
              </a:tr>
              <a:tr h="43765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mn-lt"/>
                        </a:rPr>
                        <a:t>2014/15</a:t>
                      </a:r>
                      <a:endParaRPr lang="en-ZA" sz="1600" b="0"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99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b" latinLnBrk="0" hangingPunct="1"/>
                      <a:r>
                        <a:rPr lang="en-ZA" sz="1400" b="0" u="none" strike="noStrike" kern="1200" dirty="0" smtClean="0">
                          <a:solidFill>
                            <a:schemeClr val="tx1"/>
                          </a:solidFill>
                          <a:effectLst/>
                          <a:latin typeface="+mj-lt"/>
                          <a:ea typeface="+mn-ea"/>
                          <a:cs typeface="+mn-cs"/>
                        </a:rPr>
                        <a:t>38</a:t>
                      </a:r>
                      <a:r>
                        <a:rPr lang="en-ZA" sz="1400" b="0" u="none" strike="noStrike" kern="1200" baseline="0" dirty="0" smtClean="0">
                          <a:solidFill>
                            <a:schemeClr val="tx1"/>
                          </a:solidFill>
                          <a:effectLst/>
                          <a:latin typeface="+mj-lt"/>
                          <a:ea typeface="+mn-ea"/>
                          <a:cs typeface="+mn-cs"/>
                        </a:rPr>
                        <a:t> 129</a:t>
                      </a:r>
                      <a:endParaRPr lang="en-ZA" sz="1400" b="0" u="none" strike="noStrike" kern="1200" dirty="0">
                        <a:solidFill>
                          <a:schemeClr val="tx1"/>
                        </a:solidFill>
                        <a:effectLst/>
                        <a:latin typeface="+mj-lt"/>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b" latinLnBrk="0" hangingPunct="1"/>
                      <a:r>
                        <a:rPr lang="en-ZA" sz="1400" b="0" u="none" strike="noStrike" kern="1200" dirty="0" smtClean="0">
                          <a:solidFill>
                            <a:schemeClr val="tx1"/>
                          </a:solidFill>
                          <a:effectLst/>
                          <a:latin typeface="+mj-lt"/>
                          <a:ea typeface="+mn-ea"/>
                          <a:cs typeface="+mn-cs"/>
                        </a:rPr>
                        <a:t>3.7%</a:t>
                      </a:r>
                      <a:endParaRPr lang="en-ZA" sz="1400" b="0" u="none" strike="noStrike" kern="1200" dirty="0">
                        <a:solidFill>
                          <a:schemeClr val="tx1"/>
                        </a:solidFill>
                        <a:effectLst/>
                        <a:latin typeface="+mj-lt"/>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CC6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mj-lt"/>
                        </a:rPr>
                        <a:t>38 395</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38 395</a:t>
                      </a:r>
                      <a:endParaRPr lang="en-ZA" sz="1400" b="0" i="0" u="none" strike="noStrike" dirty="0" smtClean="0">
                        <a:solidFill>
                          <a:schemeClr val="tx1"/>
                        </a:solidFill>
                        <a:effectLst/>
                        <a:latin typeface="+mj-lt"/>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b" latinLnBrk="0" hangingPunct="1"/>
                      <a:r>
                        <a:rPr lang="en-US" sz="1400" b="0" u="none" strike="noStrike" kern="1200" dirty="0" smtClean="0">
                          <a:solidFill>
                            <a:schemeClr val="tx1"/>
                          </a:solidFill>
                          <a:effectLst/>
                          <a:latin typeface="+mj-lt"/>
                          <a:ea typeface="+mn-ea"/>
                          <a:cs typeface="+mn-cs"/>
                        </a:rPr>
                        <a:t>45 404</a:t>
                      </a:r>
                      <a:endParaRPr lang="en-ZA" sz="1400" b="0" u="none" strike="noStrike" kern="1200" dirty="0">
                        <a:solidFill>
                          <a:schemeClr val="tx1"/>
                        </a:solidFill>
                        <a:effectLst/>
                        <a:latin typeface="+mj-lt"/>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ctr" latinLnBrk="0" hangingPunct="1"/>
                      <a:r>
                        <a:rPr lang="en-US" sz="1600" b="0" dirty="0" smtClean="0">
                          <a:solidFill>
                            <a:schemeClr val="tx1"/>
                          </a:solidFill>
                          <a:latin typeface="Arial Narrow" panose="020B0606020202030204" pitchFamily="34" charset="0"/>
                        </a:rPr>
                        <a:t>Achieved</a:t>
                      </a:r>
                      <a:endParaRPr lang="en-ZA" sz="1400" b="0" kern="1200" dirty="0">
                        <a:solidFill>
                          <a:schemeClr val="tx1"/>
                        </a:solidFill>
                        <a:latin typeface="Arial Narrow" panose="020B0606020202030204" pitchFamily="34" charset="0"/>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66"/>
                    </a:solidFill>
                  </a:tcPr>
                </a:tc>
              </a:tr>
              <a:tr h="44727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2015/16</a:t>
                      </a:r>
                      <a:endParaRPr lang="en-ZA" sz="1600" b="0" i="0" u="none" strike="noStrike" dirty="0" smtClean="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99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45 404</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6.3%</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CC6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47 261</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chemeClr val="tx1"/>
                          </a:solidFill>
                          <a:effectLst/>
                          <a:latin typeface="+mj-lt"/>
                          <a:ea typeface="+mn-ea"/>
                          <a:cs typeface="+mn-cs"/>
                        </a:rPr>
                        <a:t>47 261</a:t>
                      </a:r>
                      <a:endParaRPr kumimoji="0" lang="en-ZA" sz="1400" b="0" i="0" u="none" strike="noStrike" kern="1200" cap="none" normalizeH="0" baseline="0" dirty="0">
                        <a:ln>
                          <a:noFill/>
                        </a:ln>
                        <a:solidFill>
                          <a:schemeClr val="tx1"/>
                        </a:solidFill>
                        <a:effectLst/>
                        <a:latin typeface="+mj-lt"/>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45 121</a:t>
                      </a:r>
                      <a:endParaRPr lang="en-ZA" sz="1400" b="0" i="0" u="none" strike="noStrike" dirty="0" smtClean="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ctr" latinLnBrk="0" hangingPunct="1"/>
                      <a:r>
                        <a:rPr lang="en-US" sz="1600" b="0" dirty="0" smtClean="0">
                          <a:solidFill>
                            <a:schemeClr val="tx1"/>
                          </a:solidFill>
                          <a:latin typeface="Arial Narrow" panose="020B0606020202030204" pitchFamily="34" charset="0"/>
                        </a:rPr>
                        <a:t>Not</a:t>
                      </a:r>
                      <a:r>
                        <a:rPr lang="en-US" sz="1600" b="0" baseline="0" dirty="0" smtClean="0">
                          <a:solidFill>
                            <a:schemeClr val="tx1"/>
                          </a:solidFill>
                          <a:latin typeface="Arial Narrow" panose="020B0606020202030204" pitchFamily="34" charset="0"/>
                        </a:rPr>
                        <a:t> a</a:t>
                      </a:r>
                      <a:r>
                        <a:rPr lang="en-US" sz="1600" b="0" dirty="0" smtClean="0">
                          <a:solidFill>
                            <a:schemeClr val="tx1"/>
                          </a:solidFill>
                          <a:latin typeface="Arial Narrow" panose="020B0606020202030204" pitchFamily="34" charset="0"/>
                        </a:rPr>
                        <a:t>chieved</a:t>
                      </a:r>
                      <a:endParaRPr lang="en-ZA" sz="1400" b="0" kern="1200" dirty="0">
                        <a:solidFill>
                          <a:schemeClr val="tx1"/>
                        </a:solidFill>
                        <a:latin typeface="Arial Narrow" panose="020B0606020202030204" pitchFamily="34" charset="0"/>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66"/>
                    </a:solidFill>
                  </a:tcPr>
                </a:tc>
              </a:tr>
              <a:tr h="53027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2016/17</a:t>
                      </a:r>
                      <a:endParaRPr lang="en-ZA" sz="1600" b="0"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99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smtClean="0">
                          <a:solidFill>
                            <a:schemeClr val="tx1"/>
                          </a:solidFill>
                          <a:effectLst/>
                          <a:latin typeface="+mj-lt"/>
                          <a:ea typeface="+mn-ea"/>
                          <a:cs typeface="+mn-cs"/>
                        </a:rPr>
                        <a:t>45 121</a:t>
                      </a:r>
                      <a:endParaRPr lang="en-ZA" sz="1400" b="0" u="none" strike="noStrike" kern="1200" dirty="0" smtClean="0">
                        <a:solidFill>
                          <a:schemeClr val="tx1"/>
                        </a:solidFill>
                        <a:effectLst/>
                        <a:latin typeface="+mj-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4.5%</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CC6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b" latinLnBrk="0" hangingPunct="1"/>
                      <a:r>
                        <a:rPr lang="en-US" sz="1400" b="0" u="none" strike="noStrike" kern="1200" dirty="0" smtClean="0">
                          <a:solidFill>
                            <a:schemeClr val="tx1"/>
                          </a:solidFill>
                          <a:effectLst/>
                          <a:latin typeface="+mj-lt"/>
                          <a:ea typeface="+mn-ea"/>
                          <a:cs typeface="+mn-cs"/>
                        </a:rPr>
                        <a:t>46 653</a:t>
                      </a:r>
                      <a:endParaRPr lang="en-ZA" sz="1400" b="0" u="none" strike="noStrike" kern="1200" dirty="0">
                        <a:solidFill>
                          <a:schemeClr val="tx1"/>
                        </a:solidFill>
                        <a:effectLst/>
                        <a:latin typeface="+mj-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chemeClr val="tx1"/>
                          </a:solidFill>
                          <a:effectLst/>
                          <a:latin typeface="+mj-lt"/>
                          <a:ea typeface="+mn-ea"/>
                          <a:cs typeface="+mn-cs"/>
                        </a:rPr>
                        <a:t>46 653</a:t>
                      </a:r>
                      <a:endParaRPr kumimoji="0" lang="en-ZA" sz="1400" b="0" i="0" u="none" strike="noStrike" kern="1200" cap="none" normalizeH="0" baseline="0" dirty="0">
                        <a:ln>
                          <a:noFill/>
                        </a:ln>
                        <a:solidFill>
                          <a:schemeClr val="tx1"/>
                        </a:solidFill>
                        <a:effectLst/>
                        <a:latin typeface="+mj-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48 681</a:t>
                      </a:r>
                      <a:endParaRPr lang="en-ZA" sz="1400" b="0" i="0" u="none" strike="noStrike" dirty="0" smtClean="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ctr" latinLnBrk="0" hangingPunct="1"/>
                      <a:r>
                        <a:rPr lang="en-US" sz="1600" b="0" dirty="0" smtClean="0">
                          <a:solidFill>
                            <a:schemeClr val="tx1"/>
                          </a:solidFill>
                          <a:latin typeface="Arial Narrow" panose="020B0606020202030204" pitchFamily="34" charset="0"/>
                        </a:rPr>
                        <a:t>Achieved</a:t>
                      </a:r>
                      <a:endParaRPr lang="en-ZA" sz="1400" b="0" kern="1200" dirty="0">
                        <a:solidFill>
                          <a:schemeClr val="tx1"/>
                        </a:solidFill>
                        <a:latin typeface="Arial Narrow" panose="020B0606020202030204" pitchFamily="34" charset="0"/>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66"/>
                    </a:solidFill>
                  </a:tcPr>
                </a:tc>
              </a:tr>
              <a:tr h="5483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2017/18 </a:t>
                      </a:r>
                      <a:endParaRPr lang="en-ZA" sz="1600" b="0"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48 681  </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6.6%</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b" latinLnBrk="0" hangingPunct="1"/>
                      <a:r>
                        <a:rPr lang="en-US" sz="1400" b="0" u="none" strike="noStrike" kern="1200" dirty="0" smtClean="0">
                          <a:solidFill>
                            <a:schemeClr val="tx1"/>
                          </a:solidFill>
                          <a:effectLst/>
                          <a:latin typeface="+mj-lt"/>
                          <a:ea typeface="+mn-ea"/>
                          <a:cs typeface="+mn-cs"/>
                        </a:rPr>
                        <a:t>49 315</a:t>
                      </a:r>
                      <a:endParaRPr lang="en-ZA" sz="1400" b="0" u="none" strike="noStrike" kern="1200" dirty="0">
                        <a:solidFill>
                          <a:schemeClr val="tx1"/>
                        </a:solidFill>
                        <a:effectLst/>
                        <a:latin typeface="+mj-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chemeClr val="tx1"/>
                          </a:solidFill>
                          <a:effectLst/>
                          <a:latin typeface="+mj-lt"/>
                          <a:ea typeface="+mn-ea"/>
                          <a:cs typeface="+mn-cs"/>
                        </a:rPr>
                        <a:t>49 315</a:t>
                      </a:r>
                      <a:endParaRPr kumimoji="0" lang="en-ZA" sz="1400" b="0" i="0" u="none" strike="noStrike" kern="1200" cap="none" normalizeH="0" baseline="0" dirty="0">
                        <a:ln>
                          <a:noFill/>
                        </a:ln>
                        <a:solidFill>
                          <a:schemeClr val="tx1"/>
                        </a:solidFill>
                        <a:effectLst/>
                        <a:latin typeface="+mj-lt"/>
                        <a:ea typeface="+mn-ea"/>
                        <a:cs typeface="+mn-cs"/>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Calibri" panose="020F0502020204030204" pitchFamily="34" charset="0"/>
                        </a:rPr>
                        <a:t>52 613</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algn="ctr" defTabSz="914400" rtl="0" eaLnBrk="1" fontAlgn="ctr" latinLnBrk="0" hangingPunct="1"/>
                      <a:r>
                        <a:rPr lang="en-ZA" sz="1400" b="0" kern="1200" dirty="0" smtClean="0">
                          <a:solidFill>
                            <a:schemeClr val="tx1"/>
                          </a:solidFill>
                          <a:latin typeface="Arial Narrow" panose="020B0606020202030204" pitchFamily="34" charset="0"/>
                          <a:ea typeface="+mn-ea"/>
                          <a:cs typeface="+mn-cs"/>
                        </a:rPr>
                        <a:t>Achieved</a:t>
                      </a:r>
                      <a:endParaRPr lang="en-ZA" sz="1400" b="0" kern="1200" dirty="0">
                        <a:solidFill>
                          <a:schemeClr val="tx1"/>
                        </a:solidFill>
                        <a:latin typeface="Arial Narrow" panose="020B0606020202030204" pitchFamily="34" charset="0"/>
                        <a:ea typeface="+mn-ea"/>
                        <a:cs typeface="+mn-cs"/>
                      </a:endParaRPr>
                    </a:p>
                  </a:txBody>
                  <a:tcPr marL="9525" marR="9525" marT="9525"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534390">
                <a:tc>
                  <a:txBody>
                    <a:bodyPr/>
                    <a:lstStyle/>
                    <a:p>
                      <a:pPr algn="ctr" fontAlgn="ctr"/>
                      <a:r>
                        <a:rPr lang="en-ZA" sz="1600" b="0" i="0" u="none" strike="noStrike" dirty="0" smtClean="0">
                          <a:solidFill>
                            <a:schemeClr val="tx1"/>
                          </a:solidFill>
                          <a:effectLst/>
                          <a:latin typeface="Calibri" panose="020F0502020204030204" pitchFamily="34" charset="0"/>
                        </a:rPr>
                        <a:t>2018/19</a:t>
                      </a:r>
                      <a:endParaRPr lang="en-ZA" sz="1600" b="0" i="0" u="none" strike="noStrike" dirty="0">
                        <a:solidFill>
                          <a:schemeClr val="tx1"/>
                        </a:solidFill>
                        <a:effectLst/>
                        <a:latin typeface="Calibri" panose="020F0502020204030204" pitchFamily="34" charset="0"/>
                      </a:endParaRPr>
                    </a:p>
                  </a:txBody>
                  <a:tcPr marL="0" marR="0"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50 944</a:t>
                      </a:r>
                    </a:p>
                  </a:txBody>
                  <a:tcPr marL="0" marR="0"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u="none" strike="noStrike" kern="1200" dirty="0" smtClean="0">
                          <a:solidFill>
                            <a:schemeClr val="tx1"/>
                          </a:solidFill>
                          <a:effectLst/>
                          <a:latin typeface="+mj-lt"/>
                          <a:ea typeface="+mn-ea"/>
                          <a:cs typeface="+mn-cs"/>
                        </a:rPr>
                        <a:t>6.3%</a:t>
                      </a:r>
                    </a:p>
                  </a:txBody>
                  <a:tcPr marL="0" marR="0"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marL="0" algn="ctr" defTabSz="914400" rtl="0" eaLnBrk="1" fontAlgn="b" latinLnBrk="0" hangingPunct="1"/>
                      <a:r>
                        <a:rPr lang="en-ZA" sz="1400" b="0" u="none" strike="noStrike" kern="1200" dirty="0" smtClean="0">
                          <a:solidFill>
                            <a:schemeClr val="tx1"/>
                          </a:solidFill>
                          <a:effectLst/>
                          <a:latin typeface="+mj-lt"/>
                          <a:ea typeface="+mn-ea"/>
                          <a:cs typeface="+mn-cs"/>
                        </a:rPr>
                        <a:t>53 260</a:t>
                      </a:r>
                      <a:endParaRPr lang="en-ZA" sz="1400" b="0" u="none" strike="noStrike" kern="1200" dirty="0">
                        <a:solidFill>
                          <a:schemeClr val="tx1"/>
                        </a:solidFill>
                        <a:effectLst/>
                        <a:latin typeface="+mj-lt"/>
                        <a:ea typeface="+mn-ea"/>
                        <a:cs typeface="+mn-cs"/>
                      </a:endParaRPr>
                    </a:p>
                  </a:txBody>
                  <a:tcPr marL="0" marR="0"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mj-lt"/>
                          <a:ea typeface="+mn-ea"/>
                          <a:cs typeface="+mn-cs"/>
                        </a:rPr>
                        <a:t>53 260</a:t>
                      </a:r>
                      <a:endParaRPr kumimoji="0" lang="en-ZA" sz="1400" b="0" i="0" u="none" strike="noStrike" kern="1200" cap="none" normalizeH="0" baseline="0" dirty="0">
                        <a:ln>
                          <a:noFill/>
                        </a:ln>
                        <a:solidFill>
                          <a:schemeClr val="tx1"/>
                        </a:solidFill>
                        <a:effectLst/>
                        <a:latin typeface="+mj-lt"/>
                        <a:ea typeface="+mn-ea"/>
                        <a:cs typeface="+mn-cs"/>
                      </a:endParaRPr>
                    </a:p>
                  </a:txBody>
                  <a:tcPr marL="0" marR="0"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Calibri" panose="020F0502020204030204" pitchFamily="34" charset="0"/>
                        </a:rPr>
                        <a:t>53 841</a:t>
                      </a:r>
                    </a:p>
                  </a:txBody>
                  <a:tcPr marL="0" marR="0"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ZA" sz="1400" b="0" kern="1200" dirty="0" smtClean="0">
                          <a:solidFill>
                            <a:schemeClr val="tx1"/>
                          </a:solidFill>
                          <a:latin typeface="Arial Narrow" panose="020B0606020202030204" pitchFamily="34" charset="0"/>
                          <a:ea typeface="+mn-ea"/>
                          <a:cs typeface="+mn-cs"/>
                        </a:rPr>
                        <a:t>Achieved</a:t>
                      </a:r>
                      <a:endParaRPr lang="en-ZA" sz="1400" b="0" kern="1200" dirty="0">
                        <a:solidFill>
                          <a:schemeClr val="tx1"/>
                        </a:solidFill>
                        <a:latin typeface="Arial Narrow" panose="020B0606020202030204" pitchFamily="34" charset="0"/>
                        <a:ea typeface="+mn-ea"/>
                        <a:cs typeface="+mn-cs"/>
                      </a:endParaRPr>
                    </a:p>
                  </a:txBody>
                  <a:tcPr marL="9525" marR="9525" marT="9525"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bl>
          </a:graphicData>
        </a:graphic>
      </p:graphicFrame>
      <p:sp>
        <p:nvSpPr>
          <p:cNvPr id="6" name="TextBox 5"/>
          <p:cNvSpPr txBox="1"/>
          <p:nvPr/>
        </p:nvSpPr>
        <p:spPr>
          <a:xfrm>
            <a:off x="95004" y="5343896"/>
            <a:ext cx="7006441" cy="369332"/>
          </a:xfrm>
          <a:prstGeom prst="rect">
            <a:avLst/>
          </a:prstGeom>
          <a:noFill/>
        </p:spPr>
        <p:txBody>
          <a:bodyPr wrap="square" rtlCol="0">
            <a:spAutoFit/>
          </a:bodyPr>
          <a:lstStyle/>
          <a:p>
            <a:r>
              <a:rPr lang="en-ZA" dirty="0" smtClean="0"/>
              <a:t>The target for the province in this financial year (2019/20) is 49 777.</a:t>
            </a:r>
            <a:endParaRPr lang="en-ZA" dirty="0"/>
          </a:p>
        </p:txBody>
      </p:sp>
    </p:spTree>
    <p:extLst>
      <p:ext uri="{BB962C8B-B14F-4D97-AF65-F5344CB8AC3E}">
        <p14:creationId xmlns:p14="http://schemas.microsoft.com/office/powerpoint/2010/main" xmlns="" val="297366710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type="title"/>
          </p:nvPr>
        </p:nvSpPr>
        <p:spPr>
          <a:xfrm>
            <a:off x="457200" y="34767"/>
            <a:ext cx="8229600" cy="479742"/>
          </a:xfrm>
        </p:spPr>
        <p:txBody>
          <a:body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67516999"/>
              </p:ext>
            </p:extLst>
          </p:nvPr>
        </p:nvGraphicFramePr>
        <p:xfrm>
          <a:off x="80010" y="514509"/>
          <a:ext cx="8983980" cy="5440482"/>
        </p:xfrm>
        <a:graphic>
          <a:graphicData uri="http://schemas.openxmlformats.org/drawingml/2006/table">
            <a:tbl>
              <a:tblPr firstRow="1" bandRow="1"/>
              <a:tblGrid>
                <a:gridCol w="2216231"/>
                <a:gridCol w="2936463"/>
                <a:gridCol w="3831286"/>
              </a:tblGrid>
              <a:tr h="381289">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 810 000</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pPr algn="ctr"/>
                      <a:endParaRPr lang="en-ZA" sz="2000" dirty="0"/>
                    </a:p>
                  </a:txBody>
                  <a:tcPr/>
                </a:tc>
              </a:tr>
              <a:tr h="79201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600" b="1" dirty="0" smtClean="0">
                          <a:latin typeface="Arial Narrow" panose="020B0606020202030204" pitchFamily="34" charset="0"/>
                        </a:rPr>
                        <a:t>ANNUAL</a:t>
                      </a:r>
                      <a:r>
                        <a:rPr lang="en-ZA" sz="1600" b="1" baseline="0" dirty="0" smtClean="0">
                          <a:latin typeface="Arial Narrow" panose="020B0606020202030204" pitchFamily="34" charset="0"/>
                        </a:rPr>
                        <a:t> </a:t>
                      </a:r>
                      <a:r>
                        <a:rPr lang="en-ZA" sz="1600" b="1" dirty="0" smtClean="0">
                          <a:latin typeface="Arial Narrow" panose="020B0606020202030204" pitchFamily="34" charset="0"/>
                        </a:rPr>
                        <a:t>TARGET</a:t>
                      </a:r>
                    </a:p>
                    <a:p>
                      <a:pPr algn="ctr"/>
                      <a:r>
                        <a:rPr lang="en-ZA" sz="1600" b="1" dirty="0" smtClean="0">
                          <a:latin typeface="Arial Narrow" panose="020B0606020202030204" pitchFamily="34" charset="0"/>
                        </a:rPr>
                        <a:t>(APRIL 2018– MARCH 2019)</a:t>
                      </a:r>
                      <a:endParaRPr lang="en-ZA" sz="1600" b="1"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600" b="1" dirty="0" smtClean="0">
                          <a:latin typeface="Arial Narrow" panose="020B0606020202030204" pitchFamily="34" charset="0"/>
                        </a:rPr>
                        <a:t>PERFORMANCE STATUS</a:t>
                      </a:r>
                      <a:endParaRPr lang="en-ZA" sz="1600" b="1"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Narrow" panose="020B0606020202030204" pitchFamily="34" charset="0"/>
                        </a:rPr>
                        <a:t>PLANNED</a:t>
                      </a:r>
                      <a:r>
                        <a:rPr lang="en-US" sz="1600" b="1" baseline="0" dirty="0" smtClean="0">
                          <a:latin typeface="Arial Narrow" panose="020B0606020202030204" pitchFamily="34" charset="0"/>
                        </a:rPr>
                        <a:t> ACTIONS TO ACHIEVE THE TARGET</a:t>
                      </a:r>
                      <a:endParaRPr lang="en-ZA" sz="1600" b="1"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22149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ZA" sz="1200" b="0" kern="1200" dirty="0" smtClean="0">
                          <a:solidFill>
                            <a:schemeClr val="tx1"/>
                          </a:solidFill>
                          <a:effectLst/>
                          <a:latin typeface="Arial Narrow" pitchFamily="34" charset="0"/>
                          <a:ea typeface="+mn-ea"/>
                          <a:cs typeface="+mn-cs"/>
                        </a:rPr>
                        <a:t>53 260  Births registered within 30 calendar days</a:t>
                      </a: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a:ea typeface="+mn-ea"/>
                          <a:cs typeface="+mn-cs"/>
                        </a:rPr>
                        <a:t>Q1 Target</a:t>
                      </a:r>
                      <a:r>
                        <a:rPr lang="en-US" sz="1200" b="0" i="0" u="none" strike="noStrike" kern="1200" baseline="0" dirty="0" smtClean="0">
                          <a:solidFill>
                            <a:srgbClr val="000000"/>
                          </a:solidFill>
                          <a:effectLst/>
                          <a:latin typeface="Arial"/>
                          <a:ea typeface="+mn-ea"/>
                          <a:cs typeface="+mn-cs"/>
                        </a:rPr>
                        <a:t>                  = 13 436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Actual Performance   = 13 375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Variance                    =       (61)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C00000"/>
                          </a:solidFill>
                          <a:effectLst/>
                          <a:latin typeface="Arial"/>
                          <a:ea typeface="+mn-ea"/>
                          <a:cs typeface="+mn-cs"/>
                        </a:rPr>
                        <a:t>% achieved              = 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a:ea typeface="+mn-ea"/>
                          <a:cs typeface="+mn-cs"/>
                        </a:rPr>
                        <a:t>Q2 Target</a:t>
                      </a:r>
                      <a:r>
                        <a:rPr lang="en-US" sz="1200" b="0" i="0" u="none" strike="noStrike" kern="1200" baseline="0" dirty="0" smtClean="0">
                          <a:solidFill>
                            <a:srgbClr val="000000"/>
                          </a:solidFill>
                          <a:effectLst/>
                          <a:latin typeface="Arial"/>
                          <a:ea typeface="+mn-ea"/>
                          <a:cs typeface="+mn-cs"/>
                        </a:rPr>
                        <a:t>                  = 13 480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Actual Performance  =  13 702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Variance                    =      222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C00000"/>
                          </a:solidFill>
                          <a:effectLst/>
                          <a:latin typeface="Arial"/>
                          <a:ea typeface="+mn-ea"/>
                          <a:cs typeface="+mn-cs"/>
                        </a:rPr>
                        <a:t>% achieved              = 102%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a:ea typeface="+mn-ea"/>
                          <a:cs typeface="+mn-cs"/>
                        </a:rPr>
                        <a:t>Q3 Target</a:t>
                      </a:r>
                      <a:r>
                        <a:rPr lang="en-US" sz="1200" b="0" i="0" u="none" strike="noStrike" kern="1200" baseline="0" dirty="0" smtClean="0">
                          <a:solidFill>
                            <a:srgbClr val="000000"/>
                          </a:solidFill>
                          <a:effectLst/>
                          <a:latin typeface="Arial"/>
                          <a:ea typeface="+mn-ea"/>
                          <a:cs typeface="+mn-cs"/>
                        </a:rPr>
                        <a:t>                  = 13 029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Actual Performance   = 12 897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Variance                    =     (132)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C00000"/>
                          </a:solidFill>
                          <a:effectLst/>
                          <a:latin typeface="Arial"/>
                          <a:ea typeface="+mn-ea"/>
                          <a:cs typeface="+mn-cs"/>
                        </a:rPr>
                        <a:t>% achieved              = 99%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a:ea typeface="+mn-ea"/>
                          <a:cs typeface="+mn-cs"/>
                        </a:rPr>
                        <a:t>Q4 Target</a:t>
                      </a:r>
                      <a:r>
                        <a:rPr lang="en-US" sz="1200" b="0" i="0" u="none" strike="noStrike" kern="1200" baseline="0" dirty="0" smtClean="0">
                          <a:solidFill>
                            <a:srgbClr val="000000"/>
                          </a:solidFill>
                          <a:effectLst/>
                          <a:latin typeface="Arial"/>
                          <a:ea typeface="+mn-ea"/>
                          <a:cs typeface="+mn-cs"/>
                        </a:rPr>
                        <a:t>                  = 13 315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Actual Performance  = 13 867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Variance                    =     552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C00000"/>
                          </a:solidFill>
                          <a:effectLst/>
                          <a:latin typeface="Arial"/>
                          <a:ea typeface="+mn-ea"/>
                          <a:cs typeface="+mn-cs"/>
                        </a:rPr>
                        <a:t>% achieve                = 104%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FF0000"/>
                          </a:solidFill>
                          <a:effectLst/>
                          <a:latin typeface="Arial"/>
                          <a:ea typeface="+mn-ea"/>
                          <a:cs typeface="+mn-cs"/>
                        </a:rPr>
                        <a:t>= 101%</a:t>
                      </a:r>
                      <a:endParaRPr lang="en-US" sz="1200" b="1" i="0" u="none" strike="noStrike" kern="1200" baseline="0" dirty="0" smtClean="0">
                        <a:solidFill>
                          <a:srgbClr val="FF0000"/>
                        </a:solidFill>
                        <a:effectLst/>
                        <a:latin typeface="Arial"/>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rgbClr val="00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eaLnBrk="1" hangingPunct="1">
                        <a:buFont typeface="Arial" pitchFamily="34" charset="0"/>
                        <a:buChar char="•"/>
                      </a:pPr>
                      <a:r>
                        <a:rPr lang="en-US" sz="1400" b="0" dirty="0" smtClean="0">
                          <a:latin typeface="Arial" pitchFamily="34" charset="0"/>
                          <a:cs typeface="Arial" pitchFamily="34" charset="0"/>
                        </a:rPr>
                        <a:t>Awarenes</a:t>
                      </a:r>
                      <a:r>
                        <a:rPr lang="en-US" sz="1400" b="0" baseline="0" dirty="0" smtClean="0">
                          <a:latin typeface="Arial" pitchFamily="34" charset="0"/>
                          <a:cs typeface="Arial" pitchFamily="34" charset="0"/>
                        </a:rPr>
                        <a:t>s to</a:t>
                      </a:r>
                      <a:r>
                        <a:rPr lang="en-US" sz="1400" b="0" dirty="0" smtClean="0">
                          <a:latin typeface="Arial" pitchFamily="34" charset="0"/>
                          <a:cs typeface="Arial" pitchFamily="34" charset="0"/>
                        </a:rPr>
                        <a:t> pregnant women was conducted during pre-natal visit at HF’s. </a:t>
                      </a:r>
                    </a:p>
                    <a:p>
                      <a:pPr marL="285750" indent="-285750" eaLnBrk="1" hangingPunct="1">
                        <a:buFont typeface="Arial" pitchFamily="34" charset="0"/>
                        <a:buChar char="•"/>
                      </a:pPr>
                      <a:r>
                        <a:rPr lang="en-US" sz="1400" b="0" dirty="0" smtClean="0">
                          <a:latin typeface="Arial" pitchFamily="34" charset="0"/>
                          <a:cs typeface="Arial" pitchFamily="34" charset="0"/>
                        </a:rPr>
                        <a:t>The Province used birth occurrence registers to follow-up on all unregistered babies at HF’s. </a:t>
                      </a:r>
                    </a:p>
                    <a:p>
                      <a:pPr marL="285750" indent="-285750" eaLnBrk="1" hangingPunct="1">
                        <a:buFont typeface="Arial" pitchFamily="34" charset="0"/>
                        <a:buChar char="•"/>
                      </a:pPr>
                      <a:r>
                        <a:rPr lang="en-US" sz="1400" b="0" dirty="0" smtClean="0">
                          <a:latin typeface="Arial" pitchFamily="34" charset="0"/>
                          <a:cs typeface="Arial" pitchFamily="34" charset="0"/>
                        </a:rPr>
                        <a:t>High birth and LRB volume areas were identified</a:t>
                      </a:r>
                      <a:r>
                        <a:rPr lang="en-US" sz="1400" b="0" baseline="0" dirty="0" smtClean="0">
                          <a:latin typeface="Arial" pitchFamily="34" charset="0"/>
                          <a:cs typeface="Arial" pitchFamily="34" charset="0"/>
                        </a:rPr>
                        <a:t> </a:t>
                      </a:r>
                      <a:r>
                        <a:rPr lang="en-US" sz="1400" b="0" dirty="0" smtClean="0">
                          <a:latin typeface="Arial" pitchFamily="34" charset="0"/>
                          <a:cs typeface="Arial" pitchFamily="34" charset="0"/>
                        </a:rPr>
                        <a:t>to promote early birth registration. </a:t>
                      </a:r>
                    </a:p>
                    <a:p>
                      <a:pPr marL="285750" indent="-285750" eaLnBrk="1" hangingPunct="1">
                        <a:buFont typeface="Arial" pitchFamily="34" charset="0"/>
                        <a:buChar char="•"/>
                      </a:pPr>
                      <a:r>
                        <a:rPr lang="en-US" sz="1400" b="0" dirty="0" smtClean="0">
                          <a:latin typeface="Arial" pitchFamily="34" charset="0"/>
                          <a:cs typeface="Arial" pitchFamily="34" charset="0"/>
                        </a:rPr>
                        <a:t>Officials attended</a:t>
                      </a:r>
                      <a:r>
                        <a:rPr lang="en-US" sz="1400" b="0" baseline="0" dirty="0" smtClean="0">
                          <a:latin typeface="Arial" pitchFamily="34" charset="0"/>
                          <a:cs typeface="Arial" pitchFamily="34" charset="0"/>
                        </a:rPr>
                        <a:t> </a:t>
                      </a:r>
                      <a:r>
                        <a:rPr lang="en-US" sz="1400" b="0" dirty="0" smtClean="0">
                          <a:latin typeface="Arial" pitchFamily="34" charset="0"/>
                          <a:cs typeface="Arial" pitchFamily="34" charset="0"/>
                        </a:rPr>
                        <a:t>to HF’s during weekends and public holidays on a voluntary basis.</a:t>
                      </a:r>
                    </a:p>
                    <a:p>
                      <a:pPr marL="285750" indent="-285750" eaLnBrk="1" hangingPunct="1">
                        <a:buFont typeface="Arial" pitchFamily="34" charset="0"/>
                        <a:buChar char="•"/>
                      </a:pPr>
                      <a:r>
                        <a:rPr lang="en-US" sz="1400" b="0" dirty="0" smtClean="0">
                          <a:latin typeface="Arial" pitchFamily="34" charset="0"/>
                          <a:cs typeface="Arial" pitchFamily="34" charset="0"/>
                        </a:rPr>
                        <a:t>Unconnected HF’s were visited on weekly basis to register new born babies. .</a:t>
                      </a: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 name="Slide Number Placeholder 2"/>
          <p:cNvSpPr>
            <a:spLocks noGrp="1"/>
          </p:cNvSpPr>
          <p:nvPr>
            <p:ph type="sldNum" sz="quarter" idx="12"/>
          </p:nvPr>
        </p:nvSpPr>
        <p:spPr>
          <a:xfrm>
            <a:off x="6930390" y="6356350"/>
            <a:ext cx="2133600" cy="365125"/>
          </a:xfrm>
        </p:spPr>
        <p:txBody>
          <a:bodyPr/>
          <a:lstStyle/>
          <a:p>
            <a:fld id="{2538E8B7-8BD9-9F48-9FB6-4E0DFEDB8449}" type="slidenum">
              <a:rPr lang="en-US" smtClean="0"/>
              <a:pPr/>
              <a:t>18</a:t>
            </a:fld>
            <a:endParaRPr lang="en-US" dirty="0"/>
          </a:p>
        </p:txBody>
      </p:sp>
    </p:spTree>
    <p:extLst>
      <p:ext uri="{BB962C8B-B14F-4D97-AF65-F5344CB8AC3E}">
        <p14:creationId xmlns:p14="http://schemas.microsoft.com/office/powerpoint/2010/main" xmlns="" val="147530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type="title"/>
          </p:nvPr>
        </p:nvSpPr>
        <p:spPr>
          <a:xfrm>
            <a:off x="457200" y="34767"/>
            <a:ext cx="8229600" cy="479742"/>
          </a:xfrm>
        </p:spPr>
        <p:txBody>
          <a:body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72550181"/>
              </p:ext>
            </p:extLst>
          </p:nvPr>
        </p:nvGraphicFramePr>
        <p:xfrm>
          <a:off x="80010" y="514509"/>
          <a:ext cx="8983980" cy="5440482"/>
        </p:xfrm>
        <a:graphic>
          <a:graphicData uri="http://schemas.openxmlformats.org/drawingml/2006/table">
            <a:tbl>
              <a:tblPr firstRow="1" bandRow="1"/>
              <a:tblGrid>
                <a:gridCol w="2216231"/>
                <a:gridCol w="2936463"/>
                <a:gridCol w="3831286"/>
              </a:tblGrid>
              <a:tr h="381289">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 810 000</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pPr algn="ctr"/>
                      <a:endParaRPr lang="en-ZA" sz="2000" dirty="0"/>
                    </a:p>
                  </a:txBody>
                  <a:tcPr/>
                </a:tc>
              </a:tr>
              <a:tr h="79201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600" b="1" dirty="0" smtClean="0">
                          <a:latin typeface="Arial Narrow" panose="020B0606020202030204" pitchFamily="34" charset="0"/>
                        </a:rPr>
                        <a:t>ANNUAL</a:t>
                      </a:r>
                      <a:r>
                        <a:rPr lang="en-ZA" sz="1600" b="1" baseline="0" dirty="0" smtClean="0">
                          <a:latin typeface="Arial Narrow" panose="020B0606020202030204" pitchFamily="34" charset="0"/>
                        </a:rPr>
                        <a:t> </a:t>
                      </a:r>
                      <a:r>
                        <a:rPr lang="en-ZA" sz="1600" b="1" dirty="0" smtClean="0">
                          <a:latin typeface="Arial Narrow" panose="020B0606020202030204" pitchFamily="34" charset="0"/>
                        </a:rPr>
                        <a:t>TARGET</a:t>
                      </a:r>
                    </a:p>
                    <a:p>
                      <a:pPr algn="ctr"/>
                      <a:r>
                        <a:rPr lang="en-ZA" sz="1600" b="1" dirty="0" smtClean="0">
                          <a:latin typeface="Arial Narrow" panose="020B0606020202030204" pitchFamily="34" charset="0"/>
                        </a:rPr>
                        <a:t>(APRIL 2019 – MARCH 2020)</a:t>
                      </a:r>
                      <a:endParaRPr lang="en-ZA" sz="1600" b="1"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600" b="1" dirty="0" smtClean="0">
                          <a:latin typeface="Arial Narrow" panose="020B0606020202030204" pitchFamily="34" charset="0"/>
                        </a:rPr>
                        <a:t>PERFORMANCE STATUS</a:t>
                      </a:r>
                      <a:endParaRPr lang="en-ZA" sz="1600" b="1"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b="1" dirty="0" smtClean="0">
                          <a:latin typeface="Arial Narrow" panose="020B0606020202030204" pitchFamily="34" charset="0"/>
                        </a:rPr>
                        <a:t>PLANNED</a:t>
                      </a:r>
                      <a:r>
                        <a:rPr lang="en-US" sz="1600" b="1" baseline="0" dirty="0" smtClean="0">
                          <a:latin typeface="Arial Narrow" panose="020B0606020202030204" pitchFamily="34" charset="0"/>
                        </a:rPr>
                        <a:t> ACTIONS TO ACHIEVE THE TARGET</a:t>
                      </a:r>
                      <a:endParaRPr lang="en-ZA" sz="1600" b="1"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22149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ZA" sz="1200" b="0" kern="1200" dirty="0" smtClean="0">
                          <a:solidFill>
                            <a:schemeClr val="tx1"/>
                          </a:solidFill>
                          <a:effectLst/>
                          <a:latin typeface="Arial Narrow" pitchFamily="34" charset="0"/>
                          <a:ea typeface="+mn-ea"/>
                          <a:cs typeface="+mn-cs"/>
                        </a:rPr>
                        <a:t>49</a:t>
                      </a:r>
                      <a:r>
                        <a:rPr lang="en-ZA" sz="1200" b="0" kern="1200" baseline="0" dirty="0" smtClean="0">
                          <a:solidFill>
                            <a:schemeClr val="tx1"/>
                          </a:solidFill>
                          <a:effectLst/>
                          <a:latin typeface="Arial Narrow" pitchFamily="34" charset="0"/>
                          <a:ea typeface="+mn-ea"/>
                          <a:cs typeface="+mn-cs"/>
                        </a:rPr>
                        <a:t> 777</a:t>
                      </a:r>
                      <a:r>
                        <a:rPr lang="en-ZA" sz="1200" b="0" kern="1200" dirty="0" smtClean="0">
                          <a:solidFill>
                            <a:schemeClr val="tx1"/>
                          </a:solidFill>
                          <a:effectLst/>
                          <a:latin typeface="Arial Narrow" pitchFamily="34" charset="0"/>
                          <a:ea typeface="+mn-ea"/>
                          <a:cs typeface="+mn-cs"/>
                        </a:rPr>
                        <a:t>  Births registered within 30    calendar days</a:t>
                      </a: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a:ea typeface="+mn-ea"/>
                          <a:cs typeface="+mn-cs"/>
                        </a:rPr>
                        <a:t>Q1 Target</a:t>
                      </a:r>
                      <a:r>
                        <a:rPr lang="en-US" sz="1200" b="0" i="0" u="none" strike="noStrike" kern="1200" baseline="0" dirty="0" smtClean="0">
                          <a:solidFill>
                            <a:schemeClr val="tx1"/>
                          </a:solidFill>
                          <a:effectLst/>
                          <a:latin typeface="Arial"/>
                          <a:ea typeface="+mn-ea"/>
                          <a:cs typeface="+mn-cs"/>
                        </a:rPr>
                        <a:t>                   = 12 656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a:ea typeface="+mn-ea"/>
                          <a:cs typeface="+mn-cs"/>
                        </a:rPr>
                        <a:t>Actual Performance   = 13 558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a:ea typeface="+mn-ea"/>
                          <a:cs typeface="+mn-cs"/>
                        </a:rPr>
                        <a:t>Variance                     =     902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rgbClr val="C00000"/>
                          </a:solidFill>
                          <a:effectLst/>
                          <a:latin typeface="Arial"/>
                          <a:ea typeface="+mn-ea"/>
                          <a:cs typeface="+mn-cs"/>
                        </a:rPr>
                        <a:t>% achieved               = 107%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Arial"/>
                          <a:ea typeface="+mn-ea"/>
                          <a:cs typeface="+mn-cs"/>
                        </a:rPr>
                        <a:t>The province registered 183 more babies compared to the same period last year.</a:t>
                      </a: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eaLnBrk="1" hangingPunct="1">
                        <a:buFont typeface="Arial" pitchFamily="34" charset="0"/>
                        <a:buChar char="•"/>
                      </a:pPr>
                      <a:r>
                        <a:rPr lang="en-US" sz="1400" b="0" dirty="0" smtClean="0">
                          <a:latin typeface="Arial" pitchFamily="34" charset="0"/>
                          <a:cs typeface="Arial" pitchFamily="34" charset="0"/>
                        </a:rPr>
                        <a:t>Awarenes</a:t>
                      </a:r>
                      <a:r>
                        <a:rPr lang="en-US" sz="1400" b="0" baseline="0" dirty="0" smtClean="0">
                          <a:latin typeface="Arial" pitchFamily="34" charset="0"/>
                          <a:cs typeface="Arial" pitchFamily="34" charset="0"/>
                        </a:rPr>
                        <a:t>s to</a:t>
                      </a:r>
                      <a:r>
                        <a:rPr lang="en-US" sz="1400" b="0" dirty="0" smtClean="0">
                          <a:latin typeface="Arial" pitchFamily="34" charset="0"/>
                          <a:cs typeface="Arial" pitchFamily="34" charset="0"/>
                        </a:rPr>
                        <a:t> pregnant women was conducted during pre-natal visits at HF’s. </a:t>
                      </a:r>
                    </a:p>
                    <a:p>
                      <a:pPr marL="285750" indent="-285750" eaLnBrk="1" hangingPunct="1">
                        <a:buFont typeface="Arial" pitchFamily="34" charset="0"/>
                        <a:buChar char="•"/>
                      </a:pPr>
                      <a:r>
                        <a:rPr lang="en-US" sz="1400" b="0" dirty="0" smtClean="0">
                          <a:latin typeface="Arial" pitchFamily="34" charset="0"/>
                          <a:cs typeface="Arial" pitchFamily="34" charset="0"/>
                        </a:rPr>
                        <a:t>The Province used birth occurrence registers to follow-up on all unregistered babies at HF’s. </a:t>
                      </a:r>
                    </a:p>
                    <a:p>
                      <a:pPr marL="285750" indent="-285750" eaLnBrk="1" hangingPunct="1">
                        <a:buFont typeface="Arial" pitchFamily="34" charset="0"/>
                        <a:buChar char="•"/>
                      </a:pPr>
                      <a:r>
                        <a:rPr lang="en-US" sz="1400" b="0" dirty="0" smtClean="0">
                          <a:latin typeface="Arial" pitchFamily="34" charset="0"/>
                          <a:cs typeface="Arial" pitchFamily="34" charset="0"/>
                        </a:rPr>
                        <a:t>High birth and LRB volume areas were identified</a:t>
                      </a:r>
                      <a:r>
                        <a:rPr lang="en-US" sz="1400" b="0" baseline="0" dirty="0" smtClean="0">
                          <a:latin typeface="Arial" pitchFamily="34" charset="0"/>
                          <a:cs typeface="Arial" pitchFamily="34" charset="0"/>
                        </a:rPr>
                        <a:t> </a:t>
                      </a:r>
                      <a:r>
                        <a:rPr lang="en-US" sz="1400" b="0" dirty="0" smtClean="0">
                          <a:latin typeface="Arial" pitchFamily="34" charset="0"/>
                          <a:cs typeface="Arial" pitchFamily="34" charset="0"/>
                        </a:rPr>
                        <a:t>to promote early birth registration.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latin typeface="Arial" pitchFamily="34" charset="0"/>
                          <a:cs typeface="Arial" pitchFamily="34" charset="0"/>
                        </a:rPr>
                        <a:t>Officials attended</a:t>
                      </a:r>
                      <a:r>
                        <a:rPr lang="en-US" sz="1400" b="0" baseline="0" dirty="0" smtClean="0">
                          <a:latin typeface="Arial" pitchFamily="34" charset="0"/>
                          <a:cs typeface="Arial" pitchFamily="34" charset="0"/>
                        </a:rPr>
                        <a:t> </a:t>
                      </a:r>
                      <a:r>
                        <a:rPr lang="en-US" sz="1400" b="0" dirty="0" smtClean="0">
                          <a:latin typeface="Arial" pitchFamily="34" charset="0"/>
                          <a:cs typeface="Arial" pitchFamily="34" charset="0"/>
                        </a:rPr>
                        <a:t>to HF’s during weekends and public holidays on a voluntary basis.</a:t>
                      </a:r>
                    </a:p>
                    <a:p>
                      <a:pPr marL="285750" indent="-285750" eaLnBrk="1" hangingPunct="1">
                        <a:buFont typeface="Arial" pitchFamily="34" charset="0"/>
                        <a:buChar char="•"/>
                      </a:pPr>
                      <a:r>
                        <a:rPr lang="en-US" sz="1400" b="0" dirty="0" smtClean="0">
                          <a:latin typeface="Arial" pitchFamily="34" charset="0"/>
                          <a:cs typeface="Arial" pitchFamily="34" charset="0"/>
                        </a:rPr>
                        <a:t>Unconnected HF’s were visited on weekly basis to register new born babies. </a:t>
                      </a:r>
                    </a:p>
                    <a:p>
                      <a:pPr marL="0" indent="0" eaLnBrk="1" hangingPunct="1">
                        <a:buFont typeface="Arial" pitchFamily="34" charset="0"/>
                        <a:buNone/>
                      </a:pPr>
                      <a:endParaRPr lang="en-US" sz="1400" b="0" dirty="0" smtClean="0">
                        <a:latin typeface="Arial" pitchFamily="34" charset="0"/>
                        <a:cs typeface="Arial" pitchFamily="34" charset="0"/>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 name="Slide Number Placeholder 2"/>
          <p:cNvSpPr>
            <a:spLocks noGrp="1"/>
          </p:cNvSpPr>
          <p:nvPr>
            <p:ph type="sldNum" sz="quarter" idx="12"/>
          </p:nvPr>
        </p:nvSpPr>
        <p:spPr>
          <a:xfrm>
            <a:off x="6930390" y="6383152"/>
            <a:ext cx="2133600" cy="365125"/>
          </a:xfrm>
        </p:spPr>
        <p:txBody>
          <a:bodyPr/>
          <a:lstStyle/>
          <a:p>
            <a:fld id="{2538E8B7-8BD9-9F48-9FB6-4E0DFEDB8449}" type="slidenum">
              <a:rPr lang="en-US" smtClean="0"/>
              <a:pPr/>
              <a:t>19</a:t>
            </a:fld>
            <a:endParaRPr lang="en-US" dirty="0"/>
          </a:p>
        </p:txBody>
      </p:sp>
    </p:spTree>
    <p:extLst>
      <p:ext uri="{BB962C8B-B14F-4D97-AF65-F5344CB8AC3E}">
        <p14:creationId xmlns:p14="http://schemas.microsoft.com/office/powerpoint/2010/main" xmlns="" val="2253735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97632"/>
            <a:ext cx="8229600" cy="3540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smtClean="0">
                <a:ln>
                  <a:noFill/>
                </a:ln>
                <a:solidFill>
                  <a:sysClr val="windowText" lastClr="000000"/>
                </a:solidFill>
                <a:effectLst/>
                <a:uLnTx/>
                <a:uFillTx/>
              </a:rPr>
              <a:t>Table of Contents</a:t>
            </a:r>
          </a:p>
        </p:txBody>
      </p:sp>
      <p:graphicFrame>
        <p:nvGraphicFramePr>
          <p:cNvPr id="5" name="Table 4"/>
          <p:cNvGraphicFramePr>
            <a:graphicFrameLocks noGrp="1"/>
          </p:cNvGraphicFramePr>
          <p:nvPr>
            <p:extLst>
              <p:ext uri="{D42A27DB-BD31-4B8C-83A1-F6EECF244321}">
                <p14:modId xmlns:p14="http://schemas.microsoft.com/office/powerpoint/2010/main" xmlns="" val="3168765663"/>
              </p:ext>
            </p:extLst>
          </p:nvPr>
        </p:nvGraphicFramePr>
        <p:xfrm>
          <a:off x="80010" y="552893"/>
          <a:ext cx="8961120" cy="5361585"/>
        </p:xfrm>
        <a:graphic>
          <a:graphicData uri="http://schemas.openxmlformats.org/drawingml/2006/table">
            <a:tbl>
              <a:tblPr/>
              <a:tblGrid>
                <a:gridCol w="7416855"/>
                <a:gridCol w="1544265"/>
              </a:tblGrid>
              <a:tr h="278970">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ZA" sz="1400" b="1" i="0" u="none" strike="noStrike" cap="none" normalizeH="0" baseline="0" dirty="0" smtClean="0">
                          <a:ln>
                            <a:noFill/>
                          </a:ln>
                          <a:solidFill>
                            <a:schemeClr val="tx1"/>
                          </a:solidFill>
                          <a:effectLst/>
                          <a:latin typeface="Arial" charset="0"/>
                          <a:cs typeface="Arial" charset="0"/>
                        </a:rPr>
                        <a:t>CONTENT</a:t>
                      </a:r>
                      <a:endParaRPr kumimoji="0" lang="en-US" sz="1400" b="1" i="0" u="none" strike="noStrike" cap="none" normalizeH="0" baseline="0" dirty="0" smtClean="0">
                        <a:ln>
                          <a:noFill/>
                        </a:ln>
                        <a:solidFill>
                          <a:schemeClr val="tx1"/>
                        </a:solidFill>
                        <a:effectLst/>
                        <a:latin typeface="Arial" charset="0"/>
                        <a:cs typeface="Arial" charset="0"/>
                      </a:endParaRPr>
                    </a:p>
                  </a:txBody>
                  <a:tcPr marL="91427" marR="91427" marT="45704" marB="4570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ZA" sz="1400" b="1" i="0" u="none" strike="noStrike" cap="none" normalizeH="0" baseline="0" dirty="0" smtClean="0">
                          <a:ln>
                            <a:noFill/>
                          </a:ln>
                          <a:solidFill>
                            <a:schemeClr val="tx1"/>
                          </a:solidFill>
                          <a:effectLst/>
                          <a:latin typeface="Arial" charset="0"/>
                          <a:cs typeface="Arial" charset="0"/>
                        </a:rPr>
                        <a:t>SLIDE NO.</a:t>
                      </a:r>
                      <a:endParaRPr kumimoji="0" lang="en-US" sz="1400" b="1" i="0" u="none" strike="noStrike" cap="none" normalizeH="0" baseline="0" dirty="0" smtClean="0">
                        <a:ln>
                          <a:noFill/>
                        </a:ln>
                        <a:solidFill>
                          <a:schemeClr val="tx1"/>
                        </a:solidFill>
                        <a:effectLst/>
                        <a:latin typeface="Arial" charset="0"/>
                        <a:cs typeface="Arial" charset="0"/>
                      </a:endParaRPr>
                    </a:p>
                  </a:txBody>
                  <a:tcPr marL="91427" marR="91427" marT="45704" marB="4570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1223973">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r>
                        <a:rPr lang="en-US" sz="1600" b="1" dirty="0" smtClean="0"/>
                        <a:t>Provincial</a:t>
                      </a:r>
                      <a:r>
                        <a:rPr lang="en-US" sz="1600" b="1" baseline="0" dirty="0" smtClean="0"/>
                        <a:t> Overview and Footprint</a:t>
                      </a:r>
                      <a:endParaRPr lang="en-US" sz="1400" b="0" dirty="0" smtClean="0"/>
                    </a:p>
                    <a:p>
                      <a:pPr marL="285750" indent="-285750">
                        <a:buClr>
                          <a:schemeClr val="bg2"/>
                        </a:buClr>
                        <a:buFont typeface="Wingdings" pitchFamily="2" charset="2"/>
                        <a:buChar char="§"/>
                      </a:pPr>
                      <a:r>
                        <a:rPr lang="en-US" sz="1400" b="0" dirty="0" smtClean="0"/>
                        <a:t>Introduction</a:t>
                      </a:r>
                      <a:r>
                        <a:rPr lang="en-US" sz="1400" b="0" baseline="0" dirty="0" smtClean="0"/>
                        <a:t> and Background</a:t>
                      </a:r>
                    </a:p>
                    <a:p>
                      <a:pPr marL="285750" indent="-285750">
                        <a:buClr>
                          <a:schemeClr val="bg2"/>
                        </a:buClr>
                        <a:buFont typeface="Wingdings" pitchFamily="2" charset="2"/>
                        <a:buChar char="§"/>
                      </a:pPr>
                      <a:r>
                        <a:rPr lang="en-US" sz="1400" b="0" baseline="0" dirty="0" smtClean="0"/>
                        <a:t>Provincial Management and Demarcation Operating Model</a:t>
                      </a:r>
                    </a:p>
                    <a:p>
                      <a:pPr marL="285750" marR="0" indent="-285750" algn="l" defTabSz="457200" rtl="0" eaLnBrk="1" fontAlgn="auto" latinLnBrk="0" hangingPunct="1">
                        <a:lnSpc>
                          <a:spcPct val="100000"/>
                        </a:lnSpc>
                        <a:spcBef>
                          <a:spcPts val="0"/>
                        </a:spcBef>
                        <a:spcAft>
                          <a:spcPts val="0"/>
                        </a:spcAft>
                        <a:buClr>
                          <a:schemeClr val="bg2"/>
                        </a:buClr>
                        <a:buSzTx/>
                        <a:buFont typeface="Wingdings" pitchFamily="2" charset="2"/>
                        <a:buChar char="§"/>
                        <a:tabLst/>
                        <a:defRPr/>
                      </a:pPr>
                      <a:r>
                        <a:rPr lang="en-US" sz="1400" b="0" baseline="0" dirty="0" smtClean="0"/>
                        <a:t>Summary of the current footprint of the North West Province</a:t>
                      </a:r>
                    </a:p>
                  </a:txBody>
                  <a:tcPr marL="91427" marR="91427" marT="45704" marB="4570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400" b="0" i="0" u="none" strike="noStrike" cap="none" normalizeH="0" baseline="0" dirty="0" smtClean="0">
                          <a:ln>
                            <a:noFill/>
                          </a:ln>
                          <a:solidFill>
                            <a:schemeClr val="tx1"/>
                          </a:solidFill>
                          <a:effectLst/>
                          <a:latin typeface="+mn-lt"/>
                          <a:cs typeface="Arial" charset="0"/>
                        </a:rPr>
                        <a:t>                                                                                                                          5                                                                             6                                     7-15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endParaRPr kumimoji="0" lang="en-US" sz="1400" b="0" i="0" u="none" strike="noStrike" cap="none" normalizeH="0" baseline="0" dirty="0" smtClean="0">
                        <a:ln>
                          <a:noFill/>
                        </a:ln>
                        <a:solidFill>
                          <a:schemeClr val="tx1"/>
                        </a:solidFill>
                        <a:effectLst/>
                        <a:latin typeface="+mn-lt"/>
                        <a:cs typeface="Arial" charset="0"/>
                      </a:endParaRPr>
                    </a:p>
                  </a:txBody>
                  <a:tcPr marL="91427" marR="91427" marT="45704" marB="4570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601">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defRPr/>
                      </a:pPr>
                      <a:r>
                        <a:rPr kumimoji="0" lang="en-US" sz="1600" b="1" i="0" u="none" strike="noStrike" cap="none" normalizeH="0" baseline="0" dirty="0" smtClean="0">
                          <a:ln>
                            <a:noFill/>
                          </a:ln>
                          <a:solidFill>
                            <a:schemeClr val="tx1"/>
                          </a:solidFill>
                          <a:effectLst/>
                          <a:latin typeface="+mn-lt"/>
                          <a:cs typeface="Arial" charset="0"/>
                        </a:rPr>
                        <a:t>Provincial Performance 2018/19</a:t>
                      </a:r>
                    </a:p>
                    <a:p>
                      <a:pPr marL="171450" marR="0" lvl="0" indent="-171450" algn="l" defTabSz="914400" rtl="0" eaLnBrk="1" fontAlgn="base" latinLnBrk="0" hangingPunct="1">
                        <a:lnSpc>
                          <a:spcPct val="90000"/>
                        </a:lnSpc>
                        <a:spcBef>
                          <a:spcPct val="90000"/>
                        </a:spcBef>
                        <a:spcAft>
                          <a:spcPct val="0"/>
                        </a:spcAft>
                        <a:buClr>
                          <a:schemeClr val="bg2"/>
                        </a:buClr>
                        <a:buSzTx/>
                        <a:buFont typeface="Wingdings" pitchFamily="2" charset="2"/>
                        <a:buChar char="§"/>
                        <a:tabLst/>
                        <a:defRPr/>
                      </a:pPr>
                      <a:r>
                        <a:rPr kumimoji="0" lang="en-US" sz="1400" b="0" i="0" u="none" strike="noStrike" cap="none" normalizeH="0" baseline="0" dirty="0" smtClean="0">
                          <a:ln>
                            <a:noFill/>
                          </a:ln>
                          <a:solidFill>
                            <a:schemeClr val="tx1"/>
                          </a:solidFill>
                          <a:effectLst/>
                          <a:latin typeface="+mn-lt"/>
                          <a:cs typeface="Arial" charset="0"/>
                        </a:rPr>
                        <a:t>Birth Registration and Projected annual target 2013/14 – 2018/19</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2" charset="2"/>
                        <a:buNone/>
                        <a:tabLst/>
                        <a:defRPr/>
                      </a:pPr>
                      <a:r>
                        <a:rPr kumimoji="0" lang="en-US" sz="1600" b="1" i="0" u="none" strike="noStrike" cap="none" normalizeH="0" baseline="0" dirty="0" smtClean="0">
                          <a:ln>
                            <a:noFill/>
                          </a:ln>
                          <a:solidFill>
                            <a:schemeClr val="tx1"/>
                          </a:solidFill>
                          <a:effectLst/>
                          <a:latin typeface="+mn-lt"/>
                          <a:cs typeface="Arial" charset="0"/>
                        </a:rPr>
                        <a:t>Overview Analysis </a:t>
                      </a:r>
                    </a:p>
                    <a:p>
                      <a:pPr marL="171450" marR="0" lvl="0" indent="-171450" algn="l" defTabSz="914400" rtl="0" eaLnBrk="1" fontAlgn="base" latinLnBrk="0" hangingPunct="1">
                        <a:lnSpc>
                          <a:spcPct val="90000"/>
                        </a:lnSpc>
                        <a:spcBef>
                          <a:spcPct val="90000"/>
                        </a:spcBef>
                        <a:spcAft>
                          <a:spcPct val="0"/>
                        </a:spcAft>
                        <a:buClr>
                          <a:schemeClr val="bg2"/>
                        </a:buClr>
                        <a:buSzTx/>
                        <a:buFont typeface="Wingdings" pitchFamily="2" charset="2"/>
                        <a:buChar char="§"/>
                        <a:tabLst/>
                        <a:defRPr/>
                      </a:pPr>
                      <a:r>
                        <a:rPr kumimoji="0" lang="en-US" sz="1200" b="0" i="0" u="none" strike="noStrike" cap="none" normalizeH="0" baseline="0" dirty="0" smtClean="0">
                          <a:ln>
                            <a:noFill/>
                          </a:ln>
                          <a:solidFill>
                            <a:schemeClr val="tx1"/>
                          </a:solidFill>
                          <a:effectLst/>
                          <a:latin typeface="+mn-lt"/>
                          <a:cs typeface="Arial" charset="0"/>
                        </a:rPr>
                        <a:t> Birth Registration within 30 days  - 2018/19</a:t>
                      </a:r>
                    </a:p>
                    <a:p>
                      <a:pPr marL="171450" marR="0" lvl="0" indent="-171450" algn="l" defTabSz="914400" rtl="0" eaLnBrk="1" fontAlgn="base" latinLnBrk="0" hangingPunct="1">
                        <a:lnSpc>
                          <a:spcPct val="90000"/>
                        </a:lnSpc>
                        <a:spcBef>
                          <a:spcPct val="90000"/>
                        </a:spcBef>
                        <a:spcAft>
                          <a:spcPct val="0"/>
                        </a:spcAft>
                        <a:buClr>
                          <a:schemeClr val="bg2"/>
                        </a:buClr>
                        <a:buSzTx/>
                        <a:buFont typeface="Wingdings" pitchFamily="2" charset="2"/>
                        <a:buChar char="§"/>
                        <a:tabLst/>
                        <a:defRPr/>
                      </a:pPr>
                      <a:r>
                        <a:rPr kumimoji="0" lang="en-US" sz="1200" b="0" i="0" u="none" strike="noStrike" cap="none" normalizeH="0" baseline="0" dirty="0" smtClean="0">
                          <a:ln>
                            <a:noFill/>
                          </a:ln>
                          <a:solidFill>
                            <a:schemeClr val="tx1"/>
                          </a:solidFill>
                          <a:effectLst/>
                          <a:latin typeface="+mn-lt"/>
                          <a:cs typeface="Arial" charset="0"/>
                        </a:rPr>
                        <a:t> Birth Registration within 30 days  - 2019/20</a:t>
                      </a:r>
                    </a:p>
                    <a:p>
                      <a:pPr marL="171450" marR="0" lvl="0" indent="-171450" algn="l" defTabSz="914400" rtl="0" eaLnBrk="1" fontAlgn="base" latinLnBrk="0" hangingPunct="1">
                        <a:lnSpc>
                          <a:spcPct val="90000"/>
                        </a:lnSpc>
                        <a:spcBef>
                          <a:spcPct val="90000"/>
                        </a:spcBef>
                        <a:spcAft>
                          <a:spcPct val="0"/>
                        </a:spcAft>
                        <a:buClr>
                          <a:schemeClr val="bg2"/>
                        </a:buClr>
                        <a:buSzTx/>
                        <a:buFont typeface="Wingdings" pitchFamily="2" charset="2"/>
                        <a:buChar char="§"/>
                        <a:tabLst/>
                        <a:defRPr/>
                      </a:pPr>
                      <a:r>
                        <a:rPr kumimoji="0" lang="en-US" sz="1200" b="0" i="0" u="none" strike="noStrike" cap="none" normalizeH="0" baseline="0" dirty="0" smtClean="0">
                          <a:ln>
                            <a:noFill/>
                          </a:ln>
                          <a:solidFill>
                            <a:schemeClr val="tx1"/>
                          </a:solidFill>
                          <a:effectLst/>
                          <a:latin typeface="+mn-lt"/>
                          <a:cs typeface="Arial" charset="0"/>
                        </a:rPr>
                        <a:t> Comparative Analysis of Birth Registration for Q1 : 2018/19 – 2019/20</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200" b="0" i="0" u="none" strike="noStrike" cap="none" normalizeH="0" baseline="0" dirty="0" smtClean="0">
                          <a:ln>
                            <a:noFill/>
                          </a:ln>
                          <a:solidFill>
                            <a:schemeClr val="tx1"/>
                          </a:solidFill>
                          <a:effectLst/>
                          <a:latin typeface="+mn-lt"/>
                          <a:cs typeface="Arial" charset="0"/>
                        </a:rPr>
                        <a:t>ID Smart Card – 2018/19</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200" b="0" i="0" u="none" strike="noStrike" cap="none" normalizeH="0" baseline="0" dirty="0" smtClean="0">
                          <a:ln>
                            <a:noFill/>
                          </a:ln>
                          <a:solidFill>
                            <a:schemeClr val="tx1"/>
                          </a:solidFill>
                          <a:effectLst/>
                          <a:latin typeface="+mn-lt"/>
                          <a:cs typeface="Arial" charset="0"/>
                        </a:rPr>
                        <a:t>ID Smartcard  - 2019/20</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200" b="0" i="0" u="none" strike="noStrike" cap="none" normalizeH="0" baseline="0" dirty="0" smtClean="0">
                          <a:ln>
                            <a:noFill/>
                          </a:ln>
                          <a:solidFill>
                            <a:schemeClr val="tx1"/>
                          </a:solidFill>
                          <a:effectLst/>
                          <a:latin typeface="+mn-lt"/>
                          <a:cs typeface="Arial" charset="0"/>
                        </a:rPr>
                        <a:t>Mobile Offices</a:t>
                      </a:r>
                    </a:p>
                  </a:txBody>
                  <a:tcPr marL="91427" marR="91427" marT="45704" marB="4570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400" b="0" i="0" u="none" strike="noStrike" cap="none" normalizeH="0" baseline="0" dirty="0" smtClean="0">
                          <a:ln>
                            <a:noFill/>
                          </a:ln>
                          <a:solidFill>
                            <a:schemeClr val="tx1"/>
                          </a:solidFill>
                          <a:effectLst/>
                          <a:latin typeface="+mn-lt"/>
                          <a:cs typeface="Arial" charset="0"/>
                        </a:rPr>
                        <a:t>16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400" b="0" i="0" u="none" strike="noStrike" cap="none" normalizeH="0" baseline="0" dirty="0" smtClean="0">
                          <a:ln>
                            <a:noFill/>
                          </a:ln>
                          <a:solidFill>
                            <a:schemeClr val="tx1"/>
                          </a:solidFill>
                          <a:effectLst/>
                          <a:latin typeface="+mn-lt"/>
                          <a:cs typeface="Arial" charset="0"/>
                        </a:rPr>
                        <a:t>17</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endParaRPr kumimoji="0" lang="en-US" sz="1400" b="0"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200" b="0" i="0" u="none" strike="noStrike" cap="none" normalizeH="0" baseline="0" dirty="0" smtClean="0">
                          <a:ln>
                            <a:noFill/>
                          </a:ln>
                          <a:solidFill>
                            <a:schemeClr val="tx1"/>
                          </a:solidFill>
                          <a:effectLst/>
                          <a:latin typeface="+mn-lt"/>
                          <a:cs typeface="Arial" charset="0"/>
                        </a:rPr>
                        <a:t>18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200" b="0" i="0" u="none" strike="noStrike" cap="none" normalizeH="0" baseline="0" dirty="0" smtClean="0">
                          <a:ln>
                            <a:noFill/>
                          </a:ln>
                          <a:solidFill>
                            <a:schemeClr val="tx1"/>
                          </a:solidFill>
                          <a:effectLst/>
                          <a:latin typeface="+mn-lt"/>
                          <a:cs typeface="Arial" charset="0"/>
                        </a:rPr>
                        <a:t>19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200" b="0" i="0" u="none" strike="noStrike" cap="none" normalizeH="0" baseline="0" dirty="0" smtClean="0">
                          <a:ln>
                            <a:noFill/>
                          </a:ln>
                          <a:solidFill>
                            <a:schemeClr val="tx1"/>
                          </a:solidFill>
                          <a:effectLst/>
                          <a:latin typeface="+mn-lt"/>
                          <a:cs typeface="Arial" charset="0"/>
                        </a:rPr>
                        <a:t>20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200" b="0" i="0" u="none" strike="noStrike" cap="none" normalizeH="0" baseline="0" dirty="0" smtClean="0">
                          <a:ln>
                            <a:noFill/>
                          </a:ln>
                          <a:solidFill>
                            <a:schemeClr val="tx1"/>
                          </a:solidFill>
                          <a:effectLst/>
                          <a:latin typeface="+mn-lt"/>
                          <a:cs typeface="Arial" charset="0"/>
                        </a:rPr>
                        <a:t>21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200" b="0" i="0" u="none" strike="noStrike" cap="none" normalizeH="0" baseline="0" dirty="0" smtClean="0">
                          <a:ln>
                            <a:noFill/>
                          </a:ln>
                          <a:solidFill>
                            <a:schemeClr val="tx1"/>
                          </a:solidFill>
                          <a:effectLst/>
                          <a:latin typeface="+mn-lt"/>
                          <a:cs typeface="Arial" charset="0"/>
                        </a:rPr>
                        <a:t>22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200" b="0" i="0" u="none" strike="noStrike" cap="none" normalizeH="0" baseline="0" dirty="0" smtClean="0">
                          <a:ln>
                            <a:noFill/>
                          </a:ln>
                          <a:solidFill>
                            <a:schemeClr val="tx1"/>
                          </a:solidFill>
                          <a:effectLst/>
                          <a:latin typeface="+mn-lt"/>
                          <a:cs typeface="Arial" charset="0"/>
                        </a:rPr>
                        <a:t>23                                </a:t>
                      </a:r>
                    </a:p>
                  </a:txBody>
                  <a:tcPr marL="91427" marR="91427" marT="45704" marB="4570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a:xfrm>
            <a:off x="6790706" y="6335651"/>
            <a:ext cx="2133600" cy="365125"/>
          </a:xfrm>
        </p:spPr>
        <p:txBody>
          <a:bodyPr/>
          <a:lstStyle/>
          <a:p>
            <a:fld id="{2538E8B7-8BD9-9F48-9FB6-4E0DFEDB8449}" type="slidenum">
              <a:rPr lang="en-US" smtClean="0"/>
              <a:pPr/>
              <a:t>2</a:t>
            </a:fld>
            <a:endParaRPr lang="en-US" dirty="0"/>
          </a:p>
        </p:txBody>
      </p:sp>
    </p:spTree>
    <p:extLst>
      <p:ext uri="{BB962C8B-B14F-4D97-AF65-F5344CB8AC3E}">
        <p14:creationId xmlns:p14="http://schemas.microsoft.com/office/powerpoint/2010/main" xmlns="" val="385813146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15397" y="6356350"/>
            <a:ext cx="2133600" cy="365125"/>
          </a:xfrm>
        </p:spPr>
        <p:txBody>
          <a:bodyPr/>
          <a:lstStyle/>
          <a:p>
            <a:fld id="{2538E8B7-8BD9-9F48-9FB6-4E0DFEDB8449}" type="slidenum">
              <a:rPr lang="en-US" smtClean="0"/>
              <a:pPr/>
              <a:t>20</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2055316793"/>
              </p:ext>
            </p:extLst>
          </p:nvPr>
        </p:nvGraphicFramePr>
        <p:xfrm>
          <a:off x="83127" y="190005"/>
          <a:ext cx="8965869" cy="5581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9919256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844027175"/>
              </p:ext>
            </p:extLst>
          </p:nvPr>
        </p:nvGraphicFramePr>
        <p:xfrm>
          <a:off x="91440" y="720091"/>
          <a:ext cx="8944610" cy="5067904"/>
        </p:xfrm>
        <a:graphic>
          <a:graphicData uri="http://schemas.openxmlformats.org/drawingml/2006/table">
            <a:tbl>
              <a:tblPr firstRow="1" bandRow="1"/>
              <a:tblGrid>
                <a:gridCol w="2791238"/>
                <a:gridCol w="2338876"/>
                <a:gridCol w="3814496"/>
              </a:tblGrid>
              <a:tr h="424144">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 3000 000</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pPr algn="ctr"/>
                      <a:endParaRPr lang="en-ZA" sz="2000" dirty="0"/>
                    </a:p>
                  </a:txBody>
                  <a:tcPr/>
                </a:tc>
              </a:tr>
              <a:tr h="68522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2018– MAR</a:t>
                      </a:r>
                      <a:r>
                        <a:rPr lang="en-ZA" sz="1800" baseline="0" dirty="0" smtClean="0">
                          <a:latin typeface="Arial Narrow" panose="020B0606020202030204" pitchFamily="34" charset="0"/>
                        </a:rPr>
                        <a:t> 2019</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PLANNED  ACTIONS TO  ACHIEVE THE TARGET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9585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ZA" sz="1200" b="0" kern="1200" baseline="0" dirty="0" smtClean="0">
                          <a:solidFill>
                            <a:schemeClr val="tx1"/>
                          </a:solidFill>
                          <a:effectLst/>
                          <a:latin typeface="Arial Narrow" pitchFamily="34" charset="0"/>
                          <a:ea typeface="+mn-ea"/>
                          <a:cs typeface="+mn-cs"/>
                        </a:rPr>
                        <a:t>214 286 </a:t>
                      </a:r>
                      <a:r>
                        <a:rPr lang="en-ZA" sz="1200" b="0" kern="1200" dirty="0" smtClean="0">
                          <a:solidFill>
                            <a:schemeClr val="tx1"/>
                          </a:solidFill>
                          <a:effectLst/>
                          <a:latin typeface="Arial Narrow" pitchFamily="34" charset="0"/>
                          <a:ea typeface="+mn-ea"/>
                          <a:cs typeface="+mn-cs"/>
                        </a:rPr>
                        <a:t>Smart ID</a:t>
                      </a:r>
                      <a:r>
                        <a:rPr lang="en-ZA" sz="1200" b="0" kern="1200" baseline="0" dirty="0" smtClean="0">
                          <a:solidFill>
                            <a:schemeClr val="tx1"/>
                          </a:solidFill>
                          <a:effectLst/>
                          <a:latin typeface="Arial Narrow" pitchFamily="34" charset="0"/>
                          <a:ea typeface="+mn-ea"/>
                          <a:cs typeface="+mn-cs"/>
                        </a:rPr>
                        <a:t> Cards issued to citizens 16 years of age and older</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effectLst/>
                          <a:latin typeface="Arial"/>
                          <a:ea typeface="+mn-ea"/>
                          <a:cs typeface="+mn-cs"/>
                        </a:rPr>
                        <a:t>Q1 Target</a:t>
                      </a:r>
                      <a:r>
                        <a:rPr lang="en-US" sz="1100" b="0" i="0" u="none" strike="noStrike" kern="1200" baseline="0" dirty="0" smtClean="0">
                          <a:solidFill>
                            <a:srgbClr val="FF0000"/>
                          </a:solidFill>
                          <a:effectLst/>
                          <a:latin typeface="Arial"/>
                          <a:ea typeface="+mn-ea"/>
                          <a:cs typeface="+mn-cs"/>
                        </a:rPr>
                        <a:t>                  = 55 714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Actual Performance  =  67 477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Variance                    = 11 763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chemeClr val="tx1"/>
                          </a:solidFill>
                          <a:effectLst/>
                          <a:latin typeface="Arial"/>
                          <a:ea typeface="+mn-ea"/>
                          <a:cs typeface="+mn-cs"/>
                        </a:rPr>
                        <a:t>% achieved               = 121%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Q2  </a:t>
                      </a:r>
                      <a:r>
                        <a:rPr lang="en-US" sz="1100" b="0" i="0" u="none" strike="noStrike" kern="1200" dirty="0" smtClean="0">
                          <a:solidFill>
                            <a:srgbClr val="FF0000"/>
                          </a:solidFill>
                          <a:effectLst/>
                          <a:latin typeface="Arial"/>
                          <a:ea typeface="+mn-ea"/>
                          <a:cs typeface="+mn-cs"/>
                        </a:rPr>
                        <a:t>Target</a:t>
                      </a:r>
                      <a:r>
                        <a:rPr lang="en-US" sz="1100" b="0" i="0" u="none" strike="noStrike" kern="1200" baseline="0" dirty="0" smtClean="0">
                          <a:solidFill>
                            <a:srgbClr val="FF0000"/>
                          </a:solidFill>
                          <a:effectLst/>
                          <a:latin typeface="Arial"/>
                          <a:ea typeface="+mn-ea"/>
                          <a:cs typeface="+mn-cs"/>
                        </a:rPr>
                        <a:t>                 = 53 571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Actual Performance  = 55 920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Variance                    =   2 349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chemeClr val="tx1"/>
                          </a:solidFill>
                          <a:effectLst/>
                          <a:latin typeface="Arial"/>
                          <a:ea typeface="+mn-ea"/>
                          <a:cs typeface="+mn-cs"/>
                        </a:rPr>
                        <a:t>% achieved               = 104%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effectLst/>
                          <a:latin typeface="Arial"/>
                          <a:ea typeface="+mn-ea"/>
                          <a:cs typeface="+mn-cs"/>
                        </a:rPr>
                        <a:t>Q3 Target</a:t>
                      </a:r>
                      <a:r>
                        <a:rPr lang="en-US" sz="1100" b="0" i="0" u="none" strike="noStrike" kern="1200" baseline="0" dirty="0" smtClean="0">
                          <a:solidFill>
                            <a:srgbClr val="FF0000"/>
                          </a:solidFill>
                          <a:effectLst/>
                          <a:latin typeface="Arial"/>
                          <a:ea typeface="+mn-ea"/>
                          <a:cs typeface="+mn-cs"/>
                        </a:rPr>
                        <a:t>                   = 49 286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Actual Performance   = 46 379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Variance                     =  (2 907)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chemeClr val="tx1"/>
                          </a:solidFill>
                          <a:effectLst/>
                          <a:latin typeface="Arial"/>
                          <a:ea typeface="+mn-ea"/>
                          <a:cs typeface="+mn-cs"/>
                        </a:rPr>
                        <a:t>% achieved                = 94%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effectLst/>
                          <a:latin typeface="Arial"/>
                          <a:ea typeface="+mn-ea"/>
                          <a:cs typeface="+mn-cs"/>
                        </a:rPr>
                        <a:t>Q4 Target</a:t>
                      </a:r>
                      <a:r>
                        <a:rPr lang="en-US" sz="1100" b="0" i="0" u="none" strike="noStrike" kern="1200" baseline="0" dirty="0" smtClean="0">
                          <a:solidFill>
                            <a:srgbClr val="FF0000"/>
                          </a:solidFill>
                          <a:effectLst/>
                          <a:latin typeface="Arial"/>
                          <a:ea typeface="+mn-ea"/>
                          <a:cs typeface="+mn-cs"/>
                        </a:rPr>
                        <a:t>                  = 55 715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Actual Performance  = 53 413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FF0000"/>
                          </a:solidFill>
                          <a:effectLst/>
                          <a:latin typeface="Arial"/>
                          <a:ea typeface="+mn-ea"/>
                          <a:cs typeface="+mn-cs"/>
                        </a:rPr>
                        <a:t>Variance                    = (2 302)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chemeClr val="tx1"/>
                          </a:solidFill>
                          <a:effectLst/>
                          <a:latin typeface="Arial"/>
                          <a:ea typeface="+mn-ea"/>
                          <a:cs typeface="+mn-cs"/>
                        </a:rPr>
                        <a:t>% achieved               = 96%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sng" strike="noStrike" kern="1200" baseline="0" dirty="0" smtClean="0">
                        <a:solidFill>
                          <a:schemeClr val="tx1"/>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chemeClr val="tx1"/>
                          </a:solidFill>
                          <a:effectLst/>
                          <a:latin typeface="Arial"/>
                          <a:ea typeface="+mn-ea"/>
                          <a:cs typeface="+mn-cs"/>
                        </a:rPr>
                        <a:t>Overall Provincial Achievement = 104%</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i="0" u="none" strike="noStrike" kern="1200" dirty="0" smtClean="0">
                        <a:solidFill>
                          <a:srgbClr val="00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Offices visited villages//churches through invitations and special arrangements for marketing.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Arial" pitchFamily="34" charset="0"/>
                          <a:cs typeface="Arial" pitchFamily="34" charset="0"/>
                        </a:rPr>
                        <a:t>Opening of offices on certain weekends (special projects).</a:t>
                      </a:r>
                      <a:endParaRPr lang="en-US" sz="1400" b="1" u="sng" dirty="0" smtClean="0">
                        <a:solidFill>
                          <a:schemeClr val="tx1"/>
                        </a:solidFill>
                        <a:latin typeface="Arial" pitchFamily="34" charset="0"/>
                        <a:cs typeface="Arial" pitchFamily="34" charset="0"/>
                      </a:endParaRP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Continued to invite schools learners turning 16 years and grade 12 learners for application of Smart ID Card on specific days.</a:t>
                      </a: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Intensified arrangements with SASSA, Old age homes and sector Departments, etc.</a:t>
                      </a: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Distributed</a:t>
                      </a:r>
                      <a:r>
                        <a:rPr lang="en-US" sz="1400" b="0" baseline="0" dirty="0" smtClean="0">
                          <a:solidFill>
                            <a:schemeClr val="tx1"/>
                          </a:solidFill>
                          <a:latin typeface="Arial" pitchFamily="34" charset="0"/>
                          <a:cs typeface="Arial" pitchFamily="34" charset="0"/>
                        </a:rPr>
                        <a:t> pamphlets at strategic points.</a:t>
                      </a:r>
                      <a:endParaRPr lang="en-US" sz="1400" b="0" dirty="0" smtClean="0">
                        <a:solidFill>
                          <a:schemeClr val="tx1"/>
                        </a:solidFill>
                        <a:latin typeface="Arial" pitchFamily="34" charset="0"/>
                        <a:cs typeface="Arial" pitchFamily="34" charset="0"/>
                      </a:endParaRP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Effective utilization of stakeholder forums.</a:t>
                      </a: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Marketing through local media.  </a:t>
                      </a:r>
                    </a:p>
                    <a:p>
                      <a:pPr eaLnBrk="1" hangingPunct="1"/>
                      <a:endParaRPr lang="en-US" sz="1400" b="1" dirty="0" smtClean="0">
                        <a:solidFill>
                          <a:srgbClr val="006600"/>
                        </a:solidFill>
                      </a:endParaRPr>
                    </a:p>
                    <a:p>
                      <a:pPr marL="0" indent="0" algn="just" defTabSz="914400" rtl="0" eaLnBrk="1" latinLnBrk="0" hangingPunct="1">
                        <a:lnSpc>
                          <a:spcPct val="90000"/>
                        </a:lnSpc>
                        <a:buClr>
                          <a:schemeClr val="bg2"/>
                        </a:buClr>
                        <a:buFont typeface="Arial" pitchFamily="34" charset="0"/>
                        <a:buNone/>
                        <a:defRPr/>
                      </a:pPr>
                      <a:endParaRPr kumimoji="0" lang="en-ZA" sz="1400" b="0" i="0" u="none" strike="noStrike" kern="1200" cap="none" normalizeH="0" baseline="0" dirty="0" smtClean="0">
                        <a:ln>
                          <a:noFill/>
                        </a:ln>
                        <a:solidFill>
                          <a:schemeClr val="tx1"/>
                        </a:solidFill>
                        <a:effectLst/>
                        <a:latin typeface="Arial Narrow" panose="020B0606020202030204"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 name="Slide Number Placeholder 2"/>
          <p:cNvSpPr>
            <a:spLocks noGrp="1"/>
          </p:cNvSpPr>
          <p:nvPr>
            <p:ph type="sldNum" sz="quarter" idx="12"/>
          </p:nvPr>
        </p:nvSpPr>
        <p:spPr>
          <a:xfrm>
            <a:off x="6902450" y="6383152"/>
            <a:ext cx="2133600" cy="365125"/>
          </a:xfrm>
        </p:spPr>
        <p:txBody>
          <a:bodyPr/>
          <a:lstStyle/>
          <a:p>
            <a:fld id="{2538E8B7-8BD9-9F48-9FB6-4E0DFEDB8449}" type="slidenum">
              <a:rPr lang="en-US" smtClean="0"/>
              <a:pPr/>
              <a:t>21</a:t>
            </a:fld>
            <a:endParaRPr lang="en-US" dirty="0"/>
          </a:p>
        </p:txBody>
      </p:sp>
    </p:spTree>
    <p:extLst>
      <p:ext uri="{BB962C8B-B14F-4D97-AF65-F5344CB8AC3E}">
        <p14:creationId xmlns:p14="http://schemas.microsoft.com/office/powerpoint/2010/main" xmlns="" val="3894517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435778191"/>
              </p:ext>
            </p:extLst>
          </p:nvPr>
        </p:nvGraphicFramePr>
        <p:xfrm>
          <a:off x="91440" y="720091"/>
          <a:ext cx="8944610" cy="5311866"/>
        </p:xfrm>
        <a:graphic>
          <a:graphicData uri="http://schemas.openxmlformats.org/drawingml/2006/table">
            <a:tbl>
              <a:tblPr firstRow="1" bandRow="1"/>
              <a:tblGrid>
                <a:gridCol w="2791238"/>
                <a:gridCol w="2338876"/>
                <a:gridCol w="3814496"/>
              </a:tblGrid>
              <a:tr h="355542">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 3000 000</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pPr algn="ctr"/>
                      <a:endParaRPr lang="en-ZA" sz="2000" dirty="0"/>
                    </a:p>
                  </a:txBody>
                  <a:tcPr/>
                </a:tc>
              </a:tr>
              <a:tr h="57439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2019– MAR</a:t>
                      </a:r>
                      <a:r>
                        <a:rPr lang="en-ZA" sz="1800" baseline="0" dirty="0" smtClean="0">
                          <a:latin typeface="Arial Narrow" panose="020B0606020202030204" pitchFamily="34" charset="0"/>
                        </a:rPr>
                        <a:t> 2020</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PLANNED  ACTIONS TO  ACHIEVE THE TARGET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27575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ZA" sz="1200" b="0" kern="1200" baseline="0" dirty="0" smtClean="0">
                          <a:solidFill>
                            <a:schemeClr val="tx1"/>
                          </a:solidFill>
                          <a:effectLst/>
                          <a:latin typeface="Arial Narrow" pitchFamily="34" charset="0"/>
                          <a:ea typeface="+mn-ea"/>
                          <a:cs typeface="+mn-cs"/>
                        </a:rPr>
                        <a:t>213 362 </a:t>
                      </a:r>
                      <a:r>
                        <a:rPr lang="en-ZA" sz="1200" b="0" kern="1200" dirty="0" smtClean="0">
                          <a:solidFill>
                            <a:schemeClr val="tx1"/>
                          </a:solidFill>
                          <a:effectLst/>
                          <a:latin typeface="Arial Narrow" pitchFamily="34" charset="0"/>
                          <a:ea typeface="+mn-ea"/>
                          <a:cs typeface="+mn-cs"/>
                        </a:rPr>
                        <a:t>Smart ID</a:t>
                      </a:r>
                      <a:r>
                        <a:rPr lang="en-ZA" sz="1200" b="0" kern="1200" baseline="0" dirty="0" smtClean="0">
                          <a:solidFill>
                            <a:schemeClr val="tx1"/>
                          </a:solidFill>
                          <a:effectLst/>
                          <a:latin typeface="Arial Narrow" pitchFamily="34" charset="0"/>
                          <a:ea typeface="+mn-ea"/>
                          <a:cs typeface="+mn-cs"/>
                        </a:rPr>
                        <a:t> Cards issued to citizens 16 years of age and older</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Arial"/>
                          <a:ea typeface="+mn-ea"/>
                          <a:cs typeface="+mn-cs"/>
                        </a:rPr>
                        <a:t>Q1 Target</a:t>
                      </a:r>
                      <a:r>
                        <a:rPr lang="en-US" sz="1100" b="0" i="0" u="none" strike="noStrike" kern="1200" baseline="0" dirty="0" smtClean="0">
                          <a:solidFill>
                            <a:schemeClr val="tx1"/>
                          </a:solidFill>
                          <a:effectLst/>
                          <a:latin typeface="Arial"/>
                          <a:ea typeface="+mn-ea"/>
                          <a:cs typeface="+mn-cs"/>
                        </a:rPr>
                        <a:t>                   = 55 474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Arial"/>
                          <a:ea typeface="+mn-ea"/>
                          <a:cs typeface="+mn-cs"/>
                        </a:rPr>
                        <a:t>Actual Performance   = 49  647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Arial"/>
                          <a:ea typeface="+mn-ea"/>
                          <a:cs typeface="+mn-cs"/>
                        </a:rPr>
                        <a:t>Variance                     =  (5 827)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chemeClr val="tx1"/>
                          </a:solidFill>
                          <a:effectLst/>
                          <a:latin typeface="Arial"/>
                          <a:ea typeface="+mn-ea"/>
                          <a:cs typeface="+mn-cs"/>
                        </a:rPr>
                        <a:t>% achieved                = 89%</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i="0" u="none" strike="noStrike" kern="1200" dirty="0" smtClean="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a:ea typeface="+mn-ea"/>
                          <a:cs typeface="+mn-cs"/>
                        </a:rPr>
                        <a:t>.</a:t>
                      </a:r>
                      <a:endParaRPr lang="en-ZA" sz="1100" b="1" i="0" u="none" strike="noStrike" kern="1200" dirty="0" smtClean="0">
                        <a:solidFill>
                          <a:schemeClr val="tx1"/>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Offices visited Villages//churches through invitations and special arrangements for marketing.</a:t>
                      </a: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Distributed  pamphlets</a:t>
                      </a:r>
                      <a:r>
                        <a:rPr lang="en-US" sz="1400" b="0" baseline="0" dirty="0" smtClean="0">
                          <a:solidFill>
                            <a:schemeClr val="tx1"/>
                          </a:solidFill>
                          <a:latin typeface="Arial" pitchFamily="34" charset="0"/>
                          <a:cs typeface="Arial" pitchFamily="34" charset="0"/>
                        </a:rPr>
                        <a:t> at strategic points.</a:t>
                      </a:r>
                      <a:endParaRPr lang="en-US" sz="1400" b="0" dirty="0" smtClean="0">
                        <a:solidFill>
                          <a:schemeClr val="tx1"/>
                        </a:solidFill>
                        <a:latin typeface="Arial" pitchFamily="34" charset="0"/>
                        <a:cs typeface="Arial" pitchFamily="34" charset="0"/>
                      </a:endParaRP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Effective utilization of stakeholder forums.</a:t>
                      </a:r>
                    </a:p>
                    <a:p>
                      <a:pPr marL="285750" indent="-285750" algn="l" eaLnBrk="1" hangingPunct="1">
                        <a:buFont typeface="Arial" pitchFamily="34" charset="0"/>
                        <a:buChar char="•"/>
                      </a:pPr>
                      <a:r>
                        <a:rPr lang="en-US" sz="1400" b="0" dirty="0" smtClean="0">
                          <a:solidFill>
                            <a:schemeClr val="tx1"/>
                          </a:solidFill>
                          <a:latin typeface="Arial" pitchFamily="34" charset="0"/>
                          <a:cs typeface="Arial" pitchFamily="34" charset="0"/>
                        </a:rPr>
                        <a:t>Marketing through local media (local</a:t>
                      </a:r>
                      <a:r>
                        <a:rPr lang="en-US" sz="1400" b="0" baseline="0" dirty="0" smtClean="0">
                          <a:solidFill>
                            <a:schemeClr val="tx1"/>
                          </a:solidFill>
                          <a:latin typeface="Arial" pitchFamily="34" charset="0"/>
                          <a:cs typeface="Arial" pitchFamily="34" charset="0"/>
                        </a:rPr>
                        <a:t> radio stations &amp; newspapers) although it is expensive.</a:t>
                      </a:r>
                    </a:p>
                    <a:p>
                      <a:pPr marL="0" indent="0" algn="l" eaLnBrk="1" hangingPunct="1">
                        <a:buFont typeface="Arial" pitchFamily="34" charset="0"/>
                        <a:buNone/>
                      </a:pPr>
                      <a:r>
                        <a:rPr lang="en-US" sz="1400" b="0" baseline="0" dirty="0" smtClean="0">
                          <a:solidFill>
                            <a:schemeClr val="tx1"/>
                          </a:solidFill>
                          <a:latin typeface="Arial" pitchFamily="34" charset="0"/>
                          <a:cs typeface="Arial" pitchFamily="34" charset="0"/>
                        </a:rPr>
                        <a:t>CHALLENGE</a:t>
                      </a:r>
                    </a:p>
                    <a:p>
                      <a:pPr marL="285750" indent="-285750" algn="l" eaLnBrk="1" hangingPunct="1">
                        <a:buFont typeface="Arial" pitchFamily="34" charset="0"/>
                        <a:buChar char="•"/>
                      </a:pPr>
                      <a:r>
                        <a:rPr lang="en-US" sz="1400" b="0" baseline="0" dirty="0" smtClean="0">
                          <a:solidFill>
                            <a:schemeClr val="tx1"/>
                          </a:solidFill>
                          <a:latin typeface="Arial" pitchFamily="34" charset="0"/>
                          <a:cs typeface="Arial" pitchFamily="34" charset="0"/>
                        </a:rPr>
                        <a:t>Local radio stations no longer willing to provide free slots for marketing of the ID smartcard. </a:t>
                      </a: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 name="Slide Number Placeholder 2"/>
          <p:cNvSpPr>
            <a:spLocks noGrp="1"/>
          </p:cNvSpPr>
          <p:nvPr>
            <p:ph type="sldNum" sz="quarter" idx="12"/>
          </p:nvPr>
        </p:nvSpPr>
        <p:spPr>
          <a:xfrm>
            <a:off x="6902450" y="6356350"/>
            <a:ext cx="2133600" cy="365125"/>
          </a:xfrm>
        </p:spPr>
        <p:txBody>
          <a:bodyPr/>
          <a:lstStyle/>
          <a:p>
            <a:fld id="{2538E8B7-8BD9-9F48-9FB6-4E0DFEDB8449}" type="slidenum">
              <a:rPr lang="en-US" smtClean="0"/>
              <a:pPr/>
              <a:t>22</a:t>
            </a:fld>
            <a:endParaRPr lang="en-US" dirty="0"/>
          </a:p>
        </p:txBody>
      </p:sp>
    </p:spTree>
    <p:extLst>
      <p:ext uri="{BB962C8B-B14F-4D97-AF65-F5344CB8AC3E}">
        <p14:creationId xmlns:p14="http://schemas.microsoft.com/office/powerpoint/2010/main" xmlns="" val="6626800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F988BC-8D4D-43BB-8A40-DA66CDD34187}" type="slidenum">
              <a:rPr lang="en-US" sz="1400" smtClean="0">
                <a:solidFill>
                  <a:prstClr val="black"/>
                </a:solidFill>
                <a:latin typeface="Arial" charset="0"/>
              </a:rPr>
              <a:pPr fontAlgn="base">
                <a:spcBef>
                  <a:spcPct val="0"/>
                </a:spcBef>
                <a:spcAft>
                  <a:spcPct val="0"/>
                </a:spcAft>
              </a:pPr>
              <a:t>23</a:t>
            </a:fld>
            <a:endParaRPr lang="en-US" sz="1400" dirty="0" smtClean="0">
              <a:solidFill>
                <a:prstClr val="black"/>
              </a:solidFill>
              <a:latin typeface="Arial" charset="0"/>
            </a:endParaRPr>
          </a:p>
        </p:txBody>
      </p:sp>
      <p:pic>
        <p:nvPicPr>
          <p:cNvPr id="21508" name="Picture 43" descr="DSC01421"/>
          <p:cNvPicPr>
            <a:picLocks noChangeAspect="1" noChangeArrowheads="1"/>
          </p:cNvPicPr>
          <p:nvPr/>
        </p:nvPicPr>
        <p:blipFill>
          <a:blip r:embed="rId3"/>
          <a:srcRect/>
          <a:stretch>
            <a:fillRect/>
          </a:stretch>
        </p:blipFill>
        <p:spPr bwMode="auto">
          <a:xfrm>
            <a:off x="1697038" y="708025"/>
            <a:ext cx="1138237" cy="887413"/>
          </a:xfrm>
          <a:prstGeom prst="rect">
            <a:avLst/>
          </a:prstGeom>
          <a:noFill/>
          <a:ln w="9525">
            <a:noFill/>
            <a:miter lim="800000"/>
            <a:headEnd/>
            <a:tailEnd/>
          </a:ln>
        </p:spPr>
      </p:pic>
      <p:pic>
        <p:nvPicPr>
          <p:cNvPr id="21509" name="Picture 43" descr="DSC01421"/>
          <p:cNvPicPr>
            <a:picLocks noChangeAspect="1" noChangeArrowheads="1"/>
          </p:cNvPicPr>
          <p:nvPr/>
        </p:nvPicPr>
        <p:blipFill>
          <a:blip r:embed="rId3"/>
          <a:srcRect/>
          <a:stretch>
            <a:fillRect/>
          </a:stretch>
        </p:blipFill>
        <p:spPr bwMode="auto">
          <a:xfrm>
            <a:off x="6889750" y="3276600"/>
            <a:ext cx="1219200" cy="949325"/>
          </a:xfrm>
          <a:prstGeom prst="rect">
            <a:avLst/>
          </a:prstGeom>
          <a:noFill/>
          <a:ln w="9525">
            <a:noFill/>
            <a:miter lim="800000"/>
            <a:headEnd/>
            <a:tailEnd/>
          </a:ln>
        </p:spPr>
      </p:pic>
      <p:pic>
        <p:nvPicPr>
          <p:cNvPr id="21510" name="Picture 43" descr="DSC01421"/>
          <p:cNvPicPr>
            <a:picLocks noChangeAspect="1" noChangeArrowheads="1"/>
          </p:cNvPicPr>
          <p:nvPr/>
        </p:nvPicPr>
        <p:blipFill>
          <a:blip r:embed="rId3"/>
          <a:srcRect/>
          <a:stretch>
            <a:fillRect/>
          </a:stretch>
        </p:blipFill>
        <p:spPr bwMode="auto">
          <a:xfrm>
            <a:off x="7372350" y="2098675"/>
            <a:ext cx="1227138" cy="955675"/>
          </a:xfrm>
          <a:prstGeom prst="rect">
            <a:avLst/>
          </a:prstGeom>
          <a:noFill/>
          <a:ln w="9525">
            <a:noFill/>
            <a:miter lim="800000"/>
            <a:headEnd/>
            <a:tailEnd/>
          </a:ln>
        </p:spPr>
      </p:pic>
      <p:pic>
        <p:nvPicPr>
          <p:cNvPr id="21511" name="Picture 43" descr="DSC01421"/>
          <p:cNvPicPr>
            <a:picLocks noChangeAspect="1" noChangeArrowheads="1"/>
          </p:cNvPicPr>
          <p:nvPr/>
        </p:nvPicPr>
        <p:blipFill>
          <a:blip r:embed="rId3"/>
          <a:srcRect/>
          <a:stretch>
            <a:fillRect/>
          </a:stretch>
        </p:blipFill>
        <p:spPr bwMode="auto">
          <a:xfrm>
            <a:off x="3124200" y="765175"/>
            <a:ext cx="1143000" cy="889000"/>
          </a:xfrm>
          <a:prstGeom prst="rect">
            <a:avLst/>
          </a:prstGeom>
          <a:noFill/>
          <a:ln w="9525">
            <a:noFill/>
            <a:miter lim="800000"/>
            <a:headEnd/>
            <a:tailEnd/>
          </a:ln>
        </p:spPr>
      </p:pic>
      <p:pic>
        <p:nvPicPr>
          <p:cNvPr id="21512" name="Picture 43" descr="DSC01421"/>
          <p:cNvPicPr>
            <a:picLocks noChangeAspect="1" noChangeArrowheads="1"/>
          </p:cNvPicPr>
          <p:nvPr/>
        </p:nvPicPr>
        <p:blipFill>
          <a:blip r:embed="rId3"/>
          <a:srcRect/>
          <a:stretch>
            <a:fillRect/>
          </a:stretch>
        </p:blipFill>
        <p:spPr bwMode="auto">
          <a:xfrm>
            <a:off x="5959371" y="620688"/>
            <a:ext cx="1143000" cy="889000"/>
          </a:xfrm>
          <a:prstGeom prst="rect">
            <a:avLst/>
          </a:prstGeom>
          <a:noFill/>
          <a:ln w="9525">
            <a:noFill/>
            <a:miter lim="800000"/>
            <a:headEnd/>
            <a:tailEnd/>
          </a:ln>
        </p:spPr>
      </p:pic>
      <p:pic>
        <p:nvPicPr>
          <p:cNvPr id="21514" name="Picture 6"/>
          <p:cNvPicPr>
            <a:picLocks noChangeAspect="1" noChangeArrowheads="1"/>
          </p:cNvPicPr>
          <p:nvPr/>
        </p:nvPicPr>
        <p:blipFill>
          <a:blip r:embed="rId4"/>
          <a:srcRect/>
          <a:stretch>
            <a:fillRect/>
          </a:stretch>
        </p:blipFill>
        <p:spPr bwMode="auto">
          <a:xfrm>
            <a:off x="544488" y="4209152"/>
            <a:ext cx="1219200" cy="854075"/>
          </a:xfrm>
          <a:prstGeom prst="rect">
            <a:avLst/>
          </a:prstGeom>
          <a:noFill/>
          <a:ln w="9525">
            <a:noFill/>
            <a:miter lim="800000"/>
            <a:headEnd/>
            <a:tailEnd/>
          </a:ln>
        </p:spPr>
      </p:pic>
      <p:pic>
        <p:nvPicPr>
          <p:cNvPr id="21515" name="Picture 6"/>
          <p:cNvPicPr>
            <a:picLocks noChangeAspect="1" noChangeArrowheads="1"/>
          </p:cNvPicPr>
          <p:nvPr/>
        </p:nvPicPr>
        <p:blipFill>
          <a:blip r:embed="rId4"/>
          <a:srcRect/>
          <a:stretch>
            <a:fillRect/>
          </a:stretch>
        </p:blipFill>
        <p:spPr bwMode="auto">
          <a:xfrm>
            <a:off x="323528" y="2901777"/>
            <a:ext cx="1219200" cy="854075"/>
          </a:xfrm>
          <a:prstGeom prst="rect">
            <a:avLst/>
          </a:prstGeom>
          <a:noFill/>
          <a:ln w="9525">
            <a:noFill/>
            <a:miter lim="800000"/>
            <a:headEnd/>
            <a:tailEnd/>
          </a:ln>
        </p:spPr>
      </p:pic>
      <p:pic>
        <p:nvPicPr>
          <p:cNvPr id="21516" name="Picture 6"/>
          <p:cNvPicPr>
            <a:picLocks noChangeAspect="1" noChangeArrowheads="1"/>
          </p:cNvPicPr>
          <p:nvPr/>
        </p:nvPicPr>
        <p:blipFill>
          <a:blip r:embed="rId4"/>
          <a:srcRect/>
          <a:stretch>
            <a:fillRect/>
          </a:stretch>
        </p:blipFill>
        <p:spPr bwMode="auto">
          <a:xfrm>
            <a:off x="4570413" y="763588"/>
            <a:ext cx="1219200" cy="854075"/>
          </a:xfrm>
          <a:prstGeom prst="rect">
            <a:avLst/>
          </a:prstGeom>
          <a:noFill/>
          <a:ln w="9525">
            <a:noFill/>
            <a:miter lim="800000"/>
            <a:headEnd/>
            <a:tailEnd/>
          </a:ln>
        </p:spPr>
      </p:pic>
      <p:pic>
        <p:nvPicPr>
          <p:cNvPr id="21518" name="Picture 6"/>
          <p:cNvPicPr>
            <a:picLocks noChangeAspect="1" noChangeArrowheads="1"/>
          </p:cNvPicPr>
          <p:nvPr/>
        </p:nvPicPr>
        <p:blipFill>
          <a:blip r:embed="rId4"/>
          <a:srcRect/>
          <a:stretch>
            <a:fillRect/>
          </a:stretch>
        </p:blipFill>
        <p:spPr bwMode="auto">
          <a:xfrm>
            <a:off x="7279931" y="1100769"/>
            <a:ext cx="1131888" cy="854075"/>
          </a:xfrm>
          <a:prstGeom prst="rect">
            <a:avLst/>
          </a:prstGeom>
          <a:noFill/>
          <a:ln w="9525">
            <a:noFill/>
            <a:miter lim="800000"/>
            <a:headEnd/>
            <a:tailEnd/>
          </a:ln>
        </p:spPr>
      </p:pic>
      <p:pic>
        <p:nvPicPr>
          <p:cNvPr id="21519" name="Picture 6"/>
          <p:cNvPicPr>
            <a:picLocks noChangeAspect="1" noChangeArrowheads="1"/>
          </p:cNvPicPr>
          <p:nvPr/>
        </p:nvPicPr>
        <p:blipFill>
          <a:blip r:embed="rId4"/>
          <a:srcRect/>
          <a:stretch>
            <a:fillRect/>
          </a:stretch>
        </p:blipFill>
        <p:spPr bwMode="auto">
          <a:xfrm>
            <a:off x="382870" y="1617663"/>
            <a:ext cx="1219200" cy="854075"/>
          </a:xfrm>
          <a:prstGeom prst="rect">
            <a:avLst/>
          </a:prstGeom>
          <a:noFill/>
          <a:ln w="9525">
            <a:noFill/>
            <a:miter lim="800000"/>
            <a:headEnd/>
            <a:tailEnd/>
          </a:ln>
        </p:spPr>
      </p:pic>
      <p:sp>
        <p:nvSpPr>
          <p:cNvPr id="21531" name="TextBox 15"/>
          <p:cNvSpPr txBox="1">
            <a:spLocks noChangeArrowheads="1"/>
          </p:cNvSpPr>
          <p:nvPr/>
        </p:nvSpPr>
        <p:spPr bwMode="auto">
          <a:xfrm>
            <a:off x="609600" y="228600"/>
            <a:ext cx="8153400" cy="549275"/>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000" b="1" dirty="0">
                <a:solidFill>
                  <a:prstClr val="black"/>
                </a:solidFill>
              </a:rPr>
              <a:t>MOBILE OFFICES</a:t>
            </a:r>
          </a:p>
        </p:txBody>
      </p:sp>
      <p:graphicFrame>
        <p:nvGraphicFramePr>
          <p:cNvPr id="30757" name="Group 37"/>
          <p:cNvGraphicFramePr>
            <a:graphicFrameLocks noGrp="1"/>
          </p:cNvGraphicFramePr>
          <p:nvPr>
            <p:extLst>
              <p:ext uri="{D42A27DB-BD31-4B8C-83A1-F6EECF244321}">
                <p14:modId xmlns:p14="http://schemas.microsoft.com/office/powerpoint/2010/main" xmlns="" val="381413959"/>
              </p:ext>
            </p:extLst>
          </p:nvPr>
        </p:nvGraphicFramePr>
        <p:xfrm>
          <a:off x="66674" y="5373688"/>
          <a:ext cx="8963026" cy="512762"/>
        </p:xfrm>
        <a:graphic>
          <a:graphicData uri="http://schemas.openxmlformats.org/drawingml/2006/table">
            <a:tbl>
              <a:tblPr/>
              <a:tblGrid>
                <a:gridCol w="8963026"/>
              </a:tblGrid>
              <a:tr h="5127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rPr>
                        <a:t>The province has a total of 11 mobile units of which 5 have been refurbished for smart card capability. The remaining 6 are earmarked for disposal.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pic>
        <p:nvPicPr>
          <p:cNvPr id="30" name="Picture 2" descr="Image result for south Africanorth west province ma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3580" y="1677465"/>
            <a:ext cx="4572000" cy="311467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Arrow Connector 3"/>
          <p:cNvCxnSpPr/>
          <p:nvPr/>
        </p:nvCxnSpPr>
        <p:spPr>
          <a:xfrm flipH="1">
            <a:off x="1918418" y="4271702"/>
            <a:ext cx="1777282" cy="364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580478" y="3388931"/>
            <a:ext cx="1722834" cy="279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697039" y="2098676"/>
            <a:ext cx="2730945" cy="986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483768" y="1677989"/>
            <a:ext cx="1944216" cy="13763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695700" y="1677989"/>
            <a:ext cx="990600" cy="11749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14371" y="1593743"/>
            <a:ext cx="25221" cy="918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580112" y="1677989"/>
            <a:ext cx="515888" cy="913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372200" y="1902141"/>
            <a:ext cx="712588" cy="363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04" name="Straight Arrow Connector 21503"/>
          <p:cNvCxnSpPr/>
          <p:nvPr/>
        </p:nvCxnSpPr>
        <p:spPr>
          <a:xfrm>
            <a:off x="5501654" y="2677721"/>
            <a:ext cx="17782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22" name="Straight Arrow Connector 21521"/>
          <p:cNvCxnSpPr/>
          <p:nvPr/>
        </p:nvCxnSpPr>
        <p:spPr>
          <a:xfrm>
            <a:off x="5580112" y="3751262"/>
            <a:ext cx="1121169" cy="4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24" name="Straight Arrow Connector 21523"/>
          <p:cNvCxnSpPr/>
          <p:nvPr/>
        </p:nvCxnSpPr>
        <p:spPr>
          <a:xfrm flipH="1" flipV="1">
            <a:off x="5180013" y="3751263"/>
            <a:ext cx="1768251" cy="1040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4" name="Picture 6"/>
          <p:cNvPicPr>
            <a:picLocks noChangeAspect="1" noChangeArrowheads="1"/>
          </p:cNvPicPr>
          <p:nvPr/>
        </p:nvPicPr>
        <p:blipFill>
          <a:blip r:embed="rId4"/>
          <a:srcRect/>
          <a:stretch>
            <a:fillRect/>
          </a:stretch>
        </p:blipFill>
        <p:spPr bwMode="auto">
          <a:xfrm>
            <a:off x="6762750" y="4479108"/>
            <a:ext cx="1219200" cy="854075"/>
          </a:xfrm>
          <a:prstGeom prst="rect">
            <a:avLst/>
          </a:prstGeom>
          <a:noFill/>
          <a:ln w="9525">
            <a:noFill/>
            <a:miter lim="800000"/>
            <a:headEnd/>
            <a:tailEnd/>
          </a:ln>
        </p:spPr>
      </p:pic>
    </p:spTree>
    <p:extLst>
      <p:ext uri="{BB962C8B-B14F-4D97-AF65-F5344CB8AC3E}">
        <p14:creationId xmlns:p14="http://schemas.microsoft.com/office/powerpoint/2010/main" xmlns="" val="62683179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532479971"/>
              </p:ext>
            </p:extLst>
          </p:nvPr>
        </p:nvGraphicFramePr>
        <p:xfrm>
          <a:off x="91440" y="571500"/>
          <a:ext cx="8944610" cy="5354149"/>
        </p:xfrm>
        <a:graphic>
          <a:graphicData uri="http://schemas.openxmlformats.org/drawingml/2006/table">
            <a:tbl>
              <a:tblPr firstRow="1" bandRow="1"/>
              <a:tblGrid>
                <a:gridCol w="2157159"/>
                <a:gridCol w="2124794"/>
                <a:gridCol w="2223296"/>
                <a:gridCol w="2439361"/>
              </a:tblGrid>
              <a:tr h="374637">
                <a:tc gridSpan="4">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endParaRPr lang="en-ZA"/>
                    </a:p>
                  </a:txBody>
                  <a:tcPr/>
                </a:tc>
                <a:tc hMerge="1">
                  <a:txBody>
                    <a:bodyPr/>
                    <a:lstStyle/>
                    <a:p>
                      <a:pPr algn="ctr"/>
                      <a:endParaRPr lang="en-ZA" sz="2000" dirty="0"/>
                    </a:p>
                  </a:txBody>
                  <a:tcPr/>
                </a:tc>
              </a:tr>
              <a:tr h="86467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2018– MAR</a:t>
                      </a:r>
                      <a:r>
                        <a:rPr lang="en-ZA" sz="1800" baseline="0" dirty="0" smtClean="0">
                          <a:latin typeface="Arial Narrow" panose="020B0606020202030204" pitchFamily="34" charset="0"/>
                        </a:rPr>
                        <a:t> 2019</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2019– MAR</a:t>
                      </a:r>
                      <a:r>
                        <a:rPr lang="en-ZA" sz="1800" baseline="0" dirty="0" smtClean="0">
                          <a:latin typeface="Arial Narrow" panose="020B0606020202030204" pitchFamily="34" charset="0"/>
                        </a:rPr>
                        <a:t> 2020)</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latin typeface="Arial Narrow" panose="020B0606020202030204" pitchFamily="34" charset="0"/>
                        </a:rPr>
                        <a:t>PERFORMANCE STATUS</a:t>
                      </a:r>
                    </a:p>
                    <a:p>
                      <a:pPr algn="ctr"/>
                      <a:endParaRPr lang="en-ZA" sz="1800" dirty="0">
                        <a:latin typeface="Arial Narrow" panose="020B0606020202030204" pitchFamily="34" charset="0"/>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4372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US" altLang="en-US" sz="1200" b="0" dirty="0" smtClean="0">
                          <a:latin typeface="Arial" pitchFamily="34" charset="0"/>
                          <a:cs typeface="Arial" pitchFamily="34" charset="0"/>
                        </a:rPr>
                        <a:t>100% of detected employers in contravention of the Immigration Act (Act 13 of 2002) charged </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Q1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36/36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Q2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32/32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Q3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68/68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Q4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27/27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 163/163 (100%)</a:t>
                      </a:r>
                      <a:endParaRPr lang="en-US" sz="1100" b="1" i="0" u="none"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i="0" u="none" strike="noStrike" kern="1200" dirty="0" smtClean="0">
                        <a:solidFill>
                          <a:srgbClr val="00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0" dirty="0" smtClean="0">
                          <a:latin typeface="Arial" pitchFamily="34" charset="0"/>
                          <a:cs typeface="Arial" pitchFamily="34" charset="0"/>
                        </a:rPr>
                        <a:t>100% of detected employers in contravention of the Immigration Act (Act 13 of 2002) charged </a:t>
                      </a:r>
                      <a:endParaRPr lang="en-ZA" sz="1200" b="0" kern="1200" dirty="0" smtClean="0">
                        <a:solidFill>
                          <a:schemeClr val="tx1"/>
                        </a:solidFill>
                        <a:effectLst/>
                        <a:latin typeface="Arial Narrow" pitchFamily="34" charset="0"/>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FF0000"/>
                          </a:solidFill>
                          <a:effectLst/>
                          <a:latin typeface="Arial"/>
                          <a:ea typeface="+mn-ea"/>
                          <a:cs typeface="+mn-cs"/>
                        </a:rPr>
                        <a:t>Q1 Target</a:t>
                      </a:r>
                      <a:r>
                        <a:rPr lang="en-US" sz="1200" b="0" i="0" u="none" strike="noStrike" kern="1200" baseline="0" dirty="0" smtClean="0">
                          <a:solidFill>
                            <a:srgbClr val="FF0000"/>
                          </a:solidFill>
                          <a:effectLst/>
                          <a:latin typeface="Arial"/>
                          <a:ea typeface="+mn-ea"/>
                          <a:cs typeface="+mn-cs"/>
                        </a:rPr>
                        <a:t>                   = 100%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Actual Performance   =  13/13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6FF33"/>
                    </a:solidFill>
                  </a:tcPr>
                </a:tc>
              </a:tr>
            </a:tbl>
          </a:graphicData>
        </a:graphic>
      </p:graphicFrame>
      <p:sp>
        <p:nvSpPr>
          <p:cNvPr id="3" name="Slide Number Placeholder 2"/>
          <p:cNvSpPr>
            <a:spLocks noGrp="1"/>
          </p:cNvSpPr>
          <p:nvPr>
            <p:ph type="sldNum" sz="quarter" idx="12"/>
          </p:nvPr>
        </p:nvSpPr>
        <p:spPr>
          <a:xfrm>
            <a:off x="6902450" y="6371277"/>
            <a:ext cx="2133600" cy="365125"/>
          </a:xfrm>
        </p:spPr>
        <p:txBody>
          <a:bodyPr/>
          <a:lstStyle/>
          <a:p>
            <a:fld id="{2538E8B7-8BD9-9F48-9FB6-4E0DFEDB8449}" type="slidenum">
              <a:rPr lang="en-US" smtClean="0"/>
              <a:pPr/>
              <a:t>24</a:t>
            </a:fld>
            <a:endParaRPr lang="en-US" dirty="0"/>
          </a:p>
        </p:txBody>
      </p:sp>
    </p:spTree>
    <p:extLst>
      <p:ext uri="{BB962C8B-B14F-4D97-AF65-F5344CB8AC3E}">
        <p14:creationId xmlns:p14="http://schemas.microsoft.com/office/powerpoint/2010/main" xmlns="" val="2183027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848764317"/>
              </p:ext>
            </p:extLst>
          </p:nvPr>
        </p:nvGraphicFramePr>
        <p:xfrm>
          <a:off x="91440" y="571500"/>
          <a:ext cx="8944610" cy="5354149"/>
        </p:xfrm>
        <a:graphic>
          <a:graphicData uri="http://schemas.openxmlformats.org/drawingml/2006/table">
            <a:tbl>
              <a:tblPr firstRow="1" bandRow="1"/>
              <a:tblGrid>
                <a:gridCol w="2157159"/>
                <a:gridCol w="2240274"/>
                <a:gridCol w="2107816"/>
                <a:gridCol w="2439361"/>
              </a:tblGrid>
              <a:tr h="374637">
                <a:tc gridSpan="4">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endParaRPr lang="en-ZA"/>
                    </a:p>
                  </a:txBody>
                  <a:tcPr/>
                </a:tc>
                <a:tc hMerge="1">
                  <a:txBody>
                    <a:bodyPr/>
                    <a:lstStyle/>
                    <a:p>
                      <a:pPr algn="ctr"/>
                      <a:endParaRPr lang="en-ZA" sz="2000" dirty="0"/>
                    </a:p>
                  </a:txBody>
                  <a:tcPr/>
                </a:tc>
              </a:tr>
              <a:tr h="27927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2018– MAR</a:t>
                      </a:r>
                      <a:r>
                        <a:rPr lang="en-ZA" sz="1800" baseline="0" dirty="0" smtClean="0">
                          <a:latin typeface="Arial Narrow" panose="020B0606020202030204" pitchFamily="34" charset="0"/>
                        </a:rPr>
                        <a:t> 2019</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2019– MAR</a:t>
                      </a:r>
                      <a:r>
                        <a:rPr lang="en-ZA" sz="1800" baseline="0" dirty="0" smtClean="0">
                          <a:latin typeface="Arial Narrow" panose="020B0606020202030204" pitchFamily="34" charset="0"/>
                        </a:rPr>
                        <a:t> 2020)</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latin typeface="Arial Narrow" panose="020B0606020202030204" pitchFamily="34" charset="0"/>
                        </a:rPr>
                        <a:t>PERFORMANCE STATUS</a:t>
                      </a:r>
                    </a:p>
                    <a:p>
                      <a:pPr algn="ctr"/>
                      <a:endParaRPr lang="en-ZA" sz="1800" dirty="0">
                        <a:latin typeface="Arial Narrow" panose="020B0606020202030204" pitchFamily="34" charset="0"/>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4372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US" altLang="en-US" sz="1200" b="0" dirty="0" smtClean="0">
                          <a:latin typeface="Arial" pitchFamily="34" charset="0"/>
                          <a:cs typeface="Arial" pitchFamily="34" charset="0"/>
                        </a:rPr>
                        <a:t>100% of detected transgressors in contravention of the Immigration Act (Act 13 of 2002) charged </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Q1Target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495/495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Q2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598/598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Q3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592/592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Q4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431/431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 2116/2116 (100%</a:t>
                      </a:r>
                      <a:r>
                        <a:rPr lang="en-US" sz="1100" b="1" i="0" u="none" strike="noStrike" kern="1200" baseline="0" dirty="0" smtClean="0">
                          <a:solidFill>
                            <a:srgbClr val="FF0000"/>
                          </a:solidFill>
                          <a:effectLst/>
                          <a:latin typeface="Arial"/>
                          <a:ea typeface="+mn-ea"/>
                          <a:cs typeface="+mn-cs"/>
                        </a:rPr>
                        <a:t>)</a:t>
                      </a:r>
                      <a:endParaRPr lang="en-ZA" sz="1100" b="1" i="0" u="none" strike="noStrike" kern="1200" dirty="0" smtClean="0">
                        <a:solidFill>
                          <a:srgbClr val="00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0" dirty="0" smtClean="0">
                          <a:latin typeface="Arial" pitchFamily="34" charset="0"/>
                          <a:cs typeface="Arial" pitchFamily="34" charset="0"/>
                        </a:rPr>
                        <a:t>100% of detected transgressors in contravention of the Immigration Act (Act 13 of 2002) charged </a:t>
                      </a:r>
                      <a:endParaRPr lang="en-ZA" sz="1200" b="0" kern="1200" dirty="0" smtClean="0">
                        <a:solidFill>
                          <a:schemeClr val="tx1"/>
                        </a:solidFill>
                        <a:effectLst/>
                        <a:latin typeface="Arial Narrow" pitchFamily="34" charset="0"/>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FF0000"/>
                          </a:solidFill>
                          <a:effectLst/>
                          <a:latin typeface="Arial"/>
                          <a:ea typeface="+mn-ea"/>
                          <a:cs typeface="+mn-cs"/>
                        </a:rPr>
                        <a:t>Q1 Target</a:t>
                      </a:r>
                      <a:r>
                        <a:rPr lang="en-US" sz="1200" b="0" i="0" u="none" strike="noStrike" kern="1200" baseline="0" dirty="0" smtClean="0">
                          <a:solidFill>
                            <a:srgbClr val="FF0000"/>
                          </a:solidFill>
                          <a:effectLst/>
                          <a:latin typeface="Arial"/>
                          <a:ea typeface="+mn-ea"/>
                          <a:cs typeface="+mn-cs"/>
                        </a:rPr>
                        <a:t>                   = 100%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Actual Performance   =  394/394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6FF33"/>
                    </a:solidFill>
                  </a:tcPr>
                </a:tc>
              </a:tr>
            </a:tbl>
          </a:graphicData>
        </a:graphic>
      </p:graphicFrame>
      <p:sp>
        <p:nvSpPr>
          <p:cNvPr id="3" name="Slide Number Placeholder 2"/>
          <p:cNvSpPr>
            <a:spLocks noGrp="1"/>
          </p:cNvSpPr>
          <p:nvPr>
            <p:ph type="sldNum" sz="quarter" idx="12"/>
          </p:nvPr>
        </p:nvSpPr>
        <p:spPr>
          <a:xfrm>
            <a:off x="6902450" y="6356350"/>
            <a:ext cx="2133600" cy="365125"/>
          </a:xfrm>
        </p:spPr>
        <p:txBody>
          <a:bodyPr/>
          <a:lstStyle/>
          <a:p>
            <a:fld id="{2538E8B7-8BD9-9F48-9FB6-4E0DFEDB8449}" type="slidenum">
              <a:rPr lang="en-US" smtClean="0"/>
              <a:pPr/>
              <a:t>25</a:t>
            </a:fld>
            <a:endParaRPr lang="en-US" dirty="0"/>
          </a:p>
        </p:txBody>
      </p:sp>
    </p:spTree>
    <p:extLst>
      <p:ext uri="{BB962C8B-B14F-4D97-AF65-F5344CB8AC3E}">
        <p14:creationId xmlns:p14="http://schemas.microsoft.com/office/powerpoint/2010/main" xmlns="" val="3733149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207184064"/>
              </p:ext>
            </p:extLst>
          </p:nvPr>
        </p:nvGraphicFramePr>
        <p:xfrm>
          <a:off x="91440" y="571500"/>
          <a:ext cx="8944610" cy="5354149"/>
        </p:xfrm>
        <a:graphic>
          <a:graphicData uri="http://schemas.openxmlformats.org/drawingml/2006/table">
            <a:tbl>
              <a:tblPr firstRow="1" bandRow="1"/>
              <a:tblGrid>
                <a:gridCol w="2157159"/>
                <a:gridCol w="2124794"/>
                <a:gridCol w="2223296"/>
                <a:gridCol w="2439361"/>
              </a:tblGrid>
              <a:tr h="374637">
                <a:tc gridSpan="4">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endParaRPr lang="en-ZA"/>
                    </a:p>
                  </a:txBody>
                  <a:tcPr/>
                </a:tc>
                <a:tc hMerge="1">
                  <a:txBody>
                    <a:bodyPr/>
                    <a:lstStyle/>
                    <a:p>
                      <a:pPr algn="ctr"/>
                      <a:endParaRPr lang="en-ZA" sz="2000" dirty="0"/>
                    </a:p>
                  </a:txBody>
                  <a:tcPr/>
                </a:tc>
              </a:tr>
              <a:tr h="86467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2018– MAR</a:t>
                      </a:r>
                      <a:r>
                        <a:rPr lang="en-ZA" sz="1800" baseline="0" dirty="0" smtClean="0">
                          <a:latin typeface="Arial Narrow" panose="020B0606020202030204" pitchFamily="34" charset="0"/>
                        </a:rPr>
                        <a:t> 2019</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2019– MAR</a:t>
                      </a:r>
                      <a:r>
                        <a:rPr lang="en-ZA" sz="1800" baseline="0" dirty="0" smtClean="0">
                          <a:latin typeface="Arial Narrow" panose="020B0606020202030204" pitchFamily="34" charset="0"/>
                        </a:rPr>
                        <a:t> 2020)</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latin typeface="Arial Narrow" panose="020B0606020202030204" pitchFamily="34" charset="0"/>
                        </a:rPr>
                        <a:t>PERFORMANCE STATUS</a:t>
                      </a:r>
                    </a:p>
                    <a:p>
                      <a:pPr algn="ctr"/>
                      <a:endParaRPr lang="en-ZA" sz="1800" dirty="0">
                        <a:latin typeface="Arial Narrow" panose="020B0606020202030204" pitchFamily="34" charset="0"/>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4372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US" altLang="en-US" sz="1200" b="0" dirty="0" smtClean="0">
                          <a:latin typeface="Arial" pitchFamily="34" charset="0"/>
                          <a:cs typeface="Arial" pitchFamily="34" charset="0"/>
                        </a:rPr>
                        <a:t>100% of undocumented foreigners deported within 30 calendar days (Direct Deportations)</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Q1Target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41/41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Q2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50/50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Q3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55/55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Q4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24/24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 170/170 (100%)</a:t>
                      </a:r>
                      <a:endParaRPr lang="en-US" sz="1100" b="1" i="0" u="none" strike="noStrike" kern="1200" baseline="0" dirty="0" smtClean="0">
                        <a:solidFill>
                          <a:srgbClr val="FF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0" dirty="0" smtClean="0">
                          <a:latin typeface="Arial" pitchFamily="34" charset="0"/>
                          <a:cs typeface="Arial" pitchFamily="34" charset="0"/>
                        </a:rPr>
                        <a:t>100% of undocumented foreigners deported within 30 calendar days (Direct Deportations)</a:t>
                      </a:r>
                      <a:endParaRPr lang="en-ZA" sz="1200" b="0" kern="1200" dirty="0" smtClean="0">
                        <a:solidFill>
                          <a:schemeClr val="tx1"/>
                        </a:solidFill>
                        <a:effectLst/>
                        <a:latin typeface="Arial Narrow" pitchFamily="34" charset="0"/>
                        <a:ea typeface="+mn-ea"/>
                        <a:cs typeface="+mn-cs"/>
                      </a:endParaRPr>
                    </a:p>
                    <a:p>
                      <a:pPr marL="0" indent="0" algn="l" eaLnBrk="1" hangingPunct="1">
                        <a:buFont typeface="Arial" pitchFamily="34" charset="0"/>
                        <a:buNone/>
                      </a:pPr>
                      <a:endParaRPr lang="en-US" sz="1200" b="1" dirty="0" smtClean="0">
                        <a:solidFill>
                          <a:srgbClr val="006600"/>
                        </a:solidFill>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FF0000"/>
                          </a:solidFill>
                          <a:effectLst/>
                          <a:latin typeface="Arial"/>
                          <a:ea typeface="+mn-ea"/>
                          <a:cs typeface="+mn-cs"/>
                        </a:rPr>
                        <a:t>Q1Target</a:t>
                      </a:r>
                      <a:r>
                        <a:rPr lang="en-US" sz="1200" b="0" i="0" u="none" strike="noStrike" kern="1200" baseline="0" dirty="0" smtClean="0">
                          <a:solidFill>
                            <a:srgbClr val="FF0000"/>
                          </a:solidFill>
                          <a:effectLst/>
                          <a:latin typeface="Arial"/>
                          <a:ea typeface="+mn-ea"/>
                          <a:cs typeface="+mn-cs"/>
                        </a:rPr>
                        <a:t>                   = 100%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Actual Performance  =  55/55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6FF33"/>
                    </a:solidFill>
                  </a:tcPr>
                </a:tc>
              </a:tr>
            </a:tbl>
          </a:graphicData>
        </a:graphic>
      </p:graphicFrame>
      <p:sp>
        <p:nvSpPr>
          <p:cNvPr id="3" name="Slide Number Placeholder 2"/>
          <p:cNvSpPr>
            <a:spLocks noGrp="1"/>
          </p:cNvSpPr>
          <p:nvPr>
            <p:ph type="sldNum" sz="quarter" idx="12"/>
          </p:nvPr>
        </p:nvSpPr>
        <p:spPr>
          <a:xfrm>
            <a:off x="6902450" y="6356350"/>
            <a:ext cx="2133600" cy="365125"/>
          </a:xfrm>
        </p:spPr>
        <p:txBody>
          <a:bodyPr/>
          <a:lstStyle/>
          <a:p>
            <a:fld id="{2538E8B7-8BD9-9F48-9FB6-4E0DFEDB8449}" type="slidenum">
              <a:rPr lang="en-US" smtClean="0"/>
              <a:pPr/>
              <a:t>26</a:t>
            </a:fld>
            <a:endParaRPr lang="en-US" dirty="0"/>
          </a:p>
        </p:txBody>
      </p:sp>
    </p:spTree>
    <p:extLst>
      <p:ext uri="{BB962C8B-B14F-4D97-AF65-F5344CB8AC3E}">
        <p14:creationId xmlns:p14="http://schemas.microsoft.com/office/powerpoint/2010/main" xmlns="" val="3497843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71775898"/>
              </p:ext>
            </p:extLst>
          </p:nvPr>
        </p:nvGraphicFramePr>
        <p:xfrm>
          <a:off x="91440" y="571500"/>
          <a:ext cx="8944610" cy="5354149"/>
        </p:xfrm>
        <a:graphic>
          <a:graphicData uri="http://schemas.openxmlformats.org/drawingml/2006/table">
            <a:tbl>
              <a:tblPr firstRow="1" bandRow="1"/>
              <a:tblGrid>
                <a:gridCol w="2157159"/>
                <a:gridCol w="2240274"/>
                <a:gridCol w="2107816"/>
                <a:gridCol w="2439361"/>
              </a:tblGrid>
              <a:tr h="374637">
                <a:tc gridSpan="4">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endParaRPr lang="en-ZA"/>
                    </a:p>
                  </a:txBody>
                  <a:tcPr/>
                </a:tc>
                <a:tc hMerge="1">
                  <a:txBody>
                    <a:bodyPr/>
                    <a:lstStyle/>
                    <a:p>
                      <a:pPr algn="ctr"/>
                      <a:endParaRPr lang="en-ZA" sz="2000" dirty="0"/>
                    </a:p>
                  </a:txBody>
                  <a:tcPr/>
                </a:tc>
              </a:tr>
              <a:tr h="86467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2018– MAR</a:t>
                      </a:r>
                      <a:r>
                        <a:rPr lang="en-ZA" sz="1800" baseline="0" dirty="0" smtClean="0">
                          <a:latin typeface="Arial Narrow" panose="020B0606020202030204" pitchFamily="34" charset="0"/>
                        </a:rPr>
                        <a:t> 2019</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2019– MAR</a:t>
                      </a:r>
                      <a:r>
                        <a:rPr lang="en-ZA" sz="1800" baseline="0" dirty="0" smtClean="0">
                          <a:latin typeface="Arial Narrow" panose="020B0606020202030204" pitchFamily="34" charset="0"/>
                        </a:rPr>
                        <a:t> 2020)</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latin typeface="Arial Narrow" panose="020B0606020202030204" pitchFamily="34" charset="0"/>
                        </a:rPr>
                        <a:t>PERFORMANCE STATUS</a:t>
                      </a:r>
                    </a:p>
                    <a:p>
                      <a:pPr algn="ctr"/>
                      <a:endParaRPr lang="en-ZA" sz="1800" dirty="0">
                        <a:latin typeface="Arial Narrow" panose="020B0606020202030204" pitchFamily="34" charset="0"/>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4372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US" altLang="en-US" sz="1200" b="0" dirty="0" smtClean="0">
                          <a:latin typeface="Arial" pitchFamily="34" charset="0"/>
                          <a:cs typeface="Arial" pitchFamily="34" charset="0"/>
                        </a:rPr>
                        <a:t>100% of detected undocumented foreigners transferred to Lindela within 20  calendar days</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Q1Target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261/261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Q2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240/240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Q3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332/332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Q4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182/182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 1,015/1,015 (100%)</a:t>
                      </a:r>
                      <a:endParaRPr lang="en-US" sz="1100" b="1" i="0" u="none" strike="noStrike" kern="1200" baseline="0" dirty="0" smtClean="0">
                        <a:solidFill>
                          <a:srgbClr val="FF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0" dirty="0" smtClean="0">
                          <a:latin typeface="Arial" pitchFamily="34" charset="0"/>
                          <a:cs typeface="Arial" pitchFamily="34" charset="0"/>
                        </a:rPr>
                        <a:t>100% Of Detected undocumented foreigners transferred to Lindela within 20  calendar days</a:t>
                      </a:r>
                      <a:endParaRPr lang="en-ZA" sz="1200" b="0" kern="1200" dirty="0" smtClean="0">
                        <a:solidFill>
                          <a:schemeClr val="tx1"/>
                        </a:solidFill>
                        <a:effectLst/>
                        <a:latin typeface="Arial Narrow" pitchFamily="34" charset="0"/>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FF0000"/>
                          </a:solidFill>
                          <a:effectLst/>
                          <a:latin typeface="Arial"/>
                          <a:ea typeface="+mn-ea"/>
                          <a:cs typeface="+mn-cs"/>
                        </a:rPr>
                        <a:t>Q1Target</a:t>
                      </a:r>
                      <a:r>
                        <a:rPr lang="en-US" sz="1200" b="0" i="0" u="none" strike="noStrike" kern="1200" baseline="0" dirty="0" smtClean="0">
                          <a:solidFill>
                            <a:srgbClr val="FF0000"/>
                          </a:solidFill>
                          <a:effectLst/>
                          <a:latin typeface="Arial"/>
                          <a:ea typeface="+mn-ea"/>
                          <a:cs typeface="+mn-cs"/>
                        </a:rPr>
                        <a:t>                   = 100%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Actual Performance  =  267/267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6FF33"/>
                    </a:solidFill>
                  </a:tcPr>
                </a:tc>
              </a:tr>
            </a:tbl>
          </a:graphicData>
        </a:graphic>
      </p:graphicFrame>
      <p:sp>
        <p:nvSpPr>
          <p:cNvPr id="3" name="Slide Number Placeholder 2"/>
          <p:cNvSpPr>
            <a:spLocks noGrp="1"/>
          </p:cNvSpPr>
          <p:nvPr>
            <p:ph type="sldNum" sz="quarter" idx="12"/>
          </p:nvPr>
        </p:nvSpPr>
        <p:spPr>
          <a:xfrm>
            <a:off x="6902450" y="6359401"/>
            <a:ext cx="2133600" cy="365125"/>
          </a:xfrm>
        </p:spPr>
        <p:txBody>
          <a:bodyPr/>
          <a:lstStyle/>
          <a:p>
            <a:fld id="{2538E8B7-8BD9-9F48-9FB6-4E0DFEDB8449}" type="slidenum">
              <a:rPr lang="en-US" smtClean="0"/>
              <a:pPr/>
              <a:t>27</a:t>
            </a:fld>
            <a:endParaRPr lang="en-US" dirty="0"/>
          </a:p>
        </p:txBody>
      </p:sp>
    </p:spTree>
    <p:extLst>
      <p:ext uri="{BB962C8B-B14F-4D97-AF65-F5344CB8AC3E}">
        <p14:creationId xmlns:p14="http://schemas.microsoft.com/office/powerpoint/2010/main" xmlns="" val="346422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45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400" b="1" dirty="0" smtClean="0">
                <a:latin typeface="Arial" pitchFamily="34" charset="0"/>
              </a:rPr>
              <a:t>OVERVIEW ANALYSIS</a:t>
            </a:r>
            <a:endParaRPr lang="en-ZA" altLang="en-US" sz="24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320375504"/>
              </p:ext>
            </p:extLst>
          </p:nvPr>
        </p:nvGraphicFramePr>
        <p:xfrm>
          <a:off x="91440" y="571500"/>
          <a:ext cx="8944610" cy="5354149"/>
        </p:xfrm>
        <a:graphic>
          <a:graphicData uri="http://schemas.openxmlformats.org/drawingml/2006/table">
            <a:tbl>
              <a:tblPr firstRow="1" bandRow="1"/>
              <a:tblGrid>
                <a:gridCol w="2157159"/>
                <a:gridCol w="2124794"/>
                <a:gridCol w="2223296"/>
                <a:gridCol w="2439361"/>
              </a:tblGrid>
              <a:tr h="374637">
                <a:tc gridSpan="4">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endParaRPr lang="en-ZA"/>
                    </a:p>
                  </a:txBody>
                  <a:tcPr/>
                </a:tc>
                <a:tc hMerge="1">
                  <a:txBody>
                    <a:bodyPr/>
                    <a:lstStyle/>
                    <a:p>
                      <a:pPr algn="ctr"/>
                      <a:endParaRPr lang="en-ZA" sz="2000" dirty="0"/>
                    </a:p>
                  </a:txBody>
                  <a:tcPr/>
                </a:tc>
              </a:tr>
              <a:tr h="86467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2018– MAR</a:t>
                      </a:r>
                      <a:r>
                        <a:rPr lang="en-ZA" sz="1800" baseline="0" dirty="0" smtClean="0">
                          <a:latin typeface="Arial Narrow" panose="020B0606020202030204" pitchFamily="34" charset="0"/>
                        </a:rPr>
                        <a:t> 2019</a:t>
                      </a:r>
                      <a:r>
                        <a:rPr lang="en-ZA" sz="1800" dirty="0" smtClean="0">
                          <a:latin typeface="Arial Narrow" panose="020B0606020202030204" pitchFamily="34" charset="0"/>
                        </a:rPr>
                        <a:t>)</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800" dirty="0" smtClean="0">
                          <a:latin typeface="Arial Narrow" panose="020B0606020202030204" pitchFamily="34" charset="0"/>
                        </a:rPr>
                        <a:t>PERFORMANCE STATUS</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ZA" sz="1800" dirty="0" smtClean="0">
                          <a:latin typeface="Arial Narrow" panose="020B0606020202030204" pitchFamily="34" charset="0"/>
                        </a:rPr>
                        <a:t>ANNUAL</a:t>
                      </a:r>
                      <a:r>
                        <a:rPr lang="en-ZA" sz="1800" baseline="0" dirty="0" smtClean="0">
                          <a:latin typeface="Arial Narrow" panose="020B0606020202030204" pitchFamily="34" charset="0"/>
                        </a:rPr>
                        <a:t> </a:t>
                      </a:r>
                      <a:r>
                        <a:rPr lang="en-ZA" sz="1800" dirty="0" smtClean="0">
                          <a:latin typeface="Arial Narrow" panose="020B0606020202030204" pitchFamily="34" charset="0"/>
                        </a:rPr>
                        <a:t>TARGET</a:t>
                      </a:r>
                    </a:p>
                    <a:p>
                      <a:pPr algn="ctr"/>
                      <a:r>
                        <a:rPr lang="en-ZA" sz="1800" dirty="0" smtClean="0">
                          <a:latin typeface="Arial Narrow" panose="020B0606020202030204" pitchFamily="34" charset="0"/>
                        </a:rPr>
                        <a:t>(APRIL 2019– MAR</a:t>
                      </a:r>
                      <a:r>
                        <a:rPr lang="en-ZA" sz="1800" baseline="0" dirty="0" smtClean="0">
                          <a:latin typeface="Arial Narrow" panose="020B0606020202030204" pitchFamily="34" charset="0"/>
                        </a:rPr>
                        <a:t> 2020)</a:t>
                      </a:r>
                      <a:endParaRPr lang="en-ZA" sz="1800" dirty="0">
                        <a:latin typeface="Arial Narrow" panose="020B0606020202030204" pitchFamily="34" charset="0"/>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latin typeface="Arial Narrow" panose="020B0606020202030204" pitchFamily="34" charset="0"/>
                        </a:rPr>
                        <a:t>PERFORMANCE STATUS</a:t>
                      </a:r>
                    </a:p>
                    <a:p>
                      <a:pPr algn="ctr"/>
                      <a:endParaRPr lang="en-ZA" sz="1800" dirty="0">
                        <a:latin typeface="Arial Narrow" panose="020B0606020202030204" pitchFamily="34" charset="0"/>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4372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US" altLang="en-US" sz="1200" b="0" dirty="0" smtClean="0">
                          <a:latin typeface="Arial" pitchFamily="34" charset="0"/>
                          <a:cs typeface="Arial" pitchFamily="34" charset="0"/>
                        </a:rPr>
                        <a:t>80% of detected fraudulent marriages &amp; marriage of convenience cases finalised  </a:t>
                      </a:r>
                      <a:r>
                        <a:rPr lang="en-US" altLang="en-US" sz="1200" b="0" i="1" dirty="0" smtClean="0">
                          <a:latin typeface="Arial" pitchFamily="34" charset="0"/>
                          <a:cs typeface="Arial" pitchFamily="34" charset="0"/>
                        </a:rPr>
                        <a:t>(investigation and recommendation submitted) </a:t>
                      </a:r>
                      <a:r>
                        <a:rPr lang="en-US" altLang="en-US" sz="1200" b="0" dirty="0" smtClean="0">
                          <a:latin typeface="Arial" pitchFamily="34" charset="0"/>
                          <a:cs typeface="Arial" pitchFamily="34" charset="0"/>
                        </a:rPr>
                        <a:t>within 60 days</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Q1Target</a:t>
                      </a:r>
                      <a:r>
                        <a:rPr lang="en-US" sz="1100" b="0" i="0" u="none" strike="noStrike" kern="1200" baseline="0" dirty="0" smtClean="0">
                          <a:solidFill>
                            <a:srgbClr val="000000"/>
                          </a:solidFill>
                          <a:effectLst/>
                          <a:latin typeface="Arial"/>
                          <a:ea typeface="+mn-ea"/>
                          <a:cs typeface="+mn-cs"/>
                        </a:rPr>
                        <a:t>                   =  80%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NIL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Q2 Target</a:t>
                      </a:r>
                      <a:r>
                        <a:rPr lang="en-US" sz="1100" b="0" i="0" u="none" strike="noStrike" kern="1200" baseline="0" dirty="0" smtClean="0">
                          <a:solidFill>
                            <a:srgbClr val="000000"/>
                          </a:solidFill>
                          <a:effectLst/>
                          <a:latin typeface="Arial"/>
                          <a:ea typeface="+mn-ea"/>
                          <a:cs typeface="+mn-cs"/>
                        </a:rPr>
                        <a:t>                  = 80%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NIL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Q3 Target</a:t>
                      </a:r>
                      <a:r>
                        <a:rPr lang="en-US" sz="1100" b="0" i="0" u="none" strike="noStrike" kern="1200" baseline="0" dirty="0" smtClean="0">
                          <a:solidFill>
                            <a:srgbClr val="000000"/>
                          </a:solidFill>
                          <a:effectLst/>
                          <a:latin typeface="Arial"/>
                          <a:ea typeface="+mn-ea"/>
                          <a:cs typeface="+mn-cs"/>
                        </a:rPr>
                        <a:t>                   = 80%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Q4 Target</a:t>
                      </a:r>
                      <a:r>
                        <a:rPr lang="en-US" sz="1100" b="0" i="0" u="none" strike="noStrike" kern="1200" baseline="0" dirty="0" smtClean="0">
                          <a:solidFill>
                            <a:srgbClr val="000000"/>
                          </a:solidFill>
                          <a:effectLst/>
                          <a:latin typeface="Arial"/>
                          <a:ea typeface="+mn-ea"/>
                          <a:cs typeface="+mn-cs"/>
                        </a:rPr>
                        <a:t>                  = 80%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 2/2 (100%)</a:t>
                      </a:r>
                      <a:endParaRPr lang="en-US" sz="1100" b="1" i="0" u="none" strike="noStrike" kern="1200" baseline="0" dirty="0" smtClean="0">
                        <a:solidFill>
                          <a:srgbClr val="FF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0" dirty="0" smtClean="0">
                          <a:latin typeface="Arial" pitchFamily="34" charset="0"/>
                          <a:cs typeface="Arial" pitchFamily="34" charset="0"/>
                        </a:rPr>
                        <a:t>80% of Detected fraudulent marriages &amp; marriage of convenience cases finalised  </a:t>
                      </a:r>
                      <a:r>
                        <a:rPr lang="en-US" altLang="en-US" sz="1200" b="0" i="1" dirty="0" smtClean="0">
                          <a:latin typeface="Arial" pitchFamily="34" charset="0"/>
                          <a:cs typeface="Arial" pitchFamily="34" charset="0"/>
                        </a:rPr>
                        <a:t>(investigation and recommendation submitted) </a:t>
                      </a:r>
                      <a:r>
                        <a:rPr lang="en-US" altLang="en-US" sz="1200" b="0" dirty="0" smtClean="0">
                          <a:latin typeface="Arial" pitchFamily="34" charset="0"/>
                          <a:cs typeface="Arial" pitchFamily="34" charset="0"/>
                        </a:rPr>
                        <a:t>within 60 days</a:t>
                      </a:r>
                      <a:endParaRPr lang="en-ZA" sz="1200" b="0" kern="1200" dirty="0" smtClean="0">
                        <a:solidFill>
                          <a:schemeClr val="tx1"/>
                        </a:solidFill>
                        <a:effectLst/>
                        <a:latin typeface="Arial Narrow" pitchFamily="34" charset="0"/>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FF0000"/>
                          </a:solidFill>
                          <a:effectLst/>
                          <a:latin typeface="Arial"/>
                          <a:ea typeface="+mn-ea"/>
                          <a:cs typeface="+mn-cs"/>
                        </a:rPr>
                        <a:t>Q1 Target</a:t>
                      </a:r>
                      <a:r>
                        <a:rPr lang="en-US" sz="1200" b="0" i="0" u="none" strike="noStrike" kern="1200" baseline="0" dirty="0" smtClean="0">
                          <a:solidFill>
                            <a:srgbClr val="FF0000"/>
                          </a:solidFill>
                          <a:effectLst/>
                          <a:latin typeface="Arial"/>
                          <a:ea typeface="+mn-ea"/>
                          <a:cs typeface="+mn-cs"/>
                        </a:rPr>
                        <a:t>                  = 80%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Actual Performance  =  0/0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effectLst/>
                          <a:latin typeface="Arial"/>
                          <a:ea typeface="+mn-ea"/>
                          <a:cs typeface="+mn-cs"/>
                        </a:rPr>
                        <a:t>% achieved               = NIL</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6FF33"/>
                    </a:solidFill>
                  </a:tcPr>
                </a:tc>
              </a:tr>
            </a:tbl>
          </a:graphicData>
        </a:graphic>
      </p:graphicFrame>
      <p:sp>
        <p:nvSpPr>
          <p:cNvPr id="3" name="Slide Number Placeholder 2"/>
          <p:cNvSpPr>
            <a:spLocks noGrp="1"/>
          </p:cNvSpPr>
          <p:nvPr>
            <p:ph type="sldNum" sz="quarter" idx="12"/>
          </p:nvPr>
        </p:nvSpPr>
        <p:spPr>
          <a:xfrm>
            <a:off x="6902450" y="6356350"/>
            <a:ext cx="2133600" cy="365125"/>
          </a:xfrm>
        </p:spPr>
        <p:txBody>
          <a:bodyPr/>
          <a:lstStyle/>
          <a:p>
            <a:fld id="{2538E8B7-8BD9-9F48-9FB6-4E0DFEDB8449}" type="slidenum">
              <a:rPr lang="en-US" smtClean="0"/>
              <a:pPr/>
              <a:t>28</a:t>
            </a:fld>
            <a:endParaRPr lang="en-US" dirty="0"/>
          </a:p>
        </p:txBody>
      </p:sp>
    </p:spTree>
    <p:extLst>
      <p:ext uri="{BB962C8B-B14F-4D97-AF65-F5344CB8AC3E}">
        <p14:creationId xmlns:p14="http://schemas.microsoft.com/office/powerpoint/2010/main" xmlns="" val="3809632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altLang="en-US" sz="1400" b="1" i="0" u="none" strike="noStrike" kern="0" cap="none" spc="0" normalizeH="0" baseline="0" noProof="0" dirty="0">
              <a:ln>
                <a:noFill/>
              </a:ln>
              <a:solidFill>
                <a:srgbClr val="1F497D"/>
              </a:solidFill>
              <a:effectLst/>
              <a:uLnTx/>
              <a:uFillTx/>
              <a:latin typeface="Arial" pitchFamily="34" charset="0"/>
            </a:endParaRPr>
          </a:p>
        </p:txBody>
      </p:sp>
      <p:sp>
        <p:nvSpPr>
          <p:cNvPr id="6" name="Content Placeholder 9"/>
          <p:cNvSpPr txBox="1">
            <a:spLocks/>
          </p:cNvSpPr>
          <p:nvPr/>
        </p:nvSpPr>
        <p:spPr bwMode="auto">
          <a:xfrm>
            <a:off x="182880" y="117522"/>
            <a:ext cx="8853170" cy="357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000" b="1" dirty="0" smtClean="0">
                <a:latin typeface="Arial" pitchFamily="34" charset="0"/>
              </a:rPr>
              <a:t>OVERVIEW ANALYSIS</a:t>
            </a:r>
            <a:endParaRPr lang="en-ZA" altLang="en-US" sz="2000" b="1" dirty="0" smtClean="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29552324"/>
              </p:ext>
            </p:extLst>
          </p:nvPr>
        </p:nvGraphicFramePr>
        <p:xfrm>
          <a:off x="91441" y="583376"/>
          <a:ext cx="9052559" cy="5245851"/>
        </p:xfrm>
        <a:graphic>
          <a:graphicData uri="http://schemas.openxmlformats.org/drawingml/2006/table">
            <a:tbl>
              <a:tblPr firstRow="1" bandRow="1"/>
              <a:tblGrid>
                <a:gridCol w="2104937"/>
                <a:gridCol w="2397843"/>
                <a:gridCol w="2169472"/>
                <a:gridCol w="2380307"/>
              </a:tblGrid>
              <a:tr h="388384">
                <a:tc gridSpan="4">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2000" dirty="0" smtClean="0"/>
                        <a:t>DHA APP PLAN TARGETS</a:t>
                      </a:r>
                      <a:endParaRPr lang="en-ZA" sz="2000" dirty="0"/>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a:endParaRPr lang="en-ZA" sz="2000" dirty="0"/>
                    </a:p>
                  </a:txBody>
                  <a:tcPr/>
                </a:tc>
                <a:tc hMerge="1">
                  <a:txBody>
                    <a:bodyPr/>
                    <a:lstStyle/>
                    <a:p>
                      <a:endParaRPr lang="en-ZA"/>
                    </a:p>
                  </a:txBody>
                  <a:tcPr/>
                </a:tc>
                <a:tc hMerge="1">
                  <a:txBody>
                    <a:bodyPr/>
                    <a:lstStyle/>
                    <a:p>
                      <a:pPr algn="ctr"/>
                      <a:endParaRPr lang="en-ZA" sz="2000" dirty="0"/>
                    </a:p>
                  </a:txBody>
                  <a:tcPr/>
                </a:tc>
              </a:tr>
              <a:tr h="80675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600" dirty="0" smtClean="0">
                          <a:latin typeface="Arial Narrow" panose="020B0606020202030204" pitchFamily="34" charset="0"/>
                        </a:rPr>
                        <a:t>ANNUAL</a:t>
                      </a:r>
                      <a:r>
                        <a:rPr lang="en-ZA" sz="1600" baseline="0" dirty="0" smtClean="0">
                          <a:latin typeface="Arial Narrow" panose="020B0606020202030204" pitchFamily="34" charset="0"/>
                        </a:rPr>
                        <a:t> </a:t>
                      </a:r>
                      <a:r>
                        <a:rPr lang="en-ZA" sz="1600" dirty="0" smtClean="0">
                          <a:latin typeface="Arial Narrow" panose="020B0606020202030204" pitchFamily="34" charset="0"/>
                        </a:rPr>
                        <a:t>TARGET</a:t>
                      </a:r>
                    </a:p>
                    <a:p>
                      <a:pPr algn="ctr"/>
                      <a:r>
                        <a:rPr lang="en-ZA" sz="1600" dirty="0" smtClean="0">
                          <a:latin typeface="Arial Narrow" panose="020B0606020202030204" pitchFamily="34" charset="0"/>
                        </a:rPr>
                        <a:t>(APRIL 2018– MAR</a:t>
                      </a:r>
                      <a:r>
                        <a:rPr lang="en-ZA" sz="1600" baseline="0" dirty="0" smtClean="0">
                          <a:latin typeface="Arial Narrow" panose="020B0606020202030204" pitchFamily="34" charset="0"/>
                        </a:rPr>
                        <a:t> 2019</a:t>
                      </a:r>
                      <a:r>
                        <a:rPr lang="en-ZA" sz="1600" dirty="0" smtClean="0">
                          <a:latin typeface="Arial Narrow" panose="020B0606020202030204" pitchFamily="34" charset="0"/>
                        </a:rPr>
                        <a:t>)</a:t>
                      </a:r>
                      <a:endParaRPr lang="en-ZA" sz="16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600" dirty="0" smtClean="0">
                          <a:latin typeface="Arial Narrow" panose="020B0606020202030204" pitchFamily="34" charset="0"/>
                        </a:rPr>
                        <a:t>PERFORMANCE STATUS</a:t>
                      </a:r>
                      <a:endParaRPr lang="en-ZA" sz="1600" dirty="0">
                        <a:latin typeface="Arial Narrow" panose="020B0606020202030204" pitchFamily="34" charset="0"/>
                      </a:endParaRPr>
                    </a:p>
                  </a:txBody>
                  <a:tcPr marL="91445" marR="91445" marT="45667" marB="4566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ZA" sz="1600" dirty="0" smtClean="0">
                          <a:latin typeface="Arial Narrow" panose="020B0606020202030204" pitchFamily="34" charset="0"/>
                        </a:rPr>
                        <a:t>ANNUAL</a:t>
                      </a:r>
                      <a:r>
                        <a:rPr lang="en-ZA" sz="1600" baseline="0" dirty="0" smtClean="0">
                          <a:latin typeface="Arial Narrow" panose="020B0606020202030204" pitchFamily="34" charset="0"/>
                        </a:rPr>
                        <a:t> </a:t>
                      </a:r>
                      <a:r>
                        <a:rPr lang="en-ZA" sz="1600" dirty="0" smtClean="0">
                          <a:latin typeface="Arial Narrow" panose="020B0606020202030204" pitchFamily="34" charset="0"/>
                        </a:rPr>
                        <a:t>TARGET</a:t>
                      </a:r>
                    </a:p>
                    <a:p>
                      <a:pPr algn="ctr"/>
                      <a:r>
                        <a:rPr lang="en-ZA" sz="1600" dirty="0" smtClean="0">
                          <a:latin typeface="Arial Narrow" panose="020B0606020202030204" pitchFamily="34" charset="0"/>
                        </a:rPr>
                        <a:t>(APRIL 2019– MAR</a:t>
                      </a:r>
                      <a:r>
                        <a:rPr lang="en-ZA" sz="1600" baseline="0" dirty="0" smtClean="0">
                          <a:latin typeface="Arial Narrow" panose="020B0606020202030204" pitchFamily="34" charset="0"/>
                        </a:rPr>
                        <a:t> 2020)</a:t>
                      </a:r>
                      <a:endParaRPr lang="en-ZA" sz="1600" dirty="0">
                        <a:latin typeface="Arial Narrow" panose="020B0606020202030204" pitchFamily="34" charset="0"/>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latin typeface="Arial Narrow" panose="020B0606020202030204" pitchFamily="34" charset="0"/>
                        </a:rPr>
                        <a:t>PERFORMANCE STATUS</a:t>
                      </a:r>
                    </a:p>
                    <a:p>
                      <a:pPr algn="ctr"/>
                      <a:endParaRPr lang="en-ZA" sz="1600" dirty="0">
                        <a:latin typeface="Arial Narrow" panose="020B0606020202030204" pitchFamily="34" charset="0"/>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2686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r>
                        <a:rPr lang="en-US" altLang="en-US" sz="1200" b="0" dirty="0" smtClean="0">
                          <a:latin typeface="Arial" pitchFamily="34" charset="0"/>
                          <a:cs typeface="Arial" pitchFamily="34" charset="0"/>
                        </a:rPr>
                        <a:t>100% of valid invoices settled within 30 days of certification</a:t>
                      </a:r>
                      <a:endParaRPr lang="en-ZA" sz="1200" b="0" kern="1200" dirty="0" smtClean="0">
                        <a:solidFill>
                          <a:schemeClr val="tx1"/>
                        </a:solidFill>
                        <a:effectLst/>
                        <a:latin typeface="Arial Narrow" pitchFamily="34" charset="0"/>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Q1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134/134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Q2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595/595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Q3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408/408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achieved              = 100%</a:t>
                      </a:r>
                      <a:endParaRPr lang="en-US" sz="1100" b="0" i="0" u="none" strike="noStrike" kern="1200" baseline="0" dirty="0" smtClean="0">
                        <a:solidFill>
                          <a:srgbClr val="00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a:ea typeface="+mn-ea"/>
                          <a:cs typeface="+mn-cs"/>
                        </a:rPr>
                        <a:t>Q4 Target</a:t>
                      </a:r>
                      <a:r>
                        <a:rPr lang="en-US" sz="1100" b="0" i="0" u="none" strike="noStrike" kern="1200" baseline="0" dirty="0" smtClean="0">
                          <a:solidFill>
                            <a:srgbClr val="00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Actual Performance  = 482/482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effectLst/>
                          <a:latin typeface="Arial"/>
                          <a:ea typeface="+mn-ea"/>
                          <a:cs typeface="+mn-cs"/>
                        </a:rPr>
                        <a:t>Variance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C00000"/>
                          </a:solidFill>
                          <a:effectLst/>
                          <a:latin typeface="Arial"/>
                          <a:ea typeface="+mn-ea"/>
                          <a:cs typeface="+mn-cs"/>
                        </a:rPr>
                        <a:t>% achieve                = 100%</a:t>
                      </a: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sng" strike="noStrike" kern="1200" baseline="0" dirty="0" smtClean="0">
                        <a:solidFill>
                          <a:srgbClr val="FF0000"/>
                        </a:solidFill>
                        <a:effectLst/>
                        <a:latin typeface="Aria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Overall Provincial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baseline="0" dirty="0" smtClean="0">
                          <a:solidFill>
                            <a:srgbClr val="FF0000"/>
                          </a:solidFill>
                          <a:effectLst/>
                          <a:latin typeface="Arial"/>
                          <a:ea typeface="+mn-ea"/>
                          <a:cs typeface="+mn-cs"/>
                        </a:rPr>
                        <a:t>= 1,619/1,619  (100%)</a:t>
                      </a:r>
                      <a:endParaRPr lang="en-ZA" sz="1100" b="1" i="0" u="none" strike="noStrike" kern="1200" dirty="0" smtClean="0">
                        <a:solidFill>
                          <a:srgbClr val="000000"/>
                        </a:solidFill>
                        <a:effectLst/>
                        <a:latin typeface="Arial"/>
                        <a:ea typeface="+mn-ea"/>
                        <a:cs typeface="+mn-cs"/>
                      </a:endParaRPr>
                    </a:p>
                  </a:txBody>
                  <a:tcPr marL="91445" marR="91445" marT="45667" marB="4566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33"/>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0" dirty="0" smtClean="0">
                          <a:latin typeface="Arial" pitchFamily="34" charset="0"/>
                          <a:cs typeface="Arial" pitchFamily="34" charset="0"/>
                        </a:rPr>
                        <a:t>100% of valid invoices settled within 30 days of certification</a:t>
                      </a:r>
                      <a:endParaRPr lang="en-ZA" sz="1200" b="0" kern="1200" dirty="0" smtClean="0">
                        <a:solidFill>
                          <a:schemeClr val="tx1"/>
                        </a:solidFill>
                        <a:effectLst/>
                        <a:latin typeface="Arial Narrow" pitchFamily="34" charset="0"/>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FF0000"/>
                          </a:solidFill>
                          <a:effectLst/>
                          <a:latin typeface="Arial"/>
                          <a:ea typeface="+mn-ea"/>
                          <a:cs typeface="+mn-cs"/>
                        </a:rPr>
                        <a:t>Q1Target</a:t>
                      </a:r>
                      <a:r>
                        <a:rPr lang="en-US" sz="1200" b="0" i="0" u="none" strike="noStrike" kern="1200" baseline="0" dirty="0" smtClean="0">
                          <a:solidFill>
                            <a:srgbClr val="FF0000"/>
                          </a:solidFill>
                          <a:effectLst/>
                          <a:latin typeface="Arial"/>
                          <a:ea typeface="+mn-ea"/>
                          <a:cs typeface="+mn-cs"/>
                        </a:rPr>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Actual Performance  =  253/253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FF0000"/>
                          </a:solidFill>
                          <a:effectLst/>
                          <a:latin typeface="Arial"/>
                          <a:ea typeface="+mn-ea"/>
                          <a:cs typeface="+mn-cs"/>
                        </a:rPr>
                        <a:t>Variance                    =  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effectLst/>
                          <a:latin typeface="Arial"/>
                          <a:ea typeface="+mn-ea"/>
                          <a:cs typeface="+mn-cs"/>
                        </a:rPr>
                        <a:t>% achieved               = 100%</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kern="1200" dirty="0" smtClean="0">
                        <a:solidFill>
                          <a:srgbClr val="000000"/>
                        </a:solidFill>
                        <a:effectLst/>
                        <a:latin typeface="Arial"/>
                        <a:ea typeface="+mn-ea"/>
                        <a:cs typeface="+mn-cs"/>
                      </a:endParaRPr>
                    </a:p>
                    <a:p>
                      <a:pPr marL="0" indent="0" algn="l" eaLnBrk="1" hangingPunct="1">
                        <a:buFont typeface="Arial" pitchFamily="34" charset="0"/>
                        <a:buNone/>
                      </a:pPr>
                      <a:endParaRPr lang="en-US" sz="1400" b="1" dirty="0" smtClean="0">
                        <a:solidFill>
                          <a:srgbClr val="006600"/>
                        </a:solidFill>
                      </a:endParaRPr>
                    </a:p>
                  </a:txBody>
                  <a:tcPr marL="91445" marR="91445" marT="45667" marB="45667">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6FF33"/>
                    </a:solidFill>
                  </a:tcPr>
                </a:tc>
              </a:tr>
            </a:tbl>
          </a:graphicData>
        </a:graphic>
      </p:graphicFrame>
      <p:sp>
        <p:nvSpPr>
          <p:cNvPr id="3" name="Slide Number Placeholder 2"/>
          <p:cNvSpPr>
            <a:spLocks noGrp="1"/>
          </p:cNvSpPr>
          <p:nvPr>
            <p:ph type="sldNum" sz="quarter" idx="12"/>
          </p:nvPr>
        </p:nvSpPr>
        <p:spPr>
          <a:xfrm>
            <a:off x="6902450" y="6371277"/>
            <a:ext cx="2133600" cy="365125"/>
          </a:xfrm>
        </p:spPr>
        <p:txBody>
          <a:bodyPr/>
          <a:lstStyle/>
          <a:p>
            <a:fld id="{2538E8B7-8BD9-9F48-9FB6-4E0DFEDB8449}" type="slidenum">
              <a:rPr lang="en-US" smtClean="0"/>
              <a:pPr/>
              <a:t>29</a:t>
            </a:fld>
            <a:endParaRPr lang="en-US" dirty="0"/>
          </a:p>
        </p:txBody>
      </p:sp>
    </p:spTree>
    <p:extLst>
      <p:ext uri="{BB962C8B-B14F-4D97-AF65-F5344CB8AC3E}">
        <p14:creationId xmlns:p14="http://schemas.microsoft.com/office/powerpoint/2010/main" xmlns="" val="3744637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97632"/>
            <a:ext cx="8229600" cy="3540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smtClean="0">
                <a:ln>
                  <a:noFill/>
                </a:ln>
                <a:solidFill>
                  <a:sysClr val="windowText" lastClr="000000"/>
                </a:solidFill>
                <a:effectLst/>
                <a:uLnTx/>
                <a:uFillTx/>
              </a:rPr>
              <a:t>Table of Contents</a:t>
            </a:r>
          </a:p>
        </p:txBody>
      </p:sp>
      <p:graphicFrame>
        <p:nvGraphicFramePr>
          <p:cNvPr id="5" name="Table 4"/>
          <p:cNvGraphicFramePr>
            <a:graphicFrameLocks noGrp="1"/>
          </p:cNvGraphicFramePr>
          <p:nvPr>
            <p:extLst>
              <p:ext uri="{D42A27DB-BD31-4B8C-83A1-F6EECF244321}">
                <p14:modId xmlns:p14="http://schemas.microsoft.com/office/powerpoint/2010/main" xmlns="" val="3445265254"/>
              </p:ext>
            </p:extLst>
          </p:nvPr>
        </p:nvGraphicFramePr>
        <p:xfrm>
          <a:off x="80010" y="531628"/>
          <a:ext cx="8961120" cy="5428621"/>
        </p:xfrm>
        <a:graphic>
          <a:graphicData uri="http://schemas.openxmlformats.org/drawingml/2006/table">
            <a:tbl>
              <a:tblPr/>
              <a:tblGrid>
                <a:gridCol w="7416855"/>
                <a:gridCol w="1544265"/>
              </a:tblGrid>
              <a:tr h="304082">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ZA" sz="1400" b="1" i="0" u="none" strike="noStrike" cap="none" normalizeH="0" baseline="0" dirty="0" smtClean="0">
                          <a:ln>
                            <a:noFill/>
                          </a:ln>
                          <a:solidFill>
                            <a:schemeClr val="tx1"/>
                          </a:solidFill>
                          <a:effectLst/>
                          <a:latin typeface="Arial" charset="0"/>
                          <a:cs typeface="Arial" charset="0"/>
                        </a:rPr>
                        <a:t>CONTENT</a:t>
                      </a:r>
                      <a:endParaRPr kumimoji="0" lang="en-US" sz="1400" b="1" i="0" u="none" strike="noStrike" cap="none" normalizeH="0" baseline="0" dirty="0" smtClean="0">
                        <a:ln>
                          <a:noFill/>
                        </a:ln>
                        <a:solidFill>
                          <a:schemeClr val="tx1"/>
                        </a:solidFill>
                        <a:effectLst/>
                        <a:latin typeface="Arial" charset="0"/>
                        <a:cs typeface="Arial" charset="0"/>
                      </a:endParaRPr>
                    </a:p>
                  </a:txBody>
                  <a:tcPr marL="91427" marR="91427" marT="45704" marB="4570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ZA" sz="1400" b="1" i="0" u="none" strike="noStrike" cap="none" normalizeH="0" baseline="0" dirty="0" smtClean="0">
                          <a:ln>
                            <a:noFill/>
                          </a:ln>
                          <a:solidFill>
                            <a:schemeClr val="tx1"/>
                          </a:solidFill>
                          <a:effectLst/>
                          <a:latin typeface="Arial" charset="0"/>
                          <a:cs typeface="Arial" charset="0"/>
                        </a:rPr>
                        <a:t>SLIDE NO.</a:t>
                      </a:r>
                      <a:endParaRPr kumimoji="0" lang="en-US" sz="1400" b="1" i="0" u="none" strike="noStrike" cap="none" normalizeH="0" baseline="0" dirty="0" smtClean="0">
                        <a:ln>
                          <a:noFill/>
                        </a:ln>
                        <a:solidFill>
                          <a:schemeClr val="tx1"/>
                        </a:solidFill>
                        <a:effectLst/>
                        <a:latin typeface="Arial" charset="0"/>
                        <a:cs typeface="Arial" charset="0"/>
                      </a:endParaRPr>
                    </a:p>
                  </a:txBody>
                  <a:tcPr marL="91427" marR="91427" marT="45704" marB="4570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5124539">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600" b="0" i="0" u="none" strike="noStrike" cap="none" normalizeH="0" baseline="0" dirty="0" smtClean="0">
                          <a:ln>
                            <a:noFill/>
                          </a:ln>
                          <a:solidFill>
                            <a:schemeClr val="tx1"/>
                          </a:solidFill>
                          <a:effectLst/>
                          <a:latin typeface="+mn-lt"/>
                          <a:cs typeface="Arial" charset="0"/>
                        </a:rPr>
                        <a:t>100%  of detected employers charged</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600" b="0" i="0" u="none" strike="noStrike" cap="none" normalizeH="0" baseline="0" dirty="0" smtClean="0">
                          <a:ln>
                            <a:noFill/>
                          </a:ln>
                          <a:solidFill>
                            <a:schemeClr val="tx1"/>
                          </a:solidFill>
                          <a:effectLst/>
                          <a:latin typeface="+mn-lt"/>
                          <a:cs typeface="Arial" charset="0"/>
                        </a:rPr>
                        <a:t>100% of detected transgressors of departmental legislation</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600" b="0" i="0" u="none" strike="noStrike" cap="none" normalizeH="0" baseline="0" dirty="0" smtClean="0">
                          <a:ln>
                            <a:noFill/>
                          </a:ln>
                          <a:solidFill>
                            <a:schemeClr val="tx1"/>
                          </a:solidFill>
                          <a:effectLst/>
                          <a:latin typeface="+mn-lt"/>
                          <a:cs typeface="Arial" charset="0"/>
                        </a:rPr>
                        <a:t>100%  of  detected undocumented foreigners deported (direct deportations)</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600" b="0" i="0" u="none" strike="noStrike" cap="none" normalizeH="0" baseline="0" dirty="0" smtClean="0">
                          <a:ln>
                            <a:noFill/>
                          </a:ln>
                          <a:solidFill>
                            <a:schemeClr val="tx1"/>
                          </a:solidFill>
                          <a:effectLst/>
                          <a:latin typeface="+mn-lt"/>
                          <a:cs typeface="Arial" charset="0"/>
                        </a:rPr>
                        <a:t>100% of detected undocumented foreigners  transferred  to Lindela</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600" b="0" i="0" u="none" strike="noStrike" cap="none" normalizeH="0" baseline="0" dirty="0" smtClean="0">
                          <a:ln>
                            <a:noFill/>
                          </a:ln>
                          <a:solidFill>
                            <a:schemeClr val="tx1"/>
                          </a:solidFill>
                          <a:effectLst/>
                          <a:latin typeface="+mn-lt"/>
                          <a:cs typeface="Arial" charset="0"/>
                        </a:rPr>
                        <a:t>80% of detected fraudulent marriages &amp; marriages of convenience cases finalised</a:t>
                      </a:r>
                    </a:p>
                    <a:p>
                      <a:pPr marL="285750" marR="0" lvl="0" indent="-285750" algn="l" defTabSz="914400" rtl="0" eaLnBrk="1" fontAlgn="base" latinLnBrk="0" hangingPunct="1">
                        <a:lnSpc>
                          <a:spcPct val="100000"/>
                        </a:lnSpc>
                        <a:spcBef>
                          <a:spcPct val="90000"/>
                        </a:spcBef>
                        <a:spcAft>
                          <a:spcPct val="0"/>
                        </a:spcAft>
                        <a:buClr>
                          <a:schemeClr val="bg2"/>
                        </a:buClr>
                        <a:buSzTx/>
                        <a:buFont typeface="Wingdings" pitchFamily="2" charset="2"/>
                        <a:buChar char="§"/>
                        <a:tabLst/>
                        <a:defRPr/>
                      </a:pPr>
                      <a:r>
                        <a:rPr kumimoji="0" lang="en-US" sz="1600" b="0" i="0" u="none" strike="noStrike" cap="none" normalizeH="0" baseline="0" dirty="0" smtClean="0">
                          <a:ln>
                            <a:noFill/>
                          </a:ln>
                          <a:solidFill>
                            <a:schemeClr val="tx1"/>
                          </a:solidFill>
                          <a:effectLst/>
                          <a:latin typeface="+mn-lt"/>
                          <a:cs typeface="Arial" charset="0"/>
                        </a:rPr>
                        <a:t>100% of valid invoices settled within 30 days</a:t>
                      </a:r>
                    </a:p>
                  </a:txBody>
                  <a:tcPr marL="91427" marR="91427" marT="45704" marB="4570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24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25</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26</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27</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28</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29</a:t>
                      </a:r>
                    </a:p>
                  </a:txBody>
                  <a:tcPr marL="91427" marR="91427" marT="45704" marB="4570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a:xfrm>
            <a:off x="6790706" y="6335651"/>
            <a:ext cx="2133600" cy="365125"/>
          </a:xfrm>
        </p:spPr>
        <p:txBody>
          <a:bodyPr/>
          <a:lstStyle/>
          <a:p>
            <a:fld id="{2538E8B7-8BD9-9F48-9FB6-4E0DFEDB8449}" type="slidenum">
              <a:rPr lang="en-US" smtClean="0"/>
              <a:pPr/>
              <a:t>3</a:t>
            </a:fld>
            <a:endParaRPr lang="en-US" dirty="0"/>
          </a:p>
        </p:txBody>
      </p:sp>
    </p:spTree>
    <p:extLst>
      <p:ext uri="{BB962C8B-B14F-4D97-AF65-F5344CB8AC3E}">
        <p14:creationId xmlns:p14="http://schemas.microsoft.com/office/powerpoint/2010/main" xmlns="" val="153188529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0"/>
            <a:ext cx="9144000" cy="487363"/>
          </a:xfrm>
          <a:solidFill>
            <a:srgbClr val="00FF00"/>
          </a:solidFill>
        </p:spPr>
        <p:txBody>
          <a:bodyPr lIns="0" tIns="0" rIns="0" bIns="0" anchor="t">
            <a:spAutoFit/>
          </a:bodyPr>
          <a:lstStyle/>
          <a:p>
            <a:pPr eaLnBrk="1" hangingPunct="1"/>
            <a:r>
              <a:rPr lang="en-GB" sz="3200" b="1" dirty="0" smtClean="0"/>
              <a:t>STAFF PROFILE</a:t>
            </a:r>
          </a:p>
        </p:txBody>
      </p:sp>
      <p:sp>
        <p:nvSpPr>
          <p:cNvPr id="10243" name="Rectangle 3"/>
          <p:cNvSpPr>
            <a:spLocks noGrp="1" noChangeArrowheads="1"/>
          </p:cNvSpPr>
          <p:nvPr>
            <p:ph type="body" idx="4294967295"/>
          </p:nvPr>
        </p:nvSpPr>
        <p:spPr>
          <a:xfrm>
            <a:off x="5752" y="1196752"/>
            <a:ext cx="8897937" cy="569913"/>
          </a:xfrm>
        </p:spPr>
        <p:txBody>
          <a:bodyPr lIns="0" tIns="0" rIns="0" bIns="0">
            <a:spAutoFit/>
          </a:bodyPr>
          <a:lstStyle/>
          <a:p>
            <a:pPr marL="268288" indent="-268288" algn="just" eaLnBrk="1" hangingPunct="1">
              <a:lnSpc>
                <a:spcPct val="70000"/>
              </a:lnSpc>
            </a:pPr>
            <a:endParaRPr lang="en-GB" smtClean="0"/>
          </a:p>
          <a:p>
            <a:pPr marL="268288" indent="-268288" eaLnBrk="1" hangingPunct="1">
              <a:lnSpc>
                <a:spcPct val="70000"/>
              </a:lnSpc>
            </a:pPr>
            <a:endParaRPr lang="en-GB" smtClean="0"/>
          </a:p>
        </p:txBody>
      </p:sp>
      <p:sp>
        <p:nvSpPr>
          <p:cNvPr id="5" name="Rectangle 3"/>
          <p:cNvSpPr txBox="1">
            <a:spLocks noChangeArrowheads="1"/>
          </p:cNvSpPr>
          <p:nvPr/>
        </p:nvSpPr>
        <p:spPr bwMode="auto">
          <a:xfrm>
            <a:off x="0" y="1196752"/>
            <a:ext cx="8897937" cy="5699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eaLnBrk="1" hangingPunct="1">
              <a:lnSpc>
                <a:spcPct val="70000"/>
              </a:lnSpc>
            </a:pPr>
            <a:endParaRPr lang="en-GB" smtClean="0">
              <a:solidFill>
                <a:prstClr val="black"/>
              </a:solidFill>
            </a:endParaRPr>
          </a:p>
          <a:p>
            <a:pPr marL="268288" indent="-268288" eaLnBrk="1" hangingPunct="1">
              <a:lnSpc>
                <a:spcPct val="70000"/>
              </a:lnSpc>
            </a:pPr>
            <a:endParaRPr lang="en-GB" smtClean="0">
              <a:solidFill>
                <a:prstClr val="black"/>
              </a:solidFill>
            </a:endParaRPr>
          </a:p>
        </p:txBody>
      </p:sp>
      <p:graphicFrame>
        <p:nvGraphicFramePr>
          <p:cNvPr id="6" name="Group 650"/>
          <p:cNvGraphicFramePr>
            <a:graphicFrameLocks noGrp="1"/>
          </p:cNvGraphicFramePr>
          <p:nvPr>
            <p:extLst>
              <p:ext uri="{D42A27DB-BD31-4B8C-83A1-F6EECF244321}">
                <p14:modId xmlns:p14="http://schemas.microsoft.com/office/powerpoint/2010/main" xmlns="" val="279749471"/>
              </p:ext>
            </p:extLst>
          </p:nvPr>
        </p:nvGraphicFramePr>
        <p:xfrm>
          <a:off x="116958" y="563398"/>
          <a:ext cx="8900917" cy="5133536"/>
        </p:xfrm>
        <a:graphic>
          <a:graphicData uri="http://schemas.openxmlformats.org/drawingml/2006/table">
            <a:tbl>
              <a:tblPr/>
              <a:tblGrid>
                <a:gridCol w="1519029">
                  <a:extLst>
                    <a:ext uri="{9D8B030D-6E8A-4147-A177-3AD203B41FA5}">
                      <a16:colId xmlns="" xmlns:a16="http://schemas.microsoft.com/office/drawing/2014/main" val="20000"/>
                    </a:ext>
                  </a:extLst>
                </a:gridCol>
                <a:gridCol w="1696737">
                  <a:extLst>
                    <a:ext uri="{9D8B030D-6E8A-4147-A177-3AD203B41FA5}">
                      <a16:colId xmlns="" xmlns:a16="http://schemas.microsoft.com/office/drawing/2014/main" val="20001"/>
                    </a:ext>
                  </a:extLst>
                </a:gridCol>
                <a:gridCol w="1532936">
                  <a:extLst>
                    <a:ext uri="{9D8B030D-6E8A-4147-A177-3AD203B41FA5}">
                      <a16:colId xmlns="" xmlns:a16="http://schemas.microsoft.com/office/drawing/2014/main" val="20002"/>
                    </a:ext>
                  </a:extLst>
                </a:gridCol>
                <a:gridCol w="1296505">
                  <a:extLst>
                    <a:ext uri="{9D8B030D-6E8A-4147-A177-3AD203B41FA5}">
                      <a16:colId xmlns="" xmlns:a16="http://schemas.microsoft.com/office/drawing/2014/main" val="20003"/>
                    </a:ext>
                  </a:extLst>
                </a:gridCol>
                <a:gridCol w="1478850">
                  <a:extLst>
                    <a:ext uri="{9D8B030D-6E8A-4147-A177-3AD203B41FA5}">
                      <a16:colId xmlns="" xmlns:a16="http://schemas.microsoft.com/office/drawing/2014/main" val="20004"/>
                    </a:ext>
                  </a:extLst>
                </a:gridCol>
                <a:gridCol w="1376860">
                  <a:extLst>
                    <a:ext uri="{9D8B030D-6E8A-4147-A177-3AD203B41FA5}">
                      <a16:colId xmlns="" xmlns:a16="http://schemas.microsoft.com/office/drawing/2014/main" val="20005"/>
                    </a:ext>
                  </a:extLst>
                </a:gridCol>
              </a:tblGrid>
              <a:tr h="268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LEVEL </a:t>
                      </a:r>
                    </a:p>
                  </a:txBody>
                  <a:tcPr marL="45845" marR="45845"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a:ln>
                            <a:noFill/>
                          </a:ln>
                          <a:solidFill>
                            <a:schemeClr val="tx1"/>
                          </a:solidFill>
                          <a:effectLst/>
                          <a:latin typeface="Arial" pitchFamily="34" charset="0"/>
                          <a:cs typeface="Arial" pitchFamily="34" charset="0"/>
                        </a:rPr>
                        <a:t>FEMALE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DISABILITY </a:t>
                      </a:r>
                    </a:p>
                  </a:txBody>
                  <a:tcPr marL="45845" marR="45845" marT="0" marB="0"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smtClean="0">
                          <a:ln>
                            <a:noFill/>
                          </a:ln>
                          <a:solidFill>
                            <a:schemeClr val="tx1"/>
                          </a:solidFill>
                          <a:effectLst/>
                          <a:latin typeface="Arial" pitchFamily="34" charset="0"/>
                          <a:cs typeface="Arial" pitchFamily="34" charset="0"/>
                        </a:rPr>
                        <a:t>MALE</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L="45845" marR="45845" marT="0" marB="0"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DISABILITY </a:t>
                      </a:r>
                    </a:p>
                  </a:txBody>
                  <a:tcPr marL="45845" marR="45845" marT="0" marB="0"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smtClean="0">
                          <a:ln>
                            <a:noFill/>
                          </a:ln>
                          <a:solidFill>
                            <a:schemeClr val="tx1"/>
                          </a:solidFill>
                          <a:effectLst/>
                          <a:latin typeface="Arial" pitchFamily="34" charset="0"/>
                          <a:cs typeface="Arial" pitchFamily="34" charset="0"/>
                        </a:rPr>
                        <a:t>TOTAL</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L="45845" marR="45845"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0"/>
                  </a:ext>
                </a:extLst>
              </a:tr>
              <a:tr h="3577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26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43</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14</a:t>
                      </a: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1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18</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151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92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1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6</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243</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22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26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1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48</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27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31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58</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10</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15</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92394">
                <a:tc>
                  <a:txBody>
                    <a:bodyPr/>
                    <a:lstStyle/>
                    <a:p>
                      <a:pPr marL="0" marR="0" lvl="0" indent="0" algn="ctr" defTabSz="914400" rtl="0" eaLnBrk="1" fontAlgn="base" latinLnBrk="0" hangingPunct="1">
                        <a:lnSpc>
                          <a:spcPct val="27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11</a:t>
                      </a: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6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a:t>
                      </a: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8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a:t>
                      </a: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4</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86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3</a:t>
                      </a: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3</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4085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2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1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0</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54173">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Total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255</a:t>
                      </a: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4</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188</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11</a:t>
                      </a:r>
                    </a:p>
                  </a:txBody>
                  <a:tcPr marL="45845" marR="45845" marT="0" marB="0" anchor="ctr" horzOverflow="overflow">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7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443</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45845" marR="4584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2" name="TextBox 1"/>
          <p:cNvSpPr txBox="1"/>
          <p:nvPr/>
        </p:nvSpPr>
        <p:spPr>
          <a:xfrm>
            <a:off x="116958" y="5713045"/>
            <a:ext cx="8498956" cy="276999"/>
          </a:xfrm>
          <a:prstGeom prst="rect">
            <a:avLst/>
          </a:prstGeom>
          <a:noFill/>
        </p:spPr>
        <p:txBody>
          <a:bodyPr wrap="square" rtlCol="0">
            <a:spAutoFit/>
          </a:bodyPr>
          <a:lstStyle/>
          <a:p>
            <a:r>
              <a:rPr lang="en-ZA" sz="1200" b="1" dirty="0" smtClean="0">
                <a:solidFill>
                  <a:prstClr val="black"/>
                </a:solidFill>
                <a:latin typeface="Arial" pitchFamily="34" charset="0"/>
                <a:cs typeface="Arial" pitchFamily="34" charset="0"/>
              </a:rPr>
              <a:t>The province lost 29 posts since February 2018 (6 at management level and 23 front line officers).</a:t>
            </a:r>
            <a:endParaRPr lang="en-ZA" sz="1200" b="1"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a:xfrm>
            <a:off x="6884275" y="6356350"/>
            <a:ext cx="2133600" cy="365125"/>
          </a:xfrm>
        </p:spPr>
        <p:txBody>
          <a:bodyPr/>
          <a:lstStyle/>
          <a:p>
            <a:fld id="{2538E8B7-8BD9-9F48-9FB6-4E0DFEDB8449}"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34660729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a:spLocks noGrp="1" noChangeArrowheads="1"/>
          </p:cNvSpPr>
          <p:nvPr>
            <p:ph type="title"/>
          </p:nvPr>
        </p:nvSpPr>
        <p:spPr bwMode="auto">
          <a:xfrm>
            <a:off x="107951" y="46157"/>
            <a:ext cx="8910318" cy="738664"/>
          </a:xfrm>
          <a:prstGeom prst="rect">
            <a:avLst/>
          </a:prstGeom>
          <a:solidFill>
            <a:srgbClr val="00FF00"/>
          </a:solidFill>
          <a:ln w="9525">
            <a:noFill/>
            <a:miter lim="800000"/>
            <a:headEnd/>
            <a:tailEnd/>
          </a:ln>
        </p:spPr>
        <p:txBody>
          <a:bodyPr wrap="square" lIns="0" tIns="0" rIns="0" bIns="0">
            <a:spAutoFit/>
          </a:bodyPr>
          <a:lstStyle/>
          <a:p>
            <a:pPr algn="ctr" eaLnBrk="0" hangingPunct="0"/>
            <a:r>
              <a:rPr lang="en-ZA" sz="2400" b="1" dirty="0">
                <a:latin typeface="Calibri" pitchFamily="34" charset="0"/>
              </a:rPr>
              <a:t>PROVINCIAL CAPACITY – FILLED AND UNFILLED POSTS </a:t>
            </a:r>
          </a:p>
          <a:p>
            <a:pPr eaLnBrk="0" hangingPunct="0"/>
            <a:endParaRPr lang="en-GB" sz="2400" b="1" dirty="0">
              <a:latin typeface="Calibri" pitchFamily="34" charset="0"/>
            </a:endParaRPr>
          </a:p>
        </p:txBody>
      </p:sp>
      <p:graphicFrame>
        <p:nvGraphicFramePr>
          <p:cNvPr id="5" name="Group 23"/>
          <p:cNvGraphicFramePr>
            <a:graphicFrameLocks noGrp="1"/>
          </p:cNvGraphicFramePr>
          <p:nvPr>
            <p:extLst>
              <p:ext uri="{D42A27DB-BD31-4B8C-83A1-F6EECF244321}">
                <p14:modId xmlns:p14="http://schemas.microsoft.com/office/powerpoint/2010/main" xmlns="" val="902759898"/>
              </p:ext>
            </p:extLst>
          </p:nvPr>
        </p:nvGraphicFramePr>
        <p:xfrm>
          <a:off x="107950" y="840864"/>
          <a:ext cx="8910319" cy="1603718"/>
        </p:xfrm>
        <a:graphic>
          <a:graphicData uri="http://schemas.openxmlformats.org/drawingml/2006/table">
            <a:tbl>
              <a:tblPr/>
              <a:tblGrid>
                <a:gridCol w="3777337"/>
                <a:gridCol w="2777039"/>
                <a:gridCol w="2355943"/>
              </a:tblGrid>
              <a:tr h="41299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charset="0"/>
                        </a:rPr>
                        <a:t>Total Establishment</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charset="0"/>
                        </a:rPr>
                        <a:t>Filled as at 31 July 2019</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charset="0"/>
                        </a:rPr>
                        <a:t>Vacant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charset="0"/>
                        </a:rPr>
                        <a:t>Funded</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546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444</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443</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1</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553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cs typeface="Arial" charset="0"/>
                        </a:rPr>
                        <a:t>Capacity Rate: 99,8%</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cs typeface="Arial" charset="0"/>
                        </a:rPr>
                        <a:t>Vacancy Rate: 0,2%</a:t>
                      </a:r>
                    </a:p>
                    <a:p>
                      <a:pPr marL="0" marR="0" lvl="0" indent="0" algn="l" defTabSz="914400" rtl="0" eaLnBrk="0" fontAlgn="b"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 Box 29"/>
          <p:cNvSpPr txBox="1">
            <a:spLocks noChangeArrowheads="1"/>
          </p:cNvSpPr>
          <p:nvPr/>
        </p:nvSpPr>
        <p:spPr bwMode="auto">
          <a:xfrm>
            <a:off x="107950" y="2462805"/>
            <a:ext cx="8910319" cy="338554"/>
          </a:xfrm>
          <a:prstGeom prst="rect">
            <a:avLst/>
          </a:prstGeom>
          <a:noFill/>
          <a:ln w="9525">
            <a:solidFill>
              <a:sysClr val="windowText" lastClr="000000"/>
            </a:solidFill>
            <a:miter lim="800000"/>
            <a:headEnd/>
            <a:tailEnd/>
          </a:ln>
          <a:effectLst>
            <a:prstShdw prst="shdw17" dist="17961" dir="2700000">
              <a:sysClr val="windowText" lastClr="000000">
                <a:gamma/>
                <a:shade val="60000"/>
                <a:invGamma/>
              </a:sysClr>
            </a:prstShdw>
          </a:effectLst>
        </p:spPr>
        <p:txBody>
          <a:bodyPr wrap="square">
            <a:spAutoFit/>
          </a:bodyPr>
          <a:lstStyle/>
          <a:p>
            <a:pPr marL="452438" marR="0" lvl="0" indent="-187325" defTabSz="914400" eaLnBrk="1" fontAlgn="auto" latinLnBrk="0" hangingPunct="1">
              <a:lnSpc>
                <a:spcPct val="100000"/>
              </a:lnSpc>
              <a:spcBef>
                <a:spcPts val="0"/>
              </a:spcBef>
              <a:spcAft>
                <a:spcPts val="0"/>
              </a:spcAft>
              <a:buClrTx/>
              <a:buSzTx/>
              <a:buFontTx/>
              <a:buNone/>
              <a:tabLst/>
              <a:defRPr/>
            </a:pPr>
            <a:r>
              <a:rPr lang="en-ZA" sz="1600" b="1" u="sng" kern="0" dirty="0" smtClean="0">
                <a:solidFill>
                  <a:sysClr val="windowText" lastClr="000000"/>
                </a:solidFill>
                <a:cs typeface="Arial" charset="0"/>
              </a:rPr>
              <a:t>Recruitment and Selection</a:t>
            </a:r>
            <a:r>
              <a:rPr lang="en-ZA" sz="1600" kern="0" dirty="0" smtClean="0">
                <a:solidFill>
                  <a:sysClr val="windowText" lastClr="000000"/>
                </a:solidFill>
                <a:cs typeface="Arial" charset="0"/>
              </a:rPr>
              <a:t>: No recruitment since February 2018 (Moratorium on posts).</a:t>
            </a:r>
            <a:endParaRPr kumimoji="0" lang="en-ZA" sz="1600" b="0" i="0" u="none" strike="noStrike" kern="0" cap="none" spc="0" normalizeH="0" baseline="0" noProof="0" dirty="0" smtClean="0">
              <a:ln>
                <a:noFill/>
              </a:ln>
              <a:solidFill>
                <a:sysClr val="windowText" lastClr="000000"/>
              </a:solidFill>
              <a:effectLst/>
              <a:uLnTx/>
              <a:uFillTx/>
              <a:cs typeface="Arial" charset="0"/>
            </a:endParaRPr>
          </a:p>
        </p:txBody>
      </p:sp>
      <p:sp>
        <p:nvSpPr>
          <p:cNvPr id="3" name="Slide Number Placeholder 2"/>
          <p:cNvSpPr>
            <a:spLocks noGrp="1"/>
          </p:cNvSpPr>
          <p:nvPr>
            <p:ph type="sldNum" sz="quarter" idx="12"/>
          </p:nvPr>
        </p:nvSpPr>
        <p:spPr>
          <a:xfrm>
            <a:off x="6884668" y="6356350"/>
            <a:ext cx="2133600" cy="365125"/>
          </a:xfrm>
        </p:spPr>
        <p:txBody>
          <a:bodyPr/>
          <a:lstStyle/>
          <a:p>
            <a:fld id="{2538E8B7-8BD9-9F48-9FB6-4E0DFEDB8449}" type="slidenum">
              <a:rPr lang="en-US" smtClean="0"/>
              <a:pPr/>
              <a:t>31</a:t>
            </a:fld>
            <a:endParaRPr lang="en-US" dirty="0"/>
          </a:p>
        </p:txBody>
      </p:sp>
      <p:sp>
        <p:nvSpPr>
          <p:cNvPr id="18" name="Text Box 29"/>
          <p:cNvSpPr txBox="1">
            <a:spLocks noChangeArrowheads="1"/>
          </p:cNvSpPr>
          <p:nvPr/>
        </p:nvSpPr>
        <p:spPr bwMode="auto">
          <a:xfrm>
            <a:off x="107952" y="2924454"/>
            <a:ext cx="8910317" cy="3046988"/>
          </a:xfrm>
          <a:prstGeom prst="rect">
            <a:avLst/>
          </a:prstGeom>
          <a:noFill/>
          <a:ln w="9525">
            <a:solidFill>
              <a:sysClr val="windowText" lastClr="000000"/>
            </a:solidFill>
            <a:miter lim="800000"/>
            <a:headEnd/>
            <a:tailEnd/>
          </a:ln>
          <a:effectLst>
            <a:prstShdw prst="shdw17" dist="17961" dir="2700000">
              <a:sysClr val="windowText" lastClr="000000">
                <a:gamma/>
                <a:shade val="60000"/>
                <a:invGamma/>
              </a:sysClr>
            </a:prstShdw>
          </a:effectLst>
        </p:spPr>
        <p:txBody>
          <a:bodyPr wrap="square">
            <a:spAutoFit/>
          </a:bodyPr>
          <a:lstStyle/>
          <a:p>
            <a:pPr marL="452438" marR="0" lvl="0" indent="-187325" defTabSz="914400" eaLnBrk="1" fontAlgn="auto" latinLnBrk="0" hangingPunct="1">
              <a:lnSpc>
                <a:spcPct val="100000"/>
              </a:lnSpc>
              <a:spcBef>
                <a:spcPts val="0"/>
              </a:spcBef>
              <a:spcAft>
                <a:spcPts val="0"/>
              </a:spcAft>
              <a:buClrTx/>
              <a:buSzTx/>
              <a:buFontTx/>
              <a:buNone/>
              <a:tabLst/>
              <a:defRPr/>
            </a:pPr>
            <a:r>
              <a:rPr lang="en-ZA" sz="1600" b="1" u="sng" kern="0" dirty="0" smtClean="0">
                <a:solidFill>
                  <a:sysClr val="windowText" lastClr="000000"/>
                </a:solidFill>
                <a:cs typeface="Arial" charset="0"/>
              </a:rPr>
              <a:t>(Early) Retirement </a:t>
            </a:r>
            <a:r>
              <a:rPr lang="en-ZA" sz="1600" kern="0" dirty="0" smtClean="0">
                <a:solidFill>
                  <a:sysClr val="windowText" lastClr="000000"/>
                </a:solidFill>
                <a:cs typeface="Arial" charset="0"/>
              </a:rPr>
              <a:t>: The province has a total number of 59 officials between the ages of 55-64. </a:t>
            </a:r>
          </a:p>
          <a:p>
            <a:pPr marL="452438" marR="0" lvl="0" indent="-187325" defTabSz="914400" eaLnBrk="1" fontAlgn="auto" latinLnBrk="0" hangingPunct="1">
              <a:lnSpc>
                <a:spcPct val="100000"/>
              </a:lnSpc>
              <a:spcBef>
                <a:spcPts val="0"/>
              </a:spcBef>
              <a:spcAft>
                <a:spcPts val="0"/>
              </a:spcAft>
              <a:buClrTx/>
              <a:buSzTx/>
              <a:buFontTx/>
              <a:buNone/>
              <a:tabLst/>
              <a:defRPr/>
            </a:pPr>
            <a:r>
              <a:rPr lang="en-ZA" sz="1600" kern="0" dirty="0" smtClean="0">
                <a:solidFill>
                  <a:sysClr val="windowText" lastClr="000000"/>
                </a:solidFill>
                <a:cs typeface="Arial" charset="0"/>
              </a:rPr>
              <a:t> 17 officials have applied for early retirement.</a:t>
            </a:r>
          </a:p>
          <a:p>
            <a:pPr marL="452438" marR="0" lvl="0" indent="-187325" defTabSz="914400" eaLnBrk="1" fontAlgn="auto" latinLnBrk="0" hangingPunct="1">
              <a:lnSpc>
                <a:spcPct val="100000"/>
              </a:lnSpc>
              <a:spcBef>
                <a:spcPts val="0"/>
              </a:spcBef>
              <a:spcAft>
                <a:spcPts val="0"/>
              </a:spcAft>
              <a:buClrTx/>
              <a:buSzTx/>
              <a:buFontTx/>
              <a:buNone/>
              <a:tabLst/>
              <a:defRPr/>
            </a:pPr>
            <a:endParaRPr lang="en-ZA" sz="1600" b="1" kern="0" dirty="0" smtClean="0">
              <a:solidFill>
                <a:sysClr val="windowText" lastClr="000000"/>
              </a:solidFill>
              <a:cs typeface="Arial" charset="0"/>
            </a:endParaRPr>
          </a:p>
          <a:p>
            <a:pPr marL="452438" lvl="0" indent="-187325" defTabSz="914400">
              <a:defRPr/>
            </a:pPr>
            <a:endParaRPr lang="en-ZA" sz="1600" kern="0" dirty="0" smtClean="0">
              <a:solidFill>
                <a:sysClr val="windowText" lastClr="000000"/>
              </a:solidFill>
              <a:cs typeface="Arial" charset="0"/>
            </a:endParaRPr>
          </a:p>
          <a:p>
            <a:pPr marL="452438" lvl="0" indent="-187325" defTabSz="914400">
              <a:defRPr/>
            </a:pPr>
            <a:endParaRPr lang="en-ZA" sz="1600" kern="0" dirty="0">
              <a:solidFill>
                <a:sysClr val="windowText" lastClr="000000"/>
              </a:solidFill>
              <a:cs typeface="Arial" charset="0"/>
            </a:endParaRPr>
          </a:p>
          <a:p>
            <a:pPr marL="452438" lvl="0" indent="-187325" defTabSz="914400">
              <a:defRPr/>
            </a:pPr>
            <a:endParaRPr lang="en-ZA" sz="1600" kern="0" dirty="0" smtClean="0">
              <a:solidFill>
                <a:sysClr val="windowText" lastClr="000000"/>
              </a:solidFill>
              <a:cs typeface="Arial" charset="0"/>
            </a:endParaRPr>
          </a:p>
          <a:p>
            <a:pPr marL="452438" lvl="0" indent="-187325" defTabSz="914400">
              <a:defRPr/>
            </a:pPr>
            <a:endParaRPr lang="en-ZA" sz="1600" kern="0" dirty="0">
              <a:solidFill>
                <a:sysClr val="windowText" lastClr="000000"/>
              </a:solidFill>
              <a:cs typeface="Arial" charset="0"/>
            </a:endParaRPr>
          </a:p>
          <a:p>
            <a:pPr marL="452438" lvl="0" indent="-187325" defTabSz="914400">
              <a:defRPr/>
            </a:pPr>
            <a:endParaRPr lang="en-ZA" sz="1600" kern="0" dirty="0" smtClean="0">
              <a:solidFill>
                <a:sysClr val="windowText" lastClr="000000"/>
              </a:solidFill>
              <a:cs typeface="Arial" charset="0"/>
            </a:endParaRPr>
          </a:p>
          <a:p>
            <a:pPr marL="452438" lvl="0" indent="-187325" defTabSz="914400">
              <a:defRPr/>
            </a:pPr>
            <a:endParaRPr lang="en-ZA" sz="1600" kern="0" dirty="0">
              <a:solidFill>
                <a:sysClr val="windowText" lastClr="000000"/>
              </a:solidFill>
              <a:cs typeface="Arial" charset="0"/>
            </a:endParaRPr>
          </a:p>
          <a:p>
            <a:pPr marL="452438" lvl="0" indent="-187325" defTabSz="914400">
              <a:defRPr/>
            </a:pPr>
            <a:endParaRPr lang="en-ZA" sz="1600" kern="0" dirty="0" smtClean="0">
              <a:solidFill>
                <a:sysClr val="windowText" lastClr="000000"/>
              </a:solidFill>
              <a:cs typeface="Arial" charset="0"/>
            </a:endParaRPr>
          </a:p>
          <a:p>
            <a:pPr marL="452438" lvl="0" indent="-187325" defTabSz="914400">
              <a:defRPr/>
            </a:pPr>
            <a:endParaRPr lang="en-ZA" sz="1600" kern="0" dirty="0" smtClean="0">
              <a:solidFill>
                <a:sysClr val="windowText" lastClr="000000"/>
              </a:solidFill>
              <a:cs typeface="Arial" charset="0"/>
            </a:endParaRPr>
          </a:p>
          <a:p>
            <a:pPr marL="452438" lvl="0" indent="-187325" defTabSz="914400">
              <a:defRPr/>
            </a:pPr>
            <a:endParaRPr lang="en-ZA" sz="1600" kern="0" dirty="0">
              <a:solidFill>
                <a:sysClr val="windowText" lastClr="000000"/>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178399599"/>
              </p:ext>
            </p:extLst>
          </p:nvPr>
        </p:nvGraphicFramePr>
        <p:xfrm>
          <a:off x="489096" y="3530876"/>
          <a:ext cx="3700132" cy="2194560"/>
        </p:xfrm>
        <a:graphic>
          <a:graphicData uri="http://schemas.openxmlformats.org/drawingml/2006/table">
            <a:tbl>
              <a:tblPr firstRow="1" bandRow="1">
                <a:tableStyleId>{5C22544A-7EE6-4342-B048-85BDC9FD1C3A}</a:tableStyleId>
              </a:tblPr>
              <a:tblGrid>
                <a:gridCol w="1850066"/>
                <a:gridCol w="1850066"/>
              </a:tblGrid>
              <a:tr h="170689">
                <a:tc>
                  <a:txBody>
                    <a:bodyPr/>
                    <a:lstStyle/>
                    <a:p>
                      <a:pPr algn="ctr"/>
                      <a:r>
                        <a:rPr lang="en-ZA" sz="1000" dirty="0" smtClean="0">
                          <a:solidFill>
                            <a:schemeClr val="tx1"/>
                          </a:solidFill>
                        </a:rPr>
                        <a:t>Salary</a:t>
                      </a:r>
                      <a:r>
                        <a:rPr lang="en-ZA" sz="1000" baseline="0" dirty="0" smtClean="0">
                          <a:solidFill>
                            <a:schemeClr val="tx1"/>
                          </a:solidFill>
                        </a:rPr>
                        <a:t> Level</a:t>
                      </a:r>
                      <a:endParaRPr lang="en-ZA"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solidFill>
                            <a:schemeClr val="tx1"/>
                          </a:solidFill>
                        </a:rPr>
                        <a:t>Number of officials</a:t>
                      </a:r>
                      <a:endParaRPr lang="en-ZA"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3</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6</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6</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24</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7</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4</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8</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16</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10</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6</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12</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2</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dirty="0" smtClean="0"/>
                        <a:t>13</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smtClean="0"/>
                        <a:t>1</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689">
                <a:tc>
                  <a:txBody>
                    <a:bodyPr/>
                    <a:lstStyle/>
                    <a:p>
                      <a:pPr algn="ctr"/>
                      <a:r>
                        <a:rPr lang="en-ZA" sz="1000" b="1" dirty="0" smtClean="0"/>
                        <a:t>TOTAL</a:t>
                      </a:r>
                      <a:endParaRPr lang="en-ZA"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b="1" dirty="0" smtClean="0"/>
                        <a:t>59</a:t>
                      </a:r>
                      <a:endParaRPr lang="en-ZA"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7478003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5"/>
          <p:cNvGraphicFramePr>
            <a:graphicFrameLocks/>
          </p:cNvGraphicFramePr>
          <p:nvPr>
            <p:extLst>
              <p:ext uri="{D42A27DB-BD31-4B8C-83A1-F6EECF244321}">
                <p14:modId xmlns:p14="http://schemas.microsoft.com/office/powerpoint/2010/main" xmlns="" val="3309158854"/>
              </p:ext>
            </p:extLst>
          </p:nvPr>
        </p:nvGraphicFramePr>
        <p:xfrm>
          <a:off x="106325" y="723013"/>
          <a:ext cx="8948776" cy="5238984"/>
        </p:xfrm>
        <a:graphic>
          <a:graphicData uri="http://schemas.openxmlformats.org/drawingml/2006/table">
            <a:tbl>
              <a:tblPr/>
              <a:tblGrid>
                <a:gridCol w="2782511">
                  <a:extLst>
                    <a:ext uri="{9D8B030D-6E8A-4147-A177-3AD203B41FA5}">
                      <a16:colId xmlns="" xmlns:a16="http://schemas.microsoft.com/office/drawing/2014/main" val="20000"/>
                    </a:ext>
                  </a:extLst>
                </a:gridCol>
                <a:gridCol w="2678418">
                  <a:extLst>
                    <a:ext uri="{9D8B030D-6E8A-4147-A177-3AD203B41FA5}">
                      <a16:colId xmlns="" xmlns:a16="http://schemas.microsoft.com/office/drawing/2014/main" val="20001"/>
                    </a:ext>
                  </a:extLst>
                </a:gridCol>
                <a:gridCol w="3487847">
                  <a:extLst>
                    <a:ext uri="{9D8B030D-6E8A-4147-A177-3AD203B41FA5}">
                      <a16:colId xmlns="" xmlns:a16="http://schemas.microsoft.com/office/drawing/2014/main" val="20002"/>
                    </a:ext>
                  </a:extLst>
                </a:gridCol>
              </a:tblGrid>
              <a:tr h="731872">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ZA" sz="1600" b="1" i="0" u="none" strike="noStrike" cap="none" normalizeH="0" baseline="0" dirty="0" smtClean="0">
                        <a:ln>
                          <a:noFill/>
                        </a:ln>
                        <a:solidFill>
                          <a:schemeClr val="bg1"/>
                        </a:solidFill>
                        <a:effectLst/>
                        <a:latin typeface="Arial" charset="0"/>
                        <a:cs typeface="Arial" charset="0"/>
                      </a:endParaRP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600" b="1" i="0" u="none" strike="noStrike" cap="none" normalizeH="0" baseline="0" dirty="0" smtClean="0">
                          <a:ln>
                            <a:noFill/>
                          </a:ln>
                          <a:solidFill>
                            <a:schemeClr val="bg1"/>
                          </a:solidFill>
                          <a:effectLst/>
                          <a:latin typeface="Arial" charset="0"/>
                          <a:cs typeface="Arial" charset="0"/>
                        </a:rPr>
                        <a:t>KEY AREA</a:t>
                      </a:r>
                      <a:endParaRPr kumimoji="0" lang="en-GB" sz="1600" b="1" i="0" u="none" strike="noStrike" cap="none" normalizeH="0" baseline="0" dirty="0" smtClean="0">
                        <a:ln>
                          <a:noFill/>
                        </a:ln>
                        <a:solidFill>
                          <a:schemeClr val="bg1"/>
                        </a:solidFill>
                        <a:effectLst/>
                        <a:latin typeface="Arial" charset="0"/>
                        <a:cs typeface="Arial" charset="0"/>
                      </a:endParaRP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600" b="1" i="0" u="none" strike="noStrike" cap="none" normalizeH="0" baseline="0" dirty="0" smtClean="0">
                          <a:ln>
                            <a:noFill/>
                          </a:ln>
                          <a:solidFill>
                            <a:schemeClr val="bg1"/>
                          </a:solidFill>
                          <a:effectLst/>
                          <a:latin typeface="Arial" charset="0"/>
                          <a:cs typeface="Arial" charset="0"/>
                        </a:rPr>
                        <a:t>NUMBER OF CASES</a:t>
                      </a:r>
                    </a:p>
                  </a:txBody>
                  <a:tcPr marT="45676" marB="4567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GB" sz="1600" b="1" i="0" u="none" strike="noStrike" cap="none" normalizeH="0" baseline="0" dirty="0" smtClean="0">
                        <a:ln>
                          <a:noFill/>
                        </a:ln>
                        <a:solidFill>
                          <a:schemeClr val="bg1"/>
                        </a:solidFill>
                        <a:effectLst/>
                        <a:latin typeface="Arial" charset="0"/>
                        <a:cs typeface="Arial" charset="0"/>
                      </a:endParaRP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600" b="1" i="0" u="none" strike="noStrike" cap="none" normalizeH="0" baseline="0" dirty="0" smtClean="0">
                          <a:ln>
                            <a:noFill/>
                          </a:ln>
                          <a:solidFill>
                            <a:schemeClr val="bg1"/>
                          </a:solidFill>
                          <a:effectLst/>
                          <a:latin typeface="Arial" charset="0"/>
                          <a:cs typeface="Arial" charset="0"/>
                        </a:rPr>
                        <a:t>OUTCOMES</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extLst>
                  <a:ext uri="{0D108BD9-81ED-4DB2-BD59-A6C34878D82A}">
                    <a16:rowId xmlns="" xmlns:a16="http://schemas.microsoft.com/office/drawing/2014/main" val="10000"/>
                  </a:ext>
                </a:extLst>
              </a:tr>
              <a:tr h="140134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Arial" charset="0"/>
                          <a:cs typeface="Arial" charset="0"/>
                        </a:rPr>
                        <a:t>Fraud &amp; Corruption</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sng" strike="noStrike" cap="none" normalizeH="0" baseline="0" dirty="0" smtClean="0">
                          <a:ln>
                            <a:noFill/>
                          </a:ln>
                          <a:solidFill>
                            <a:schemeClr val="tx1"/>
                          </a:solidFill>
                          <a:effectLst/>
                          <a:latin typeface="Arial" charset="0"/>
                          <a:cs typeface="Arial" charset="0"/>
                        </a:rPr>
                        <a:t>Wolmaransstad</a:t>
                      </a:r>
                      <a:r>
                        <a:rPr kumimoji="0" lang="en-GB" sz="1400" b="0" i="0" u="none" strike="noStrike" cap="none" normalizeH="0" baseline="0" dirty="0" smtClean="0">
                          <a:ln>
                            <a:noFill/>
                          </a:ln>
                          <a:solidFill>
                            <a:schemeClr val="tx1"/>
                          </a:solidFill>
                          <a:effectLst/>
                          <a:latin typeface="Arial" charset="0"/>
                          <a:cs typeface="Arial" charset="0"/>
                        </a:rPr>
                        <a:t> (alleged theft of state revenue)</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sng" strike="noStrike" cap="none" normalizeH="0" baseline="0" dirty="0" smtClean="0">
                          <a:ln>
                            <a:noFill/>
                          </a:ln>
                          <a:solidFill>
                            <a:schemeClr val="tx1"/>
                          </a:solidFill>
                          <a:effectLst/>
                          <a:latin typeface="Arial" charset="0"/>
                          <a:cs typeface="Arial" charset="0"/>
                        </a:rPr>
                        <a:t>Zeerust</a:t>
                      </a:r>
                      <a:r>
                        <a:rPr kumimoji="0" lang="en-GB" sz="1400" b="0" i="0" u="none" strike="noStrike" cap="none" normalizeH="0" baseline="0" dirty="0" smtClean="0">
                          <a:ln>
                            <a:noFill/>
                          </a:ln>
                          <a:solidFill>
                            <a:schemeClr val="tx1"/>
                          </a:solidFill>
                          <a:effectLst/>
                          <a:latin typeface="Arial" charset="0"/>
                          <a:cs typeface="Arial" charset="0"/>
                        </a:rPr>
                        <a:t> (alleged fraudulent birth registration)</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2</a:t>
                      </a: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Still under investigation.</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No official was involved.</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5153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Improper Conduct</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sng" strike="noStrike" cap="none" normalizeH="0" baseline="0" dirty="0" smtClean="0">
                          <a:ln>
                            <a:noFill/>
                          </a:ln>
                          <a:solidFill>
                            <a:schemeClr val="tx1"/>
                          </a:solidFill>
                          <a:effectLst/>
                          <a:latin typeface="Arial" charset="0"/>
                          <a:cs typeface="Arial" charset="0"/>
                        </a:rPr>
                        <a:t>Rustenburg</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lang="en-US" sz="1400" kern="1200" dirty="0" smtClean="0">
                          <a:solidFill>
                            <a:schemeClr val="tx1"/>
                          </a:solidFill>
                          <a:effectLst/>
                          <a:latin typeface="Arial" pitchFamily="34" charset="0"/>
                          <a:ea typeface="+mn-ea"/>
                          <a:cs typeface="Arial" pitchFamily="34" charset="0"/>
                        </a:rPr>
                        <a:t>Case referred to Labour Relations for disciplinary action.</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5153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Unprotected strike  </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sng" strike="noStrike" cap="none" normalizeH="0" baseline="0" dirty="0" smtClean="0">
                          <a:ln>
                            <a:noFill/>
                          </a:ln>
                          <a:solidFill>
                            <a:schemeClr val="tx1"/>
                          </a:solidFill>
                          <a:effectLst/>
                          <a:latin typeface="Arial" charset="0"/>
                          <a:cs typeface="Arial" charset="0"/>
                        </a:rPr>
                        <a:t>Rustenburg</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20</a:t>
                      </a: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lang="en-US" sz="1400" kern="1200" dirty="0" smtClean="0">
                          <a:solidFill>
                            <a:schemeClr val="tx1"/>
                          </a:solidFill>
                          <a:effectLst/>
                          <a:latin typeface="Arial" pitchFamily="34" charset="0"/>
                          <a:ea typeface="+mn-ea"/>
                          <a:cs typeface="Arial" pitchFamily="34" charset="0"/>
                        </a:rPr>
                        <a:t>Cases referred to Labour Relations for disciplinary action.</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20429924"/>
                  </a:ext>
                </a:extLst>
              </a:tr>
              <a:tr h="276630">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Arial" charset="0"/>
                          <a:cs typeface="Arial" charset="0"/>
                        </a:rPr>
                        <a:t>SANCTIONS</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GB" sz="1400" b="0" i="0" u="none" strike="noStrike" cap="none" normalizeH="0" baseline="0" smtClean="0">
                        <a:ln>
                          <a:noFill/>
                        </a:ln>
                        <a:solidFill>
                          <a:schemeClr val="tx1"/>
                        </a:solidFill>
                        <a:effectLst/>
                        <a:latin typeface="Arial" charset="0"/>
                        <a:cs typeface="Arial" charset="0"/>
                      </a:endParaRP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 xmlns:a16="http://schemas.microsoft.com/office/drawing/2014/main" val="10003"/>
                  </a:ext>
                </a:extLst>
              </a:tr>
              <a:tr h="140134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3 months suspension without pay (under influence of alcohol while on duty)</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Dismissal (Fraud and corruption)</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sng" strike="noStrike" cap="none" normalizeH="0" baseline="0" dirty="0" smtClean="0">
                          <a:ln>
                            <a:noFill/>
                          </a:ln>
                          <a:solidFill>
                            <a:schemeClr val="tx1"/>
                          </a:solidFill>
                          <a:effectLst/>
                          <a:latin typeface="Arial" charset="0"/>
                          <a:cs typeface="Arial" charset="0"/>
                        </a:rPr>
                        <a:t>Madikwe </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1</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charset="0"/>
                          <a:cs typeface="Arial" charset="0"/>
                        </a:rPr>
                        <a:t>Official appealed. </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4" name="Rectangle 2"/>
          <p:cNvSpPr>
            <a:spLocks noGrp="1" noChangeArrowheads="1"/>
          </p:cNvSpPr>
          <p:nvPr>
            <p:ph type="title"/>
          </p:nvPr>
        </p:nvSpPr>
        <p:spPr>
          <a:xfrm>
            <a:off x="368300" y="24565"/>
            <a:ext cx="8686800" cy="536028"/>
          </a:xfrm>
          <a:solidFill>
            <a:srgbClr val="00FF00"/>
          </a:solidFill>
        </p:spPr>
        <p:txBody>
          <a:bodyPr>
            <a:normAutofit fontScale="90000"/>
          </a:bodyPr>
          <a:lstStyle/>
          <a:p>
            <a:pPr eaLnBrk="1" hangingPunct="1"/>
            <a:r>
              <a:rPr lang="en-GB" sz="3600" b="1" dirty="0" smtClean="0"/>
              <a:t>LABOUR RELATIONS CASES</a:t>
            </a:r>
          </a:p>
        </p:txBody>
      </p:sp>
      <p:sp>
        <p:nvSpPr>
          <p:cNvPr id="2" name="Slide Number Placeholder 1"/>
          <p:cNvSpPr>
            <a:spLocks noGrp="1"/>
          </p:cNvSpPr>
          <p:nvPr>
            <p:ph type="sldNum" sz="quarter" idx="12"/>
          </p:nvPr>
        </p:nvSpPr>
        <p:spPr>
          <a:xfrm>
            <a:off x="6921500" y="6356350"/>
            <a:ext cx="2133600" cy="365125"/>
          </a:xfrm>
        </p:spPr>
        <p:txBody>
          <a:bodyPr/>
          <a:lstStyle/>
          <a:p>
            <a:fld id="{2538E8B7-8BD9-9F48-9FB6-4E0DFEDB8449}"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xmlns="" val="345256443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51" y="114617"/>
            <a:ext cx="8894617" cy="1464891"/>
          </a:xfrm>
          <a:prstGeom prst="rect">
            <a:avLst/>
          </a:prstGeom>
          <a:solidFill>
            <a:srgbClr val="00FF00"/>
          </a:solidFill>
        </p:spPr>
        <p:txBody>
          <a:bodyPr>
            <a:normAutofit fontScale="90000"/>
          </a:bodyPr>
          <a:lstStyle/>
          <a:p>
            <a:pPr defTabSz="914400">
              <a:spcBef>
                <a:spcPts val="0"/>
              </a:spcBef>
              <a:defRPr/>
            </a:pPr>
            <a:r>
              <a:rPr kumimoji="0" lang="en-ZA" sz="4000" b="1" i="0" u="none" strike="noStrike" kern="0" cap="none" spc="0" normalizeH="0" baseline="0" noProof="0" dirty="0" smtClean="0">
                <a:ln>
                  <a:noFill/>
                </a:ln>
                <a:solidFill>
                  <a:sysClr val="windowText" lastClr="000000"/>
                </a:solidFill>
                <a:effectLst/>
                <a:uLnTx/>
                <a:uFillTx/>
              </a:rPr>
              <a:t>SUMMARY OF BUDGET</a:t>
            </a:r>
            <a:br>
              <a:rPr kumimoji="0" lang="en-ZA" sz="4000" b="1" i="0" u="none" strike="noStrike" kern="0" cap="none" spc="0" normalizeH="0" baseline="0" noProof="0" dirty="0" smtClean="0">
                <a:ln>
                  <a:noFill/>
                </a:ln>
                <a:solidFill>
                  <a:sysClr val="windowText" lastClr="000000"/>
                </a:solidFill>
                <a:effectLst/>
                <a:uLnTx/>
                <a:uFillTx/>
              </a:rPr>
            </a:br>
            <a:r>
              <a:rPr lang="en-ZA" sz="4000" b="1" i="1" dirty="0"/>
              <a:t>2018/19 FY Annual Performance </a:t>
            </a:r>
            <a:r>
              <a:rPr lang="en-ZA" sz="4000" b="1" i="1" dirty="0">
                <a:solidFill>
                  <a:srgbClr val="000000"/>
                </a:solidFill>
              </a:rPr>
              <a:t/>
            </a:r>
            <a:br>
              <a:rPr lang="en-ZA" sz="4000" b="1" i="1" dirty="0">
                <a:solidFill>
                  <a:srgbClr val="000000"/>
                </a:solidFill>
              </a:rPr>
            </a:br>
            <a:endParaRPr kumimoji="0" lang="en-ZA" sz="4000" b="1" i="0" u="none" strike="noStrike" kern="0" cap="none" spc="0" normalizeH="0" baseline="0" noProof="0" dirty="0" smtClean="0">
              <a:ln>
                <a:noFill/>
              </a:ln>
              <a:solidFill>
                <a:sysClr val="windowText" lastClr="000000"/>
              </a:solidFill>
              <a:effectLst/>
              <a:uLnTx/>
              <a:uFillTx/>
            </a:endParaRPr>
          </a:p>
        </p:txBody>
      </p:sp>
      <p:sp>
        <p:nvSpPr>
          <p:cNvPr id="3" name="Slide Number Placeholder 2"/>
          <p:cNvSpPr>
            <a:spLocks noGrp="1"/>
          </p:cNvSpPr>
          <p:nvPr>
            <p:ph type="sldNum" sz="quarter" idx="12"/>
          </p:nvPr>
        </p:nvSpPr>
        <p:spPr>
          <a:xfrm>
            <a:off x="6879770" y="6356350"/>
            <a:ext cx="2133600" cy="365125"/>
          </a:xfrm>
        </p:spPr>
        <p:txBody>
          <a:bodyPr/>
          <a:lstStyle/>
          <a:p>
            <a:fld id="{2538E8B7-8BD9-9F48-9FB6-4E0DFEDB8449}" type="slidenum">
              <a:rPr lang="en-US" smtClean="0">
                <a:solidFill>
                  <a:prstClr val="black">
                    <a:tint val="75000"/>
                  </a:prstClr>
                </a:solidFill>
              </a:rPr>
              <a:pPr/>
              <a:t>33</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306235461"/>
              </p:ext>
            </p:extLst>
          </p:nvPr>
        </p:nvGraphicFramePr>
        <p:xfrm>
          <a:off x="228600" y="1579509"/>
          <a:ext cx="8784766" cy="4340332"/>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xmlns="" val="20000"/>
                    </a:ext>
                  </a:extLst>
                </a:gridCol>
                <a:gridCol w="1244600">
                  <a:extLst>
                    <a:ext uri="{9D8B030D-6E8A-4147-A177-3AD203B41FA5}">
                      <a16:colId xmlns:a16="http://schemas.microsoft.com/office/drawing/2014/main" xmlns="" val="20001"/>
                    </a:ext>
                  </a:extLst>
                </a:gridCol>
                <a:gridCol w="1181100">
                  <a:extLst>
                    <a:ext uri="{9D8B030D-6E8A-4147-A177-3AD203B41FA5}">
                      <a16:colId xmlns:a16="http://schemas.microsoft.com/office/drawing/2014/main" xmlns="" val="20002"/>
                    </a:ext>
                  </a:extLst>
                </a:gridCol>
                <a:gridCol w="1206500">
                  <a:extLst>
                    <a:ext uri="{9D8B030D-6E8A-4147-A177-3AD203B41FA5}">
                      <a16:colId xmlns:a16="http://schemas.microsoft.com/office/drawing/2014/main" xmlns="" val="20003"/>
                    </a:ext>
                  </a:extLst>
                </a:gridCol>
                <a:gridCol w="1130300">
                  <a:extLst>
                    <a:ext uri="{9D8B030D-6E8A-4147-A177-3AD203B41FA5}">
                      <a16:colId xmlns:a16="http://schemas.microsoft.com/office/drawing/2014/main" xmlns="" val="20004"/>
                    </a:ext>
                  </a:extLst>
                </a:gridCol>
                <a:gridCol w="711200">
                  <a:extLst>
                    <a:ext uri="{9D8B030D-6E8A-4147-A177-3AD203B41FA5}">
                      <a16:colId xmlns:a16="http://schemas.microsoft.com/office/drawing/2014/main" xmlns="" val="20005"/>
                    </a:ext>
                  </a:extLst>
                </a:gridCol>
                <a:gridCol w="1126666">
                  <a:extLst>
                    <a:ext uri="{9D8B030D-6E8A-4147-A177-3AD203B41FA5}">
                      <a16:colId xmlns:a16="http://schemas.microsoft.com/office/drawing/2014/main" xmlns="" val="20006"/>
                    </a:ext>
                  </a:extLst>
                </a:gridCol>
              </a:tblGrid>
              <a:tr h="320797">
                <a:tc gridSpan="7">
                  <a:txBody>
                    <a:bodyPr/>
                    <a:lstStyle/>
                    <a:p>
                      <a:pPr algn="ctr" rtl="0" fontAlgn="b"/>
                      <a:r>
                        <a:rPr lang="en-ZA" sz="2000" b="1" i="1" u="none" strike="noStrike" dirty="0" smtClean="0">
                          <a:effectLst/>
                        </a:rPr>
                        <a:t>2018/19 </a:t>
                      </a:r>
                      <a:r>
                        <a:rPr lang="en-ZA" sz="2000" b="1" i="1" u="none" strike="noStrike" dirty="0">
                          <a:effectLst/>
                        </a:rPr>
                        <a:t>FY Annual Performance </a:t>
                      </a:r>
                      <a:endParaRPr lang="en-ZA" sz="2000" b="1" i="1" u="none" strike="noStrike" dirty="0">
                        <a:solidFill>
                          <a:srgbClr val="000000"/>
                        </a:solidFill>
                        <a:effectLst/>
                        <a:latin typeface="Calibri"/>
                      </a:endParaRPr>
                    </a:p>
                  </a:txBody>
                  <a:tcPr marL="9212" marR="9212" marT="9212"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64161">
                <a:tc>
                  <a:txBody>
                    <a:bodyPr/>
                    <a:lstStyle/>
                    <a:p>
                      <a:pPr algn="l" fontAlgn="b"/>
                      <a:r>
                        <a:rPr lang="en-ZA" sz="1800" b="1" u="none" strike="noStrike" dirty="0">
                          <a:effectLst/>
                        </a:rPr>
                        <a:t>Item</a:t>
                      </a:r>
                      <a:endParaRPr lang="en-ZA" sz="1800" b="1" i="0" u="none" strike="noStrike" dirty="0">
                        <a:solidFill>
                          <a:srgbClr val="000000"/>
                        </a:solidFill>
                        <a:effectLst/>
                        <a:latin typeface="Calibri"/>
                      </a:endParaRPr>
                    </a:p>
                  </a:txBody>
                  <a:tcPr marL="9212" marR="9212" marT="9212" marB="0" anchor="b"/>
                </a:tc>
                <a:tc>
                  <a:txBody>
                    <a:bodyPr/>
                    <a:lstStyle/>
                    <a:p>
                      <a:pPr algn="l" fontAlgn="b"/>
                      <a:r>
                        <a:rPr lang="en-ZA" sz="1800" b="1" u="none" strike="noStrike" dirty="0">
                          <a:effectLst/>
                        </a:rPr>
                        <a:t>Expenditure</a:t>
                      </a:r>
                      <a:endParaRPr lang="en-ZA" sz="1800" b="1" i="0" u="none" strike="noStrike" dirty="0">
                        <a:solidFill>
                          <a:srgbClr val="000000"/>
                        </a:solidFill>
                        <a:effectLst/>
                        <a:latin typeface="Calibri"/>
                      </a:endParaRPr>
                    </a:p>
                  </a:txBody>
                  <a:tcPr marL="9212" marR="9212" marT="9212" marB="0" anchor="b"/>
                </a:tc>
                <a:tc>
                  <a:txBody>
                    <a:bodyPr/>
                    <a:lstStyle/>
                    <a:p>
                      <a:pPr algn="l" fontAlgn="b"/>
                      <a:r>
                        <a:rPr lang="en-ZA" sz="1800" b="1" u="none" strike="noStrike">
                          <a:effectLst/>
                        </a:rPr>
                        <a:t>Budget</a:t>
                      </a:r>
                      <a:endParaRPr lang="en-ZA" sz="1800" b="1" i="0" u="none" strike="noStrike">
                        <a:solidFill>
                          <a:srgbClr val="000000"/>
                        </a:solidFill>
                        <a:effectLst/>
                        <a:latin typeface="Calibri"/>
                      </a:endParaRPr>
                    </a:p>
                  </a:txBody>
                  <a:tcPr marL="9212" marR="9212" marT="9212" marB="0" anchor="b"/>
                </a:tc>
                <a:tc>
                  <a:txBody>
                    <a:bodyPr/>
                    <a:lstStyle/>
                    <a:p>
                      <a:pPr algn="l" fontAlgn="b"/>
                      <a:r>
                        <a:rPr lang="en-ZA" sz="1800" b="1" u="none" strike="noStrike" dirty="0">
                          <a:effectLst/>
                        </a:rPr>
                        <a:t>Available Budget</a:t>
                      </a:r>
                      <a:endParaRPr lang="en-ZA" sz="1800" b="1" i="0" u="none" strike="noStrike" dirty="0">
                        <a:solidFill>
                          <a:srgbClr val="000000"/>
                        </a:solidFill>
                        <a:effectLst/>
                        <a:latin typeface="Calibri"/>
                      </a:endParaRPr>
                    </a:p>
                  </a:txBody>
                  <a:tcPr marL="9212" marR="9212" marT="9212" marB="0" anchor="b"/>
                </a:tc>
                <a:tc>
                  <a:txBody>
                    <a:bodyPr/>
                    <a:lstStyle/>
                    <a:p>
                      <a:pPr algn="l" fontAlgn="b"/>
                      <a:r>
                        <a:rPr lang="en-ZA" sz="1800" b="1" u="none" strike="noStrike" dirty="0">
                          <a:effectLst/>
                        </a:rPr>
                        <a:t>Spending %</a:t>
                      </a:r>
                      <a:endParaRPr lang="en-ZA" sz="1800" b="1" i="0" u="none" strike="noStrike" dirty="0">
                        <a:solidFill>
                          <a:srgbClr val="000000"/>
                        </a:solidFill>
                        <a:effectLst/>
                        <a:latin typeface="Calibri"/>
                      </a:endParaRPr>
                    </a:p>
                  </a:txBody>
                  <a:tcPr marL="9212" marR="9212" marT="9212" marB="0" anchor="b"/>
                </a:tc>
                <a:tc>
                  <a:txBody>
                    <a:bodyPr/>
                    <a:lstStyle/>
                    <a:p>
                      <a:pPr algn="ctr" fontAlgn="b"/>
                      <a:r>
                        <a:rPr lang="en-ZA" sz="1800" b="1" u="none" strike="noStrike" dirty="0">
                          <a:effectLst/>
                        </a:rPr>
                        <a:t>Ideal%</a:t>
                      </a:r>
                      <a:endParaRPr lang="en-ZA" sz="1800" b="1" i="0" u="none" strike="noStrike" dirty="0">
                        <a:solidFill>
                          <a:srgbClr val="000000"/>
                        </a:solidFill>
                        <a:effectLst/>
                        <a:latin typeface="Calibri"/>
                      </a:endParaRPr>
                    </a:p>
                  </a:txBody>
                  <a:tcPr marL="9212" marR="9212" marT="9212" marB="0" anchor="b"/>
                </a:tc>
                <a:tc>
                  <a:txBody>
                    <a:bodyPr/>
                    <a:lstStyle/>
                    <a:p>
                      <a:pPr algn="l" fontAlgn="b"/>
                      <a:r>
                        <a:rPr lang="en-ZA" sz="1800" b="1" u="none" strike="noStrike" dirty="0">
                          <a:effectLst/>
                        </a:rPr>
                        <a:t>Variance %</a:t>
                      </a:r>
                      <a:endParaRPr lang="en-ZA" sz="1800" b="1" i="0" u="none" strike="noStrike" dirty="0">
                        <a:solidFill>
                          <a:srgbClr val="000000"/>
                        </a:solidFill>
                        <a:effectLst/>
                        <a:latin typeface="Calibri"/>
                      </a:endParaRPr>
                    </a:p>
                  </a:txBody>
                  <a:tcPr marL="9212" marR="9212" marT="9212" marB="0" anchor="b"/>
                </a:tc>
                <a:extLst>
                  <a:ext uri="{0D108BD9-81ED-4DB2-BD59-A6C34878D82A}">
                    <a16:rowId xmlns:a16="http://schemas.microsoft.com/office/drawing/2014/main" xmlns="" val="10001"/>
                  </a:ext>
                </a:extLst>
              </a:tr>
              <a:tr h="450263">
                <a:tc>
                  <a:txBody>
                    <a:bodyPr/>
                    <a:lstStyle/>
                    <a:p>
                      <a:pPr algn="l" fontAlgn="ctr"/>
                      <a:r>
                        <a:rPr lang="en-ZA" sz="1400" b="1" u="none" strike="noStrike" dirty="0" smtClean="0">
                          <a:effectLst/>
                        </a:rPr>
                        <a:t>Compensation Of Employees</a:t>
                      </a:r>
                      <a:endParaRPr lang="en-ZA" sz="1400" b="1" i="0" u="none" strike="noStrike" dirty="0">
                        <a:solidFill>
                          <a:srgbClr val="000000"/>
                        </a:solidFill>
                        <a:effectLst/>
                        <a:latin typeface="Arial"/>
                      </a:endParaRPr>
                    </a:p>
                  </a:txBody>
                  <a:tcPr marL="9212" marR="9212" marT="9212" marB="0" anchor="ctr"/>
                </a:tc>
                <a:tc>
                  <a:txBody>
                    <a:bodyPr/>
                    <a:lstStyle/>
                    <a:p>
                      <a:pPr algn="r" fontAlgn="ctr"/>
                      <a:r>
                        <a:rPr lang="en-ZA" sz="1400" b="1" u="none" strike="noStrike" dirty="0">
                          <a:effectLst/>
                        </a:rPr>
                        <a:t>159 969 993,33</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156 243 000,00</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-3 726 993,33</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102%</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100%</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-2%</a:t>
                      </a:r>
                      <a:endParaRPr lang="en-ZA" sz="1400" b="1" i="0" u="none" strike="noStrike" dirty="0">
                        <a:solidFill>
                          <a:srgbClr val="000000"/>
                        </a:solidFill>
                        <a:effectLst/>
                        <a:latin typeface="Calibri"/>
                      </a:endParaRPr>
                    </a:p>
                  </a:txBody>
                  <a:tcPr marL="9212" marR="9212" marT="9212" marB="0" anchor="ctr"/>
                </a:tc>
                <a:extLst>
                  <a:ext uri="{0D108BD9-81ED-4DB2-BD59-A6C34878D82A}">
                    <a16:rowId xmlns:a16="http://schemas.microsoft.com/office/drawing/2014/main" xmlns="" val="10002"/>
                  </a:ext>
                </a:extLst>
              </a:tr>
              <a:tr h="450263">
                <a:tc>
                  <a:txBody>
                    <a:bodyPr/>
                    <a:lstStyle/>
                    <a:p>
                      <a:pPr algn="l" fontAlgn="t"/>
                      <a:r>
                        <a:rPr lang="en-ZA" sz="1200" u="none" strike="noStrike" dirty="0">
                          <a:effectLst/>
                        </a:rPr>
                        <a:t>Goods and Services</a:t>
                      </a:r>
                      <a:br>
                        <a:rPr lang="en-ZA" sz="1200" u="none" strike="noStrike" dirty="0">
                          <a:effectLst/>
                        </a:rPr>
                      </a:br>
                      <a:endParaRPr lang="en-ZA" sz="1200" b="1" i="0" u="none" strike="noStrike" dirty="0">
                        <a:solidFill>
                          <a:srgbClr val="000000"/>
                        </a:solidFill>
                        <a:effectLst/>
                        <a:latin typeface="Arial"/>
                      </a:endParaRPr>
                    </a:p>
                  </a:txBody>
                  <a:tcPr marL="9212" marR="9212" marT="9212" marB="0"/>
                </a:tc>
                <a:tc>
                  <a:txBody>
                    <a:bodyPr/>
                    <a:lstStyle/>
                    <a:p>
                      <a:pPr algn="r" fontAlgn="t"/>
                      <a:r>
                        <a:rPr lang="en-ZA" sz="1200" u="none" strike="noStrike">
                          <a:effectLst/>
                        </a:rPr>
                        <a:t>11 323 604,75</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12 260 000,00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936 395,25</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dirty="0">
                          <a:effectLst/>
                        </a:rPr>
                        <a:t>92%</a:t>
                      </a:r>
                      <a:endParaRPr lang="en-ZA" sz="1200" b="1" i="0" u="none" strike="noStrike" dirty="0">
                        <a:solidFill>
                          <a:srgbClr val="000000"/>
                        </a:solidFill>
                        <a:effectLst/>
                        <a:latin typeface="Calibri"/>
                      </a:endParaRPr>
                    </a:p>
                  </a:txBody>
                  <a:tcPr marL="9212" marR="9212" marT="9212" marB="0"/>
                </a:tc>
                <a:tc>
                  <a:txBody>
                    <a:bodyPr/>
                    <a:lstStyle/>
                    <a:p>
                      <a:pPr algn="r" fontAlgn="t"/>
                      <a:r>
                        <a:rPr lang="en-ZA" sz="1200" u="none" strike="noStrike" dirty="0">
                          <a:effectLst/>
                        </a:rPr>
                        <a:t>100%</a:t>
                      </a:r>
                      <a:endParaRPr lang="en-ZA" sz="1200" b="1" i="0" u="none" strike="noStrike" dirty="0">
                        <a:solidFill>
                          <a:srgbClr val="000000"/>
                        </a:solidFill>
                        <a:effectLst/>
                        <a:latin typeface="Calibri"/>
                      </a:endParaRPr>
                    </a:p>
                  </a:txBody>
                  <a:tcPr marL="9212" marR="9212" marT="9212" marB="0"/>
                </a:tc>
                <a:tc>
                  <a:txBody>
                    <a:bodyPr/>
                    <a:lstStyle/>
                    <a:p>
                      <a:pPr algn="r" fontAlgn="t"/>
                      <a:r>
                        <a:rPr lang="en-ZA" sz="1200" u="none" strike="noStrike" dirty="0">
                          <a:effectLst/>
                        </a:rPr>
                        <a:t>8%</a:t>
                      </a:r>
                      <a:endParaRPr lang="en-ZA" sz="1200" b="1" i="0" u="none" strike="noStrike" dirty="0">
                        <a:solidFill>
                          <a:srgbClr val="000000"/>
                        </a:solidFill>
                        <a:effectLst/>
                        <a:latin typeface="Calibri"/>
                      </a:endParaRPr>
                    </a:p>
                  </a:txBody>
                  <a:tcPr marL="9212" marR="9212" marT="9212" marB="0"/>
                </a:tc>
                <a:extLst>
                  <a:ext uri="{0D108BD9-81ED-4DB2-BD59-A6C34878D82A}">
                    <a16:rowId xmlns:a16="http://schemas.microsoft.com/office/drawing/2014/main" xmlns="" val="10003"/>
                  </a:ext>
                </a:extLst>
              </a:tr>
              <a:tr h="449714">
                <a:tc>
                  <a:txBody>
                    <a:bodyPr/>
                    <a:lstStyle/>
                    <a:p>
                      <a:pPr algn="l" fontAlgn="t"/>
                      <a:r>
                        <a:rPr lang="en-ZA" sz="1200" u="none" strike="noStrike">
                          <a:effectLst/>
                        </a:rPr>
                        <a:t>Provincial and local Governments</a:t>
                      </a:r>
                      <a:br>
                        <a:rPr lang="en-ZA" sz="1200" u="none" strike="noStrike">
                          <a:effectLst/>
                        </a:rPr>
                      </a:br>
                      <a:endParaRPr lang="en-ZA" sz="1200" b="1" i="0" u="none" strike="noStrike">
                        <a:solidFill>
                          <a:srgbClr val="000000"/>
                        </a:solidFill>
                        <a:effectLst/>
                        <a:latin typeface="Arial"/>
                      </a:endParaRPr>
                    </a:p>
                  </a:txBody>
                  <a:tcPr marL="9212" marR="9212" marT="9212" marB="0"/>
                </a:tc>
                <a:tc>
                  <a:txBody>
                    <a:bodyPr/>
                    <a:lstStyle/>
                    <a:p>
                      <a:pPr algn="r" fontAlgn="t"/>
                      <a:r>
                        <a:rPr lang="en-ZA" sz="1200" u="none" strike="noStrike">
                          <a:effectLst/>
                        </a:rPr>
                        <a:t>89 180,00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dirty="0">
                          <a:effectLst/>
                        </a:rPr>
                        <a:t>90 000,00</a:t>
                      </a:r>
                      <a:endParaRPr lang="en-ZA" sz="1200" b="1" i="0" u="none" strike="noStrike" dirty="0">
                        <a:solidFill>
                          <a:srgbClr val="000000"/>
                        </a:solidFill>
                        <a:effectLst/>
                        <a:latin typeface="Calibri"/>
                      </a:endParaRPr>
                    </a:p>
                  </a:txBody>
                  <a:tcPr marL="9212" marR="9212" marT="9212" marB="0"/>
                </a:tc>
                <a:tc>
                  <a:txBody>
                    <a:bodyPr/>
                    <a:lstStyle/>
                    <a:p>
                      <a:pPr algn="r" fontAlgn="t"/>
                      <a:r>
                        <a:rPr lang="en-ZA" sz="1200" u="none" strike="noStrike">
                          <a:effectLst/>
                        </a:rPr>
                        <a:t>820,00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99%</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a:t>
                      </a:r>
                      <a:endParaRPr lang="en-ZA" sz="1200" b="1" i="0" u="none" strike="noStrike">
                        <a:solidFill>
                          <a:srgbClr val="000000"/>
                        </a:solidFill>
                        <a:effectLst/>
                        <a:latin typeface="Calibri"/>
                      </a:endParaRPr>
                    </a:p>
                  </a:txBody>
                  <a:tcPr marL="9212" marR="9212" marT="9212" marB="0"/>
                </a:tc>
                <a:extLst>
                  <a:ext uri="{0D108BD9-81ED-4DB2-BD59-A6C34878D82A}">
                    <a16:rowId xmlns:a16="http://schemas.microsoft.com/office/drawing/2014/main" xmlns="" val="10004"/>
                  </a:ext>
                </a:extLst>
              </a:tr>
              <a:tr h="648232">
                <a:tc>
                  <a:txBody>
                    <a:bodyPr/>
                    <a:lstStyle/>
                    <a:p>
                      <a:pPr algn="l" fontAlgn="t"/>
                      <a:r>
                        <a:rPr lang="en-ZA" sz="1200" u="none" strike="noStrike">
                          <a:effectLst/>
                        </a:rPr>
                        <a:t>Departmental Agencies &amp; Accounts</a:t>
                      </a:r>
                      <a:br>
                        <a:rPr lang="en-ZA" sz="1200" u="none" strike="noStrike">
                          <a:effectLst/>
                        </a:rPr>
                      </a:br>
                      <a:endParaRPr lang="en-ZA" sz="1200" b="1" i="0" u="none" strike="noStrike">
                        <a:solidFill>
                          <a:srgbClr val="000000"/>
                        </a:solidFill>
                        <a:effectLst/>
                        <a:latin typeface="Arial"/>
                      </a:endParaRPr>
                    </a:p>
                  </a:txBody>
                  <a:tcPr marL="9212" marR="9212" marT="9212" marB="0"/>
                </a:tc>
                <a:tc>
                  <a:txBody>
                    <a:bodyPr/>
                    <a:lstStyle/>
                    <a:p>
                      <a:pPr algn="r" fontAlgn="t"/>
                      <a:r>
                        <a:rPr lang="en-ZA" sz="1200" u="none" strike="noStrike" dirty="0">
                          <a:effectLst/>
                        </a:rPr>
                        <a:t>1 325,00</a:t>
                      </a:r>
                      <a:endParaRPr lang="en-ZA" sz="1200" b="1" i="0" u="none" strike="noStrike" dirty="0">
                        <a:solidFill>
                          <a:srgbClr val="000000"/>
                        </a:solidFill>
                        <a:effectLst/>
                        <a:latin typeface="Calibri"/>
                      </a:endParaRPr>
                    </a:p>
                  </a:txBody>
                  <a:tcPr marL="9212" marR="9212" marT="9212" marB="0"/>
                </a:tc>
                <a:tc>
                  <a:txBody>
                    <a:bodyPr/>
                    <a:lstStyle/>
                    <a:p>
                      <a:pPr algn="r" fontAlgn="t"/>
                      <a:r>
                        <a:rPr lang="en-ZA" sz="1200" u="none" strike="noStrike">
                          <a:effectLst/>
                        </a:rPr>
                        <a:t>6 000,00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4 675,00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22%</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78%</a:t>
                      </a:r>
                      <a:endParaRPr lang="en-ZA" sz="1200" b="1" i="0" u="none" strike="noStrike">
                        <a:solidFill>
                          <a:srgbClr val="000000"/>
                        </a:solidFill>
                        <a:effectLst/>
                        <a:latin typeface="Calibri"/>
                      </a:endParaRPr>
                    </a:p>
                  </a:txBody>
                  <a:tcPr marL="9212" marR="9212" marT="9212" marB="0"/>
                </a:tc>
                <a:extLst>
                  <a:ext uri="{0D108BD9-81ED-4DB2-BD59-A6C34878D82A}">
                    <a16:rowId xmlns:a16="http://schemas.microsoft.com/office/drawing/2014/main" xmlns="" val="10005"/>
                  </a:ext>
                </a:extLst>
              </a:tr>
              <a:tr h="331859">
                <a:tc>
                  <a:txBody>
                    <a:bodyPr/>
                    <a:lstStyle/>
                    <a:p>
                      <a:pPr algn="l" fontAlgn="t"/>
                      <a:r>
                        <a:rPr lang="en-ZA" sz="1200" u="none" strike="noStrike">
                          <a:effectLst/>
                        </a:rPr>
                        <a:t>Households</a:t>
                      </a:r>
                      <a:endParaRPr lang="en-ZA" sz="1200" b="1" i="0" u="none" strike="noStrike">
                        <a:solidFill>
                          <a:srgbClr val="000000"/>
                        </a:solidFill>
                        <a:effectLst/>
                        <a:latin typeface="Arial"/>
                      </a:endParaRPr>
                    </a:p>
                  </a:txBody>
                  <a:tcPr marL="9212" marR="9212" marT="9212" marB="0"/>
                </a:tc>
                <a:tc>
                  <a:txBody>
                    <a:bodyPr/>
                    <a:lstStyle/>
                    <a:p>
                      <a:pPr algn="r" fontAlgn="t"/>
                      <a:r>
                        <a:rPr lang="en-ZA" sz="1200" u="none" strike="noStrike">
                          <a:effectLst/>
                        </a:rPr>
                        <a:t>962 433,13</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153 000,00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-809 433,13</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629%</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-529%</a:t>
                      </a:r>
                      <a:endParaRPr lang="en-ZA" sz="1200" b="1" i="0" u="none" strike="noStrike">
                        <a:solidFill>
                          <a:srgbClr val="000000"/>
                        </a:solidFill>
                        <a:effectLst/>
                        <a:latin typeface="Calibri"/>
                      </a:endParaRPr>
                    </a:p>
                  </a:txBody>
                  <a:tcPr marL="9212" marR="9212" marT="9212" marB="0"/>
                </a:tc>
                <a:extLst>
                  <a:ext uri="{0D108BD9-81ED-4DB2-BD59-A6C34878D82A}">
                    <a16:rowId xmlns:a16="http://schemas.microsoft.com/office/drawing/2014/main" xmlns="" val="10006"/>
                  </a:ext>
                </a:extLst>
              </a:tr>
              <a:tr h="331859">
                <a:tc>
                  <a:txBody>
                    <a:bodyPr/>
                    <a:lstStyle/>
                    <a:p>
                      <a:pPr algn="l" fontAlgn="t"/>
                      <a:r>
                        <a:rPr lang="en-ZA" sz="1200" u="none" strike="noStrike">
                          <a:effectLst/>
                        </a:rPr>
                        <a:t>Equipments</a:t>
                      </a:r>
                      <a:endParaRPr lang="en-ZA" sz="1200" b="1" i="0" u="none" strike="noStrike">
                        <a:solidFill>
                          <a:srgbClr val="000000"/>
                        </a:solidFill>
                        <a:effectLst/>
                        <a:latin typeface="Arial"/>
                      </a:endParaRPr>
                    </a:p>
                  </a:txBody>
                  <a:tcPr marL="9212" marR="9212" marT="9212" marB="0"/>
                </a:tc>
                <a:tc>
                  <a:txBody>
                    <a:bodyPr/>
                    <a:lstStyle/>
                    <a:p>
                      <a:pPr algn="r" fontAlgn="t"/>
                      <a:r>
                        <a:rPr lang="en-ZA" sz="1100" u="none" strike="noStrike">
                          <a:effectLst/>
                        </a:rPr>
                        <a:t>5 118 915,61</a:t>
                      </a:r>
                      <a:endParaRPr lang="en-ZA" sz="1100" b="1" i="0" u="none" strike="noStrike">
                        <a:solidFill>
                          <a:srgbClr val="000000"/>
                        </a:solidFill>
                        <a:effectLst/>
                        <a:latin typeface="Calibri"/>
                      </a:endParaRPr>
                    </a:p>
                  </a:txBody>
                  <a:tcPr marL="9212" marR="9212" marT="9212" marB="0"/>
                </a:tc>
                <a:tc>
                  <a:txBody>
                    <a:bodyPr/>
                    <a:lstStyle/>
                    <a:p>
                      <a:pPr algn="r" fontAlgn="t"/>
                      <a:r>
                        <a:rPr lang="en-ZA" sz="1100" u="none" strike="noStrike">
                          <a:effectLst/>
                        </a:rPr>
                        <a:t>5 152 000,00</a:t>
                      </a:r>
                      <a:endParaRPr lang="en-ZA" sz="11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19 158,21</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99%</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100%</a:t>
                      </a:r>
                      <a:endParaRPr lang="en-ZA" sz="1200" b="1" i="0" u="none" strike="noStrike">
                        <a:solidFill>
                          <a:srgbClr val="000000"/>
                        </a:solidFill>
                        <a:effectLst/>
                        <a:latin typeface="Calibri"/>
                      </a:endParaRPr>
                    </a:p>
                  </a:txBody>
                  <a:tcPr marL="9212" marR="9212" marT="9212" marB="0"/>
                </a:tc>
                <a:tc>
                  <a:txBody>
                    <a:bodyPr/>
                    <a:lstStyle/>
                    <a:p>
                      <a:pPr algn="r" fontAlgn="t"/>
                      <a:r>
                        <a:rPr lang="en-ZA" sz="1200" u="none" strike="noStrike">
                          <a:effectLst/>
                        </a:rPr>
                        <a:t>1%</a:t>
                      </a:r>
                      <a:endParaRPr lang="en-ZA" sz="1200" b="1" i="0" u="none" strike="noStrike">
                        <a:solidFill>
                          <a:srgbClr val="000000"/>
                        </a:solidFill>
                        <a:effectLst/>
                        <a:latin typeface="Calibri"/>
                      </a:endParaRPr>
                    </a:p>
                  </a:txBody>
                  <a:tcPr marL="9212" marR="9212" marT="9212" marB="0"/>
                </a:tc>
                <a:extLst>
                  <a:ext uri="{0D108BD9-81ED-4DB2-BD59-A6C34878D82A}">
                    <a16:rowId xmlns:a16="http://schemas.microsoft.com/office/drawing/2014/main" xmlns="" val="10007"/>
                  </a:ext>
                </a:extLst>
              </a:tr>
              <a:tr h="450263">
                <a:tc>
                  <a:txBody>
                    <a:bodyPr/>
                    <a:lstStyle/>
                    <a:p>
                      <a:pPr algn="l" fontAlgn="ctr"/>
                      <a:r>
                        <a:rPr lang="en-ZA" sz="1400" b="1" u="none" strike="noStrike" dirty="0">
                          <a:effectLst/>
                        </a:rPr>
                        <a:t>Total Good &amp;</a:t>
                      </a:r>
                      <a:r>
                        <a:rPr lang="en-ZA" sz="1400" b="1" u="none" strike="noStrike" dirty="0" smtClean="0">
                          <a:effectLst/>
                        </a:rPr>
                        <a:t>Services</a:t>
                      </a:r>
                      <a:endParaRPr lang="en-ZA" sz="1400" b="1" i="0" u="none" strike="noStrike" dirty="0">
                        <a:solidFill>
                          <a:srgbClr val="000000"/>
                        </a:solidFill>
                        <a:effectLst/>
                        <a:latin typeface="Arial"/>
                      </a:endParaRPr>
                    </a:p>
                  </a:txBody>
                  <a:tcPr marL="9212" marR="9212" marT="9212" marB="0" anchor="ctr"/>
                </a:tc>
                <a:tc>
                  <a:txBody>
                    <a:bodyPr/>
                    <a:lstStyle/>
                    <a:p>
                      <a:pPr algn="r" fontAlgn="ctr"/>
                      <a:r>
                        <a:rPr lang="en-ZA" sz="1400" b="1" u="none" strike="noStrike">
                          <a:effectLst/>
                        </a:rPr>
                        <a:t>17 495 458,49</a:t>
                      </a:r>
                      <a:endParaRPr lang="en-ZA" sz="1400" b="1" i="0" u="none" strike="noStrike">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17 661 000,00</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151 615,33</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a:effectLst/>
                        </a:rPr>
                        <a:t>99%</a:t>
                      </a:r>
                      <a:endParaRPr lang="en-ZA" sz="1400" b="1" i="0" u="none" strike="noStrike">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100%</a:t>
                      </a:r>
                      <a:endParaRPr lang="en-ZA" sz="1400" b="1" i="0" u="none" strike="noStrike" dirty="0">
                        <a:solidFill>
                          <a:srgbClr val="000000"/>
                        </a:solidFill>
                        <a:effectLst/>
                        <a:latin typeface="Calibri"/>
                      </a:endParaRPr>
                    </a:p>
                  </a:txBody>
                  <a:tcPr marL="9212" marR="9212" marT="9212" marB="0" anchor="ctr"/>
                </a:tc>
                <a:tc>
                  <a:txBody>
                    <a:bodyPr/>
                    <a:lstStyle/>
                    <a:p>
                      <a:pPr algn="r" fontAlgn="ctr"/>
                      <a:r>
                        <a:rPr lang="en-ZA" sz="1400" b="1" u="none" strike="noStrike" dirty="0">
                          <a:effectLst/>
                        </a:rPr>
                        <a:t>1%</a:t>
                      </a:r>
                      <a:endParaRPr lang="en-ZA" sz="1400" b="1" i="0" u="none" strike="noStrike" dirty="0">
                        <a:solidFill>
                          <a:srgbClr val="000000"/>
                        </a:solidFill>
                        <a:effectLst/>
                        <a:latin typeface="Calibri"/>
                      </a:endParaRPr>
                    </a:p>
                  </a:txBody>
                  <a:tcPr marL="9212" marR="9212" marT="9212" marB="0" anchor="ctr"/>
                </a:tc>
                <a:extLst>
                  <a:ext uri="{0D108BD9-81ED-4DB2-BD59-A6C34878D82A}">
                    <a16:rowId xmlns:a16="http://schemas.microsoft.com/office/drawing/2014/main" xmlns="" val="10008"/>
                  </a:ext>
                </a:extLst>
              </a:tr>
              <a:tr h="342921">
                <a:tc>
                  <a:txBody>
                    <a:bodyPr/>
                    <a:lstStyle/>
                    <a:p>
                      <a:pPr algn="l" fontAlgn="b"/>
                      <a:r>
                        <a:rPr lang="en-ZA" sz="1400" b="1" u="none" strike="noStrike" dirty="0">
                          <a:effectLst/>
                        </a:rPr>
                        <a:t>Overall Performance</a:t>
                      </a:r>
                      <a:endParaRPr lang="en-ZA" sz="1400" b="1" i="0" u="none" strike="noStrike" dirty="0">
                        <a:solidFill>
                          <a:srgbClr val="000000"/>
                        </a:solidFill>
                        <a:effectLst/>
                        <a:latin typeface="Arial"/>
                      </a:endParaRPr>
                    </a:p>
                  </a:txBody>
                  <a:tcPr marL="9212" marR="9212" marT="9212" marB="0" anchor="b"/>
                </a:tc>
                <a:tc>
                  <a:txBody>
                    <a:bodyPr/>
                    <a:lstStyle/>
                    <a:p>
                      <a:pPr algn="r" fontAlgn="b"/>
                      <a:r>
                        <a:rPr lang="en-ZA" sz="1400" b="1" u="none" strike="noStrike" dirty="0">
                          <a:effectLst/>
                        </a:rPr>
                        <a:t>175 060 378,00</a:t>
                      </a:r>
                      <a:endParaRPr lang="en-ZA" sz="1400" b="1" i="0" u="none" strike="noStrike" dirty="0">
                        <a:solidFill>
                          <a:srgbClr val="000000"/>
                        </a:solidFill>
                        <a:effectLst/>
                        <a:latin typeface="Calibri"/>
                      </a:endParaRPr>
                    </a:p>
                  </a:txBody>
                  <a:tcPr marL="9212" marR="9212" marT="9212" marB="0" anchor="b"/>
                </a:tc>
                <a:tc>
                  <a:txBody>
                    <a:bodyPr/>
                    <a:lstStyle/>
                    <a:p>
                      <a:pPr algn="r" fontAlgn="b"/>
                      <a:r>
                        <a:rPr lang="en-ZA" sz="1400" b="1" u="none" strike="noStrike" dirty="0">
                          <a:effectLst/>
                        </a:rPr>
                        <a:t>171 485 000,00</a:t>
                      </a:r>
                      <a:endParaRPr lang="en-ZA" sz="1400" b="1" i="0" u="none" strike="noStrike" dirty="0">
                        <a:solidFill>
                          <a:srgbClr val="000000"/>
                        </a:solidFill>
                        <a:effectLst/>
                        <a:latin typeface="Calibri"/>
                      </a:endParaRPr>
                    </a:p>
                  </a:txBody>
                  <a:tcPr marL="9212" marR="9212" marT="9212" marB="0" anchor="b"/>
                </a:tc>
                <a:tc>
                  <a:txBody>
                    <a:bodyPr/>
                    <a:lstStyle/>
                    <a:p>
                      <a:pPr algn="r" fontAlgn="b"/>
                      <a:r>
                        <a:rPr lang="en-ZA" sz="1400" b="1" u="none" strike="noStrike" dirty="0">
                          <a:effectLst/>
                        </a:rPr>
                        <a:t>171 607 455,40</a:t>
                      </a:r>
                      <a:endParaRPr lang="en-ZA" sz="1400" b="1" i="0" u="none" strike="noStrike" dirty="0">
                        <a:solidFill>
                          <a:srgbClr val="000000"/>
                        </a:solidFill>
                        <a:effectLst/>
                        <a:latin typeface="Calibri"/>
                      </a:endParaRPr>
                    </a:p>
                  </a:txBody>
                  <a:tcPr marL="9212" marR="9212" marT="9212" marB="0" anchor="b"/>
                </a:tc>
                <a:tc>
                  <a:txBody>
                    <a:bodyPr/>
                    <a:lstStyle/>
                    <a:p>
                      <a:pPr algn="r" fontAlgn="b"/>
                      <a:r>
                        <a:rPr lang="en-ZA" sz="1400" b="1" u="none" strike="noStrike" dirty="0">
                          <a:effectLst/>
                        </a:rPr>
                        <a:t>102%</a:t>
                      </a:r>
                      <a:endParaRPr lang="en-ZA" sz="1400" b="1" i="0" u="none" strike="noStrike" dirty="0">
                        <a:solidFill>
                          <a:srgbClr val="000000"/>
                        </a:solidFill>
                        <a:effectLst/>
                        <a:latin typeface="Calibri"/>
                      </a:endParaRPr>
                    </a:p>
                  </a:txBody>
                  <a:tcPr marL="9212" marR="9212" marT="9212" marB="0" anchor="b"/>
                </a:tc>
                <a:tc>
                  <a:txBody>
                    <a:bodyPr/>
                    <a:lstStyle/>
                    <a:p>
                      <a:pPr algn="r" fontAlgn="b"/>
                      <a:r>
                        <a:rPr lang="en-ZA" sz="1400" b="1" u="none" strike="noStrike" dirty="0">
                          <a:effectLst/>
                        </a:rPr>
                        <a:t>100%</a:t>
                      </a:r>
                      <a:endParaRPr lang="en-ZA" sz="1400" b="1" i="0" u="none" strike="noStrike" dirty="0">
                        <a:solidFill>
                          <a:srgbClr val="000000"/>
                        </a:solidFill>
                        <a:effectLst/>
                        <a:latin typeface="Calibri"/>
                      </a:endParaRPr>
                    </a:p>
                  </a:txBody>
                  <a:tcPr marL="9212" marR="9212" marT="9212" marB="0" anchor="b"/>
                </a:tc>
                <a:tc>
                  <a:txBody>
                    <a:bodyPr/>
                    <a:lstStyle/>
                    <a:p>
                      <a:pPr algn="r" fontAlgn="b"/>
                      <a:r>
                        <a:rPr lang="en-ZA" sz="1400" b="1" u="none" strike="noStrike" dirty="0">
                          <a:effectLst/>
                        </a:rPr>
                        <a:t>-2%</a:t>
                      </a:r>
                      <a:endParaRPr lang="en-ZA" sz="1400" b="1" i="0" u="none" strike="noStrike" dirty="0">
                        <a:solidFill>
                          <a:srgbClr val="000000"/>
                        </a:solidFill>
                        <a:effectLst/>
                        <a:latin typeface="Calibri"/>
                      </a:endParaRPr>
                    </a:p>
                  </a:txBody>
                  <a:tcPr marL="9212" marR="9212" marT="9212" marB="0" anchor="b"/>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12961429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001" y="114618"/>
            <a:ext cx="8918367" cy="1091882"/>
          </a:xfrm>
          <a:prstGeom prst="rect">
            <a:avLst/>
          </a:prstGeom>
          <a:solidFill>
            <a:srgbClr val="00FF00"/>
          </a:solidFill>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4000" b="1" i="0" u="none" strike="noStrike" kern="0" cap="none" spc="0" normalizeH="0" baseline="0" noProof="0" dirty="0" smtClean="0">
                <a:ln>
                  <a:noFill/>
                </a:ln>
                <a:solidFill>
                  <a:sysClr val="windowText" lastClr="000000"/>
                </a:solidFill>
                <a:effectLst/>
                <a:uLnTx/>
                <a:uFillTx/>
              </a:rPr>
              <a:t>SUMMARY OF BUDGET</a:t>
            </a:r>
            <a:br>
              <a:rPr kumimoji="0" lang="en-ZA" sz="4000" b="1" i="0" u="none" strike="noStrike" kern="0" cap="none" spc="0" normalizeH="0" baseline="0" noProof="0" dirty="0" smtClean="0">
                <a:ln>
                  <a:noFill/>
                </a:ln>
                <a:solidFill>
                  <a:sysClr val="windowText" lastClr="000000"/>
                </a:solidFill>
                <a:effectLst/>
                <a:uLnTx/>
                <a:uFillTx/>
              </a:rPr>
            </a:br>
            <a:r>
              <a:rPr kumimoji="0" lang="en-ZA" sz="2200" b="1" i="1" u="none" strike="noStrike" kern="0" cap="none" spc="0" normalizeH="0" baseline="0" noProof="0" dirty="0" smtClean="0">
                <a:ln>
                  <a:noFill/>
                </a:ln>
                <a:solidFill>
                  <a:sysClr val="windowText" lastClr="000000"/>
                </a:solidFill>
                <a:effectLst/>
                <a:uLnTx/>
                <a:uFillTx/>
              </a:rPr>
              <a:t>Q1 of 2019/20 FY</a:t>
            </a:r>
            <a:r>
              <a:rPr kumimoji="0" lang="en-ZA" sz="2200" b="1" i="1" u="none" strike="noStrike" kern="0" cap="none" spc="0" normalizeH="0" noProof="0" dirty="0" smtClean="0">
                <a:ln>
                  <a:noFill/>
                </a:ln>
                <a:solidFill>
                  <a:sysClr val="windowText" lastClr="000000"/>
                </a:solidFill>
                <a:effectLst/>
                <a:uLnTx/>
                <a:uFillTx/>
              </a:rPr>
              <a:t> Performance</a:t>
            </a:r>
            <a:endParaRPr kumimoji="0" lang="en-ZA" sz="2200" b="1" i="1" u="none" strike="noStrike" kern="0" cap="none" spc="0" normalizeH="0" baseline="0" noProof="0" dirty="0" smtClean="0">
              <a:ln>
                <a:noFill/>
              </a:ln>
              <a:solidFill>
                <a:sysClr val="windowText" lastClr="000000"/>
              </a:solidFill>
              <a:effectLst/>
              <a:uLnTx/>
              <a:uFillTx/>
            </a:endParaRPr>
          </a:p>
        </p:txBody>
      </p:sp>
      <p:sp>
        <p:nvSpPr>
          <p:cNvPr id="3" name="Slide Number Placeholder 2"/>
          <p:cNvSpPr>
            <a:spLocks noGrp="1"/>
          </p:cNvSpPr>
          <p:nvPr>
            <p:ph type="sldNum" sz="quarter" idx="12"/>
          </p:nvPr>
        </p:nvSpPr>
        <p:spPr>
          <a:xfrm>
            <a:off x="6879770" y="6356350"/>
            <a:ext cx="2133600" cy="365125"/>
          </a:xfrm>
        </p:spPr>
        <p:txBody>
          <a:bodyPr/>
          <a:lstStyle/>
          <a:p>
            <a:fld id="{2538E8B7-8BD9-9F48-9FB6-4E0DFEDB8449}"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525484545"/>
              </p:ext>
            </p:extLst>
          </p:nvPr>
        </p:nvGraphicFramePr>
        <p:xfrm>
          <a:off x="190500" y="1206500"/>
          <a:ext cx="8839200" cy="4279901"/>
        </p:xfrm>
        <a:graphic>
          <a:graphicData uri="http://schemas.openxmlformats.org/drawingml/2006/table">
            <a:tbl>
              <a:tblPr>
                <a:tableStyleId>{5C22544A-7EE6-4342-B048-85BDC9FD1C3A}</a:tableStyleId>
              </a:tblPr>
              <a:tblGrid>
                <a:gridCol w="2159000">
                  <a:extLst>
                    <a:ext uri="{9D8B030D-6E8A-4147-A177-3AD203B41FA5}">
                      <a16:colId xmlns:a16="http://schemas.microsoft.com/office/drawing/2014/main" xmlns="" val="20000"/>
                    </a:ext>
                  </a:extLst>
                </a:gridCol>
                <a:gridCol w="1349368">
                  <a:extLst>
                    <a:ext uri="{9D8B030D-6E8A-4147-A177-3AD203B41FA5}">
                      <a16:colId xmlns:a16="http://schemas.microsoft.com/office/drawing/2014/main" xmlns="" val="20001"/>
                    </a:ext>
                  </a:extLst>
                </a:gridCol>
                <a:gridCol w="1279927">
                  <a:extLst>
                    <a:ext uri="{9D8B030D-6E8A-4147-A177-3AD203B41FA5}">
                      <a16:colId xmlns:a16="http://schemas.microsoft.com/office/drawing/2014/main" xmlns="" val="20002"/>
                    </a:ext>
                  </a:extLst>
                </a:gridCol>
                <a:gridCol w="1362779">
                  <a:extLst>
                    <a:ext uri="{9D8B030D-6E8A-4147-A177-3AD203B41FA5}">
                      <a16:colId xmlns:a16="http://schemas.microsoft.com/office/drawing/2014/main" xmlns="" val="20003"/>
                    </a:ext>
                  </a:extLst>
                </a:gridCol>
                <a:gridCol w="1037126">
                  <a:extLst>
                    <a:ext uri="{9D8B030D-6E8A-4147-A177-3AD203B41FA5}">
                      <a16:colId xmlns:a16="http://schemas.microsoft.com/office/drawing/2014/main" xmlns="" val="20004"/>
                    </a:ext>
                  </a:extLst>
                </a:gridCol>
                <a:gridCol w="6604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tblGrid>
              <a:tr h="590331">
                <a:tc>
                  <a:txBody>
                    <a:bodyPr/>
                    <a:lstStyle/>
                    <a:p>
                      <a:pPr algn="l" fontAlgn="b"/>
                      <a:r>
                        <a:rPr lang="en-ZA" sz="1600" b="1" u="none" strike="noStrike" dirty="0">
                          <a:effectLst/>
                        </a:rPr>
                        <a:t>Item</a:t>
                      </a:r>
                      <a:endParaRPr lang="en-ZA" sz="1600" b="1" i="0" u="none" strike="noStrike" dirty="0">
                        <a:solidFill>
                          <a:srgbClr val="000000"/>
                        </a:solidFill>
                        <a:effectLst/>
                        <a:latin typeface="Calibri"/>
                      </a:endParaRPr>
                    </a:p>
                  </a:txBody>
                  <a:tcPr marL="8111" marR="8111" marT="8111" marB="0" anchor="b"/>
                </a:tc>
                <a:tc>
                  <a:txBody>
                    <a:bodyPr/>
                    <a:lstStyle/>
                    <a:p>
                      <a:pPr algn="l" fontAlgn="b"/>
                      <a:r>
                        <a:rPr lang="en-ZA" sz="1600" b="1" u="none" strike="noStrike" dirty="0">
                          <a:effectLst/>
                        </a:rPr>
                        <a:t>Expenditure</a:t>
                      </a:r>
                      <a:endParaRPr lang="en-ZA" sz="1600" b="1" i="0" u="none" strike="noStrike" dirty="0">
                        <a:solidFill>
                          <a:srgbClr val="000000"/>
                        </a:solidFill>
                        <a:effectLst/>
                        <a:latin typeface="Calibri"/>
                      </a:endParaRPr>
                    </a:p>
                  </a:txBody>
                  <a:tcPr marL="8111" marR="8111" marT="8111" marB="0" anchor="b"/>
                </a:tc>
                <a:tc>
                  <a:txBody>
                    <a:bodyPr/>
                    <a:lstStyle/>
                    <a:p>
                      <a:pPr algn="l" fontAlgn="b"/>
                      <a:r>
                        <a:rPr lang="en-ZA" sz="1600" b="1" u="none" strike="noStrike" dirty="0">
                          <a:effectLst/>
                        </a:rPr>
                        <a:t>Budget</a:t>
                      </a:r>
                      <a:endParaRPr lang="en-ZA" sz="1600" b="1" i="0" u="none" strike="noStrike" dirty="0">
                        <a:solidFill>
                          <a:srgbClr val="000000"/>
                        </a:solidFill>
                        <a:effectLst/>
                        <a:latin typeface="Calibri"/>
                      </a:endParaRPr>
                    </a:p>
                  </a:txBody>
                  <a:tcPr marL="8111" marR="8111" marT="8111" marB="0" anchor="b"/>
                </a:tc>
                <a:tc>
                  <a:txBody>
                    <a:bodyPr/>
                    <a:lstStyle/>
                    <a:p>
                      <a:pPr algn="l" fontAlgn="b"/>
                      <a:r>
                        <a:rPr lang="en-ZA" sz="1600" b="1" u="none" strike="noStrike" dirty="0">
                          <a:effectLst/>
                        </a:rPr>
                        <a:t>Available Budget</a:t>
                      </a:r>
                      <a:endParaRPr lang="en-ZA" sz="1600" b="1" i="0" u="none" strike="noStrike" dirty="0">
                        <a:solidFill>
                          <a:srgbClr val="000000"/>
                        </a:solidFill>
                        <a:effectLst/>
                        <a:latin typeface="Calibri"/>
                      </a:endParaRPr>
                    </a:p>
                  </a:txBody>
                  <a:tcPr marL="8111" marR="8111" marT="8111" marB="0" anchor="b"/>
                </a:tc>
                <a:tc>
                  <a:txBody>
                    <a:bodyPr/>
                    <a:lstStyle/>
                    <a:p>
                      <a:pPr algn="l" fontAlgn="b"/>
                      <a:r>
                        <a:rPr lang="en-ZA" sz="1600" b="1" u="none" strike="noStrike" dirty="0">
                          <a:effectLst/>
                        </a:rPr>
                        <a:t>Spending %</a:t>
                      </a:r>
                      <a:endParaRPr lang="en-ZA" sz="1600" b="1" i="0" u="none" strike="noStrike" dirty="0">
                        <a:solidFill>
                          <a:srgbClr val="000000"/>
                        </a:solidFill>
                        <a:effectLst/>
                        <a:latin typeface="Calibri"/>
                      </a:endParaRPr>
                    </a:p>
                  </a:txBody>
                  <a:tcPr marL="8111" marR="8111" marT="8111" marB="0" anchor="b"/>
                </a:tc>
                <a:tc>
                  <a:txBody>
                    <a:bodyPr/>
                    <a:lstStyle/>
                    <a:p>
                      <a:pPr algn="l" fontAlgn="b"/>
                      <a:r>
                        <a:rPr lang="en-ZA" sz="1600" b="1" u="none" strike="noStrike" dirty="0">
                          <a:effectLst/>
                        </a:rPr>
                        <a:t>Ideal%</a:t>
                      </a:r>
                      <a:endParaRPr lang="en-ZA" sz="1600" b="1" i="0" u="none" strike="noStrike" dirty="0">
                        <a:solidFill>
                          <a:srgbClr val="000000"/>
                        </a:solidFill>
                        <a:effectLst/>
                        <a:latin typeface="Calibri"/>
                      </a:endParaRPr>
                    </a:p>
                  </a:txBody>
                  <a:tcPr marL="8111" marR="8111" marT="8111" marB="0" anchor="b"/>
                </a:tc>
                <a:tc>
                  <a:txBody>
                    <a:bodyPr/>
                    <a:lstStyle/>
                    <a:p>
                      <a:pPr algn="l" fontAlgn="b"/>
                      <a:r>
                        <a:rPr lang="en-ZA" sz="1600" b="1" u="none" strike="noStrike" dirty="0">
                          <a:effectLst/>
                        </a:rPr>
                        <a:t>Variance %</a:t>
                      </a:r>
                      <a:endParaRPr lang="en-ZA" sz="1600" b="1" i="0" u="none" strike="noStrike" dirty="0">
                        <a:solidFill>
                          <a:srgbClr val="000000"/>
                        </a:solidFill>
                        <a:effectLst/>
                        <a:latin typeface="Calibri"/>
                      </a:endParaRPr>
                    </a:p>
                  </a:txBody>
                  <a:tcPr marL="8111" marR="8111" marT="8111" marB="0" anchor="b"/>
                </a:tc>
                <a:extLst>
                  <a:ext uri="{0D108BD9-81ED-4DB2-BD59-A6C34878D82A}">
                    <a16:rowId xmlns:a16="http://schemas.microsoft.com/office/drawing/2014/main" xmlns="" val="10000"/>
                  </a:ext>
                </a:extLst>
              </a:tr>
              <a:tr h="527080">
                <a:tc>
                  <a:txBody>
                    <a:bodyPr/>
                    <a:lstStyle/>
                    <a:p>
                      <a:pPr algn="l" fontAlgn="b"/>
                      <a:r>
                        <a:rPr lang="en-ZA" sz="1400" b="1" u="none" strike="noStrike" dirty="0">
                          <a:effectLst/>
                        </a:rPr>
                        <a:t>Compensation Of Employees</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41 360 396,90</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166 479 000,00</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125 118 603,10</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25%</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25%</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0%</a:t>
                      </a:r>
                      <a:endParaRPr lang="en-ZA" sz="1400" b="1" i="0" u="none" strike="noStrike" dirty="0">
                        <a:solidFill>
                          <a:srgbClr val="000000"/>
                        </a:solidFill>
                        <a:effectLst/>
                        <a:latin typeface="Calibri"/>
                      </a:endParaRPr>
                    </a:p>
                  </a:txBody>
                  <a:tcPr marL="8111" marR="8111" marT="8111" marB="0" anchor="b"/>
                </a:tc>
                <a:extLst>
                  <a:ext uri="{0D108BD9-81ED-4DB2-BD59-A6C34878D82A}">
                    <a16:rowId xmlns:a16="http://schemas.microsoft.com/office/drawing/2014/main" xmlns="" val="10001"/>
                  </a:ext>
                </a:extLst>
              </a:tr>
              <a:tr h="421666">
                <a:tc>
                  <a:txBody>
                    <a:bodyPr/>
                    <a:lstStyle/>
                    <a:p>
                      <a:pPr algn="l" fontAlgn="b"/>
                      <a:r>
                        <a:rPr lang="en-ZA" sz="1200" u="none" strike="noStrike" dirty="0">
                          <a:effectLst/>
                        </a:rPr>
                        <a:t>Goods &amp; Services</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2 433 526,50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a:effectLst/>
                        </a:rPr>
                        <a:t>14 591 000,00</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dirty="0">
                          <a:effectLst/>
                        </a:rPr>
                        <a:t>12 157 473,50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17%</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a:effectLst/>
                        </a:rPr>
                        <a:t>25%</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a:effectLst/>
                        </a:rPr>
                        <a:t>8%</a:t>
                      </a:r>
                      <a:endParaRPr lang="en-ZA" sz="1200" b="1" i="0" u="none" strike="noStrike">
                        <a:solidFill>
                          <a:srgbClr val="000000"/>
                        </a:solidFill>
                        <a:effectLst/>
                        <a:latin typeface="Calibri"/>
                      </a:endParaRPr>
                    </a:p>
                  </a:txBody>
                  <a:tcPr marL="8111" marR="8111" marT="8111" marB="0" anchor="b"/>
                </a:tc>
                <a:extLst>
                  <a:ext uri="{0D108BD9-81ED-4DB2-BD59-A6C34878D82A}">
                    <a16:rowId xmlns:a16="http://schemas.microsoft.com/office/drawing/2014/main" xmlns="" val="10002"/>
                  </a:ext>
                </a:extLst>
              </a:tr>
              <a:tr h="421666">
                <a:tc>
                  <a:txBody>
                    <a:bodyPr/>
                    <a:lstStyle/>
                    <a:p>
                      <a:pPr algn="l" fontAlgn="b"/>
                      <a:r>
                        <a:rPr lang="en-ZA" sz="1200" u="none" strike="noStrike" dirty="0">
                          <a:effectLst/>
                        </a:rPr>
                        <a:t>Provincial and local Governments</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29 163,00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246 000,00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a:effectLst/>
                        </a:rPr>
                        <a:t>216 837,00</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a:effectLst/>
                        </a:rPr>
                        <a:t>12%</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a:effectLst/>
                        </a:rPr>
                        <a:t>25%</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a:effectLst/>
                        </a:rPr>
                        <a:t>13%</a:t>
                      </a:r>
                      <a:endParaRPr lang="en-ZA" sz="1200" b="1" i="0" u="none" strike="noStrike">
                        <a:solidFill>
                          <a:srgbClr val="000000"/>
                        </a:solidFill>
                        <a:effectLst/>
                        <a:latin typeface="Calibri"/>
                      </a:endParaRPr>
                    </a:p>
                  </a:txBody>
                  <a:tcPr marL="8111" marR="8111" marT="8111" marB="0" anchor="b"/>
                </a:tc>
                <a:extLst>
                  <a:ext uri="{0D108BD9-81ED-4DB2-BD59-A6C34878D82A}">
                    <a16:rowId xmlns:a16="http://schemas.microsoft.com/office/drawing/2014/main" xmlns="" val="10003"/>
                  </a:ext>
                </a:extLst>
              </a:tr>
              <a:tr h="421666">
                <a:tc>
                  <a:txBody>
                    <a:bodyPr/>
                    <a:lstStyle/>
                    <a:p>
                      <a:pPr algn="l" fontAlgn="b"/>
                      <a:r>
                        <a:rPr lang="en-ZA" sz="1200" u="none" strike="noStrike" dirty="0">
                          <a:effectLst/>
                        </a:rPr>
                        <a:t>Departmental Agencies &amp; Accounts</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6 000,00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6 000,00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a:effectLst/>
                        </a:rPr>
                        <a:t>25%</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a:effectLst/>
                        </a:rPr>
                        <a:t>25%</a:t>
                      </a:r>
                      <a:endParaRPr lang="en-ZA" sz="1200" b="1" i="0" u="none" strike="noStrike">
                        <a:solidFill>
                          <a:srgbClr val="000000"/>
                        </a:solidFill>
                        <a:effectLst/>
                        <a:latin typeface="Calibri"/>
                      </a:endParaRPr>
                    </a:p>
                  </a:txBody>
                  <a:tcPr marL="8111" marR="8111" marT="8111" marB="0" anchor="b"/>
                </a:tc>
                <a:extLst>
                  <a:ext uri="{0D108BD9-81ED-4DB2-BD59-A6C34878D82A}">
                    <a16:rowId xmlns:a16="http://schemas.microsoft.com/office/drawing/2014/main" xmlns="" val="10004"/>
                  </a:ext>
                </a:extLst>
              </a:tr>
              <a:tr h="421666">
                <a:tc>
                  <a:txBody>
                    <a:bodyPr/>
                    <a:lstStyle/>
                    <a:p>
                      <a:pPr algn="l" fontAlgn="b"/>
                      <a:r>
                        <a:rPr lang="en-ZA" sz="1200" u="none" strike="noStrike">
                          <a:effectLst/>
                        </a:rPr>
                        <a:t>Households</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dirty="0">
                          <a:effectLst/>
                        </a:rPr>
                        <a:t>169 635,10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167 000,00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-2 635,10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102%</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25%</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-77%</a:t>
                      </a:r>
                      <a:endParaRPr lang="en-ZA" sz="1200" b="1" i="0" u="none" strike="noStrike" dirty="0">
                        <a:solidFill>
                          <a:srgbClr val="000000"/>
                        </a:solidFill>
                        <a:effectLst/>
                        <a:latin typeface="Calibri"/>
                      </a:endParaRPr>
                    </a:p>
                  </a:txBody>
                  <a:tcPr marL="8111" marR="8111" marT="8111" marB="0" anchor="b"/>
                </a:tc>
                <a:extLst>
                  <a:ext uri="{0D108BD9-81ED-4DB2-BD59-A6C34878D82A}">
                    <a16:rowId xmlns:a16="http://schemas.microsoft.com/office/drawing/2014/main" xmlns="" val="10005"/>
                  </a:ext>
                </a:extLst>
              </a:tr>
              <a:tr h="421666">
                <a:tc>
                  <a:txBody>
                    <a:bodyPr/>
                    <a:lstStyle/>
                    <a:p>
                      <a:pPr algn="l" fontAlgn="b"/>
                      <a:r>
                        <a:rPr lang="en-ZA" sz="1200" u="none" strike="noStrike">
                          <a:effectLst/>
                        </a:rPr>
                        <a:t>Equipments</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a:effectLst/>
                        </a:rPr>
                        <a:t>115 295,69</a:t>
                      </a:r>
                      <a:endParaRPr lang="en-ZA" sz="1200" b="1" i="0" u="none" strike="noStrike">
                        <a:solidFill>
                          <a:srgbClr val="000000"/>
                        </a:solidFill>
                        <a:effectLst/>
                        <a:latin typeface="Calibri"/>
                      </a:endParaRPr>
                    </a:p>
                  </a:txBody>
                  <a:tcPr marL="8111" marR="8111" marT="8111" marB="0" anchor="b"/>
                </a:tc>
                <a:tc>
                  <a:txBody>
                    <a:bodyPr/>
                    <a:lstStyle/>
                    <a:p>
                      <a:pPr algn="r" fontAlgn="b"/>
                      <a:r>
                        <a:rPr lang="en-ZA" sz="1200" u="none" strike="noStrike" dirty="0">
                          <a:effectLst/>
                        </a:rPr>
                        <a:t>554 000,00</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438 704,31</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21%</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25%</a:t>
                      </a:r>
                      <a:endParaRPr lang="en-ZA" sz="1200" b="1" i="0" u="none" strike="noStrike" dirty="0">
                        <a:solidFill>
                          <a:srgbClr val="000000"/>
                        </a:solidFill>
                        <a:effectLst/>
                        <a:latin typeface="Calibri"/>
                      </a:endParaRPr>
                    </a:p>
                  </a:txBody>
                  <a:tcPr marL="8111" marR="8111" marT="8111" marB="0" anchor="b"/>
                </a:tc>
                <a:tc>
                  <a:txBody>
                    <a:bodyPr/>
                    <a:lstStyle/>
                    <a:p>
                      <a:pPr algn="r" fontAlgn="b"/>
                      <a:r>
                        <a:rPr lang="en-ZA" sz="1200" u="none" strike="noStrike" dirty="0">
                          <a:effectLst/>
                        </a:rPr>
                        <a:t>4%</a:t>
                      </a:r>
                      <a:endParaRPr lang="en-ZA" sz="1200" b="1" i="0" u="none" strike="noStrike" dirty="0">
                        <a:solidFill>
                          <a:srgbClr val="000000"/>
                        </a:solidFill>
                        <a:effectLst/>
                        <a:latin typeface="Calibri"/>
                      </a:endParaRPr>
                    </a:p>
                  </a:txBody>
                  <a:tcPr marL="8111" marR="8111" marT="8111" marB="0" anchor="b"/>
                </a:tc>
                <a:extLst>
                  <a:ext uri="{0D108BD9-81ED-4DB2-BD59-A6C34878D82A}">
                    <a16:rowId xmlns:a16="http://schemas.microsoft.com/office/drawing/2014/main" xmlns="" val="10006"/>
                  </a:ext>
                </a:extLst>
              </a:tr>
              <a:tr h="527080">
                <a:tc>
                  <a:txBody>
                    <a:bodyPr/>
                    <a:lstStyle/>
                    <a:p>
                      <a:pPr algn="l" fontAlgn="b"/>
                      <a:r>
                        <a:rPr lang="en-ZA" sz="1400" b="1" u="none" strike="noStrike" dirty="0">
                          <a:effectLst/>
                        </a:rPr>
                        <a:t>Total Good &amp;Services</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5 181 146,79</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30 155 000,00</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24 973 853,21</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17%</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25%</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8%</a:t>
                      </a:r>
                      <a:endParaRPr lang="en-ZA" sz="1400" b="1" i="0" u="none" strike="noStrike" dirty="0">
                        <a:solidFill>
                          <a:srgbClr val="000000"/>
                        </a:solidFill>
                        <a:effectLst/>
                        <a:latin typeface="Calibri"/>
                      </a:endParaRPr>
                    </a:p>
                  </a:txBody>
                  <a:tcPr marL="8111" marR="8111" marT="8111" marB="0" anchor="b"/>
                </a:tc>
                <a:extLst>
                  <a:ext uri="{0D108BD9-81ED-4DB2-BD59-A6C34878D82A}">
                    <a16:rowId xmlns:a16="http://schemas.microsoft.com/office/drawing/2014/main" xmlns="" val="10007"/>
                  </a:ext>
                </a:extLst>
              </a:tr>
              <a:tr h="527080">
                <a:tc>
                  <a:txBody>
                    <a:bodyPr/>
                    <a:lstStyle/>
                    <a:p>
                      <a:pPr algn="l" fontAlgn="b"/>
                      <a:r>
                        <a:rPr lang="en-ZA" sz="1400" b="1" u="none" strike="noStrike" dirty="0">
                          <a:effectLst/>
                        </a:rPr>
                        <a:t>Overall Performance</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a:effectLst/>
                        </a:rPr>
                        <a:t>44 108 017,19</a:t>
                      </a:r>
                      <a:endParaRPr lang="en-ZA" sz="1400" b="1" i="0" u="none" strike="noStrike">
                        <a:solidFill>
                          <a:srgbClr val="000000"/>
                        </a:solidFill>
                        <a:effectLst/>
                        <a:latin typeface="Calibri"/>
                      </a:endParaRPr>
                    </a:p>
                  </a:txBody>
                  <a:tcPr marL="8111" marR="8111" marT="8111" marB="0" anchor="b"/>
                </a:tc>
                <a:tc>
                  <a:txBody>
                    <a:bodyPr/>
                    <a:lstStyle/>
                    <a:p>
                      <a:pPr algn="r" fontAlgn="b"/>
                      <a:r>
                        <a:rPr lang="en-ZA" sz="1400" b="1" u="none" strike="noStrike" dirty="0">
                          <a:effectLst/>
                        </a:rPr>
                        <a:t>182 043 000,00</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137 934 982,81</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24%</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25%</a:t>
                      </a:r>
                      <a:endParaRPr lang="en-ZA" sz="1400" b="1" i="0" u="none" strike="noStrike" dirty="0">
                        <a:solidFill>
                          <a:srgbClr val="000000"/>
                        </a:solidFill>
                        <a:effectLst/>
                        <a:latin typeface="Calibri"/>
                      </a:endParaRPr>
                    </a:p>
                  </a:txBody>
                  <a:tcPr marL="8111" marR="8111" marT="8111" marB="0" anchor="b"/>
                </a:tc>
                <a:tc>
                  <a:txBody>
                    <a:bodyPr/>
                    <a:lstStyle/>
                    <a:p>
                      <a:pPr algn="r" fontAlgn="b"/>
                      <a:r>
                        <a:rPr lang="en-ZA" sz="1400" b="1" u="none" strike="noStrike" dirty="0">
                          <a:effectLst/>
                        </a:rPr>
                        <a:t>1%</a:t>
                      </a:r>
                      <a:endParaRPr lang="en-ZA" sz="1400" b="1" i="0" u="none" strike="noStrike" dirty="0">
                        <a:solidFill>
                          <a:srgbClr val="000000"/>
                        </a:solidFill>
                        <a:effectLst/>
                        <a:latin typeface="Calibri"/>
                      </a:endParaRPr>
                    </a:p>
                  </a:txBody>
                  <a:tcPr marL="8111" marR="8111" marT="8111"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94487722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5330" y="155885"/>
            <a:ext cx="7736774" cy="568510"/>
          </a:xfrm>
          <a:prstGeom prst="rect">
            <a:avLst/>
          </a:prstGeom>
          <a:solidFill>
            <a:srgbClr val="00FF00"/>
          </a:solidFill>
        </p:spPr>
        <p:txBody>
          <a:bodyPr wrap="square" lIns="0" tIns="0" rIns="0" bIns="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smtClean="0">
                <a:ln>
                  <a:noFill/>
                </a:ln>
                <a:solidFill>
                  <a:sysClr val="windowText" lastClr="000000"/>
                </a:solidFill>
                <a:effectLst/>
                <a:uLnTx/>
                <a:uFillTx/>
              </a:rPr>
              <a:t>REVENUE COLLECTED</a:t>
            </a:r>
          </a:p>
        </p:txBody>
      </p:sp>
      <p:graphicFrame>
        <p:nvGraphicFramePr>
          <p:cNvPr id="5" name="Group 353"/>
          <p:cNvGraphicFramePr>
            <a:graphicFrameLocks noGrp="1"/>
          </p:cNvGraphicFramePr>
          <p:nvPr>
            <p:extLst>
              <p:ext uri="{D42A27DB-BD31-4B8C-83A1-F6EECF244321}">
                <p14:modId xmlns:p14="http://schemas.microsoft.com/office/powerpoint/2010/main" xmlns="" val="2892571072"/>
              </p:ext>
            </p:extLst>
          </p:nvPr>
        </p:nvGraphicFramePr>
        <p:xfrm>
          <a:off x="83127" y="1045028"/>
          <a:ext cx="8977746" cy="3895655"/>
        </p:xfrm>
        <a:graphic>
          <a:graphicData uri="http://schemas.openxmlformats.org/drawingml/2006/table">
            <a:tbl>
              <a:tblPr/>
              <a:tblGrid>
                <a:gridCol w="3728852">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505694">
                  <a:extLst>
                    <a:ext uri="{9D8B030D-6E8A-4147-A177-3AD203B41FA5}">
                      <a16:colId xmlns:a16="http://schemas.microsoft.com/office/drawing/2014/main" xmlns="" val="20002"/>
                    </a:ext>
                  </a:extLst>
                </a:gridCol>
              </a:tblGrid>
              <a:tr h="62528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DISTRICT</a:t>
                      </a:r>
                    </a:p>
                  </a:txBody>
                  <a:tcPr anchor="b" horzOverflow="overflow">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Revenue Collected during financial year</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2018/19</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Revenue Collected during Q1 of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2019/20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xmlns="" val="10000"/>
                  </a:ext>
                </a:extLst>
              </a:tr>
              <a:tr h="57796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Bojanala Platinum District</a:t>
                      </a:r>
                    </a:p>
                  </a:txBody>
                  <a:tcPr anchor="b" horzOverflow="overflow">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19 187,170.00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3 992,200.00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796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Dr Kenneth Kaunda District</a:t>
                      </a:r>
                    </a:p>
                  </a:txBody>
                  <a:tcPr anchor="b" horzOverflow="overflow">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10 932,010.00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2 469,014.00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796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Dr Ruth Segomotsi Mompati District</a:t>
                      </a:r>
                    </a:p>
                  </a:txBody>
                  <a:tcPr anchor="b" horzOverflow="overflow">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2 922,460.00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763,985.00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796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Ngaka Modiri Molema District</a:t>
                      </a:r>
                    </a:p>
                  </a:txBody>
                  <a:tcPr anchor="b" horzOverflow="overflow">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11 608,067.00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 2 853,485.00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796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Total Revenue Collected</a:t>
                      </a:r>
                    </a:p>
                  </a:txBody>
                  <a:tcPr anchor="b" horzOverflow="overflow">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R 44 649,707.00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R 10 078,684.00</a:t>
                      </a:r>
                    </a:p>
                  </a:txBody>
                  <a:tcPr anchor="b" horzOverflow="overflow">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a:xfrm>
            <a:off x="6927273" y="6356350"/>
            <a:ext cx="2133600" cy="365125"/>
          </a:xfrm>
        </p:spPr>
        <p:txBody>
          <a:bodyPr/>
          <a:lstStyle/>
          <a:p>
            <a:fld id="{2538E8B7-8BD9-9F48-9FB6-4E0DFEDB8449}"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xmlns="" val="101295061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5"/>
          <p:cNvSpPr>
            <a:spLocks noGrp="1" noChangeArrowheads="1"/>
          </p:cNvSpPr>
          <p:nvPr>
            <p:ph type="title"/>
          </p:nvPr>
        </p:nvSpPr>
        <p:spPr>
          <a:xfrm>
            <a:off x="114300" y="136138"/>
            <a:ext cx="8881110" cy="276999"/>
          </a:xfrm>
          <a:prstGeom prst="rect">
            <a:avLst/>
          </a:prstGeom>
          <a:solidFill>
            <a:srgbClr val="00FF00"/>
          </a:solidFill>
        </p:spPr>
        <p:txBody>
          <a:bodyPr wrap="square" lIns="0" tIns="0" rIns="0" bIns="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FLEET MANAGEMENT</a:t>
            </a:r>
            <a:r>
              <a:rPr kumimoji="0" lang="en-GB" sz="1800" b="0" i="0" u="none" strike="noStrike" kern="0" cap="none" spc="0" normalizeH="0" baseline="0" noProof="0" dirty="0" smtClean="0">
                <a:ln>
                  <a:noFill/>
                </a:ln>
                <a:solidFill>
                  <a:sysClr val="windowText" lastClr="000000"/>
                </a:solidFill>
                <a:effectLst/>
                <a:uLnTx/>
                <a:uFillTx/>
              </a:rPr>
              <a:t> </a:t>
            </a:r>
          </a:p>
        </p:txBody>
      </p:sp>
      <p:graphicFrame>
        <p:nvGraphicFramePr>
          <p:cNvPr id="5" name="Group 56"/>
          <p:cNvGraphicFramePr>
            <a:graphicFrameLocks noGrp="1"/>
          </p:cNvGraphicFramePr>
          <p:nvPr>
            <p:extLst>
              <p:ext uri="{D42A27DB-BD31-4B8C-83A1-F6EECF244321}">
                <p14:modId xmlns:p14="http://schemas.microsoft.com/office/powerpoint/2010/main" xmlns="" val="3652974313"/>
              </p:ext>
            </p:extLst>
          </p:nvPr>
        </p:nvGraphicFramePr>
        <p:xfrm>
          <a:off x="114300" y="697230"/>
          <a:ext cx="8881110" cy="5109210"/>
        </p:xfrm>
        <a:graphic>
          <a:graphicData uri="http://schemas.openxmlformats.org/drawingml/2006/table">
            <a:tbl>
              <a:tblPr/>
              <a:tblGrid>
                <a:gridCol w="3374822">
                  <a:extLst>
                    <a:ext uri="{9D8B030D-6E8A-4147-A177-3AD203B41FA5}">
                      <a16:colId xmlns:a16="http://schemas.microsoft.com/office/drawing/2014/main" xmlns="" val="20000"/>
                    </a:ext>
                  </a:extLst>
                </a:gridCol>
                <a:gridCol w="2553319">
                  <a:extLst>
                    <a:ext uri="{9D8B030D-6E8A-4147-A177-3AD203B41FA5}">
                      <a16:colId xmlns:a16="http://schemas.microsoft.com/office/drawing/2014/main" xmlns="" val="20001"/>
                    </a:ext>
                  </a:extLst>
                </a:gridCol>
                <a:gridCol w="2952969">
                  <a:extLst>
                    <a:ext uri="{9D8B030D-6E8A-4147-A177-3AD203B41FA5}">
                      <a16:colId xmlns:a16="http://schemas.microsoft.com/office/drawing/2014/main" xmlns="" val="20002"/>
                    </a:ext>
                  </a:extLst>
                </a:gridCol>
              </a:tblGrid>
              <a:tr h="60340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rPr>
                        <a:t>KEY AREA</a:t>
                      </a:r>
                      <a:endParaRPr kumimoji="0" lang="en-US" sz="1400" b="1"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rPr>
                        <a:t>NUMBER</a:t>
                      </a:r>
                      <a:endParaRPr kumimoji="0" lang="en-US" sz="1400" b="1"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rPr>
                        <a:t>PERCENTAGE</a:t>
                      </a:r>
                      <a:endParaRPr kumimoji="0" lang="en-US" sz="1400" b="1"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xmlns="" val="10000"/>
                  </a:ext>
                </a:extLst>
              </a:tr>
              <a:tr h="4552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Vehicles</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1"/>
                  </a:ext>
                </a:extLst>
              </a:tr>
              <a:tr h="5439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Number of vehicles in the Province</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87 </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100%</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864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New vehicles received</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12</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14%</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105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Number of functional vehicles</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80</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92%</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662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Number of vehicles involved in accidents</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4</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5%</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342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Mobile offices</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ndParaRP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6"/>
                  </a:ext>
                </a:extLst>
              </a:tr>
              <a:tr h="47867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Number of mobile offices</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11</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100%</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4411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Number of dysfunctional mobile</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11</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100%</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4411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Number of functional mobiles</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0</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0%</a:t>
                      </a:r>
                    </a:p>
                  </a:txBody>
                  <a:tcPr marT="45736" marB="457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a:xfrm>
            <a:off x="6861810" y="6356350"/>
            <a:ext cx="2133600" cy="365125"/>
          </a:xfrm>
        </p:spPr>
        <p:txBody>
          <a:bodyPr/>
          <a:lstStyle/>
          <a:p>
            <a:fld id="{2538E8B7-8BD9-9F48-9FB6-4E0DFEDB8449}"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xmlns="" val="271888438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61810" y="6356350"/>
            <a:ext cx="2133600" cy="365125"/>
          </a:xfrm>
        </p:spPr>
        <p:txBody>
          <a:bodyPr/>
          <a:lstStyle/>
          <a:p>
            <a:fld id="{2538E8B7-8BD9-9F48-9FB6-4E0DFEDB8449}" type="slidenum">
              <a:rPr lang="en-US" smtClean="0">
                <a:solidFill>
                  <a:prstClr val="black">
                    <a:tint val="75000"/>
                  </a:prstClr>
                </a:solidFill>
              </a:rPr>
              <a:pPr/>
              <a:t>37</a:t>
            </a:fld>
            <a:endParaRPr lang="en-US" dirty="0">
              <a:solidFill>
                <a:prstClr val="black">
                  <a:tint val="75000"/>
                </a:prstClr>
              </a:solidFill>
            </a:endParaRPr>
          </a:p>
        </p:txBody>
      </p:sp>
      <p:sp>
        <p:nvSpPr>
          <p:cNvPr id="6" name="Title 1"/>
          <p:cNvSpPr>
            <a:spLocks noGrp="1"/>
          </p:cNvSpPr>
          <p:nvPr>
            <p:ph type="title"/>
          </p:nvPr>
        </p:nvSpPr>
        <p:spPr>
          <a:xfrm>
            <a:off x="83127" y="37132"/>
            <a:ext cx="8912283" cy="492443"/>
          </a:xfrm>
          <a:prstGeom prst="rect">
            <a:avLst/>
          </a:prstGeom>
          <a:solidFill>
            <a:srgbClr val="00FF00"/>
          </a:solidFill>
        </p:spPr>
        <p:txBody>
          <a:bodyPr wrap="square" lIns="0" tIns="0" rIns="0" bIns="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none" spc="0" normalizeH="0" baseline="0" noProof="0" dirty="0" smtClean="0">
                <a:ln>
                  <a:noFill/>
                </a:ln>
                <a:solidFill>
                  <a:sysClr val="windowText" lastClr="000000"/>
                </a:solidFill>
                <a:effectLst/>
                <a:uLnTx/>
                <a:uFillTx/>
              </a:rPr>
              <a:t>ASSET MANAGEMENT</a:t>
            </a:r>
            <a:r>
              <a:rPr kumimoji="0" lang="en-ZA" sz="1800" b="0" i="0" u="none" strike="noStrike" kern="0" cap="none" spc="0" normalizeH="0" baseline="0" noProof="0" dirty="0" smtClean="0">
                <a:ln>
                  <a:noFill/>
                </a:ln>
                <a:solidFill>
                  <a:sysClr val="windowText" lastClr="000000"/>
                </a:solidFill>
                <a:effectLst/>
                <a:uLnTx/>
                <a:uFillTx/>
              </a:rPr>
              <a:t> </a:t>
            </a:r>
          </a:p>
        </p:txBody>
      </p:sp>
      <p:graphicFrame>
        <p:nvGraphicFramePr>
          <p:cNvPr id="7" name="Group 97"/>
          <p:cNvGraphicFramePr>
            <a:graphicFrameLocks noGrp="1"/>
          </p:cNvGraphicFramePr>
          <p:nvPr>
            <p:extLst>
              <p:ext uri="{D42A27DB-BD31-4B8C-83A1-F6EECF244321}">
                <p14:modId xmlns:p14="http://schemas.microsoft.com/office/powerpoint/2010/main" xmlns="" val="3311510594"/>
              </p:ext>
            </p:extLst>
          </p:nvPr>
        </p:nvGraphicFramePr>
        <p:xfrm>
          <a:off x="88916" y="665018"/>
          <a:ext cx="8906494" cy="5177644"/>
        </p:xfrm>
        <a:graphic>
          <a:graphicData uri="http://schemas.openxmlformats.org/drawingml/2006/table">
            <a:tbl>
              <a:tblPr/>
              <a:tblGrid>
                <a:gridCol w="4871429">
                  <a:extLst>
                    <a:ext uri="{9D8B030D-6E8A-4147-A177-3AD203B41FA5}">
                      <a16:colId xmlns:a16="http://schemas.microsoft.com/office/drawing/2014/main" xmlns="" val="20000"/>
                    </a:ext>
                  </a:extLst>
                </a:gridCol>
                <a:gridCol w="4035065">
                  <a:extLst>
                    <a:ext uri="{9D8B030D-6E8A-4147-A177-3AD203B41FA5}">
                      <a16:colId xmlns:a16="http://schemas.microsoft.com/office/drawing/2014/main" xmlns="" val="20001"/>
                    </a:ext>
                  </a:extLst>
                </a:gridCol>
              </a:tblGrid>
              <a:tr h="550252">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ASSET MANAGEMENT IN NORTH WEST</a:t>
                      </a:r>
                    </a:p>
                  </a:txBody>
                  <a:tcPr marL="5403" marR="5403"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2CDDC"/>
                    </a:solidFill>
                  </a:tcPr>
                </a:tc>
                <a:tc hMerge="1">
                  <a:txBody>
                    <a:bodyPr/>
                    <a:lstStyle/>
                    <a:p>
                      <a:endParaRPr lang="en-ZA"/>
                    </a:p>
                  </a:txBody>
                  <a:tcPr/>
                </a:tc>
                <a:extLst>
                  <a:ext uri="{0D108BD9-81ED-4DB2-BD59-A6C34878D82A}">
                    <a16:rowId xmlns:a16="http://schemas.microsoft.com/office/drawing/2014/main" xmlns="" val="10000"/>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TOTAL NUMBER OF ASSETS </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 10 956</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extLst>
                  <a:ext uri="{0D108BD9-81ED-4DB2-BD59-A6C34878D82A}">
                    <a16:rowId xmlns:a16="http://schemas.microsoft.com/office/drawing/2014/main" xmlns="" val="10001"/>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TOTAL VALUE OF ASSETS</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79646">
                        <a:lumMod val="40000"/>
                        <a:lumOff val="6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 R 79 260 715.00</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79646">
                        <a:lumMod val="40000"/>
                        <a:lumOff val="60000"/>
                      </a:srgbClr>
                    </a:solidFill>
                  </a:tcPr>
                </a:tc>
                <a:extLst>
                  <a:ext uri="{0D108BD9-81ED-4DB2-BD59-A6C34878D82A}">
                    <a16:rowId xmlns:a16="http://schemas.microsoft.com/office/drawing/2014/main" xmlns="" val="10002"/>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2000" b="1" i="0" u="none" strike="noStrike" cap="none" normalizeH="0" baseline="0" dirty="0" smtClean="0">
                        <a:ln>
                          <a:noFill/>
                        </a:ln>
                        <a:solidFill>
                          <a:srgbClr val="000000"/>
                        </a:solidFill>
                        <a:effectLst/>
                        <a:latin typeface="Calibri" pitchFamily="34" charset="0"/>
                      </a:endParaRP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 </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938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NUMBER OF VERIFIED ASSETS</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10 933</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extLst>
                  <a:ext uri="{0D108BD9-81ED-4DB2-BD59-A6C34878D82A}">
                    <a16:rowId xmlns:a16="http://schemas.microsoft.com/office/drawing/2014/main" xmlns="" val="10004"/>
                  </a:ext>
                </a:extLst>
              </a:tr>
              <a:tr h="50763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VALUE OF VERIFIED ASSETS</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R 79 159 799.00</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extLst>
                  <a:ext uri="{0D108BD9-81ED-4DB2-BD59-A6C34878D82A}">
                    <a16:rowId xmlns:a16="http://schemas.microsoft.com/office/drawing/2014/main" xmlns="" val="10005"/>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2000" b="0" i="0" u="none" strike="noStrike" cap="none" normalizeH="0" baseline="0" dirty="0" smtClean="0">
                        <a:ln>
                          <a:noFill/>
                        </a:ln>
                        <a:solidFill>
                          <a:srgbClr val="000000"/>
                        </a:solidFill>
                        <a:effectLst/>
                        <a:latin typeface="Calibri" pitchFamily="34" charset="0"/>
                      </a:endParaRP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2000" b="1" i="0" u="none" strike="noStrike" cap="none" normalizeH="0" baseline="0" dirty="0" smtClean="0">
                        <a:ln>
                          <a:noFill/>
                        </a:ln>
                        <a:solidFill>
                          <a:srgbClr val="FF0000"/>
                        </a:solidFill>
                        <a:effectLst/>
                        <a:latin typeface="Calibri" pitchFamily="34" charset="0"/>
                      </a:endParaRP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NUMBER OF UNVERIFIED ASSETS</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54</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xmlns="" val="10007"/>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VALUE OF UNVERIFIED ASSETS</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R 179 009.00</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xmlns="" val="10008"/>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 </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2000" b="1" i="0" u="none" strike="noStrike" cap="none" normalizeH="0" baseline="0" dirty="0" smtClean="0">
                        <a:ln>
                          <a:noFill/>
                        </a:ln>
                        <a:solidFill>
                          <a:srgbClr val="FF0000"/>
                        </a:solidFill>
                        <a:effectLst/>
                        <a:latin typeface="Calibri" pitchFamily="34" charset="0"/>
                      </a:endParaRP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5323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rPr>
                        <a:t>PERFORMANCE </a:t>
                      </a:r>
                    </a:p>
                  </a:txBody>
                  <a:tcPr marL="5403" marR="5403" marT="5404" marB="0" anchor="b" horzOverflow="overflow">
                    <a:lnL w="635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FF0000"/>
                          </a:solidFill>
                          <a:effectLst/>
                          <a:latin typeface="Calibri" pitchFamily="34" charset="0"/>
                        </a:rPr>
                        <a:t>99.00%</a:t>
                      </a:r>
                    </a:p>
                  </a:txBody>
                  <a:tcPr marL="5403" marR="5403" marT="5404" marB="0" anchor="b" horzOverflow="overflow">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79646">
                        <a:lumMod val="40000"/>
                        <a:lumOff val="60000"/>
                      </a:srgb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64945005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5"/>
          <p:cNvSpPr>
            <a:spLocks noGrp="1" noChangeArrowheads="1"/>
          </p:cNvSpPr>
          <p:nvPr>
            <p:ph type="title"/>
          </p:nvPr>
        </p:nvSpPr>
        <p:spPr>
          <a:xfrm>
            <a:off x="142504" y="274638"/>
            <a:ext cx="8888680" cy="369332"/>
          </a:xfrm>
          <a:prstGeom prst="rect">
            <a:avLst/>
          </a:prstGeom>
          <a:solidFill>
            <a:srgbClr val="00FF00"/>
          </a:solidFill>
        </p:spPr>
        <p:txBody>
          <a:bodyPr wrap="square" lIns="0" tIns="0" rIns="0" bIns="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ysClr val="windowText" lastClr="000000"/>
                </a:solidFill>
                <a:effectLst/>
                <a:uLnTx/>
                <a:uFillTx/>
              </a:rPr>
              <a:t>STAKEHOLDER MANAGEMENT</a:t>
            </a:r>
          </a:p>
        </p:txBody>
      </p:sp>
      <p:graphicFrame>
        <p:nvGraphicFramePr>
          <p:cNvPr id="5" name="Group 538"/>
          <p:cNvGraphicFramePr>
            <a:graphicFrameLocks noGrp="1"/>
          </p:cNvGraphicFramePr>
          <p:nvPr>
            <p:extLst>
              <p:ext uri="{D42A27DB-BD31-4B8C-83A1-F6EECF244321}">
                <p14:modId xmlns:p14="http://schemas.microsoft.com/office/powerpoint/2010/main" xmlns="" val="3550521088"/>
              </p:ext>
            </p:extLst>
          </p:nvPr>
        </p:nvGraphicFramePr>
        <p:xfrm>
          <a:off x="142504" y="736269"/>
          <a:ext cx="8888680" cy="5090372"/>
        </p:xfrm>
        <a:graphic>
          <a:graphicData uri="http://schemas.openxmlformats.org/drawingml/2006/table">
            <a:tbl>
              <a:tblPr/>
              <a:tblGrid>
                <a:gridCol w="2222170"/>
                <a:gridCol w="2222170"/>
                <a:gridCol w="2222170"/>
                <a:gridCol w="2222170"/>
              </a:tblGrid>
              <a:tr h="118953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 latinLnBrk="0" hangingPunct="1">
                        <a:lnSpc>
                          <a:spcPct val="14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Province</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 latinLnBrk="0" hangingPunct="1">
                        <a:lnSpc>
                          <a:spcPct val="17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District </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Calibri"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Functional/Not Functional</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Calibri"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Chairperson</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78016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North West</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Provincial Stakeholder Forum</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Functional</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Deputy Speaker Motsumi</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01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North West</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Bojanala Platinum District Stakeholder Forum </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Functional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Cllr Tlhapi</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01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North West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Dr Kenneth Kaunda District Stakeholder Forum </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Functional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Cllr Masiu</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01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North West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Dr Ruth Segomotsi Mompati District Stakeholder Forum </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Functional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Cllr Maogwe</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01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North West</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Ngaka Modiri Molema District Stakeholder Forum </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Functional</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Cllr Sechoaro</a:t>
                      </a:r>
                    </a:p>
                  </a:txBody>
                  <a:tcPr marT="45688" marB="4568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a:xfrm>
            <a:off x="6897584" y="6395027"/>
            <a:ext cx="2133600" cy="365125"/>
          </a:xfrm>
        </p:spPr>
        <p:txBody>
          <a:bodyPr/>
          <a:lstStyle/>
          <a:p>
            <a:fld id="{2538E8B7-8BD9-9F48-9FB6-4E0DFEDB8449}" type="slidenum">
              <a:rPr lang="en-US" smtClean="0"/>
              <a:pPr/>
              <a:t>38</a:t>
            </a:fld>
            <a:endParaRPr lang="en-US" dirty="0"/>
          </a:p>
        </p:txBody>
      </p:sp>
    </p:spTree>
    <p:extLst>
      <p:ext uri="{BB962C8B-B14F-4D97-AF65-F5344CB8AC3E}">
        <p14:creationId xmlns:p14="http://schemas.microsoft.com/office/powerpoint/2010/main" xmlns="" val="419814826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00FF00"/>
          </a:solidFill>
        </p:spPr>
        <p:txBody>
          <a:bodyPr/>
          <a:lstStyle/>
          <a:p>
            <a:pPr eaLnBrk="1" hangingPunct="1"/>
            <a:r>
              <a:rPr lang="en-ZA" sz="3200" b="1" dirty="0" smtClean="0"/>
              <a:t>ACHIEVEMENTS</a:t>
            </a:r>
            <a:endParaRPr lang="en-ZA" sz="2200" dirty="0" smtClean="0"/>
          </a:p>
        </p:txBody>
      </p:sp>
      <p:sp>
        <p:nvSpPr>
          <p:cNvPr id="4" name="Rectangle 3"/>
          <p:cNvSpPr>
            <a:spLocks noChangeArrowheads="1"/>
          </p:cNvSpPr>
          <p:nvPr/>
        </p:nvSpPr>
        <p:spPr bwMode="auto">
          <a:xfrm>
            <a:off x="457200" y="1625599"/>
            <a:ext cx="8229600" cy="3570208"/>
          </a:xfrm>
          <a:prstGeom prst="rect">
            <a:avLst/>
          </a:prstGeom>
          <a:noFill/>
          <a:ln w="9525">
            <a:noFill/>
            <a:miter lim="800000"/>
            <a:headEnd/>
            <a:tailEnd/>
          </a:ln>
        </p:spPr>
        <p:txBody>
          <a:bodyPr wrap="square">
            <a:spAutoFit/>
          </a:bodyPr>
          <a:lstStyle/>
          <a:p>
            <a:pPr marL="342900" indent="-342900">
              <a:buSzPct val="130000"/>
              <a:buFont typeface="Arial" charset="0"/>
              <a:buChar char="•"/>
            </a:pPr>
            <a:r>
              <a:rPr lang="en-GB" sz="1600" dirty="0" smtClean="0">
                <a:solidFill>
                  <a:prstClr val="black"/>
                </a:solidFill>
              </a:rPr>
              <a:t>Modernization programme for Swartruggens Small office was concluded in March 2019 and the office went live on 13</a:t>
            </a:r>
            <a:r>
              <a:rPr lang="en-GB" sz="1600" baseline="30000" dirty="0" smtClean="0">
                <a:solidFill>
                  <a:prstClr val="black"/>
                </a:solidFill>
              </a:rPr>
              <a:t>th</a:t>
            </a:r>
            <a:r>
              <a:rPr lang="en-GB" sz="1600" dirty="0" smtClean="0">
                <a:solidFill>
                  <a:prstClr val="black"/>
                </a:solidFill>
              </a:rPr>
              <a:t> March 2019. The office was officially opened on the 30</a:t>
            </a:r>
            <a:r>
              <a:rPr lang="en-GB" sz="1600" baseline="30000" dirty="0" smtClean="0">
                <a:solidFill>
                  <a:prstClr val="black"/>
                </a:solidFill>
              </a:rPr>
              <a:t>th</a:t>
            </a:r>
            <a:r>
              <a:rPr lang="en-GB" sz="1600" dirty="0" smtClean="0">
                <a:solidFill>
                  <a:prstClr val="black"/>
                </a:solidFill>
              </a:rPr>
              <a:t> March 2019. </a:t>
            </a:r>
          </a:p>
          <a:p>
            <a:pPr>
              <a:buSzPct val="130000"/>
            </a:pPr>
            <a:endParaRPr lang="en-GB" sz="1600" dirty="0">
              <a:solidFill>
                <a:prstClr val="black"/>
              </a:solidFill>
            </a:endParaRPr>
          </a:p>
          <a:p>
            <a:pPr marL="342900" indent="-342900">
              <a:buSzPct val="130000"/>
              <a:buFont typeface="Arial" charset="0"/>
              <a:buChar char="•"/>
            </a:pPr>
            <a:r>
              <a:rPr lang="en-GB" sz="1600" dirty="0" smtClean="0">
                <a:solidFill>
                  <a:prstClr val="black"/>
                </a:solidFill>
              </a:rPr>
              <a:t>Moetapele Excellence Awards successfully held at Potchefstroom on 07 June 2019.</a:t>
            </a:r>
          </a:p>
          <a:p>
            <a:pPr marL="342900" indent="-342900">
              <a:buSzPct val="130000"/>
              <a:buFont typeface="Arial" charset="0"/>
              <a:buChar char="•"/>
            </a:pPr>
            <a:endParaRPr lang="en-GB" sz="1600" dirty="0">
              <a:solidFill>
                <a:prstClr val="black"/>
              </a:solidFill>
            </a:endParaRPr>
          </a:p>
          <a:p>
            <a:pPr marL="342900" indent="-342900">
              <a:buSzPct val="130000"/>
              <a:buFont typeface="Arial" charset="0"/>
              <a:buChar char="•"/>
            </a:pPr>
            <a:r>
              <a:rPr lang="en-GB" sz="1600" dirty="0" smtClean="0">
                <a:solidFill>
                  <a:prstClr val="black"/>
                </a:solidFill>
              </a:rPr>
              <a:t>Successful hosting of Trans Kalahari Joint Law Enforcement Operation along the N4 corridor in May 2019 (Botswana, Namibia and Republic South Africa).</a:t>
            </a:r>
          </a:p>
          <a:p>
            <a:pPr marL="342900" indent="-342900">
              <a:buSzPct val="130000"/>
              <a:buFont typeface="Arial" charset="0"/>
              <a:buChar char="•"/>
            </a:pPr>
            <a:endParaRPr lang="en-GB" sz="1600" dirty="0">
              <a:solidFill>
                <a:prstClr val="black"/>
              </a:solidFill>
            </a:endParaRPr>
          </a:p>
          <a:p>
            <a:pPr marL="342900" indent="-342900">
              <a:buSzPct val="130000"/>
              <a:buFont typeface="Arial" charset="0"/>
              <a:buChar char="•"/>
            </a:pPr>
            <a:r>
              <a:rPr lang="en-GB" sz="1600" dirty="0" smtClean="0">
                <a:solidFill>
                  <a:prstClr val="black"/>
                </a:solidFill>
              </a:rPr>
              <a:t>Registration of birth over weekends and public holidays by officials including Youth Forum members.</a:t>
            </a:r>
          </a:p>
          <a:p>
            <a:pPr>
              <a:buSzPct val="130000"/>
            </a:pPr>
            <a:endParaRPr lang="en-GB" sz="1600" dirty="0">
              <a:solidFill>
                <a:prstClr val="black"/>
              </a:solidFill>
            </a:endParaRPr>
          </a:p>
          <a:p>
            <a:pPr marL="342900" indent="-342900">
              <a:buSzPct val="130000"/>
              <a:buFont typeface="Arial" charset="0"/>
              <a:buChar char="•"/>
            </a:pPr>
            <a:r>
              <a:rPr lang="en-GB" sz="1600" dirty="0" smtClean="0">
                <a:solidFill>
                  <a:prstClr val="black"/>
                </a:solidFill>
              </a:rPr>
              <a:t>Cordial relationship with the Magistrates which results in successful prosecutions.</a:t>
            </a:r>
            <a:endParaRPr lang="en-GB" sz="1600" dirty="0">
              <a:solidFill>
                <a:prstClr val="black"/>
              </a:solidFill>
            </a:endParaRPr>
          </a:p>
          <a:p>
            <a:pPr marL="342900" indent="-342900">
              <a:buSzPct val="130000"/>
              <a:buFont typeface="Arial" charset="0"/>
              <a:buNone/>
            </a:pPr>
            <a:endParaRPr lang="en-GB" dirty="0">
              <a:solidFill>
                <a:prstClr val="black"/>
              </a:solidFill>
            </a:endParaRPr>
          </a:p>
        </p:txBody>
      </p:sp>
      <p:sp>
        <p:nvSpPr>
          <p:cNvPr id="2" name="Slide Number Placeholder 1"/>
          <p:cNvSpPr>
            <a:spLocks noGrp="1"/>
          </p:cNvSpPr>
          <p:nvPr>
            <p:ph type="sldNum" sz="quarter" idx="12"/>
          </p:nvPr>
        </p:nvSpPr>
        <p:spPr>
          <a:xfrm>
            <a:off x="6863751" y="6356350"/>
            <a:ext cx="2133600" cy="365125"/>
          </a:xfrm>
        </p:spPr>
        <p:txBody>
          <a:bodyPr/>
          <a:lstStyle/>
          <a:p>
            <a:fld id="{2538E8B7-8BD9-9F48-9FB6-4E0DFEDB8449}"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xmlns="" val="4465434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44975"/>
            <a:ext cx="8229600" cy="37687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smtClean="0">
                <a:ln>
                  <a:noFill/>
                </a:ln>
                <a:solidFill>
                  <a:sysClr val="windowText" lastClr="000000"/>
                </a:solidFill>
                <a:effectLst/>
                <a:uLnTx/>
                <a:uFillTx/>
              </a:rPr>
              <a:t>Table of Contents Continue</a:t>
            </a:r>
          </a:p>
        </p:txBody>
      </p:sp>
      <p:graphicFrame>
        <p:nvGraphicFramePr>
          <p:cNvPr id="5" name="Table 4"/>
          <p:cNvGraphicFramePr>
            <a:graphicFrameLocks noGrp="1"/>
          </p:cNvGraphicFramePr>
          <p:nvPr>
            <p:extLst>
              <p:ext uri="{D42A27DB-BD31-4B8C-83A1-F6EECF244321}">
                <p14:modId xmlns:p14="http://schemas.microsoft.com/office/powerpoint/2010/main" xmlns="" val="3970076164"/>
              </p:ext>
            </p:extLst>
          </p:nvPr>
        </p:nvGraphicFramePr>
        <p:xfrm>
          <a:off x="102870" y="523185"/>
          <a:ext cx="8949690" cy="5358338"/>
        </p:xfrm>
        <a:graphic>
          <a:graphicData uri="http://schemas.openxmlformats.org/drawingml/2006/table">
            <a:tbl>
              <a:tblPr/>
              <a:tblGrid>
                <a:gridCol w="7152953"/>
                <a:gridCol w="1796737"/>
              </a:tblGrid>
              <a:tr h="270963">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ZA" sz="1400" b="1" i="0" u="none" strike="noStrike" cap="none" normalizeH="0" baseline="0" dirty="0" smtClean="0">
                          <a:ln>
                            <a:noFill/>
                          </a:ln>
                          <a:solidFill>
                            <a:schemeClr val="tx1"/>
                          </a:solidFill>
                          <a:effectLst/>
                          <a:latin typeface="Arial" charset="0"/>
                          <a:cs typeface="Arial" charset="0"/>
                        </a:rPr>
                        <a:t>CONTENT</a:t>
                      </a:r>
                      <a:endParaRPr kumimoji="0" lang="en-US" sz="1400" b="1" i="0" u="none" strike="noStrike" cap="none" normalizeH="0" baseline="0" dirty="0" smtClean="0">
                        <a:ln>
                          <a:noFill/>
                        </a:ln>
                        <a:solidFill>
                          <a:schemeClr val="tx1"/>
                        </a:solidFill>
                        <a:effectLst/>
                        <a:latin typeface="Arial" charset="0"/>
                        <a:cs typeface="Arial" charset="0"/>
                      </a:endParaRPr>
                    </a:p>
                  </a:txBody>
                  <a:tcPr marL="91446" marR="91446" marT="45688" marB="4568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ZA" sz="1400" b="1" i="0" u="none" strike="noStrike" cap="none" normalizeH="0" baseline="0" dirty="0" smtClean="0">
                          <a:ln>
                            <a:noFill/>
                          </a:ln>
                          <a:solidFill>
                            <a:schemeClr val="tx1"/>
                          </a:solidFill>
                          <a:effectLst/>
                          <a:latin typeface="Arial" charset="0"/>
                          <a:cs typeface="Arial" charset="0"/>
                        </a:rPr>
                        <a:t>SLIDE NO.</a:t>
                      </a:r>
                      <a:endParaRPr kumimoji="0" lang="en-US" sz="1400" b="1" i="0" u="none" strike="noStrike" cap="none" normalizeH="0" baseline="0" dirty="0" smtClean="0">
                        <a:ln>
                          <a:noFill/>
                        </a:ln>
                        <a:solidFill>
                          <a:schemeClr val="tx1"/>
                        </a:solidFill>
                        <a:effectLst/>
                        <a:latin typeface="Arial" charset="0"/>
                        <a:cs typeface="Arial" charset="0"/>
                      </a:endParaRPr>
                    </a:p>
                  </a:txBody>
                  <a:tcPr marL="91446" marR="91446" marT="45688" marB="4568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4021582">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r>
                        <a:rPr lang="en-US" sz="1600" b="1" dirty="0" smtClean="0"/>
                        <a:t>Finance and Support Services</a:t>
                      </a:r>
                    </a:p>
                    <a:p>
                      <a:endParaRPr lang="en-US" sz="1600" b="0" dirty="0" smtClean="0"/>
                    </a:p>
                    <a:p>
                      <a:pPr marL="285750" indent="-285750">
                        <a:buClr>
                          <a:schemeClr val="bg2"/>
                        </a:buClr>
                        <a:buFont typeface="Wingdings" pitchFamily="2" charset="2"/>
                        <a:buChar char="§"/>
                      </a:pPr>
                      <a:r>
                        <a:rPr lang="en-US" sz="1400" b="0" dirty="0" smtClean="0"/>
                        <a:t>Staff</a:t>
                      </a:r>
                      <a:r>
                        <a:rPr lang="en-US" sz="1400" b="0" baseline="0" dirty="0" smtClean="0"/>
                        <a:t> Profile</a:t>
                      </a:r>
                    </a:p>
                    <a:p>
                      <a:pPr marL="285750" indent="-285750">
                        <a:buClr>
                          <a:schemeClr val="bg2"/>
                        </a:buClr>
                        <a:buFont typeface="Wingdings" pitchFamily="2" charset="2"/>
                        <a:buChar char="§"/>
                      </a:pPr>
                      <a:endParaRPr lang="en-US" sz="1400" b="0" dirty="0" smtClean="0"/>
                    </a:p>
                    <a:p>
                      <a:pPr marL="285750" indent="-285750">
                        <a:buClr>
                          <a:schemeClr val="bg2"/>
                        </a:buClr>
                        <a:buFont typeface="Wingdings" pitchFamily="2" charset="2"/>
                        <a:buChar char="§"/>
                      </a:pPr>
                      <a:r>
                        <a:rPr lang="en-US" sz="1400" b="0" dirty="0" smtClean="0"/>
                        <a:t>Provincial</a:t>
                      </a:r>
                      <a:r>
                        <a:rPr lang="en-US" sz="1400" b="0" baseline="0" dirty="0" smtClean="0"/>
                        <a:t> Capacity and Recruitment &amp; Selection</a:t>
                      </a:r>
                    </a:p>
                    <a:p>
                      <a:pPr marL="285750" indent="-285750">
                        <a:buClr>
                          <a:schemeClr val="bg2"/>
                        </a:buClr>
                        <a:buFont typeface="Wingdings" pitchFamily="2" charset="2"/>
                        <a:buChar char="§"/>
                      </a:pPr>
                      <a:endParaRPr lang="en-US" sz="1400" b="0" baseline="0" dirty="0" smtClean="0"/>
                    </a:p>
                    <a:p>
                      <a:pPr marL="285750" indent="-285750">
                        <a:buClr>
                          <a:schemeClr val="bg2"/>
                        </a:buClr>
                        <a:buFont typeface="Wingdings" pitchFamily="2" charset="2"/>
                        <a:buChar char="§"/>
                      </a:pPr>
                      <a:r>
                        <a:rPr lang="en-US" sz="1400" b="0" baseline="0" dirty="0" smtClean="0"/>
                        <a:t>Labour Relations Cases</a:t>
                      </a:r>
                    </a:p>
                    <a:p>
                      <a:pPr marL="285750" indent="-285750">
                        <a:buClr>
                          <a:schemeClr val="bg2"/>
                        </a:buClr>
                        <a:buFont typeface="Wingdings" pitchFamily="2" charset="2"/>
                        <a:buChar char="§"/>
                      </a:pPr>
                      <a:endParaRPr lang="en-US" sz="1400" b="0" baseline="0" dirty="0" smtClean="0"/>
                    </a:p>
                    <a:p>
                      <a:pPr marL="285750" indent="-285750">
                        <a:buClr>
                          <a:schemeClr val="bg2"/>
                        </a:buClr>
                        <a:buFont typeface="Wingdings" pitchFamily="2" charset="2"/>
                        <a:buChar char="§"/>
                      </a:pPr>
                      <a:r>
                        <a:rPr lang="en-US" sz="1400" b="0" baseline="0" dirty="0" smtClean="0"/>
                        <a:t>Budget</a:t>
                      </a:r>
                    </a:p>
                    <a:p>
                      <a:pPr marL="285750" indent="-285750">
                        <a:buClr>
                          <a:schemeClr val="bg2"/>
                        </a:buClr>
                        <a:buFont typeface="Wingdings" pitchFamily="2" charset="2"/>
                        <a:buChar char="§"/>
                      </a:pPr>
                      <a:endParaRPr lang="en-US" sz="1400" b="0" baseline="0" dirty="0" smtClean="0"/>
                    </a:p>
                    <a:p>
                      <a:pPr marL="285750" indent="-285750">
                        <a:buClr>
                          <a:schemeClr val="bg2"/>
                        </a:buClr>
                        <a:buFont typeface="Wingdings" pitchFamily="2" charset="2"/>
                        <a:buChar char="§"/>
                      </a:pPr>
                      <a:r>
                        <a:rPr lang="en-US" sz="1400" b="0" baseline="0" dirty="0" smtClean="0"/>
                        <a:t>Revenue Collected</a:t>
                      </a:r>
                    </a:p>
                    <a:p>
                      <a:pPr marL="285750" indent="-285750">
                        <a:buClr>
                          <a:schemeClr val="bg2"/>
                        </a:buClr>
                        <a:buFont typeface="Wingdings" pitchFamily="2" charset="2"/>
                        <a:buChar char="§"/>
                      </a:pPr>
                      <a:endParaRPr lang="en-US" sz="1400" b="0" baseline="0" dirty="0" smtClean="0"/>
                    </a:p>
                    <a:p>
                      <a:pPr marL="285750" indent="-285750">
                        <a:buClr>
                          <a:schemeClr val="bg2"/>
                        </a:buClr>
                        <a:buFont typeface="Wingdings" pitchFamily="2" charset="2"/>
                        <a:buChar char="§"/>
                      </a:pPr>
                      <a:r>
                        <a:rPr lang="en-US" sz="1400" b="0" baseline="0" dirty="0" smtClean="0"/>
                        <a:t>Fleet Management</a:t>
                      </a:r>
                    </a:p>
                    <a:p>
                      <a:pPr marL="285750" indent="-285750">
                        <a:buClr>
                          <a:schemeClr val="bg2"/>
                        </a:buClr>
                        <a:buFont typeface="Wingdings" pitchFamily="2" charset="2"/>
                        <a:buChar char="§"/>
                      </a:pPr>
                      <a:endParaRPr lang="en-US" sz="1400" b="0" baseline="0" dirty="0" smtClean="0"/>
                    </a:p>
                    <a:p>
                      <a:pPr marL="285750" indent="-285750">
                        <a:buClr>
                          <a:schemeClr val="bg2"/>
                        </a:buClr>
                        <a:buFont typeface="Wingdings" pitchFamily="2" charset="2"/>
                        <a:buChar char="§"/>
                      </a:pPr>
                      <a:r>
                        <a:rPr lang="en-US" sz="1400" b="0" baseline="0" dirty="0" smtClean="0"/>
                        <a:t>Asset Management</a:t>
                      </a:r>
                    </a:p>
                    <a:p>
                      <a:pPr marL="285750" indent="-285750">
                        <a:buClr>
                          <a:schemeClr val="bg2"/>
                        </a:buClr>
                        <a:buFont typeface="Wingdings" pitchFamily="2" charset="2"/>
                        <a:buChar char="§"/>
                      </a:pPr>
                      <a:endParaRPr lang="en-US" sz="1400" b="0" baseline="0" dirty="0" smtClean="0"/>
                    </a:p>
                    <a:p>
                      <a:pPr marL="285750" indent="-285750">
                        <a:buClr>
                          <a:schemeClr val="bg2"/>
                        </a:buClr>
                        <a:buFont typeface="Wingdings" pitchFamily="2" charset="2"/>
                        <a:buChar char="§"/>
                      </a:pPr>
                      <a:r>
                        <a:rPr lang="en-US" sz="1400" b="0" baseline="0" dirty="0" smtClean="0"/>
                        <a:t>Stakeholder Management</a:t>
                      </a:r>
                    </a:p>
                  </a:txBody>
                  <a:tcPr marL="91446" marR="91446" marT="45688" marB="4568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endParaRPr kumimoji="0" lang="en-US" sz="1200" b="0"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30</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31</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32</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33-34</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35</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36</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37</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38</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                                                                                                                                                                                                      </a:t>
                      </a:r>
                    </a:p>
                  </a:txBody>
                  <a:tcPr marL="91446" marR="91446" marT="45688" marB="4568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762">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defRPr/>
                      </a:pPr>
                      <a:r>
                        <a:rPr kumimoji="0" lang="en-US" sz="1400" b="0" i="0" u="none" strike="noStrike" cap="none" normalizeH="0" baseline="0" dirty="0" smtClean="0">
                          <a:ln>
                            <a:noFill/>
                          </a:ln>
                          <a:solidFill>
                            <a:schemeClr val="tx1"/>
                          </a:solidFill>
                          <a:effectLst/>
                          <a:latin typeface="+mn-lt"/>
                          <a:cs typeface="Arial" charset="0"/>
                        </a:rPr>
                        <a:t>Achievements</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defRPr/>
                      </a:pPr>
                      <a:r>
                        <a:rPr kumimoji="0" lang="en-US" sz="1400" b="0" i="0" u="none" strike="noStrike" cap="none" normalizeH="0" baseline="0" dirty="0" smtClean="0">
                          <a:ln>
                            <a:noFill/>
                          </a:ln>
                          <a:solidFill>
                            <a:schemeClr val="tx1"/>
                          </a:solidFill>
                          <a:effectLst/>
                          <a:latin typeface="+mn-lt"/>
                          <a:cs typeface="Arial" charset="0"/>
                        </a:rPr>
                        <a:t>Challenges</a:t>
                      </a:r>
                    </a:p>
                  </a:txBody>
                  <a:tcPr marL="91446" marR="91446" marT="45688" marB="4568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39                               </a:t>
                      </a:r>
                    </a:p>
                    <a:p>
                      <a:pPr marL="0" marR="0" lvl="0" indent="0" algn="l" defTabSz="914400" rtl="0" eaLnBrk="1" fontAlgn="base" latinLnBrk="0" hangingPunct="1">
                        <a:lnSpc>
                          <a:spcPct val="90000"/>
                        </a:lnSpc>
                        <a:spcBef>
                          <a:spcPct val="90000"/>
                        </a:spcBef>
                        <a:spcAft>
                          <a:spcPct val="0"/>
                        </a:spcAft>
                        <a:buClr>
                          <a:schemeClr val="bg2"/>
                        </a:buClr>
                        <a:buSzTx/>
                        <a:buFont typeface="Wingdings" pitchFamily="-65" charset="2"/>
                        <a:buNone/>
                        <a:tabLst/>
                      </a:pPr>
                      <a:r>
                        <a:rPr kumimoji="0" lang="en-US" sz="1600" b="0" i="0" u="none" strike="noStrike" cap="none" normalizeH="0" baseline="0" dirty="0" smtClean="0">
                          <a:ln>
                            <a:noFill/>
                          </a:ln>
                          <a:solidFill>
                            <a:schemeClr val="tx1"/>
                          </a:solidFill>
                          <a:effectLst/>
                          <a:latin typeface="+mn-lt"/>
                          <a:cs typeface="Arial" charset="0"/>
                        </a:rPr>
                        <a:t>40-41</a:t>
                      </a:r>
                    </a:p>
                  </a:txBody>
                  <a:tcPr marL="91446" marR="91446" marT="45688" marB="4568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a:xfrm>
            <a:off x="6918960" y="6371277"/>
            <a:ext cx="2133600" cy="365125"/>
          </a:xfrm>
        </p:spPr>
        <p:txBody>
          <a:bodyPr/>
          <a:lstStyle/>
          <a:p>
            <a:fld id="{2538E8B7-8BD9-9F48-9FB6-4E0DFEDB8449}" type="slidenum">
              <a:rPr lang="en-US" smtClean="0"/>
              <a:pPr/>
              <a:t>4</a:t>
            </a:fld>
            <a:endParaRPr lang="en-US" dirty="0"/>
          </a:p>
        </p:txBody>
      </p:sp>
    </p:spTree>
    <p:extLst>
      <p:ext uri="{BB962C8B-B14F-4D97-AF65-F5344CB8AC3E}">
        <p14:creationId xmlns:p14="http://schemas.microsoft.com/office/powerpoint/2010/main" xmlns="" val="270364218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00FF00"/>
          </a:solidFill>
        </p:spPr>
        <p:txBody>
          <a:bodyPr/>
          <a:lstStyle/>
          <a:p>
            <a:pPr eaLnBrk="1" hangingPunct="1"/>
            <a:r>
              <a:rPr lang="en-ZA" sz="3200" b="1" dirty="0" smtClean="0"/>
              <a:t>CHALLENGES &amp; POSSIBLE SOLUTIONS</a:t>
            </a:r>
            <a:r>
              <a:rPr lang="en-ZA" sz="2200" dirty="0" smtClean="0"/>
              <a:t> </a:t>
            </a:r>
          </a:p>
        </p:txBody>
      </p:sp>
      <p:sp>
        <p:nvSpPr>
          <p:cNvPr id="4" name="Rectangle 3"/>
          <p:cNvSpPr>
            <a:spLocks noChangeArrowheads="1"/>
          </p:cNvSpPr>
          <p:nvPr/>
        </p:nvSpPr>
        <p:spPr bwMode="auto">
          <a:xfrm>
            <a:off x="0" y="1641530"/>
            <a:ext cx="9036496" cy="3785652"/>
          </a:xfrm>
          <a:prstGeom prst="rect">
            <a:avLst/>
          </a:prstGeom>
          <a:noFill/>
          <a:ln w="9525">
            <a:noFill/>
            <a:miter lim="800000"/>
            <a:headEnd/>
            <a:tailEnd/>
          </a:ln>
        </p:spPr>
        <p:txBody>
          <a:bodyPr wrap="square">
            <a:spAutoFit/>
          </a:bodyPr>
          <a:lstStyle/>
          <a:p>
            <a:pPr marL="539750" indent="-363538">
              <a:buSzPct val="130000"/>
              <a:buFont typeface="Arial" charset="0"/>
              <a:buChar char="•"/>
            </a:pPr>
            <a:r>
              <a:rPr lang="en-US" sz="1600" dirty="0" smtClean="0">
                <a:solidFill>
                  <a:prstClr val="black"/>
                </a:solidFill>
              </a:rPr>
              <a:t>There </a:t>
            </a:r>
            <a:r>
              <a:rPr lang="en-US" sz="1600" dirty="0">
                <a:solidFill>
                  <a:prstClr val="black"/>
                </a:solidFill>
              </a:rPr>
              <a:t>is  </a:t>
            </a:r>
            <a:r>
              <a:rPr lang="en-US" sz="1600" dirty="0" smtClean="0">
                <a:solidFill>
                  <a:prstClr val="black"/>
                </a:solidFill>
              </a:rPr>
              <a:t>a need for a second 3 ton truck for use by our  Inspectorate units </a:t>
            </a:r>
            <a:r>
              <a:rPr lang="en-US" sz="1600" dirty="0">
                <a:solidFill>
                  <a:prstClr val="black"/>
                </a:solidFill>
              </a:rPr>
              <a:t>for detection, arrest and </a:t>
            </a:r>
            <a:r>
              <a:rPr lang="en-US" sz="1600" dirty="0" smtClean="0">
                <a:solidFill>
                  <a:prstClr val="black"/>
                </a:solidFill>
              </a:rPr>
              <a:t>deportation especially during joint operations in the Province.</a:t>
            </a:r>
          </a:p>
          <a:p>
            <a:pPr marL="176212">
              <a:buSzPct val="130000"/>
            </a:pPr>
            <a:endParaRPr lang="en-US" sz="1600" dirty="0">
              <a:solidFill>
                <a:prstClr val="black"/>
              </a:solidFill>
            </a:endParaRPr>
          </a:p>
          <a:p>
            <a:pPr marL="539750" indent="-363538">
              <a:buSzPct val="130000"/>
              <a:buFont typeface="Arial" charset="0"/>
              <a:buChar char="•"/>
            </a:pPr>
            <a:r>
              <a:rPr lang="en-ZA" sz="1600" dirty="0" smtClean="0">
                <a:solidFill>
                  <a:prstClr val="black"/>
                </a:solidFill>
              </a:rPr>
              <a:t>Lack of mobile solutions to reach out our clients  in far flung   areas. We have learned from the previous meeting of the 52 Countries that much has been done by some of those countries that attended “ID4Africa” e.g. Rwanda managed to issue Smart Id Cards to its 37 million citizens in 52 days because they make use of suite-case  solution to reach out their clients in rural areas.</a:t>
            </a:r>
          </a:p>
          <a:p>
            <a:pPr marL="176212">
              <a:buSzPct val="130000"/>
            </a:pPr>
            <a:endParaRPr lang="en-ZA" sz="1600" dirty="0">
              <a:solidFill>
                <a:prstClr val="black"/>
              </a:solidFill>
            </a:endParaRPr>
          </a:p>
          <a:p>
            <a:pPr marL="539750" indent="-363538">
              <a:buSzPct val="130000"/>
              <a:buFont typeface="Arial" charset="0"/>
              <a:buChar char="•"/>
            </a:pPr>
            <a:r>
              <a:rPr lang="en-ZA" sz="1600" dirty="0">
                <a:solidFill>
                  <a:prstClr val="black"/>
                </a:solidFill>
              </a:rPr>
              <a:t>Inadequate bandwidth and poor network at health facilities</a:t>
            </a:r>
            <a:r>
              <a:rPr lang="en-ZA" sz="1600" dirty="0" smtClean="0">
                <a:solidFill>
                  <a:prstClr val="black"/>
                </a:solidFill>
              </a:rPr>
              <a:t>. Upgrade  to ADSL.</a:t>
            </a:r>
          </a:p>
          <a:p>
            <a:pPr marL="176212">
              <a:buSzPct val="130000"/>
            </a:pPr>
            <a:endParaRPr lang="en-ZA" sz="1600" dirty="0">
              <a:solidFill>
                <a:prstClr val="black"/>
              </a:solidFill>
            </a:endParaRPr>
          </a:p>
          <a:p>
            <a:pPr marL="539750" indent="-363538">
              <a:buSzPct val="130000"/>
              <a:buFont typeface="Arial" charset="0"/>
              <a:buChar char="•"/>
            </a:pPr>
            <a:r>
              <a:rPr lang="en-ZA" sz="1600" dirty="0" smtClean="0">
                <a:solidFill>
                  <a:prstClr val="black"/>
                </a:solidFill>
              </a:rPr>
              <a:t>No online fingerprint scanners at connected health </a:t>
            </a:r>
            <a:r>
              <a:rPr lang="en-ZA" sz="1600" dirty="0">
                <a:solidFill>
                  <a:prstClr val="black"/>
                </a:solidFill>
              </a:rPr>
              <a:t>facilities. </a:t>
            </a:r>
            <a:r>
              <a:rPr lang="en-ZA" sz="1600" dirty="0" smtClean="0">
                <a:solidFill>
                  <a:prstClr val="black"/>
                </a:solidFill>
              </a:rPr>
              <a:t>The department to fast track the deployment of scanners to health facilities.</a:t>
            </a:r>
          </a:p>
          <a:p>
            <a:pPr marL="539750" indent="-363538">
              <a:buSzPct val="130000"/>
              <a:buFont typeface="Arial" charset="0"/>
              <a:buChar char="•"/>
            </a:pPr>
            <a:endParaRPr lang="en-ZA" sz="2400" dirty="0">
              <a:solidFill>
                <a:prstClr val="black"/>
              </a:solidFill>
            </a:endParaRPr>
          </a:p>
          <a:p>
            <a:pPr marL="539750" indent="-363538">
              <a:buSzPct val="130000"/>
              <a:buFont typeface="Arial" charset="0"/>
              <a:buChar char="•"/>
            </a:pPr>
            <a:endParaRPr lang="en-US" sz="2400" dirty="0">
              <a:solidFill>
                <a:prstClr val="black"/>
              </a:solidFill>
            </a:endParaRPr>
          </a:p>
        </p:txBody>
      </p:sp>
      <p:sp>
        <p:nvSpPr>
          <p:cNvPr id="2" name="Slide Number Placeholder 1"/>
          <p:cNvSpPr>
            <a:spLocks noGrp="1"/>
          </p:cNvSpPr>
          <p:nvPr>
            <p:ph type="sldNum" sz="quarter" idx="12"/>
          </p:nvPr>
        </p:nvSpPr>
        <p:spPr>
          <a:xfrm>
            <a:off x="6902896" y="6356350"/>
            <a:ext cx="2133600" cy="365125"/>
          </a:xfrm>
        </p:spPr>
        <p:txBody>
          <a:bodyPr/>
          <a:lstStyle/>
          <a:p>
            <a:fld id="{2538E8B7-8BD9-9F48-9FB6-4E0DFEDB8449}"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xmlns="" val="3086211685"/>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188720"/>
            <a:ext cx="8229600" cy="4525963"/>
          </a:xfrm>
        </p:spPr>
        <p:txBody>
          <a:bodyPr>
            <a:normAutofit/>
          </a:bodyPr>
          <a:lstStyle/>
          <a:p>
            <a:pPr marL="539750" lvl="0" indent="-363538" defTabSz="914400" fontAlgn="base">
              <a:spcBef>
                <a:spcPct val="0"/>
              </a:spcBef>
              <a:spcAft>
                <a:spcPct val="0"/>
              </a:spcAft>
              <a:buSzPct val="130000"/>
              <a:buFont typeface="Arial" charset="0"/>
              <a:buChar char="•"/>
            </a:pPr>
            <a:r>
              <a:rPr lang="en-US" sz="1600" dirty="0">
                <a:solidFill>
                  <a:prstClr val="black"/>
                </a:solidFill>
              </a:rPr>
              <a:t>No DHA footprint in two </a:t>
            </a:r>
            <a:r>
              <a:rPr lang="en-US" sz="1600" dirty="0" smtClean="0">
                <a:solidFill>
                  <a:prstClr val="black"/>
                </a:solidFill>
              </a:rPr>
              <a:t>municipalities.</a:t>
            </a:r>
            <a:endParaRPr lang="en-US" sz="1600" dirty="0">
              <a:solidFill>
                <a:prstClr val="black"/>
              </a:solidFill>
            </a:endParaRPr>
          </a:p>
          <a:p>
            <a:pPr marL="633412" lvl="1" indent="0" defTabSz="914400" fontAlgn="base">
              <a:spcBef>
                <a:spcPct val="0"/>
              </a:spcBef>
              <a:spcAft>
                <a:spcPct val="0"/>
              </a:spcAft>
              <a:buSzPct val="130000"/>
              <a:buNone/>
            </a:pPr>
            <a:r>
              <a:rPr lang="en-US" sz="1600" dirty="0">
                <a:solidFill>
                  <a:prstClr val="black"/>
                </a:solidFill>
              </a:rPr>
              <a:t> </a:t>
            </a:r>
          </a:p>
          <a:p>
            <a:pPr marL="176212" indent="0" defTabSz="914400" fontAlgn="base">
              <a:spcBef>
                <a:spcPct val="0"/>
              </a:spcBef>
              <a:spcAft>
                <a:spcPct val="0"/>
              </a:spcAft>
              <a:buSzPct val="130000"/>
              <a:buNone/>
            </a:pPr>
            <a:endParaRPr lang="en-US" sz="1600" dirty="0">
              <a:solidFill>
                <a:prstClr val="black"/>
              </a:solidFill>
            </a:endParaRPr>
          </a:p>
          <a:p>
            <a:pPr marL="539750" indent="-363538" defTabSz="914400" fontAlgn="base">
              <a:spcBef>
                <a:spcPct val="0"/>
              </a:spcBef>
              <a:spcAft>
                <a:spcPct val="0"/>
              </a:spcAft>
              <a:buSzPct val="130000"/>
              <a:buFont typeface="Arial" charset="0"/>
              <a:buChar char="•"/>
            </a:pPr>
            <a:r>
              <a:rPr lang="en-US" sz="1600" dirty="0">
                <a:solidFill>
                  <a:prstClr val="black"/>
                </a:solidFill>
              </a:rPr>
              <a:t>Connected health facilities not fully optimized (requires enhancement of IT equipment  and network e.g. online verification system and ADSL   </a:t>
            </a:r>
          </a:p>
          <a:p>
            <a:pPr marL="539750" indent="-363538" defTabSz="914400" fontAlgn="base">
              <a:spcBef>
                <a:spcPct val="0"/>
              </a:spcBef>
              <a:spcAft>
                <a:spcPct val="0"/>
              </a:spcAft>
              <a:buSzPct val="130000"/>
              <a:buFont typeface="Arial" charset="0"/>
              <a:buChar char="•"/>
            </a:pPr>
            <a:endParaRPr lang="en-ZA" sz="1600" dirty="0">
              <a:solidFill>
                <a:srgbClr val="000000"/>
              </a:solidFill>
            </a:endParaRPr>
          </a:p>
          <a:p>
            <a:pPr marL="539750" lvl="0" indent="-363538">
              <a:spcBef>
                <a:spcPts val="0"/>
              </a:spcBef>
              <a:buSzPct val="130000"/>
              <a:buFont typeface="Arial" charset="0"/>
              <a:buChar char="•"/>
            </a:pPr>
            <a:r>
              <a:rPr lang="en-US" sz="1600" dirty="0">
                <a:solidFill>
                  <a:prstClr val="black"/>
                </a:solidFill>
              </a:rPr>
              <a:t>System instability in live capture offices. The department to secure a long lasting solution.</a:t>
            </a:r>
          </a:p>
          <a:p>
            <a:pPr marL="176212" lvl="0" indent="0">
              <a:spcBef>
                <a:spcPts val="0"/>
              </a:spcBef>
              <a:buSzPct val="130000"/>
              <a:buNone/>
            </a:pPr>
            <a:endParaRPr lang="en-US" sz="1600" dirty="0">
              <a:solidFill>
                <a:prstClr val="black"/>
              </a:solidFill>
            </a:endParaRPr>
          </a:p>
          <a:p>
            <a:pPr marL="539750" lvl="0" indent="-363538">
              <a:spcBef>
                <a:spcPts val="0"/>
              </a:spcBef>
              <a:buSzPct val="130000"/>
              <a:buFont typeface="Arial" charset="0"/>
              <a:buChar char="•"/>
            </a:pPr>
            <a:r>
              <a:rPr lang="en-US" sz="1600" dirty="0">
                <a:solidFill>
                  <a:prstClr val="black"/>
                </a:solidFill>
              </a:rPr>
              <a:t>Acquisition of alternative office accommodation in general is very problematic in North West Province e.g. Rustenburg, Provincial offices </a:t>
            </a:r>
            <a:endParaRPr lang="en-US" sz="1600" dirty="0" smtClean="0">
              <a:solidFill>
                <a:prstClr val="black"/>
              </a:solidFill>
            </a:endParaRPr>
          </a:p>
          <a:p>
            <a:pPr marL="176212" lvl="0" indent="0">
              <a:spcBef>
                <a:spcPts val="0"/>
              </a:spcBef>
              <a:buSzPct val="130000"/>
              <a:buNone/>
            </a:pPr>
            <a:endParaRPr lang="en-US" sz="1600" dirty="0">
              <a:solidFill>
                <a:prstClr val="black"/>
              </a:solidFill>
            </a:endParaRPr>
          </a:p>
          <a:p>
            <a:pPr marL="539750" lvl="0" indent="-363538">
              <a:spcBef>
                <a:spcPts val="0"/>
              </a:spcBef>
              <a:buSzPct val="130000"/>
              <a:buFont typeface="Arial" charset="0"/>
              <a:buChar char="•"/>
            </a:pPr>
            <a:r>
              <a:rPr lang="en-US" sz="1600" dirty="0">
                <a:solidFill>
                  <a:prstClr val="black"/>
                </a:solidFill>
              </a:rPr>
              <a:t>In the province there are only 5 government owned buildings that DHA occupies. Of the 22 offices, 17 are leased at a cost of R 39,780, 104.76 per annum (R 3,315,008.73 per month)</a:t>
            </a:r>
          </a:p>
          <a:p>
            <a:pPr marL="176212" lvl="0" indent="0">
              <a:spcBef>
                <a:spcPts val="0"/>
              </a:spcBef>
              <a:buSzPct val="130000"/>
              <a:buNone/>
            </a:pPr>
            <a:endParaRPr lang="en-US" sz="1500" dirty="0">
              <a:solidFill>
                <a:prstClr val="black"/>
              </a:solidFill>
            </a:endParaRPr>
          </a:p>
          <a:p>
            <a:pPr marL="539750" lvl="0" indent="-363538">
              <a:spcBef>
                <a:spcPts val="0"/>
              </a:spcBef>
              <a:buSzPct val="130000"/>
              <a:buFont typeface="Arial" charset="0"/>
              <a:buChar char="•"/>
            </a:pPr>
            <a:r>
              <a:rPr lang="en-ZA" sz="1600" dirty="0">
                <a:solidFill>
                  <a:prstClr val="black"/>
                </a:solidFill>
              </a:rPr>
              <a:t>Slow pace in constructing office buildings for Home Affairs e.g. Taung, Christiana and  Itsoseng offices. High level intervention required.</a:t>
            </a:r>
          </a:p>
          <a:p>
            <a:pPr marL="176212" lvl="0" indent="0">
              <a:spcBef>
                <a:spcPts val="0"/>
              </a:spcBef>
              <a:buSzPct val="130000"/>
              <a:buNone/>
            </a:pPr>
            <a:endParaRPr lang="en-ZA" sz="2400" dirty="0">
              <a:solidFill>
                <a:prstClr val="black"/>
              </a:solidFill>
              <a:latin typeface="Calibri" pitchFamily="34" charset="0"/>
            </a:endParaRPr>
          </a:p>
          <a:p>
            <a:pPr marL="176212" indent="0" defTabSz="914400" fontAlgn="base">
              <a:spcBef>
                <a:spcPct val="0"/>
              </a:spcBef>
              <a:spcAft>
                <a:spcPct val="0"/>
              </a:spcAft>
              <a:buSzPct val="130000"/>
              <a:buNone/>
            </a:pPr>
            <a:endParaRPr lang="en-US" sz="2400" dirty="0"/>
          </a:p>
          <a:p>
            <a:pPr marL="539750" lvl="0" indent="-363538" defTabSz="914400" fontAlgn="base">
              <a:spcBef>
                <a:spcPct val="0"/>
              </a:spcBef>
              <a:spcAft>
                <a:spcPct val="0"/>
              </a:spcAft>
              <a:buSzPct val="130000"/>
              <a:buFont typeface="Arial" charset="0"/>
              <a:buChar char="•"/>
            </a:pPr>
            <a:endParaRPr lang="en-ZA" sz="2400" dirty="0">
              <a:solidFill>
                <a:prstClr val="black"/>
              </a:solidFill>
              <a:latin typeface="Calibri" pitchFamily="34" charset="0"/>
            </a:endParaRPr>
          </a:p>
          <a:p>
            <a:endParaRPr lang="en-US" dirty="0"/>
          </a:p>
        </p:txBody>
      </p:sp>
      <p:sp>
        <p:nvSpPr>
          <p:cNvPr id="4" name="Title 1"/>
          <p:cNvSpPr>
            <a:spLocks noGrp="1"/>
          </p:cNvSpPr>
          <p:nvPr>
            <p:ph type="title"/>
          </p:nvPr>
        </p:nvSpPr>
        <p:spPr>
          <a:xfrm>
            <a:off x="457200" y="171768"/>
            <a:ext cx="8321040" cy="776922"/>
          </a:xfrm>
          <a:prstGeom prst="rect">
            <a:avLst/>
          </a:prstGeom>
          <a:solidFill>
            <a:srgbClr val="00FF00"/>
          </a:solidFill>
        </p:spPr>
        <p:txBody>
          <a:bodyPr/>
          <a:lstStyle/>
          <a:p>
            <a:pPr lvl="0" defTabSz="914400">
              <a:spcBef>
                <a:spcPts val="0"/>
              </a:spcBef>
              <a:defRPr/>
            </a:pPr>
            <a:r>
              <a:rPr lang="en-ZA" sz="3200" b="1" dirty="0">
                <a:solidFill>
                  <a:prstClr val="black"/>
                </a:solidFill>
              </a:rPr>
              <a:t>CHALLENGES &amp; POSSIBLE SOLUTIONS</a:t>
            </a:r>
            <a:r>
              <a:rPr lang="en-ZA" sz="2200" dirty="0">
                <a:solidFill>
                  <a:prstClr val="black"/>
                </a:solidFill>
              </a:rPr>
              <a:t> </a:t>
            </a:r>
            <a:endParaRPr kumimoji="0" lang="en-ZA" sz="2200" b="0" i="0" u="none" strike="noStrike" kern="0" cap="none" spc="0" normalizeH="0" baseline="0" noProof="0" dirty="0" smtClean="0">
              <a:ln>
                <a:noFill/>
              </a:ln>
              <a:solidFill>
                <a:sysClr val="windowText" lastClr="000000"/>
              </a:solidFill>
              <a:effectLst/>
              <a:uLnTx/>
              <a:uFillTx/>
            </a:endParaRPr>
          </a:p>
        </p:txBody>
      </p:sp>
      <p:sp>
        <p:nvSpPr>
          <p:cNvPr id="5" name="Slide Number Placeholder 4"/>
          <p:cNvSpPr>
            <a:spLocks noGrp="1"/>
          </p:cNvSpPr>
          <p:nvPr>
            <p:ph type="sldNum" sz="quarter" idx="12"/>
          </p:nvPr>
        </p:nvSpPr>
        <p:spPr>
          <a:xfrm>
            <a:off x="6921335" y="6356350"/>
            <a:ext cx="2133600" cy="365125"/>
          </a:xfrm>
        </p:spPr>
        <p:txBody>
          <a:bodyPr/>
          <a:lstStyle/>
          <a:p>
            <a:fld id="{2538E8B7-8BD9-9F48-9FB6-4E0DFEDB8449}" type="slidenum">
              <a:rPr lang="en-US" smtClean="0"/>
              <a:pPr/>
              <a:t>41</a:t>
            </a:fld>
            <a:endParaRPr lang="en-US" dirty="0"/>
          </a:p>
        </p:txBody>
      </p:sp>
    </p:spTree>
    <p:extLst>
      <p:ext uri="{BB962C8B-B14F-4D97-AF65-F5344CB8AC3E}">
        <p14:creationId xmlns:p14="http://schemas.microsoft.com/office/powerpoint/2010/main" xmlns="" val="120634851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ctr" defTabSz="914400" fontAlgn="base">
              <a:spcAft>
                <a:spcPct val="0"/>
              </a:spcAft>
              <a:buFont typeface="Arial" charset="0"/>
              <a:buChar char="•"/>
            </a:pPr>
            <a:r>
              <a:rPr lang="en-US" sz="4000" b="1" dirty="0">
                <a:solidFill>
                  <a:prstClr val="black"/>
                </a:solidFill>
              </a:rPr>
              <a:t>KE A LEBOGA </a:t>
            </a:r>
          </a:p>
          <a:p>
            <a:pPr lvl="0" algn="ctr" defTabSz="914400" fontAlgn="base">
              <a:spcAft>
                <a:spcPct val="0"/>
              </a:spcAft>
              <a:buFont typeface="Arial" charset="0"/>
              <a:buChar char="•"/>
            </a:pPr>
            <a:endParaRPr lang="en-US" sz="4000" b="1" dirty="0">
              <a:solidFill>
                <a:prstClr val="black"/>
              </a:solidFill>
            </a:endParaRPr>
          </a:p>
          <a:p>
            <a:pPr lvl="0" algn="ctr" defTabSz="914400" fontAlgn="base">
              <a:spcAft>
                <a:spcPct val="0"/>
              </a:spcAft>
              <a:buFont typeface="Arial" charset="0"/>
              <a:buChar char="•"/>
            </a:pPr>
            <a:r>
              <a:rPr lang="en-US" sz="4000" b="1" dirty="0">
                <a:solidFill>
                  <a:prstClr val="black"/>
                </a:solidFill>
              </a:rPr>
              <a:t>BAIE DANKIE</a:t>
            </a:r>
          </a:p>
          <a:p>
            <a:pPr lvl="0" algn="ctr" defTabSz="914400" fontAlgn="base">
              <a:spcAft>
                <a:spcPct val="0"/>
              </a:spcAft>
              <a:buFont typeface="Arial" charset="0"/>
              <a:buChar char="•"/>
            </a:pPr>
            <a:endParaRPr lang="en-US" sz="4000" b="1" dirty="0">
              <a:solidFill>
                <a:prstClr val="black"/>
              </a:solidFill>
            </a:endParaRPr>
          </a:p>
          <a:p>
            <a:pPr lvl="0" algn="ctr" defTabSz="914400" fontAlgn="base">
              <a:spcAft>
                <a:spcPct val="0"/>
              </a:spcAft>
              <a:buFont typeface="Arial" charset="0"/>
              <a:buChar char="•"/>
            </a:pPr>
            <a:r>
              <a:rPr lang="en-US" sz="4000" b="1" dirty="0">
                <a:solidFill>
                  <a:prstClr val="black"/>
                </a:solidFill>
              </a:rPr>
              <a:t>THANK YOU</a:t>
            </a:r>
          </a:p>
          <a:p>
            <a:endParaRPr lang="en-US" dirty="0"/>
          </a:p>
        </p:txBody>
      </p:sp>
      <p:sp>
        <p:nvSpPr>
          <p:cNvPr id="4" name="Slide Number Placeholder 3"/>
          <p:cNvSpPr>
            <a:spLocks noGrp="1"/>
          </p:cNvSpPr>
          <p:nvPr>
            <p:ph type="sldNum" sz="quarter" idx="12"/>
          </p:nvPr>
        </p:nvSpPr>
        <p:spPr>
          <a:xfrm>
            <a:off x="6921335" y="6383152"/>
            <a:ext cx="2133600" cy="365125"/>
          </a:xfrm>
        </p:spPr>
        <p:txBody>
          <a:bodyPr/>
          <a:lstStyle/>
          <a:p>
            <a:fld id="{2538E8B7-8BD9-9F48-9FB6-4E0DFEDB8449}" type="slidenum">
              <a:rPr lang="en-US" smtClean="0"/>
              <a:pPr/>
              <a:t>42</a:t>
            </a:fld>
            <a:endParaRPr lang="en-US" dirty="0"/>
          </a:p>
        </p:txBody>
      </p:sp>
    </p:spTree>
    <p:extLst>
      <p:ext uri="{BB962C8B-B14F-4D97-AF65-F5344CB8AC3E}">
        <p14:creationId xmlns:p14="http://schemas.microsoft.com/office/powerpoint/2010/main" xmlns="" val="116094065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 y="811530"/>
            <a:ext cx="8915400" cy="5040630"/>
          </a:xfrm>
        </p:spPr>
        <p:txBody>
          <a:bodyPr>
            <a:normAutofit fontScale="70000" lnSpcReduction="20000"/>
          </a:bodyPr>
          <a:lstStyle/>
          <a:p>
            <a:pPr lvl="0" defTabSz="914400" fontAlgn="base">
              <a:lnSpc>
                <a:spcPct val="160000"/>
              </a:lnSpc>
              <a:spcBef>
                <a:spcPct val="90000"/>
              </a:spcBef>
              <a:spcAft>
                <a:spcPct val="0"/>
              </a:spcAft>
              <a:buClr>
                <a:srgbClr val="7D0900"/>
              </a:buClr>
              <a:buFont typeface="Wingdings" pitchFamily="2" charset="2"/>
              <a:buChar char="n"/>
              <a:defRPr/>
            </a:pPr>
            <a:r>
              <a:rPr lang="en-GB" sz="2200" kern="0" dirty="0">
                <a:solidFill>
                  <a:srgbClr val="000000"/>
                </a:solidFill>
                <a:latin typeface="Arial" charset="0"/>
                <a:cs typeface="Arial" charset="0"/>
              </a:rPr>
              <a:t>The total population of the North West Province is </a:t>
            </a:r>
            <a:r>
              <a:rPr lang="en-GB" sz="2200" kern="0" dirty="0" smtClean="0">
                <a:solidFill>
                  <a:srgbClr val="000000"/>
                </a:solidFill>
                <a:latin typeface="Arial" charset="0"/>
                <a:cs typeface="Arial" charset="0"/>
              </a:rPr>
              <a:t>4,0 </a:t>
            </a:r>
            <a:r>
              <a:rPr lang="en-GB" sz="2200" kern="0" dirty="0">
                <a:solidFill>
                  <a:srgbClr val="000000"/>
                </a:solidFill>
                <a:latin typeface="Arial" charset="0"/>
                <a:cs typeface="Arial" charset="0"/>
              </a:rPr>
              <a:t>million which constitute </a:t>
            </a:r>
            <a:r>
              <a:rPr lang="en-GB" sz="2200" kern="0" dirty="0" smtClean="0">
                <a:solidFill>
                  <a:srgbClr val="000000"/>
                </a:solidFill>
                <a:latin typeface="Arial" charset="0"/>
                <a:cs typeface="Arial" charset="0"/>
              </a:rPr>
              <a:t>6.9 </a:t>
            </a:r>
            <a:r>
              <a:rPr lang="en-GB" sz="2200" kern="0" dirty="0">
                <a:solidFill>
                  <a:srgbClr val="000000"/>
                </a:solidFill>
                <a:latin typeface="Arial" charset="0"/>
                <a:cs typeface="Arial" charset="0"/>
              </a:rPr>
              <a:t>% of the country's population.</a:t>
            </a:r>
          </a:p>
          <a:p>
            <a:pPr lvl="0" defTabSz="914400" fontAlgn="base">
              <a:lnSpc>
                <a:spcPct val="160000"/>
              </a:lnSpc>
              <a:spcBef>
                <a:spcPct val="90000"/>
              </a:spcBef>
              <a:spcAft>
                <a:spcPct val="0"/>
              </a:spcAft>
              <a:buClr>
                <a:srgbClr val="7D0900"/>
              </a:buClr>
              <a:buFont typeface="Wingdings" pitchFamily="2" charset="2"/>
              <a:buChar char="n"/>
              <a:defRPr/>
            </a:pPr>
            <a:r>
              <a:rPr lang="en-GB" sz="2200" kern="0" dirty="0" smtClean="0">
                <a:solidFill>
                  <a:srgbClr val="000000"/>
                </a:solidFill>
                <a:latin typeface="Arial" charset="0"/>
                <a:cs typeface="Arial" charset="0"/>
              </a:rPr>
              <a:t>The province has an estimated net migration of 131 </a:t>
            </a:r>
            <a:r>
              <a:rPr lang="en-GB" sz="2200" kern="0" dirty="0">
                <a:solidFill>
                  <a:srgbClr val="000000"/>
                </a:solidFill>
                <a:latin typeface="Arial" charset="0"/>
                <a:cs typeface="Arial" charset="0"/>
              </a:rPr>
              <a:t>081 </a:t>
            </a:r>
            <a:r>
              <a:rPr lang="en-GB" sz="2200" kern="0" dirty="0" smtClean="0">
                <a:solidFill>
                  <a:srgbClr val="000000"/>
                </a:solidFill>
                <a:latin typeface="Arial" charset="0"/>
                <a:cs typeface="Arial" charset="0"/>
              </a:rPr>
              <a:t>(205 099 out-migrants </a:t>
            </a:r>
            <a:r>
              <a:rPr lang="en-GB" sz="2200" kern="0" dirty="0">
                <a:solidFill>
                  <a:srgbClr val="000000"/>
                </a:solidFill>
                <a:latin typeface="Arial" charset="0"/>
                <a:cs typeface="Arial" charset="0"/>
              </a:rPr>
              <a:t>&amp; </a:t>
            </a:r>
            <a:r>
              <a:rPr lang="en-GB" sz="2200" kern="0" dirty="0" smtClean="0">
                <a:solidFill>
                  <a:srgbClr val="000000"/>
                </a:solidFill>
                <a:latin typeface="Arial" charset="0"/>
                <a:cs typeface="Arial" charset="0"/>
              </a:rPr>
              <a:t>336 180 in-migrants) as per the </a:t>
            </a:r>
            <a:r>
              <a:rPr lang="en-GB" sz="2200" kern="0" dirty="0">
                <a:solidFill>
                  <a:srgbClr val="000000"/>
                </a:solidFill>
                <a:latin typeface="Arial" charset="0"/>
                <a:cs typeface="Arial" charset="0"/>
              </a:rPr>
              <a:t>estimated </a:t>
            </a:r>
            <a:r>
              <a:rPr lang="en-GB" sz="2200" kern="0" dirty="0" smtClean="0">
                <a:solidFill>
                  <a:srgbClr val="000000"/>
                </a:solidFill>
                <a:latin typeface="Arial" charset="0"/>
                <a:cs typeface="Arial" charset="0"/>
              </a:rPr>
              <a:t>provincial migration streams for </a:t>
            </a:r>
            <a:r>
              <a:rPr lang="en-GB" sz="2200" kern="0" dirty="0">
                <a:solidFill>
                  <a:srgbClr val="000000"/>
                </a:solidFill>
                <a:latin typeface="Arial" charset="0"/>
                <a:cs typeface="Arial" charset="0"/>
              </a:rPr>
              <a:t>the period </a:t>
            </a:r>
            <a:r>
              <a:rPr lang="en-GB" sz="2200" kern="0" dirty="0" smtClean="0">
                <a:solidFill>
                  <a:srgbClr val="000000"/>
                </a:solidFill>
                <a:latin typeface="Arial" charset="0"/>
                <a:cs typeface="Arial" charset="0"/>
              </a:rPr>
              <a:t>2016 </a:t>
            </a:r>
            <a:r>
              <a:rPr lang="en-GB" sz="2200" kern="0" dirty="0">
                <a:solidFill>
                  <a:srgbClr val="000000"/>
                </a:solidFill>
                <a:latin typeface="Arial" charset="0"/>
                <a:cs typeface="Arial" charset="0"/>
              </a:rPr>
              <a:t>– </a:t>
            </a:r>
            <a:r>
              <a:rPr lang="en-GB" sz="2200" kern="0" dirty="0" smtClean="0">
                <a:solidFill>
                  <a:srgbClr val="000000"/>
                </a:solidFill>
                <a:latin typeface="Arial" charset="0"/>
                <a:cs typeface="Arial" charset="0"/>
              </a:rPr>
              <a:t>2021.</a:t>
            </a:r>
            <a:endParaRPr lang="en-GB" sz="2200" kern="0" dirty="0">
              <a:solidFill>
                <a:srgbClr val="000000"/>
              </a:solidFill>
              <a:latin typeface="Arial" charset="0"/>
              <a:cs typeface="Arial" charset="0"/>
            </a:endParaRPr>
          </a:p>
          <a:p>
            <a:pPr lvl="0" defTabSz="914400" fontAlgn="base">
              <a:lnSpc>
                <a:spcPct val="160000"/>
              </a:lnSpc>
              <a:spcBef>
                <a:spcPct val="90000"/>
              </a:spcBef>
              <a:spcAft>
                <a:spcPct val="0"/>
              </a:spcAft>
              <a:buClr>
                <a:srgbClr val="7D0900"/>
              </a:buClr>
              <a:buFont typeface="Wingdings" pitchFamily="2" charset="2"/>
              <a:buChar char="n"/>
              <a:defRPr/>
            </a:pPr>
            <a:r>
              <a:rPr lang="en-GB" sz="2200" kern="0" dirty="0">
                <a:solidFill>
                  <a:srgbClr val="000000"/>
                </a:solidFill>
                <a:latin typeface="Arial" charset="0"/>
                <a:cs typeface="Arial" charset="0"/>
              </a:rPr>
              <a:t>There are four (4) </a:t>
            </a:r>
            <a:r>
              <a:rPr lang="en-GB" sz="2200" kern="0" dirty="0" smtClean="0">
                <a:solidFill>
                  <a:srgbClr val="000000"/>
                </a:solidFill>
                <a:latin typeface="Arial" charset="0"/>
                <a:cs typeface="Arial" charset="0"/>
              </a:rPr>
              <a:t>districts </a:t>
            </a:r>
            <a:r>
              <a:rPr lang="en-GB" sz="2200" kern="0" dirty="0">
                <a:solidFill>
                  <a:srgbClr val="000000"/>
                </a:solidFill>
                <a:latin typeface="Arial" charset="0"/>
                <a:cs typeface="Arial" charset="0"/>
              </a:rPr>
              <a:t>and </a:t>
            </a:r>
            <a:r>
              <a:rPr lang="en-GB" sz="2200" kern="0" dirty="0" smtClean="0">
                <a:solidFill>
                  <a:srgbClr val="000000"/>
                </a:solidFill>
                <a:latin typeface="Arial" charset="0"/>
                <a:cs typeface="Arial" charset="0"/>
              </a:rPr>
              <a:t>eighteen </a:t>
            </a:r>
            <a:r>
              <a:rPr lang="en-GB" sz="2200" kern="0" dirty="0">
                <a:solidFill>
                  <a:srgbClr val="000000"/>
                </a:solidFill>
                <a:latin typeface="Arial" charset="0"/>
                <a:cs typeface="Arial" charset="0"/>
              </a:rPr>
              <a:t>(</a:t>
            </a:r>
            <a:r>
              <a:rPr lang="en-GB" sz="2200" kern="0" dirty="0" smtClean="0">
                <a:solidFill>
                  <a:srgbClr val="000000"/>
                </a:solidFill>
                <a:latin typeface="Arial" charset="0"/>
                <a:cs typeface="Arial" charset="0"/>
              </a:rPr>
              <a:t>18) </a:t>
            </a:r>
            <a:r>
              <a:rPr lang="en-GB" sz="2200" kern="0" dirty="0">
                <a:solidFill>
                  <a:srgbClr val="000000"/>
                </a:solidFill>
                <a:latin typeface="Arial" charset="0"/>
                <a:cs typeface="Arial" charset="0"/>
              </a:rPr>
              <a:t>local municipalities.</a:t>
            </a:r>
          </a:p>
          <a:p>
            <a:pPr lvl="0" defTabSz="914400" fontAlgn="base">
              <a:lnSpc>
                <a:spcPct val="160000"/>
              </a:lnSpc>
              <a:spcBef>
                <a:spcPct val="90000"/>
              </a:spcBef>
              <a:spcAft>
                <a:spcPct val="0"/>
              </a:spcAft>
              <a:buClr>
                <a:srgbClr val="7D0900"/>
              </a:buClr>
              <a:buFont typeface="Wingdings" pitchFamily="2" charset="2"/>
              <a:buChar char="n"/>
              <a:defRPr/>
            </a:pPr>
            <a:r>
              <a:rPr lang="en-GB" sz="2200" kern="0" dirty="0">
                <a:solidFill>
                  <a:srgbClr val="000000"/>
                </a:solidFill>
                <a:latin typeface="Arial" charset="0"/>
                <a:cs typeface="Arial" charset="0"/>
              </a:rPr>
              <a:t>Mining is the major contributor to the provincial economy supported by cattle and mixed crop </a:t>
            </a:r>
            <a:r>
              <a:rPr lang="en-GB" sz="2200" kern="0" dirty="0" smtClean="0">
                <a:solidFill>
                  <a:srgbClr val="000000"/>
                </a:solidFill>
                <a:latin typeface="Arial" charset="0"/>
                <a:cs typeface="Arial" charset="0"/>
              </a:rPr>
              <a:t>farming.</a:t>
            </a:r>
          </a:p>
          <a:p>
            <a:pPr marL="0" lvl="0" indent="0" defTabSz="914400" fontAlgn="base">
              <a:lnSpc>
                <a:spcPct val="80000"/>
              </a:lnSpc>
              <a:spcBef>
                <a:spcPct val="90000"/>
              </a:spcBef>
              <a:spcAft>
                <a:spcPct val="0"/>
              </a:spcAft>
              <a:buClr>
                <a:srgbClr val="7D0900"/>
              </a:buClr>
              <a:buNone/>
              <a:defRPr/>
            </a:pPr>
            <a:endParaRPr lang="en-GB" sz="2200" kern="0" dirty="0">
              <a:solidFill>
                <a:srgbClr val="000000"/>
              </a:solidFill>
              <a:latin typeface="Arial" charset="0"/>
              <a:cs typeface="Arial" charset="0"/>
            </a:endParaRPr>
          </a:p>
          <a:p>
            <a:pPr marL="0" lvl="0" indent="0" defTabSz="914400" fontAlgn="base">
              <a:lnSpc>
                <a:spcPct val="80000"/>
              </a:lnSpc>
              <a:spcBef>
                <a:spcPct val="90000"/>
              </a:spcBef>
              <a:spcAft>
                <a:spcPct val="0"/>
              </a:spcAft>
              <a:buClr>
                <a:srgbClr val="7D0900"/>
              </a:buClr>
              <a:buNone/>
              <a:defRPr/>
            </a:pPr>
            <a:endParaRPr lang="en-GB" sz="1800" kern="0" dirty="0" smtClean="0">
              <a:solidFill>
                <a:srgbClr val="000000"/>
              </a:solidFill>
              <a:latin typeface="Arial" charset="0"/>
              <a:cs typeface="Arial" charset="0"/>
            </a:endParaRPr>
          </a:p>
          <a:p>
            <a:pPr marL="0" lvl="0" indent="0" defTabSz="914400" fontAlgn="base">
              <a:lnSpc>
                <a:spcPct val="80000"/>
              </a:lnSpc>
              <a:spcBef>
                <a:spcPct val="90000"/>
              </a:spcBef>
              <a:spcAft>
                <a:spcPct val="0"/>
              </a:spcAft>
              <a:buClr>
                <a:srgbClr val="7D0900"/>
              </a:buClr>
              <a:buNone/>
              <a:defRPr/>
            </a:pPr>
            <a:endParaRPr lang="en-GB" sz="1800" kern="0" dirty="0">
              <a:solidFill>
                <a:srgbClr val="000000"/>
              </a:solidFill>
              <a:latin typeface="Arial" charset="0"/>
              <a:cs typeface="Arial" charset="0"/>
            </a:endParaRPr>
          </a:p>
          <a:p>
            <a:pPr marL="0" lvl="0" indent="0" defTabSz="914400" fontAlgn="base">
              <a:lnSpc>
                <a:spcPct val="80000"/>
              </a:lnSpc>
              <a:spcBef>
                <a:spcPct val="90000"/>
              </a:spcBef>
              <a:spcAft>
                <a:spcPct val="0"/>
              </a:spcAft>
              <a:buClr>
                <a:srgbClr val="7D0900"/>
              </a:buClr>
              <a:buNone/>
              <a:defRPr/>
            </a:pPr>
            <a:endParaRPr lang="en-GB" sz="1800" kern="0" dirty="0" smtClean="0">
              <a:solidFill>
                <a:srgbClr val="000000"/>
              </a:solidFill>
              <a:latin typeface="Arial" charset="0"/>
              <a:cs typeface="Arial" charset="0"/>
            </a:endParaRPr>
          </a:p>
          <a:p>
            <a:pPr marL="0" lvl="0" indent="0" defTabSz="914400" fontAlgn="base">
              <a:lnSpc>
                <a:spcPct val="80000"/>
              </a:lnSpc>
              <a:spcBef>
                <a:spcPct val="90000"/>
              </a:spcBef>
              <a:spcAft>
                <a:spcPct val="0"/>
              </a:spcAft>
              <a:buClr>
                <a:srgbClr val="7D0900"/>
              </a:buClr>
              <a:buNone/>
              <a:defRPr/>
            </a:pPr>
            <a:endParaRPr lang="en-GB" sz="1200" kern="0" dirty="0" smtClean="0">
              <a:solidFill>
                <a:srgbClr val="000000"/>
              </a:solidFill>
              <a:latin typeface="Arial" charset="0"/>
              <a:cs typeface="Arial" charset="0"/>
            </a:endParaRPr>
          </a:p>
          <a:p>
            <a:pPr marL="0" lvl="0" indent="0" defTabSz="914400" fontAlgn="base">
              <a:lnSpc>
                <a:spcPct val="80000"/>
              </a:lnSpc>
              <a:spcBef>
                <a:spcPct val="90000"/>
              </a:spcBef>
              <a:spcAft>
                <a:spcPct val="0"/>
              </a:spcAft>
              <a:buClr>
                <a:srgbClr val="7D0900"/>
              </a:buClr>
              <a:buNone/>
              <a:defRPr/>
            </a:pPr>
            <a:endParaRPr lang="en-GB" sz="1200" kern="0" dirty="0">
              <a:solidFill>
                <a:srgbClr val="000000"/>
              </a:solidFill>
              <a:latin typeface="Arial" charset="0"/>
              <a:cs typeface="Arial" charset="0"/>
            </a:endParaRPr>
          </a:p>
          <a:p>
            <a:pPr marL="0" lvl="0" indent="0" defTabSz="914400" fontAlgn="base">
              <a:lnSpc>
                <a:spcPct val="80000"/>
              </a:lnSpc>
              <a:spcBef>
                <a:spcPct val="90000"/>
              </a:spcBef>
              <a:spcAft>
                <a:spcPct val="0"/>
              </a:spcAft>
              <a:buClr>
                <a:srgbClr val="7D0900"/>
              </a:buClr>
              <a:buNone/>
              <a:defRPr/>
            </a:pPr>
            <a:r>
              <a:rPr lang="en-GB" sz="1400" kern="0" dirty="0" smtClean="0">
                <a:solidFill>
                  <a:srgbClr val="000000"/>
                </a:solidFill>
                <a:latin typeface="Arial" charset="0"/>
                <a:cs typeface="Arial" charset="0"/>
              </a:rPr>
              <a:t>Source: StatsSA Mid Term Population Estimates 2019</a:t>
            </a:r>
            <a:endParaRPr lang="en-GB" sz="1400" kern="0" dirty="0">
              <a:solidFill>
                <a:srgbClr val="000000"/>
              </a:solidFill>
              <a:latin typeface="Arial" charset="0"/>
              <a:cs typeface="Arial" charset="0"/>
            </a:endParaRPr>
          </a:p>
          <a:p>
            <a:pPr marL="0" indent="0">
              <a:buNone/>
            </a:pPr>
            <a:endParaRPr lang="en-US" sz="1200" dirty="0"/>
          </a:p>
        </p:txBody>
      </p:sp>
      <p:sp>
        <p:nvSpPr>
          <p:cNvPr id="4" name="Rectangle 2"/>
          <p:cNvSpPr txBox="1">
            <a:spLocks noGrp="1" noChangeArrowheads="1"/>
          </p:cNvSpPr>
          <p:nvPr>
            <p:ph type="title"/>
          </p:nvPr>
        </p:nvSpPr>
        <p:spPr>
          <a:xfrm>
            <a:off x="457200" y="194628"/>
            <a:ext cx="8229600" cy="342582"/>
          </a:xfrm>
          <a:prstGeom prst="rect">
            <a:avLst/>
          </a:prstGeom>
        </p:spPr>
        <p:txBody>
          <a:bodyPr>
            <a:normAutofit fontScale="90000"/>
          </a:bodyPr>
          <a:lstStyle/>
          <a:p>
            <a:pPr>
              <a:lnSpc>
                <a:spcPct val="90000"/>
              </a:lnSpc>
              <a:defRPr/>
            </a:pPr>
            <a:r>
              <a:rPr lang="en-GB" sz="2400" b="1" kern="0" dirty="0">
                <a:solidFill>
                  <a:srgbClr val="000000"/>
                </a:solidFill>
                <a:cs typeface="Arial" charset="0"/>
              </a:rPr>
              <a:t>I</a:t>
            </a:r>
            <a:r>
              <a:rPr lang="en-US" sz="2400" b="1" kern="0" dirty="0">
                <a:solidFill>
                  <a:srgbClr val="000000"/>
                </a:solidFill>
                <a:effectLst>
                  <a:outerShdw blurRad="38100" dist="38100" dir="2700000" algn="tl">
                    <a:srgbClr val="C0C0C0"/>
                  </a:outerShdw>
                </a:effectLst>
                <a:cs typeface="Arial" charset="0"/>
              </a:rPr>
              <a:t>NTRODUCTION &amp; BACKGROUND</a:t>
            </a:r>
            <a:endParaRPr lang="en-GB" sz="2400" b="1" kern="0" dirty="0">
              <a:solidFill>
                <a:srgbClr val="000000"/>
              </a:solidFill>
              <a:cs typeface="Arial" charset="0"/>
            </a:endParaRPr>
          </a:p>
        </p:txBody>
      </p:sp>
      <p:sp>
        <p:nvSpPr>
          <p:cNvPr id="5" name="Slide Number Placeholder 4"/>
          <p:cNvSpPr>
            <a:spLocks noGrp="1"/>
          </p:cNvSpPr>
          <p:nvPr>
            <p:ph type="sldNum" sz="quarter" idx="12"/>
          </p:nvPr>
        </p:nvSpPr>
        <p:spPr>
          <a:xfrm>
            <a:off x="6884670" y="6395027"/>
            <a:ext cx="2133600" cy="365125"/>
          </a:xfrm>
        </p:spPr>
        <p:txBody>
          <a:bodyPr/>
          <a:lstStyle/>
          <a:p>
            <a:fld id="{2538E8B7-8BD9-9F48-9FB6-4E0DFEDB8449}" type="slidenum">
              <a:rPr lang="en-US" smtClean="0"/>
              <a:pPr/>
              <a:t>5</a:t>
            </a:fld>
            <a:endParaRPr lang="en-US" dirty="0"/>
          </a:p>
        </p:txBody>
      </p:sp>
    </p:spTree>
    <p:extLst>
      <p:ext uri="{BB962C8B-B14F-4D97-AF65-F5344CB8AC3E}">
        <p14:creationId xmlns:p14="http://schemas.microsoft.com/office/powerpoint/2010/main" xmlns="" val="110848659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011"/>
          <p:cNvGrpSpPr>
            <a:grpSpLocks/>
          </p:cNvGrpSpPr>
          <p:nvPr/>
        </p:nvGrpSpPr>
        <p:grpSpPr bwMode="auto">
          <a:xfrm>
            <a:off x="228029" y="1125538"/>
            <a:ext cx="8458771" cy="4717122"/>
            <a:chOff x="1041" y="1246"/>
            <a:chExt cx="4000" cy="1676"/>
          </a:xfrm>
        </p:grpSpPr>
        <p:cxnSp>
          <p:nvCxnSpPr>
            <p:cNvPr id="3" name="_s2052"/>
            <p:cNvCxnSpPr>
              <a:cxnSpLocks noChangeShapeType="1"/>
              <a:stCxn id="21" idx="0"/>
            </p:cNvCxnSpPr>
            <p:nvPr/>
          </p:nvCxnSpPr>
          <p:spPr bwMode="auto">
            <a:xfrm rot="5400000" flipH="1" flipV="1">
              <a:off x="4540" y="2510"/>
              <a:ext cx="150" cy="15"/>
            </a:xfrm>
            <a:prstGeom prst="straightConnector1">
              <a:avLst/>
            </a:prstGeom>
            <a:noFill/>
            <a:ln w="38100">
              <a:solidFill>
                <a:schemeClr val="tx1"/>
              </a:solidFill>
              <a:round/>
              <a:headEnd/>
              <a:tailEnd/>
            </a:ln>
          </p:spPr>
        </p:cxnSp>
        <p:cxnSp>
          <p:nvCxnSpPr>
            <p:cNvPr id="4" name="_s2053"/>
            <p:cNvCxnSpPr>
              <a:cxnSpLocks noChangeShapeType="1"/>
              <a:stCxn id="20" idx="0"/>
              <a:endCxn id="15" idx="2"/>
            </p:cNvCxnSpPr>
            <p:nvPr/>
          </p:nvCxnSpPr>
          <p:spPr bwMode="auto">
            <a:xfrm rot="5400000" flipH="1" flipV="1">
              <a:off x="3541" y="2524"/>
              <a:ext cx="127" cy="9"/>
            </a:xfrm>
            <a:prstGeom prst="straightConnector1">
              <a:avLst/>
            </a:prstGeom>
            <a:noFill/>
            <a:ln w="38100">
              <a:solidFill>
                <a:schemeClr val="tx1"/>
              </a:solidFill>
              <a:round/>
              <a:headEnd/>
              <a:tailEnd/>
            </a:ln>
          </p:spPr>
        </p:cxnSp>
        <p:cxnSp>
          <p:nvCxnSpPr>
            <p:cNvPr id="5" name="_s2054"/>
            <p:cNvCxnSpPr>
              <a:cxnSpLocks noChangeShapeType="1"/>
            </p:cNvCxnSpPr>
            <p:nvPr/>
          </p:nvCxnSpPr>
          <p:spPr bwMode="auto">
            <a:xfrm rot="5400000" flipH="1" flipV="1">
              <a:off x="2656" y="2524"/>
              <a:ext cx="130" cy="2"/>
            </a:xfrm>
            <a:prstGeom prst="straightConnector1">
              <a:avLst/>
            </a:prstGeom>
            <a:noFill/>
            <a:ln w="38100">
              <a:solidFill>
                <a:schemeClr val="tx1"/>
              </a:solidFill>
              <a:round/>
              <a:headEnd/>
              <a:tailEnd/>
            </a:ln>
          </p:spPr>
        </p:cxnSp>
        <p:cxnSp>
          <p:nvCxnSpPr>
            <p:cNvPr id="6" name="_s2055"/>
            <p:cNvCxnSpPr>
              <a:cxnSpLocks noChangeShapeType="1"/>
              <a:endCxn id="13" idx="2"/>
            </p:cNvCxnSpPr>
            <p:nvPr/>
          </p:nvCxnSpPr>
          <p:spPr bwMode="auto">
            <a:xfrm rot="16200000" flipV="1">
              <a:off x="1558" y="2509"/>
              <a:ext cx="148" cy="17"/>
            </a:xfrm>
            <a:prstGeom prst="straightConnector1">
              <a:avLst/>
            </a:prstGeom>
            <a:noFill/>
            <a:ln w="38100">
              <a:solidFill>
                <a:schemeClr val="tx1"/>
              </a:solidFill>
              <a:round/>
              <a:headEnd/>
              <a:tailEnd/>
            </a:ln>
          </p:spPr>
        </p:cxnSp>
        <p:cxnSp>
          <p:nvCxnSpPr>
            <p:cNvPr id="7" name="_s2056"/>
            <p:cNvCxnSpPr>
              <a:cxnSpLocks noChangeShapeType="1"/>
              <a:stCxn id="17" idx="3"/>
              <a:endCxn id="12" idx="2"/>
            </p:cNvCxnSpPr>
            <p:nvPr/>
          </p:nvCxnSpPr>
          <p:spPr bwMode="auto">
            <a:xfrm flipV="1">
              <a:off x="2010" y="1584"/>
              <a:ext cx="1086" cy="68"/>
            </a:xfrm>
            <a:prstGeom prst="bentConnector2">
              <a:avLst/>
            </a:prstGeom>
            <a:noFill/>
            <a:ln w="38100">
              <a:solidFill>
                <a:schemeClr val="tx1"/>
              </a:solidFill>
              <a:miter lim="800000"/>
              <a:headEnd/>
              <a:tailEnd/>
            </a:ln>
          </p:spPr>
        </p:cxnSp>
        <p:cxnSp>
          <p:nvCxnSpPr>
            <p:cNvPr id="8" name="_s2057"/>
            <p:cNvCxnSpPr>
              <a:cxnSpLocks noChangeShapeType="1"/>
              <a:stCxn id="16" idx="0"/>
              <a:endCxn id="12" idx="2"/>
            </p:cNvCxnSpPr>
            <p:nvPr/>
          </p:nvCxnSpPr>
          <p:spPr bwMode="auto">
            <a:xfrm rot="16200000" flipV="1">
              <a:off x="3567" y="1113"/>
              <a:ext cx="541" cy="1483"/>
            </a:xfrm>
            <a:prstGeom prst="bentConnector3">
              <a:avLst>
                <a:gd name="adj1" fmla="val 50000"/>
              </a:avLst>
            </a:prstGeom>
            <a:noFill/>
            <a:ln w="38100">
              <a:solidFill>
                <a:schemeClr val="tx1"/>
              </a:solidFill>
              <a:miter lim="800000"/>
              <a:headEnd/>
              <a:tailEnd/>
            </a:ln>
          </p:spPr>
        </p:cxnSp>
        <p:cxnSp>
          <p:nvCxnSpPr>
            <p:cNvPr id="9" name="_s2058"/>
            <p:cNvCxnSpPr>
              <a:cxnSpLocks noChangeShapeType="1"/>
              <a:stCxn id="15" idx="0"/>
              <a:endCxn id="12" idx="2"/>
            </p:cNvCxnSpPr>
            <p:nvPr/>
          </p:nvCxnSpPr>
          <p:spPr bwMode="auto">
            <a:xfrm rot="16200000" flipV="1">
              <a:off x="3078" y="1602"/>
              <a:ext cx="548" cy="513"/>
            </a:xfrm>
            <a:prstGeom prst="bentConnector3">
              <a:avLst>
                <a:gd name="adj1" fmla="val 50000"/>
              </a:avLst>
            </a:prstGeom>
            <a:noFill/>
            <a:ln w="38100">
              <a:solidFill>
                <a:schemeClr val="tx1"/>
              </a:solidFill>
              <a:miter lim="800000"/>
              <a:headEnd/>
              <a:tailEnd/>
            </a:ln>
          </p:spPr>
        </p:cxnSp>
        <p:cxnSp>
          <p:nvCxnSpPr>
            <p:cNvPr id="10" name="_s2059"/>
            <p:cNvCxnSpPr>
              <a:cxnSpLocks noChangeShapeType="1"/>
              <a:stCxn id="14" idx="0"/>
              <a:endCxn id="12" idx="2"/>
            </p:cNvCxnSpPr>
            <p:nvPr/>
          </p:nvCxnSpPr>
          <p:spPr bwMode="auto">
            <a:xfrm rot="5400000" flipH="1" flipV="1">
              <a:off x="2624" y="1665"/>
              <a:ext cx="554" cy="391"/>
            </a:xfrm>
            <a:prstGeom prst="bentConnector3">
              <a:avLst>
                <a:gd name="adj1" fmla="val 50000"/>
              </a:avLst>
            </a:prstGeom>
            <a:noFill/>
            <a:ln w="38100">
              <a:solidFill>
                <a:schemeClr val="tx1"/>
              </a:solidFill>
              <a:miter lim="800000"/>
              <a:headEnd/>
              <a:tailEnd/>
            </a:ln>
          </p:spPr>
        </p:cxnSp>
        <p:cxnSp>
          <p:nvCxnSpPr>
            <p:cNvPr id="11" name="_s2060"/>
            <p:cNvCxnSpPr>
              <a:cxnSpLocks noChangeShapeType="1"/>
              <a:stCxn id="13" idx="0"/>
              <a:endCxn id="12" idx="2"/>
            </p:cNvCxnSpPr>
            <p:nvPr/>
          </p:nvCxnSpPr>
          <p:spPr bwMode="auto">
            <a:xfrm rot="5400000" flipH="1" flipV="1">
              <a:off x="2094" y="1113"/>
              <a:ext cx="531" cy="1472"/>
            </a:xfrm>
            <a:prstGeom prst="bentConnector3">
              <a:avLst>
                <a:gd name="adj1" fmla="val 50000"/>
              </a:avLst>
            </a:prstGeom>
            <a:noFill/>
            <a:ln w="38100">
              <a:solidFill>
                <a:schemeClr val="tx1"/>
              </a:solidFill>
              <a:miter lim="800000"/>
              <a:headEnd/>
              <a:tailEnd/>
            </a:ln>
          </p:spPr>
        </p:cxnSp>
        <p:sp>
          <p:nvSpPr>
            <p:cNvPr id="12" name="_s2061"/>
            <p:cNvSpPr>
              <a:spLocks noChangeArrowheads="1"/>
            </p:cNvSpPr>
            <p:nvPr/>
          </p:nvSpPr>
          <p:spPr bwMode="auto">
            <a:xfrm>
              <a:off x="2664" y="1246"/>
              <a:ext cx="864" cy="338"/>
            </a:xfrm>
            <a:prstGeom prst="roundRect">
              <a:avLst>
                <a:gd name="adj" fmla="val 16667"/>
              </a:avLst>
            </a:prstGeom>
            <a:solidFill>
              <a:srgbClr val="00FF00">
                <a:alpha val="50195"/>
              </a:srgbClr>
            </a:solidFill>
            <a:ln w="28575">
              <a:solidFill>
                <a:srgbClr val="FF0000"/>
              </a:solidFill>
              <a:round/>
              <a:headEnd/>
              <a:tailEnd/>
            </a:ln>
          </p:spPr>
          <p:txBody>
            <a:bodyPr wrap="none" lIns="0" tIns="0" rIns="0" bIns="0" anchor="ctr"/>
            <a:lstStyle/>
            <a:p>
              <a:pPr algn="ctr"/>
              <a:r>
                <a:rPr lang="en-ZA" sz="1400" b="1" dirty="0" smtClean="0">
                  <a:solidFill>
                    <a:prstClr val="black"/>
                  </a:solidFill>
                </a:rPr>
                <a:t>Provincial Manager </a:t>
              </a:r>
            </a:p>
            <a:p>
              <a:pPr algn="ctr"/>
              <a:r>
                <a:rPr lang="en-ZA" sz="1400" b="1" dirty="0" smtClean="0">
                  <a:solidFill>
                    <a:prstClr val="black"/>
                  </a:solidFill>
                </a:rPr>
                <a:t>(Acting)</a:t>
              </a:r>
              <a:endParaRPr lang="en-ZA" sz="1400" b="1" dirty="0">
                <a:solidFill>
                  <a:prstClr val="black"/>
                </a:solidFill>
              </a:endParaRPr>
            </a:p>
            <a:p>
              <a:pPr algn="ctr"/>
              <a:r>
                <a:rPr lang="en-ZA" sz="1400" b="1" dirty="0" smtClean="0">
                  <a:solidFill>
                    <a:prstClr val="black"/>
                  </a:solidFill>
                </a:rPr>
                <a:t>Mr. N C Shabalala</a:t>
              </a:r>
              <a:endParaRPr lang="en-GB" sz="1400" b="1" dirty="0">
                <a:solidFill>
                  <a:prstClr val="black"/>
                </a:solidFill>
              </a:endParaRPr>
            </a:p>
          </p:txBody>
        </p:sp>
        <p:sp>
          <p:nvSpPr>
            <p:cNvPr id="13" name="_s2062"/>
            <p:cNvSpPr>
              <a:spLocks noChangeArrowheads="1"/>
            </p:cNvSpPr>
            <p:nvPr/>
          </p:nvSpPr>
          <p:spPr bwMode="auto">
            <a:xfrm>
              <a:off x="1041" y="2115"/>
              <a:ext cx="1165" cy="328"/>
            </a:xfrm>
            <a:prstGeom prst="roundRect">
              <a:avLst>
                <a:gd name="adj" fmla="val 16667"/>
              </a:avLst>
            </a:prstGeom>
            <a:solidFill>
              <a:srgbClr val="FFFF66">
                <a:alpha val="50195"/>
              </a:srgbClr>
            </a:solidFill>
            <a:ln w="28575">
              <a:solidFill>
                <a:srgbClr val="FF00AD"/>
              </a:solidFill>
              <a:round/>
              <a:headEnd/>
              <a:tailEnd/>
            </a:ln>
          </p:spPr>
          <p:txBody>
            <a:bodyPr wrap="none" lIns="0" tIns="0" rIns="0" bIns="0" anchor="ctr"/>
            <a:lstStyle/>
            <a:p>
              <a:pPr algn="ctr"/>
              <a:r>
                <a:rPr lang="en-ZA" sz="1400" b="1" dirty="0" smtClean="0">
                  <a:solidFill>
                    <a:prstClr val="black"/>
                  </a:solidFill>
                </a:rPr>
                <a:t>Dr </a:t>
              </a:r>
              <a:r>
                <a:rPr lang="en-ZA" sz="1400" b="1" dirty="0">
                  <a:solidFill>
                    <a:prstClr val="black"/>
                  </a:solidFill>
                </a:rPr>
                <a:t>Kenneth Kaunda District</a:t>
              </a:r>
            </a:p>
            <a:p>
              <a:pPr algn="ctr"/>
              <a:r>
                <a:rPr lang="en-ZA" sz="1400" b="1" dirty="0" smtClean="0">
                  <a:solidFill>
                    <a:prstClr val="black"/>
                  </a:solidFill>
                </a:rPr>
                <a:t>DMO:</a:t>
              </a:r>
              <a:endParaRPr lang="en-ZA" sz="1400" b="1" dirty="0">
                <a:solidFill>
                  <a:prstClr val="black"/>
                </a:solidFill>
              </a:endParaRPr>
            </a:p>
            <a:p>
              <a:pPr algn="ctr"/>
              <a:r>
                <a:rPr lang="en-US" sz="1400" b="1" dirty="0" smtClean="0">
                  <a:solidFill>
                    <a:prstClr val="black"/>
                  </a:solidFill>
                </a:rPr>
                <a:t>Ms. M.E Dontso</a:t>
              </a:r>
              <a:endParaRPr lang="en-ZA" sz="1400" b="1" dirty="0">
                <a:solidFill>
                  <a:prstClr val="black"/>
                </a:solidFill>
              </a:endParaRPr>
            </a:p>
            <a:p>
              <a:pPr algn="ctr"/>
              <a:r>
                <a:rPr lang="en-ZA" sz="1200" b="1" dirty="0" smtClean="0">
                  <a:solidFill>
                    <a:prstClr val="black"/>
                  </a:solidFill>
                </a:rPr>
                <a:t>(acting)</a:t>
              </a:r>
              <a:endParaRPr lang="en-GB" sz="1200" b="1" dirty="0">
                <a:solidFill>
                  <a:prstClr val="black"/>
                </a:solidFill>
              </a:endParaRPr>
            </a:p>
          </p:txBody>
        </p:sp>
        <p:sp>
          <p:nvSpPr>
            <p:cNvPr id="14" name="_s2063"/>
            <p:cNvSpPr>
              <a:spLocks noChangeArrowheads="1"/>
            </p:cNvSpPr>
            <p:nvPr/>
          </p:nvSpPr>
          <p:spPr bwMode="auto">
            <a:xfrm>
              <a:off x="2300" y="2138"/>
              <a:ext cx="810" cy="334"/>
            </a:xfrm>
            <a:prstGeom prst="roundRect">
              <a:avLst>
                <a:gd name="adj" fmla="val 16667"/>
              </a:avLst>
            </a:prstGeom>
            <a:solidFill>
              <a:srgbClr val="FFFF66">
                <a:alpha val="50195"/>
              </a:srgbClr>
            </a:solidFill>
            <a:ln w="28575">
              <a:solidFill>
                <a:srgbClr val="FF00AD"/>
              </a:solidFill>
              <a:round/>
              <a:headEnd/>
              <a:tailEnd/>
            </a:ln>
          </p:spPr>
          <p:txBody>
            <a:bodyPr wrap="none" lIns="0" tIns="0" rIns="0" bIns="0" anchor="ctr"/>
            <a:lstStyle/>
            <a:p>
              <a:pPr algn="ctr"/>
              <a:r>
                <a:rPr lang="en-ZA" sz="1400" b="1" dirty="0">
                  <a:solidFill>
                    <a:prstClr val="black"/>
                  </a:solidFill>
                </a:rPr>
                <a:t>Bojanala District</a:t>
              </a:r>
            </a:p>
            <a:p>
              <a:pPr algn="ctr"/>
              <a:r>
                <a:rPr lang="en-ZA" sz="1400" b="1" dirty="0" smtClean="0">
                  <a:solidFill>
                    <a:prstClr val="black"/>
                  </a:solidFill>
                </a:rPr>
                <a:t>DMO:</a:t>
              </a:r>
              <a:endParaRPr lang="en-ZA" sz="1400" b="1" dirty="0">
                <a:solidFill>
                  <a:prstClr val="black"/>
                </a:solidFill>
              </a:endParaRPr>
            </a:p>
            <a:p>
              <a:pPr algn="ctr"/>
              <a:r>
                <a:rPr lang="en-ZA" sz="1400" b="1" dirty="0">
                  <a:solidFill>
                    <a:prstClr val="black"/>
                  </a:solidFill>
                </a:rPr>
                <a:t>Mr. M. C. Rambuda</a:t>
              </a:r>
              <a:endParaRPr lang="en-GB" sz="1400" b="1" dirty="0">
                <a:solidFill>
                  <a:prstClr val="black"/>
                </a:solidFill>
              </a:endParaRPr>
            </a:p>
          </p:txBody>
        </p:sp>
        <p:sp>
          <p:nvSpPr>
            <p:cNvPr id="15" name="_s2064"/>
            <p:cNvSpPr>
              <a:spLocks noChangeArrowheads="1"/>
            </p:cNvSpPr>
            <p:nvPr/>
          </p:nvSpPr>
          <p:spPr bwMode="auto">
            <a:xfrm>
              <a:off x="3177" y="2132"/>
              <a:ext cx="864" cy="333"/>
            </a:xfrm>
            <a:prstGeom prst="roundRect">
              <a:avLst>
                <a:gd name="adj" fmla="val 16667"/>
              </a:avLst>
            </a:prstGeom>
            <a:solidFill>
              <a:srgbClr val="FFFF66">
                <a:alpha val="50195"/>
              </a:srgbClr>
            </a:solidFill>
            <a:ln w="28575">
              <a:solidFill>
                <a:srgbClr val="FF00AD"/>
              </a:solidFill>
              <a:round/>
              <a:headEnd/>
              <a:tailEnd/>
            </a:ln>
          </p:spPr>
          <p:txBody>
            <a:bodyPr wrap="none" lIns="0" tIns="0" rIns="0" bIns="0" anchor="ctr"/>
            <a:lstStyle/>
            <a:p>
              <a:pPr algn="ctr"/>
              <a:r>
                <a:rPr lang="en-ZA" sz="1400" b="1" dirty="0">
                  <a:solidFill>
                    <a:prstClr val="black"/>
                  </a:solidFill>
                </a:rPr>
                <a:t>Ngaka Modiri District</a:t>
              </a:r>
            </a:p>
            <a:p>
              <a:pPr algn="ctr"/>
              <a:r>
                <a:rPr lang="en-ZA" sz="1400" b="1" dirty="0" smtClean="0">
                  <a:solidFill>
                    <a:prstClr val="black"/>
                  </a:solidFill>
                </a:rPr>
                <a:t>DMO:</a:t>
              </a:r>
              <a:endParaRPr lang="en-ZA" sz="1400" b="1" dirty="0">
                <a:solidFill>
                  <a:prstClr val="black"/>
                </a:solidFill>
              </a:endParaRPr>
            </a:p>
            <a:p>
              <a:pPr algn="ctr"/>
              <a:r>
                <a:rPr lang="en-ZA" sz="1400" b="1" dirty="0" smtClean="0">
                  <a:solidFill>
                    <a:prstClr val="black"/>
                  </a:solidFill>
                </a:rPr>
                <a:t>Mr. C.H Smit (acting)</a:t>
              </a:r>
              <a:endParaRPr lang="en-ZA" sz="1400" b="1" dirty="0">
                <a:solidFill>
                  <a:prstClr val="black"/>
                </a:solidFill>
              </a:endParaRPr>
            </a:p>
          </p:txBody>
        </p:sp>
        <p:sp>
          <p:nvSpPr>
            <p:cNvPr id="16" name="_s2065"/>
            <p:cNvSpPr>
              <a:spLocks noChangeArrowheads="1"/>
            </p:cNvSpPr>
            <p:nvPr/>
          </p:nvSpPr>
          <p:spPr bwMode="auto">
            <a:xfrm>
              <a:off x="4116" y="2125"/>
              <a:ext cx="925" cy="333"/>
            </a:xfrm>
            <a:prstGeom prst="roundRect">
              <a:avLst>
                <a:gd name="adj" fmla="val 16667"/>
              </a:avLst>
            </a:prstGeom>
            <a:solidFill>
              <a:srgbClr val="FFFF66">
                <a:alpha val="50195"/>
              </a:srgbClr>
            </a:solidFill>
            <a:ln w="28575">
              <a:solidFill>
                <a:srgbClr val="FF00AD"/>
              </a:solidFill>
              <a:round/>
              <a:headEnd/>
              <a:tailEnd/>
            </a:ln>
          </p:spPr>
          <p:txBody>
            <a:bodyPr wrap="none" lIns="0" tIns="0" rIns="0" bIns="0" anchor="ctr"/>
            <a:lstStyle/>
            <a:p>
              <a:pPr algn="ctr"/>
              <a:r>
                <a:rPr lang="en-ZA" sz="1400" b="1" dirty="0" smtClean="0">
                  <a:solidFill>
                    <a:prstClr val="black"/>
                  </a:solidFill>
                </a:rPr>
                <a:t>Dr RS </a:t>
              </a:r>
              <a:r>
                <a:rPr lang="en-ZA" sz="1400" b="1" dirty="0">
                  <a:solidFill>
                    <a:prstClr val="black"/>
                  </a:solidFill>
                </a:rPr>
                <a:t>Mompati District</a:t>
              </a:r>
            </a:p>
            <a:p>
              <a:pPr algn="ctr"/>
              <a:r>
                <a:rPr lang="en-ZA" sz="1400" b="1" dirty="0">
                  <a:solidFill>
                    <a:prstClr val="black"/>
                  </a:solidFill>
                </a:rPr>
                <a:t>DMO:</a:t>
              </a:r>
            </a:p>
            <a:p>
              <a:pPr algn="ctr"/>
              <a:r>
                <a:rPr lang="en-US" sz="1400" b="1" dirty="0" smtClean="0">
                  <a:solidFill>
                    <a:prstClr val="black"/>
                  </a:solidFill>
                </a:rPr>
                <a:t>Ms. </a:t>
              </a:r>
              <a:r>
                <a:rPr lang="en-US" sz="1400" b="1" dirty="0">
                  <a:solidFill>
                    <a:prstClr val="black"/>
                  </a:solidFill>
                </a:rPr>
                <a:t>M.E Dontso</a:t>
              </a:r>
              <a:endParaRPr lang="en-ZA" sz="1400" b="1" dirty="0">
                <a:solidFill>
                  <a:prstClr val="black"/>
                </a:solidFill>
              </a:endParaRPr>
            </a:p>
            <a:p>
              <a:pPr algn="ctr"/>
              <a:r>
                <a:rPr lang="en-ZA" sz="1200" b="1" dirty="0">
                  <a:solidFill>
                    <a:prstClr val="black"/>
                  </a:solidFill>
                </a:rPr>
                <a:t>(acting)</a:t>
              </a:r>
              <a:endParaRPr lang="en-GB" sz="1200" b="1" dirty="0">
                <a:solidFill>
                  <a:prstClr val="black"/>
                </a:solidFill>
              </a:endParaRPr>
            </a:p>
          </p:txBody>
        </p:sp>
        <p:sp>
          <p:nvSpPr>
            <p:cNvPr id="17" name="_s2066"/>
            <p:cNvSpPr>
              <a:spLocks noChangeArrowheads="1"/>
            </p:cNvSpPr>
            <p:nvPr/>
          </p:nvSpPr>
          <p:spPr bwMode="auto">
            <a:xfrm>
              <a:off x="1146" y="1519"/>
              <a:ext cx="864" cy="266"/>
            </a:xfrm>
            <a:prstGeom prst="roundRect">
              <a:avLst>
                <a:gd name="adj" fmla="val 16667"/>
              </a:avLst>
            </a:prstGeom>
            <a:solidFill>
              <a:srgbClr val="FF99FF">
                <a:alpha val="49803"/>
              </a:srgbClr>
            </a:solidFill>
            <a:ln w="28575">
              <a:solidFill>
                <a:srgbClr val="F1FD09"/>
              </a:solidFill>
              <a:round/>
              <a:headEnd/>
              <a:tailEnd/>
            </a:ln>
          </p:spPr>
          <p:txBody>
            <a:bodyPr wrap="none" lIns="0" tIns="0" rIns="0" bIns="0" anchor="ctr"/>
            <a:lstStyle/>
            <a:p>
              <a:pPr algn="ctr"/>
              <a:r>
                <a:rPr lang="en-ZA" sz="1400" b="1" dirty="0" smtClean="0">
                  <a:solidFill>
                    <a:prstClr val="black"/>
                  </a:solidFill>
                </a:rPr>
                <a:t>Director</a:t>
              </a:r>
              <a:r>
                <a:rPr lang="en-ZA" sz="1400" b="1" dirty="0">
                  <a:solidFill>
                    <a:prstClr val="black"/>
                  </a:solidFill>
                </a:rPr>
                <a:t>:</a:t>
              </a:r>
            </a:p>
            <a:p>
              <a:pPr algn="ctr"/>
              <a:r>
                <a:rPr lang="en-ZA" sz="1400" b="1" dirty="0">
                  <a:solidFill>
                    <a:prstClr val="black"/>
                  </a:solidFill>
                </a:rPr>
                <a:t>Finance &amp; Support</a:t>
              </a:r>
            </a:p>
            <a:p>
              <a:pPr algn="ctr"/>
              <a:r>
                <a:rPr lang="en-ZA" sz="1400" b="1" dirty="0">
                  <a:solidFill>
                    <a:prstClr val="black"/>
                  </a:solidFill>
                </a:rPr>
                <a:t>Mr Stephen </a:t>
              </a:r>
              <a:r>
                <a:rPr lang="en-ZA" sz="1400" b="1" dirty="0" smtClean="0">
                  <a:solidFill>
                    <a:prstClr val="black"/>
                  </a:solidFill>
                </a:rPr>
                <a:t>Tiley</a:t>
              </a:r>
              <a:endParaRPr lang="en-GB" sz="1400" b="1" dirty="0">
                <a:solidFill>
                  <a:prstClr val="black"/>
                </a:solidFill>
              </a:endParaRPr>
            </a:p>
          </p:txBody>
        </p:sp>
        <p:sp>
          <p:nvSpPr>
            <p:cNvPr id="18" name="_s2067"/>
            <p:cNvSpPr>
              <a:spLocks noChangeArrowheads="1"/>
            </p:cNvSpPr>
            <p:nvPr/>
          </p:nvSpPr>
          <p:spPr bwMode="auto">
            <a:xfrm>
              <a:off x="1152" y="2592"/>
              <a:ext cx="864" cy="323"/>
            </a:xfrm>
            <a:prstGeom prst="roundRect">
              <a:avLst>
                <a:gd name="adj" fmla="val 16667"/>
              </a:avLst>
            </a:prstGeom>
            <a:solidFill>
              <a:srgbClr val="00CC66">
                <a:alpha val="50195"/>
              </a:srgbClr>
            </a:solidFill>
            <a:ln w="28575">
              <a:solidFill>
                <a:srgbClr val="01BD0A"/>
              </a:solidFill>
              <a:round/>
              <a:headEnd/>
              <a:tailEnd/>
            </a:ln>
          </p:spPr>
          <p:txBody>
            <a:bodyPr wrap="none" lIns="0" tIns="0" rIns="0" bIns="0" anchor="ctr"/>
            <a:lstStyle/>
            <a:p>
              <a:pPr algn="ctr"/>
              <a:r>
                <a:rPr lang="en-ZA" sz="1300" b="1" dirty="0">
                  <a:solidFill>
                    <a:prstClr val="black"/>
                  </a:solidFill>
                </a:rPr>
                <a:t>Office </a:t>
              </a:r>
              <a:r>
                <a:rPr lang="en-ZA" sz="1300" b="1" dirty="0" smtClean="0">
                  <a:solidFill>
                    <a:prstClr val="black"/>
                  </a:solidFill>
                </a:rPr>
                <a:t>Managers</a:t>
              </a:r>
              <a:endParaRPr lang="en-ZA" sz="1300" b="1" dirty="0">
                <a:solidFill>
                  <a:prstClr val="black"/>
                </a:solidFill>
              </a:endParaRPr>
            </a:p>
            <a:p>
              <a:pPr algn="ctr"/>
              <a:r>
                <a:rPr lang="en-ZA" sz="1300" b="1" dirty="0">
                  <a:solidFill>
                    <a:prstClr val="black"/>
                  </a:solidFill>
                </a:rPr>
                <a:t>1 Large Office</a:t>
              </a:r>
            </a:p>
            <a:p>
              <a:pPr algn="ctr"/>
              <a:r>
                <a:rPr lang="en-ZA" sz="1300" b="1" dirty="0">
                  <a:solidFill>
                    <a:prstClr val="black"/>
                  </a:solidFill>
                </a:rPr>
                <a:t>2 Medium offices</a:t>
              </a:r>
            </a:p>
            <a:p>
              <a:pPr algn="ctr"/>
              <a:r>
                <a:rPr lang="en-ZA" sz="1300" b="1" dirty="0">
                  <a:solidFill>
                    <a:prstClr val="black"/>
                  </a:solidFill>
                </a:rPr>
                <a:t>1 Small </a:t>
              </a:r>
              <a:r>
                <a:rPr lang="en-ZA" sz="1300" b="1" dirty="0" smtClean="0">
                  <a:solidFill>
                    <a:prstClr val="black"/>
                  </a:solidFill>
                </a:rPr>
                <a:t>office</a:t>
              </a:r>
              <a:endParaRPr lang="en-ZA" sz="1300" b="1" dirty="0">
                <a:solidFill>
                  <a:prstClr val="black"/>
                </a:solidFill>
              </a:endParaRPr>
            </a:p>
          </p:txBody>
        </p:sp>
        <p:sp>
          <p:nvSpPr>
            <p:cNvPr id="19" name="_s2068"/>
            <p:cNvSpPr>
              <a:spLocks noChangeArrowheads="1"/>
            </p:cNvSpPr>
            <p:nvPr/>
          </p:nvSpPr>
          <p:spPr bwMode="auto">
            <a:xfrm>
              <a:off x="2160" y="2592"/>
              <a:ext cx="864" cy="330"/>
            </a:xfrm>
            <a:prstGeom prst="roundRect">
              <a:avLst>
                <a:gd name="adj" fmla="val 16667"/>
              </a:avLst>
            </a:prstGeom>
            <a:solidFill>
              <a:srgbClr val="00CC66">
                <a:alpha val="50195"/>
              </a:srgbClr>
            </a:solidFill>
            <a:ln w="28575">
              <a:solidFill>
                <a:srgbClr val="01BD0A"/>
              </a:solidFill>
              <a:round/>
              <a:headEnd/>
              <a:tailEnd/>
            </a:ln>
          </p:spPr>
          <p:txBody>
            <a:bodyPr wrap="none" lIns="0" tIns="0" rIns="0" bIns="0" anchor="ctr"/>
            <a:lstStyle/>
            <a:p>
              <a:pPr algn="ctr"/>
              <a:r>
                <a:rPr lang="en-ZA" sz="1300" b="1" dirty="0">
                  <a:solidFill>
                    <a:prstClr val="black"/>
                  </a:solidFill>
                </a:rPr>
                <a:t>Office </a:t>
              </a:r>
              <a:r>
                <a:rPr lang="en-ZA" sz="1300" b="1" dirty="0" smtClean="0">
                  <a:solidFill>
                    <a:prstClr val="black"/>
                  </a:solidFill>
                </a:rPr>
                <a:t>Manager</a:t>
              </a:r>
            </a:p>
            <a:p>
              <a:pPr algn="ctr"/>
              <a:r>
                <a:rPr lang="en-ZA" sz="1300" b="1" dirty="0" smtClean="0">
                  <a:solidFill>
                    <a:prstClr val="black"/>
                  </a:solidFill>
                </a:rPr>
                <a:t>1 Large office </a:t>
              </a:r>
              <a:endParaRPr lang="en-ZA" sz="1300" b="1" dirty="0">
                <a:solidFill>
                  <a:prstClr val="black"/>
                </a:solidFill>
              </a:endParaRPr>
            </a:p>
            <a:p>
              <a:pPr algn="ctr"/>
              <a:r>
                <a:rPr lang="en-ZA" sz="1300" b="1" dirty="0">
                  <a:solidFill>
                    <a:prstClr val="black"/>
                  </a:solidFill>
                </a:rPr>
                <a:t>3 Medium offices</a:t>
              </a:r>
            </a:p>
            <a:p>
              <a:pPr algn="ctr"/>
              <a:r>
                <a:rPr lang="en-ZA" sz="1300" b="1" dirty="0">
                  <a:solidFill>
                    <a:prstClr val="black"/>
                  </a:solidFill>
                </a:rPr>
                <a:t> 1</a:t>
              </a:r>
              <a:r>
                <a:rPr lang="en-ZA" sz="1300" b="1" dirty="0" smtClean="0">
                  <a:solidFill>
                    <a:prstClr val="black"/>
                  </a:solidFill>
                </a:rPr>
                <a:t> </a:t>
              </a:r>
              <a:r>
                <a:rPr lang="en-ZA" sz="1300" b="1" dirty="0">
                  <a:solidFill>
                    <a:prstClr val="black"/>
                  </a:solidFill>
                </a:rPr>
                <a:t>Small </a:t>
              </a:r>
              <a:r>
                <a:rPr lang="en-ZA" sz="1300" b="1" dirty="0" smtClean="0">
                  <a:solidFill>
                    <a:prstClr val="black"/>
                  </a:solidFill>
                </a:rPr>
                <a:t>office</a:t>
              </a:r>
            </a:p>
            <a:p>
              <a:pPr algn="ctr"/>
              <a:r>
                <a:rPr lang="en-US" sz="1300" b="1" dirty="0">
                  <a:solidFill>
                    <a:prstClr val="black"/>
                  </a:solidFill>
                </a:rPr>
                <a:t>1</a:t>
              </a:r>
              <a:r>
                <a:rPr lang="en-US" sz="1300" b="1" dirty="0" smtClean="0">
                  <a:solidFill>
                    <a:prstClr val="black"/>
                  </a:solidFill>
                </a:rPr>
                <a:t> Thusong Centre</a:t>
              </a:r>
              <a:endParaRPr lang="en-ZA" sz="1300" b="1" dirty="0">
                <a:solidFill>
                  <a:prstClr val="black"/>
                </a:solidFill>
              </a:endParaRPr>
            </a:p>
          </p:txBody>
        </p:sp>
        <p:sp>
          <p:nvSpPr>
            <p:cNvPr id="20" name="_s2069"/>
            <p:cNvSpPr>
              <a:spLocks noChangeArrowheads="1"/>
            </p:cNvSpPr>
            <p:nvPr/>
          </p:nvSpPr>
          <p:spPr bwMode="auto">
            <a:xfrm>
              <a:off x="3168" y="2592"/>
              <a:ext cx="864" cy="323"/>
            </a:xfrm>
            <a:prstGeom prst="roundRect">
              <a:avLst>
                <a:gd name="adj" fmla="val 16667"/>
              </a:avLst>
            </a:prstGeom>
            <a:solidFill>
              <a:srgbClr val="00CC66">
                <a:alpha val="50195"/>
              </a:srgbClr>
            </a:solidFill>
            <a:ln w="28575">
              <a:solidFill>
                <a:srgbClr val="01BD0A"/>
              </a:solidFill>
              <a:round/>
              <a:headEnd/>
              <a:tailEnd/>
            </a:ln>
          </p:spPr>
          <p:txBody>
            <a:bodyPr wrap="none" lIns="0" tIns="0" rIns="0" bIns="0" anchor="ctr"/>
            <a:lstStyle/>
            <a:p>
              <a:pPr algn="ctr"/>
              <a:endParaRPr lang="en-ZA" sz="1300" dirty="0">
                <a:solidFill>
                  <a:prstClr val="black"/>
                </a:solidFill>
              </a:endParaRPr>
            </a:p>
            <a:p>
              <a:pPr algn="ctr"/>
              <a:r>
                <a:rPr lang="en-ZA" sz="1300" b="1" dirty="0">
                  <a:solidFill>
                    <a:prstClr val="black"/>
                  </a:solidFill>
                </a:rPr>
                <a:t>Office </a:t>
              </a:r>
              <a:r>
                <a:rPr lang="en-ZA" sz="1300" b="1" dirty="0" smtClean="0">
                  <a:solidFill>
                    <a:prstClr val="black"/>
                  </a:solidFill>
                </a:rPr>
                <a:t>Managers</a:t>
              </a:r>
              <a:endParaRPr lang="en-ZA" sz="1300" b="1" dirty="0">
                <a:solidFill>
                  <a:prstClr val="black"/>
                </a:solidFill>
              </a:endParaRPr>
            </a:p>
            <a:p>
              <a:pPr algn="ctr"/>
              <a:r>
                <a:rPr lang="en-ZA" sz="1300" b="1" dirty="0">
                  <a:solidFill>
                    <a:prstClr val="black"/>
                  </a:solidFill>
                </a:rPr>
                <a:t>1 Large office</a:t>
              </a:r>
            </a:p>
            <a:p>
              <a:pPr algn="ctr"/>
              <a:r>
                <a:rPr lang="en-ZA" sz="1300" b="1" dirty="0">
                  <a:solidFill>
                    <a:prstClr val="black"/>
                  </a:solidFill>
                </a:rPr>
                <a:t>5</a:t>
              </a:r>
              <a:r>
                <a:rPr lang="en-ZA" sz="1300" b="1" dirty="0" smtClean="0">
                  <a:solidFill>
                    <a:prstClr val="black"/>
                  </a:solidFill>
                </a:rPr>
                <a:t> </a:t>
              </a:r>
              <a:r>
                <a:rPr lang="en-ZA" sz="1300" b="1" dirty="0">
                  <a:solidFill>
                    <a:prstClr val="black"/>
                  </a:solidFill>
                </a:rPr>
                <a:t>Medium offices</a:t>
              </a:r>
            </a:p>
            <a:p>
              <a:pPr algn="ctr"/>
              <a:r>
                <a:rPr lang="en-ZA" sz="1300" b="1" dirty="0">
                  <a:solidFill>
                    <a:prstClr val="black"/>
                  </a:solidFill>
                </a:rPr>
                <a:t>2</a:t>
              </a:r>
              <a:r>
                <a:rPr lang="en-ZA" sz="1300" b="1" dirty="0" smtClean="0">
                  <a:solidFill>
                    <a:prstClr val="black"/>
                  </a:solidFill>
                </a:rPr>
                <a:t> Small office</a:t>
              </a:r>
            </a:p>
            <a:p>
              <a:pPr algn="ctr"/>
              <a:endParaRPr lang="en-GB" sz="1300" dirty="0">
                <a:solidFill>
                  <a:prstClr val="black"/>
                </a:solidFill>
              </a:endParaRPr>
            </a:p>
          </p:txBody>
        </p:sp>
        <p:sp>
          <p:nvSpPr>
            <p:cNvPr id="21" name="_s2070"/>
            <p:cNvSpPr>
              <a:spLocks noChangeArrowheads="1"/>
            </p:cNvSpPr>
            <p:nvPr/>
          </p:nvSpPr>
          <p:spPr bwMode="auto">
            <a:xfrm>
              <a:off x="4176" y="2592"/>
              <a:ext cx="864" cy="330"/>
            </a:xfrm>
            <a:prstGeom prst="roundRect">
              <a:avLst>
                <a:gd name="adj" fmla="val 16667"/>
              </a:avLst>
            </a:prstGeom>
            <a:solidFill>
              <a:srgbClr val="00CC66">
                <a:alpha val="50195"/>
              </a:srgbClr>
            </a:solidFill>
            <a:ln w="28575">
              <a:solidFill>
                <a:srgbClr val="01BD0A"/>
              </a:solidFill>
              <a:round/>
              <a:headEnd/>
              <a:tailEnd/>
            </a:ln>
          </p:spPr>
          <p:txBody>
            <a:bodyPr wrap="none" lIns="0" tIns="0" rIns="0" bIns="0" anchor="ctr"/>
            <a:lstStyle/>
            <a:p>
              <a:pPr algn="ctr"/>
              <a:r>
                <a:rPr lang="en-ZA" sz="1300" b="1" dirty="0">
                  <a:solidFill>
                    <a:prstClr val="black"/>
                  </a:solidFill>
                </a:rPr>
                <a:t>Office </a:t>
              </a:r>
              <a:r>
                <a:rPr lang="en-ZA" sz="1300" b="1" dirty="0" smtClean="0">
                  <a:solidFill>
                    <a:prstClr val="black"/>
                  </a:solidFill>
                </a:rPr>
                <a:t>Managers</a:t>
              </a:r>
              <a:endParaRPr lang="en-ZA" sz="1300" b="1" dirty="0">
                <a:solidFill>
                  <a:prstClr val="black"/>
                </a:solidFill>
              </a:endParaRPr>
            </a:p>
            <a:p>
              <a:pPr algn="ctr"/>
              <a:r>
                <a:rPr lang="en-ZA" sz="1300" b="1" dirty="0">
                  <a:solidFill>
                    <a:prstClr val="black"/>
                  </a:solidFill>
                </a:rPr>
                <a:t>0 Large office</a:t>
              </a:r>
            </a:p>
            <a:p>
              <a:pPr algn="ctr"/>
              <a:r>
                <a:rPr lang="en-ZA" sz="1300" b="1" dirty="0">
                  <a:solidFill>
                    <a:prstClr val="black"/>
                  </a:solidFill>
                </a:rPr>
                <a:t>3 Medium </a:t>
              </a:r>
              <a:r>
                <a:rPr lang="en-ZA" sz="1300" b="1" dirty="0" smtClean="0">
                  <a:solidFill>
                    <a:prstClr val="black"/>
                  </a:solidFill>
                </a:rPr>
                <a:t>offices</a:t>
              </a:r>
            </a:p>
            <a:p>
              <a:pPr algn="ctr"/>
              <a:r>
                <a:rPr lang="en-US" sz="1300" b="1" dirty="0" smtClean="0">
                  <a:solidFill>
                    <a:prstClr val="black"/>
                  </a:solidFill>
                </a:rPr>
                <a:t>1 Thusong Centre</a:t>
              </a:r>
              <a:endParaRPr lang="en-ZA" sz="1300" b="1" dirty="0">
                <a:solidFill>
                  <a:prstClr val="black"/>
                </a:solidFill>
              </a:endParaRPr>
            </a:p>
          </p:txBody>
        </p:sp>
      </p:grpSp>
      <p:sp>
        <p:nvSpPr>
          <p:cNvPr id="22" name="Title 21"/>
          <p:cNvSpPr>
            <a:spLocks noGrp="1"/>
          </p:cNvSpPr>
          <p:nvPr>
            <p:ph type="title"/>
          </p:nvPr>
        </p:nvSpPr>
        <p:spPr/>
        <p:txBody>
          <a:bodyPr>
            <a:normAutofit/>
          </a:bodyPr>
          <a:lstStyle/>
          <a:p>
            <a:r>
              <a:rPr lang="en-ZA" sz="2800" b="1" dirty="0"/>
              <a:t>PROVINCIAL MANAGEMENT AND DERMACATION</a:t>
            </a:r>
            <a:endParaRPr lang="en-US" sz="2800" dirty="0"/>
          </a:p>
        </p:txBody>
      </p:sp>
      <p:sp>
        <p:nvSpPr>
          <p:cNvPr id="23" name="Slide Number Placeholder 22"/>
          <p:cNvSpPr>
            <a:spLocks noGrp="1"/>
          </p:cNvSpPr>
          <p:nvPr>
            <p:ph type="sldNum" sz="quarter" idx="12"/>
          </p:nvPr>
        </p:nvSpPr>
        <p:spPr>
          <a:xfrm>
            <a:off x="6857591" y="6356350"/>
            <a:ext cx="2133600" cy="365125"/>
          </a:xfrm>
        </p:spPr>
        <p:txBody>
          <a:bodyPr/>
          <a:lstStyle/>
          <a:p>
            <a:fld id="{2538E8B7-8BD9-9F48-9FB6-4E0DFEDB8449}"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xmlns="" val="402786462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457200" y="367399"/>
            <a:ext cx="8229600" cy="430887"/>
          </a:xfrm>
          <a:prstGeom prst="rect">
            <a:avLst/>
          </a:prstGeom>
          <a:noFill/>
          <a:ln w="9525">
            <a:noFill/>
            <a:miter lim="800000"/>
            <a:headEnd/>
            <a:tailEnd/>
          </a:ln>
        </p:spPr>
        <p:txBody>
          <a:bodyPr>
            <a:spAutoFit/>
          </a:bodyPr>
          <a:lstStyle/>
          <a:p>
            <a:pPr algn="ctr"/>
            <a:r>
              <a:rPr lang="en-US" sz="2200" dirty="0" smtClean="0"/>
              <a:t>NGAKA MODIRI MOLEMA DISTRICT</a:t>
            </a:r>
            <a:endParaRPr lang="en-US" sz="2200" dirty="0"/>
          </a:p>
        </p:txBody>
      </p:sp>
      <p:pic>
        <p:nvPicPr>
          <p:cNvPr id="5" name="Picture 2" descr="Clickable map of accommodation in Central Region"/>
          <p:cNvPicPr>
            <a:picLocks noGrp="1" noChangeAspect="1" noChangeArrowheads="1"/>
          </p:cNvPicPr>
          <p:nvPr>
            <p:ph idx="1"/>
          </p:nvPr>
        </p:nvPicPr>
        <p:blipFill>
          <a:blip r:embed="rId2"/>
          <a:srcRect/>
          <a:stretch>
            <a:fillRect/>
          </a:stretch>
        </p:blipFill>
        <p:spPr bwMode="auto">
          <a:xfrm>
            <a:off x="416655" y="898204"/>
            <a:ext cx="4282345" cy="3418987"/>
          </a:xfrm>
          <a:prstGeom prst="rect">
            <a:avLst/>
          </a:prstGeom>
          <a:noFill/>
          <a:ln w="9525">
            <a:noFill/>
            <a:miter lim="800000"/>
            <a:headEnd/>
            <a:tailEnd/>
          </a:ln>
        </p:spPr>
      </p:pic>
      <p:graphicFrame>
        <p:nvGraphicFramePr>
          <p:cNvPr id="6" name="Group 101"/>
          <p:cNvGraphicFramePr>
            <a:graphicFrameLocks noGrp="1"/>
          </p:cNvGraphicFramePr>
          <p:nvPr>
            <p:extLst>
              <p:ext uri="{D42A27DB-BD31-4B8C-83A1-F6EECF244321}">
                <p14:modId xmlns:p14="http://schemas.microsoft.com/office/powerpoint/2010/main" xmlns="" val="2908560591"/>
              </p:ext>
            </p:extLst>
          </p:nvPr>
        </p:nvGraphicFramePr>
        <p:xfrm>
          <a:off x="4698999" y="919260"/>
          <a:ext cx="4028345" cy="4079510"/>
        </p:xfrm>
        <a:graphic>
          <a:graphicData uri="http://schemas.openxmlformats.org/drawingml/2006/table">
            <a:tbl>
              <a:tblPr/>
              <a:tblGrid>
                <a:gridCol w="2116537">
                  <a:extLst>
                    <a:ext uri="{9D8B030D-6E8A-4147-A177-3AD203B41FA5}">
                      <a16:colId xmlns="" xmlns:a16="http://schemas.microsoft.com/office/drawing/2014/main" val="20000"/>
                    </a:ext>
                  </a:extLst>
                </a:gridCol>
                <a:gridCol w="1911808">
                  <a:extLst>
                    <a:ext uri="{9D8B030D-6E8A-4147-A177-3AD203B41FA5}">
                      <a16:colId xmlns="" xmlns:a16="http://schemas.microsoft.com/office/drawing/2014/main" val="20001"/>
                    </a:ext>
                  </a:extLst>
                </a:gridCol>
              </a:tblGrid>
              <a:tr h="5952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 Local Municipality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DHA Presence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802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Mahikeng</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3</a:t>
                      </a:r>
                      <a:r>
                        <a:rPr kumimoji="0" lang="en-US" sz="1600" b="0" i="0" u="none" strike="noStrike" cap="none" normalizeH="0" baseline="0" dirty="0" smtClean="0">
                          <a:ln>
                            <a:noFill/>
                          </a:ln>
                          <a:solidFill>
                            <a:srgbClr val="000000"/>
                          </a:solidFill>
                          <a:effectLst/>
                          <a:latin typeface="Calibri" pitchFamily="34" charset="0"/>
                        </a:rPr>
                        <a:t>) -Mahikeng Provincial</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Office,</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-Molopo MO &amp;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 Mmabatho LO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952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Ramotshere Moiloa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chemeClr val="tx1"/>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   </a:t>
                      </a:r>
                      <a:r>
                        <a:rPr kumimoji="0" lang="en-US" sz="1600" b="0" i="0" u="none" strike="noStrike" cap="none" normalizeH="0" baseline="0" dirty="0" smtClean="0">
                          <a:ln>
                            <a:noFill/>
                          </a:ln>
                          <a:solidFill>
                            <a:srgbClr val="000000"/>
                          </a:solidFill>
                          <a:effectLst/>
                          <a:latin typeface="Calibri" pitchFamily="34" charset="0"/>
                        </a:rPr>
                        <a:t>Zeerust MO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80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Ditsobotla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2</a:t>
                      </a:r>
                      <a:r>
                        <a:rPr kumimoji="0" lang="en-US" sz="1600" b="0" i="0" u="none" strike="noStrike" cap="none" normalizeH="0" baseline="0" dirty="0" smtClean="0">
                          <a:ln>
                            <a:noFill/>
                          </a:ln>
                          <a:solidFill>
                            <a:srgbClr val="000000"/>
                          </a:solidFill>
                          <a:effectLst/>
                          <a:latin typeface="Calibri" pitchFamily="34" charset="0"/>
                        </a:rPr>
                        <a:t>) -Lichtenburg &amp;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-Itsoseng MOs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496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Tswaing</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rgbClr val="000000"/>
                          </a:solidFill>
                          <a:effectLst/>
                          <a:latin typeface="Calibri" pitchFamily="34" charset="0"/>
                        </a:rPr>
                        <a:t>)   Atamelang MO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0158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 Ratlou</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AutoNum type="arabicParenBoth"/>
                        <a:tabLst/>
                      </a:pPr>
                      <a:r>
                        <a:rPr kumimoji="0" lang="en-US" sz="1600" b="0" i="0" u="none" strike="noStrike" cap="none" normalizeH="0" baseline="0" dirty="0" smtClean="0">
                          <a:ln>
                            <a:noFill/>
                          </a:ln>
                          <a:solidFill>
                            <a:srgbClr val="000000"/>
                          </a:solidFill>
                          <a:effectLst/>
                          <a:latin typeface="Calibri" pitchFamily="34" charset="0"/>
                        </a:rPr>
                        <a:t>Madibogo SO</a:t>
                      </a:r>
                    </a:p>
                    <a:p>
                      <a:pPr marL="342900" marR="0" lvl="0" indent="-342900" algn="l" defTabSz="914400" rtl="0" eaLnBrk="1" fontAlgn="b" latinLnBrk="0" hangingPunct="1">
                        <a:lnSpc>
                          <a:spcPct val="100000"/>
                        </a:lnSpc>
                        <a:spcBef>
                          <a:spcPct val="0"/>
                        </a:spcBef>
                        <a:spcAft>
                          <a:spcPct val="0"/>
                        </a:spcAft>
                        <a:buClrTx/>
                        <a:buSzTx/>
                        <a:buFontTx/>
                        <a:buAutoNum type="arabicParenBoth"/>
                        <a:tabLst/>
                      </a:pPr>
                      <a:r>
                        <a:rPr kumimoji="0" lang="en-US" sz="1600" b="0" i="0" u="none" strike="noStrike" cap="none" normalizeH="0" baseline="0" dirty="0" smtClean="0">
                          <a:ln>
                            <a:noFill/>
                          </a:ln>
                          <a:solidFill>
                            <a:srgbClr val="000000"/>
                          </a:solidFill>
                          <a:effectLst/>
                          <a:latin typeface="Calibri" pitchFamily="34" charset="0"/>
                        </a:rPr>
                        <a:t>Tshidilamolomo SO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7" name="Group 120"/>
          <p:cNvGraphicFramePr>
            <a:graphicFrameLocks noGrp="1"/>
          </p:cNvGraphicFramePr>
          <p:nvPr>
            <p:extLst>
              <p:ext uri="{D42A27DB-BD31-4B8C-83A1-F6EECF244321}">
                <p14:modId xmlns:p14="http://schemas.microsoft.com/office/powerpoint/2010/main" xmlns="" val="3482264433"/>
              </p:ext>
            </p:extLst>
          </p:nvPr>
        </p:nvGraphicFramePr>
        <p:xfrm>
          <a:off x="416655" y="4959305"/>
          <a:ext cx="8310689" cy="1011687"/>
        </p:xfrm>
        <a:graphic>
          <a:graphicData uri="http://schemas.openxmlformats.org/drawingml/2006/table">
            <a:tbl>
              <a:tblPr/>
              <a:tblGrid>
                <a:gridCol w="8310689">
                  <a:extLst>
                    <a:ext uri="{9D8B030D-6E8A-4147-A177-3AD203B41FA5}">
                      <a16:colId xmlns="" xmlns:a16="http://schemas.microsoft.com/office/drawing/2014/main" val="20000"/>
                    </a:ext>
                  </a:extLst>
                </a:gridCol>
              </a:tblGrid>
              <a:tr h="101168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chemeClr val="bg1"/>
                          </a:solidFill>
                          <a:effectLst/>
                          <a:latin typeface="Calibri" pitchFamily="34" charset="0"/>
                        </a:rPr>
                        <a:t>The District does not have proper office accommodation in Ratlou Local Municipality where we could have a modernization system. In terms of progress and possible registration of births and deaths in Ratlou Local Municipality,  the Province acquired space at Madibogo and has a staff compliment of two officers servicing the public daily at the said small office as well as at  Ratlou Community Health Centre.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bl>
          </a:graphicData>
        </a:graphic>
      </p:graphicFrame>
      <p:sp>
        <p:nvSpPr>
          <p:cNvPr id="2" name="Slide Number Placeholder 1"/>
          <p:cNvSpPr>
            <a:spLocks noGrp="1"/>
          </p:cNvSpPr>
          <p:nvPr>
            <p:ph type="sldNum" sz="quarter" idx="12"/>
          </p:nvPr>
        </p:nvSpPr>
        <p:spPr>
          <a:xfrm>
            <a:off x="6881003" y="6356350"/>
            <a:ext cx="2133600" cy="365125"/>
          </a:xfrm>
        </p:spPr>
        <p:txBody>
          <a:bodyPr/>
          <a:lstStyle/>
          <a:p>
            <a:fld id="{2538E8B7-8BD9-9F48-9FB6-4E0DFEDB8449}"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xmlns="" val="362623223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152400"/>
            <a:ext cx="8686800" cy="461665"/>
          </a:xfrm>
          <a:prstGeom prst="rect">
            <a:avLst/>
          </a:prstGeom>
          <a:noFill/>
          <a:ln w="9525">
            <a:noFill/>
            <a:miter lim="800000"/>
            <a:headEnd/>
            <a:tailEnd/>
          </a:ln>
        </p:spPr>
        <p:txBody>
          <a:bodyPr>
            <a:spAutoFit/>
          </a:bodyPr>
          <a:lstStyle/>
          <a:p>
            <a:pPr algn="ctr"/>
            <a:r>
              <a:rPr lang="en-US" sz="2400" dirty="0" smtClean="0">
                <a:solidFill>
                  <a:prstClr val="black"/>
                </a:solidFill>
              </a:rPr>
              <a:t>DR RUTH SEGOMOTSI MOMPATI DISTRICT</a:t>
            </a:r>
            <a:endParaRPr lang="en-US" sz="2400" dirty="0">
              <a:solidFill>
                <a:prstClr val="black"/>
              </a:solidFill>
            </a:endParaRPr>
          </a:p>
        </p:txBody>
      </p:sp>
      <p:pic>
        <p:nvPicPr>
          <p:cNvPr id="3" name="Picture 2" descr="Clickable map of accommodation in Bophirima"/>
          <p:cNvPicPr>
            <a:picLocks noChangeAspect="1" noChangeArrowheads="1"/>
          </p:cNvPicPr>
          <p:nvPr/>
        </p:nvPicPr>
        <p:blipFill>
          <a:blip r:embed="rId2"/>
          <a:srcRect/>
          <a:stretch>
            <a:fillRect/>
          </a:stretch>
        </p:blipFill>
        <p:spPr bwMode="auto">
          <a:xfrm>
            <a:off x="152401" y="764703"/>
            <a:ext cx="5002924" cy="4154137"/>
          </a:xfrm>
          <a:prstGeom prst="rect">
            <a:avLst/>
          </a:prstGeom>
          <a:noFill/>
          <a:ln w="9525">
            <a:noFill/>
            <a:miter lim="800000"/>
            <a:headEnd/>
            <a:tailEnd/>
          </a:ln>
        </p:spPr>
      </p:pic>
      <p:graphicFrame>
        <p:nvGraphicFramePr>
          <p:cNvPr id="4" name="Group 64"/>
          <p:cNvGraphicFramePr>
            <a:graphicFrameLocks noGrp="1"/>
          </p:cNvGraphicFramePr>
          <p:nvPr>
            <p:extLst>
              <p:ext uri="{D42A27DB-BD31-4B8C-83A1-F6EECF244321}">
                <p14:modId xmlns:p14="http://schemas.microsoft.com/office/powerpoint/2010/main" xmlns="" val="2248602970"/>
              </p:ext>
            </p:extLst>
          </p:nvPr>
        </p:nvGraphicFramePr>
        <p:xfrm>
          <a:off x="5155325" y="764703"/>
          <a:ext cx="3894082" cy="4177184"/>
        </p:xfrm>
        <a:graphic>
          <a:graphicData uri="http://schemas.openxmlformats.org/drawingml/2006/table">
            <a:tbl>
              <a:tblPr/>
              <a:tblGrid>
                <a:gridCol w="2439991">
                  <a:extLst>
                    <a:ext uri="{9D8B030D-6E8A-4147-A177-3AD203B41FA5}">
                      <a16:colId xmlns="" xmlns:a16="http://schemas.microsoft.com/office/drawing/2014/main" val="20000"/>
                    </a:ext>
                  </a:extLst>
                </a:gridCol>
                <a:gridCol w="1454091">
                  <a:extLst>
                    <a:ext uri="{9D8B030D-6E8A-4147-A177-3AD203B41FA5}">
                      <a16:colId xmlns="" xmlns:a16="http://schemas.microsoft.com/office/drawing/2014/main" val="20001"/>
                    </a:ext>
                  </a:extLst>
                </a:gridCol>
              </a:tblGrid>
              <a:tr h="78890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 Local Municipality</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DHA Presence</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556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Naledi (Vryburg)</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rgbClr val="000000"/>
                          </a:solidFill>
                          <a:effectLst/>
                          <a:latin typeface="Calibri" pitchFamily="34" charset="0"/>
                        </a:rPr>
                        <a:t>) Vryburg MO</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980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Kagisano/Molopo</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2</a:t>
                      </a:r>
                      <a:r>
                        <a:rPr kumimoji="0" lang="en-US" sz="1600" b="0" i="0" u="none" strike="noStrike" cap="none" normalizeH="0" baseline="0" dirty="0" smtClean="0">
                          <a:ln>
                            <a:noFill/>
                          </a:ln>
                          <a:solidFill>
                            <a:srgbClr val="000000"/>
                          </a:solidFill>
                          <a:effectLst/>
                          <a:latin typeface="Calibri" pitchFamily="34" charset="0"/>
                        </a:rPr>
                        <a:t>) -Ganyesa MO</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 Morokweng</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THC</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556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Taung</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rgbClr val="000000"/>
                          </a:solidFill>
                          <a:effectLst/>
                          <a:latin typeface="Calibri" pitchFamily="34" charset="0"/>
                        </a:rPr>
                        <a:t>) Taung MO</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306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Lekwa -Teemane</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0</a:t>
                      </a:r>
                      <a:r>
                        <a:rPr kumimoji="0" lang="en-US" sz="1600" b="0" i="0" u="none" strike="noStrike" cap="none" normalizeH="0" baseline="0" dirty="0" smtClean="0">
                          <a:ln>
                            <a:noFill/>
                          </a:ln>
                          <a:solidFill>
                            <a:srgbClr val="000000"/>
                          </a:solidFill>
                          <a:effectLst/>
                          <a:latin typeface="Calibri" pitchFamily="34" charset="0"/>
                        </a:rPr>
                        <a:t>)</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482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Mamusa</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0</a:t>
                      </a:r>
                      <a:r>
                        <a:rPr kumimoji="0" lang="en-US" sz="1600" b="0" i="0" u="none" strike="noStrike" cap="none" normalizeH="0" baseline="0" dirty="0" smtClean="0">
                          <a:ln>
                            <a:noFill/>
                          </a:ln>
                          <a:solidFill>
                            <a:srgbClr val="000000"/>
                          </a:solidFill>
                          <a:effectLst/>
                          <a:latin typeface="Calibri" pitchFamily="34" charset="0"/>
                        </a:rPr>
                        <a:t>)</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5" name="Group 74"/>
          <p:cNvGraphicFramePr>
            <a:graphicFrameLocks noGrp="1"/>
          </p:cNvGraphicFramePr>
          <p:nvPr>
            <p:extLst>
              <p:ext uri="{D42A27DB-BD31-4B8C-83A1-F6EECF244321}">
                <p14:modId xmlns:p14="http://schemas.microsoft.com/office/powerpoint/2010/main" xmlns="" val="2705295446"/>
              </p:ext>
            </p:extLst>
          </p:nvPr>
        </p:nvGraphicFramePr>
        <p:xfrm>
          <a:off x="152402" y="4918841"/>
          <a:ext cx="8897006" cy="1106806"/>
        </p:xfrm>
        <a:graphic>
          <a:graphicData uri="http://schemas.openxmlformats.org/drawingml/2006/table">
            <a:tbl>
              <a:tblPr/>
              <a:tblGrid>
                <a:gridCol w="8897006">
                  <a:extLst>
                    <a:ext uri="{9D8B030D-6E8A-4147-A177-3AD203B41FA5}">
                      <a16:colId xmlns="" xmlns:a16="http://schemas.microsoft.com/office/drawing/2014/main" val="20000"/>
                    </a:ext>
                  </a:extLst>
                </a:gridCol>
              </a:tblGrid>
              <a:tr h="104052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rgbClr val="FFFFFF"/>
                          </a:solidFill>
                          <a:effectLst/>
                          <a:latin typeface="Calibri" pitchFamily="34" charset="0"/>
                        </a:rPr>
                        <a:t>This District Municipality is the most economically depressed in the Province and lacks DHA presence in two local municipalities. In order to establish DHA Foot Print in these Municipalities, we were able to connect online Birth Registration System at Bloemhof, Christiana and Sweizer-Reneke in Lekwa-Teemane and Mamusa Local Municipality respectively. The Province also make use of the Local Municipalities  to ferry clients to apply for  Smart Id cards at Vryburg or Wolmaranstad offices. Proposals have been made to connect Taung Office  for modernization  during the second quarter. Other necessary plans  are in progress  to make sure the server room is built .The District still remains a developmental node in the Province</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bl>
          </a:graphicData>
        </a:graphic>
      </p:graphicFrame>
      <p:sp>
        <p:nvSpPr>
          <p:cNvPr id="6" name="Slide Number Placeholder 5"/>
          <p:cNvSpPr>
            <a:spLocks noGrp="1"/>
          </p:cNvSpPr>
          <p:nvPr>
            <p:ph type="sldNum" sz="quarter" idx="12"/>
          </p:nvPr>
        </p:nvSpPr>
        <p:spPr>
          <a:xfrm>
            <a:off x="6858000" y="6356350"/>
            <a:ext cx="2133600" cy="365125"/>
          </a:xfrm>
        </p:spPr>
        <p:txBody>
          <a:bodyPr/>
          <a:lstStyle/>
          <a:p>
            <a:fld id="{2538E8B7-8BD9-9F48-9FB6-4E0DFEDB8449}"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233512839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457200" y="630694"/>
            <a:ext cx="8229600" cy="430887"/>
          </a:xfrm>
          <a:prstGeom prst="rect">
            <a:avLst/>
          </a:prstGeom>
          <a:noFill/>
          <a:ln w="9525">
            <a:noFill/>
            <a:miter lim="800000"/>
            <a:headEnd/>
            <a:tailEnd/>
          </a:ln>
        </p:spPr>
        <p:txBody>
          <a:bodyPr>
            <a:spAutoFit/>
          </a:bodyPr>
          <a:lstStyle/>
          <a:p>
            <a:pPr algn="ctr"/>
            <a:r>
              <a:rPr lang="en-US" sz="2200" dirty="0" smtClean="0"/>
              <a:t>BOJANALA PLATINUM DISTRICT</a:t>
            </a:r>
            <a:endParaRPr lang="en-US" sz="2200" dirty="0"/>
          </a:p>
        </p:txBody>
      </p:sp>
      <p:pic>
        <p:nvPicPr>
          <p:cNvPr id="5" name="Picture 2" descr="Clickable map of accommodation in Eastern Region"/>
          <p:cNvPicPr>
            <a:picLocks noChangeAspect="1" noChangeArrowheads="1"/>
          </p:cNvPicPr>
          <p:nvPr/>
        </p:nvPicPr>
        <p:blipFill>
          <a:blip r:embed="rId3"/>
          <a:srcRect/>
          <a:stretch>
            <a:fillRect/>
          </a:stretch>
        </p:blipFill>
        <p:spPr bwMode="auto">
          <a:xfrm>
            <a:off x="1" y="996922"/>
            <a:ext cx="4986338" cy="3295678"/>
          </a:xfrm>
          <a:prstGeom prst="rect">
            <a:avLst/>
          </a:prstGeom>
          <a:noFill/>
          <a:ln w="9525">
            <a:noFill/>
            <a:miter lim="800000"/>
            <a:headEnd/>
            <a:tailEnd/>
          </a:ln>
        </p:spPr>
      </p:pic>
      <p:graphicFrame>
        <p:nvGraphicFramePr>
          <p:cNvPr id="6" name="Group 162"/>
          <p:cNvGraphicFramePr>
            <a:graphicFrameLocks noGrp="1"/>
          </p:cNvGraphicFramePr>
          <p:nvPr>
            <p:extLst>
              <p:ext uri="{D42A27DB-BD31-4B8C-83A1-F6EECF244321}">
                <p14:modId xmlns:p14="http://schemas.microsoft.com/office/powerpoint/2010/main" xmlns="" val="2978829986"/>
              </p:ext>
            </p:extLst>
          </p:nvPr>
        </p:nvGraphicFramePr>
        <p:xfrm>
          <a:off x="4986339" y="996921"/>
          <a:ext cx="4122737" cy="3372647"/>
        </p:xfrm>
        <a:graphic>
          <a:graphicData uri="http://schemas.openxmlformats.org/drawingml/2006/table">
            <a:tbl>
              <a:tblPr/>
              <a:tblGrid>
                <a:gridCol w="2236062">
                  <a:extLst>
                    <a:ext uri="{9D8B030D-6E8A-4147-A177-3AD203B41FA5}">
                      <a16:colId xmlns="" xmlns:a16="http://schemas.microsoft.com/office/drawing/2014/main" val="20000"/>
                    </a:ext>
                  </a:extLst>
                </a:gridCol>
                <a:gridCol w="1886675">
                  <a:extLst>
                    <a:ext uri="{9D8B030D-6E8A-4147-A177-3AD203B41FA5}">
                      <a16:colId xmlns="" xmlns:a16="http://schemas.microsoft.com/office/drawing/2014/main" val="20001"/>
                    </a:ext>
                  </a:extLst>
                </a:gridCol>
              </a:tblGrid>
              <a:tr h="57144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 Local Municipality</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DHA Presence</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28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Rustenburg</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rgbClr val="000000"/>
                          </a:solidFill>
                          <a:effectLst/>
                          <a:latin typeface="Calibri" pitchFamily="34" charset="0"/>
                        </a:rPr>
                        <a:t>)Rustenburg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LO</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28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Moses Kotane</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2</a:t>
                      </a:r>
                      <a:r>
                        <a:rPr kumimoji="0" lang="en-US" sz="1600" b="0" i="0" u="none" strike="noStrike" cap="none" normalizeH="0" baseline="0" dirty="0" smtClean="0">
                          <a:ln>
                            <a:noFill/>
                          </a:ln>
                          <a:solidFill>
                            <a:srgbClr val="000000"/>
                          </a:solidFill>
                          <a:effectLst/>
                          <a:latin typeface="Calibri" pitchFamily="34" charset="0"/>
                        </a:rPr>
                        <a:t>) -Mankwe &amp;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-Madikwe MO</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28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Madibeng</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FF0000"/>
                          </a:solidFill>
                          <a:effectLst/>
                          <a:latin typeface="Calibri" pitchFamily="34" charset="0"/>
                        </a:rPr>
                        <a:t>1</a:t>
                      </a:r>
                      <a:r>
                        <a:rPr kumimoji="0" lang="en-US" sz="1600" b="0" i="0" u="none" strike="noStrike" cap="none" normalizeH="0" baseline="0" dirty="0" smtClean="0">
                          <a:ln>
                            <a:noFill/>
                          </a:ln>
                          <a:solidFill>
                            <a:srgbClr val="000000"/>
                          </a:solidFill>
                          <a:effectLst/>
                          <a:latin typeface="Calibri" pitchFamily="34" charset="0"/>
                        </a:rPr>
                        <a:t>)Brits MO</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195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Moretele </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rgbClr val="C00000"/>
                          </a:solidFill>
                          <a:effectLst/>
                          <a:latin typeface="Calibri" pitchFamily="34" charset="0"/>
                        </a:rPr>
                        <a:t>) </a:t>
                      </a:r>
                      <a:r>
                        <a:rPr kumimoji="0" lang="en-US" sz="1600" b="0" i="0" u="none" strike="noStrike" cap="none" normalizeH="0" baseline="0" dirty="0" smtClean="0">
                          <a:ln>
                            <a:noFill/>
                          </a:ln>
                          <a:solidFill>
                            <a:srgbClr val="000000"/>
                          </a:solidFill>
                          <a:effectLst/>
                          <a:latin typeface="Calibri" pitchFamily="34" charset="0"/>
                        </a:rPr>
                        <a:t>Leretlhabetse</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THC</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900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Kgetleng river </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a:t>
                      </a:r>
                      <a:r>
                        <a:rPr kumimoji="0" lang="en-US" sz="1600" b="1" i="0" u="none" strike="noStrike" cap="none" normalizeH="0" baseline="0" dirty="0" smtClean="0">
                          <a:ln>
                            <a:noFill/>
                          </a:ln>
                          <a:solidFill>
                            <a:srgbClr val="C00000"/>
                          </a:solidFill>
                          <a:effectLst/>
                          <a:latin typeface="Calibri" pitchFamily="34" charset="0"/>
                        </a:rPr>
                        <a:t>1</a:t>
                      </a:r>
                      <a:r>
                        <a:rPr kumimoji="0" lang="en-US" sz="1600" b="0" i="0" u="none" strike="noStrike" cap="none" normalizeH="0" baseline="0" dirty="0" smtClean="0">
                          <a:ln>
                            <a:noFill/>
                          </a:ln>
                          <a:solidFill>
                            <a:srgbClr val="000000"/>
                          </a:solidFill>
                          <a:effectLst/>
                          <a:latin typeface="Calibri" pitchFamily="34" charset="0"/>
                        </a:rPr>
                        <a:t>)Swartruggens</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SO</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7" name="Group 39"/>
          <p:cNvGraphicFramePr>
            <a:graphicFrameLocks noGrp="1"/>
          </p:cNvGraphicFramePr>
          <p:nvPr>
            <p:extLst>
              <p:ext uri="{D42A27DB-BD31-4B8C-83A1-F6EECF244321}">
                <p14:modId xmlns:p14="http://schemas.microsoft.com/office/powerpoint/2010/main" xmlns="" val="2666218910"/>
              </p:ext>
            </p:extLst>
          </p:nvPr>
        </p:nvGraphicFramePr>
        <p:xfrm>
          <a:off x="94593" y="4509120"/>
          <a:ext cx="9049407" cy="1418713"/>
        </p:xfrm>
        <a:graphic>
          <a:graphicData uri="http://schemas.openxmlformats.org/drawingml/2006/table">
            <a:tbl>
              <a:tblPr/>
              <a:tblGrid>
                <a:gridCol w="9049407">
                  <a:extLst>
                    <a:ext uri="{9D8B030D-6E8A-4147-A177-3AD203B41FA5}">
                      <a16:colId xmlns="" xmlns:a16="http://schemas.microsoft.com/office/drawing/2014/main" val="20000"/>
                    </a:ext>
                  </a:extLst>
                </a:gridCol>
              </a:tblGrid>
              <a:tr h="1418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FFFFFF"/>
                          </a:solidFill>
                          <a:effectLst/>
                          <a:latin typeface="Calibri" pitchFamily="34" charset="0"/>
                        </a:rPr>
                        <a:t>The previous demarcation resulted in a gap of service delivery in Moretele Local Municipality. Space has been secured at       Leretlhabetse/ Lebotlwane Thusong Centre. The Centre  caters for birth registration.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dirty="0" smtClean="0">
                          <a:ln>
                            <a:noFill/>
                          </a:ln>
                          <a:solidFill>
                            <a:srgbClr val="FFFFFF"/>
                          </a:solidFill>
                          <a:effectLst/>
                          <a:latin typeface="Calibri" pitchFamily="34" charset="0"/>
                        </a:rPr>
                        <a:t>To address the problem of service accessibility in the Kgetleng River Local Municipality, the Province  opened a small  office in Swartruggens and five dedicated staff were appointed. This office is also taking care of the community living in and around Koster as well as surrounding farms.  This office (Swartruggens) became live on  13</a:t>
                      </a:r>
                      <a:r>
                        <a:rPr kumimoji="0" lang="en-US" sz="1400" b="0" i="0" u="none" strike="noStrike" cap="none" normalizeH="0" baseline="30000" dirty="0" smtClean="0">
                          <a:ln>
                            <a:noFill/>
                          </a:ln>
                          <a:solidFill>
                            <a:srgbClr val="FFFFFF"/>
                          </a:solidFill>
                          <a:effectLst/>
                          <a:latin typeface="Calibri" pitchFamily="34" charset="0"/>
                        </a:rPr>
                        <a:t>th</a:t>
                      </a:r>
                      <a:r>
                        <a:rPr kumimoji="0" lang="en-US" sz="1400" b="0" i="0" u="none" strike="noStrike" cap="none" normalizeH="0" baseline="0" dirty="0" smtClean="0">
                          <a:ln>
                            <a:noFill/>
                          </a:ln>
                          <a:solidFill>
                            <a:srgbClr val="FFFFFF"/>
                          </a:solidFill>
                          <a:effectLst/>
                          <a:latin typeface="Calibri" pitchFamily="34" charset="0"/>
                        </a:rPr>
                        <a:t>  March 2019 and was officially opened by  Dr. S Cwele, the then Minister of Home Affairs  on the 30</a:t>
                      </a:r>
                      <a:r>
                        <a:rPr kumimoji="0" lang="en-US" sz="1400" b="0" i="0" u="none" strike="noStrike" cap="none" normalizeH="0" baseline="30000" dirty="0" smtClean="0">
                          <a:ln>
                            <a:noFill/>
                          </a:ln>
                          <a:solidFill>
                            <a:srgbClr val="FFFFFF"/>
                          </a:solidFill>
                          <a:effectLst/>
                          <a:latin typeface="Calibri" pitchFamily="34" charset="0"/>
                        </a:rPr>
                        <a:t>th</a:t>
                      </a:r>
                      <a:r>
                        <a:rPr kumimoji="0" lang="en-US" sz="1400" b="0" i="0" u="none" strike="noStrike" cap="none" normalizeH="0" baseline="0" dirty="0" smtClean="0">
                          <a:ln>
                            <a:noFill/>
                          </a:ln>
                          <a:solidFill>
                            <a:srgbClr val="FFFFFF"/>
                          </a:solidFill>
                          <a:effectLst/>
                          <a:latin typeface="Calibri" pitchFamily="34" charset="0"/>
                        </a:rPr>
                        <a:t> April 2019.</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bl>
          </a:graphicData>
        </a:graphic>
      </p:graphicFrame>
      <p:sp>
        <p:nvSpPr>
          <p:cNvPr id="2" name="Slide Number Placeholder 1"/>
          <p:cNvSpPr>
            <a:spLocks noGrp="1"/>
          </p:cNvSpPr>
          <p:nvPr>
            <p:ph type="sldNum" sz="quarter" idx="12"/>
          </p:nvPr>
        </p:nvSpPr>
        <p:spPr>
          <a:xfrm>
            <a:off x="6975476" y="6356350"/>
            <a:ext cx="2133600" cy="365125"/>
          </a:xfrm>
        </p:spPr>
        <p:txBody>
          <a:bodyPr/>
          <a:lstStyle/>
          <a:p>
            <a:fld id="{2538E8B7-8BD9-9F48-9FB6-4E0DFEDB8449}"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xmlns="" val="329028052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1944</TotalTime>
  <Words>4401</Words>
  <Application>Microsoft Office PowerPoint</Application>
  <PresentationFormat>On-screen Show (4:3)</PresentationFormat>
  <Paragraphs>1262</Paragraphs>
  <Slides>42</Slides>
  <Notes>16</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42</vt:i4>
      </vt:variant>
    </vt:vector>
  </HeadingPairs>
  <TitlesOfParts>
    <vt:vector size="45" baseType="lpstr">
      <vt:lpstr>Office Theme</vt:lpstr>
      <vt:lpstr>1_Office Theme</vt:lpstr>
      <vt:lpstr>5_Office Theme</vt:lpstr>
      <vt:lpstr>Slide 1</vt:lpstr>
      <vt:lpstr>Table of Contents</vt:lpstr>
      <vt:lpstr>Table of Contents</vt:lpstr>
      <vt:lpstr>Table of Contents Continue</vt:lpstr>
      <vt:lpstr>INTRODUCTION &amp; BACKGROUND</vt:lpstr>
      <vt:lpstr>PROVINCIAL MANAGEMENT AND DERMACATION</vt:lpstr>
      <vt:lpstr>NGAKA MODIRI MOLEMA DISTRICT</vt:lpstr>
      <vt:lpstr>Slide 8</vt:lpstr>
      <vt:lpstr>BOJANALA PLATINUM DISTRICT</vt:lpstr>
      <vt:lpstr>DR KENNETH KAUNDA DISTRICT</vt:lpstr>
      <vt:lpstr>Online health facilities  (registration of birth 0-30 days)</vt:lpstr>
      <vt:lpstr>Online health facilities  (registration of birth 0-30 days)</vt:lpstr>
      <vt:lpstr> Manually serviced health facilities registering births 0 – 30 days </vt:lpstr>
      <vt:lpstr>Manually Serviced Health Facilities Registering births 0 – 30 days</vt:lpstr>
      <vt:lpstr>Manually Serviced Health Facilities Registering births 0 – 30 days</vt:lpstr>
      <vt:lpstr>PROVINCIAL PERFORMANCE 2018/19</vt:lpstr>
      <vt:lpstr>Slide 17</vt:lpstr>
      <vt:lpstr>OVERVIEW ANALYSIS</vt:lpstr>
      <vt:lpstr>OVERVIEW ANALYSIS</vt:lpstr>
      <vt:lpstr>Slide 20</vt:lpstr>
      <vt:lpstr>       </vt:lpstr>
      <vt:lpstr>       </vt:lpstr>
      <vt:lpstr>Slide 23</vt:lpstr>
      <vt:lpstr>       </vt:lpstr>
      <vt:lpstr>       </vt:lpstr>
      <vt:lpstr>       </vt:lpstr>
      <vt:lpstr>       </vt:lpstr>
      <vt:lpstr>       </vt:lpstr>
      <vt:lpstr>       </vt:lpstr>
      <vt:lpstr>STAFF PROFILE</vt:lpstr>
      <vt:lpstr>PROVINCIAL CAPACITY – FILLED AND UNFILLED POSTS  </vt:lpstr>
      <vt:lpstr>LABOUR RELATIONS CASES</vt:lpstr>
      <vt:lpstr>SUMMARY OF BUDGET 2018/19 FY Annual Performance  </vt:lpstr>
      <vt:lpstr>SUMMARY OF BUDGET Q1 of 2019/20 FY Performance</vt:lpstr>
      <vt:lpstr>REVENUE COLLECTED</vt:lpstr>
      <vt:lpstr>FLEET MANAGEMENT </vt:lpstr>
      <vt:lpstr>ASSET MANAGEMENT </vt:lpstr>
      <vt:lpstr>STAKEHOLDER MANAGEMENT</vt:lpstr>
      <vt:lpstr>ACHIEVEMENTS</vt:lpstr>
      <vt:lpstr>CHALLENGES &amp; POSSIBLE SOLUTIONS </vt:lpstr>
      <vt:lpstr>CHALLENGES &amp; POSSIBLE SOLUTIONS </vt:lpstr>
      <vt:lpstr>Slide 42</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PUMZA</cp:lastModifiedBy>
  <cp:revision>142</cp:revision>
  <dcterms:created xsi:type="dcterms:W3CDTF">2017-04-09T15:34:02Z</dcterms:created>
  <dcterms:modified xsi:type="dcterms:W3CDTF">2019-09-11T09:37:36Z</dcterms:modified>
</cp:coreProperties>
</file>