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9" r:id="rId3"/>
    <p:sldId id="258" r:id="rId4"/>
    <p:sldId id="314" r:id="rId5"/>
    <p:sldId id="295" r:id="rId6"/>
    <p:sldId id="294" r:id="rId7"/>
    <p:sldId id="300" r:id="rId8"/>
    <p:sldId id="301" r:id="rId9"/>
    <p:sldId id="306" r:id="rId10"/>
    <p:sldId id="305" r:id="rId11"/>
    <p:sldId id="303" r:id="rId12"/>
    <p:sldId id="297" r:id="rId13"/>
    <p:sldId id="319" r:id="rId14"/>
    <p:sldId id="296" r:id="rId15"/>
    <p:sldId id="291" r:id="rId16"/>
    <p:sldId id="289" r:id="rId17"/>
    <p:sldId id="311" r:id="rId18"/>
    <p:sldId id="313" r:id="rId19"/>
    <p:sldId id="315" r:id="rId20"/>
    <p:sldId id="318" r:id="rId21"/>
    <p:sldId id="288" r:id="rId22"/>
    <p:sldId id="287" r:id="rId23"/>
    <p:sldId id="286" r:id="rId24"/>
    <p:sldId id="285" r:id="rId25"/>
    <p:sldId id="302" r:id="rId26"/>
    <p:sldId id="284" r:id="rId27"/>
    <p:sldId id="282" r:id="rId28"/>
    <p:sldId id="299" r:id="rId2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4" autoAdjust="0"/>
    <p:restoredTop sz="86797" autoAdjust="0"/>
  </p:normalViewPr>
  <p:slideViewPr>
    <p:cSldViewPr snapToGrid="0" snapToObjects="1">
      <p:cViewPr varScale="1">
        <p:scale>
          <a:sx n="65" d="100"/>
          <a:sy n="65" d="100"/>
        </p:scale>
        <p:origin x="-1686" y="-108"/>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BCB5372-601C-4A16-A181-AADB3AE1C876}" type="datetimeFigureOut">
              <a:rPr lang="en-ZA" smtClean="0"/>
              <a:pPr/>
              <a:t>2019/09/12</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BADDF4-6098-4BD0-8E5E-C44AA9FD4F8E}" type="slidenum">
              <a:rPr lang="en-ZA" smtClean="0"/>
              <a:pPr/>
              <a:t>‹#›</a:t>
            </a:fld>
            <a:endParaRPr lang="en-ZA" dirty="0"/>
          </a:p>
        </p:txBody>
      </p:sp>
    </p:spTree>
    <p:extLst>
      <p:ext uri="{BB962C8B-B14F-4D97-AF65-F5344CB8AC3E}">
        <p14:creationId xmlns:p14="http://schemas.microsoft.com/office/powerpoint/2010/main" xmlns="" val="332622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32A4725-7F41-4D9D-AAA1-B97CFC18B893}" type="datetimeFigureOut">
              <a:rPr lang="en-ZA" smtClean="0"/>
              <a:pPr/>
              <a:t>2019/09/12</a:t>
            </a:fld>
            <a:endParaRPr lang="en-ZA" dirty="0"/>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B4594F-8067-4527-98A7-78A642B448D3}" type="slidenum">
              <a:rPr lang="en-ZA" smtClean="0"/>
              <a:pPr/>
              <a:t>‹#›</a:t>
            </a:fld>
            <a:endParaRPr lang="en-ZA" dirty="0"/>
          </a:p>
        </p:txBody>
      </p:sp>
    </p:spTree>
    <p:extLst>
      <p:ext uri="{BB962C8B-B14F-4D97-AF65-F5344CB8AC3E}">
        <p14:creationId xmlns:p14="http://schemas.microsoft.com/office/powerpoint/2010/main" xmlns="" val="100752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94B2F-0D75-436F-AD9A-500A041BFAAE}" type="datetime1">
              <a:rPr lang="en-US" smtClean="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302076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EF185-A315-4447-AFCF-A8C4C52E62A0}" type="datetime1">
              <a:rPr lang="en-US" smtClean="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02224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5E9D1-41E8-442C-A3C4-0339F4E7C850}" type="datetime1">
              <a:rPr lang="en-US" smtClean="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7477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29767-9D5D-4D30-B21C-21929A2B452F}" type="datetime1">
              <a:rPr lang="en-US" smtClean="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193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AC0FF-97C8-48A1-8530-AA7C16122244}" type="datetime1">
              <a:rPr lang="en-US" smtClean="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98830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5E7B27-BF8E-4801-BF21-B38525A9BE3C}" type="datetime1">
              <a:rPr lang="en-US" smtClean="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34466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C4F339-AF41-43DA-9242-BC2501B1BB2F}" type="datetime1">
              <a:rPr lang="en-US" smtClean="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19264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3A0C4A-C949-4579-90F2-0F6F8DD3EA52}" type="datetime1">
              <a:rPr lang="en-US" smtClean="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21064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4FDD1-EC4E-41F7-A19C-97F770B39F43}" type="datetime1">
              <a:rPr lang="en-US" smtClean="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41010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49651-8860-46A3-A939-38F34C81F41F}" type="datetime1">
              <a:rPr lang="en-US" smtClean="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26369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BCEC1-5007-45DF-B937-1E4FA7C53B1C}" type="datetime1">
              <a:rPr lang="en-US" smtClean="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334008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649F5-81B3-44C2-8272-ACF141282F15}" type="datetime1">
              <a:rPr lang="en-US" smtClean="0"/>
              <a:pPr/>
              <a:t>9/12/2019</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572223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dti presentatio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21552" cy="6858000"/>
          </a:xfrm>
          <a:prstGeom prst="rect">
            <a:avLst/>
          </a:prstGeom>
        </p:spPr>
      </p:pic>
      <p:sp>
        <p:nvSpPr>
          <p:cNvPr id="9" name="Title 1"/>
          <p:cNvSpPr>
            <a:spLocks noGrp="1"/>
          </p:cNvSpPr>
          <p:nvPr>
            <p:ph type="ctrTitle"/>
          </p:nvPr>
        </p:nvSpPr>
        <p:spPr>
          <a:xfrm>
            <a:off x="742950" y="1592873"/>
            <a:ext cx="8420100" cy="1470025"/>
          </a:xfrm>
        </p:spPr>
        <p:txBody>
          <a:bodyPr>
            <a:normAutofit/>
          </a:bodyPr>
          <a:lstStyle/>
          <a:p>
            <a:r>
              <a:rPr lang="en-US" sz="2800" b="1" dirty="0">
                <a:latin typeface="Arial" panose="020B0604020202020204" pitchFamily="34" charset="0"/>
                <a:cs typeface="Arial" panose="020B0604020202020204" pitchFamily="34" charset="0"/>
              </a:rPr>
              <a:t>Portfolio Committee on Trade and Industry</a:t>
            </a: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endParaRPr lang="en-US" sz="2800" dirty="0"/>
          </a:p>
        </p:txBody>
      </p:sp>
      <p:sp>
        <p:nvSpPr>
          <p:cNvPr id="10" name="Subtitle 2"/>
          <p:cNvSpPr>
            <a:spLocks noGrp="1"/>
          </p:cNvSpPr>
          <p:nvPr>
            <p:ph type="subTitle" idx="1"/>
          </p:nvPr>
        </p:nvSpPr>
        <p:spPr>
          <a:xfrm>
            <a:off x="993059" y="3283974"/>
            <a:ext cx="7964128" cy="2086049"/>
          </a:xfrm>
        </p:spPr>
        <p:txBody>
          <a:bodyPr>
            <a:normAutofit fontScale="92500" lnSpcReduction="10000"/>
          </a:bodyPr>
          <a:lstStyle/>
          <a:p>
            <a:r>
              <a:rPr lang="en-US" sz="2800" b="1" dirty="0">
                <a:solidFill>
                  <a:schemeClr val="tx1"/>
                </a:solidFill>
              </a:rPr>
              <a:t>OUTCOMES OF THE INDEPENDENT SOCIO-ECONOMIC ASSESSMENT OF THE NATIONAL CREDIT </a:t>
            </a:r>
            <a:br>
              <a:rPr lang="en-US" sz="2800" b="1" dirty="0">
                <a:solidFill>
                  <a:schemeClr val="tx1"/>
                </a:solidFill>
              </a:rPr>
            </a:br>
            <a:r>
              <a:rPr lang="en-US" sz="2800" b="1" dirty="0">
                <a:solidFill>
                  <a:schemeClr val="tx1"/>
                </a:solidFill>
              </a:rPr>
              <a:t>AMENDMENT BILL, </a:t>
            </a:r>
            <a:r>
              <a:rPr lang="en-US" sz="2800" b="1" dirty="0" smtClean="0">
                <a:solidFill>
                  <a:schemeClr val="tx1"/>
                </a:solidFill>
              </a:rPr>
              <a:t>2018</a:t>
            </a:r>
          </a:p>
          <a:p>
            <a:endParaRPr lang="en-US" sz="2800" b="1" dirty="0" smtClean="0">
              <a:solidFill>
                <a:schemeClr val="tx1"/>
              </a:solidFill>
            </a:endParaRPr>
          </a:p>
          <a:p>
            <a:r>
              <a:rPr lang="en-US" sz="2800" dirty="0" smtClean="0">
                <a:solidFill>
                  <a:schemeClr val="tx1"/>
                </a:solidFill>
                <a:latin typeface="Arial" panose="020B0604020202020204" pitchFamily="34" charset="0"/>
                <a:cs typeface="Arial" panose="020B0604020202020204" pitchFamily="34" charset="0"/>
              </a:rPr>
              <a:t>10 </a:t>
            </a:r>
            <a:r>
              <a:rPr lang="en-US" sz="2800" dirty="0">
                <a:solidFill>
                  <a:schemeClr val="tx1"/>
                </a:solidFill>
                <a:latin typeface="Arial" panose="020B0604020202020204" pitchFamily="34" charset="0"/>
                <a:cs typeface="Arial" panose="020B0604020202020204" pitchFamily="34" charset="0"/>
              </a:rPr>
              <a:t>September 2019</a:t>
            </a:r>
            <a:endParaRPr lang="en-ZA" sz="2800" dirty="0">
              <a:solidFill>
                <a:schemeClr val="tx1"/>
              </a:solidFill>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a:xfrm>
            <a:off x="6430706" y="6356351"/>
            <a:ext cx="2311400" cy="365125"/>
          </a:xfrm>
        </p:spPr>
        <p:txBody>
          <a:bodyPr/>
          <a:lstStyle/>
          <a:p>
            <a:fld id="{08E1A27E-51D2-364B-80C5-0F2292843484}" type="slidenum">
              <a:rPr lang="en-US" smtClean="0"/>
              <a:pPr/>
              <a:t>1</a:t>
            </a:fld>
            <a:endParaRPr lang="en-US" dirty="0"/>
          </a:p>
        </p:txBody>
      </p:sp>
    </p:spTree>
    <p:extLst>
      <p:ext uri="{BB962C8B-B14F-4D97-AF65-F5344CB8AC3E}">
        <p14:creationId xmlns:p14="http://schemas.microsoft.com/office/powerpoint/2010/main" xmlns="" val="216639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9"/>
            <a:ext cx="8915400" cy="632388"/>
          </a:xfrm>
        </p:spPr>
        <p:txBody>
          <a:bodyPr>
            <a:normAutofit/>
          </a:bodyPr>
          <a:lstStyle/>
          <a:p>
            <a:r>
              <a:rPr lang="en-US" sz="2400" b="1" dirty="0" smtClean="0">
                <a:latin typeface="Arial" panose="020B0604020202020204" pitchFamily="34" charset="0"/>
                <a:cs typeface="Arial" panose="020B0604020202020204" pitchFamily="34" charset="0"/>
              </a:rPr>
              <a:t>Main Findings</a:t>
            </a:r>
            <a:endParaRPr lang="en-US" sz="2400"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47484" y="907027"/>
            <a:ext cx="9180871" cy="5140446"/>
          </a:xfrm>
        </p:spPr>
        <p:txBody>
          <a:bodyPr>
            <a:noAutofit/>
          </a:bodyPr>
          <a:lstStyle/>
          <a:p>
            <a:pPr marL="457200" lvl="1" indent="0" algn="just">
              <a:buNone/>
            </a:pPr>
            <a:r>
              <a:rPr lang="en-ZA" sz="2000" b="1" dirty="0">
                <a:latin typeface="Arial" panose="020B0604020202020204" pitchFamily="34" charset="0"/>
                <a:cs typeface="Arial" panose="020B0604020202020204" pitchFamily="34" charset="0"/>
              </a:rPr>
              <a:t>The biggest negative impacts of the Bill are </a:t>
            </a:r>
            <a:r>
              <a:rPr lang="en-ZA" sz="2000" b="1" dirty="0" smtClean="0">
                <a:latin typeface="Arial" panose="020B0604020202020204" pitchFamily="34" charset="0"/>
                <a:cs typeface="Arial" panose="020B0604020202020204" pitchFamily="34" charset="0"/>
              </a:rPr>
              <a:t>on:</a:t>
            </a:r>
          </a:p>
          <a:p>
            <a:pPr lvl="1" algn="just"/>
            <a:r>
              <a:rPr lang="en-ZA" sz="2000" dirty="0" smtClean="0">
                <a:latin typeface="Arial" panose="020B0604020202020204" pitchFamily="34" charset="0"/>
                <a:cs typeface="Arial" panose="020B0604020202020204" pitchFamily="34" charset="0"/>
              </a:rPr>
              <a:t>The study finds that while </a:t>
            </a:r>
            <a:r>
              <a:rPr lang="en-ZA" sz="2000" dirty="0">
                <a:latin typeface="Arial" panose="020B0604020202020204" pitchFamily="34" charset="0"/>
                <a:cs typeface="Arial" panose="020B0604020202020204" pitchFamily="34" charset="0"/>
              </a:rPr>
              <a:t>it is </a:t>
            </a:r>
            <a:r>
              <a:rPr lang="en-ZA" sz="2000" dirty="0" smtClean="0">
                <a:latin typeface="Arial" panose="020B0604020202020204" pitchFamily="34" charset="0"/>
                <a:cs typeface="Arial" panose="020B0604020202020204" pitchFamily="34" charset="0"/>
              </a:rPr>
              <a:t>not credible </a:t>
            </a:r>
            <a:r>
              <a:rPr lang="en-ZA" sz="2000" dirty="0">
                <a:latin typeface="Arial" panose="020B0604020202020204" pitchFamily="34" charset="0"/>
                <a:cs typeface="Arial" panose="020B0604020202020204" pitchFamily="34" charset="0"/>
              </a:rPr>
              <a:t>that credit providers will stop lending to this market (it accounts for 54% </a:t>
            </a:r>
            <a:r>
              <a:rPr lang="en-ZA" sz="2000" dirty="0" smtClean="0">
                <a:latin typeface="Arial" panose="020B0604020202020204" pitchFamily="34" charset="0"/>
                <a:cs typeface="Arial" panose="020B0604020202020204" pitchFamily="34" charset="0"/>
              </a:rPr>
              <a:t>of total </a:t>
            </a:r>
            <a:r>
              <a:rPr lang="en-ZA" sz="2000" dirty="0">
                <a:latin typeface="Arial" panose="020B0604020202020204" pitchFamily="34" charset="0"/>
                <a:cs typeface="Arial" panose="020B0604020202020204" pitchFamily="34" charset="0"/>
              </a:rPr>
              <a:t>credit consumers</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the report does believe it is credible that formal </a:t>
            </a:r>
            <a:r>
              <a:rPr lang="en-ZA" sz="2000" dirty="0" smtClean="0">
                <a:latin typeface="Arial" panose="020B0604020202020204" pitchFamily="34" charset="0"/>
                <a:cs typeface="Arial" panose="020B0604020202020204" pitchFamily="34" charset="0"/>
              </a:rPr>
              <a:t>credit providers </a:t>
            </a:r>
            <a:r>
              <a:rPr lang="en-ZA" sz="2000" dirty="0">
                <a:latin typeface="Arial" panose="020B0604020202020204" pitchFamily="34" charset="0"/>
                <a:cs typeface="Arial" panose="020B0604020202020204" pitchFamily="34" charset="0"/>
              </a:rPr>
              <a:t>will adjust lending patterns to the perception of higher risk created by </a:t>
            </a:r>
            <a:r>
              <a:rPr lang="en-ZA" sz="2000" dirty="0" smtClean="0">
                <a:latin typeface="Arial" panose="020B0604020202020204" pitchFamily="34" charset="0"/>
                <a:cs typeface="Arial" panose="020B0604020202020204" pitchFamily="34" charset="0"/>
              </a:rPr>
              <a:t>the debt </a:t>
            </a:r>
            <a:r>
              <a:rPr lang="en-ZA" sz="2000" dirty="0">
                <a:latin typeface="Arial" panose="020B0604020202020204" pitchFamily="34" charset="0"/>
                <a:cs typeface="Arial" panose="020B0604020202020204" pitchFamily="34" charset="0"/>
              </a:rPr>
              <a:t>intervention system, compounded by low levels of trust in the capacity of </a:t>
            </a:r>
            <a:r>
              <a:rPr lang="en-ZA" sz="2000" dirty="0" smtClean="0">
                <a:latin typeface="Arial" panose="020B0604020202020204" pitchFamily="34" charset="0"/>
                <a:cs typeface="Arial" panose="020B0604020202020204" pitchFamily="34" charset="0"/>
              </a:rPr>
              <a:t>the Regulator </a:t>
            </a:r>
            <a:r>
              <a:rPr lang="en-ZA" sz="2000" dirty="0">
                <a:latin typeface="Arial" panose="020B0604020202020204" pitchFamily="34" charset="0"/>
                <a:cs typeface="Arial" panose="020B0604020202020204" pitchFamily="34" charset="0"/>
              </a:rPr>
              <a:t>to undertake the process efficiently and fairly. </a:t>
            </a:r>
            <a:endParaRPr lang="en-ZA" sz="2000" dirty="0" smtClean="0">
              <a:latin typeface="Arial" panose="020B0604020202020204" pitchFamily="34" charset="0"/>
              <a:cs typeface="Arial" panose="020B0604020202020204" pitchFamily="34" charset="0"/>
            </a:endParaRPr>
          </a:p>
          <a:p>
            <a:pPr lvl="1" algn="just"/>
            <a:endParaRPr lang="en-ZA" sz="2000" dirty="0" smtClean="0">
              <a:latin typeface="Arial" panose="020B0604020202020204" pitchFamily="34" charset="0"/>
              <a:cs typeface="Arial" panose="020B0604020202020204" pitchFamily="34" charset="0"/>
            </a:endParaRPr>
          </a:p>
          <a:p>
            <a:pPr lvl="1" algn="just"/>
            <a:r>
              <a:rPr lang="en-ZA" sz="2000" dirty="0" smtClean="0">
                <a:latin typeface="Arial" panose="020B0604020202020204" pitchFamily="34" charset="0"/>
                <a:cs typeface="Arial" panose="020B0604020202020204" pitchFamily="34" charset="0"/>
              </a:rPr>
              <a:t>Credit providers will </a:t>
            </a:r>
            <a:r>
              <a:rPr lang="en-ZA" sz="2000" dirty="0">
                <a:latin typeface="Arial" panose="020B0604020202020204" pitchFamily="34" charset="0"/>
                <a:cs typeface="Arial" panose="020B0604020202020204" pitchFamily="34" charset="0"/>
              </a:rPr>
              <a:t>increase the cost of capital for this group and once this is at maximum </a:t>
            </a:r>
            <a:r>
              <a:rPr lang="en-ZA" sz="2000" dirty="0" smtClean="0">
                <a:latin typeface="Arial" panose="020B0604020202020204" pitchFamily="34" charset="0"/>
                <a:cs typeface="Arial" panose="020B0604020202020204" pitchFamily="34" charset="0"/>
              </a:rPr>
              <a:t>regulated levels</a:t>
            </a:r>
            <a:r>
              <a:rPr lang="en-ZA" sz="2000" dirty="0">
                <a:latin typeface="Arial" panose="020B0604020202020204" pitchFamily="34" charset="0"/>
                <a:cs typeface="Arial" panose="020B0604020202020204" pitchFamily="34" charset="0"/>
              </a:rPr>
              <a:t>, will tighten lending criteria and affordability assessments, as well </a:t>
            </a:r>
            <a:r>
              <a:rPr lang="en-ZA" sz="2000" dirty="0" smtClean="0">
                <a:latin typeface="Arial" panose="020B0604020202020204" pitchFamily="34" charset="0"/>
                <a:cs typeface="Arial" panose="020B0604020202020204" pitchFamily="34" charset="0"/>
              </a:rPr>
              <a:t>as redirecting </a:t>
            </a:r>
            <a:r>
              <a:rPr lang="en-ZA" sz="2000" dirty="0">
                <a:latin typeface="Arial" panose="020B0604020202020204" pitchFamily="34" charset="0"/>
                <a:cs typeface="Arial" panose="020B0604020202020204" pitchFamily="34" charset="0"/>
              </a:rPr>
              <a:t>some capital allocation to other consumer </a:t>
            </a:r>
            <a:r>
              <a:rPr lang="en-ZA" sz="2000" dirty="0" smtClean="0">
                <a:latin typeface="Arial" panose="020B0604020202020204" pitchFamily="34" charset="0"/>
                <a:cs typeface="Arial" panose="020B0604020202020204" pitchFamily="34" charset="0"/>
              </a:rPr>
              <a:t>segments.</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352048" y="6319448"/>
            <a:ext cx="2311400" cy="365125"/>
          </a:xfrm>
        </p:spPr>
        <p:txBody>
          <a:bodyPr/>
          <a:lstStyle/>
          <a:p>
            <a:fld id="{08E1A27E-51D2-364B-80C5-0F2292843484}" type="slidenum">
              <a:rPr lang="en-US" smtClean="0"/>
              <a:pPr/>
              <a:t>10</a:t>
            </a:fld>
            <a:endParaRPr lang="en-US" dirty="0"/>
          </a:p>
        </p:txBody>
      </p:sp>
    </p:spTree>
    <p:extLst>
      <p:ext uri="{BB962C8B-B14F-4D97-AF65-F5344CB8AC3E}">
        <p14:creationId xmlns:p14="http://schemas.microsoft.com/office/powerpoint/2010/main" xmlns="" val="314566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241556"/>
          </a:xfrm>
        </p:spPr>
        <p:txBody>
          <a:bodyPr>
            <a:noAutofit/>
          </a:bodyPr>
          <a:lstStyle/>
          <a:p>
            <a:r>
              <a:rPr lang="en-US" sz="2000" b="1" dirty="0" smtClean="0">
                <a:latin typeface="Arial" panose="020B0604020202020204" pitchFamily="34" charset="0"/>
                <a:cs typeface="Arial" panose="020B0604020202020204" pitchFamily="34" charset="0"/>
              </a:rPr>
              <a:t>Impact on debt counsellors</a:t>
            </a:r>
            <a:endParaRPr lang="en-US" sz="2000" b="1" dirty="0">
              <a:latin typeface="Arial" panose="020B0604020202020204" pitchFamily="34" charset="0"/>
              <a:cs typeface="Arial" panose="020B0604020202020204" pitchFamily="34" charset="0"/>
            </a:endParaRPr>
          </a:p>
        </p:txBody>
      </p:sp>
      <p:sp>
        <p:nvSpPr>
          <p:cNvPr id="7" name="Content Placeholder 2"/>
          <p:cNvSpPr>
            <a:spLocks noGrp="1"/>
          </p:cNvSpPr>
          <p:nvPr>
            <p:ph sz="half" idx="1"/>
          </p:nvPr>
        </p:nvSpPr>
        <p:spPr>
          <a:xfrm>
            <a:off x="199103" y="685800"/>
            <a:ext cx="3392129" cy="5058697"/>
          </a:xfrm>
        </p:spPr>
        <p:txBody>
          <a:bodyPr>
            <a:noAutofit/>
          </a:bodyPr>
          <a:lstStyle/>
          <a:p>
            <a:pPr lvl="1" algn="just"/>
            <a:r>
              <a:rPr lang="en-ZA" sz="1600" dirty="0" smtClean="0"/>
              <a:t>The </a:t>
            </a:r>
            <a:r>
              <a:rPr lang="en-ZA" sz="1600" dirty="0"/>
              <a:t>debt counsellor industry loses a small amount of revenue and a likely 36 jobs</a:t>
            </a:r>
            <a:r>
              <a:rPr lang="en-ZA" sz="1600" dirty="0" smtClean="0"/>
              <a:t>: </a:t>
            </a:r>
          </a:p>
          <a:p>
            <a:pPr lvl="2" algn="just"/>
            <a:r>
              <a:rPr lang="en-ZA" sz="1600" dirty="0" smtClean="0"/>
              <a:t>Debt </a:t>
            </a:r>
            <a:r>
              <a:rPr lang="en-ZA" sz="1600" dirty="0"/>
              <a:t>counsellors stand to lose a customer base which is equivalent to the number </a:t>
            </a:r>
            <a:r>
              <a:rPr lang="en-ZA" sz="1600" dirty="0" smtClean="0"/>
              <a:t>of consumers </a:t>
            </a:r>
            <a:r>
              <a:rPr lang="en-ZA" sz="1600" dirty="0"/>
              <a:t>in the target group who are presently in debt review. This is 13,941 consumers</a:t>
            </a:r>
            <a:r>
              <a:rPr lang="en-ZA" sz="1600" dirty="0" smtClean="0"/>
              <a:t>.</a:t>
            </a:r>
          </a:p>
          <a:p>
            <a:pPr lvl="2" algn="just"/>
            <a:r>
              <a:rPr lang="en-ZA" sz="1600" dirty="0" smtClean="0"/>
              <a:t> This </a:t>
            </a:r>
            <a:r>
              <a:rPr lang="en-ZA" sz="1600" dirty="0"/>
              <a:t>represents a calculated loss of revenue of about R5,2m across the industry and </a:t>
            </a:r>
            <a:r>
              <a:rPr lang="en-ZA" sz="1600" dirty="0" smtClean="0"/>
              <a:t>a worse </a:t>
            </a:r>
            <a:r>
              <a:rPr lang="en-ZA" sz="1600" dirty="0"/>
              <a:t>case job loss of 72 jobs and likely loss of 36 </a:t>
            </a:r>
            <a:r>
              <a:rPr lang="en-ZA" sz="1600" dirty="0" smtClean="0"/>
              <a:t>jobs.</a:t>
            </a:r>
          </a:p>
          <a:p>
            <a:pPr marL="914400" lvl="2" indent="0" algn="just">
              <a:buNone/>
            </a:pPr>
            <a:endParaRPr lang="en-US" dirty="0"/>
          </a:p>
        </p:txBody>
      </p:sp>
      <p:pic>
        <p:nvPicPr>
          <p:cNvPr id="2" name="Picture 1"/>
          <p:cNvPicPr>
            <a:picLocks noChangeAspect="1"/>
          </p:cNvPicPr>
          <p:nvPr/>
        </p:nvPicPr>
        <p:blipFill>
          <a:blip r:embed="rId3"/>
          <a:stretch>
            <a:fillRect/>
          </a:stretch>
        </p:blipFill>
        <p:spPr>
          <a:xfrm>
            <a:off x="3650227" y="516194"/>
            <a:ext cx="6186948" cy="5810865"/>
          </a:xfrm>
          <a:prstGeom prst="rect">
            <a:avLst/>
          </a:prstGeom>
        </p:spPr>
      </p:pic>
      <p:sp>
        <p:nvSpPr>
          <p:cNvPr id="4" name="Slide Number Placeholder 3"/>
          <p:cNvSpPr>
            <a:spLocks noGrp="1"/>
          </p:cNvSpPr>
          <p:nvPr>
            <p:ph type="sldNum" sz="quarter" idx="12"/>
          </p:nvPr>
        </p:nvSpPr>
        <p:spPr>
          <a:xfrm>
            <a:off x="6322551" y="6356351"/>
            <a:ext cx="2311400" cy="365125"/>
          </a:xfrm>
        </p:spPr>
        <p:txBody>
          <a:bodyPr/>
          <a:lstStyle/>
          <a:p>
            <a:fld id="{08E1A27E-51D2-364B-80C5-0F2292843484}" type="slidenum">
              <a:rPr lang="en-US" smtClean="0"/>
              <a:pPr/>
              <a:t>11</a:t>
            </a:fld>
            <a:endParaRPr lang="en-US" dirty="0"/>
          </a:p>
        </p:txBody>
      </p:sp>
    </p:spTree>
    <p:extLst>
      <p:ext uri="{BB962C8B-B14F-4D97-AF65-F5344CB8AC3E}">
        <p14:creationId xmlns:p14="http://schemas.microsoft.com/office/powerpoint/2010/main" xmlns="" val="1313740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346335"/>
          </a:xfrm>
        </p:spPr>
        <p:txBody>
          <a:bodyPr>
            <a:normAutofit fontScale="90000"/>
          </a:bodyPr>
          <a:lstStyle/>
          <a:p>
            <a:r>
              <a:rPr lang="en-US" sz="2400" b="1" dirty="0" smtClean="0">
                <a:latin typeface="Arial" panose="020B0604020202020204" pitchFamily="34" charset="0"/>
                <a:cs typeface="Arial" panose="020B0604020202020204" pitchFamily="34" charset="0"/>
              </a:rPr>
              <a:t>Impact on credit providers</a:t>
            </a:r>
            <a:endParaRPr lang="en-US" sz="24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56403" y="620974"/>
            <a:ext cx="8721342" cy="5224062"/>
          </a:xfrm>
        </p:spPr>
        <p:txBody>
          <a:bodyPr>
            <a:noAutofit/>
          </a:bodyPr>
          <a:lstStyle/>
          <a:p>
            <a:pPr algn="just">
              <a:lnSpc>
                <a:spcPct val="170000"/>
              </a:lnSpc>
            </a:pPr>
            <a:r>
              <a:rPr lang="en-US" sz="1600" dirty="0">
                <a:latin typeface="Arial" panose="020B0604020202020204" pitchFamily="34" charset="0"/>
                <a:cs typeface="Arial" panose="020B0604020202020204" pitchFamily="34" charset="0"/>
              </a:rPr>
              <a:t>The impact on formal credit providers is relatively contained in the short term, constituting only R3,9 billion (0,8%) of the </a:t>
            </a:r>
            <a:r>
              <a:rPr lang="en-US" sz="1600" dirty="0" smtClean="0">
                <a:latin typeface="Arial" panose="020B0604020202020204" pitchFamily="34" charset="0"/>
                <a:cs typeface="Arial" panose="020B0604020202020204" pitchFamily="34" charset="0"/>
              </a:rPr>
              <a:t>existing </a:t>
            </a:r>
            <a:r>
              <a:rPr lang="en-US" sz="1600" dirty="0">
                <a:latin typeface="Arial" panose="020B0604020202020204" pitchFamily="34" charset="0"/>
                <a:cs typeface="Arial" panose="020B0604020202020204" pitchFamily="34" charset="0"/>
              </a:rPr>
              <a:t>credit book</a:t>
            </a:r>
            <a:r>
              <a:rPr lang="en-US" sz="1600" dirty="0" smtClean="0">
                <a:latin typeface="Arial" panose="020B0604020202020204" pitchFamily="34" charset="0"/>
                <a:cs typeface="Arial" panose="020B0604020202020204" pitchFamily="34" charset="0"/>
              </a:rPr>
              <a:t>.</a:t>
            </a:r>
          </a:p>
          <a:p>
            <a:pPr algn="just">
              <a:lnSpc>
                <a:spcPct val="170000"/>
              </a:lnSpc>
            </a:pPr>
            <a:r>
              <a:rPr lang="en-ZA" sz="1600" dirty="0">
                <a:latin typeface="Arial" panose="020B0604020202020204" pitchFamily="34" charset="0"/>
                <a:cs typeface="Arial" panose="020B0604020202020204" pitchFamily="34" charset="0"/>
              </a:rPr>
              <a:t>The first-round losses to banks, retailers, micro-lenders, and other credit providers are relatively contained in relation to the wider credit markets. </a:t>
            </a:r>
            <a:endParaRPr lang="en-ZA" sz="1600" dirty="0" smtClean="0">
              <a:latin typeface="Arial" panose="020B0604020202020204" pitchFamily="34" charset="0"/>
              <a:cs typeface="Arial" panose="020B0604020202020204" pitchFamily="34" charset="0"/>
            </a:endParaRPr>
          </a:p>
          <a:p>
            <a:pPr algn="just">
              <a:lnSpc>
                <a:spcPct val="170000"/>
              </a:lnSpc>
            </a:pPr>
            <a:r>
              <a:rPr lang="en-ZA" sz="1600" dirty="0" smtClean="0">
                <a:latin typeface="Arial" panose="020B0604020202020204" pitchFamily="34" charset="0"/>
                <a:cs typeface="Arial" panose="020B0604020202020204" pitchFamily="34" charset="0"/>
              </a:rPr>
              <a:t>There </a:t>
            </a:r>
            <a:r>
              <a:rPr lang="en-ZA" sz="1600" dirty="0">
                <a:latin typeface="Arial" panose="020B0604020202020204" pitchFamily="34" charset="0"/>
                <a:cs typeface="Arial" panose="020B0604020202020204" pitchFamily="34" charset="0"/>
              </a:rPr>
              <a:t>are also second round loses for retailers in the form of lost sales of R1.9bn. To be sure, these are large absolute numbers and will disproportionately impact credit providers who have aligned business models to lower-income consumers. However, in relative context they represent only a small proportion of the total ≤R7,500; ≤ R50,000 consumer book; and even a smaller proportion of the total credit market. Thus losses to formal credit providers in general are relatively contained.</a:t>
            </a:r>
          </a:p>
          <a:p>
            <a:pPr algn="just">
              <a:lnSpc>
                <a:spcPct val="170000"/>
              </a:lnSpc>
            </a:pP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the available evidence, it is unlikely that the introduction of the debt </a:t>
            </a:r>
            <a:r>
              <a:rPr lang="en-US" sz="1600" dirty="0" smtClean="0">
                <a:latin typeface="Arial" panose="020B0604020202020204" pitchFamily="34" charset="0"/>
                <a:cs typeface="Arial" panose="020B0604020202020204" pitchFamily="34" charset="0"/>
              </a:rPr>
              <a:t>intervention measure </a:t>
            </a:r>
            <a:r>
              <a:rPr lang="en-US" sz="1600" dirty="0">
                <a:latin typeface="Arial" panose="020B0604020202020204" pitchFamily="34" charset="0"/>
                <a:cs typeface="Arial" panose="020B0604020202020204" pitchFamily="34" charset="0"/>
              </a:rPr>
              <a:t>will have a significant impact on the banking system stability because the scale of impact in relation to </a:t>
            </a:r>
            <a:r>
              <a:rPr lang="en-US" sz="1600" dirty="0" smtClean="0">
                <a:latin typeface="Arial" panose="020B0604020202020204" pitchFamily="34" charset="0"/>
                <a:cs typeface="Arial" panose="020B0604020202020204" pitchFamily="34" charset="0"/>
              </a:rPr>
              <a:t>the credit </a:t>
            </a:r>
            <a:r>
              <a:rPr lang="en-US" sz="1600" dirty="0">
                <a:latin typeface="Arial" panose="020B0604020202020204" pitchFamily="34" charset="0"/>
                <a:cs typeface="Arial" panose="020B0604020202020204" pitchFamily="34" charset="0"/>
              </a:rPr>
              <a:t>book is minimal. </a:t>
            </a:r>
          </a:p>
          <a:p>
            <a:endParaRPr lang="en-US" sz="1600" dirty="0"/>
          </a:p>
        </p:txBody>
      </p:sp>
      <p:sp>
        <p:nvSpPr>
          <p:cNvPr id="2" name="Slide Number Placeholder 1"/>
          <p:cNvSpPr>
            <a:spLocks noGrp="1"/>
          </p:cNvSpPr>
          <p:nvPr>
            <p:ph type="sldNum" sz="quarter" idx="12"/>
          </p:nvPr>
        </p:nvSpPr>
        <p:spPr>
          <a:xfrm>
            <a:off x="6361880" y="6356351"/>
            <a:ext cx="2311400" cy="365125"/>
          </a:xfrm>
        </p:spPr>
        <p:txBody>
          <a:bodyPr/>
          <a:lstStyle/>
          <a:p>
            <a:fld id="{08E1A27E-51D2-364B-80C5-0F2292843484}" type="slidenum">
              <a:rPr lang="en-US" smtClean="0"/>
              <a:pPr/>
              <a:t>12</a:t>
            </a:fld>
            <a:endParaRPr lang="en-US" dirty="0"/>
          </a:p>
        </p:txBody>
      </p:sp>
    </p:spTree>
    <p:extLst>
      <p:ext uri="{BB962C8B-B14F-4D97-AF65-F5344CB8AC3E}">
        <p14:creationId xmlns:p14="http://schemas.microsoft.com/office/powerpoint/2010/main" xmlns="" val="3595767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9"/>
            <a:ext cx="8915400" cy="248930"/>
          </a:xfrm>
        </p:spPr>
        <p:txBody>
          <a:bodyPr>
            <a:noAutofit/>
          </a:bodyPr>
          <a:lstStyle/>
          <a:p>
            <a:r>
              <a:rPr lang="en-US" sz="2400" b="1" dirty="0" smtClean="0">
                <a:latin typeface="Arial" panose="020B0604020202020204" pitchFamily="34" charset="0"/>
                <a:cs typeface="Arial" panose="020B0604020202020204" pitchFamily="34" charset="0"/>
              </a:rPr>
              <a:t>Impact on credit providers: Implementation</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798209"/>
            <a:ext cx="8915400" cy="5327956"/>
          </a:xfrm>
        </p:spPr>
        <p:txBody>
          <a:bodyPr>
            <a:normAutofit/>
          </a:bodyPr>
          <a:lstStyle/>
          <a:p>
            <a:pPr algn="just"/>
            <a:r>
              <a:rPr lang="en-US" sz="2200" dirty="0" smtClean="0">
                <a:latin typeface="Arial" panose="020B0604020202020204" pitchFamily="34" charset="0"/>
                <a:cs typeface="Arial" panose="020B0604020202020204" pitchFamily="34" charset="0"/>
              </a:rPr>
              <a:t>The study recognises that credit providers will need to develop systems internally that enable them to comply and to run the DI process in parallel to the debt review process.</a:t>
            </a:r>
          </a:p>
          <a:p>
            <a:pPr algn="just"/>
            <a:r>
              <a:rPr lang="en-US" sz="2200" dirty="0" smtClean="0">
                <a:latin typeface="Arial" panose="020B0604020202020204" pitchFamily="34" charset="0"/>
                <a:cs typeface="Arial" panose="020B0604020202020204" pitchFamily="34" charset="0"/>
              </a:rPr>
              <a:t>The credit providers will need to add to or employ new teams to process and manage DI.</a:t>
            </a:r>
          </a:p>
          <a:p>
            <a:pPr algn="just"/>
            <a:r>
              <a:rPr lang="en-US" sz="2200" dirty="0" smtClean="0">
                <a:latin typeface="Arial" panose="020B0604020202020204" pitchFamily="34" charset="0"/>
                <a:cs typeface="Arial" panose="020B0604020202020204" pitchFamily="34" charset="0"/>
              </a:rPr>
              <a:t>To credit providers, this system is likened to the debt review process.</a:t>
            </a:r>
          </a:p>
          <a:p>
            <a:pPr algn="just"/>
            <a:r>
              <a:rPr lang="en-US" sz="2200" dirty="0" smtClean="0">
                <a:latin typeface="Arial" panose="020B0604020202020204" pitchFamily="34" charset="0"/>
                <a:cs typeface="Arial" panose="020B0604020202020204" pitchFamily="34" charset="0"/>
              </a:rPr>
              <a:t>Some credit providers noted that a period of 18 and 24 months will be required for implementation.</a:t>
            </a:r>
          </a:p>
          <a:p>
            <a:pPr algn="just"/>
            <a:r>
              <a:rPr lang="en-US" sz="2200" dirty="0" smtClean="0">
                <a:latin typeface="Arial" panose="020B0604020202020204" pitchFamily="34" charset="0"/>
                <a:cs typeface="Arial" panose="020B0604020202020204" pitchFamily="34" charset="0"/>
              </a:rPr>
              <a:t>The fundamental driver of timing will be readiness of the NCR and the NCT.</a:t>
            </a:r>
          </a:p>
          <a:p>
            <a:pPr algn="just"/>
            <a:r>
              <a:rPr lang="en-US" sz="2200" dirty="0" smtClean="0">
                <a:latin typeface="Arial" panose="020B0604020202020204" pitchFamily="34" charset="0"/>
                <a:cs typeface="Arial" panose="020B0604020202020204" pitchFamily="34" charset="0"/>
              </a:rPr>
              <a:t>The timing and readiness of the NCR and the NCT will assist the impacted stakeholders.</a:t>
            </a:r>
            <a:endParaRPr lang="en-ZA" sz="2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302887" y="6382570"/>
            <a:ext cx="2311400" cy="365125"/>
          </a:xfrm>
        </p:spPr>
        <p:txBody>
          <a:bodyPr/>
          <a:lstStyle/>
          <a:p>
            <a:fld id="{08E1A27E-51D2-364B-80C5-0F2292843484}" type="slidenum">
              <a:rPr lang="en-US" smtClean="0"/>
              <a:pPr/>
              <a:t>13</a:t>
            </a:fld>
            <a:endParaRPr lang="en-US" dirty="0"/>
          </a:p>
        </p:txBody>
      </p:sp>
    </p:spTree>
    <p:extLst>
      <p:ext uri="{BB962C8B-B14F-4D97-AF65-F5344CB8AC3E}">
        <p14:creationId xmlns:p14="http://schemas.microsoft.com/office/powerpoint/2010/main" xmlns="" val="3042967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166153"/>
            <a:ext cx="8915400" cy="254176"/>
          </a:xfrm>
        </p:spPr>
        <p:txBody>
          <a:bodyPr>
            <a:noAutofit/>
          </a:bodyPr>
          <a:lstStyle/>
          <a:p>
            <a:r>
              <a:rPr lang="en-US" sz="2800" b="1" dirty="0" smtClean="0">
                <a:latin typeface="Arial" panose="020B0604020202020204" pitchFamily="34" charset="0"/>
                <a:cs typeface="Arial" panose="020B0604020202020204" pitchFamily="34" charset="0"/>
              </a:rPr>
              <a:t>Impact on consumers</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40110" y="420329"/>
            <a:ext cx="9549579" cy="5632453"/>
          </a:xfrm>
        </p:spPr>
        <p:txBody>
          <a:bodyPr>
            <a:normAutofit fontScale="25000" lnSpcReduction="20000"/>
          </a:bodyPr>
          <a:lstStyle/>
          <a:p>
            <a:pPr algn="just">
              <a:lnSpc>
                <a:spcPct val="120000"/>
              </a:lnSpc>
            </a:pPr>
            <a:r>
              <a:rPr lang="en-ZA" sz="7200" dirty="0" smtClean="0">
                <a:latin typeface="Arial" panose="020B0604020202020204" pitchFamily="34" charset="0"/>
                <a:cs typeface="Arial" panose="020B0604020202020204" pitchFamily="34" charset="0"/>
              </a:rPr>
              <a:t>An </a:t>
            </a:r>
            <a:r>
              <a:rPr lang="en-ZA" sz="7200" dirty="0">
                <a:latin typeface="Arial" panose="020B0604020202020204" pitchFamily="34" charset="0"/>
                <a:cs typeface="Arial" panose="020B0604020202020204" pitchFamily="34" charset="0"/>
              </a:rPr>
              <a:t>unintended consequence of the Bill will be the effective </a:t>
            </a:r>
            <a:r>
              <a:rPr lang="en-ZA" sz="7200" dirty="0" smtClean="0">
                <a:latin typeface="Arial" panose="020B0604020202020204" pitchFamily="34" charset="0"/>
                <a:cs typeface="Arial" panose="020B0604020202020204" pitchFamily="34" charset="0"/>
              </a:rPr>
              <a:t>splitting </a:t>
            </a:r>
            <a:r>
              <a:rPr lang="en-ZA" sz="7200" dirty="0">
                <a:latin typeface="Arial" panose="020B0604020202020204" pitchFamily="34" charset="0"/>
                <a:cs typeface="Arial" panose="020B0604020202020204" pitchFamily="34" charset="0"/>
              </a:rPr>
              <a:t>of the credit market into two risk profiles at the R7,500 income point. Credit providers will introduce an implicit and possibly explicit distinction in future credit risk assessments. Consumers who are potentially part of the target group will be viewed differently to those who are not. The credit market will be effectively </a:t>
            </a:r>
            <a:r>
              <a:rPr lang="en-ZA" sz="7200" dirty="0" smtClean="0">
                <a:latin typeface="Arial" panose="020B0604020202020204" pitchFamily="34" charset="0"/>
                <a:cs typeface="Arial" panose="020B0604020202020204" pitchFamily="34" charset="0"/>
              </a:rPr>
              <a:t>split </a:t>
            </a:r>
            <a:r>
              <a:rPr lang="en-ZA" sz="7200" dirty="0">
                <a:latin typeface="Arial" panose="020B0604020202020204" pitchFamily="34" charset="0"/>
                <a:cs typeface="Arial" panose="020B0604020202020204" pitchFamily="34" charset="0"/>
              </a:rPr>
              <a:t>at the R7,500 income point into lower risk above, and higher risk below. This is particularly worrisome for financial inclusion. </a:t>
            </a:r>
            <a:endParaRPr lang="en-ZA" sz="7200" dirty="0" smtClean="0">
              <a:latin typeface="Arial" panose="020B0604020202020204" pitchFamily="34" charset="0"/>
              <a:cs typeface="Arial" panose="020B0604020202020204" pitchFamily="34" charset="0"/>
            </a:endParaRPr>
          </a:p>
          <a:p>
            <a:pPr algn="just">
              <a:lnSpc>
                <a:spcPct val="120000"/>
              </a:lnSpc>
            </a:pPr>
            <a:r>
              <a:rPr lang="en-ZA" sz="7200" dirty="0" smtClean="0">
                <a:latin typeface="Arial" panose="020B0604020202020204" pitchFamily="34" charset="0"/>
                <a:cs typeface="Arial" panose="020B0604020202020204" pitchFamily="34" charset="0"/>
              </a:rPr>
              <a:t>The </a:t>
            </a:r>
            <a:r>
              <a:rPr lang="en-ZA" sz="7200" dirty="0">
                <a:latin typeface="Arial" panose="020B0604020202020204" pitchFamily="34" charset="0"/>
                <a:cs typeface="Arial" panose="020B0604020202020204" pitchFamily="34" charset="0"/>
              </a:rPr>
              <a:t>net result of the Bill is that formal credit extended to consumers in the ≤R7 500; ≤ R50 000 income segment will fall by R12,8 billion (17,9%). </a:t>
            </a:r>
            <a:endParaRPr lang="en-ZA" sz="7200" dirty="0" smtClean="0">
              <a:latin typeface="Arial" panose="020B0604020202020204" pitchFamily="34" charset="0"/>
              <a:cs typeface="Arial" panose="020B0604020202020204" pitchFamily="34" charset="0"/>
            </a:endParaRPr>
          </a:p>
          <a:p>
            <a:pPr algn="just">
              <a:lnSpc>
                <a:spcPct val="120000"/>
              </a:lnSpc>
            </a:pPr>
            <a:r>
              <a:rPr lang="en-ZA" sz="7200" dirty="0" smtClean="0">
                <a:latin typeface="Arial" panose="020B0604020202020204" pitchFamily="34" charset="0"/>
                <a:cs typeface="Arial" panose="020B0604020202020204" pitchFamily="34" charset="0"/>
              </a:rPr>
              <a:t>This </a:t>
            </a:r>
            <a:r>
              <a:rPr lang="en-ZA" sz="7200" dirty="0">
                <a:latin typeface="Arial" panose="020B0604020202020204" pitchFamily="34" charset="0"/>
                <a:cs typeface="Arial" panose="020B0604020202020204" pitchFamily="34" charset="0"/>
              </a:rPr>
              <a:t>is not unique to the introduction of the debt intervention measure, as there has been a downward trend since 2007. From 2007 to 2018 unsecured credit provided to consumers with a monthly income of ≤</a:t>
            </a:r>
            <a:r>
              <a:rPr lang="en-ZA" sz="7200" dirty="0" smtClean="0">
                <a:latin typeface="Arial" panose="020B0604020202020204" pitchFamily="34" charset="0"/>
                <a:cs typeface="Arial" panose="020B0604020202020204" pitchFamily="34" charset="0"/>
              </a:rPr>
              <a:t>R7 500 </a:t>
            </a:r>
            <a:r>
              <a:rPr lang="en-ZA" sz="7200" dirty="0">
                <a:latin typeface="Arial" panose="020B0604020202020204" pitchFamily="34" charset="0"/>
                <a:cs typeface="Arial" panose="020B0604020202020204" pitchFamily="34" charset="0"/>
              </a:rPr>
              <a:t>fell by a </a:t>
            </a:r>
            <a:r>
              <a:rPr lang="en-ZA" sz="7200" dirty="0" smtClean="0">
                <a:latin typeface="Arial" panose="020B0604020202020204" pitchFamily="34" charset="0"/>
                <a:cs typeface="Arial" panose="020B0604020202020204" pitchFamily="34" charset="0"/>
              </a:rPr>
              <a:t>Compound Annual </a:t>
            </a:r>
            <a:r>
              <a:rPr lang="en-ZA" sz="7200" dirty="0">
                <a:latin typeface="Arial" panose="020B0604020202020204" pitchFamily="34" charset="0"/>
                <a:cs typeface="Arial" panose="020B0604020202020204" pitchFamily="34" charset="0"/>
              </a:rPr>
              <a:t>Growth </a:t>
            </a:r>
            <a:r>
              <a:rPr lang="en-ZA" sz="7200" dirty="0" smtClean="0">
                <a:latin typeface="Arial" panose="020B0604020202020204" pitchFamily="34" charset="0"/>
                <a:cs typeface="Arial" panose="020B0604020202020204" pitchFamily="34" charset="0"/>
              </a:rPr>
              <a:t>Rate (CAGR) </a:t>
            </a:r>
            <a:r>
              <a:rPr lang="en-ZA" sz="7200" dirty="0">
                <a:latin typeface="Arial" panose="020B0604020202020204" pitchFamily="34" charset="0"/>
                <a:cs typeface="Arial" panose="020B0604020202020204" pitchFamily="34" charset="0"/>
              </a:rPr>
              <a:t>of -3,7</a:t>
            </a:r>
            <a:r>
              <a:rPr lang="en-ZA" sz="7200" dirty="0" smtClean="0">
                <a:latin typeface="Arial" panose="020B0604020202020204" pitchFamily="34" charset="0"/>
                <a:cs typeface="Arial" panose="020B0604020202020204" pitchFamily="34" charset="0"/>
              </a:rPr>
              <a:t>%.</a:t>
            </a:r>
            <a:endParaRPr lang="en-US" sz="7200" dirty="0" smtClean="0">
              <a:solidFill>
                <a:prstClr val="black"/>
              </a:solidFill>
              <a:latin typeface="Arial" panose="020B0604020202020204" pitchFamily="34" charset="0"/>
              <a:cs typeface="Arial" panose="020B0604020202020204" pitchFamily="34" charset="0"/>
            </a:endParaRPr>
          </a:p>
          <a:p>
            <a:pPr lvl="0" algn="just">
              <a:lnSpc>
                <a:spcPct val="120000"/>
              </a:lnSpc>
            </a:pPr>
            <a:r>
              <a:rPr lang="en-US" sz="7200" dirty="0" smtClean="0">
                <a:solidFill>
                  <a:prstClr val="black"/>
                </a:solidFill>
                <a:latin typeface="Arial" panose="020B0604020202020204" pitchFamily="34" charset="0"/>
                <a:cs typeface="Arial" panose="020B0604020202020204" pitchFamily="34" charset="0"/>
              </a:rPr>
              <a:t>Of </a:t>
            </a:r>
            <a:r>
              <a:rPr lang="en-US" sz="7200" dirty="0">
                <a:solidFill>
                  <a:prstClr val="black"/>
                </a:solidFill>
                <a:latin typeface="Arial" panose="020B0604020202020204" pitchFamily="34" charset="0"/>
                <a:cs typeface="Arial" panose="020B0604020202020204" pitchFamily="34" charset="0"/>
              </a:rPr>
              <a:t>the R12,8 billion, it is estimated that 60% (R7,7 billion) will be taken up by the informal credit market (Mashonisas</a:t>
            </a:r>
            <a:r>
              <a:rPr lang="en-US" sz="7200" dirty="0" smtClean="0">
                <a:solidFill>
                  <a:prstClr val="black"/>
                </a:solidFill>
                <a:latin typeface="Arial" panose="020B0604020202020204" pitchFamily="34" charset="0"/>
                <a:cs typeface="Arial" panose="020B0604020202020204" pitchFamily="34" charset="0"/>
              </a:rPr>
              <a:t>).</a:t>
            </a:r>
          </a:p>
          <a:p>
            <a:pPr lvl="0" algn="just">
              <a:lnSpc>
                <a:spcPct val="120000"/>
              </a:lnSpc>
            </a:pPr>
            <a:r>
              <a:rPr lang="en-ZA" sz="7200" dirty="0">
                <a:solidFill>
                  <a:prstClr val="black"/>
                </a:solidFill>
                <a:latin typeface="Arial" panose="020B0604020202020204" pitchFamily="34" charset="0"/>
                <a:cs typeface="Arial" panose="020B0604020202020204" pitchFamily="34" charset="0"/>
              </a:rPr>
              <a:t>Given that much of the credit used by this group is consumptive and </a:t>
            </a:r>
            <a:r>
              <a:rPr lang="en-ZA" sz="7200" dirty="0" smtClean="0">
                <a:solidFill>
                  <a:prstClr val="black"/>
                </a:solidFill>
                <a:latin typeface="Arial" panose="020B0604020202020204" pitchFamily="34" charset="0"/>
                <a:cs typeface="Arial" panose="020B0604020202020204" pitchFamily="34" charset="0"/>
              </a:rPr>
              <a:t>non-discretionary, the study does </a:t>
            </a:r>
            <a:r>
              <a:rPr lang="en-ZA" sz="7200" dirty="0">
                <a:solidFill>
                  <a:prstClr val="black"/>
                </a:solidFill>
                <a:latin typeface="Arial" panose="020B0604020202020204" pitchFamily="34" charset="0"/>
                <a:cs typeface="Arial" panose="020B0604020202020204" pitchFamily="34" charset="0"/>
              </a:rPr>
              <a:t>not expect the demand for credit to diminish</a:t>
            </a:r>
            <a:r>
              <a:rPr lang="en-ZA" sz="7200" dirty="0" smtClean="0">
                <a:solidFill>
                  <a:prstClr val="black"/>
                </a:solidFill>
                <a:latin typeface="Arial" panose="020B0604020202020204" pitchFamily="34" charset="0"/>
                <a:cs typeface="Arial" panose="020B0604020202020204" pitchFamily="34" charset="0"/>
              </a:rPr>
              <a:t>. Consumers </a:t>
            </a:r>
            <a:r>
              <a:rPr lang="en-ZA" sz="7200" dirty="0">
                <a:solidFill>
                  <a:prstClr val="black"/>
                </a:solidFill>
                <a:latin typeface="Arial" panose="020B0604020202020204" pitchFamily="34" charset="0"/>
                <a:cs typeface="Arial" panose="020B0604020202020204" pitchFamily="34" charset="0"/>
              </a:rPr>
              <a:t>accessing unregulated credit will be left in a more vulnerable </a:t>
            </a:r>
            <a:r>
              <a:rPr lang="en-ZA" sz="7200" dirty="0" smtClean="0">
                <a:solidFill>
                  <a:prstClr val="black"/>
                </a:solidFill>
                <a:latin typeface="Arial" panose="020B0604020202020204" pitchFamily="34" charset="0"/>
                <a:cs typeface="Arial" panose="020B0604020202020204" pitchFamily="34" charset="0"/>
              </a:rPr>
              <a:t>position. </a:t>
            </a:r>
            <a:r>
              <a:rPr lang="en-ZA" sz="7200" dirty="0">
                <a:solidFill>
                  <a:prstClr val="black"/>
                </a:solidFill>
                <a:latin typeface="Arial" panose="020B0604020202020204" pitchFamily="34" charset="0"/>
                <a:cs typeface="Arial" panose="020B0604020202020204" pitchFamily="34" charset="0"/>
              </a:rPr>
              <a:t>T</a:t>
            </a:r>
            <a:r>
              <a:rPr lang="en-ZA" sz="7200" dirty="0" smtClean="0">
                <a:solidFill>
                  <a:prstClr val="black"/>
                </a:solidFill>
                <a:latin typeface="Arial" panose="020B0604020202020204" pitchFamily="34" charset="0"/>
                <a:cs typeface="Arial" panose="020B0604020202020204" pitchFamily="34" charset="0"/>
              </a:rPr>
              <a:t>his </a:t>
            </a:r>
            <a:r>
              <a:rPr lang="en-ZA" sz="7200" dirty="0">
                <a:solidFill>
                  <a:prstClr val="black"/>
                </a:solidFill>
                <a:latin typeface="Arial" panose="020B0604020202020204" pitchFamily="34" charset="0"/>
                <a:cs typeface="Arial" panose="020B0604020202020204" pitchFamily="34" charset="0"/>
              </a:rPr>
              <a:t>will have the result of pushing more lower-income consumer demand from regulated markets to unregulated markets where they have no legal or regulatory recourse, and where levels of abuse are higher. </a:t>
            </a:r>
          </a:p>
          <a:p>
            <a:pPr lvl="0" algn="just"/>
            <a:endParaRPr lang="en-US" sz="7200" dirty="0">
              <a:solidFill>
                <a:prstClr val="black"/>
              </a:solidFill>
              <a:latin typeface="Arial" panose="020B0604020202020204" pitchFamily="34" charset="0"/>
              <a:cs typeface="Arial" panose="020B0604020202020204" pitchFamily="34" charset="0"/>
            </a:endParaRPr>
          </a:p>
          <a:p>
            <a:pPr algn="just">
              <a:lnSpc>
                <a:spcPct val="120000"/>
              </a:lnSpc>
            </a:pPr>
            <a:endParaRPr lang="en-ZA" sz="3300" dirty="0"/>
          </a:p>
          <a:p>
            <a:pPr>
              <a:lnSpc>
                <a:spcPct val="120000"/>
              </a:lnSpc>
            </a:pPr>
            <a:endParaRPr lang="en-US" dirty="0"/>
          </a:p>
        </p:txBody>
      </p:sp>
      <p:sp>
        <p:nvSpPr>
          <p:cNvPr id="2" name="Slide Number Placeholder 1"/>
          <p:cNvSpPr>
            <a:spLocks noGrp="1"/>
          </p:cNvSpPr>
          <p:nvPr>
            <p:ph type="sldNum" sz="quarter" idx="12"/>
          </p:nvPr>
        </p:nvSpPr>
        <p:spPr>
          <a:xfrm>
            <a:off x="6273390" y="6331335"/>
            <a:ext cx="2311400" cy="365125"/>
          </a:xfrm>
        </p:spPr>
        <p:txBody>
          <a:bodyPr/>
          <a:lstStyle/>
          <a:p>
            <a:fld id="{08E1A27E-51D2-364B-80C5-0F2292843484}" type="slidenum">
              <a:rPr lang="en-US" smtClean="0"/>
              <a:pPr/>
              <a:t>14</a:t>
            </a:fld>
            <a:endParaRPr lang="en-US" dirty="0"/>
          </a:p>
        </p:txBody>
      </p:sp>
    </p:spTree>
    <p:extLst>
      <p:ext uri="{BB962C8B-B14F-4D97-AF65-F5344CB8AC3E}">
        <p14:creationId xmlns:p14="http://schemas.microsoft.com/office/powerpoint/2010/main" xmlns="" val="101607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112776"/>
            <a:ext cx="8915400" cy="477159"/>
          </a:xfrm>
        </p:spPr>
        <p:txBody>
          <a:bodyPr>
            <a:noAutofit/>
          </a:bodyPr>
          <a:lstStyle/>
          <a:p>
            <a:r>
              <a:rPr lang="en-US" sz="2800" b="1" dirty="0" smtClean="0">
                <a:latin typeface="Arial" panose="020B0604020202020204" pitchFamily="34" charset="0"/>
                <a:cs typeface="Arial" panose="020B0604020202020204" pitchFamily="34" charset="0"/>
              </a:rPr>
              <a:t>Impact on NCR and NCT</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305830" y="702711"/>
            <a:ext cx="8985654" cy="5254146"/>
          </a:xfrm>
        </p:spPr>
        <p:txBody>
          <a:bodyPr>
            <a:normAutofit fontScale="25000" lnSpcReduction="20000"/>
          </a:bodyPr>
          <a:lstStyle/>
          <a:p>
            <a:pPr algn="just"/>
            <a:r>
              <a:rPr lang="en-US" sz="8000" dirty="0" smtClean="0">
                <a:latin typeface="Arial" panose="020B0604020202020204" pitchFamily="34" charset="0"/>
                <a:cs typeface="Arial" panose="020B0604020202020204" pitchFamily="34" charset="0"/>
              </a:rPr>
              <a:t>The study estimates that 102 161 consumer applications will be made per annum, whereas the NCR estimates that 26 410 applications will be made.</a:t>
            </a:r>
          </a:p>
          <a:p>
            <a:pPr algn="just"/>
            <a:r>
              <a:rPr lang="en-US" sz="8000" dirty="0" smtClean="0">
                <a:latin typeface="Arial" panose="020B0604020202020204" pitchFamily="34" charset="0"/>
                <a:cs typeface="Arial" panose="020B0604020202020204" pitchFamily="34" charset="0"/>
              </a:rPr>
              <a:t> In terms of the cost for implementation of </a:t>
            </a:r>
            <a:r>
              <a:rPr lang="en-US" sz="8000" dirty="0">
                <a:latin typeface="Arial" panose="020B0604020202020204" pitchFamily="34" charset="0"/>
                <a:cs typeface="Arial" panose="020B0604020202020204" pitchFamily="34" charset="0"/>
              </a:rPr>
              <a:t>d</a:t>
            </a:r>
            <a:r>
              <a:rPr lang="en-US" sz="8000" dirty="0" smtClean="0">
                <a:latin typeface="Arial" panose="020B0604020202020204" pitchFamily="34" charset="0"/>
                <a:cs typeface="Arial" panose="020B0604020202020204" pitchFamily="34" charset="0"/>
              </a:rPr>
              <a:t>ebt intervention, the study estimates that it will cost the state a total amount of R407 million per annum, which is </a:t>
            </a:r>
            <a:r>
              <a:rPr lang="en-US" sz="8000" dirty="0" smtClean="0">
                <a:solidFill>
                  <a:prstClr val="black"/>
                </a:solidFill>
                <a:latin typeface="Arial" panose="020B0604020202020204" pitchFamily="34" charset="0"/>
                <a:cs typeface="Arial" panose="020B0604020202020204" pitchFamily="34" charset="0"/>
              </a:rPr>
              <a:t>R376 </a:t>
            </a:r>
            <a:r>
              <a:rPr lang="en-US" sz="8000" dirty="0">
                <a:solidFill>
                  <a:prstClr val="black"/>
                </a:solidFill>
                <a:latin typeface="Arial" panose="020B0604020202020204" pitchFamily="34" charset="0"/>
                <a:cs typeface="Arial" panose="020B0604020202020204" pitchFamily="34" charset="0"/>
              </a:rPr>
              <a:t>million </a:t>
            </a:r>
            <a:r>
              <a:rPr lang="en-US" sz="8000" dirty="0" smtClean="0">
                <a:solidFill>
                  <a:prstClr val="black"/>
                </a:solidFill>
                <a:latin typeface="Arial" panose="020B0604020202020204" pitchFamily="34" charset="0"/>
                <a:cs typeface="Arial" panose="020B0604020202020204" pitchFamily="34" charset="0"/>
              </a:rPr>
              <a:t>for th</a:t>
            </a:r>
            <a:r>
              <a:rPr lang="en-US" sz="8000" dirty="0" smtClean="0">
                <a:latin typeface="Arial" panose="020B0604020202020204" pitchFamily="34" charset="0"/>
                <a:cs typeface="Arial" panose="020B0604020202020204" pitchFamily="34" charset="0"/>
              </a:rPr>
              <a:t>e NCR and R31 million for the NCT per annum. </a:t>
            </a:r>
          </a:p>
          <a:p>
            <a:pPr algn="just"/>
            <a:r>
              <a:rPr lang="en-ZA" sz="8000" dirty="0" smtClean="0">
                <a:latin typeface="Arial" panose="020B0604020202020204" pitchFamily="34" charset="0"/>
                <a:cs typeface="Arial" panose="020B0604020202020204" pitchFamily="34" charset="0"/>
              </a:rPr>
              <a:t>This </a:t>
            </a:r>
            <a:r>
              <a:rPr lang="en-ZA" sz="8000" dirty="0">
                <a:latin typeface="Arial" panose="020B0604020202020204" pitchFamily="34" charset="0"/>
                <a:cs typeface="Arial" panose="020B0604020202020204" pitchFamily="34" charset="0"/>
              </a:rPr>
              <a:t>drops slightly in Year 2, as systems are fixed costs, and then continues in perpetuity. The Year 1 estimate is 275% more than the NCR’s and NCT’s initial estimates. The </a:t>
            </a:r>
            <a:r>
              <a:rPr lang="en-ZA" sz="8000" dirty="0" smtClean="0">
                <a:latin typeface="Arial" panose="020B0604020202020204" pitchFamily="34" charset="0"/>
                <a:cs typeface="Arial" panose="020B0604020202020204" pitchFamily="34" charset="0"/>
              </a:rPr>
              <a:t>study raises a concern that the public </a:t>
            </a:r>
            <a:r>
              <a:rPr lang="en-ZA" sz="8000" dirty="0">
                <a:latin typeface="Arial" panose="020B0604020202020204" pitchFamily="34" charset="0"/>
                <a:cs typeface="Arial" panose="020B0604020202020204" pitchFamily="34" charset="0"/>
              </a:rPr>
              <a:t>price tag raises questions about the cost effectiveness of the approach, especially as the public sector is replacing an existing private system to undertake the same function</a:t>
            </a:r>
            <a:r>
              <a:rPr lang="en-ZA" sz="8000" dirty="0" smtClean="0">
                <a:latin typeface="Arial" panose="020B0604020202020204" pitchFamily="34" charset="0"/>
                <a:cs typeface="Arial" panose="020B0604020202020204" pitchFamily="34" charset="0"/>
              </a:rPr>
              <a:t>.</a:t>
            </a:r>
          </a:p>
          <a:p>
            <a:pPr algn="just"/>
            <a:r>
              <a:rPr lang="en-ZA" sz="8000" dirty="0" smtClean="0">
                <a:latin typeface="Arial" panose="020B0604020202020204" pitchFamily="34" charset="0"/>
                <a:cs typeface="Arial" panose="020B0604020202020204" pitchFamily="34" charset="0"/>
              </a:rPr>
              <a:t> </a:t>
            </a:r>
            <a:r>
              <a:rPr lang="en-ZA" sz="8000" dirty="0">
                <a:latin typeface="Arial" panose="020B0604020202020204" pitchFamily="34" charset="0"/>
                <a:cs typeface="Arial" panose="020B0604020202020204" pitchFamily="34" charset="0"/>
              </a:rPr>
              <a:t>The extra claim on the fiscus will need to be weighed against a budget deficit and tax shortfall, as well as the aspiration in government to bring down the public sector wage bill. </a:t>
            </a:r>
            <a:endParaRPr lang="en-US" sz="8000" dirty="0" smtClean="0">
              <a:solidFill>
                <a:prstClr val="black"/>
              </a:solidFill>
              <a:latin typeface="Arial" panose="020B0604020202020204" pitchFamily="34" charset="0"/>
              <a:cs typeface="Arial" panose="020B0604020202020204" pitchFamily="34" charset="0"/>
            </a:endParaRPr>
          </a:p>
          <a:p>
            <a:pPr marL="444500" lvl="1" indent="-354013" algn="just">
              <a:buFont typeface="Arial" panose="020B0604020202020204" pitchFamily="34" charset="0"/>
              <a:buChar char="•"/>
            </a:pPr>
            <a:r>
              <a:rPr lang="en-US" sz="8000" dirty="0" smtClean="0">
                <a:solidFill>
                  <a:prstClr val="black"/>
                </a:solidFill>
                <a:latin typeface="Arial" panose="020B0604020202020204" pitchFamily="34" charset="0"/>
                <a:cs typeface="Arial" panose="020B0604020202020204" pitchFamily="34" charset="0"/>
              </a:rPr>
              <a:t>The </a:t>
            </a:r>
            <a:r>
              <a:rPr lang="en-US" sz="8000" dirty="0">
                <a:solidFill>
                  <a:prstClr val="black"/>
                </a:solidFill>
                <a:latin typeface="Arial" panose="020B0604020202020204" pitchFamily="34" charset="0"/>
                <a:cs typeface="Arial" panose="020B0604020202020204" pitchFamily="34" charset="0"/>
              </a:rPr>
              <a:t>NCR and NCT estimated </a:t>
            </a:r>
            <a:r>
              <a:rPr lang="en-US" sz="8000" dirty="0" smtClean="0">
                <a:solidFill>
                  <a:prstClr val="black"/>
                </a:solidFill>
                <a:latin typeface="Arial" panose="020B0604020202020204" pitchFamily="34" charset="0"/>
                <a:cs typeface="Arial" panose="020B0604020202020204" pitchFamily="34" charset="0"/>
              </a:rPr>
              <a:t>the </a:t>
            </a:r>
            <a:r>
              <a:rPr lang="en-US" sz="8000" dirty="0">
                <a:solidFill>
                  <a:prstClr val="black"/>
                </a:solidFill>
                <a:latin typeface="Arial" panose="020B0604020202020204" pitchFamily="34" charset="0"/>
                <a:cs typeface="Arial" panose="020B0604020202020204" pitchFamily="34" charset="0"/>
              </a:rPr>
              <a:t>budget requirements to </a:t>
            </a:r>
            <a:r>
              <a:rPr lang="en-US" sz="8000" dirty="0" smtClean="0">
                <a:solidFill>
                  <a:prstClr val="black"/>
                </a:solidFill>
                <a:latin typeface="Arial" panose="020B0604020202020204" pitchFamily="34" charset="0"/>
                <a:cs typeface="Arial" panose="020B0604020202020204" pitchFamily="34" charset="0"/>
              </a:rPr>
              <a:t>a </a:t>
            </a:r>
            <a:r>
              <a:rPr lang="en-US" sz="8000" dirty="0">
                <a:solidFill>
                  <a:prstClr val="black"/>
                </a:solidFill>
                <a:latin typeface="Arial" panose="020B0604020202020204" pitchFamily="34" charset="0"/>
                <a:cs typeface="Arial" panose="020B0604020202020204" pitchFamily="34" charset="0"/>
              </a:rPr>
              <a:t>total of R148 million per annum, that is R127 million/ year for the NCR and  R21 million/ year for NCT</a:t>
            </a:r>
            <a:r>
              <a:rPr lang="en-US" sz="8000" dirty="0" smtClean="0">
                <a:solidFill>
                  <a:prstClr val="black"/>
                </a:solidFill>
                <a:latin typeface="Arial" panose="020B0604020202020204" pitchFamily="34" charset="0"/>
                <a:cs typeface="Arial" panose="020B0604020202020204" pitchFamily="34" charset="0"/>
              </a:rPr>
              <a:t>.</a:t>
            </a:r>
          </a:p>
          <a:p>
            <a:pPr lvl="0" algn="just"/>
            <a:r>
              <a:rPr lang="en-US" sz="8000" dirty="0" smtClean="0">
                <a:solidFill>
                  <a:prstClr val="black"/>
                </a:solidFill>
                <a:latin typeface="Arial" panose="020B0604020202020204" pitchFamily="34" charset="0"/>
                <a:cs typeface="Arial" panose="020B0604020202020204" pitchFamily="34" charset="0"/>
              </a:rPr>
              <a:t>Thus the study cost estimates are 196% more than the NCR estimates and 48% more than the NCT estimates.</a:t>
            </a:r>
          </a:p>
          <a:p>
            <a:pPr marL="444500" lvl="1" indent="-354013" algn="just">
              <a:buFont typeface="Arial" panose="020B0604020202020204" pitchFamily="34" charset="0"/>
              <a:buChar char="•"/>
            </a:pPr>
            <a:endParaRPr lang="en-US" sz="5000" dirty="0">
              <a:solidFill>
                <a:prstClr val="black"/>
              </a:solidFill>
            </a:endParaRPr>
          </a:p>
          <a:p>
            <a:pPr algn="just"/>
            <a:endParaRPr lang="en-US" sz="5000" dirty="0" smtClean="0"/>
          </a:p>
          <a:p>
            <a:endParaRPr lang="en-US" dirty="0"/>
          </a:p>
        </p:txBody>
      </p:sp>
      <p:sp>
        <p:nvSpPr>
          <p:cNvPr id="2" name="Slide Number Placeholder 1"/>
          <p:cNvSpPr>
            <a:spLocks noGrp="1"/>
          </p:cNvSpPr>
          <p:nvPr>
            <p:ph type="sldNum" sz="quarter" idx="12"/>
          </p:nvPr>
        </p:nvSpPr>
        <p:spPr>
          <a:xfrm>
            <a:off x="6283223" y="6297916"/>
            <a:ext cx="2311400" cy="365125"/>
          </a:xfrm>
        </p:spPr>
        <p:txBody>
          <a:bodyPr/>
          <a:lstStyle/>
          <a:p>
            <a:fld id="{08E1A27E-51D2-364B-80C5-0F2292843484}" type="slidenum">
              <a:rPr lang="en-US" smtClean="0"/>
              <a:pPr/>
              <a:t>15</a:t>
            </a:fld>
            <a:endParaRPr lang="en-US" dirty="0"/>
          </a:p>
        </p:txBody>
      </p:sp>
    </p:spTree>
    <p:extLst>
      <p:ext uri="{BB962C8B-B14F-4D97-AF65-F5344CB8AC3E}">
        <p14:creationId xmlns:p14="http://schemas.microsoft.com/office/powerpoint/2010/main" xmlns="" val="3026909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1123127"/>
          </a:xfrm>
        </p:spPr>
        <p:txBody>
          <a:bodyPr>
            <a:normAutofit/>
          </a:bodyPr>
          <a:lstStyle/>
          <a:p>
            <a:r>
              <a:rPr lang="en-US" sz="2800" b="1" dirty="0" smtClean="0">
                <a:latin typeface="Arial" panose="020B0604020202020204" pitchFamily="34" charset="0"/>
                <a:cs typeface="Arial" panose="020B0604020202020204" pitchFamily="34" charset="0"/>
              </a:rPr>
              <a:t>Impact on the NCR</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5300" y="1187245"/>
            <a:ext cx="8357755" cy="4576245"/>
          </a:xfrm>
        </p:spPr>
        <p:txBody>
          <a:bodyPr>
            <a:normAutofit/>
          </a:bodyPr>
          <a:lstStyle/>
          <a:p>
            <a:pPr marL="444500" lvl="1" indent="-354013" algn="jus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The Bill will lead to an erosion of the status of the regulator as the NCR leaves the regulatory pedestal to become a service provider</a:t>
            </a:r>
            <a:r>
              <a:rPr lang="en-US" dirty="0" smtClean="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800" dirty="0" smtClean="0">
                <a:latin typeface="Arial" panose="020B0604020202020204" pitchFamily="34" charset="0"/>
                <a:cs typeface="Arial" panose="020B0604020202020204" pitchFamily="34" charset="0"/>
              </a:rPr>
              <a:t>It </a:t>
            </a:r>
            <a:r>
              <a:rPr lang="en-US" sz="2800" dirty="0">
                <a:latin typeface="Arial" panose="020B0604020202020204" pitchFamily="34" charset="0"/>
                <a:cs typeface="Arial" panose="020B0604020202020204" pitchFamily="34" charset="0"/>
              </a:rPr>
              <a:t>is also not clear how the debt intervention activities of the NCR will be overseen, and to whom the NCR will be </a:t>
            </a:r>
            <a:r>
              <a:rPr lang="en-US" sz="2800" dirty="0" smtClean="0">
                <a:latin typeface="Arial" panose="020B0604020202020204" pitchFamily="34" charset="0"/>
                <a:cs typeface="Arial" panose="020B0604020202020204" pitchFamily="34" charset="0"/>
              </a:rPr>
              <a:t>accountable in that area of work.</a:t>
            </a:r>
            <a:endParaRPr lang="en-US" sz="28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a:xfrm>
            <a:off x="6352049" y="6315684"/>
            <a:ext cx="2311400" cy="365125"/>
          </a:xfrm>
        </p:spPr>
        <p:txBody>
          <a:bodyPr/>
          <a:lstStyle/>
          <a:p>
            <a:fld id="{08E1A27E-51D2-364B-80C5-0F2292843484}" type="slidenum">
              <a:rPr lang="en-US" smtClean="0"/>
              <a:pPr/>
              <a:t>16</a:t>
            </a:fld>
            <a:endParaRPr lang="en-US" dirty="0"/>
          </a:p>
        </p:txBody>
      </p:sp>
    </p:spTree>
    <p:extLst>
      <p:ext uri="{BB962C8B-B14F-4D97-AF65-F5344CB8AC3E}">
        <p14:creationId xmlns:p14="http://schemas.microsoft.com/office/powerpoint/2010/main" xmlns="" val="1582824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0"/>
            <a:ext cx="8915400" cy="405581"/>
          </a:xfrm>
        </p:spPr>
        <p:txBody>
          <a:bodyPr>
            <a:noAutofit/>
          </a:bodyPr>
          <a:lstStyle/>
          <a:p>
            <a:r>
              <a:rPr lang="en-US" sz="2400" b="1" dirty="0" smtClean="0">
                <a:latin typeface="Arial" panose="020B0604020202020204" pitchFamily="34" charset="0"/>
                <a:cs typeface="Arial" panose="020B0604020202020204" pitchFamily="34" charset="0"/>
              </a:rPr>
              <a:t> Debt extinguishment</a:t>
            </a:r>
            <a:endParaRPr lang="en-US" sz="24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03239" y="368710"/>
            <a:ext cx="9645445" cy="5356975"/>
          </a:xfrm>
        </p:spPr>
        <p:txBody>
          <a:bodyPr>
            <a:noAutofit/>
          </a:bodyPr>
          <a:lstStyle/>
          <a:p>
            <a:pPr algn="just"/>
            <a:r>
              <a:rPr lang="en-ZA" sz="1450" b="1" i="1" dirty="0" smtClean="0">
                <a:solidFill>
                  <a:srgbClr val="000000"/>
                </a:solidFill>
                <a:latin typeface="Arial" panose="020B0604020202020204" pitchFamily="34" charset="0"/>
              </a:rPr>
              <a:t>Debt </a:t>
            </a:r>
            <a:r>
              <a:rPr lang="en-ZA" sz="1450" b="1" i="1" dirty="0">
                <a:solidFill>
                  <a:srgbClr val="000000"/>
                </a:solidFill>
                <a:latin typeface="Arial" panose="020B0604020202020204" pitchFamily="34" charset="0"/>
              </a:rPr>
              <a:t>extinguishment should still be introduced into credit law through the debt review process. </a:t>
            </a:r>
            <a:r>
              <a:rPr lang="en-ZA" sz="1450" dirty="0">
                <a:solidFill>
                  <a:srgbClr val="000000"/>
                </a:solidFill>
                <a:latin typeface="Arial" panose="020B0604020202020204" pitchFamily="34" charset="0"/>
              </a:rPr>
              <a:t>It is a matter of constitutionality and equity that laws for the relief of chronic over-indebtedness be universally accessible. Without universal access, the societal risk is that less powerful citizens can become shackled to debt in perpetuity. There will be occasions when, due to a change in the circumstances of the debtor or poor financial management, the prospect of repayment is virtually zero. In these cases, most credit providers have systems of write off already in place informally. It would be appropriate on both pragmatic and ethical grounds for the law to </a:t>
            </a:r>
            <a:r>
              <a:rPr lang="en-ZA" sz="1450" dirty="0" smtClean="0">
                <a:solidFill>
                  <a:srgbClr val="000000"/>
                </a:solidFill>
                <a:latin typeface="Arial" panose="020B0604020202020204" pitchFamily="34" charset="0"/>
              </a:rPr>
              <a:t>recognise an </a:t>
            </a:r>
            <a:r>
              <a:rPr lang="en-ZA" sz="1450" dirty="0">
                <a:solidFill>
                  <a:srgbClr val="000000"/>
                </a:solidFill>
                <a:latin typeface="Arial" panose="020B0604020202020204" pitchFamily="34" charset="0"/>
              </a:rPr>
              <a:t>extinguishment of debt in these cases.</a:t>
            </a:r>
          </a:p>
          <a:p>
            <a:pPr algn="just"/>
            <a:r>
              <a:rPr lang="en-ZA" sz="1450" b="1" i="1" dirty="0">
                <a:solidFill>
                  <a:srgbClr val="000000"/>
                </a:solidFill>
                <a:latin typeface="Arial" panose="020B0604020202020204" pitchFamily="34" charset="0"/>
              </a:rPr>
              <a:t>The introduction of debt extinguishment into South African law is not a radical proposal: </a:t>
            </a:r>
            <a:r>
              <a:rPr lang="en-ZA" sz="1450" dirty="0">
                <a:solidFill>
                  <a:srgbClr val="000000"/>
                </a:solidFill>
                <a:latin typeface="Arial" panose="020B0604020202020204" pitchFamily="34" charset="0"/>
              </a:rPr>
              <a:t>A similar process is already available in insolvency law, in which debt obligations can be extinguished in a process of rehabilitation. However, personal sequestration is not appropriate for small estates. Moreover, a </a:t>
            </a:r>
            <a:r>
              <a:rPr lang="en-ZA" sz="1450" i="1" dirty="0">
                <a:solidFill>
                  <a:srgbClr val="000000"/>
                </a:solidFill>
                <a:latin typeface="Arial" panose="020B0604020202020204" pitchFamily="34" charset="0"/>
              </a:rPr>
              <a:t>de facto </a:t>
            </a:r>
            <a:r>
              <a:rPr lang="en-ZA" sz="1450" dirty="0">
                <a:solidFill>
                  <a:srgbClr val="000000"/>
                </a:solidFill>
                <a:latin typeface="Arial" panose="020B0604020202020204" pitchFamily="34" charset="0"/>
              </a:rPr>
              <a:t>system of debt extinguishment is already practiced in the form of write off where repayment seems impossible. </a:t>
            </a:r>
            <a:r>
              <a:rPr lang="en-ZA" sz="1450" b="1" i="1" dirty="0">
                <a:solidFill>
                  <a:srgbClr val="000000"/>
                </a:solidFill>
                <a:latin typeface="Arial" panose="020B0604020202020204" pitchFamily="34" charset="0"/>
              </a:rPr>
              <a:t>Thus, the debt review system could provide a second tier of debt extinguishment for the low-income consumers, by essentially formalising the informal process of write off</a:t>
            </a:r>
            <a:r>
              <a:rPr lang="en-ZA" sz="1450" dirty="0">
                <a:solidFill>
                  <a:srgbClr val="000000"/>
                </a:solidFill>
                <a:latin typeface="Arial" panose="020B0604020202020204" pitchFamily="34" charset="0"/>
              </a:rPr>
              <a:t>. </a:t>
            </a:r>
          </a:p>
          <a:p>
            <a:pPr algn="just"/>
            <a:r>
              <a:rPr lang="en-ZA" sz="1450" b="1" i="1" dirty="0">
                <a:solidFill>
                  <a:srgbClr val="000000"/>
                </a:solidFill>
                <a:latin typeface="Arial" panose="020B0604020202020204" pitchFamily="34" charset="0"/>
              </a:rPr>
              <a:t>Introducing debt extinguishment into the credit law, applicable to all consumers equally is less exclusionary: </a:t>
            </a:r>
            <a:r>
              <a:rPr lang="en-ZA" sz="1450" dirty="0">
                <a:solidFill>
                  <a:srgbClr val="000000"/>
                </a:solidFill>
                <a:latin typeface="Arial" panose="020B0604020202020204" pitchFamily="34" charset="0"/>
              </a:rPr>
              <a:t>It is not the introduction of debt extinguishment </a:t>
            </a:r>
            <a:r>
              <a:rPr lang="en-ZA" sz="1450" i="1" dirty="0">
                <a:solidFill>
                  <a:srgbClr val="000000"/>
                </a:solidFill>
                <a:latin typeface="Arial" panose="020B0604020202020204" pitchFamily="34" charset="0"/>
              </a:rPr>
              <a:t>per se </a:t>
            </a:r>
            <a:r>
              <a:rPr lang="en-ZA" sz="1450" dirty="0">
                <a:solidFill>
                  <a:srgbClr val="000000"/>
                </a:solidFill>
                <a:latin typeface="Arial" panose="020B0604020202020204" pitchFamily="34" charset="0"/>
              </a:rPr>
              <a:t>that drives financial exclusion in the Bill. It is driven primarily by the establishment of a two tier system –one for the rich and one for the poor and the </a:t>
            </a:r>
            <a:r>
              <a:rPr lang="en-ZA" sz="1450" b="1" i="1" dirty="0">
                <a:solidFill>
                  <a:srgbClr val="000000"/>
                </a:solidFill>
                <a:latin typeface="Arial" panose="020B0604020202020204" pitchFamily="34" charset="0"/>
              </a:rPr>
              <a:t>delineation of a separate process that identifies and isolates poorer consumers. </a:t>
            </a:r>
            <a:endParaRPr lang="en-ZA" sz="1450" b="1" i="1" dirty="0" smtClean="0">
              <a:solidFill>
                <a:srgbClr val="000000"/>
              </a:solidFill>
              <a:latin typeface="Arial" panose="020B0604020202020204" pitchFamily="34" charset="0"/>
            </a:endParaRPr>
          </a:p>
          <a:p>
            <a:pPr algn="just"/>
            <a:r>
              <a:rPr lang="en-ZA" sz="1450" dirty="0" smtClean="0">
                <a:solidFill>
                  <a:srgbClr val="000000"/>
                </a:solidFill>
                <a:latin typeface="Arial" panose="020B0604020202020204" pitchFamily="34" charset="0"/>
              </a:rPr>
              <a:t>The </a:t>
            </a:r>
            <a:r>
              <a:rPr lang="en-ZA" sz="1450" dirty="0">
                <a:solidFill>
                  <a:srgbClr val="000000"/>
                </a:solidFill>
                <a:latin typeface="Arial" panose="020B0604020202020204" pitchFamily="34" charset="0"/>
              </a:rPr>
              <a:t>driver of risk for the private sector is not only the introduction of debt extinguishment –it is that DI decisions over debt extinguishment are driven by the State, by officials in whose capacity and impartiality the private sector has little trust or confidence, and who will be essentially unregulated. </a:t>
            </a:r>
          </a:p>
          <a:p>
            <a:pPr algn="just"/>
            <a:r>
              <a:rPr lang="en-ZA" sz="1450" b="1" i="1" dirty="0" smtClean="0">
                <a:solidFill>
                  <a:srgbClr val="000000"/>
                </a:solidFill>
                <a:latin typeface="Arial" panose="020B0604020202020204" pitchFamily="34" charset="0"/>
              </a:rPr>
              <a:t>The study recommends that, </a:t>
            </a:r>
            <a:r>
              <a:rPr lang="en-ZA" sz="1450" b="1" i="1" dirty="0">
                <a:solidFill>
                  <a:srgbClr val="000000"/>
                </a:solidFill>
                <a:latin typeface="Arial" panose="020B0604020202020204" pitchFamily="34" charset="0"/>
              </a:rPr>
              <a:t>it would be less exclusionary if debt extinguishment were introduced into the credit law for access by all consumers in legislated circumstances thus preserving the constitutional principle of all being equal under the law. </a:t>
            </a:r>
            <a:r>
              <a:rPr lang="en-ZA" sz="1450" dirty="0">
                <a:solidFill>
                  <a:srgbClr val="000000"/>
                </a:solidFill>
                <a:latin typeface="Arial" panose="020B0604020202020204" pitchFamily="34" charset="0"/>
              </a:rPr>
              <a:t>This would not visibly differentiate lower income consumers from other consumers, in an obviously separate system. The Bill creates an unintended signal to credit markets that qualifying lower-income consumers should be treated in a separate system. This is the driver of exclusion. </a:t>
            </a:r>
            <a:endParaRPr lang="en-US" sz="1450" dirty="0"/>
          </a:p>
        </p:txBody>
      </p:sp>
      <p:sp>
        <p:nvSpPr>
          <p:cNvPr id="2" name="Slide Number Placeholder 1"/>
          <p:cNvSpPr>
            <a:spLocks noGrp="1"/>
          </p:cNvSpPr>
          <p:nvPr>
            <p:ph type="sldNum" sz="quarter" idx="12"/>
          </p:nvPr>
        </p:nvSpPr>
        <p:spPr>
          <a:xfrm>
            <a:off x="6302887" y="6356351"/>
            <a:ext cx="2311400" cy="365125"/>
          </a:xfrm>
        </p:spPr>
        <p:txBody>
          <a:bodyPr/>
          <a:lstStyle/>
          <a:p>
            <a:fld id="{08E1A27E-51D2-364B-80C5-0F2292843484}" type="slidenum">
              <a:rPr lang="en-US" smtClean="0"/>
              <a:pPr/>
              <a:t>17</a:t>
            </a:fld>
            <a:endParaRPr lang="en-US" dirty="0"/>
          </a:p>
        </p:txBody>
      </p:sp>
    </p:spTree>
    <p:extLst>
      <p:ext uri="{BB962C8B-B14F-4D97-AF65-F5344CB8AC3E}">
        <p14:creationId xmlns:p14="http://schemas.microsoft.com/office/powerpoint/2010/main" xmlns="" val="245039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147485"/>
            <a:ext cx="8915400" cy="324464"/>
          </a:xfrm>
        </p:spPr>
        <p:txBody>
          <a:bodyPr>
            <a:noAutofit/>
          </a:bodyPr>
          <a:lstStyle/>
          <a:p>
            <a:r>
              <a:rPr lang="en-US" sz="2400" b="1" dirty="0" smtClean="0">
                <a:latin typeface="Arial" panose="020B0604020202020204" pitchFamily="34" charset="0"/>
                <a:cs typeface="Arial" panose="020B0604020202020204" pitchFamily="34" charset="0"/>
              </a:rPr>
              <a:t>Funding DI</a:t>
            </a:r>
            <a:endParaRPr lang="en-US" sz="24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58416" y="471948"/>
            <a:ext cx="9612390" cy="5253737"/>
          </a:xfrm>
        </p:spPr>
        <p:txBody>
          <a:bodyPr>
            <a:normAutofit fontScale="25000" lnSpcReduction="20000"/>
          </a:bodyPr>
          <a:lstStyle/>
          <a:p>
            <a:pPr algn="just"/>
            <a:r>
              <a:rPr lang="en-ZA" sz="5800" b="1" i="1" dirty="0" smtClean="0">
                <a:solidFill>
                  <a:srgbClr val="000000"/>
                </a:solidFill>
                <a:latin typeface="Arial" panose="020B0604020202020204" pitchFamily="34" charset="0"/>
              </a:rPr>
              <a:t>The study suggests that credit </a:t>
            </a:r>
            <a:r>
              <a:rPr lang="en-ZA" sz="5800" b="1" i="1" dirty="0">
                <a:solidFill>
                  <a:srgbClr val="000000"/>
                </a:solidFill>
                <a:latin typeface="Arial" panose="020B0604020202020204" pitchFamily="34" charset="0"/>
              </a:rPr>
              <a:t>providers should be responsible for the subsidy the debt review procedures for lower-income consumers on a case-by-case basis. </a:t>
            </a:r>
            <a:r>
              <a:rPr lang="en-ZA" sz="5800" dirty="0">
                <a:solidFill>
                  <a:srgbClr val="000000"/>
                </a:solidFill>
                <a:latin typeface="Arial" panose="020B0604020202020204" pitchFamily="34" charset="0"/>
              </a:rPr>
              <a:t>There are four options of subsidy:</a:t>
            </a:r>
          </a:p>
          <a:p>
            <a:pPr algn="just"/>
            <a:r>
              <a:rPr lang="en-ZA" sz="5800" b="1" i="1" dirty="0" smtClean="0">
                <a:solidFill>
                  <a:srgbClr val="000000"/>
                </a:solidFill>
                <a:latin typeface="Arial" panose="020B0604020202020204" pitchFamily="34" charset="0"/>
              </a:rPr>
              <a:t>Option </a:t>
            </a:r>
            <a:r>
              <a:rPr lang="en-ZA" sz="5800" b="1" i="1" dirty="0">
                <a:solidFill>
                  <a:srgbClr val="000000"/>
                </a:solidFill>
                <a:latin typeface="Arial" panose="020B0604020202020204" pitchFamily="34" charset="0"/>
              </a:rPr>
              <a:t>1: State subsidy: </a:t>
            </a:r>
            <a:r>
              <a:rPr lang="en-ZA" sz="5800" dirty="0">
                <a:solidFill>
                  <a:srgbClr val="000000"/>
                </a:solidFill>
                <a:latin typeface="Arial" panose="020B0604020202020204" pitchFamily="34" charset="0"/>
              </a:rPr>
              <a:t>The state could </a:t>
            </a:r>
            <a:r>
              <a:rPr lang="en-ZA" sz="5800" dirty="0" smtClean="0">
                <a:solidFill>
                  <a:srgbClr val="000000"/>
                </a:solidFill>
                <a:latin typeface="Arial" panose="020B0604020202020204" pitchFamily="34" charset="0"/>
              </a:rPr>
              <a:t>subsidise debt </a:t>
            </a:r>
            <a:r>
              <a:rPr lang="en-ZA" sz="5800" dirty="0">
                <a:solidFill>
                  <a:srgbClr val="000000"/>
                </a:solidFill>
                <a:latin typeface="Arial" panose="020B0604020202020204" pitchFamily="34" charset="0"/>
              </a:rPr>
              <a:t>counsellors to take on lower-income consumers by paying a portion of debt counsellor fees.</a:t>
            </a:r>
          </a:p>
          <a:p>
            <a:pPr algn="just"/>
            <a:r>
              <a:rPr lang="en-ZA" sz="5800" b="1" i="1" dirty="0" smtClean="0">
                <a:solidFill>
                  <a:srgbClr val="000000"/>
                </a:solidFill>
                <a:latin typeface="Arial" panose="020B0604020202020204" pitchFamily="34" charset="0"/>
              </a:rPr>
              <a:t>Option </a:t>
            </a:r>
            <a:r>
              <a:rPr lang="en-ZA" sz="5800" b="1" i="1" dirty="0">
                <a:solidFill>
                  <a:srgbClr val="000000"/>
                </a:solidFill>
                <a:latin typeface="Arial" panose="020B0604020202020204" pitchFamily="34" charset="0"/>
              </a:rPr>
              <a:t>2: Consumer-funded by levy: </a:t>
            </a:r>
            <a:r>
              <a:rPr lang="en-ZA" sz="5800" dirty="0">
                <a:solidFill>
                  <a:srgbClr val="000000"/>
                </a:solidFill>
                <a:latin typeface="Arial" panose="020B0604020202020204" pitchFamily="34" charset="0"/>
              </a:rPr>
              <a:t>A small industry-wide levy could be raised on every credit transaction (e.g. R1 per transaction) to be paid by the consumer, collected by the credit provider and sent to a central subsidy fund. This would spread the cost of funding the debt intervention system across the credit active population, and would amount to a cross-subsidy by consumers earning more than R7,500 a month to those earning less than R7,500.</a:t>
            </a:r>
          </a:p>
          <a:p>
            <a:pPr algn="just"/>
            <a:r>
              <a:rPr lang="en-ZA" sz="5800" b="1" i="1" dirty="0" smtClean="0">
                <a:solidFill>
                  <a:srgbClr val="000000"/>
                </a:solidFill>
                <a:latin typeface="Arial" panose="020B0604020202020204" pitchFamily="34" charset="0"/>
              </a:rPr>
              <a:t>Option </a:t>
            </a:r>
            <a:r>
              <a:rPr lang="en-ZA" sz="5800" b="1" i="1" dirty="0">
                <a:solidFill>
                  <a:srgbClr val="000000"/>
                </a:solidFill>
                <a:latin typeface="Arial" panose="020B0604020202020204" pitchFamily="34" charset="0"/>
              </a:rPr>
              <a:t>3: Credit provider-funded by levy: </a:t>
            </a:r>
            <a:r>
              <a:rPr lang="en-ZA" sz="5800" dirty="0">
                <a:solidFill>
                  <a:srgbClr val="000000"/>
                </a:solidFill>
                <a:latin typeface="Arial" panose="020B0604020202020204" pitchFamily="34" charset="0"/>
              </a:rPr>
              <a:t>A small industry-wide levy could be raised on every credit transaction (e.g. R1 per transaction) to be paid and collected by the credit provider on every credit agreement to a central subsidy fund.</a:t>
            </a:r>
          </a:p>
          <a:p>
            <a:pPr algn="just"/>
            <a:r>
              <a:rPr lang="en-ZA" sz="5800" b="1" i="1" dirty="0" smtClean="0">
                <a:solidFill>
                  <a:srgbClr val="000000"/>
                </a:solidFill>
                <a:latin typeface="Arial" panose="020B0604020202020204" pitchFamily="34" charset="0"/>
              </a:rPr>
              <a:t>Option </a:t>
            </a:r>
            <a:r>
              <a:rPr lang="en-ZA" sz="5800" b="1" i="1" dirty="0">
                <a:solidFill>
                  <a:srgbClr val="000000"/>
                </a:solidFill>
                <a:latin typeface="Arial" panose="020B0604020202020204" pitchFamily="34" charset="0"/>
              </a:rPr>
              <a:t>4: Credit provider-funded on a case-by-case basis when in debt review: </a:t>
            </a:r>
            <a:r>
              <a:rPr lang="en-ZA" sz="5800" dirty="0">
                <a:solidFill>
                  <a:srgbClr val="000000"/>
                </a:solidFill>
                <a:latin typeface="Arial" panose="020B0604020202020204" pitchFamily="34" charset="0"/>
              </a:rPr>
              <a:t>The NCA could be amended to make it an offence for a debt counsellor to turn away a consumer on the basis of cost or affordability. Instead, a debt counsellor would be obliged to take on the debtor. The debt counsellor would notify the credit providers that a sub-economic application for debt review had been made. The creditors would be offered the opportunity to proceed by subsidising the fees of the debt counsellor in proportion to their share of the debt, or where this is not attractive, by agreeing to waive their portion of the debt. </a:t>
            </a:r>
          </a:p>
          <a:p>
            <a:pPr algn="just"/>
            <a:r>
              <a:rPr lang="en-ZA" sz="5800" b="1" i="1" dirty="0" smtClean="0">
                <a:solidFill>
                  <a:srgbClr val="000000"/>
                </a:solidFill>
                <a:latin typeface="Arial" panose="020B0604020202020204" pitchFamily="34" charset="0"/>
              </a:rPr>
              <a:t>In </a:t>
            </a:r>
            <a:r>
              <a:rPr lang="en-ZA" sz="5800" b="1" i="1" dirty="0">
                <a:solidFill>
                  <a:srgbClr val="000000"/>
                </a:solidFill>
                <a:latin typeface="Arial" panose="020B0604020202020204" pitchFamily="34" charset="0"/>
              </a:rPr>
              <a:t>the view of Genesis Analytics, the most attractive option would be Option 4: funded by credit providers on a case by case basis. </a:t>
            </a:r>
            <a:r>
              <a:rPr lang="en-ZA" sz="5800" dirty="0">
                <a:solidFill>
                  <a:srgbClr val="000000"/>
                </a:solidFill>
                <a:latin typeface="Arial" panose="020B0604020202020204" pitchFamily="34" charset="0"/>
              </a:rPr>
              <a:t>Firstly, this approach creates no extra cost for the State. Second, the result will either be fully funded for all low-income debt interventions, alternatively the write off of debt creditors do not want to pursue which would improve the prospects of some repayment. </a:t>
            </a:r>
            <a:endParaRPr lang="en-ZA" sz="5800" dirty="0" smtClean="0">
              <a:solidFill>
                <a:srgbClr val="000000"/>
              </a:solidFill>
              <a:latin typeface="Arial" panose="020B0604020202020204" pitchFamily="34" charset="0"/>
            </a:endParaRPr>
          </a:p>
          <a:p>
            <a:pPr lvl="1" algn="just"/>
            <a:r>
              <a:rPr lang="en-ZA" sz="5800" dirty="0"/>
              <a:t>It would have the intended effect of drawing credit providers into taking some responsibility for solutions for </a:t>
            </a:r>
            <a:r>
              <a:rPr lang="en-ZA" sz="5800" dirty="0" smtClean="0"/>
              <a:t>over-indebtedness</a:t>
            </a:r>
            <a:r>
              <a:rPr lang="en-ZA" sz="5800" dirty="0"/>
              <a:t>. </a:t>
            </a:r>
            <a:r>
              <a:rPr lang="en-ZA" sz="5800" dirty="0" smtClean="0"/>
              <a:t> </a:t>
            </a:r>
          </a:p>
          <a:p>
            <a:pPr lvl="1" algn="just"/>
            <a:r>
              <a:rPr lang="en-ZA" sz="5800" dirty="0" smtClean="0"/>
              <a:t>Asking </a:t>
            </a:r>
            <a:r>
              <a:rPr lang="en-ZA" sz="5800" dirty="0"/>
              <a:t>creditors to share part of the cost of unwinding over-indebtedness or to waive their debt, would bring closer a missing nexus between credit providers, the problem of over-indebtedness, and solutions to over-indebtedness</a:t>
            </a:r>
            <a:r>
              <a:rPr lang="en-ZA" sz="5800" dirty="0" smtClean="0"/>
              <a:t>.</a:t>
            </a:r>
          </a:p>
          <a:p>
            <a:pPr lvl="1" algn="just"/>
            <a:r>
              <a:rPr lang="en-ZA" sz="5800" dirty="0" smtClean="0"/>
              <a:t> </a:t>
            </a:r>
            <a:r>
              <a:rPr lang="en-ZA" sz="5800" dirty="0"/>
              <a:t>Finally, it would allow for formalisation of the process of debt write off that is already applied by all credit providers privately, but in a coordinated, formalised process. </a:t>
            </a:r>
          </a:p>
          <a:p>
            <a:pPr algn="just"/>
            <a:endParaRPr lang="en-US" sz="5600" dirty="0"/>
          </a:p>
        </p:txBody>
      </p:sp>
      <p:sp>
        <p:nvSpPr>
          <p:cNvPr id="2" name="Slide Number Placeholder 1"/>
          <p:cNvSpPr>
            <a:spLocks noGrp="1"/>
          </p:cNvSpPr>
          <p:nvPr>
            <p:ph type="sldNum" sz="quarter" idx="12"/>
          </p:nvPr>
        </p:nvSpPr>
        <p:spPr>
          <a:xfrm>
            <a:off x="6361880" y="6356351"/>
            <a:ext cx="2311400" cy="365125"/>
          </a:xfrm>
        </p:spPr>
        <p:txBody>
          <a:bodyPr/>
          <a:lstStyle/>
          <a:p>
            <a:fld id="{08E1A27E-51D2-364B-80C5-0F2292843484}" type="slidenum">
              <a:rPr lang="en-US" smtClean="0"/>
              <a:pPr/>
              <a:t>18</a:t>
            </a:fld>
            <a:endParaRPr lang="en-US" dirty="0"/>
          </a:p>
        </p:txBody>
      </p:sp>
    </p:spTree>
    <p:extLst>
      <p:ext uri="{BB962C8B-B14F-4D97-AF65-F5344CB8AC3E}">
        <p14:creationId xmlns:p14="http://schemas.microsoft.com/office/powerpoint/2010/main" xmlns="" val="412134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147485"/>
            <a:ext cx="8915400" cy="324464"/>
          </a:xfrm>
        </p:spPr>
        <p:txBody>
          <a:bodyPr>
            <a:noAutofit/>
          </a:bodyPr>
          <a:lstStyle/>
          <a:p>
            <a:r>
              <a:rPr lang="en-US" sz="2400" b="1" dirty="0" smtClean="0">
                <a:latin typeface="Arial" panose="020B0604020202020204" pitchFamily="34" charset="0"/>
                <a:cs typeface="Arial" panose="020B0604020202020204" pitchFamily="34" charset="0"/>
              </a:rPr>
              <a:t>Lessons from the UK</a:t>
            </a:r>
            <a:endParaRPr lang="en-US" sz="24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58416" y="471947"/>
            <a:ext cx="9612390" cy="5965723"/>
          </a:xfrm>
        </p:spPr>
        <p:txBody>
          <a:bodyPr>
            <a:normAutofit/>
          </a:bodyPr>
          <a:lstStyle/>
          <a:p>
            <a:pPr algn="just"/>
            <a:r>
              <a:rPr lang="en-US" sz="2000" dirty="0" smtClean="0"/>
              <a:t>The study analysed the similar system of debt relief order in the UK.</a:t>
            </a:r>
          </a:p>
          <a:p>
            <a:pPr marL="0" indent="0" algn="just">
              <a:buNone/>
            </a:pPr>
            <a:endParaRPr lang="en-US" sz="2000" dirty="0" smtClean="0"/>
          </a:p>
          <a:p>
            <a:pPr marL="0" indent="0" algn="just">
              <a:buNone/>
            </a:pPr>
            <a:endParaRPr lang="en-US" sz="2400" dirty="0" smtClean="0"/>
          </a:p>
          <a:p>
            <a:pPr marL="0" indent="0" algn="just">
              <a:buNone/>
            </a:pPr>
            <a:endParaRPr lang="en-US" sz="2400" dirty="0" smtClean="0"/>
          </a:p>
          <a:p>
            <a:pPr algn="just"/>
            <a:endParaRPr lang="en-US" sz="2400" dirty="0"/>
          </a:p>
        </p:txBody>
      </p:sp>
      <p:pic>
        <p:nvPicPr>
          <p:cNvPr id="9" name="Picture 8"/>
          <p:cNvPicPr>
            <a:picLocks noChangeAspect="1"/>
          </p:cNvPicPr>
          <p:nvPr/>
        </p:nvPicPr>
        <p:blipFill>
          <a:blip r:embed="rId3"/>
          <a:stretch>
            <a:fillRect/>
          </a:stretch>
        </p:blipFill>
        <p:spPr>
          <a:xfrm>
            <a:off x="221226" y="796411"/>
            <a:ext cx="9261987" cy="5383163"/>
          </a:xfrm>
          <a:prstGeom prst="rect">
            <a:avLst/>
          </a:prstGeom>
        </p:spPr>
      </p:pic>
      <p:sp>
        <p:nvSpPr>
          <p:cNvPr id="2" name="Slide Number Placeholder 1"/>
          <p:cNvSpPr>
            <a:spLocks noGrp="1"/>
          </p:cNvSpPr>
          <p:nvPr>
            <p:ph type="sldNum" sz="quarter" idx="12"/>
          </p:nvPr>
        </p:nvSpPr>
        <p:spPr>
          <a:xfrm>
            <a:off x="6371303" y="6321473"/>
            <a:ext cx="2311400" cy="365125"/>
          </a:xfrm>
        </p:spPr>
        <p:txBody>
          <a:bodyPr/>
          <a:lstStyle/>
          <a:p>
            <a:fld id="{08E1A27E-51D2-364B-80C5-0F2292843484}" type="slidenum">
              <a:rPr lang="en-US" smtClean="0"/>
              <a:pPr/>
              <a:t>19</a:t>
            </a:fld>
            <a:endParaRPr lang="en-US" dirty="0"/>
          </a:p>
        </p:txBody>
      </p:sp>
    </p:spTree>
    <p:extLst>
      <p:ext uri="{BB962C8B-B14F-4D97-AF65-F5344CB8AC3E}">
        <p14:creationId xmlns:p14="http://schemas.microsoft.com/office/powerpoint/2010/main" xmlns="" val="91778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915400" cy="625907"/>
          </a:xfrm>
        </p:spPr>
        <p:txBody>
          <a:bodyPr>
            <a:noAutofit/>
          </a:bodyPr>
          <a:lstStyle/>
          <a:p>
            <a:r>
              <a:rPr lang="en-US" b="1" dirty="0" smtClean="0">
                <a:latin typeface="Arial" panose="020B0604020202020204" pitchFamily="34" charset="0"/>
                <a:cs typeface="Arial" panose="020B0604020202020204" pitchFamily="34" charset="0"/>
              </a:rPr>
              <a:t>Background</a:t>
            </a:r>
            <a:endParaRPr lang="en-US"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5300" y="1246909"/>
            <a:ext cx="8427027" cy="4800563"/>
          </a:xfrm>
        </p:spPr>
        <p:txBody>
          <a:bodyPr>
            <a:normAutofit lnSpcReduction="10000"/>
          </a:bodyPr>
          <a:lstStyle/>
          <a:p>
            <a:pPr algn="just"/>
            <a:r>
              <a:rPr lang="en-US" sz="2800" b="1" dirty="0" smtClean="0">
                <a:latin typeface="Arial" panose="020B0604020202020204" pitchFamily="34" charset="0"/>
                <a:cs typeface="Arial" panose="020B0604020202020204" pitchFamily="34" charset="0"/>
              </a:rPr>
              <a:t>the dti </a:t>
            </a:r>
            <a:r>
              <a:rPr lang="en-US" sz="2800" dirty="0" smtClean="0">
                <a:latin typeface="Arial" panose="020B0604020202020204" pitchFamily="34" charset="0"/>
                <a:cs typeface="Arial" panose="020B0604020202020204" pitchFamily="34" charset="0"/>
              </a:rPr>
              <a:t>got approval from the Portfolio Committee on Trade and Industry (Committee) to conduct a socio-economic impact assessment on the National Credit Amendment Bill, 2018 (the Bill) that the Committee drafted.</a:t>
            </a:r>
          </a:p>
          <a:p>
            <a:pPr algn="just"/>
            <a:endParaRPr lang="en-US" sz="2800" b="1" dirty="0" smtClean="0">
              <a:latin typeface="Arial" panose="020B0604020202020204" pitchFamily="34" charset="0"/>
              <a:cs typeface="Arial" panose="020B0604020202020204" pitchFamily="34" charset="0"/>
            </a:endParaRPr>
          </a:p>
          <a:p>
            <a:pPr algn="just"/>
            <a:r>
              <a:rPr lang="en-US" sz="2800" b="1" dirty="0" smtClean="0">
                <a:latin typeface="Arial" panose="020B0604020202020204" pitchFamily="34" charset="0"/>
                <a:cs typeface="Arial" panose="020B0604020202020204" pitchFamily="34" charset="0"/>
              </a:rPr>
              <a:t>the dti</a:t>
            </a:r>
            <a:r>
              <a:rPr lang="en-US" sz="2800" dirty="0" smtClean="0">
                <a:latin typeface="Arial" panose="020B0604020202020204" pitchFamily="34" charset="0"/>
                <a:cs typeface="Arial" panose="020B0604020202020204" pitchFamily="34" charset="0"/>
              </a:rPr>
              <a:t> compiled the Terms of Reference in consultation with National Treasury (NT), National Credit Regulator (NCR) and the National Consumer Tribunal (NCT). These were presented to the Committee on 16 May 2018 for approval.</a:t>
            </a:r>
          </a:p>
          <a:p>
            <a:endParaRPr lang="en-US" dirty="0"/>
          </a:p>
        </p:txBody>
      </p:sp>
      <p:sp>
        <p:nvSpPr>
          <p:cNvPr id="2" name="Slide Number Placeholder 1"/>
          <p:cNvSpPr>
            <a:spLocks noGrp="1"/>
          </p:cNvSpPr>
          <p:nvPr>
            <p:ph type="sldNum" sz="quarter" idx="12"/>
          </p:nvPr>
        </p:nvSpPr>
        <p:spPr>
          <a:xfrm>
            <a:off x="6342216" y="6343223"/>
            <a:ext cx="2311400" cy="365125"/>
          </a:xfrm>
        </p:spPr>
        <p:txBody>
          <a:bodyPr/>
          <a:lstStyle/>
          <a:p>
            <a:fld id="{08E1A27E-51D2-364B-80C5-0F2292843484}" type="slidenum">
              <a:rPr lang="en-US" smtClean="0"/>
              <a:pPr/>
              <a:t>2</a:t>
            </a:fld>
            <a:endParaRPr lang="en-US" dirty="0"/>
          </a:p>
        </p:txBody>
      </p:sp>
    </p:spTree>
    <p:extLst>
      <p:ext uri="{BB962C8B-B14F-4D97-AF65-F5344CB8AC3E}">
        <p14:creationId xmlns:p14="http://schemas.microsoft.com/office/powerpoint/2010/main" xmlns="" val="4230500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147485"/>
            <a:ext cx="8915400" cy="324464"/>
          </a:xfrm>
        </p:spPr>
        <p:txBody>
          <a:bodyPr>
            <a:noAutofit/>
          </a:bodyPr>
          <a:lstStyle/>
          <a:p>
            <a:r>
              <a:rPr lang="en-US" sz="2400" b="1" dirty="0" smtClean="0">
                <a:latin typeface="Arial" panose="020B0604020202020204" pitchFamily="34" charset="0"/>
                <a:cs typeface="Arial" panose="020B0604020202020204" pitchFamily="34" charset="0"/>
              </a:rPr>
              <a:t>Lessons from the UK</a:t>
            </a:r>
            <a:endParaRPr lang="en-US" sz="24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58416" y="471948"/>
            <a:ext cx="9612390" cy="5253737"/>
          </a:xfrm>
        </p:spPr>
        <p:txBody>
          <a:bodyPr>
            <a:normAutofit/>
          </a:bodyPr>
          <a:lstStyle/>
          <a:p>
            <a:pPr algn="just"/>
            <a:r>
              <a:rPr lang="en-US" sz="2400" dirty="0" smtClean="0"/>
              <a:t>The study analysed the similar system of debt relief order in the UK.</a:t>
            </a:r>
          </a:p>
          <a:p>
            <a:pPr marL="0" indent="0" algn="just">
              <a:buNone/>
            </a:pPr>
            <a:endParaRPr lang="en-US" sz="2400" dirty="0" smtClean="0"/>
          </a:p>
          <a:p>
            <a:pPr marL="0" indent="0" algn="just">
              <a:buNone/>
            </a:pPr>
            <a:endParaRPr lang="en-US" sz="2400" dirty="0" smtClean="0"/>
          </a:p>
          <a:p>
            <a:pPr algn="just"/>
            <a:endParaRPr lang="en-US" sz="2400" dirty="0"/>
          </a:p>
        </p:txBody>
      </p:sp>
      <p:pic>
        <p:nvPicPr>
          <p:cNvPr id="8" name="Picture 7"/>
          <p:cNvPicPr>
            <a:picLocks noChangeAspect="1"/>
          </p:cNvPicPr>
          <p:nvPr/>
        </p:nvPicPr>
        <p:blipFill>
          <a:blip r:embed="rId3"/>
          <a:stretch>
            <a:fillRect/>
          </a:stretch>
        </p:blipFill>
        <p:spPr>
          <a:xfrm>
            <a:off x="243348" y="1061884"/>
            <a:ext cx="9527458" cy="5206181"/>
          </a:xfrm>
          <a:prstGeom prst="rect">
            <a:avLst/>
          </a:prstGeom>
        </p:spPr>
      </p:pic>
      <p:sp>
        <p:nvSpPr>
          <p:cNvPr id="2" name="Slide Number Placeholder 1"/>
          <p:cNvSpPr>
            <a:spLocks noGrp="1"/>
          </p:cNvSpPr>
          <p:nvPr>
            <p:ph type="sldNum" sz="quarter" idx="12"/>
          </p:nvPr>
        </p:nvSpPr>
        <p:spPr>
          <a:xfrm>
            <a:off x="6361881" y="6370896"/>
            <a:ext cx="2311400" cy="365125"/>
          </a:xfrm>
        </p:spPr>
        <p:txBody>
          <a:bodyPr/>
          <a:lstStyle/>
          <a:p>
            <a:fld id="{08E1A27E-51D2-364B-80C5-0F2292843484}" type="slidenum">
              <a:rPr lang="en-US" smtClean="0"/>
              <a:pPr/>
              <a:t>20</a:t>
            </a:fld>
            <a:endParaRPr lang="en-US" dirty="0"/>
          </a:p>
        </p:txBody>
      </p:sp>
    </p:spTree>
    <p:extLst>
      <p:ext uri="{BB962C8B-B14F-4D97-AF65-F5344CB8AC3E}">
        <p14:creationId xmlns:p14="http://schemas.microsoft.com/office/powerpoint/2010/main" xmlns="" val="3442876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543897"/>
          </a:xfrm>
        </p:spPr>
        <p:txBody>
          <a:bodyPr>
            <a:noAutofit/>
          </a:bodyPr>
          <a:lstStyle/>
          <a:p>
            <a:r>
              <a:rPr lang="en-US" sz="2800" b="1" dirty="0" smtClean="0">
                <a:latin typeface="Arial" panose="020B0604020202020204" pitchFamily="34" charset="0"/>
                <a:cs typeface="Arial" panose="020B0604020202020204" pitchFamily="34" charset="0"/>
              </a:rPr>
              <a:t>Conclusions</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317090" y="951271"/>
            <a:ext cx="9210368" cy="5096202"/>
          </a:xfrm>
        </p:spPr>
        <p:txBody>
          <a:bodyPr>
            <a:normAutofit fontScale="92500" lnSpcReduction="10000"/>
          </a:bodyPr>
          <a:lstStyle/>
          <a:p>
            <a:pPr marL="342900" lvl="1" indent="-342900" algn="just">
              <a:buFont typeface="Arial"/>
              <a:buChar char="•"/>
            </a:pPr>
            <a:r>
              <a:rPr lang="en-US" sz="2600" dirty="0">
                <a:latin typeface="Arial" panose="020B0604020202020204" pitchFamily="34" charset="0"/>
                <a:cs typeface="Arial" panose="020B0604020202020204" pitchFamily="34" charset="0"/>
              </a:rPr>
              <a:t>The study concludes that the proposed Bill, will result in a socio-economic impact that is net negative for </a:t>
            </a:r>
            <a:r>
              <a:rPr lang="en-US" sz="2600" dirty="0" smtClean="0">
                <a:latin typeface="Arial" panose="020B0604020202020204" pitchFamily="34" charset="0"/>
                <a:cs typeface="Arial" panose="020B0604020202020204" pitchFamily="34" charset="0"/>
              </a:rPr>
              <a:t>the South </a:t>
            </a:r>
            <a:r>
              <a:rPr lang="en-US" sz="2600" dirty="0">
                <a:latin typeface="Arial" panose="020B0604020202020204" pitchFamily="34" charset="0"/>
                <a:cs typeface="Arial" panose="020B0604020202020204" pitchFamily="34" charset="0"/>
              </a:rPr>
              <a:t>African society and the economy while attempting to achieve some debt relief for a group of vulnerable citizens</a:t>
            </a:r>
            <a:r>
              <a:rPr lang="en-US" sz="2600" dirty="0" smtClean="0">
                <a:latin typeface="Arial" panose="020B0604020202020204" pitchFamily="34" charset="0"/>
                <a:cs typeface="Arial" panose="020B0604020202020204" pitchFamily="34" charset="0"/>
              </a:rPr>
              <a:t>.</a:t>
            </a:r>
          </a:p>
          <a:p>
            <a:pPr marL="342900" lvl="1" indent="-342900" algn="just">
              <a:buFont typeface="Arial"/>
              <a:buChar char="•"/>
            </a:pPr>
            <a:r>
              <a:rPr lang="en-US" sz="2600" dirty="0" smtClean="0">
                <a:latin typeface="Arial" panose="020B0604020202020204" pitchFamily="34" charset="0"/>
                <a:cs typeface="Arial" panose="020B0604020202020204" pitchFamily="34" charset="0"/>
              </a:rPr>
              <a:t>The study also finds that it is unlikely that the DI will have a significant economic impact at a macro economy level. The scale of the impact is seemingly too small to impact the national economy.</a:t>
            </a:r>
          </a:p>
          <a:p>
            <a:pPr marL="342900" lvl="1" indent="-342900" algn="just">
              <a:buFont typeface="Arial"/>
              <a:buChar char="•"/>
            </a:pPr>
            <a:r>
              <a:rPr lang="en-US" sz="2600" dirty="0" smtClean="0">
                <a:latin typeface="Arial" panose="020B0604020202020204" pitchFamily="34" charset="0"/>
                <a:cs typeface="Arial" panose="020B0604020202020204" pitchFamily="34" charset="0"/>
              </a:rPr>
              <a:t>It finds there may be some counterbalancing positive effects because the vulnerability of over-indebted consumers can constrain the economy and cause social instability.</a:t>
            </a:r>
            <a:endParaRPr lang="en-US" sz="2600" dirty="0">
              <a:latin typeface="Arial" panose="020B0604020202020204" pitchFamily="34" charset="0"/>
              <a:cs typeface="Arial" panose="020B0604020202020204" pitchFamily="34" charset="0"/>
            </a:endParaRPr>
          </a:p>
          <a:p>
            <a:pPr marL="342900" lvl="1" indent="-342900" algn="just">
              <a:buFont typeface="Arial"/>
              <a:buChar char="•"/>
            </a:pP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main drivers of negative impact </a:t>
            </a:r>
            <a:r>
              <a:rPr lang="en-US" sz="2600" dirty="0" smtClean="0">
                <a:latin typeface="Arial" panose="020B0604020202020204" pitchFamily="34" charset="0"/>
                <a:cs typeface="Arial" panose="020B0604020202020204" pitchFamily="34" charset="0"/>
              </a:rPr>
              <a:t>are </a:t>
            </a:r>
            <a:r>
              <a:rPr lang="en-US" sz="2600" dirty="0">
                <a:latin typeface="Arial" panose="020B0604020202020204" pitchFamily="34" charset="0"/>
                <a:cs typeface="Arial" panose="020B0604020202020204" pitchFamily="34" charset="0"/>
              </a:rPr>
              <a:t>extra fiscal </a:t>
            </a:r>
            <a:r>
              <a:rPr lang="en-US" sz="2600" dirty="0" smtClean="0">
                <a:latin typeface="Arial" panose="020B0604020202020204" pitchFamily="34" charset="0"/>
                <a:cs typeface="Arial" panose="020B0604020202020204" pitchFamily="34" charset="0"/>
              </a:rPr>
              <a:t>stress and </a:t>
            </a:r>
            <a:r>
              <a:rPr lang="en-US" sz="2600" dirty="0">
                <a:latin typeface="Arial" panose="020B0604020202020204" pitchFamily="34" charset="0"/>
                <a:cs typeface="Arial" panose="020B0604020202020204" pitchFamily="34" charset="0"/>
              </a:rPr>
              <a:t>the long-term effects of </a:t>
            </a:r>
            <a:r>
              <a:rPr lang="en-US" sz="2600" dirty="0" smtClean="0">
                <a:latin typeface="Arial" panose="020B0604020202020204" pitchFamily="34" charset="0"/>
                <a:cs typeface="Arial" panose="020B0604020202020204" pitchFamily="34" charset="0"/>
              </a:rPr>
              <a:t>bi-furcating </a:t>
            </a:r>
            <a:r>
              <a:rPr lang="en-US" sz="2600" dirty="0">
                <a:latin typeface="Arial" panose="020B0604020202020204" pitchFamily="34" charset="0"/>
                <a:cs typeface="Arial" panose="020B0604020202020204" pitchFamily="34" charset="0"/>
              </a:rPr>
              <a:t>the credit market at the </a:t>
            </a:r>
            <a:r>
              <a:rPr lang="en-US" sz="2600" dirty="0" smtClean="0">
                <a:latin typeface="Arial" panose="020B0604020202020204" pitchFamily="34" charset="0"/>
                <a:cs typeface="Arial" panose="020B0604020202020204" pitchFamily="34" charset="0"/>
              </a:rPr>
              <a:t>R7 500 </a:t>
            </a:r>
            <a:r>
              <a:rPr lang="en-US" sz="2600" dirty="0">
                <a:latin typeface="Arial" panose="020B0604020202020204" pitchFamily="34" charset="0"/>
                <a:cs typeface="Arial" panose="020B0604020202020204" pitchFamily="34" charset="0"/>
              </a:rPr>
              <a:t>income point.</a:t>
            </a:r>
          </a:p>
          <a:p>
            <a:endParaRPr lang="en-US" dirty="0"/>
          </a:p>
        </p:txBody>
      </p:sp>
      <p:sp>
        <p:nvSpPr>
          <p:cNvPr id="2" name="Slide Number Placeholder 1"/>
          <p:cNvSpPr>
            <a:spLocks noGrp="1"/>
          </p:cNvSpPr>
          <p:nvPr>
            <p:ph type="sldNum" sz="quarter" idx="12"/>
          </p:nvPr>
        </p:nvSpPr>
        <p:spPr>
          <a:xfrm>
            <a:off x="6361881" y="6343224"/>
            <a:ext cx="2311400" cy="365125"/>
          </a:xfrm>
        </p:spPr>
        <p:txBody>
          <a:bodyPr/>
          <a:lstStyle/>
          <a:p>
            <a:fld id="{08E1A27E-51D2-364B-80C5-0F2292843484}" type="slidenum">
              <a:rPr lang="en-US" smtClean="0"/>
              <a:pPr/>
              <a:t>21</a:t>
            </a:fld>
            <a:endParaRPr lang="en-US" dirty="0"/>
          </a:p>
        </p:txBody>
      </p:sp>
    </p:spTree>
    <p:extLst>
      <p:ext uri="{BB962C8B-B14F-4D97-AF65-F5344CB8AC3E}">
        <p14:creationId xmlns:p14="http://schemas.microsoft.com/office/powerpoint/2010/main" xmlns="" val="83518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1123127"/>
          </a:xfrm>
        </p:spPr>
        <p:txBody>
          <a:bodyPr>
            <a:normAutofit/>
          </a:bodyPr>
          <a:lstStyle/>
          <a:p>
            <a:r>
              <a:rPr lang="en-US" sz="2800" b="1" dirty="0" smtClean="0">
                <a:latin typeface="Arial" panose="020B0604020202020204" pitchFamily="34" charset="0"/>
                <a:cs typeface="Arial" panose="020B0604020202020204" pitchFamily="34" charset="0"/>
              </a:rPr>
              <a:t>Recommendations</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58416" y="1278415"/>
            <a:ext cx="8915400" cy="4447270"/>
          </a:xfrm>
        </p:spPr>
        <p:txBody>
          <a:bodyPr>
            <a:normAutofit/>
          </a:bodyPr>
          <a:lstStyle/>
          <a:p>
            <a:pPr algn="just"/>
            <a:r>
              <a:rPr lang="en-US" sz="2400" dirty="0">
                <a:latin typeface="Arial" panose="020B0604020202020204" pitchFamily="34" charset="0"/>
                <a:cs typeface="Arial" panose="020B0604020202020204" pitchFamily="34" charset="0"/>
              </a:rPr>
              <a:t>The study </a:t>
            </a:r>
            <a:r>
              <a:rPr lang="en-US" sz="2400" dirty="0" smtClean="0">
                <a:latin typeface="Arial" panose="020B0604020202020204" pitchFamily="34" charset="0"/>
                <a:cs typeface="Arial" panose="020B0604020202020204" pitchFamily="34" charset="0"/>
              </a:rPr>
              <a:t>proposes two options, the first being that Parliament </a:t>
            </a:r>
            <a:r>
              <a:rPr lang="en-US" sz="2400" dirty="0">
                <a:latin typeface="Arial" panose="020B0604020202020204" pitchFamily="34" charset="0"/>
                <a:cs typeface="Arial" panose="020B0604020202020204" pitchFamily="34" charset="0"/>
              </a:rPr>
              <a:t>reconsiders the passing of the Bill in its current form.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As part of the first option, the study recommends that Parliament </a:t>
            </a:r>
            <a:r>
              <a:rPr lang="en-US" sz="2400" dirty="0">
                <a:latin typeface="Arial" panose="020B0604020202020204" pitchFamily="34" charset="0"/>
                <a:cs typeface="Arial" panose="020B0604020202020204" pitchFamily="34" charset="0"/>
              </a:rPr>
              <a:t>should </a:t>
            </a:r>
            <a:r>
              <a:rPr lang="en-US" sz="2400" dirty="0" smtClean="0">
                <a:latin typeface="Arial" panose="020B0604020202020204" pitchFamily="34" charset="0"/>
                <a:cs typeface="Arial" panose="020B0604020202020204" pitchFamily="34" charset="0"/>
              </a:rPr>
              <a:t>introduce debt intervention but within the bounds of the current </a:t>
            </a:r>
            <a:r>
              <a:rPr lang="en-US" sz="2400" dirty="0">
                <a:latin typeface="Arial" panose="020B0604020202020204" pitchFamily="34" charset="0"/>
                <a:cs typeface="Arial" panose="020B0604020202020204" pitchFamily="34" charset="0"/>
              </a:rPr>
              <a:t>debt review system </a:t>
            </a:r>
            <a:r>
              <a:rPr lang="en-US" sz="2400" dirty="0" smtClean="0">
                <a:latin typeface="Arial" panose="020B0604020202020204" pitchFamily="34" charset="0"/>
                <a:cs typeface="Arial" panose="020B0604020202020204" pitchFamily="34" charset="0"/>
              </a:rPr>
              <a:t>with mechanisms for a subsidy for low-income consumers.</a:t>
            </a:r>
            <a:endParaRPr lang="en-US" sz="2400" dirty="0">
              <a:latin typeface="Arial" panose="020B0604020202020204" pitchFamily="34" charset="0"/>
              <a:cs typeface="Arial" panose="020B0604020202020204" pitchFamily="34" charset="0"/>
            </a:endParaRPr>
          </a:p>
          <a:p>
            <a:endParaRPr lang="en-US" sz="2400" dirty="0"/>
          </a:p>
        </p:txBody>
      </p:sp>
      <p:sp>
        <p:nvSpPr>
          <p:cNvPr id="2" name="Slide Number Placeholder 1"/>
          <p:cNvSpPr>
            <a:spLocks noGrp="1"/>
          </p:cNvSpPr>
          <p:nvPr>
            <p:ph type="sldNum" sz="quarter" idx="12"/>
          </p:nvPr>
        </p:nvSpPr>
        <p:spPr>
          <a:xfrm>
            <a:off x="6312719" y="6356351"/>
            <a:ext cx="2311400" cy="365125"/>
          </a:xfrm>
        </p:spPr>
        <p:txBody>
          <a:bodyPr/>
          <a:lstStyle/>
          <a:p>
            <a:fld id="{08E1A27E-51D2-364B-80C5-0F2292843484}" type="slidenum">
              <a:rPr lang="en-US" smtClean="0"/>
              <a:pPr/>
              <a:t>22</a:t>
            </a:fld>
            <a:endParaRPr lang="en-US" dirty="0"/>
          </a:p>
        </p:txBody>
      </p:sp>
    </p:spTree>
    <p:extLst>
      <p:ext uri="{BB962C8B-B14F-4D97-AF65-F5344CB8AC3E}">
        <p14:creationId xmlns:p14="http://schemas.microsoft.com/office/powerpoint/2010/main" xmlns="" val="968310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1123127"/>
          </a:xfrm>
        </p:spPr>
        <p:txBody>
          <a:bodyPr>
            <a:normAutofit/>
          </a:bodyPr>
          <a:lstStyle/>
          <a:p>
            <a:r>
              <a:rPr lang="en-US" sz="3200" b="1" dirty="0" smtClean="0">
                <a:latin typeface="Arial" panose="020B0604020202020204" pitchFamily="34" charset="0"/>
                <a:cs typeface="Arial" panose="020B0604020202020204" pitchFamily="34" charset="0"/>
              </a:rPr>
              <a:t>Recommendations</a:t>
            </a:r>
            <a:endParaRPr lang="en-US" sz="32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5300" y="1397765"/>
            <a:ext cx="8915400" cy="4649707"/>
          </a:xfrm>
        </p:spPr>
        <p:txBody>
          <a:bodyPr>
            <a:normAutofit fontScale="25000" lnSpcReduction="20000"/>
          </a:bodyPr>
          <a:lstStyle/>
          <a:p>
            <a:pPr algn="just">
              <a:buFont typeface="Arial" panose="020B0604020202020204" pitchFamily="34" charset="0"/>
              <a:buChar char="•"/>
            </a:pPr>
            <a:r>
              <a:rPr lang="en-US" sz="8000" dirty="0" smtClean="0">
                <a:latin typeface="Arial" panose="020B0604020202020204" pitchFamily="34" charset="0"/>
                <a:cs typeface="Arial" panose="020B0604020202020204" pitchFamily="34" charset="0"/>
              </a:rPr>
              <a:t>The second option, is that if the Bill were to go ahead in its current form, the study recommends the following </a:t>
            </a:r>
            <a:r>
              <a:rPr lang="en-US" sz="8000" dirty="0">
                <a:latin typeface="Arial" panose="020B0604020202020204" pitchFamily="34" charset="0"/>
                <a:cs typeface="Arial" panose="020B0604020202020204" pitchFamily="34" charset="0"/>
              </a:rPr>
              <a:t>mitigating </a:t>
            </a:r>
            <a:r>
              <a:rPr lang="en-US" sz="8000" dirty="0" smtClean="0">
                <a:latin typeface="Arial" panose="020B0604020202020204" pitchFamily="34" charset="0"/>
                <a:cs typeface="Arial" panose="020B0604020202020204" pitchFamily="34" charset="0"/>
              </a:rPr>
              <a:t>factors :-</a:t>
            </a:r>
          </a:p>
          <a:p>
            <a:pPr algn="just">
              <a:buFont typeface="Arial" panose="020B0604020202020204" pitchFamily="34" charset="0"/>
              <a:buChar char="•"/>
            </a:pPr>
            <a:endParaRPr lang="en-US" sz="8000" dirty="0">
              <a:latin typeface="Arial" panose="020B0604020202020204" pitchFamily="34" charset="0"/>
              <a:cs typeface="Arial" panose="020B0604020202020204" pitchFamily="34" charset="0"/>
            </a:endParaRPr>
          </a:p>
          <a:p>
            <a:pPr lvl="2" algn="just"/>
            <a:r>
              <a:rPr lang="en-US" sz="8000" dirty="0">
                <a:latin typeface="Arial" panose="020B0604020202020204" pitchFamily="34" charset="0"/>
                <a:cs typeface="Arial" panose="020B0604020202020204" pitchFamily="34" charset="0"/>
              </a:rPr>
              <a:t>Debt intervention must be responsibly </a:t>
            </a:r>
            <a:r>
              <a:rPr lang="en-US" sz="8000" dirty="0" smtClean="0">
                <a:latin typeface="Arial" panose="020B0604020202020204" pitchFamily="34" charset="0"/>
                <a:cs typeface="Arial" panose="020B0604020202020204" pitchFamily="34" charset="0"/>
              </a:rPr>
              <a:t>communicated. In addition to communicating about the measure, consideration be given to a strained sovereign credit rating climate, DI must be clearly communicated to credit rating agencies.</a:t>
            </a:r>
          </a:p>
          <a:p>
            <a:pPr lvl="3" algn="just"/>
            <a:r>
              <a:rPr lang="en-US" sz="8000" dirty="0" smtClean="0">
                <a:latin typeface="Arial" panose="020B0604020202020204" pitchFamily="34" charset="0"/>
                <a:cs typeface="Arial" panose="020B0604020202020204" pitchFamily="34" charset="0"/>
              </a:rPr>
              <a:t>Communicating to the public will mitigate unwarranted, opportunistic entry into the DI process.</a:t>
            </a:r>
          </a:p>
          <a:p>
            <a:pPr marL="914400" lvl="2" indent="0" algn="just">
              <a:buNone/>
            </a:pPr>
            <a:endParaRPr lang="en-ZA" sz="3200" dirty="0">
              <a:latin typeface="Arial" panose="020B0604020202020204" pitchFamily="34" charset="0"/>
              <a:cs typeface="Arial" panose="020B0604020202020204" pitchFamily="34" charset="0"/>
            </a:endParaRPr>
          </a:p>
          <a:p>
            <a:pPr lvl="2" algn="just"/>
            <a:r>
              <a:rPr lang="en-US" sz="8000" dirty="0">
                <a:latin typeface="Arial" panose="020B0604020202020204" pitchFamily="34" charset="0"/>
                <a:cs typeface="Arial" panose="020B0604020202020204" pitchFamily="34" charset="0"/>
              </a:rPr>
              <a:t>Enforcement of the law on unregistered illegal </a:t>
            </a:r>
            <a:r>
              <a:rPr lang="en-US" sz="8000" dirty="0" smtClean="0">
                <a:latin typeface="Arial" panose="020B0604020202020204" pitchFamily="34" charset="0"/>
                <a:cs typeface="Arial" panose="020B0604020202020204" pitchFamily="34" charset="0"/>
              </a:rPr>
              <a:t>credit providers, reckless lending and false testimony by consumers. </a:t>
            </a:r>
          </a:p>
          <a:p>
            <a:pPr lvl="3" algn="just"/>
            <a:r>
              <a:rPr lang="en-ZA" sz="8000" dirty="0" smtClean="0">
                <a:latin typeface="Arial" panose="020B0604020202020204" pitchFamily="34" charset="0"/>
                <a:cs typeface="Arial" panose="020B0604020202020204" pitchFamily="34" charset="0"/>
              </a:rPr>
              <a:t>The </a:t>
            </a:r>
            <a:r>
              <a:rPr lang="en-ZA" sz="8000" dirty="0">
                <a:latin typeface="Arial" panose="020B0604020202020204" pitchFamily="34" charset="0"/>
                <a:cs typeface="Arial" panose="020B0604020202020204" pitchFamily="34" charset="0"/>
              </a:rPr>
              <a:t>NCR should prosecute a number of high profile cases of reckless lending, as well as cases of falsification by debtors, to establish clear warnings to both sides of the market and to establish legal precedent for future cases.</a:t>
            </a:r>
          </a:p>
          <a:p>
            <a:pPr lvl="2" algn="just"/>
            <a:endParaRPr lang="en-US" sz="3600" dirty="0" smtClean="0">
              <a:latin typeface="Arial" panose="020B0604020202020204" pitchFamily="34" charset="0"/>
              <a:cs typeface="Arial" panose="020B0604020202020204" pitchFamily="34" charset="0"/>
            </a:endParaRPr>
          </a:p>
          <a:p>
            <a:pPr marL="914400" lvl="2" indent="0" algn="just">
              <a:buNone/>
            </a:pPr>
            <a:r>
              <a:rPr lang="en-US" sz="3600" dirty="0" smtClean="0"/>
              <a:t> </a:t>
            </a:r>
            <a:endParaRPr lang="en-US" sz="3600" dirty="0"/>
          </a:p>
          <a:p>
            <a:endParaRPr lang="en-US" dirty="0"/>
          </a:p>
        </p:txBody>
      </p:sp>
      <p:sp>
        <p:nvSpPr>
          <p:cNvPr id="2" name="Slide Number Placeholder 1"/>
          <p:cNvSpPr>
            <a:spLocks noGrp="1"/>
          </p:cNvSpPr>
          <p:nvPr>
            <p:ph type="sldNum" sz="quarter" idx="12"/>
          </p:nvPr>
        </p:nvSpPr>
        <p:spPr>
          <a:xfrm>
            <a:off x="6302887" y="6343223"/>
            <a:ext cx="2311400" cy="365125"/>
          </a:xfrm>
        </p:spPr>
        <p:txBody>
          <a:bodyPr/>
          <a:lstStyle/>
          <a:p>
            <a:fld id="{08E1A27E-51D2-364B-80C5-0F2292843484}" type="slidenum">
              <a:rPr lang="en-US" smtClean="0"/>
              <a:pPr/>
              <a:t>23</a:t>
            </a:fld>
            <a:endParaRPr lang="en-US" dirty="0"/>
          </a:p>
        </p:txBody>
      </p:sp>
    </p:spTree>
    <p:extLst>
      <p:ext uri="{BB962C8B-B14F-4D97-AF65-F5344CB8AC3E}">
        <p14:creationId xmlns:p14="http://schemas.microsoft.com/office/powerpoint/2010/main" xmlns="" val="393415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1123127"/>
          </a:xfrm>
        </p:spPr>
        <p:txBody>
          <a:bodyPr>
            <a:normAutofit/>
          </a:bodyPr>
          <a:lstStyle/>
          <a:p>
            <a:r>
              <a:rPr lang="en-US" sz="3200" b="1" dirty="0" smtClean="0">
                <a:latin typeface="Arial" panose="020B0604020202020204" pitchFamily="34" charset="0"/>
                <a:cs typeface="Arial" panose="020B0604020202020204" pitchFamily="34" charset="0"/>
              </a:rPr>
              <a:t>Recommendations</a:t>
            </a:r>
            <a:endParaRPr lang="en-US" sz="32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5300" y="1397765"/>
            <a:ext cx="8915400" cy="4649707"/>
          </a:xfrm>
        </p:spPr>
        <p:txBody>
          <a:bodyPr>
            <a:noAutofit/>
          </a:bodyPr>
          <a:lstStyle/>
          <a:p>
            <a:pPr lvl="2" algn="just"/>
            <a:r>
              <a:rPr lang="en-US" sz="2000" dirty="0" smtClean="0">
                <a:latin typeface="Arial" panose="020B0604020202020204" pitchFamily="34" charset="0"/>
                <a:cs typeface="Arial" panose="020B0604020202020204" pitchFamily="34" charset="0"/>
              </a:rPr>
              <a:t>Define </a:t>
            </a:r>
            <a:r>
              <a:rPr lang="en-US" sz="2000" dirty="0">
                <a:latin typeface="Arial" panose="020B0604020202020204" pitchFamily="34" charset="0"/>
                <a:cs typeface="Arial" panose="020B0604020202020204" pitchFamily="34" charset="0"/>
              </a:rPr>
              <a:t>over-indebtedness </a:t>
            </a:r>
            <a:r>
              <a:rPr lang="en-US" sz="2000" dirty="0" smtClean="0">
                <a:latin typeface="Arial" panose="020B0604020202020204" pitchFamily="34" charset="0"/>
                <a:cs typeface="Arial" panose="020B0604020202020204" pitchFamily="34" charset="0"/>
              </a:rPr>
              <a:t>as 3+ months in arrears on at least one unsecured credit agreement with negative disposable income.</a:t>
            </a:r>
            <a:endParaRPr lang="en-US" sz="2000" dirty="0">
              <a:latin typeface="Arial" panose="020B0604020202020204" pitchFamily="34" charset="0"/>
              <a:cs typeface="Arial" panose="020B0604020202020204" pitchFamily="34" charset="0"/>
            </a:endParaRPr>
          </a:p>
          <a:p>
            <a:pPr marL="914400" lvl="2" indent="0" algn="just">
              <a:buNone/>
            </a:pPr>
            <a:endParaRPr lang="en-US" sz="800" dirty="0" smtClean="0">
              <a:latin typeface="Arial" panose="020B0604020202020204" pitchFamily="34" charset="0"/>
              <a:cs typeface="Arial" panose="020B0604020202020204" pitchFamily="34" charset="0"/>
            </a:endParaRPr>
          </a:p>
          <a:p>
            <a:pPr lvl="2" algn="just"/>
            <a:r>
              <a:rPr lang="en-US" sz="2000" dirty="0" smtClean="0">
                <a:latin typeface="Arial" panose="020B0604020202020204" pitchFamily="34" charset="0"/>
                <a:cs typeface="Arial" panose="020B0604020202020204" pitchFamily="34" charset="0"/>
              </a:rPr>
              <a:t>Provide for oversight and accountability by the NCR in the administration of debt intervention.</a:t>
            </a:r>
          </a:p>
          <a:p>
            <a:pPr marL="914400" lvl="2" indent="0" algn="just">
              <a:buNone/>
            </a:pPr>
            <a:endParaRPr lang="en-US" sz="800" dirty="0">
              <a:latin typeface="Arial" panose="020B0604020202020204" pitchFamily="34" charset="0"/>
              <a:cs typeface="Arial" panose="020B0604020202020204" pitchFamily="34" charset="0"/>
            </a:endParaRPr>
          </a:p>
          <a:p>
            <a:pPr lvl="2" algn="just"/>
            <a:r>
              <a:rPr lang="en-US" sz="2000" dirty="0" smtClean="0">
                <a:latin typeface="Arial" panose="020B0604020202020204" pitchFamily="34" charset="0"/>
                <a:cs typeface="Arial" panose="020B0604020202020204" pitchFamily="34" charset="0"/>
              </a:rPr>
              <a:t>Address the moral hazard by advising consumers only </a:t>
            </a:r>
            <a:r>
              <a:rPr lang="en-US" sz="2000" dirty="0">
                <a:latin typeface="Arial" panose="020B0604020202020204" pitchFamily="34" charset="0"/>
                <a:cs typeface="Arial" panose="020B0604020202020204" pitchFamily="34" charset="0"/>
              </a:rPr>
              <a:t>to access debt extinguishment as a last resort and that there are personal consequences </a:t>
            </a: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extinguishment. </a:t>
            </a:r>
            <a:endParaRPr lang="en-US" sz="2000" dirty="0" smtClean="0">
              <a:latin typeface="Arial" panose="020B0604020202020204" pitchFamily="34" charset="0"/>
              <a:cs typeface="Arial" panose="020B0604020202020204" pitchFamily="34" charset="0"/>
            </a:endParaRPr>
          </a:p>
          <a:p>
            <a:pPr marL="914400" lvl="2" indent="0" algn="just">
              <a:buNone/>
            </a:pPr>
            <a:endParaRPr lang="en-US" sz="800" dirty="0" smtClean="0">
              <a:latin typeface="Arial" panose="020B0604020202020204" pitchFamily="34" charset="0"/>
              <a:cs typeface="Arial" panose="020B0604020202020204" pitchFamily="34" charset="0"/>
            </a:endParaRPr>
          </a:p>
          <a:p>
            <a:pPr lvl="2" algn="just"/>
            <a:r>
              <a:rPr lang="en-US" sz="2000" dirty="0" smtClean="0">
                <a:latin typeface="Arial" panose="020B0604020202020204" pitchFamily="34" charset="0"/>
                <a:cs typeface="Arial" panose="020B0604020202020204" pitchFamily="34" charset="0"/>
              </a:rPr>
              <a:t>Retain the exclusion of developmental finance as this will assist shift some formal sector credit extension away from consumptive credit towards productive credit.</a:t>
            </a:r>
            <a:endParaRPr lang="en-US" sz="2000" dirty="0">
              <a:latin typeface="Arial" panose="020B0604020202020204" pitchFamily="34" charset="0"/>
              <a:cs typeface="Arial" panose="020B0604020202020204" pitchFamily="34" charset="0"/>
            </a:endParaRPr>
          </a:p>
          <a:p>
            <a:endParaRPr lang="en-US" sz="2000" dirty="0"/>
          </a:p>
        </p:txBody>
      </p:sp>
      <p:sp>
        <p:nvSpPr>
          <p:cNvPr id="2" name="Slide Number Placeholder 1"/>
          <p:cNvSpPr>
            <a:spLocks noGrp="1"/>
          </p:cNvSpPr>
          <p:nvPr>
            <p:ph type="sldNum" sz="quarter" idx="12"/>
          </p:nvPr>
        </p:nvSpPr>
        <p:spPr>
          <a:xfrm>
            <a:off x="6204565" y="6343223"/>
            <a:ext cx="2311400" cy="365125"/>
          </a:xfrm>
        </p:spPr>
        <p:txBody>
          <a:bodyPr/>
          <a:lstStyle/>
          <a:p>
            <a:fld id="{08E1A27E-51D2-364B-80C5-0F2292843484}" type="slidenum">
              <a:rPr lang="en-US" smtClean="0"/>
              <a:pPr/>
              <a:t>24</a:t>
            </a:fld>
            <a:endParaRPr lang="en-US" dirty="0"/>
          </a:p>
        </p:txBody>
      </p:sp>
    </p:spTree>
    <p:extLst>
      <p:ext uri="{BB962C8B-B14F-4D97-AF65-F5344CB8AC3E}">
        <p14:creationId xmlns:p14="http://schemas.microsoft.com/office/powerpoint/2010/main" xmlns="" val="298570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278427"/>
          </a:xfrm>
        </p:spPr>
        <p:txBody>
          <a:bodyPr>
            <a:noAutofit/>
          </a:bodyPr>
          <a:lstStyle/>
          <a:p>
            <a:r>
              <a:rPr lang="en-US" sz="2400" b="1" dirty="0" smtClean="0">
                <a:latin typeface="Arial" panose="020B0604020202020204" pitchFamily="34" charset="0"/>
                <a:cs typeface="Arial" panose="020B0604020202020204" pitchFamily="34" charset="0"/>
              </a:rPr>
              <a:t>Other Recommendations</a:t>
            </a:r>
            <a:endParaRPr lang="en-US" sz="2400"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0" y="619432"/>
            <a:ext cx="9638071" cy="5428042"/>
          </a:xfrm>
        </p:spPr>
        <p:txBody>
          <a:bodyPr>
            <a:noAutofit/>
          </a:bodyPr>
          <a:lstStyle/>
          <a:p>
            <a:pPr lvl="1" algn="just"/>
            <a:r>
              <a:rPr lang="en-ZA" sz="1400" dirty="0"/>
              <a:t>However, debt extinguishment through the debt review system should carry </a:t>
            </a:r>
            <a:r>
              <a:rPr lang="en-ZA" sz="1400" dirty="0" smtClean="0"/>
              <a:t>material consequences </a:t>
            </a:r>
            <a:r>
              <a:rPr lang="en-ZA" sz="1400" dirty="0"/>
              <a:t>for the debtor . As with insolvency orders, a debt extinguishment </a:t>
            </a:r>
            <a:r>
              <a:rPr lang="en-ZA" sz="1400" dirty="0" smtClean="0"/>
              <a:t>order should </a:t>
            </a:r>
            <a:r>
              <a:rPr lang="en-ZA" sz="1400" dirty="0"/>
              <a:t>bear material consequences for the debtor so that the process is not abused. </a:t>
            </a:r>
            <a:r>
              <a:rPr lang="en-ZA" sz="1400" dirty="0" smtClean="0"/>
              <a:t>The consequences </a:t>
            </a:r>
            <a:r>
              <a:rPr lang="en-ZA" sz="1400" dirty="0"/>
              <a:t>of debt extinguishment should not be dissimilar to the consequences </a:t>
            </a:r>
            <a:r>
              <a:rPr lang="en-ZA" sz="1400" dirty="0" smtClean="0"/>
              <a:t>of personal </a:t>
            </a:r>
            <a:r>
              <a:rPr lang="en-ZA" sz="1400" dirty="0"/>
              <a:t>sequestration. This is important to retain equal treatment of all persons </a:t>
            </a:r>
            <a:r>
              <a:rPr lang="en-ZA" sz="1400" dirty="0" smtClean="0"/>
              <a:t>under the </a:t>
            </a:r>
            <a:r>
              <a:rPr lang="en-ZA" sz="1400" dirty="0"/>
              <a:t>law. </a:t>
            </a:r>
            <a:r>
              <a:rPr lang="en-ZA" sz="1400" dirty="0" smtClean="0"/>
              <a:t> </a:t>
            </a:r>
          </a:p>
          <a:p>
            <a:pPr lvl="2" algn="just"/>
            <a:r>
              <a:rPr lang="en-ZA" sz="1400" dirty="0" smtClean="0"/>
              <a:t>Consequences </a:t>
            </a:r>
            <a:r>
              <a:rPr lang="en-ZA" sz="1400" dirty="0"/>
              <a:t>should include mandatory financial literacy training as proposed </a:t>
            </a:r>
            <a:r>
              <a:rPr lang="en-ZA" sz="1400" dirty="0" smtClean="0"/>
              <a:t>in the </a:t>
            </a:r>
            <a:r>
              <a:rPr lang="en-ZA" sz="1400" dirty="0"/>
              <a:t>Bill, which can be administered and certified by the NCR, as well as an exclusion </a:t>
            </a:r>
            <a:r>
              <a:rPr lang="en-ZA" sz="1400" dirty="0" smtClean="0"/>
              <a:t>from formal </a:t>
            </a:r>
            <a:r>
              <a:rPr lang="en-ZA" sz="1400" dirty="0"/>
              <a:t>credit markets during the process and for two years after rehabilitation</a:t>
            </a:r>
            <a:r>
              <a:rPr lang="en-ZA" sz="1400" dirty="0" smtClean="0"/>
              <a:t>.</a:t>
            </a:r>
          </a:p>
          <a:p>
            <a:pPr lvl="2" algn="just"/>
            <a:r>
              <a:rPr lang="en-ZA" sz="1400" dirty="0" smtClean="0"/>
              <a:t> </a:t>
            </a:r>
            <a:r>
              <a:rPr lang="en-ZA" sz="1400" dirty="0"/>
              <a:t>Moreover</a:t>
            </a:r>
            <a:r>
              <a:rPr lang="en-ZA" sz="1400" dirty="0" smtClean="0"/>
              <a:t>, creditors </a:t>
            </a:r>
            <a:r>
              <a:rPr lang="en-ZA" sz="1400" dirty="0"/>
              <a:t>should be allowed to pursue secured assets under debt review as </a:t>
            </a:r>
            <a:r>
              <a:rPr lang="en-ZA" sz="1400" dirty="0" smtClean="0"/>
              <a:t>under insolvency </a:t>
            </a:r>
            <a:r>
              <a:rPr lang="en-ZA" sz="1400" dirty="0"/>
              <a:t>law, with the exception of primary residence.</a:t>
            </a:r>
          </a:p>
          <a:p>
            <a:pPr lvl="1" algn="just"/>
            <a:r>
              <a:rPr lang="en-ZA" sz="1400" dirty="0"/>
              <a:t>Retain the criminal sanctions introduced by the Bill in the NCA and direct part of </a:t>
            </a:r>
            <a:r>
              <a:rPr lang="en-ZA" sz="1400" dirty="0" smtClean="0"/>
              <a:t>the saved </a:t>
            </a:r>
            <a:r>
              <a:rPr lang="en-ZA" sz="1400" dirty="0"/>
              <a:t>public funding to strengthen the capacity of the inspectorate of the NCR . </a:t>
            </a:r>
            <a:endParaRPr lang="en-ZA" sz="1400" dirty="0" smtClean="0"/>
          </a:p>
          <a:p>
            <a:pPr lvl="1" algn="just"/>
            <a:r>
              <a:rPr lang="en-ZA" sz="1400" dirty="0" smtClean="0"/>
              <a:t>A portion </a:t>
            </a:r>
            <a:r>
              <a:rPr lang="en-ZA" sz="1400" dirty="0"/>
              <a:t>of the R407m no longer needed by the NCR and NCT under the standalone </a:t>
            </a:r>
            <a:r>
              <a:rPr lang="en-ZA" sz="1400" dirty="0" smtClean="0"/>
              <a:t>debt intervention </a:t>
            </a:r>
            <a:r>
              <a:rPr lang="en-ZA" sz="1400" dirty="0"/>
              <a:t>system should be directed instead to improve the inspectorate </a:t>
            </a:r>
            <a:r>
              <a:rPr lang="en-ZA" sz="1400" dirty="0" smtClean="0"/>
              <a:t>and prosecutorial </a:t>
            </a:r>
            <a:r>
              <a:rPr lang="en-ZA" sz="1400" dirty="0"/>
              <a:t>capacity of the NCR. </a:t>
            </a:r>
            <a:endParaRPr lang="en-ZA" sz="1400" dirty="0" smtClean="0"/>
          </a:p>
          <a:p>
            <a:pPr lvl="1" algn="just"/>
            <a:r>
              <a:rPr lang="en-ZA" sz="1400" dirty="0" smtClean="0"/>
              <a:t>The </a:t>
            </a:r>
            <a:r>
              <a:rPr lang="en-ZA" sz="1400" dirty="0"/>
              <a:t>mandatory credit life insurance provisions in the Bill should be introduced to </a:t>
            </a:r>
            <a:r>
              <a:rPr lang="en-ZA" sz="1400" dirty="0" smtClean="0"/>
              <a:t>the NCA</a:t>
            </a:r>
            <a:r>
              <a:rPr lang="en-ZA" sz="1400" dirty="0"/>
              <a:t>. The insurance market already services credit providers with credit life products</a:t>
            </a:r>
            <a:r>
              <a:rPr lang="en-ZA" sz="1400" dirty="0" smtClean="0"/>
              <a:t>. Consultations </a:t>
            </a:r>
            <a:r>
              <a:rPr lang="en-ZA" sz="1400" dirty="0"/>
              <a:t>with insurers indicate that there is an ability to scale the number of </a:t>
            </a:r>
            <a:r>
              <a:rPr lang="en-ZA" sz="1400" dirty="0" smtClean="0"/>
              <a:t>products and </a:t>
            </a:r>
            <a:r>
              <a:rPr lang="en-ZA" sz="1400" dirty="0"/>
              <a:t>to service a larger pool. A larger pool would bring down the cost of insurance</a:t>
            </a:r>
            <a:r>
              <a:rPr lang="en-ZA" sz="1400" dirty="0" smtClean="0"/>
              <a:t>.</a:t>
            </a:r>
          </a:p>
          <a:p>
            <a:pPr lvl="1" algn="just"/>
            <a:r>
              <a:rPr lang="en-ZA" sz="1400" dirty="0" smtClean="0"/>
              <a:t> </a:t>
            </a:r>
            <a:r>
              <a:rPr lang="en-ZA" sz="1400" dirty="0"/>
              <a:t>However</a:t>
            </a:r>
            <a:r>
              <a:rPr lang="en-ZA" sz="1400" dirty="0" smtClean="0"/>
              <a:t>, for </a:t>
            </a:r>
            <a:r>
              <a:rPr lang="en-ZA" sz="1400" dirty="0"/>
              <a:t>lower income consumers </a:t>
            </a:r>
            <a:r>
              <a:rPr lang="en-ZA" sz="1400" dirty="0" smtClean="0"/>
              <a:t>the study recommend </a:t>
            </a:r>
            <a:r>
              <a:rPr lang="en-ZA" sz="1400" dirty="0"/>
              <a:t>that insurance should be mandatory </a:t>
            </a:r>
            <a:r>
              <a:rPr lang="en-ZA" sz="1400" dirty="0" smtClean="0"/>
              <a:t>for purchase </a:t>
            </a:r>
            <a:r>
              <a:rPr lang="en-ZA" sz="1400" dirty="0"/>
              <a:t>by the credit provider rather than the consumer (effectively a form of credit </a:t>
            </a:r>
            <a:r>
              <a:rPr lang="en-ZA" sz="1400" dirty="0" smtClean="0"/>
              <a:t>default insurance </a:t>
            </a:r>
            <a:r>
              <a:rPr lang="en-ZA" sz="1400" dirty="0"/>
              <a:t>rather than credit life insurance), in order to minimise the consumers’ </a:t>
            </a:r>
            <a:r>
              <a:rPr lang="en-ZA" sz="1400" dirty="0" smtClean="0"/>
              <a:t>hidden costs </a:t>
            </a:r>
            <a:r>
              <a:rPr lang="en-ZA" sz="1400" dirty="0"/>
              <a:t>and to maximise the chances that the insurance is exercised.</a:t>
            </a:r>
          </a:p>
          <a:p>
            <a:pPr lvl="1" algn="just"/>
            <a:r>
              <a:rPr lang="en-ZA" sz="1400" dirty="0"/>
              <a:t>Understand better why </a:t>
            </a:r>
            <a:r>
              <a:rPr lang="en-ZA" sz="1400" dirty="0" smtClean="0"/>
              <a:t>lower income </a:t>
            </a:r>
            <a:r>
              <a:rPr lang="en-ZA" sz="1400" dirty="0"/>
              <a:t>consumers do not use debt review: </a:t>
            </a:r>
            <a:r>
              <a:rPr lang="en-ZA" sz="1400" dirty="0" smtClean="0"/>
              <a:t>The study respectfully </a:t>
            </a:r>
            <a:r>
              <a:rPr lang="en-ZA" sz="1400" dirty="0"/>
              <a:t>recommend that Parliament or </a:t>
            </a:r>
            <a:r>
              <a:rPr lang="en-ZA" sz="1400" b="1" dirty="0"/>
              <a:t>the dti </a:t>
            </a:r>
            <a:r>
              <a:rPr lang="en-ZA" sz="1400" dirty="0"/>
              <a:t>commission further research into </a:t>
            </a:r>
            <a:r>
              <a:rPr lang="en-ZA" sz="1400" dirty="0" smtClean="0"/>
              <a:t>why consumers </a:t>
            </a:r>
            <a:r>
              <a:rPr lang="en-ZA" sz="1400" dirty="0"/>
              <a:t>in the target group do not use the debt review system. Without </a:t>
            </a:r>
            <a:r>
              <a:rPr lang="en-ZA" sz="1400" dirty="0" smtClean="0"/>
              <a:t>this understanding</a:t>
            </a:r>
            <a:r>
              <a:rPr lang="en-ZA" sz="1400" dirty="0"/>
              <a:t>, there is a risk that harm will be done to the economy in an attempt to fix </a:t>
            </a:r>
            <a:r>
              <a:rPr lang="en-ZA" sz="1400" dirty="0" smtClean="0"/>
              <a:t>the wrong </a:t>
            </a:r>
            <a:r>
              <a:rPr lang="en-ZA" sz="1400" dirty="0"/>
              <a:t>challenge.</a:t>
            </a:r>
            <a:endParaRPr lang="en-US" sz="1400" dirty="0"/>
          </a:p>
        </p:txBody>
      </p:sp>
      <p:sp>
        <p:nvSpPr>
          <p:cNvPr id="2" name="Slide Number Placeholder 1"/>
          <p:cNvSpPr>
            <a:spLocks noGrp="1"/>
          </p:cNvSpPr>
          <p:nvPr>
            <p:ph type="sldNum" sz="quarter" idx="12"/>
          </p:nvPr>
        </p:nvSpPr>
        <p:spPr>
          <a:xfrm>
            <a:off x="6312720" y="6343224"/>
            <a:ext cx="2311400" cy="365125"/>
          </a:xfrm>
        </p:spPr>
        <p:txBody>
          <a:bodyPr/>
          <a:lstStyle/>
          <a:p>
            <a:fld id="{08E1A27E-51D2-364B-80C5-0F2292843484}" type="slidenum">
              <a:rPr lang="en-US" smtClean="0"/>
              <a:pPr/>
              <a:t>25</a:t>
            </a:fld>
            <a:endParaRPr lang="en-US" dirty="0"/>
          </a:p>
        </p:txBody>
      </p:sp>
    </p:spTree>
    <p:extLst>
      <p:ext uri="{BB962C8B-B14F-4D97-AF65-F5344CB8AC3E}">
        <p14:creationId xmlns:p14="http://schemas.microsoft.com/office/powerpoint/2010/main" xmlns="" val="1637829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8"/>
            <a:ext cx="8915400" cy="1123127"/>
          </a:xfrm>
        </p:spPr>
        <p:txBody>
          <a:bodyPr>
            <a:normAutofit/>
          </a:bodyPr>
          <a:lstStyle/>
          <a:p>
            <a:r>
              <a:rPr lang="en-US" sz="2800" b="1" dirty="0" smtClean="0">
                <a:latin typeface="Arial" panose="020B0604020202020204" pitchFamily="34" charset="0"/>
                <a:cs typeface="Arial" panose="020B0604020202020204" pitchFamily="34" charset="0"/>
              </a:rPr>
              <a:t>the dti observations</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304800" y="1243914"/>
            <a:ext cx="8631382" cy="4803558"/>
          </a:xfrm>
        </p:spPr>
        <p:txBody>
          <a:bodyPr>
            <a:noAutofit/>
          </a:bodyPr>
          <a:lstStyle/>
          <a:p>
            <a:pPr algn="just"/>
            <a:r>
              <a:rPr lang="en-US" sz="2600" dirty="0" smtClean="0">
                <a:latin typeface="Arial" panose="020B0604020202020204" pitchFamily="34" charset="0"/>
                <a:cs typeface="Arial" panose="020B0604020202020204" pitchFamily="34" charset="0"/>
              </a:rPr>
              <a:t>The negative impact on the credit providers and the target group is envisaged to be in the long term. Therefore, the implementation of the mitigating measures may address this envisaged impact. </a:t>
            </a:r>
          </a:p>
          <a:p>
            <a:pPr algn="just"/>
            <a:r>
              <a:rPr lang="en-US" sz="2600" dirty="0" smtClean="0">
                <a:latin typeface="Arial" panose="020B0604020202020204" pitchFamily="34" charset="0"/>
                <a:cs typeface="Arial" panose="020B0604020202020204" pitchFamily="34" charset="0"/>
              </a:rPr>
              <a:t>The anticipated impact is based on the assumption that credit providers will increase the cost of credit and limit the extension of credit to every consumer earning R7 500 or less with a total credit of R50 000 or less, forcing these consumers into the informal market, which may or may not materialise. </a:t>
            </a:r>
            <a:endParaRPr lang="en-US" sz="2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283222" y="6356351"/>
            <a:ext cx="2311400" cy="365125"/>
          </a:xfrm>
        </p:spPr>
        <p:txBody>
          <a:bodyPr/>
          <a:lstStyle/>
          <a:p>
            <a:fld id="{08E1A27E-51D2-364B-80C5-0F2292843484}" type="slidenum">
              <a:rPr lang="en-US" smtClean="0"/>
              <a:pPr/>
              <a:t>26</a:t>
            </a:fld>
            <a:endParaRPr lang="en-US" dirty="0"/>
          </a:p>
        </p:txBody>
      </p:sp>
    </p:spTree>
    <p:extLst>
      <p:ext uri="{BB962C8B-B14F-4D97-AF65-F5344CB8AC3E}">
        <p14:creationId xmlns:p14="http://schemas.microsoft.com/office/powerpoint/2010/main" xmlns="" val="2410585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9"/>
            <a:ext cx="8915400" cy="337420"/>
          </a:xfrm>
        </p:spPr>
        <p:txBody>
          <a:bodyPr>
            <a:noAutofit/>
          </a:bodyPr>
          <a:lstStyle/>
          <a:p>
            <a:r>
              <a:rPr lang="en-US" sz="2400" b="1" dirty="0">
                <a:latin typeface="Arial" panose="020B0604020202020204" pitchFamily="34" charset="0"/>
                <a:cs typeface="Arial" panose="020B0604020202020204" pitchFamily="34" charset="0"/>
              </a:rPr>
              <a:t>t</a:t>
            </a:r>
            <a:r>
              <a:rPr lang="en-US" sz="2400" b="1" dirty="0" smtClean="0">
                <a:latin typeface="Arial" panose="020B0604020202020204" pitchFamily="34" charset="0"/>
                <a:cs typeface="Arial" panose="020B0604020202020204" pitchFamily="34" charset="0"/>
              </a:rPr>
              <a:t>he dti observations</a:t>
            </a:r>
            <a:endParaRPr lang="en-US" sz="24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5299" y="1165123"/>
            <a:ext cx="9128023" cy="4882349"/>
          </a:xfrm>
        </p:spPr>
        <p:txBody>
          <a:bodyPr>
            <a:normAutofit fontScale="62500" lnSpcReduction="20000"/>
          </a:bodyPr>
          <a:lstStyle/>
          <a:p>
            <a:pPr algn="just"/>
            <a:r>
              <a:rPr lang="en-US" sz="3000" dirty="0" smtClean="0">
                <a:latin typeface="Arial" panose="020B0604020202020204" pitchFamily="34" charset="0"/>
                <a:cs typeface="Arial" panose="020B0604020202020204" pitchFamily="34" charset="0"/>
              </a:rPr>
              <a:t>The Bill provides for the Minister of Trade and Industry to review the debt intervention measure after three years of implementation.</a:t>
            </a:r>
          </a:p>
          <a:p>
            <a:pPr algn="just"/>
            <a:r>
              <a:rPr lang="en-US" sz="3000" dirty="0" smtClean="0">
                <a:latin typeface="Arial" panose="020B0604020202020204" pitchFamily="34" charset="0"/>
                <a:cs typeface="Arial" panose="020B0604020202020204" pitchFamily="34" charset="0"/>
              </a:rPr>
              <a:t>This is one of the measures put in place to ensure that some of the unintended consequences identified in the study are mitigated against.</a:t>
            </a:r>
          </a:p>
          <a:p>
            <a:pPr algn="just"/>
            <a:r>
              <a:rPr lang="en-US" sz="3000" dirty="0" smtClean="0">
                <a:latin typeface="Arial" panose="020B0604020202020204" pitchFamily="34" charset="0"/>
                <a:cs typeface="Arial" panose="020B0604020202020204" pitchFamily="34" charset="0"/>
              </a:rPr>
              <a:t>The proposed research on why consumers at this target range do not uptake debt review will be considered.</a:t>
            </a:r>
          </a:p>
          <a:p>
            <a:pPr algn="just"/>
            <a:r>
              <a:rPr lang="en-US" sz="3000" dirty="0" smtClean="0">
                <a:latin typeface="Arial" panose="020B0604020202020204" pitchFamily="34" charset="0"/>
                <a:cs typeface="Arial" panose="020B0604020202020204" pitchFamily="34" charset="0"/>
              </a:rPr>
              <a:t>The enforcement proposals in the study are noted for further action.</a:t>
            </a:r>
          </a:p>
          <a:p>
            <a:pPr algn="just"/>
            <a:r>
              <a:rPr lang="en-US" sz="3000" dirty="0" smtClean="0">
                <a:latin typeface="Arial" panose="020B0604020202020204" pitchFamily="34" charset="0"/>
                <a:cs typeface="Arial" panose="020B0604020202020204" pitchFamily="34" charset="0"/>
              </a:rPr>
              <a:t>The communication as well as education and awareness of the Act will be taken into serious consideration. </a:t>
            </a:r>
          </a:p>
          <a:p>
            <a:pPr algn="just"/>
            <a:r>
              <a:rPr lang="en-US" sz="3000" dirty="0" smtClean="0">
                <a:latin typeface="Arial" panose="020B0604020202020204" pitchFamily="34" charset="0"/>
                <a:cs typeface="Arial" panose="020B0604020202020204" pitchFamily="34" charset="0"/>
              </a:rPr>
              <a:t>The definition of over-indebtedness to be considered in the next amendments process.</a:t>
            </a:r>
          </a:p>
          <a:p>
            <a:pPr algn="just"/>
            <a:r>
              <a:rPr lang="en-US" sz="3000" dirty="0" smtClean="0">
                <a:latin typeface="Arial" panose="020B0604020202020204" pitchFamily="34" charset="0"/>
                <a:cs typeface="Arial" panose="020B0604020202020204" pitchFamily="34" charset="0"/>
              </a:rPr>
              <a:t>The industry levy should be explored further for implementation.</a:t>
            </a:r>
          </a:p>
          <a:p>
            <a:pPr algn="just"/>
            <a:r>
              <a:rPr lang="en-US" sz="3000" dirty="0" smtClean="0">
                <a:latin typeface="Arial" panose="020B0604020202020204" pitchFamily="34" charset="0"/>
                <a:cs typeface="Arial" panose="020B0604020202020204" pitchFamily="34" charset="0"/>
              </a:rPr>
              <a:t>There were no significant policy issues for consideration to improve the current Act that emanated from the study.</a:t>
            </a:r>
          </a:p>
          <a:p>
            <a:pPr algn="just"/>
            <a:r>
              <a:rPr lang="en-US" sz="3000" dirty="0" smtClean="0">
                <a:latin typeface="Arial" panose="020B0604020202020204" pitchFamily="34" charset="0"/>
                <a:cs typeface="Arial" panose="020B0604020202020204" pitchFamily="34" charset="0"/>
              </a:rPr>
              <a:t>The impact will be reviewed and there is scope provided in the amendment Act to amend the debt amount and the income level should the need arise.</a:t>
            </a:r>
          </a:p>
          <a:p>
            <a:pPr algn="just"/>
            <a:endParaRPr lang="en-US" sz="2800" dirty="0">
              <a:solidFill>
                <a:srgbClr val="FF0000"/>
              </a:solidFill>
              <a:latin typeface="Arial" panose="020B0604020202020204" pitchFamily="34" charset="0"/>
              <a:cs typeface="Arial" panose="020B0604020202020204" pitchFamily="34" charset="0"/>
            </a:endParaRPr>
          </a:p>
          <a:p>
            <a:pPr algn="just"/>
            <a:endParaRPr lang="en-US" dirty="0"/>
          </a:p>
        </p:txBody>
      </p:sp>
      <p:sp>
        <p:nvSpPr>
          <p:cNvPr id="2" name="Slide Number Placeholder 1"/>
          <p:cNvSpPr>
            <a:spLocks noGrp="1"/>
          </p:cNvSpPr>
          <p:nvPr>
            <p:ph type="sldNum" sz="quarter" idx="12"/>
          </p:nvPr>
        </p:nvSpPr>
        <p:spPr>
          <a:xfrm>
            <a:off x="6352049" y="6343223"/>
            <a:ext cx="2311400" cy="365125"/>
          </a:xfrm>
        </p:spPr>
        <p:txBody>
          <a:bodyPr/>
          <a:lstStyle/>
          <a:p>
            <a:fld id="{08E1A27E-51D2-364B-80C5-0F2292843484}" type="slidenum">
              <a:rPr lang="en-US" smtClean="0"/>
              <a:pPr/>
              <a:t>27</a:t>
            </a:fld>
            <a:endParaRPr lang="en-US" dirty="0"/>
          </a:p>
        </p:txBody>
      </p:sp>
    </p:spTree>
    <p:extLst>
      <p:ext uri="{BB962C8B-B14F-4D97-AF65-F5344CB8AC3E}">
        <p14:creationId xmlns:p14="http://schemas.microsoft.com/office/powerpoint/2010/main" xmlns="" val="2510155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7" name="Content Placeholder 2"/>
          <p:cNvSpPr>
            <a:spLocks noGrp="1"/>
          </p:cNvSpPr>
          <p:nvPr>
            <p:ph idx="1"/>
          </p:nvPr>
        </p:nvSpPr>
        <p:spPr>
          <a:xfrm>
            <a:off x="495300" y="1600202"/>
            <a:ext cx="8915400" cy="4447270"/>
          </a:xfrm>
        </p:spPr>
        <p:txBody>
          <a:bodyPr/>
          <a:lstStyle/>
          <a:p>
            <a:endParaRPr lang="en-US" dirty="0" smtClean="0"/>
          </a:p>
          <a:p>
            <a:endParaRPr lang="en-US" dirty="0"/>
          </a:p>
          <a:p>
            <a:pPr marL="0" indent="0" algn="ctr">
              <a:buNone/>
            </a:pPr>
            <a:r>
              <a:rPr lang="en-US" sz="3600" b="1" dirty="0" smtClean="0">
                <a:latin typeface="Arial" panose="020B0604020202020204" pitchFamily="34" charset="0"/>
                <a:cs typeface="Arial" panose="020B0604020202020204" pitchFamily="34" charset="0"/>
              </a:rPr>
              <a:t>Thank you </a:t>
            </a:r>
            <a:endParaRPr lang="en-US" sz="36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332384" y="6343223"/>
            <a:ext cx="2311400" cy="365125"/>
          </a:xfrm>
        </p:spPr>
        <p:txBody>
          <a:bodyPr/>
          <a:lstStyle/>
          <a:p>
            <a:fld id="{08E1A27E-51D2-364B-80C5-0F2292843484}" type="slidenum">
              <a:rPr lang="en-US" smtClean="0"/>
              <a:pPr/>
              <a:t>28</a:t>
            </a:fld>
            <a:endParaRPr lang="en-US" dirty="0"/>
          </a:p>
        </p:txBody>
      </p:sp>
    </p:spTree>
    <p:extLst>
      <p:ext uri="{BB962C8B-B14F-4D97-AF65-F5344CB8AC3E}">
        <p14:creationId xmlns:p14="http://schemas.microsoft.com/office/powerpoint/2010/main" xmlns="" val="320813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6476"/>
            <a:ext cx="9906000" cy="6841524"/>
          </a:xfrm>
          <a:prstGeom prst="rect">
            <a:avLst/>
          </a:prstGeom>
        </p:spPr>
      </p:pic>
      <p:sp>
        <p:nvSpPr>
          <p:cNvPr id="6" name="Title 1"/>
          <p:cNvSpPr>
            <a:spLocks noGrp="1"/>
          </p:cNvSpPr>
          <p:nvPr>
            <p:ph type="title"/>
          </p:nvPr>
        </p:nvSpPr>
        <p:spPr>
          <a:xfrm>
            <a:off x="495300" y="274638"/>
            <a:ext cx="8915400" cy="1123127"/>
          </a:xfrm>
        </p:spPr>
        <p:txBody>
          <a:bodyPr/>
          <a:lstStyle/>
          <a:p>
            <a:r>
              <a:rPr lang="en-US" b="1" dirty="0">
                <a:latin typeface="Arial" panose="020B0604020202020204" pitchFamily="34" charset="0"/>
                <a:cs typeface="Arial" panose="020B0604020202020204" pitchFamily="34" charset="0"/>
              </a:rPr>
              <a:t>Background</a:t>
            </a:r>
            <a:endParaRPr lang="en-US"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74024" y="1399827"/>
            <a:ext cx="8915400" cy="4447270"/>
          </a:xfrm>
        </p:spPr>
        <p:txBody>
          <a:bodyPr>
            <a:normAutofit/>
          </a:bodyPr>
          <a:lstStyle/>
          <a:p>
            <a:pPr algn="just"/>
            <a:r>
              <a:rPr lang="en-US" sz="2800" dirty="0">
                <a:latin typeface="Arial" panose="020B0604020202020204" pitchFamily="34" charset="0"/>
                <a:cs typeface="Arial" panose="020B0604020202020204" pitchFamily="34" charset="0"/>
              </a:rPr>
              <a:t>Genesis Analytics was appointed to conduct the socio-economic impact assessment study on the </a:t>
            </a:r>
            <a:r>
              <a:rPr lang="en-US" sz="2800" dirty="0" smtClean="0">
                <a:latin typeface="Arial" panose="020B0604020202020204" pitchFamily="34" charset="0"/>
                <a:cs typeface="Arial" panose="020B0604020202020204" pitchFamily="34" charset="0"/>
              </a:rPr>
              <a:t>Bill</a:t>
            </a:r>
            <a:r>
              <a:rPr lang="en-US" sz="2800" dirty="0">
                <a:latin typeface="Arial" panose="020B0604020202020204" pitchFamily="34" charset="0"/>
                <a:cs typeface="Arial" panose="020B0604020202020204" pitchFamily="34" charset="0"/>
              </a:rPr>
              <a:t>.</a:t>
            </a:r>
          </a:p>
          <a:p>
            <a:pPr algn="just"/>
            <a:endParaRPr lang="en-US" sz="2800" dirty="0" smtClean="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study commenced on the </a:t>
            </a:r>
            <a:r>
              <a:rPr lang="en-US" sz="2800" dirty="0" smtClean="0">
                <a:latin typeface="Arial" panose="020B0604020202020204" pitchFamily="34" charset="0"/>
                <a:cs typeface="Arial" panose="020B0604020202020204" pitchFamily="34" charset="0"/>
              </a:rPr>
              <a:t>02 </a:t>
            </a:r>
            <a:r>
              <a:rPr lang="en-US" sz="2800" dirty="0">
                <a:latin typeface="Arial" panose="020B0604020202020204" pitchFamily="34" charset="0"/>
                <a:cs typeface="Arial" panose="020B0604020202020204" pitchFamily="34" charset="0"/>
              </a:rPr>
              <a:t>November </a:t>
            </a:r>
            <a:r>
              <a:rPr lang="en-US" sz="2800" dirty="0" smtClean="0">
                <a:latin typeface="Arial" panose="020B0604020202020204" pitchFamily="34" charset="0"/>
                <a:cs typeface="Arial" panose="020B0604020202020204" pitchFamily="34" charset="0"/>
              </a:rPr>
              <a:t>2018, </a:t>
            </a:r>
            <a:r>
              <a:rPr lang="en-US" sz="2800" dirty="0">
                <a:latin typeface="Arial" panose="020B0604020202020204" pitchFamily="34" charset="0"/>
                <a:cs typeface="Arial" panose="020B0604020202020204" pitchFamily="34" charset="0"/>
              </a:rPr>
              <a:t>and was completed </a:t>
            </a:r>
            <a:r>
              <a:rPr lang="en-US" sz="2800" dirty="0" smtClean="0">
                <a:latin typeface="Arial" panose="020B0604020202020204" pitchFamily="34" charset="0"/>
                <a:cs typeface="Arial" panose="020B0604020202020204" pitchFamily="34" charset="0"/>
              </a:rPr>
              <a:t>on 27 </a:t>
            </a:r>
            <a:r>
              <a:rPr lang="en-US" sz="2800" dirty="0">
                <a:latin typeface="Arial" panose="020B0604020202020204" pitchFamily="34" charset="0"/>
                <a:cs typeface="Arial" panose="020B0604020202020204" pitchFamily="34" charset="0"/>
              </a:rPr>
              <a:t>May 2019.</a:t>
            </a:r>
            <a:endParaRPr lang="en-ZA" sz="2800" dirty="0">
              <a:latin typeface="Arial" panose="020B0604020202020204" pitchFamily="34" charset="0"/>
              <a:cs typeface="Arial" panose="020B0604020202020204" pitchFamily="34" charset="0"/>
            </a:endParaRPr>
          </a:p>
          <a:p>
            <a:pPr algn="just"/>
            <a:endParaRPr lang="en-US" sz="2800" dirty="0" smtClean="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The Project Steering Committee comprised </a:t>
            </a:r>
            <a:r>
              <a:rPr lang="en-US" sz="2800" dirty="0">
                <a:latin typeface="Arial" panose="020B0604020202020204" pitchFamily="34" charset="0"/>
                <a:cs typeface="Arial" panose="020B0604020202020204" pitchFamily="34" charset="0"/>
              </a:rPr>
              <a:t>of </a:t>
            </a:r>
            <a:r>
              <a:rPr lang="en-US" sz="2800" b="1" dirty="0">
                <a:latin typeface="Arial" panose="020B0604020202020204" pitchFamily="34" charset="0"/>
                <a:cs typeface="Arial" panose="020B0604020202020204" pitchFamily="34" charset="0"/>
              </a:rPr>
              <a:t>the dti</a:t>
            </a:r>
            <a:r>
              <a:rPr lang="en-US" sz="2800" dirty="0">
                <a:latin typeface="Arial" panose="020B0604020202020204" pitchFamily="34" charset="0"/>
                <a:cs typeface="Arial" panose="020B0604020202020204" pitchFamily="34" charset="0"/>
              </a:rPr>
              <a:t>, the </a:t>
            </a:r>
            <a:r>
              <a:rPr lang="en-US" sz="2800" dirty="0" smtClean="0">
                <a:latin typeface="Arial" panose="020B0604020202020204" pitchFamily="34" charset="0"/>
                <a:cs typeface="Arial" panose="020B0604020202020204" pitchFamily="34" charset="0"/>
              </a:rPr>
              <a:t>National Treasury </a:t>
            </a:r>
            <a:r>
              <a:rPr lang="en-US" sz="2800" dirty="0">
                <a:latin typeface="Arial" panose="020B0604020202020204" pitchFamily="34" charset="0"/>
                <a:cs typeface="Arial" panose="020B0604020202020204" pitchFamily="34" charset="0"/>
              </a:rPr>
              <a:t>and the </a:t>
            </a:r>
            <a:r>
              <a:rPr lang="en-US" sz="2800" dirty="0" smtClean="0">
                <a:latin typeface="Arial" panose="020B0604020202020204" pitchFamily="34" charset="0"/>
                <a:cs typeface="Arial" panose="020B0604020202020204" pitchFamily="34" charset="0"/>
              </a:rPr>
              <a:t>National Credit Regulator.</a:t>
            </a:r>
            <a:endParaRPr lang="en-US" sz="28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a:xfrm>
            <a:off x="6332384" y="6356351"/>
            <a:ext cx="2311400" cy="365125"/>
          </a:xfrm>
        </p:spPr>
        <p:txBody>
          <a:bodyPr/>
          <a:lstStyle/>
          <a:p>
            <a:fld id="{08E1A27E-51D2-364B-80C5-0F2292843484}" type="slidenum">
              <a:rPr lang="en-US" smtClean="0"/>
              <a:pPr/>
              <a:t>3</a:t>
            </a:fld>
            <a:endParaRPr lang="en-US" dirty="0"/>
          </a:p>
        </p:txBody>
      </p:sp>
    </p:spTree>
    <p:extLst>
      <p:ext uri="{BB962C8B-B14F-4D97-AF65-F5344CB8AC3E}">
        <p14:creationId xmlns:p14="http://schemas.microsoft.com/office/powerpoint/2010/main" xmlns="" val="369544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6476"/>
            <a:ext cx="9906000" cy="6841524"/>
          </a:xfrm>
          <a:prstGeom prst="rect">
            <a:avLst/>
          </a:prstGeom>
        </p:spPr>
      </p:pic>
      <p:sp>
        <p:nvSpPr>
          <p:cNvPr id="6" name="Title 1"/>
          <p:cNvSpPr>
            <a:spLocks noGrp="1"/>
          </p:cNvSpPr>
          <p:nvPr>
            <p:ph type="title"/>
          </p:nvPr>
        </p:nvSpPr>
        <p:spPr>
          <a:xfrm>
            <a:off x="495300" y="274638"/>
            <a:ext cx="8915400" cy="492645"/>
          </a:xfrm>
        </p:spPr>
        <p:txBody>
          <a:bodyPr>
            <a:normAutofit/>
          </a:bodyPr>
          <a:lstStyle/>
          <a:p>
            <a:r>
              <a:rPr lang="en-US" sz="2400" b="1" dirty="0" smtClean="0">
                <a:latin typeface="Arial" panose="020B0604020202020204" pitchFamily="34" charset="0"/>
                <a:cs typeface="Arial" panose="020B0604020202020204" pitchFamily="34" charset="0"/>
              </a:rPr>
              <a:t>Methodology</a:t>
            </a:r>
            <a:endParaRPr lang="en-US" sz="2400" b="1"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a:blip r:embed="rId3"/>
          <a:stretch>
            <a:fillRect/>
          </a:stretch>
        </p:blipFill>
        <p:spPr>
          <a:xfrm>
            <a:off x="244577" y="707120"/>
            <a:ext cx="9416845" cy="5622811"/>
          </a:xfrm>
          <a:prstGeom prst="rect">
            <a:avLst/>
          </a:prstGeom>
        </p:spPr>
      </p:pic>
      <p:sp>
        <p:nvSpPr>
          <p:cNvPr id="3" name="Slide Number Placeholder 2"/>
          <p:cNvSpPr>
            <a:spLocks noGrp="1"/>
          </p:cNvSpPr>
          <p:nvPr>
            <p:ph type="sldNum" sz="quarter" idx="12"/>
          </p:nvPr>
        </p:nvSpPr>
        <p:spPr>
          <a:xfrm>
            <a:off x="6322551" y="6390094"/>
            <a:ext cx="2311400" cy="365125"/>
          </a:xfrm>
        </p:spPr>
        <p:txBody>
          <a:bodyPr/>
          <a:lstStyle/>
          <a:p>
            <a:fld id="{08E1A27E-51D2-364B-80C5-0F2292843484}" type="slidenum">
              <a:rPr lang="en-US" smtClean="0"/>
              <a:pPr/>
              <a:t>4</a:t>
            </a:fld>
            <a:endParaRPr lang="en-US" dirty="0"/>
          </a:p>
        </p:txBody>
      </p:sp>
    </p:spTree>
    <p:extLst>
      <p:ext uri="{BB962C8B-B14F-4D97-AF65-F5344CB8AC3E}">
        <p14:creationId xmlns:p14="http://schemas.microsoft.com/office/powerpoint/2010/main" xmlns="" val="278331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915400" cy="831491"/>
          </a:xfrm>
        </p:spPr>
        <p:txBody>
          <a:bodyPr>
            <a:normAutofit/>
          </a:bodyPr>
          <a:lstStyle/>
          <a:p>
            <a:r>
              <a:rPr lang="en-US" sz="3600" b="1" dirty="0">
                <a:latin typeface="Arial" panose="020B0604020202020204" pitchFamily="34" charset="0"/>
                <a:cs typeface="Arial" panose="020B0604020202020204" pitchFamily="34" charset="0"/>
              </a:rPr>
              <a:t>Background</a:t>
            </a:r>
            <a:endParaRPr lang="en-US" sz="36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81116" y="958645"/>
            <a:ext cx="9129584" cy="4886390"/>
          </a:xfrm>
        </p:spPr>
        <p:txBody>
          <a:bodyPr>
            <a:noAutofit/>
          </a:bodyPr>
          <a:lstStyle/>
          <a:p>
            <a:pPr algn="just"/>
            <a:r>
              <a:rPr lang="en-US" sz="2400" dirty="0">
                <a:latin typeface="Arial" panose="020B0604020202020204" pitchFamily="34" charset="0"/>
                <a:cs typeface="Arial" panose="020B0604020202020204" pitchFamily="34" charset="0"/>
              </a:rPr>
              <a:t>The debt intervention within the </a:t>
            </a:r>
            <a:r>
              <a:rPr lang="en-US" sz="2400" dirty="0" smtClean="0">
                <a:latin typeface="Arial" panose="020B0604020202020204" pitchFamily="34" charset="0"/>
                <a:cs typeface="Arial" panose="020B0604020202020204" pitchFamily="34" charset="0"/>
              </a:rPr>
              <a:t>National Credit Amendment Act </a:t>
            </a:r>
            <a:r>
              <a:rPr lang="en-US" sz="2400" dirty="0">
                <a:latin typeface="Arial" panose="020B0604020202020204" pitchFamily="34" charset="0"/>
                <a:cs typeface="Arial" panose="020B0604020202020204" pitchFamily="34" charset="0"/>
              </a:rPr>
              <a:t>targets consumers who earn </a:t>
            </a:r>
            <a:r>
              <a:rPr lang="en-US" sz="2400" dirty="0" smtClean="0">
                <a:latin typeface="Arial" panose="020B0604020202020204" pitchFamily="34" charset="0"/>
                <a:cs typeface="Arial" panose="020B0604020202020204" pitchFamily="34" charset="0"/>
              </a:rPr>
              <a:t>R7 500 or less </a:t>
            </a:r>
            <a:r>
              <a:rPr lang="en-US" sz="2400" dirty="0">
                <a:latin typeface="Arial" panose="020B0604020202020204" pitchFamily="34" charset="0"/>
                <a:cs typeface="Arial" panose="020B0604020202020204" pitchFamily="34" charset="0"/>
              </a:rPr>
              <a:t>with a maximum </a:t>
            </a:r>
            <a:r>
              <a:rPr lang="en-US" sz="2400" dirty="0" smtClean="0">
                <a:latin typeface="Arial" panose="020B0604020202020204" pitchFamily="34" charset="0"/>
                <a:cs typeface="Arial" panose="020B0604020202020204" pitchFamily="34" charset="0"/>
              </a:rPr>
              <a:t>unsecured debt </a:t>
            </a:r>
            <a:r>
              <a:rPr lang="en-US" sz="2400" dirty="0">
                <a:latin typeface="Arial" panose="020B0604020202020204" pitchFamily="34" charset="0"/>
                <a:cs typeface="Arial" panose="020B0604020202020204" pitchFamily="34" charset="0"/>
              </a:rPr>
              <a:t>of R50 </a:t>
            </a:r>
            <a:r>
              <a:rPr lang="en-US" sz="2400" dirty="0" smtClean="0">
                <a:latin typeface="Arial" panose="020B0604020202020204" pitchFamily="34" charset="0"/>
                <a:cs typeface="Arial" panose="020B0604020202020204" pitchFamily="34" charset="0"/>
              </a:rPr>
              <a:t>000 (</a:t>
            </a:r>
            <a:r>
              <a:rPr lang="en-ZA" sz="2400" dirty="0">
                <a:latin typeface="Arial" panose="020B0604020202020204" pitchFamily="34" charset="0"/>
                <a:cs typeface="Arial" panose="020B0604020202020204" pitchFamily="34" charset="0"/>
              </a:rPr>
              <a:t>i.e. debt not supported by pledge or right in property/ other forms of personal security or  </a:t>
            </a:r>
            <a:r>
              <a:rPr lang="en-ZA" sz="2400" dirty="0" smtClean="0">
                <a:latin typeface="Arial" panose="020B0604020202020204" pitchFamily="34" charset="0"/>
                <a:cs typeface="Arial" panose="020B0604020202020204" pitchFamily="34" charset="0"/>
              </a:rPr>
              <a:t>collateral</a:t>
            </a:r>
            <a:r>
              <a:rPr lang="en-US" sz="2400" dirty="0" smtClean="0">
                <a:latin typeface="Arial" panose="020B0604020202020204" pitchFamily="34" charset="0"/>
                <a:cs typeface="Arial" panose="020B0604020202020204" pitchFamily="34" charset="0"/>
              </a:rPr>
              <a:t>).</a:t>
            </a:r>
          </a:p>
          <a:p>
            <a:pPr algn="just"/>
            <a:r>
              <a:rPr lang="en-US" sz="2400" dirty="0" smtClean="0">
                <a:latin typeface="Arial" panose="020B0604020202020204" pitchFamily="34" charset="0"/>
                <a:cs typeface="Arial" panose="020B0604020202020204" pitchFamily="34" charset="0"/>
              </a:rPr>
              <a:t>It applies to consumers who are over-indebted.</a:t>
            </a:r>
          </a:p>
          <a:p>
            <a:pPr lvl="1" algn="just"/>
            <a:r>
              <a:rPr lang="en-US" sz="2400" dirty="0" smtClean="0">
                <a:latin typeface="Arial" panose="020B0604020202020204" pitchFamily="34" charset="0"/>
                <a:cs typeface="Arial" panose="020B0604020202020204" pitchFamily="34" charset="0"/>
              </a:rPr>
              <a:t>Over-indebted consumer is any consumer who is +90 days in arears on at least 1 credit agreement being, short term credit transaction or credit facility) as of the past three months from the date of enquiry.</a:t>
            </a:r>
          </a:p>
          <a:p>
            <a:pPr algn="just"/>
            <a:r>
              <a:rPr lang="en-ZA" sz="2400" dirty="0" smtClean="0">
                <a:latin typeface="Arial" panose="020B0604020202020204" pitchFamily="34" charset="0"/>
                <a:cs typeface="Arial" panose="020B0604020202020204" pitchFamily="34" charset="0"/>
              </a:rPr>
              <a:t>Unsecured </a:t>
            </a:r>
            <a:r>
              <a:rPr lang="en-ZA" sz="2400" dirty="0">
                <a:latin typeface="Arial" panose="020B0604020202020204" pitchFamily="34" charset="0"/>
                <a:cs typeface="Arial" panose="020B0604020202020204" pitchFamily="34" charset="0"/>
              </a:rPr>
              <a:t>debt </a:t>
            </a:r>
            <a:r>
              <a:rPr lang="en-ZA" sz="2400" dirty="0" smtClean="0">
                <a:latin typeface="Arial" panose="020B0604020202020204" pitchFamily="34" charset="0"/>
                <a:cs typeface="Arial" panose="020B0604020202020204" pitchFamily="34" charset="0"/>
              </a:rPr>
              <a:t>relates </a:t>
            </a:r>
            <a:r>
              <a:rPr lang="en-ZA" sz="2400" dirty="0">
                <a:latin typeface="Arial" panose="020B0604020202020204" pitchFamily="34" charset="0"/>
                <a:cs typeface="Arial" panose="020B0604020202020204" pitchFamily="34" charset="0"/>
              </a:rPr>
              <a:t>to loans not secured by tangible </a:t>
            </a:r>
            <a:r>
              <a:rPr lang="en-ZA" sz="2400" dirty="0" smtClean="0">
                <a:latin typeface="Arial" panose="020B0604020202020204" pitchFamily="34" charset="0"/>
                <a:cs typeface="Arial" panose="020B0604020202020204" pitchFamily="34" charset="0"/>
              </a:rPr>
              <a:t>assets.</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current insolvency measures as well as debt review do not cater for </a:t>
            </a:r>
            <a:r>
              <a:rPr lang="en-US" sz="2400" dirty="0" smtClean="0">
                <a:latin typeface="Arial" panose="020B0604020202020204" pitchFamily="34" charset="0"/>
                <a:cs typeface="Arial" panose="020B0604020202020204" pitchFamily="34" charset="0"/>
              </a:rPr>
              <a:t>the target </a:t>
            </a:r>
            <a:r>
              <a:rPr lang="en-US" sz="2400" dirty="0">
                <a:latin typeface="Arial" panose="020B0604020202020204" pitchFamily="34" charset="0"/>
                <a:cs typeface="Arial" panose="020B0604020202020204" pitchFamily="34" charset="0"/>
              </a:rPr>
              <a:t>group. </a:t>
            </a:r>
          </a:p>
        </p:txBody>
      </p:sp>
      <p:sp>
        <p:nvSpPr>
          <p:cNvPr id="2" name="Slide Number Placeholder 1"/>
          <p:cNvSpPr>
            <a:spLocks noGrp="1"/>
          </p:cNvSpPr>
          <p:nvPr>
            <p:ph type="sldNum" sz="quarter" idx="12"/>
          </p:nvPr>
        </p:nvSpPr>
        <p:spPr>
          <a:xfrm>
            <a:off x="6352049" y="6356351"/>
            <a:ext cx="2311400" cy="365125"/>
          </a:xfrm>
        </p:spPr>
        <p:txBody>
          <a:bodyPr/>
          <a:lstStyle/>
          <a:p>
            <a:fld id="{08E1A27E-51D2-364B-80C5-0F2292843484}" type="slidenum">
              <a:rPr lang="en-US" smtClean="0"/>
              <a:pPr/>
              <a:t>5</a:t>
            </a:fld>
            <a:endParaRPr lang="en-US" dirty="0"/>
          </a:p>
        </p:txBody>
      </p:sp>
    </p:spTree>
    <p:extLst>
      <p:ext uri="{BB962C8B-B14F-4D97-AF65-F5344CB8AC3E}">
        <p14:creationId xmlns:p14="http://schemas.microsoft.com/office/powerpoint/2010/main" xmlns="" val="1493440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9"/>
            <a:ext cx="8915400" cy="307922"/>
          </a:xfrm>
        </p:spPr>
        <p:txBody>
          <a:bodyPr>
            <a:noAutofit/>
          </a:bodyPr>
          <a:lstStyle/>
          <a:p>
            <a:r>
              <a:rPr lang="en-US" sz="2800" b="1" dirty="0" smtClean="0">
                <a:latin typeface="Arial" panose="020B0604020202020204" pitchFamily="34" charset="0"/>
                <a:cs typeface="Arial" panose="020B0604020202020204" pitchFamily="34" charset="0"/>
              </a:rPr>
              <a:t>Impact on consumers</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80218" y="678426"/>
            <a:ext cx="9328355" cy="5369047"/>
          </a:xfrm>
        </p:spPr>
        <p:txBody>
          <a:bodyPr>
            <a:noAutofit/>
          </a:bodyPr>
          <a:lstStyle/>
          <a:p>
            <a:pPr algn="just"/>
            <a:r>
              <a:rPr lang="en-US" sz="1750" dirty="0" smtClean="0">
                <a:latin typeface="Arial" panose="020B0604020202020204" pitchFamily="34" charset="0"/>
                <a:cs typeface="Arial" panose="020B0604020202020204" pitchFamily="34" charset="0"/>
              </a:rPr>
              <a:t>The study indicates the total number of credit active consumers at 20, 2 million.</a:t>
            </a:r>
          </a:p>
          <a:p>
            <a:pPr algn="just"/>
            <a:r>
              <a:rPr lang="en-US" sz="1750" dirty="0" smtClean="0">
                <a:latin typeface="Arial" panose="020B0604020202020204" pitchFamily="34" charset="0"/>
                <a:cs typeface="Arial" panose="020B0604020202020204" pitchFamily="34" charset="0"/>
              </a:rPr>
              <a:t>There are 11,7 million consumers in this target group. The study states that it is highly probable that some consumers in this big group are facing high levels of debt stress even if they do not de jure qualify as over-indebted.</a:t>
            </a:r>
          </a:p>
          <a:p>
            <a:pPr algn="just"/>
            <a:r>
              <a:rPr lang="en-ZA" sz="1750" dirty="0">
                <a:latin typeface="Arial" panose="020B0604020202020204" pitchFamily="34" charset="0"/>
                <a:cs typeface="Arial" panose="020B0604020202020204" pitchFamily="34" charset="0"/>
              </a:rPr>
              <a:t>The report estimates that 510 803 consumers will de facto apply for debt </a:t>
            </a:r>
            <a:r>
              <a:rPr lang="en-ZA" sz="1750" dirty="0" smtClean="0">
                <a:latin typeface="Arial" panose="020B0604020202020204" pitchFamily="34" charset="0"/>
                <a:cs typeface="Arial" panose="020B0604020202020204" pitchFamily="34" charset="0"/>
              </a:rPr>
              <a:t>intervention (DI) </a:t>
            </a:r>
            <a:r>
              <a:rPr lang="en-ZA" sz="1750" dirty="0">
                <a:latin typeface="Arial" panose="020B0604020202020204" pitchFamily="34" charset="0"/>
                <a:cs typeface="Arial" panose="020B0604020202020204" pitchFamily="34" charset="0"/>
              </a:rPr>
              <a:t>with a corresponding book value of R4.1 billion</a:t>
            </a:r>
            <a:r>
              <a:rPr lang="en-ZA" sz="1750" dirty="0" smtClean="0">
                <a:latin typeface="Arial" panose="020B0604020202020204" pitchFamily="34" charset="0"/>
                <a:cs typeface="Arial" panose="020B0604020202020204" pitchFamily="34" charset="0"/>
              </a:rPr>
              <a:t>.</a:t>
            </a:r>
            <a:endParaRPr lang="en-US" sz="1750" dirty="0" smtClean="0">
              <a:latin typeface="Arial" panose="020B0604020202020204" pitchFamily="34" charset="0"/>
              <a:cs typeface="Arial" panose="020B0604020202020204" pitchFamily="34" charset="0"/>
            </a:endParaRPr>
          </a:p>
          <a:p>
            <a:pPr algn="just"/>
            <a:r>
              <a:rPr lang="en-US" sz="1750" dirty="0" smtClean="0">
                <a:latin typeface="Arial" panose="020B0604020202020204" pitchFamily="34" charset="0"/>
                <a:cs typeface="Arial" panose="020B0604020202020204" pitchFamily="34" charset="0"/>
              </a:rPr>
              <a:t>The study argues consumers who do not qualify in this group may in good faith believe they qualify or in bad faith view debt intervention as an attractive option in the short term because it brings immediate relief from debt stress and the application cost to the applicant is zero.</a:t>
            </a:r>
          </a:p>
          <a:p>
            <a:pPr algn="just"/>
            <a:r>
              <a:rPr lang="en-US" sz="1750" dirty="0" smtClean="0">
                <a:latin typeface="Arial" panose="020B0604020202020204" pitchFamily="34" charset="0"/>
                <a:cs typeface="Arial" panose="020B0604020202020204" pitchFamily="34" charset="0"/>
              </a:rPr>
              <a:t>During the development of the Bill, it was estimated that 1,7 million consumers may qualify for debt intervention. </a:t>
            </a:r>
          </a:p>
          <a:p>
            <a:pPr algn="just"/>
            <a:r>
              <a:rPr lang="en-US" sz="1750" dirty="0" smtClean="0">
                <a:latin typeface="Arial" panose="020B0604020202020204" pitchFamily="34" charset="0"/>
                <a:cs typeface="Arial" panose="020B0604020202020204" pitchFamily="34" charset="0"/>
              </a:rPr>
              <a:t>However, the study found that 359 276 consumers will de jure qualify for debt intervention. This figure was derived from the analysis and triangulation of data from three credit bureaux. The study finds that it </a:t>
            </a:r>
            <a:r>
              <a:rPr lang="en-ZA" sz="1750" dirty="0" smtClean="0">
                <a:latin typeface="Arial" panose="020B0604020202020204" pitchFamily="34" charset="0"/>
                <a:cs typeface="Arial" panose="020B0604020202020204" pitchFamily="34" charset="0"/>
              </a:rPr>
              <a:t>appears </a:t>
            </a:r>
            <a:r>
              <a:rPr lang="en-ZA" sz="1750" dirty="0">
                <a:latin typeface="Arial" panose="020B0604020202020204" pitchFamily="34" charset="0"/>
                <a:cs typeface="Arial" panose="020B0604020202020204" pitchFamily="34" charset="0"/>
              </a:rPr>
              <a:t>the size of the problem may have been overstated.</a:t>
            </a:r>
          </a:p>
          <a:p>
            <a:pPr algn="just"/>
            <a:r>
              <a:rPr lang="en-US" sz="1750" dirty="0" smtClean="0">
                <a:latin typeface="Arial" panose="020B0604020202020204" pitchFamily="34" charset="0"/>
                <a:cs typeface="Arial" panose="020B0604020202020204" pitchFamily="34" charset="0"/>
              </a:rPr>
              <a:t>This </a:t>
            </a:r>
            <a:r>
              <a:rPr lang="en-US" sz="1750" dirty="0">
                <a:latin typeface="Arial" panose="020B0604020202020204" pitchFamily="34" charset="0"/>
                <a:cs typeface="Arial" panose="020B0604020202020204" pitchFamily="34" charset="0"/>
              </a:rPr>
              <a:t>is a </a:t>
            </a:r>
            <a:r>
              <a:rPr lang="en-US" sz="1750" dirty="0" smtClean="0">
                <a:latin typeface="Arial" panose="020B0604020202020204" pitchFamily="34" charset="0"/>
                <a:cs typeface="Arial" panose="020B0604020202020204" pitchFamily="34" charset="0"/>
              </a:rPr>
              <a:t>relatively small </a:t>
            </a:r>
            <a:r>
              <a:rPr lang="en-US" sz="1750" dirty="0">
                <a:latin typeface="Arial" panose="020B0604020202020204" pitchFamily="34" charset="0"/>
                <a:cs typeface="Arial" panose="020B0604020202020204" pitchFamily="34" charset="0"/>
              </a:rPr>
              <a:t>number </a:t>
            </a:r>
            <a:r>
              <a:rPr lang="en-US" sz="1750" dirty="0" smtClean="0">
                <a:latin typeface="Arial" panose="020B0604020202020204" pitchFamily="34" charset="0"/>
                <a:cs typeface="Arial" panose="020B0604020202020204" pitchFamily="34" charset="0"/>
              </a:rPr>
              <a:t>of consumers </a:t>
            </a:r>
            <a:r>
              <a:rPr lang="en-US" sz="1750" dirty="0">
                <a:latin typeface="Arial" panose="020B0604020202020204" pitchFamily="34" charset="0"/>
                <a:cs typeface="Arial" panose="020B0604020202020204" pitchFamily="34" charset="0"/>
              </a:rPr>
              <a:t>as </a:t>
            </a:r>
            <a:r>
              <a:rPr lang="en-US" sz="1750" dirty="0" smtClean="0">
                <a:latin typeface="Arial" panose="020B0604020202020204" pitchFamily="34" charset="0"/>
                <a:cs typeface="Arial" panose="020B0604020202020204" pitchFamily="34" charset="0"/>
              </a:rPr>
              <a:t>it makes </a:t>
            </a:r>
            <a:r>
              <a:rPr lang="en-US" sz="1750" dirty="0">
                <a:latin typeface="Arial" panose="020B0604020202020204" pitchFamily="34" charset="0"/>
                <a:cs typeface="Arial" panose="020B0604020202020204" pitchFamily="34" charset="0"/>
              </a:rPr>
              <a:t>up only 3,1% of the </a:t>
            </a:r>
            <a:r>
              <a:rPr lang="en-US" sz="1750" dirty="0" smtClean="0">
                <a:latin typeface="Arial" panose="020B0604020202020204" pitchFamily="34" charset="0"/>
                <a:cs typeface="Arial" panose="020B0604020202020204" pitchFamily="34" charset="0"/>
              </a:rPr>
              <a:t>11,7 million consumers who earn R7 500 or less with unsecured debt of 50 000 or less and </a:t>
            </a:r>
            <a:r>
              <a:rPr lang="en-US" sz="1750" dirty="0">
                <a:latin typeface="Arial" panose="020B0604020202020204" pitchFamily="34" charset="0"/>
                <a:cs typeface="Arial" panose="020B0604020202020204" pitchFamily="34" charset="0"/>
              </a:rPr>
              <a:t>only 1,8% of all credit </a:t>
            </a:r>
            <a:r>
              <a:rPr lang="en-US" sz="1750" dirty="0" smtClean="0">
                <a:latin typeface="Arial" panose="020B0604020202020204" pitchFamily="34" charset="0"/>
                <a:cs typeface="Arial" panose="020B0604020202020204" pitchFamily="34" charset="0"/>
              </a:rPr>
              <a:t>active consumers </a:t>
            </a:r>
            <a:r>
              <a:rPr lang="en-US" sz="1750" dirty="0">
                <a:latin typeface="Arial" panose="020B0604020202020204" pitchFamily="34" charset="0"/>
                <a:cs typeface="Arial" panose="020B0604020202020204" pitchFamily="34" charset="0"/>
              </a:rPr>
              <a:t>(20,2 million</a:t>
            </a:r>
            <a:r>
              <a:rPr lang="en-US" sz="1750" dirty="0" smtClean="0">
                <a:latin typeface="Arial" panose="020B0604020202020204" pitchFamily="34" charset="0"/>
                <a:cs typeface="Arial" panose="020B0604020202020204" pitchFamily="34" charset="0"/>
              </a:rPr>
              <a:t>).</a:t>
            </a:r>
          </a:p>
          <a:p>
            <a:pPr marL="0" indent="0" algn="just">
              <a:buNone/>
            </a:pPr>
            <a:endParaRPr lang="en-US" sz="1600" dirty="0">
              <a:latin typeface="Arial" panose="020B0604020202020204" pitchFamily="34" charset="0"/>
              <a:cs typeface="Arial" panose="020B0604020202020204" pitchFamily="34" charset="0"/>
            </a:endParaRPr>
          </a:p>
          <a:p>
            <a:pPr marL="0" indent="0">
              <a:buNone/>
            </a:pPr>
            <a:endParaRPr lang="en-US" sz="1600" dirty="0"/>
          </a:p>
        </p:txBody>
      </p:sp>
      <p:sp>
        <p:nvSpPr>
          <p:cNvPr id="2" name="Slide Number Placeholder 1"/>
          <p:cNvSpPr>
            <a:spLocks noGrp="1"/>
          </p:cNvSpPr>
          <p:nvPr>
            <p:ph type="sldNum" sz="quarter" idx="12"/>
          </p:nvPr>
        </p:nvSpPr>
        <p:spPr>
          <a:xfrm>
            <a:off x="6381545" y="6338104"/>
            <a:ext cx="2311400" cy="365125"/>
          </a:xfrm>
        </p:spPr>
        <p:txBody>
          <a:bodyPr/>
          <a:lstStyle/>
          <a:p>
            <a:fld id="{08E1A27E-51D2-364B-80C5-0F2292843484}" type="slidenum">
              <a:rPr lang="en-US" smtClean="0"/>
              <a:pPr/>
              <a:t>6</a:t>
            </a:fld>
            <a:endParaRPr lang="en-US" dirty="0"/>
          </a:p>
        </p:txBody>
      </p:sp>
    </p:spTree>
    <p:extLst>
      <p:ext uri="{BB962C8B-B14F-4D97-AF65-F5344CB8AC3E}">
        <p14:creationId xmlns:p14="http://schemas.microsoft.com/office/powerpoint/2010/main" xmlns="" val="319379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915400" cy="1123127"/>
          </a:xfrm>
        </p:spPr>
        <p:txBody>
          <a:bodyPr>
            <a:normAutofit/>
          </a:bodyPr>
          <a:lstStyle/>
          <a:p>
            <a:r>
              <a:rPr lang="en-US" sz="2800" b="1" dirty="0" smtClean="0">
                <a:latin typeface="Arial" panose="020B0604020202020204" pitchFamily="34" charset="0"/>
                <a:cs typeface="Arial" panose="020B0604020202020204" pitchFamily="34" charset="0"/>
              </a:rPr>
              <a:t>Impact on consumers</a:t>
            </a:r>
            <a:endParaRPr lang="en-US" sz="28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5300" y="1150375"/>
            <a:ext cx="9111279" cy="4897098"/>
          </a:xfrm>
        </p:spPr>
        <p:txBody>
          <a:bodyPr>
            <a:normAutofit/>
          </a:bodyPr>
          <a:lstStyle/>
          <a:p>
            <a:pPr algn="just"/>
            <a:r>
              <a:rPr lang="en-US" sz="2800" dirty="0" smtClean="0">
                <a:latin typeface="Arial" panose="020B0604020202020204" pitchFamily="34" charset="0"/>
                <a:cs typeface="Arial" panose="020B0604020202020204" pitchFamily="34" charset="0"/>
              </a:rPr>
              <a:t>The study assesses the impact of the Bill in two scenarios:</a:t>
            </a:r>
          </a:p>
          <a:p>
            <a:pPr lvl="1" algn="just"/>
            <a:r>
              <a:rPr lang="en-US" sz="2400" dirty="0" smtClean="0">
                <a:latin typeface="Arial" panose="020B0604020202020204" pitchFamily="34" charset="0"/>
                <a:cs typeface="Arial" panose="020B0604020202020204" pitchFamily="34" charset="0"/>
              </a:rPr>
              <a:t>The baseline scenario which is regarded as most likely and a High-uptake scenario which is less likely but possible depending on the responsibility of public communication about debt intervention.</a:t>
            </a:r>
          </a:p>
          <a:p>
            <a:pPr lvl="1" algn="just"/>
            <a:r>
              <a:rPr lang="en-US" sz="2400" dirty="0" smtClean="0">
                <a:latin typeface="Arial" panose="020B0604020202020204" pitchFamily="34" charset="0"/>
                <a:cs typeface="Arial" panose="020B0604020202020204" pitchFamily="34" charset="0"/>
              </a:rPr>
              <a:t>In the most likely scenario 510 803 applicants will apply. In the less likely scenario, there are 2, 089, 290 applicants with an outstanding book value of R16,1 billion.</a:t>
            </a:r>
          </a:p>
          <a:p>
            <a:pPr lvl="1" algn="just"/>
            <a:r>
              <a:rPr lang="en-US" sz="2400" dirty="0" smtClean="0">
                <a:latin typeface="Arial" panose="020B0604020202020204" pitchFamily="34" charset="0"/>
                <a:cs typeface="Arial" panose="020B0604020202020204" pitchFamily="34" charset="0"/>
              </a:rPr>
              <a:t>The most likely scenario is </a:t>
            </a:r>
            <a:r>
              <a:rPr lang="en-US" sz="2400" dirty="0" err="1" smtClean="0">
                <a:latin typeface="Arial" panose="020B0604020202020204" pitchFamily="34" charset="0"/>
                <a:cs typeface="Arial" panose="020B0604020202020204" pitchFamily="34" charset="0"/>
              </a:rPr>
              <a:t>emphasised</a:t>
            </a:r>
            <a:r>
              <a:rPr lang="en-US" sz="2400" dirty="0" smtClean="0">
                <a:latin typeface="Arial" panose="020B0604020202020204" pitchFamily="34" charset="0"/>
                <a:cs typeface="Arial" panose="020B0604020202020204" pitchFamily="34" charset="0"/>
              </a:rPr>
              <a:t>.</a:t>
            </a:r>
          </a:p>
          <a:p>
            <a:pPr marL="457200" lvl="1" indent="0" algn="just">
              <a:buNone/>
            </a:pPr>
            <a:endParaRPr lang="en-US" sz="2400" dirty="0"/>
          </a:p>
        </p:txBody>
      </p:sp>
      <p:sp>
        <p:nvSpPr>
          <p:cNvPr id="2" name="Slide Number Placeholder 1"/>
          <p:cNvSpPr>
            <a:spLocks noGrp="1"/>
          </p:cNvSpPr>
          <p:nvPr>
            <p:ph type="sldNum" sz="quarter" idx="12"/>
          </p:nvPr>
        </p:nvSpPr>
        <p:spPr>
          <a:xfrm>
            <a:off x="6312719" y="6343224"/>
            <a:ext cx="2311400" cy="365125"/>
          </a:xfrm>
        </p:spPr>
        <p:txBody>
          <a:bodyPr/>
          <a:lstStyle/>
          <a:p>
            <a:fld id="{08E1A27E-51D2-364B-80C5-0F2292843484}" type="slidenum">
              <a:rPr lang="en-US" smtClean="0"/>
              <a:pPr/>
              <a:t>7</a:t>
            </a:fld>
            <a:endParaRPr lang="en-US" dirty="0"/>
          </a:p>
        </p:txBody>
      </p:sp>
    </p:spTree>
    <p:extLst>
      <p:ext uri="{BB962C8B-B14F-4D97-AF65-F5344CB8AC3E}">
        <p14:creationId xmlns:p14="http://schemas.microsoft.com/office/powerpoint/2010/main" xmlns="" val="3541992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132258"/>
            <a:ext cx="8915400" cy="300549"/>
          </a:xfrm>
        </p:spPr>
        <p:txBody>
          <a:bodyPr>
            <a:noAutofit/>
          </a:bodyPr>
          <a:lstStyle/>
          <a:p>
            <a:r>
              <a:rPr lang="en-US" sz="2400" b="1" dirty="0" smtClean="0">
                <a:latin typeface="Arial" panose="020B0604020202020204" pitchFamily="34" charset="0"/>
                <a:cs typeface="Arial" panose="020B0604020202020204" pitchFamily="34" charset="0"/>
              </a:rPr>
              <a:t>Main Findings</a:t>
            </a:r>
            <a:endParaRPr lang="en-US" sz="2400"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47484" y="432807"/>
            <a:ext cx="9682316" cy="5614666"/>
          </a:xfrm>
        </p:spPr>
        <p:txBody>
          <a:bodyPr>
            <a:normAutofit fontScale="25000" lnSpcReduction="20000"/>
          </a:bodyPr>
          <a:lstStyle/>
          <a:p>
            <a:pPr marL="457200" lvl="1" indent="0">
              <a:buNone/>
            </a:pPr>
            <a:r>
              <a:rPr lang="en-ZA" sz="7200" b="1" dirty="0" smtClean="0">
                <a:latin typeface="Arial" panose="020B0604020202020204" pitchFamily="34" charset="0"/>
                <a:cs typeface="Arial" panose="020B0604020202020204" pitchFamily="34" charset="0"/>
              </a:rPr>
              <a:t>The </a:t>
            </a:r>
            <a:r>
              <a:rPr lang="en-ZA" sz="7200" b="1" dirty="0">
                <a:latin typeface="Arial" panose="020B0604020202020204" pitchFamily="34" charset="0"/>
                <a:cs typeface="Arial" panose="020B0604020202020204" pitchFamily="34" charset="0"/>
              </a:rPr>
              <a:t>biggest positive impacts of the </a:t>
            </a:r>
            <a:r>
              <a:rPr lang="en-ZA" sz="7200" b="1" dirty="0" smtClean="0">
                <a:latin typeface="Arial" panose="020B0604020202020204" pitchFamily="34" charset="0"/>
                <a:cs typeface="Arial" panose="020B0604020202020204" pitchFamily="34" charset="0"/>
              </a:rPr>
              <a:t>Bill</a:t>
            </a:r>
          </a:p>
          <a:p>
            <a:pPr lvl="0" algn="just"/>
            <a:r>
              <a:rPr lang="en-US" sz="7200" dirty="0" smtClean="0">
                <a:solidFill>
                  <a:prstClr val="black"/>
                </a:solidFill>
                <a:latin typeface="Arial" panose="020B0604020202020204" pitchFamily="34" charset="0"/>
                <a:cs typeface="Arial" panose="020B0604020202020204" pitchFamily="34" charset="0"/>
              </a:rPr>
              <a:t>Parliament </a:t>
            </a:r>
            <a:r>
              <a:rPr lang="en-US" sz="7200" dirty="0">
                <a:solidFill>
                  <a:prstClr val="black"/>
                </a:solidFill>
                <a:latin typeface="Arial" panose="020B0604020202020204" pitchFamily="34" charset="0"/>
                <a:cs typeface="Arial" panose="020B0604020202020204" pitchFamily="34" charset="0"/>
              </a:rPr>
              <a:t>has correctly identified a gap in statutory protection for lower-income consumers because the study has found that 96% of consumers in the target group are currently excluded from debt review. Only 4% consumers in this target group are currently in debt review and estimated at 13 941.</a:t>
            </a:r>
          </a:p>
          <a:p>
            <a:pPr lvl="1" algn="just"/>
            <a:r>
              <a:rPr lang="en-US" sz="7200" dirty="0">
                <a:solidFill>
                  <a:prstClr val="black"/>
                </a:solidFill>
                <a:latin typeface="Arial" panose="020B0604020202020204" pitchFamily="34" charset="0"/>
                <a:cs typeface="Arial" panose="020B0604020202020204" pitchFamily="34" charset="0"/>
              </a:rPr>
              <a:t>Cost is the reason, consumers may not be able to pay debts, may not be willing to pay debts, there may be poor understanding of debt review and they may be put off by stigma. </a:t>
            </a:r>
          </a:p>
          <a:p>
            <a:pPr lvl="1" algn="just"/>
            <a:r>
              <a:rPr lang="en-US" sz="7200" dirty="0">
                <a:solidFill>
                  <a:prstClr val="black"/>
                </a:solidFill>
                <a:latin typeface="Arial" panose="020B0604020202020204" pitchFamily="34" charset="0"/>
                <a:cs typeface="Arial" panose="020B0604020202020204" pitchFamily="34" charset="0"/>
              </a:rPr>
              <a:t>The study recommended there may be a need for further research to determine why these consumers do not use the debt review system.</a:t>
            </a:r>
          </a:p>
          <a:p>
            <a:pPr lvl="0" algn="just"/>
            <a:r>
              <a:rPr lang="en-US" sz="7200" dirty="0">
                <a:solidFill>
                  <a:prstClr val="black"/>
                </a:solidFill>
                <a:latin typeface="Arial" panose="020B0604020202020204" pitchFamily="34" charset="0"/>
                <a:cs typeface="Arial" panose="020B0604020202020204" pitchFamily="34" charset="0"/>
              </a:rPr>
              <a:t>The study estimates that 177 759 over-indebted consumers will benefit from debt restructuring under the debt intervention measure.</a:t>
            </a:r>
          </a:p>
          <a:p>
            <a:pPr lvl="0" algn="just"/>
            <a:r>
              <a:rPr lang="en-US" sz="7200" dirty="0">
                <a:latin typeface="Arial" panose="020B0604020202020204" pitchFamily="34" charset="0"/>
                <a:cs typeface="Arial" panose="020B0604020202020204" pitchFamily="34" charset="0"/>
              </a:rPr>
              <a:t>Of the applicants, 99 237 consumers representing an outstanding book value of R266 million will qualify for debt extinguishment. The study confirms that this is less than predicted by stakeholders and represents only 0,49% of all credit active consumers.</a:t>
            </a:r>
          </a:p>
          <a:p>
            <a:pPr lvl="0" algn="just"/>
            <a:r>
              <a:rPr lang="en-US" sz="7200" dirty="0">
                <a:latin typeface="Arial" panose="020B0604020202020204" pitchFamily="34" charset="0"/>
                <a:cs typeface="Arial" panose="020B0604020202020204" pitchFamily="34" charset="0"/>
              </a:rPr>
              <a:t>85 815 actual over-indebted consumers will benefit from having their debts </a:t>
            </a:r>
            <a:r>
              <a:rPr lang="en-US" sz="7200" dirty="0" smtClean="0">
                <a:latin typeface="Arial" panose="020B0604020202020204" pitchFamily="34" charset="0"/>
                <a:cs typeface="Arial" panose="020B0604020202020204" pitchFamily="34" charset="0"/>
              </a:rPr>
              <a:t>extinguished. </a:t>
            </a:r>
          </a:p>
          <a:p>
            <a:pPr lvl="0" algn="just"/>
            <a:r>
              <a:rPr lang="en-ZA" sz="7200" dirty="0">
                <a:latin typeface="Arial" panose="020B0604020202020204" pitchFamily="34" charset="0"/>
                <a:cs typeface="Arial" panose="020B0604020202020204" pitchFamily="34" charset="0"/>
              </a:rPr>
              <a:t>The 99 237 is a de jure prediction using the proxy against the credit consumer database, and the 88 815 is the de facto prediction derived from the predicted number of </a:t>
            </a:r>
            <a:r>
              <a:rPr lang="en-ZA" sz="7200" dirty="0" smtClean="0">
                <a:latin typeface="Arial" panose="020B0604020202020204" pitchFamily="34" charset="0"/>
                <a:cs typeface="Arial" panose="020B0604020202020204" pitchFamily="34" charset="0"/>
              </a:rPr>
              <a:t>applications. </a:t>
            </a:r>
            <a:endParaRPr lang="en-US" sz="7200" dirty="0" smtClean="0">
              <a:latin typeface="Arial" panose="020B0604020202020204" pitchFamily="34" charset="0"/>
              <a:cs typeface="Arial" panose="020B0604020202020204" pitchFamily="34" charset="0"/>
            </a:endParaRPr>
          </a:p>
          <a:p>
            <a:pPr lvl="0" algn="just"/>
            <a:r>
              <a:rPr lang="en-US" sz="7200" dirty="0" smtClean="0">
                <a:solidFill>
                  <a:prstClr val="black"/>
                </a:solidFill>
                <a:latin typeface="Arial" panose="020B0604020202020204" pitchFamily="34" charset="0"/>
                <a:cs typeface="Arial" panose="020B0604020202020204" pitchFamily="34" charset="0"/>
              </a:rPr>
              <a:t>Of all applicants accepted, the estimated applicants estimated to withdraw or terminate are 42 907.</a:t>
            </a:r>
            <a:endParaRPr lang="en-ZA" sz="7200" dirty="0">
              <a:latin typeface="Arial" panose="020B0604020202020204" pitchFamily="34" charset="0"/>
              <a:cs typeface="Arial" panose="020B0604020202020204" pitchFamily="34" charset="0"/>
            </a:endParaRPr>
          </a:p>
          <a:p>
            <a:pPr lvl="0" algn="just"/>
            <a:r>
              <a:rPr lang="en-ZA" sz="7200" dirty="0" smtClean="0">
                <a:latin typeface="Arial" panose="020B0604020202020204" pitchFamily="34" charset="0"/>
                <a:cs typeface="Arial" panose="020B0604020202020204" pitchFamily="34" charset="0"/>
              </a:rPr>
              <a:t>Insurers</a:t>
            </a:r>
            <a:r>
              <a:rPr lang="en-ZA" sz="7200" dirty="0">
                <a:latin typeface="Arial" panose="020B0604020202020204" pitchFamily="34" charset="0"/>
                <a:cs typeface="Arial" panose="020B0604020202020204" pitchFamily="34" charset="0"/>
              </a:rPr>
              <a:t>, who benefit from the introduction of mandatory credit life </a:t>
            </a:r>
            <a:r>
              <a:rPr lang="en-ZA" sz="7200" dirty="0" smtClean="0">
                <a:latin typeface="Arial" panose="020B0604020202020204" pitchFamily="34" charset="0"/>
                <a:cs typeface="Arial" panose="020B0604020202020204" pitchFamily="34" charset="0"/>
              </a:rPr>
              <a:t>insurance</a:t>
            </a:r>
            <a:r>
              <a:rPr lang="en-ZA" sz="7200" dirty="0">
                <a:latin typeface="Arial" panose="020B0604020202020204" pitchFamily="34" charset="0"/>
                <a:cs typeface="Arial" panose="020B0604020202020204" pitchFamily="34" charset="0"/>
              </a:rPr>
              <a:t>.</a:t>
            </a:r>
            <a:endParaRPr lang="en-ZA" sz="7200" dirty="0" smtClean="0">
              <a:latin typeface="Arial" panose="020B0604020202020204" pitchFamily="34" charset="0"/>
              <a:cs typeface="Arial" panose="020B0604020202020204" pitchFamily="34" charset="0"/>
            </a:endParaRPr>
          </a:p>
          <a:p>
            <a:pPr lvl="0" algn="just"/>
            <a:r>
              <a:rPr lang="en-ZA" sz="7200" dirty="0" smtClean="0">
                <a:latin typeface="Arial" panose="020B0604020202020204" pitchFamily="34" charset="0"/>
                <a:cs typeface="Arial" panose="020B0604020202020204" pitchFamily="34" charset="0"/>
              </a:rPr>
              <a:t>The </a:t>
            </a:r>
            <a:r>
              <a:rPr lang="en-ZA" sz="7200" dirty="0">
                <a:latin typeface="Arial" panose="020B0604020202020204" pitchFamily="34" charset="0"/>
                <a:cs typeface="Arial" panose="020B0604020202020204" pitchFamily="34" charset="0"/>
              </a:rPr>
              <a:t>informal market </a:t>
            </a:r>
            <a:r>
              <a:rPr lang="en-ZA" sz="7200" dirty="0" smtClean="0">
                <a:latin typeface="Arial" panose="020B0604020202020204" pitchFamily="34" charset="0"/>
                <a:cs typeface="Arial" panose="020B0604020202020204" pitchFamily="34" charset="0"/>
              </a:rPr>
              <a:t>Mashonishas) </a:t>
            </a:r>
            <a:r>
              <a:rPr lang="en-ZA" sz="7200" dirty="0">
                <a:latin typeface="Arial" panose="020B0604020202020204" pitchFamily="34" charset="0"/>
                <a:cs typeface="Arial" panose="020B0604020202020204" pitchFamily="34" charset="0"/>
              </a:rPr>
              <a:t>which perversely gains about R7,6bn in new demand.</a:t>
            </a:r>
          </a:p>
          <a:p>
            <a:pPr lvl="0" algn="just"/>
            <a:endParaRPr lang="en-ZA" sz="7200" dirty="0" smtClean="0">
              <a:latin typeface="Arial" panose="020B0604020202020204" pitchFamily="34" charset="0"/>
              <a:cs typeface="Arial" panose="020B0604020202020204" pitchFamily="34" charset="0"/>
            </a:endParaRPr>
          </a:p>
          <a:p>
            <a:pPr lvl="0" algn="just"/>
            <a:endParaRPr lang="en-ZA" sz="6400" dirty="0" smtClean="0"/>
          </a:p>
          <a:p>
            <a:pPr marL="457200" lvl="1" indent="0" algn="just">
              <a:buNone/>
            </a:pPr>
            <a:endParaRPr lang="en-ZA" sz="2900" dirty="0" smtClean="0"/>
          </a:p>
        </p:txBody>
      </p:sp>
      <p:sp>
        <p:nvSpPr>
          <p:cNvPr id="2" name="Slide Number Placeholder 1"/>
          <p:cNvSpPr>
            <a:spLocks noGrp="1"/>
          </p:cNvSpPr>
          <p:nvPr>
            <p:ph type="sldNum" sz="quarter" idx="12"/>
          </p:nvPr>
        </p:nvSpPr>
        <p:spPr>
          <a:xfrm>
            <a:off x="6361880" y="6343224"/>
            <a:ext cx="2311400" cy="365125"/>
          </a:xfrm>
        </p:spPr>
        <p:txBody>
          <a:bodyPr/>
          <a:lstStyle/>
          <a:p>
            <a:fld id="{08E1A27E-51D2-364B-80C5-0F2292843484}" type="slidenum">
              <a:rPr lang="en-US" smtClean="0"/>
              <a:pPr/>
              <a:t>8</a:t>
            </a:fld>
            <a:endParaRPr lang="en-US" dirty="0"/>
          </a:p>
        </p:txBody>
      </p:sp>
    </p:spTree>
    <p:extLst>
      <p:ext uri="{BB962C8B-B14F-4D97-AF65-F5344CB8AC3E}">
        <p14:creationId xmlns:p14="http://schemas.microsoft.com/office/powerpoint/2010/main" xmlns="" val="1170090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7004100"/>
          </a:xfrm>
          <a:prstGeom prst="rect">
            <a:avLst/>
          </a:prstGeom>
        </p:spPr>
      </p:pic>
      <p:sp>
        <p:nvSpPr>
          <p:cNvPr id="6" name="Title 1"/>
          <p:cNvSpPr>
            <a:spLocks noGrp="1"/>
          </p:cNvSpPr>
          <p:nvPr>
            <p:ph type="title"/>
          </p:nvPr>
        </p:nvSpPr>
        <p:spPr>
          <a:xfrm>
            <a:off x="495300" y="274639"/>
            <a:ext cx="8915400" cy="477530"/>
          </a:xfrm>
        </p:spPr>
        <p:txBody>
          <a:bodyPr>
            <a:noAutofit/>
          </a:bodyPr>
          <a:lstStyle/>
          <a:p>
            <a:r>
              <a:rPr lang="en-US" sz="2800" b="1" dirty="0" smtClean="0">
                <a:latin typeface="Arial" panose="020B0604020202020204" pitchFamily="34" charset="0"/>
                <a:cs typeface="Arial" panose="020B0604020202020204" pitchFamily="34" charset="0"/>
              </a:rPr>
              <a:t>Main Findings</a:t>
            </a:r>
            <a:endParaRPr lang="en-US" sz="2800"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69607" y="752170"/>
            <a:ext cx="8866818" cy="5295304"/>
          </a:xfrm>
        </p:spPr>
        <p:txBody>
          <a:bodyPr>
            <a:noAutofit/>
          </a:bodyPr>
          <a:lstStyle/>
          <a:p>
            <a:pPr algn="just">
              <a:buFont typeface="Arial" panose="020B0604020202020204" pitchFamily="34" charset="0"/>
              <a:buChar char="•"/>
            </a:pPr>
            <a:r>
              <a:rPr lang="en-ZA" sz="1800" dirty="0" smtClean="0">
                <a:latin typeface="Arial" panose="020B0604020202020204" pitchFamily="34" charset="0"/>
                <a:cs typeface="Arial" panose="020B0604020202020204" pitchFamily="34" charset="0"/>
              </a:rPr>
              <a:t>The study suggests that while </a:t>
            </a:r>
            <a:r>
              <a:rPr lang="en-ZA" sz="1800" dirty="0">
                <a:latin typeface="Arial" panose="020B0604020202020204" pitchFamily="34" charset="0"/>
                <a:cs typeface="Arial" panose="020B0604020202020204" pitchFamily="34" charset="0"/>
              </a:rPr>
              <a:t>it has now been proven that there is a valid problem to address, </a:t>
            </a:r>
            <a:r>
              <a:rPr lang="en-ZA" sz="1800" dirty="0" smtClean="0">
                <a:latin typeface="Arial" panose="020B0604020202020204" pitchFamily="34" charset="0"/>
                <a:cs typeface="Arial" panose="020B0604020202020204" pitchFamily="34" charset="0"/>
              </a:rPr>
              <a:t>Parliament may </a:t>
            </a:r>
            <a:r>
              <a:rPr lang="en-ZA" sz="1800" dirty="0">
                <a:latin typeface="Arial" panose="020B0604020202020204" pitchFamily="34" charset="0"/>
                <a:cs typeface="Arial" panose="020B0604020202020204" pitchFamily="34" charset="0"/>
              </a:rPr>
              <a:t>not have had sight of all the unintended consequences of the Bill. </a:t>
            </a:r>
            <a:r>
              <a:rPr lang="en-ZA" sz="1800" dirty="0" smtClean="0">
                <a:latin typeface="Arial" panose="020B0604020202020204" pitchFamily="34" charset="0"/>
                <a:cs typeface="Arial" panose="020B0604020202020204" pitchFamily="34" charset="0"/>
              </a:rPr>
              <a:t> The study suggests </a:t>
            </a:r>
            <a:r>
              <a:rPr lang="en-ZA" sz="1800" dirty="0">
                <a:latin typeface="Arial" panose="020B0604020202020204" pitchFamily="34" charset="0"/>
                <a:cs typeface="Arial" panose="020B0604020202020204" pitchFamily="34" charset="0"/>
              </a:rPr>
              <a:t>that the proposed solution may not be the most appropriate </a:t>
            </a:r>
            <a:r>
              <a:rPr lang="en-ZA" sz="1800" dirty="0" smtClean="0">
                <a:latin typeface="Arial" panose="020B0604020202020204" pitchFamily="34" charset="0"/>
                <a:cs typeface="Arial" panose="020B0604020202020204" pitchFamily="34" charset="0"/>
              </a:rPr>
              <a:t>to achieve </a:t>
            </a:r>
            <a:r>
              <a:rPr lang="en-ZA" sz="1800" dirty="0">
                <a:latin typeface="Arial" panose="020B0604020202020204" pitchFamily="34" charset="0"/>
                <a:cs typeface="Arial" panose="020B0604020202020204" pitchFamily="34" charset="0"/>
              </a:rPr>
              <a:t>the laudable goals of helping vulnerable consumers, in fact it is likely </a:t>
            </a:r>
            <a:r>
              <a:rPr lang="en-ZA" sz="1800" dirty="0" smtClean="0">
                <a:latin typeface="Arial" panose="020B0604020202020204" pitchFamily="34" charset="0"/>
                <a:cs typeface="Arial" panose="020B0604020202020204" pitchFamily="34" charset="0"/>
              </a:rPr>
              <a:t>that the </a:t>
            </a:r>
            <a:r>
              <a:rPr lang="en-ZA" sz="1800" dirty="0">
                <a:latin typeface="Arial" panose="020B0604020202020204" pitchFamily="34" charset="0"/>
                <a:cs typeface="Arial" panose="020B0604020202020204" pitchFamily="34" charset="0"/>
              </a:rPr>
              <a:t>proposed solution will ultimately harm the wider group of lower income earners</a:t>
            </a:r>
            <a:r>
              <a:rPr lang="en-ZA" sz="1800" dirty="0" smtClean="0">
                <a:latin typeface="Arial" panose="020B0604020202020204" pitchFamily="34" charset="0"/>
                <a:cs typeface="Arial" panose="020B0604020202020204" pitchFamily="34" charset="0"/>
              </a:rPr>
              <a:t>.</a:t>
            </a:r>
          </a:p>
          <a:p>
            <a:pPr algn="just">
              <a:buFont typeface="Arial" panose="020B0604020202020204" pitchFamily="34" charset="0"/>
              <a:buChar char="•"/>
            </a:pPr>
            <a:r>
              <a:rPr lang="en-ZA" sz="1800" dirty="0">
                <a:latin typeface="Arial" panose="020B0604020202020204" pitchFamily="34" charset="0"/>
                <a:cs typeface="Arial" panose="020B0604020202020204" pitchFamily="34" charset="0"/>
              </a:rPr>
              <a:t>The relatively small size of the problem raises questions about the disruptive and discriminatory impact of the proposed solution. Without in any way denigrating the lived misery of vulnerable consumers caught in debt trap; in light of the relatively </a:t>
            </a:r>
            <a:r>
              <a:rPr lang="en-ZA" sz="1800" dirty="0" smtClean="0">
                <a:latin typeface="Arial" panose="020B0604020202020204" pitchFamily="34" charset="0"/>
                <a:cs typeface="Arial" panose="020B0604020202020204" pitchFamily="34" charset="0"/>
              </a:rPr>
              <a:t>small size </a:t>
            </a:r>
            <a:r>
              <a:rPr lang="en-ZA" sz="1800" dirty="0">
                <a:latin typeface="Arial" panose="020B0604020202020204" pitchFamily="34" charset="0"/>
                <a:cs typeface="Arial" panose="020B0604020202020204" pitchFamily="34" charset="0"/>
              </a:rPr>
              <a:t>of challenge in national </a:t>
            </a:r>
            <a:r>
              <a:rPr lang="en-ZA" sz="1800" dirty="0" smtClean="0">
                <a:latin typeface="Arial" panose="020B0604020202020204" pitchFamily="34" charset="0"/>
                <a:cs typeface="Arial" panose="020B0604020202020204" pitchFamily="34" charset="0"/>
              </a:rPr>
              <a:t>terms, the study suggests </a:t>
            </a:r>
            <a:r>
              <a:rPr lang="en-ZA" sz="1800" dirty="0">
                <a:latin typeface="Arial" panose="020B0604020202020204" pitchFamily="34" charset="0"/>
                <a:cs typeface="Arial" panose="020B0604020202020204" pitchFamily="34" charset="0"/>
              </a:rPr>
              <a:t>that legitimate questions must be raised whether the impact of the Bill is </a:t>
            </a:r>
            <a:r>
              <a:rPr lang="en-ZA" sz="1800" dirty="0" smtClean="0">
                <a:latin typeface="Arial" panose="020B0604020202020204" pitchFamily="34" charset="0"/>
                <a:cs typeface="Arial" panose="020B0604020202020204" pitchFamily="34" charset="0"/>
              </a:rPr>
              <a:t>proportionate.</a:t>
            </a:r>
          </a:p>
          <a:p>
            <a:pPr algn="just">
              <a:buFont typeface="Arial" panose="020B0604020202020204" pitchFamily="34" charset="0"/>
              <a:buChar char="•"/>
            </a:pPr>
            <a:r>
              <a:rPr lang="en-ZA" sz="1800" dirty="0" smtClean="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This includes a new legal and administrative system, disruption to credit markets, differentiation in law </a:t>
            </a:r>
            <a:r>
              <a:rPr lang="en-ZA" sz="1800" dirty="0" smtClean="0">
                <a:latin typeface="Arial" panose="020B0604020202020204" pitchFamily="34" charset="0"/>
                <a:cs typeface="Arial" panose="020B0604020202020204" pitchFamily="34" charset="0"/>
              </a:rPr>
              <a:t>between richer </a:t>
            </a:r>
            <a:r>
              <a:rPr lang="en-ZA" sz="1800" dirty="0">
                <a:latin typeface="Arial" panose="020B0604020202020204" pitchFamily="34" charset="0"/>
                <a:cs typeface="Arial" panose="020B0604020202020204" pitchFamily="34" charset="0"/>
              </a:rPr>
              <a:t>and poorer people; long term discrimination of poorer people; impact on the welfare of 11,7m consumers; and the costs, both public and private, that must be incurred to operationalise the system</a:t>
            </a:r>
            <a:r>
              <a:rPr lang="en-ZA" sz="1800" dirty="0" smtClean="0">
                <a:latin typeface="Arial" panose="020B0604020202020204" pitchFamily="34" charset="0"/>
                <a:cs typeface="Arial" panose="020B0604020202020204" pitchFamily="34" charset="0"/>
              </a:rPr>
              <a:t>.</a:t>
            </a:r>
          </a:p>
          <a:p>
            <a:pPr algn="just">
              <a:buFont typeface="Arial" panose="020B0604020202020204" pitchFamily="34" charset="0"/>
              <a:buChar char="•"/>
            </a:pPr>
            <a:r>
              <a:rPr lang="en-ZA" sz="1800" dirty="0" smtClean="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This is especially questionable if there is already a </a:t>
            </a:r>
            <a:r>
              <a:rPr lang="en-ZA" sz="1800" dirty="0" smtClean="0">
                <a:latin typeface="Arial" panose="020B0604020202020204" pitchFamily="34" charset="0"/>
                <a:cs typeface="Arial" panose="020B0604020202020204" pitchFamily="34" charset="0"/>
              </a:rPr>
              <a:t>system in </a:t>
            </a:r>
            <a:r>
              <a:rPr lang="en-ZA" sz="1800" dirty="0">
                <a:latin typeface="Arial" panose="020B0604020202020204" pitchFamily="34" charset="0"/>
                <a:cs typeface="Arial" panose="020B0604020202020204" pitchFamily="34" charset="0"/>
              </a:rPr>
              <a:t>place that may require only relative tweaking at lower cost to achieve the same positive outcome for lower income consumers without many of the negative impacts. </a:t>
            </a:r>
          </a:p>
          <a:p>
            <a:pPr marL="457200" lvl="1" indent="0" algn="just">
              <a:buNone/>
            </a:pPr>
            <a:endParaRPr lang="en-ZA" sz="1800" dirty="0"/>
          </a:p>
          <a:p>
            <a:pPr marL="457200" lvl="1" indent="0" algn="just">
              <a:buNone/>
            </a:pPr>
            <a:endParaRPr lang="en-ZA" sz="1800" dirty="0" smtClean="0"/>
          </a:p>
          <a:p>
            <a:pPr marL="457200" lvl="1" indent="0" algn="just">
              <a:buNone/>
            </a:pPr>
            <a:endParaRPr lang="en-ZA" sz="1200" b="1" dirty="0"/>
          </a:p>
        </p:txBody>
      </p:sp>
      <p:sp>
        <p:nvSpPr>
          <p:cNvPr id="2" name="Slide Number Placeholder 1"/>
          <p:cNvSpPr>
            <a:spLocks noGrp="1"/>
          </p:cNvSpPr>
          <p:nvPr>
            <p:ph type="sldNum" sz="quarter" idx="12"/>
          </p:nvPr>
        </p:nvSpPr>
        <p:spPr>
          <a:xfrm>
            <a:off x="6371713" y="6349354"/>
            <a:ext cx="2311400" cy="365125"/>
          </a:xfrm>
        </p:spPr>
        <p:txBody>
          <a:bodyPr/>
          <a:lstStyle/>
          <a:p>
            <a:fld id="{08E1A27E-51D2-364B-80C5-0F2292843484}" type="slidenum">
              <a:rPr lang="en-US" smtClean="0"/>
              <a:pPr/>
              <a:t>9</a:t>
            </a:fld>
            <a:endParaRPr lang="en-US" dirty="0"/>
          </a:p>
        </p:txBody>
      </p:sp>
    </p:spTree>
    <p:extLst>
      <p:ext uri="{BB962C8B-B14F-4D97-AF65-F5344CB8AC3E}">
        <p14:creationId xmlns:p14="http://schemas.microsoft.com/office/powerpoint/2010/main" xmlns="" val="2129165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4260</Words>
  <Application>Microsoft Office PowerPoint</Application>
  <PresentationFormat>A4 Paper (210x297 mm)</PresentationFormat>
  <Paragraphs>194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Portfolio Committee on Trade and Industry </vt:lpstr>
      <vt:lpstr>Background</vt:lpstr>
      <vt:lpstr>Background</vt:lpstr>
      <vt:lpstr>Methodology</vt:lpstr>
      <vt:lpstr>Background</vt:lpstr>
      <vt:lpstr>Impact on consumers</vt:lpstr>
      <vt:lpstr>Impact on consumers</vt:lpstr>
      <vt:lpstr>Main Findings</vt:lpstr>
      <vt:lpstr>Main Findings</vt:lpstr>
      <vt:lpstr>Main Findings</vt:lpstr>
      <vt:lpstr>Impact on debt counsellors</vt:lpstr>
      <vt:lpstr>Impact on credit providers</vt:lpstr>
      <vt:lpstr>Impact on credit providers: Implementation</vt:lpstr>
      <vt:lpstr>Impact on consumers</vt:lpstr>
      <vt:lpstr>Impact on NCR and NCT</vt:lpstr>
      <vt:lpstr>Impact on the NCR</vt:lpstr>
      <vt:lpstr> Debt extinguishment</vt:lpstr>
      <vt:lpstr>Funding DI</vt:lpstr>
      <vt:lpstr>Lessons from the UK</vt:lpstr>
      <vt:lpstr>Lessons from the UK</vt:lpstr>
      <vt:lpstr>Conclusions</vt:lpstr>
      <vt:lpstr>Recommendations</vt:lpstr>
      <vt:lpstr>Recommendations</vt:lpstr>
      <vt:lpstr>Recommendations</vt:lpstr>
      <vt:lpstr>Other Recommendations</vt:lpstr>
      <vt:lpstr>the dti observations</vt:lpstr>
      <vt:lpstr>the dti observations</vt:lpstr>
      <vt:lpstr>Slide 28</vt:lpstr>
    </vt:vector>
  </TitlesOfParts>
  <Company>the dti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Thabo Lekganyane</dc:creator>
  <cp:lastModifiedBy>PUMZA</cp:lastModifiedBy>
  <cp:revision>108</cp:revision>
  <cp:lastPrinted>2019-09-07T14:12:49Z</cp:lastPrinted>
  <dcterms:created xsi:type="dcterms:W3CDTF">2017-03-14T09:22:59Z</dcterms:created>
  <dcterms:modified xsi:type="dcterms:W3CDTF">2019-09-12T09:12:03Z</dcterms:modified>
</cp:coreProperties>
</file>