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Default Extension="xlsx" ContentType="application/vnd.openxmlformats-officedocument.spreadsheetml.sheet"/>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charts/style3.xml" ContentType="application/vnd.ms-office.chartstyl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71" r:id="rId2"/>
    <p:sldMasterId id="2147483682" r:id="rId3"/>
    <p:sldMasterId id="2147483693" r:id="rId4"/>
  </p:sldMasterIdLst>
  <p:notesMasterIdLst>
    <p:notesMasterId r:id="rId41"/>
  </p:notesMasterIdLst>
  <p:sldIdLst>
    <p:sldId id="258" r:id="rId5"/>
    <p:sldId id="510" r:id="rId6"/>
    <p:sldId id="548" r:id="rId7"/>
    <p:sldId id="564" r:id="rId8"/>
    <p:sldId id="327" r:id="rId9"/>
    <p:sldId id="525" r:id="rId10"/>
    <p:sldId id="566" r:id="rId11"/>
    <p:sldId id="575" r:id="rId12"/>
    <p:sldId id="567" r:id="rId13"/>
    <p:sldId id="586" r:id="rId14"/>
    <p:sldId id="569" r:id="rId15"/>
    <p:sldId id="570" r:id="rId16"/>
    <p:sldId id="571" r:id="rId17"/>
    <p:sldId id="572" r:id="rId18"/>
    <p:sldId id="573" r:id="rId19"/>
    <p:sldId id="574" r:id="rId20"/>
    <p:sldId id="561" r:id="rId21"/>
    <p:sldId id="559" r:id="rId22"/>
    <p:sldId id="576" r:id="rId23"/>
    <p:sldId id="560" r:id="rId24"/>
    <p:sldId id="562" r:id="rId25"/>
    <p:sldId id="568" r:id="rId26"/>
    <p:sldId id="577" r:id="rId27"/>
    <p:sldId id="578" r:id="rId28"/>
    <p:sldId id="579" r:id="rId29"/>
    <p:sldId id="580" r:id="rId30"/>
    <p:sldId id="581" r:id="rId31"/>
    <p:sldId id="582" r:id="rId32"/>
    <p:sldId id="592" r:id="rId33"/>
    <p:sldId id="583" r:id="rId34"/>
    <p:sldId id="584" r:id="rId35"/>
    <p:sldId id="585" r:id="rId36"/>
    <p:sldId id="588" r:id="rId37"/>
    <p:sldId id="589" r:id="rId38"/>
    <p:sldId id="593" r:id="rId39"/>
    <p:sldId id="445" r:id="rId4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eter Grootes" initials="PG" lastIdx="2" clrIdx="0">
    <p:extLst>
      <p:ext uri="{19B8F6BF-5375-455C-9EA6-DF929625EA0E}">
        <p15:presenceInfo xmlns:p15="http://schemas.microsoft.com/office/powerpoint/2012/main" xmlns="" userId="S-1-5-21-188486461-827351273-3233655898-3028" providerId="AD"/>
      </p:ext>
    </p:extLst>
  </p:cmAuthor>
  <p:cmAuthor id="2" name="David J. Molapo" initials="DJM" lastIdx="2" clrIdx="1">
    <p:extLst>
      <p:ext uri="{19B8F6BF-5375-455C-9EA6-DF929625EA0E}">
        <p15:presenceInfo xmlns:p15="http://schemas.microsoft.com/office/powerpoint/2012/main" xmlns="" userId="S-1-5-21-188486461-827351273-3233655898-97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FF9900"/>
    <a:srgbClr val="568636"/>
    <a:srgbClr val="990000"/>
    <a:srgbClr val="0099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37" autoAdjust="0"/>
    <p:restoredTop sz="96881" autoAdjust="0"/>
  </p:normalViewPr>
  <p:slideViewPr>
    <p:cSldViewPr snapToGrid="0">
      <p:cViewPr varScale="1">
        <p:scale>
          <a:sx n="76" d="100"/>
          <a:sy n="76" d="100"/>
        </p:scale>
        <p:origin x="-738" y="-84"/>
      </p:cViewPr>
      <p:guideLst>
        <p:guide orient="horz" pos="2160"/>
        <p:guide pos="3840"/>
      </p:guideLst>
    </p:cSldViewPr>
  </p:slideViewPr>
  <p:notesTextViewPr>
    <p:cViewPr>
      <p:scale>
        <a:sx n="1" d="1"/>
        <a:sy n="1" d="1"/>
      </p:scale>
      <p:origin x="0" y="0"/>
    </p:cViewPr>
  </p:notesTextViewPr>
  <p:notesViewPr>
    <p:cSldViewPr snapToGrid="0">
      <p:cViewPr varScale="1">
        <p:scale>
          <a:sx n="45" d="100"/>
          <a:sy n="45" d="100"/>
        </p:scale>
        <p:origin x="3090" y="5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DMolapo\Desktop\Master%20of%20Q1%20PIR%20Draft%20%20Report%20080720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b="1"/>
              <a:t>Q1 Performance by Financial Year</a:t>
            </a:r>
          </a:p>
        </c:rich>
      </c:tx>
      <c:layout/>
      <c:spPr>
        <a:noFill/>
        <a:ln>
          <a:noFill/>
        </a:ln>
        <a:effectLst/>
      </c:spPr>
    </c:title>
    <c:plotArea>
      <c:layout/>
      <c:barChart>
        <c:barDir val="col"/>
        <c:grouping val="clustered"/>
        <c:ser>
          <c:idx val="0"/>
          <c:order val="0"/>
          <c:spPr>
            <a:solidFill>
              <a:schemeClr val="accent2"/>
            </a:solidFill>
            <a:ln>
              <a:noFill/>
            </a:ln>
            <a:effectLst/>
          </c:spPr>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STATS!$O$43:$O$48</c:f>
              <c:strCache>
                <c:ptCount val="6"/>
                <c:pt idx="0">
                  <c:v>2015/16FY</c:v>
                </c:pt>
                <c:pt idx="1">
                  <c:v>2016/17FY</c:v>
                </c:pt>
                <c:pt idx="2">
                  <c:v>2017/18FY</c:v>
                </c:pt>
                <c:pt idx="3">
                  <c:v>2018/19FY</c:v>
                </c:pt>
                <c:pt idx="4">
                  <c:v>2019/20FY</c:v>
                </c:pt>
                <c:pt idx="5">
                  <c:v>5 Year Average</c:v>
                </c:pt>
              </c:strCache>
            </c:strRef>
          </c:cat>
          <c:val>
            <c:numRef>
              <c:f>STATS!$P$43:$P$48</c:f>
              <c:numCache>
                <c:formatCode>0%</c:formatCode>
                <c:ptCount val="6"/>
                <c:pt idx="0">
                  <c:v>0.33000000000000007</c:v>
                </c:pt>
                <c:pt idx="1">
                  <c:v>0.67000000000000015</c:v>
                </c:pt>
                <c:pt idx="2">
                  <c:v>0.6100000000000001</c:v>
                </c:pt>
                <c:pt idx="3">
                  <c:v>0.51</c:v>
                </c:pt>
                <c:pt idx="4">
                  <c:v>0.71000000000000008</c:v>
                </c:pt>
                <c:pt idx="5">
                  <c:v>0.56999999999999995</c:v>
                </c:pt>
              </c:numCache>
            </c:numRef>
          </c:val>
          <c:extLst xmlns:c16r2="http://schemas.microsoft.com/office/drawing/2015/06/chart">
            <c:ext xmlns:c16="http://schemas.microsoft.com/office/drawing/2014/chart" uri="{C3380CC4-5D6E-409C-BE32-E72D297353CC}">
              <c16:uniqueId val="{00000000-6D2E-4ABE-A763-AC20B3480DA3}"/>
            </c:ext>
          </c:extLst>
        </c:ser>
        <c:dLbls/>
        <c:gapWidth val="219"/>
        <c:overlap val="-27"/>
        <c:axId val="82702720"/>
        <c:axId val="82704640"/>
      </c:barChart>
      <c:catAx>
        <c:axId val="82702720"/>
        <c:scaling>
          <c:orientation val="minMax"/>
        </c:scaling>
        <c:axPos val="b"/>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US" b="1"/>
                  <a:t>Financial Year</a:t>
                </a:r>
              </a:p>
            </c:rich>
          </c:tx>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82704640"/>
        <c:crosses val="autoZero"/>
        <c:auto val="1"/>
        <c:lblAlgn val="ctr"/>
        <c:lblOffset val="100"/>
      </c:catAx>
      <c:valAx>
        <c:axId val="82704640"/>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US" b="1"/>
                  <a:t>Performance (%)</a:t>
                </a:r>
              </a:p>
            </c:rich>
          </c:tx>
          <c:layout/>
          <c:spPr>
            <a:noFill/>
            <a:ln>
              <a:noFill/>
            </a:ln>
            <a:effectLst/>
          </c:spPr>
        </c:title>
        <c:numFmt formatCode="0%" sourceLinked="1"/>
        <c:maj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82702720"/>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000"/>
      </a:pPr>
      <a:endParaRPr lang="en-US"/>
    </a:p>
  </c:txPr>
  <c:externalData r:id="rId1"/>
</c:chartSpac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4A8AA8-3D0E-4F88-8273-1F35BBA6FD66}"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6D0EB31F-6593-4022-9F79-5AFDAAD83CFD}">
      <dgm:prSet>
        <dgm:style>
          <a:lnRef idx="1">
            <a:schemeClr val="dk1"/>
          </a:lnRef>
          <a:fillRef idx="2">
            <a:schemeClr val="dk1"/>
          </a:fillRef>
          <a:effectRef idx="1">
            <a:schemeClr val="dk1"/>
          </a:effectRef>
          <a:fontRef idx="minor">
            <a:schemeClr val="dk1"/>
          </a:fontRef>
        </dgm:style>
      </dgm:prSet>
      <dgm:spPr>
        <a:solidFill>
          <a:schemeClr val="accent4">
            <a:lumMod val="20000"/>
            <a:lumOff val="80000"/>
          </a:schemeClr>
        </a:solidFill>
      </dgm:spPr>
      <dgm:t>
        <a:bodyPr/>
        <a:lstStyle/>
        <a:p>
          <a:pPr algn="just" rtl="0"/>
          <a:r>
            <a:rPr lang="en-US" b="1" dirty="0">
              <a:solidFill>
                <a:srgbClr val="C00000"/>
              </a:solidFill>
              <a:latin typeface="Arial" panose="020B0604020202020204" pitchFamily="34" charset="0"/>
              <a:cs typeface="Arial" panose="020B0604020202020204" pitchFamily="34" charset="0"/>
            </a:rPr>
            <a:t>MISSION </a:t>
          </a:r>
          <a:r>
            <a:rPr lang="en-GB" b="0" i="0" dirty="0"/>
            <a:t>To ensure that all South Africans have access to a wide range of high-quality communication services at affordable prices</a:t>
          </a:r>
          <a:endParaRPr lang="en-US" b="1" dirty="0">
            <a:solidFill>
              <a:srgbClr val="C00000"/>
            </a:solidFill>
            <a:latin typeface="Arial" panose="020B0604020202020204" pitchFamily="34" charset="0"/>
            <a:cs typeface="Arial" panose="020B0604020202020204" pitchFamily="34" charset="0"/>
          </a:endParaRPr>
        </a:p>
      </dgm:t>
    </dgm:pt>
    <dgm:pt modelId="{874EB2CC-F9D1-4ED9-8900-5FE371F7DC3C}" type="parTrans" cxnId="{FF758A17-AECC-4794-BA1C-0C745AE36DC0}">
      <dgm:prSet/>
      <dgm:spPr/>
      <dgm:t>
        <a:bodyPr/>
        <a:lstStyle/>
        <a:p>
          <a:pPr algn="just"/>
          <a:endParaRPr lang="en-US"/>
        </a:p>
      </dgm:t>
    </dgm:pt>
    <dgm:pt modelId="{6C15DBF3-BC35-482D-BD9F-AB440DD4E248}" type="sibTrans" cxnId="{FF758A17-AECC-4794-BA1C-0C745AE36DC0}">
      <dgm:prSet/>
      <dgm:spPr/>
      <dgm:t>
        <a:bodyPr/>
        <a:lstStyle/>
        <a:p>
          <a:pPr algn="just"/>
          <a:endParaRPr lang="en-US"/>
        </a:p>
      </dgm:t>
    </dgm:pt>
    <dgm:pt modelId="{7119F704-33DB-4DC1-8DD7-4F87FB542776}" type="pres">
      <dgm:prSet presAssocID="{3C4A8AA8-3D0E-4F88-8273-1F35BBA6FD66}" presName="linear" presStyleCnt="0">
        <dgm:presLayoutVars>
          <dgm:animLvl val="lvl"/>
          <dgm:resizeHandles val="exact"/>
        </dgm:presLayoutVars>
      </dgm:prSet>
      <dgm:spPr/>
      <dgm:t>
        <a:bodyPr/>
        <a:lstStyle/>
        <a:p>
          <a:endParaRPr lang="en-ZA"/>
        </a:p>
      </dgm:t>
    </dgm:pt>
    <dgm:pt modelId="{1692BF11-CAEC-4592-A180-32D09107A052}" type="pres">
      <dgm:prSet presAssocID="{6D0EB31F-6593-4022-9F79-5AFDAAD83CFD}" presName="parentText" presStyleLbl="node1" presStyleIdx="0" presStyleCnt="1" custScaleY="58533" custLinFactNeighborY="-3839">
        <dgm:presLayoutVars>
          <dgm:chMax val="0"/>
          <dgm:bulletEnabled val="1"/>
        </dgm:presLayoutVars>
      </dgm:prSet>
      <dgm:spPr/>
      <dgm:t>
        <a:bodyPr/>
        <a:lstStyle/>
        <a:p>
          <a:endParaRPr lang="en-ZA"/>
        </a:p>
      </dgm:t>
    </dgm:pt>
  </dgm:ptLst>
  <dgm:cxnLst>
    <dgm:cxn modelId="{FF758A17-AECC-4794-BA1C-0C745AE36DC0}" srcId="{3C4A8AA8-3D0E-4F88-8273-1F35BBA6FD66}" destId="{6D0EB31F-6593-4022-9F79-5AFDAAD83CFD}" srcOrd="0" destOrd="0" parTransId="{874EB2CC-F9D1-4ED9-8900-5FE371F7DC3C}" sibTransId="{6C15DBF3-BC35-482D-BD9F-AB440DD4E248}"/>
    <dgm:cxn modelId="{62D06A8C-C999-4FDC-9267-FD8144F81C75}" type="presOf" srcId="{3C4A8AA8-3D0E-4F88-8273-1F35BBA6FD66}" destId="{7119F704-33DB-4DC1-8DD7-4F87FB542776}" srcOrd="0" destOrd="0" presId="urn:microsoft.com/office/officeart/2005/8/layout/vList2"/>
    <dgm:cxn modelId="{0B5C3E23-F040-446F-9FEF-13F0F8B0678B}" type="presOf" srcId="{6D0EB31F-6593-4022-9F79-5AFDAAD83CFD}" destId="{1692BF11-CAEC-4592-A180-32D09107A052}" srcOrd="0" destOrd="0" presId="urn:microsoft.com/office/officeart/2005/8/layout/vList2"/>
    <dgm:cxn modelId="{4A7A0A87-4CB9-41AC-B592-A5C7E9724B10}" type="presParOf" srcId="{7119F704-33DB-4DC1-8DD7-4F87FB542776}" destId="{1692BF11-CAEC-4592-A180-32D09107A052}"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FA207F-77C0-449D-ABF9-A33073EC62E0}"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23EB95B9-E4D2-4B85-BB48-D34D18741EEB}">
      <dgm:prSet phldrT="[Text]" custT="1"/>
      <dgm:spPr>
        <a:solidFill>
          <a:srgbClr val="339966"/>
        </a:solidFill>
      </dgm:spPr>
      <dgm:t>
        <a:bodyPr/>
        <a:lstStyle/>
        <a:p>
          <a:pPr algn="l"/>
          <a:endParaRPr lang="en-ZA"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endParaRPr lang="en-ZA"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r>
            <a:rPr lang="en-US" sz="1400" b="1" dirty="0">
              <a:solidFill>
                <a:schemeClr val="tx1"/>
              </a:solidFill>
              <a:latin typeface="Verdana" panose="020B0604030504040204" pitchFamily="34" charset="0"/>
              <a:ea typeface="Verdana" panose="020B0604030504040204" pitchFamily="34" charset="0"/>
              <a:cs typeface="Verdana" panose="020B0604030504040204" pitchFamily="34" charset="0"/>
            </a:rPr>
            <a:t>Promote competition</a:t>
          </a:r>
        </a:p>
        <a:p>
          <a:pPr algn="l"/>
          <a:r>
            <a:rPr lang="en-US" sz="1400" b="0" dirty="0">
              <a:solidFill>
                <a:schemeClr val="tx1"/>
              </a:solidFill>
              <a:latin typeface="Verdana" panose="020B0604030504040204" pitchFamily="34" charset="0"/>
              <a:ea typeface="Verdana" panose="020B0604030504040204" pitchFamily="34" charset="0"/>
              <a:cs typeface="Verdana" panose="020B0604030504040204" pitchFamily="34" charset="0"/>
            </a:rPr>
            <a:t>Promote competition and reduce costs of electronic communications, electronic communications networks, postal and broadcasting services by 2019/20</a:t>
          </a:r>
        </a:p>
        <a:p>
          <a:pPr algn="l"/>
          <a:endParaRPr lang="en-ZA"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endParaRPr lang="en-ZA"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endParaRPr lang="en-ZA"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endParaRPr lang="en-ZA"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dgm:t>
    </dgm:pt>
    <dgm:pt modelId="{73EFB452-EDE6-4E1B-95A0-483503B3666B}" type="parTrans" cxnId="{16DA9980-C109-42CC-93C9-9E61F71C7BF7}">
      <dgm:prSet/>
      <dgm:spPr/>
      <dgm:t>
        <a:bodyPr/>
        <a:lstStyle/>
        <a:p>
          <a:endParaRPr lang="en-US" sz="1400">
            <a:latin typeface="Verdana" panose="020B0604030504040204" pitchFamily="34" charset="0"/>
            <a:ea typeface="Verdana" panose="020B0604030504040204" pitchFamily="34" charset="0"/>
            <a:cs typeface="Verdana" panose="020B0604030504040204" pitchFamily="34" charset="0"/>
          </a:endParaRPr>
        </a:p>
      </dgm:t>
    </dgm:pt>
    <dgm:pt modelId="{0397A103-EFF4-4414-B8F4-B0E289AC2BA0}" type="sibTrans" cxnId="{16DA9980-C109-42CC-93C9-9E61F71C7BF7}">
      <dgm:prSet/>
      <dgm:spPr/>
      <dgm:t>
        <a:bodyPr/>
        <a:lstStyle/>
        <a:p>
          <a:endParaRPr lang="en-US" sz="1400">
            <a:latin typeface="Verdana" panose="020B0604030504040204" pitchFamily="34" charset="0"/>
            <a:ea typeface="Verdana" panose="020B0604030504040204" pitchFamily="34" charset="0"/>
            <a:cs typeface="Verdana" panose="020B0604030504040204" pitchFamily="34" charset="0"/>
          </a:endParaRPr>
        </a:p>
      </dgm:t>
    </dgm:pt>
    <dgm:pt modelId="{D3D40383-C651-464B-B2D3-7B108C95E9A5}">
      <dgm:prSet phldrT="[Text]" custT="1"/>
      <dgm:spPr>
        <a:solidFill>
          <a:schemeClr val="accent2"/>
        </a:solidFill>
      </dgm:spPr>
      <dgm:t>
        <a:bodyPr/>
        <a:lstStyle/>
        <a:p>
          <a:pPr algn="ctr"/>
          <a:endParaRPr lang="en-ZA"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endParaRPr lang="en-ZA"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endParaRPr lang="en-ZA"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b="1" dirty="0">
              <a:solidFill>
                <a:schemeClr val="tx1"/>
              </a:solidFill>
              <a:latin typeface="Verdana" panose="020B0604030504040204" pitchFamily="34" charset="0"/>
              <a:ea typeface="Verdana" panose="020B0604030504040204" pitchFamily="34" charset="0"/>
              <a:cs typeface="Verdana" panose="020B0604030504040204" pitchFamily="34" charset="0"/>
            </a:rPr>
            <a:t>Common national identity and social cohesion</a:t>
          </a:r>
          <a:endParaRPr lang="en-ZA" sz="1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r>
            <a:rPr lang="en-US" sz="1400" b="0" dirty="0">
              <a:solidFill>
                <a:schemeClr val="tx1"/>
              </a:solidFill>
              <a:latin typeface="Verdana" panose="020B0604030504040204" pitchFamily="34" charset="0"/>
              <a:ea typeface="Verdana" panose="020B0604030504040204" pitchFamily="34" charset="0"/>
              <a:cs typeface="Verdana" panose="020B0604030504040204" pitchFamily="34" charset="0"/>
            </a:rPr>
            <a:t>Increase television broadcasting platforms from three to seven Digital Terrestrial Television Multiplexers and develop a regulatory framework by 2020</a:t>
          </a:r>
        </a:p>
        <a:p>
          <a:pPr algn="l"/>
          <a:endParaRPr lang="en-US" sz="14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endParaRPr lang="en-US"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endParaRPr lang="en-US"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endParaRPr lang="en-US" sz="1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endParaRPr lang="en-US" sz="1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endParaRPr lang="en-US" sz="1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endParaRPr lang="en-US" sz="1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endParaRPr lang="en-US" sz="1400" dirty="0">
            <a:solidFill>
              <a:schemeClr val="tx1"/>
            </a:solidFill>
            <a:latin typeface="Verdana" panose="020B0604030504040204" pitchFamily="34" charset="0"/>
            <a:ea typeface="Verdana" panose="020B0604030504040204" pitchFamily="34" charset="0"/>
            <a:cs typeface="Verdana" panose="020B0604030504040204" pitchFamily="34" charset="0"/>
          </a:endParaRPr>
        </a:p>
      </dgm:t>
    </dgm:pt>
    <dgm:pt modelId="{10A0915D-433B-480A-802D-4BC73BE6B827}" type="parTrans" cxnId="{785BEF54-0EFB-4984-90CB-BD4B247F57DA}">
      <dgm:prSet/>
      <dgm:spPr/>
      <dgm:t>
        <a:bodyPr/>
        <a:lstStyle/>
        <a:p>
          <a:endParaRPr lang="en-US" sz="1400">
            <a:latin typeface="Verdana" panose="020B0604030504040204" pitchFamily="34" charset="0"/>
            <a:ea typeface="Verdana" panose="020B0604030504040204" pitchFamily="34" charset="0"/>
            <a:cs typeface="Verdana" panose="020B0604030504040204" pitchFamily="34" charset="0"/>
          </a:endParaRPr>
        </a:p>
      </dgm:t>
    </dgm:pt>
    <dgm:pt modelId="{ED87D11C-6547-41B3-86EA-1DDA37257DF3}" type="sibTrans" cxnId="{785BEF54-0EFB-4984-90CB-BD4B247F57DA}">
      <dgm:prSet/>
      <dgm:spPr/>
      <dgm:t>
        <a:bodyPr/>
        <a:lstStyle/>
        <a:p>
          <a:endParaRPr lang="en-US" sz="1400">
            <a:latin typeface="Verdana" panose="020B0604030504040204" pitchFamily="34" charset="0"/>
            <a:ea typeface="Verdana" panose="020B0604030504040204" pitchFamily="34" charset="0"/>
            <a:cs typeface="Verdana" panose="020B0604030504040204" pitchFamily="34" charset="0"/>
          </a:endParaRPr>
        </a:p>
      </dgm:t>
    </dgm:pt>
    <dgm:pt modelId="{EE103B89-6378-426A-B4FC-F1B356C823D7}">
      <dgm:prSet phldrT="[Text]" custT="1"/>
      <dgm:spPr>
        <a:solidFill>
          <a:srgbClr val="FFC000"/>
        </a:solidFill>
      </dgm:spPr>
      <dgm:t>
        <a:bodyPr/>
        <a:lstStyle/>
        <a:p>
          <a:pPr marL="0" lvl="0" algn="ctr" defTabSz="1066800">
            <a:lnSpc>
              <a:spcPct val="90000"/>
            </a:lnSpc>
            <a:spcBef>
              <a:spcPct val="0"/>
            </a:spcBef>
            <a:spcAft>
              <a:spcPct val="35000"/>
            </a:spcAft>
            <a:buNone/>
          </a:pPr>
          <a:r>
            <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rPr>
            <a:t>Independent and credible regulator</a:t>
          </a:r>
        </a:p>
        <a:p>
          <a:pPr marL="0" lvl="0" algn="l" defTabSz="1066800">
            <a:lnSpc>
              <a:spcPct val="90000"/>
            </a:lnSpc>
            <a:spcBef>
              <a:spcPct val="0"/>
            </a:spcBef>
            <a:spcAft>
              <a:spcPct val="35000"/>
            </a:spcAft>
            <a:buNone/>
          </a:pPr>
          <a:r>
            <a:rPr lang="en-US" sz="1400" b="0" kern="1200" dirty="0">
              <a:solidFill>
                <a:prstClr val="black"/>
              </a:solidFill>
              <a:latin typeface="Verdana" panose="020B0604030504040204" pitchFamily="34" charset="0"/>
              <a:ea typeface="Verdana" panose="020B0604030504040204" pitchFamily="34" charset="0"/>
              <a:cs typeface="Verdana" panose="020B0604030504040204" pitchFamily="34" charset="0"/>
            </a:rPr>
            <a:t>Adherence to regulatory principles of  transparency, accountability, independence, integrity and predictability in the public interest</a:t>
          </a:r>
        </a:p>
        <a:p>
          <a:pPr marL="0" lvl="0" algn="l" defTabSz="1066800">
            <a:lnSpc>
              <a:spcPct val="90000"/>
            </a:lnSpc>
            <a:spcBef>
              <a:spcPct val="0"/>
            </a:spcBef>
            <a:spcAft>
              <a:spcPct val="35000"/>
            </a:spcAft>
            <a:buNone/>
          </a:pPr>
          <a:endParaRPr lang="en-ZA" sz="14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dgm:t>
    </dgm:pt>
    <dgm:pt modelId="{B8CFDB5B-69B1-408D-9CCB-65E0F276B9B8}" type="parTrans" cxnId="{D9C2D256-0B71-4014-8772-6F5791F06762}">
      <dgm:prSet/>
      <dgm:spPr/>
      <dgm:t>
        <a:bodyPr/>
        <a:lstStyle/>
        <a:p>
          <a:endParaRPr lang="en-US" sz="1400">
            <a:latin typeface="Verdana" panose="020B0604030504040204" pitchFamily="34" charset="0"/>
            <a:ea typeface="Verdana" panose="020B0604030504040204" pitchFamily="34" charset="0"/>
            <a:cs typeface="Verdana" panose="020B0604030504040204" pitchFamily="34" charset="0"/>
          </a:endParaRPr>
        </a:p>
      </dgm:t>
    </dgm:pt>
    <dgm:pt modelId="{B8702099-AAA9-4775-8ED0-9D3553D3266A}" type="sibTrans" cxnId="{D9C2D256-0B71-4014-8772-6F5791F06762}">
      <dgm:prSet/>
      <dgm:spPr/>
      <dgm:t>
        <a:bodyPr/>
        <a:lstStyle/>
        <a:p>
          <a:endParaRPr lang="en-US" sz="1400">
            <a:latin typeface="Verdana" panose="020B0604030504040204" pitchFamily="34" charset="0"/>
            <a:ea typeface="Verdana" panose="020B0604030504040204" pitchFamily="34" charset="0"/>
            <a:cs typeface="Verdana" panose="020B0604030504040204" pitchFamily="34" charset="0"/>
          </a:endParaRPr>
        </a:p>
      </dgm:t>
    </dgm:pt>
    <dgm:pt modelId="{F9512416-2B9A-4771-89C7-5C5D51EB9F16}">
      <dgm:prSet custT="1"/>
      <dgm:spPr/>
      <dgm:t>
        <a:bodyPr/>
        <a:lstStyle/>
        <a:p>
          <a:pPr marL="0" lvl="0" algn="l" defTabSz="1066800">
            <a:lnSpc>
              <a:spcPct val="90000"/>
            </a:lnSpc>
            <a:spcBef>
              <a:spcPct val="0"/>
            </a:spcBef>
            <a:spcAft>
              <a:spcPct val="35000"/>
            </a:spcAft>
            <a:buNone/>
          </a:pPr>
          <a:endPar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algn="l" defTabSz="1066800">
            <a:lnSpc>
              <a:spcPct val="90000"/>
            </a:lnSpc>
            <a:spcBef>
              <a:spcPct val="0"/>
            </a:spcBef>
            <a:spcAft>
              <a:spcPct val="35000"/>
            </a:spcAft>
            <a:buNone/>
          </a:pPr>
          <a:r>
            <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rPr>
            <a:t>Investment in and access to broadband infrastructure</a:t>
          </a:r>
        </a:p>
        <a:p>
          <a:pPr marL="0" lvl="0" algn="l" defTabSz="1066800">
            <a:lnSpc>
              <a:spcPct val="90000"/>
            </a:lnSpc>
            <a:spcBef>
              <a:spcPct val="0"/>
            </a:spcBef>
            <a:spcAft>
              <a:spcPct val="35000"/>
            </a:spcAft>
            <a:buNone/>
          </a:pPr>
          <a:r>
            <a:rPr lang="en-US" sz="1400" b="0" kern="1200" dirty="0">
              <a:solidFill>
                <a:prstClr val="black"/>
              </a:solidFill>
              <a:latin typeface="Verdana" panose="020B0604030504040204" pitchFamily="34" charset="0"/>
              <a:ea typeface="Verdana" panose="020B0604030504040204" pitchFamily="34" charset="0"/>
              <a:cs typeface="Verdana" panose="020B0604030504040204" pitchFamily="34" charset="0"/>
            </a:rPr>
            <a:t>1. Facilitate investment in broadband infrastructure</a:t>
          </a:r>
        </a:p>
        <a:p>
          <a:pPr marL="0" lvl="0" algn="l" defTabSz="1066800">
            <a:lnSpc>
              <a:spcPct val="90000"/>
            </a:lnSpc>
            <a:spcBef>
              <a:spcPct val="0"/>
            </a:spcBef>
            <a:spcAft>
              <a:spcPct val="35000"/>
            </a:spcAft>
            <a:buNone/>
          </a:pPr>
          <a:r>
            <a:rPr lang="en-US" sz="1400" b="0" kern="1200" dirty="0">
              <a:solidFill>
                <a:prstClr val="black"/>
              </a:solidFill>
              <a:latin typeface="Verdana" panose="020B0604030504040204" pitchFamily="34" charset="0"/>
              <a:ea typeface="Verdana" panose="020B0604030504040204" pitchFamily="34" charset="0"/>
              <a:cs typeface="Verdana" panose="020B0604030504040204" pitchFamily="34" charset="0"/>
            </a:rPr>
            <a:t>2. Increase access to broadband spectrum from 566MHz to 958MHz by 2020</a:t>
          </a:r>
          <a:endPar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algn="l" defTabSz="1066800">
            <a:lnSpc>
              <a:spcPct val="90000"/>
            </a:lnSpc>
            <a:spcBef>
              <a:spcPct val="0"/>
            </a:spcBef>
            <a:spcAft>
              <a:spcPct val="35000"/>
            </a:spcAft>
            <a:buNone/>
          </a:pPr>
          <a:endPar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algn="l" defTabSz="1066800">
            <a:lnSpc>
              <a:spcPct val="90000"/>
            </a:lnSpc>
            <a:spcBef>
              <a:spcPct val="0"/>
            </a:spcBef>
            <a:spcAft>
              <a:spcPct val="35000"/>
            </a:spcAft>
            <a:buNone/>
          </a:pPr>
          <a:endPar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dgm:t>
    </dgm:pt>
    <dgm:pt modelId="{295265A5-0626-4825-A077-D9EB6AE588EC}" type="parTrans" cxnId="{C0210DCB-5F30-45AE-B8DB-7B18F3FBD6F0}">
      <dgm:prSet/>
      <dgm:spPr/>
      <dgm:t>
        <a:bodyPr/>
        <a:lstStyle/>
        <a:p>
          <a:endParaRPr lang="en-US" sz="1400">
            <a:latin typeface="Verdana" panose="020B0604030504040204" pitchFamily="34" charset="0"/>
            <a:ea typeface="Verdana" panose="020B0604030504040204" pitchFamily="34" charset="0"/>
            <a:cs typeface="Verdana" panose="020B0604030504040204" pitchFamily="34" charset="0"/>
          </a:endParaRPr>
        </a:p>
      </dgm:t>
    </dgm:pt>
    <dgm:pt modelId="{36CD56E9-0DF0-487D-B0D1-1136E990A707}" type="sibTrans" cxnId="{C0210DCB-5F30-45AE-B8DB-7B18F3FBD6F0}">
      <dgm:prSet/>
      <dgm:spPr/>
      <dgm:t>
        <a:bodyPr/>
        <a:lstStyle/>
        <a:p>
          <a:endParaRPr lang="en-US" sz="1400">
            <a:latin typeface="Verdana" panose="020B0604030504040204" pitchFamily="34" charset="0"/>
            <a:ea typeface="Verdana" panose="020B0604030504040204" pitchFamily="34" charset="0"/>
            <a:cs typeface="Verdana" panose="020B0604030504040204" pitchFamily="34" charset="0"/>
          </a:endParaRPr>
        </a:p>
      </dgm:t>
    </dgm:pt>
    <dgm:pt modelId="{214FFEDA-893A-40D1-A884-0BB72CB18CC1}">
      <dgm:prSet custT="1"/>
      <dgm:spPr/>
      <dgm:t>
        <a:bodyPr/>
        <a:lstStyle/>
        <a:p>
          <a:pPr marL="0" lvl="0" algn="ctr" defTabSz="1066800">
            <a:lnSpc>
              <a:spcPct val="90000"/>
            </a:lnSpc>
            <a:spcBef>
              <a:spcPct val="0"/>
            </a:spcBef>
            <a:spcAft>
              <a:spcPct val="35000"/>
            </a:spcAft>
            <a:buNone/>
          </a:pPr>
          <a:r>
            <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rPr>
            <a:t>Improve stakeholder and consumer experience</a:t>
          </a:r>
        </a:p>
        <a:p>
          <a:pPr marL="0" lvl="0" algn="l" defTabSz="1066800">
            <a:lnSpc>
              <a:spcPct val="90000"/>
            </a:lnSpc>
            <a:spcBef>
              <a:spcPct val="0"/>
            </a:spcBef>
            <a:spcAft>
              <a:spcPct val="35000"/>
            </a:spcAft>
            <a:buNone/>
          </a:pPr>
          <a:r>
            <a:rPr lang="en-US" sz="1400" b="0" kern="1200" dirty="0">
              <a:solidFill>
                <a:prstClr val="black"/>
              </a:solidFill>
              <a:latin typeface="Verdana" panose="020B0604030504040204" pitchFamily="34" charset="0"/>
              <a:ea typeface="Verdana" panose="020B0604030504040204" pitchFamily="34" charset="0"/>
              <a:cs typeface="Verdana" panose="020B0604030504040204" pitchFamily="34" charset="0"/>
            </a:rPr>
            <a:t>Monitoring of quality of services, and improve stakeholder engagement from 10% to 80% by 2020</a:t>
          </a:r>
        </a:p>
        <a:p>
          <a:pPr marL="0" lvl="0" algn="l" defTabSz="1066800">
            <a:lnSpc>
              <a:spcPct val="90000"/>
            </a:lnSpc>
            <a:spcBef>
              <a:spcPct val="0"/>
            </a:spcBef>
            <a:spcAft>
              <a:spcPct val="35000"/>
            </a:spcAft>
            <a:buNone/>
          </a:pPr>
          <a:endParaRPr lang="en-US" sz="1400" b="0" kern="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algn="l" defTabSz="1066800">
            <a:lnSpc>
              <a:spcPct val="90000"/>
            </a:lnSpc>
            <a:spcBef>
              <a:spcPct val="0"/>
            </a:spcBef>
            <a:spcAft>
              <a:spcPct val="35000"/>
            </a:spcAft>
            <a:buNone/>
          </a:pPr>
          <a:endParaRPr lang="en-US" sz="1400" b="0" kern="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dgm:t>
    </dgm:pt>
    <dgm:pt modelId="{70B91C17-30D9-4F04-A532-34798453CF85}" type="parTrans" cxnId="{1DF349D8-09B3-4AD3-8756-CE6A102B5433}">
      <dgm:prSet/>
      <dgm:spPr/>
      <dgm:t>
        <a:bodyPr/>
        <a:lstStyle/>
        <a:p>
          <a:endParaRPr lang="en-US" sz="1400">
            <a:latin typeface="Verdana" panose="020B0604030504040204" pitchFamily="34" charset="0"/>
            <a:ea typeface="Verdana" panose="020B0604030504040204" pitchFamily="34" charset="0"/>
            <a:cs typeface="Verdana" panose="020B0604030504040204" pitchFamily="34" charset="0"/>
          </a:endParaRPr>
        </a:p>
      </dgm:t>
    </dgm:pt>
    <dgm:pt modelId="{7C19F3E7-0F0C-4C14-BDF3-9F443E291C72}" type="sibTrans" cxnId="{1DF349D8-09B3-4AD3-8756-CE6A102B5433}">
      <dgm:prSet/>
      <dgm:spPr/>
      <dgm:t>
        <a:bodyPr/>
        <a:lstStyle/>
        <a:p>
          <a:endParaRPr lang="en-US" sz="1400">
            <a:latin typeface="Verdana" panose="020B0604030504040204" pitchFamily="34" charset="0"/>
            <a:ea typeface="Verdana" panose="020B0604030504040204" pitchFamily="34" charset="0"/>
            <a:cs typeface="Verdana" panose="020B0604030504040204" pitchFamily="34" charset="0"/>
          </a:endParaRPr>
        </a:p>
      </dgm:t>
    </dgm:pt>
    <dgm:pt modelId="{8B9C237B-C7A7-4050-9FE0-33283808E602}" type="pres">
      <dgm:prSet presAssocID="{DEFA207F-77C0-449D-ABF9-A33073EC62E0}" presName="Name0" presStyleCnt="0">
        <dgm:presLayoutVars>
          <dgm:dir/>
          <dgm:resizeHandles val="exact"/>
        </dgm:presLayoutVars>
      </dgm:prSet>
      <dgm:spPr/>
      <dgm:t>
        <a:bodyPr/>
        <a:lstStyle/>
        <a:p>
          <a:endParaRPr lang="en-ZA"/>
        </a:p>
      </dgm:t>
    </dgm:pt>
    <dgm:pt modelId="{D92D8A0F-55A2-4864-9569-CF29C186A5ED}" type="pres">
      <dgm:prSet presAssocID="{F9512416-2B9A-4771-89C7-5C5D51EB9F16}" presName="node" presStyleLbl="node1" presStyleIdx="0" presStyleCnt="5" custScaleX="118392" custLinFactNeighborX="-4492">
        <dgm:presLayoutVars>
          <dgm:bulletEnabled val="1"/>
        </dgm:presLayoutVars>
      </dgm:prSet>
      <dgm:spPr/>
      <dgm:t>
        <a:bodyPr/>
        <a:lstStyle/>
        <a:p>
          <a:endParaRPr lang="en-ZA"/>
        </a:p>
      </dgm:t>
    </dgm:pt>
    <dgm:pt modelId="{85F6760F-3094-4607-B8ED-C1FC2801AF8F}" type="pres">
      <dgm:prSet presAssocID="{36CD56E9-0DF0-487D-B0D1-1136E990A707}" presName="sibTrans" presStyleCnt="0"/>
      <dgm:spPr/>
    </dgm:pt>
    <dgm:pt modelId="{5B844007-9D97-4B52-909C-E200BB4D79D0}" type="pres">
      <dgm:prSet presAssocID="{23EB95B9-E4D2-4B85-BB48-D34D18741EEB}" presName="node" presStyleLbl="node1" presStyleIdx="1" presStyleCnt="5" custLinFactNeighborX="1202">
        <dgm:presLayoutVars>
          <dgm:bulletEnabled val="1"/>
        </dgm:presLayoutVars>
      </dgm:prSet>
      <dgm:spPr/>
      <dgm:t>
        <a:bodyPr/>
        <a:lstStyle/>
        <a:p>
          <a:endParaRPr lang="en-ZA"/>
        </a:p>
      </dgm:t>
    </dgm:pt>
    <dgm:pt modelId="{E0BD40EA-FBFD-43C5-85FA-C5A0B393C1E9}" type="pres">
      <dgm:prSet presAssocID="{0397A103-EFF4-4414-B8F4-B0E289AC2BA0}" presName="sibTrans" presStyleCnt="0"/>
      <dgm:spPr/>
    </dgm:pt>
    <dgm:pt modelId="{5401D774-4844-4C8D-B142-F41042538572}" type="pres">
      <dgm:prSet presAssocID="{D3D40383-C651-464B-B2D3-7B108C95E9A5}" presName="node" presStyleLbl="node1" presStyleIdx="2" presStyleCnt="5" custScaleX="109575" custLinFactNeighborY="-975">
        <dgm:presLayoutVars>
          <dgm:bulletEnabled val="1"/>
        </dgm:presLayoutVars>
      </dgm:prSet>
      <dgm:spPr/>
      <dgm:t>
        <a:bodyPr/>
        <a:lstStyle/>
        <a:p>
          <a:endParaRPr lang="en-ZA"/>
        </a:p>
      </dgm:t>
    </dgm:pt>
    <dgm:pt modelId="{B2EDE257-FA9E-4B8A-BE62-91DEEC5259DB}" type="pres">
      <dgm:prSet presAssocID="{ED87D11C-6547-41B3-86EA-1DDA37257DF3}" presName="sibTrans" presStyleCnt="0"/>
      <dgm:spPr/>
    </dgm:pt>
    <dgm:pt modelId="{8CFB6F3E-321D-4AED-96B9-1A931F9A6B20}" type="pres">
      <dgm:prSet presAssocID="{EE103B89-6378-426A-B4FC-F1B356C823D7}" presName="node" presStyleLbl="node1" presStyleIdx="3" presStyleCnt="5">
        <dgm:presLayoutVars>
          <dgm:bulletEnabled val="1"/>
        </dgm:presLayoutVars>
      </dgm:prSet>
      <dgm:spPr/>
      <dgm:t>
        <a:bodyPr/>
        <a:lstStyle/>
        <a:p>
          <a:endParaRPr lang="en-ZA"/>
        </a:p>
      </dgm:t>
    </dgm:pt>
    <dgm:pt modelId="{C3547C36-AD97-4A5E-B7AA-DBABA4C6F24B}" type="pres">
      <dgm:prSet presAssocID="{B8702099-AAA9-4775-8ED0-9D3553D3266A}" presName="sibTrans" presStyleCnt="0"/>
      <dgm:spPr/>
    </dgm:pt>
    <dgm:pt modelId="{8F442E1E-39FE-4894-88AA-3FD00E62F2CA}" type="pres">
      <dgm:prSet presAssocID="{214FFEDA-893A-40D1-A884-0BB72CB18CC1}" presName="node" presStyleLbl="node1" presStyleIdx="4" presStyleCnt="5">
        <dgm:presLayoutVars>
          <dgm:bulletEnabled val="1"/>
        </dgm:presLayoutVars>
      </dgm:prSet>
      <dgm:spPr/>
      <dgm:t>
        <a:bodyPr/>
        <a:lstStyle/>
        <a:p>
          <a:endParaRPr lang="en-ZA"/>
        </a:p>
      </dgm:t>
    </dgm:pt>
  </dgm:ptLst>
  <dgm:cxnLst>
    <dgm:cxn modelId="{FB5F1ED5-3760-4A35-BAB5-A99551137238}" type="presOf" srcId="{DEFA207F-77C0-449D-ABF9-A33073EC62E0}" destId="{8B9C237B-C7A7-4050-9FE0-33283808E602}" srcOrd="0" destOrd="0" presId="urn:microsoft.com/office/officeart/2005/8/layout/hList6"/>
    <dgm:cxn modelId="{1DF349D8-09B3-4AD3-8756-CE6A102B5433}" srcId="{DEFA207F-77C0-449D-ABF9-A33073EC62E0}" destId="{214FFEDA-893A-40D1-A884-0BB72CB18CC1}" srcOrd="4" destOrd="0" parTransId="{70B91C17-30D9-4F04-A532-34798453CF85}" sibTransId="{7C19F3E7-0F0C-4C14-BDF3-9F443E291C72}"/>
    <dgm:cxn modelId="{785BEF54-0EFB-4984-90CB-BD4B247F57DA}" srcId="{DEFA207F-77C0-449D-ABF9-A33073EC62E0}" destId="{D3D40383-C651-464B-B2D3-7B108C95E9A5}" srcOrd="2" destOrd="0" parTransId="{10A0915D-433B-480A-802D-4BC73BE6B827}" sibTransId="{ED87D11C-6547-41B3-86EA-1DDA37257DF3}"/>
    <dgm:cxn modelId="{98ED03CC-BEEE-4A18-8650-B7A17E589544}" type="presOf" srcId="{214FFEDA-893A-40D1-A884-0BB72CB18CC1}" destId="{8F442E1E-39FE-4894-88AA-3FD00E62F2CA}" srcOrd="0" destOrd="0" presId="urn:microsoft.com/office/officeart/2005/8/layout/hList6"/>
    <dgm:cxn modelId="{16DA9980-C109-42CC-93C9-9E61F71C7BF7}" srcId="{DEFA207F-77C0-449D-ABF9-A33073EC62E0}" destId="{23EB95B9-E4D2-4B85-BB48-D34D18741EEB}" srcOrd="1" destOrd="0" parTransId="{73EFB452-EDE6-4E1B-95A0-483503B3666B}" sibTransId="{0397A103-EFF4-4414-B8F4-B0E289AC2BA0}"/>
    <dgm:cxn modelId="{96AA2EB9-76BF-4869-9F4E-E86B9294DD4E}" type="presOf" srcId="{F9512416-2B9A-4771-89C7-5C5D51EB9F16}" destId="{D92D8A0F-55A2-4864-9569-CF29C186A5ED}" srcOrd="0" destOrd="0" presId="urn:microsoft.com/office/officeart/2005/8/layout/hList6"/>
    <dgm:cxn modelId="{08A5AEBA-2B81-486B-BD49-9C784C94A813}" type="presOf" srcId="{EE103B89-6378-426A-B4FC-F1B356C823D7}" destId="{8CFB6F3E-321D-4AED-96B9-1A931F9A6B20}" srcOrd="0" destOrd="0" presId="urn:microsoft.com/office/officeart/2005/8/layout/hList6"/>
    <dgm:cxn modelId="{9E2ADEE4-8556-4F7D-B13F-747E5B7CAD5A}" type="presOf" srcId="{23EB95B9-E4D2-4B85-BB48-D34D18741EEB}" destId="{5B844007-9D97-4B52-909C-E200BB4D79D0}" srcOrd="0" destOrd="0" presId="urn:microsoft.com/office/officeart/2005/8/layout/hList6"/>
    <dgm:cxn modelId="{D9C2D256-0B71-4014-8772-6F5791F06762}" srcId="{DEFA207F-77C0-449D-ABF9-A33073EC62E0}" destId="{EE103B89-6378-426A-B4FC-F1B356C823D7}" srcOrd="3" destOrd="0" parTransId="{B8CFDB5B-69B1-408D-9CCB-65E0F276B9B8}" sibTransId="{B8702099-AAA9-4775-8ED0-9D3553D3266A}"/>
    <dgm:cxn modelId="{C0210DCB-5F30-45AE-B8DB-7B18F3FBD6F0}" srcId="{DEFA207F-77C0-449D-ABF9-A33073EC62E0}" destId="{F9512416-2B9A-4771-89C7-5C5D51EB9F16}" srcOrd="0" destOrd="0" parTransId="{295265A5-0626-4825-A077-D9EB6AE588EC}" sibTransId="{36CD56E9-0DF0-487D-B0D1-1136E990A707}"/>
    <dgm:cxn modelId="{2DDB05C8-B6E9-4576-BCD0-630C7B56B180}" type="presOf" srcId="{D3D40383-C651-464B-B2D3-7B108C95E9A5}" destId="{5401D774-4844-4C8D-B142-F41042538572}" srcOrd="0" destOrd="0" presId="urn:microsoft.com/office/officeart/2005/8/layout/hList6"/>
    <dgm:cxn modelId="{EC017B96-6439-4202-947A-AD5FCE365152}" type="presParOf" srcId="{8B9C237B-C7A7-4050-9FE0-33283808E602}" destId="{D92D8A0F-55A2-4864-9569-CF29C186A5ED}" srcOrd="0" destOrd="0" presId="urn:microsoft.com/office/officeart/2005/8/layout/hList6"/>
    <dgm:cxn modelId="{47320AEA-C9C8-41DC-B53E-D8DD816CD3A8}" type="presParOf" srcId="{8B9C237B-C7A7-4050-9FE0-33283808E602}" destId="{85F6760F-3094-4607-B8ED-C1FC2801AF8F}" srcOrd="1" destOrd="0" presId="urn:microsoft.com/office/officeart/2005/8/layout/hList6"/>
    <dgm:cxn modelId="{F63713D0-943F-437E-8AAF-C261512FF5E2}" type="presParOf" srcId="{8B9C237B-C7A7-4050-9FE0-33283808E602}" destId="{5B844007-9D97-4B52-909C-E200BB4D79D0}" srcOrd="2" destOrd="0" presId="urn:microsoft.com/office/officeart/2005/8/layout/hList6"/>
    <dgm:cxn modelId="{C5C26364-C952-4790-B762-30EB74A4244A}" type="presParOf" srcId="{8B9C237B-C7A7-4050-9FE0-33283808E602}" destId="{E0BD40EA-FBFD-43C5-85FA-C5A0B393C1E9}" srcOrd="3" destOrd="0" presId="urn:microsoft.com/office/officeart/2005/8/layout/hList6"/>
    <dgm:cxn modelId="{0AFCE8B9-150B-4006-8A92-911F171F2318}" type="presParOf" srcId="{8B9C237B-C7A7-4050-9FE0-33283808E602}" destId="{5401D774-4844-4C8D-B142-F41042538572}" srcOrd="4" destOrd="0" presId="urn:microsoft.com/office/officeart/2005/8/layout/hList6"/>
    <dgm:cxn modelId="{01D2EDC8-B94F-41D9-AB99-77B1741017BD}" type="presParOf" srcId="{8B9C237B-C7A7-4050-9FE0-33283808E602}" destId="{B2EDE257-FA9E-4B8A-BE62-91DEEC5259DB}" srcOrd="5" destOrd="0" presId="urn:microsoft.com/office/officeart/2005/8/layout/hList6"/>
    <dgm:cxn modelId="{1E238EC6-5E7F-41C3-B9F3-722D3BFBFD35}" type="presParOf" srcId="{8B9C237B-C7A7-4050-9FE0-33283808E602}" destId="{8CFB6F3E-321D-4AED-96B9-1A931F9A6B20}" srcOrd="6" destOrd="0" presId="urn:microsoft.com/office/officeart/2005/8/layout/hList6"/>
    <dgm:cxn modelId="{B529B5E7-F4C8-4A93-B0F0-BC443EF29A74}" type="presParOf" srcId="{8B9C237B-C7A7-4050-9FE0-33283808E602}" destId="{C3547C36-AD97-4A5E-B7AA-DBABA4C6F24B}" srcOrd="7" destOrd="0" presId="urn:microsoft.com/office/officeart/2005/8/layout/hList6"/>
    <dgm:cxn modelId="{9720A54C-A64E-4598-8C51-71F0E5B63F37}" type="presParOf" srcId="{8B9C237B-C7A7-4050-9FE0-33283808E602}" destId="{8F442E1E-39FE-4894-88AA-3FD00E62F2CA}" srcOrd="8"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0F8F86-006D-4073-AEB2-9C4DF147D283}"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2875F20C-7F9B-4EFA-9899-50B61F38C9FB}">
      <dgm:prSet custT="1"/>
      <dgm:spPr/>
      <dgm:t>
        <a:bodyPr/>
        <a:lstStyle/>
        <a:p>
          <a:pPr rtl="0"/>
          <a:r>
            <a:rPr lang="en-ZA" sz="1800" dirty="0">
              <a:solidFill>
                <a:schemeClr val="tx1"/>
              </a:solidFill>
            </a:rPr>
            <a:t>Outcome 4: inclusive economic growth</a:t>
          </a:r>
          <a:endParaRPr lang="en-US" sz="1800" dirty="0">
            <a:solidFill>
              <a:schemeClr val="tx1"/>
            </a:solidFill>
          </a:endParaRPr>
        </a:p>
      </dgm:t>
    </dgm:pt>
    <dgm:pt modelId="{4960ED59-ED8C-4C7A-B94F-8E319624486E}" type="parTrans" cxnId="{20B1FF4B-D703-4B5B-965C-85E5986F9163}">
      <dgm:prSet/>
      <dgm:spPr/>
      <dgm:t>
        <a:bodyPr/>
        <a:lstStyle/>
        <a:p>
          <a:endParaRPr lang="en-US" sz="2800"/>
        </a:p>
      </dgm:t>
    </dgm:pt>
    <dgm:pt modelId="{A2A63583-CB8D-4F0D-A92A-8CB7D1699E0C}" type="sibTrans" cxnId="{20B1FF4B-D703-4B5B-965C-85E5986F9163}">
      <dgm:prSet/>
      <dgm:spPr/>
      <dgm:t>
        <a:bodyPr/>
        <a:lstStyle/>
        <a:p>
          <a:endParaRPr lang="en-US" sz="2800"/>
        </a:p>
      </dgm:t>
    </dgm:pt>
    <dgm:pt modelId="{89634580-9A80-4CB7-B6F7-C3A379FA9A8D}">
      <dgm:prSet custT="1"/>
      <dgm:spPr/>
      <dgm:t>
        <a:bodyPr/>
        <a:lstStyle/>
        <a:p>
          <a:pPr rtl="0"/>
          <a:r>
            <a:rPr lang="en-ZA" sz="1800" dirty="0">
              <a:solidFill>
                <a:schemeClr val="tx1"/>
              </a:solidFill>
            </a:rPr>
            <a:t>Outcome 6: economic infrastructure</a:t>
          </a:r>
          <a:endParaRPr lang="en-US" sz="1800" dirty="0">
            <a:solidFill>
              <a:schemeClr val="tx1"/>
            </a:solidFill>
          </a:endParaRPr>
        </a:p>
      </dgm:t>
    </dgm:pt>
    <dgm:pt modelId="{4913C3A8-4503-48C1-91A5-51FF94276E53}" type="parTrans" cxnId="{7FDEC68D-FE51-4770-B6A0-935A08C50B38}">
      <dgm:prSet/>
      <dgm:spPr/>
      <dgm:t>
        <a:bodyPr/>
        <a:lstStyle/>
        <a:p>
          <a:endParaRPr lang="en-US" sz="2800"/>
        </a:p>
      </dgm:t>
    </dgm:pt>
    <dgm:pt modelId="{62412FFB-9CDD-4DCF-95D5-D96127DD326C}" type="sibTrans" cxnId="{7FDEC68D-FE51-4770-B6A0-935A08C50B38}">
      <dgm:prSet/>
      <dgm:spPr/>
      <dgm:t>
        <a:bodyPr/>
        <a:lstStyle/>
        <a:p>
          <a:endParaRPr lang="en-US" sz="2800"/>
        </a:p>
      </dgm:t>
    </dgm:pt>
    <dgm:pt modelId="{03B86974-567B-4323-9A7B-CA92BA01044E}">
      <dgm:prSet custT="1"/>
      <dgm:spPr/>
      <dgm:t>
        <a:bodyPr/>
        <a:lstStyle/>
        <a:p>
          <a:pPr algn="just" rtl="0"/>
          <a:r>
            <a:rPr lang="en-US" sz="1800" dirty="0"/>
            <a:t>Promote and facilitate deployment of ICT infrastructure</a:t>
          </a:r>
        </a:p>
      </dgm:t>
    </dgm:pt>
    <dgm:pt modelId="{A9D10301-614B-4D39-BC87-B404B096F542}" type="parTrans" cxnId="{9272321F-17A8-4A24-BC6C-8B409833134B}">
      <dgm:prSet/>
      <dgm:spPr/>
      <dgm:t>
        <a:bodyPr/>
        <a:lstStyle/>
        <a:p>
          <a:endParaRPr lang="en-US" sz="2800"/>
        </a:p>
      </dgm:t>
    </dgm:pt>
    <dgm:pt modelId="{6797BA64-7345-4194-AFC7-61CFE2226054}" type="sibTrans" cxnId="{9272321F-17A8-4A24-BC6C-8B409833134B}">
      <dgm:prSet/>
      <dgm:spPr/>
      <dgm:t>
        <a:bodyPr/>
        <a:lstStyle/>
        <a:p>
          <a:endParaRPr lang="en-US" sz="2800"/>
        </a:p>
      </dgm:t>
    </dgm:pt>
    <dgm:pt modelId="{6F7B5C1F-DB39-41E6-8240-16002CA08102}">
      <dgm:prSet custT="1"/>
      <dgm:spPr/>
      <dgm:t>
        <a:bodyPr/>
        <a:lstStyle/>
        <a:p>
          <a:pPr rtl="0"/>
          <a:r>
            <a:rPr lang="en-US" sz="1800" dirty="0">
              <a:solidFill>
                <a:schemeClr val="tx1"/>
              </a:solidFill>
            </a:rPr>
            <a:t>Outcome 12: empowered and inclusive citizenship</a:t>
          </a:r>
        </a:p>
      </dgm:t>
    </dgm:pt>
    <dgm:pt modelId="{F66DA048-56D2-4E7A-A157-16B50493DD57}" type="parTrans" cxnId="{023CC1D4-4D64-401A-B111-D511D7B0BE92}">
      <dgm:prSet/>
      <dgm:spPr/>
      <dgm:t>
        <a:bodyPr/>
        <a:lstStyle/>
        <a:p>
          <a:endParaRPr lang="en-US" sz="2800"/>
        </a:p>
      </dgm:t>
    </dgm:pt>
    <dgm:pt modelId="{2FAC2563-6879-4992-A865-5FA3ED903EA8}" type="sibTrans" cxnId="{023CC1D4-4D64-401A-B111-D511D7B0BE92}">
      <dgm:prSet/>
      <dgm:spPr/>
      <dgm:t>
        <a:bodyPr/>
        <a:lstStyle/>
        <a:p>
          <a:endParaRPr lang="en-US" sz="2800"/>
        </a:p>
      </dgm:t>
    </dgm:pt>
    <dgm:pt modelId="{0A321F81-DBD0-48CB-A63A-8E6C4943FC6C}">
      <dgm:prSet custT="1"/>
      <dgm:spPr/>
      <dgm:t>
        <a:bodyPr/>
        <a:lstStyle/>
        <a:p>
          <a:pPr algn="just" rtl="0"/>
          <a:r>
            <a:rPr lang="en-US" sz="1800" dirty="0"/>
            <a:t>Implement transparent and fair processes by adhering to administrative due process</a:t>
          </a:r>
          <a:endParaRPr lang="en-US" sz="1800" dirty="0">
            <a:latin typeface="+mj-lt"/>
          </a:endParaRPr>
        </a:p>
      </dgm:t>
    </dgm:pt>
    <dgm:pt modelId="{DEE697A6-6ED6-4A6D-BBF3-336B4C204568}" type="parTrans" cxnId="{ABE0E6A3-6D59-46C2-ACFB-68221BDEC047}">
      <dgm:prSet/>
      <dgm:spPr/>
      <dgm:t>
        <a:bodyPr/>
        <a:lstStyle/>
        <a:p>
          <a:endParaRPr lang="en-US" sz="2800"/>
        </a:p>
      </dgm:t>
    </dgm:pt>
    <dgm:pt modelId="{08ADE090-98D9-4480-9BD8-198DE4E365B8}" type="sibTrans" cxnId="{ABE0E6A3-6D59-46C2-ACFB-68221BDEC047}">
      <dgm:prSet/>
      <dgm:spPr/>
      <dgm:t>
        <a:bodyPr/>
        <a:lstStyle/>
        <a:p>
          <a:endParaRPr lang="en-US" sz="2800"/>
        </a:p>
      </dgm:t>
    </dgm:pt>
    <dgm:pt modelId="{C4BE95A6-8DB8-4783-94D7-07E525FDB659}">
      <dgm:prSet custT="1"/>
      <dgm:spPr/>
      <dgm:t>
        <a:bodyPr/>
        <a:lstStyle/>
        <a:p>
          <a:pPr algn="just" rtl="0"/>
          <a:r>
            <a:rPr lang="en-US" sz="1800" dirty="0"/>
            <a:t>Implement regulation that contributes to democracy and nation building</a:t>
          </a:r>
          <a:endParaRPr lang="en-US" sz="1800" b="1" dirty="0">
            <a:latin typeface="+mj-lt"/>
          </a:endParaRPr>
        </a:p>
      </dgm:t>
    </dgm:pt>
    <dgm:pt modelId="{2BAA6A10-115E-4EA2-9A80-0964702C7504}" type="parTrans" cxnId="{7F0B71F5-4FFF-4A21-8E22-47CDAA1D0372}">
      <dgm:prSet/>
      <dgm:spPr/>
      <dgm:t>
        <a:bodyPr/>
        <a:lstStyle/>
        <a:p>
          <a:endParaRPr lang="en-US"/>
        </a:p>
      </dgm:t>
    </dgm:pt>
    <dgm:pt modelId="{A6721325-1647-452D-998F-56D49FDA75EF}" type="sibTrans" cxnId="{7F0B71F5-4FFF-4A21-8E22-47CDAA1D0372}">
      <dgm:prSet/>
      <dgm:spPr/>
      <dgm:t>
        <a:bodyPr/>
        <a:lstStyle/>
        <a:p>
          <a:endParaRPr lang="en-US"/>
        </a:p>
      </dgm:t>
    </dgm:pt>
    <dgm:pt modelId="{1F797B22-1FAD-43D6-8268-1028F3829FC0}">
      <dgm:prSet custT="1"/>
      <dgm:spPr/>
      <dgm:t>
        <a:bodyPr/>
        <a:lstStyle/>
        <a:p>
          <a:pPr rtl="0"/>
          <a:r>
            <a:rPr lang="en-US" sz="1800" dirty="0">
              <a:solidFill>
                <a:schemeClr val="tx1"/>
              </a:solidFill>
            </a:rPr>
            <a:t>Outcome 14: social cohesion and common national identity</a:t>
          </a:r>
        </a:p>
      </dgm:t>
    </dgm:pt>
    <dgm:pt modelId="{A10AAFF0-36CF-4F9B-B6DE-222B35651EAC}" type="parTrans" cxnId="{C2451403-DC8E-4F4C-8DCB-CBCC2CB07E44}">
      <dgm:prSet/>
      <dgm:spPr/>
      <dgm:t>
        <a:bodyPr/>
        <a:lstStyle/>
        <a:p>
          <a:endParaRPr lang="en-US"/>
        </a:p>
      </dgm:t>
    </dgm:pt>
    <dgm:pt modelId="{B2AA9823-FB7D-458F-A34A-9689ABB95476}" type="sibTrans" cxnId="{C2451403-DC8E-4F4C-8DCB-CBCC2CB07E44}">
      <dgm:prSet/>
      <dgm:spPr/>
      <dgm:t>
        <a:bodyPr/>
        <a:lstStyle/>
        <a:p>
          <a:endParaRPr lang="en-US"/>
        </a:p>
      </dgm:t>
    </dgm:pt>
    <dgm:pt modelId="{ABA7A36C-24B5-4DE1-9C2F-A6406F32D5A0}">
      <dgm:prSet custT="1"/>
      <dgm:spPr/>
      <dgm:t>
        <a:bodyPr/>
        <a:lstStyle/>
        <a:p>
          <a:pPr algn="just" rtl="0"/>
          <a:r>
            <a:rPr lang="en-US" sz="1800" dirty="0"/>
            <a:t>Licensing and regulation that facilitates investment in the ICT sector, thus contributing to job creation</a:t>
          </a:r>
          <a:endParaRPr lang="en-US" sz="1800" dirty="0">
            <a:latin typeface="+mj-lt"/>
          </a:endParaRPr>
        </a:p>
      </dgm:t>
    </dgm:pt>
    <dgm:pt modelId="{AD5DC64F-9C00-494D-854B-F522CFC17A01}" type="parTrans" cxnId="{D7C2A2A2-C7F0-4EEC-90FC-3073D9D7D694}">
      <dgm:prSet/>
      <dgm:spPr/>
      <dgm:t>
        <a:bodyPr/>
        <a:lstStyle/>
        <a:p>
          <a:endParaRPr lang="en-US"/>
        </a:p>
      </dgm:t>
    </dgm:pt>
    <dgm:pt modelId="{108B883B-F250-4BDC-9993-A7B4419CC80E}" type="sibTrans" cxnId="{D7C2A2A2-C7F0-4EEC-90FC-3073D9D7D694}">
      <dgm:prSet/>
      <dgm:spPr/>
      <dgm:t>
        <a:bodyPr/>
        <a:lstStyle/>
        <a:p>
          <a:endParaRPr lang="en-US"/>
        </a:p>
      </dgm:t>
    </dgm:pt>
    <dgm:pt modelId="{B374A1C7-0C17-4B5A-A2FC-AE76F43F5462}">
      <dgm:prSet custT="1"/>
      <dgm:spPr/>
      <dgm:t>
        <a:bodyPr/>
        <a:lstStyle/>
        <a:p>
          <a:pPr algn="l" rtl="0"/>
          <a:endParaRPr lang="en-US" sz="1800" dirty="0"/>
        </a:p>
      </dgm:t>
    </dgm:pt>
    <dgm:pt modelId="{C7A75120-A2B8-4D93-AD07-BFE5B1AF9FEF}" type="parTrans" cxnId="{0FB91B72-F18C-4122-BF34-CC181769BDF7}">
      <dgm:prSet/>
      <dgm:spPr/>
      <dgm:t>
        <a:bodyPr/>
        <a:lstStyle/>
        <a:p>
          <a:endParaRPr lang="en-ZA"/>
        </a:p>
      </dgm:t>
    </dgm:pt>
    <dgm:pt modelId="{B8C39787-76D2-447E-A68D-51B700966AD2}" type="sibTrans" cxnId="{0FB91B72-F18C-4122-BF34-CC181769BDF7}">
      <dgm:prSet/>
      <dgm:spPr/>
      <dgm:t>
        <a:bodyPr/>
        <a:lstStyle/>
        <a:p>
          <a:endParaRPr lang="en-ZA"/>
        </a:p>
      </dgm:t>
    </dgm:pt>
    <dgm:pt modelId="{6F0468BA-609F-4FD1-8D04-715530B1A048}">
      <dgm:prSet custT="1"/>
      <dgm:spPr/>
      <dgm:t>
        <a:bodyPr/>
        <a:lstStyle/>
        <a:p>
          <a:pPr algn="l" rtl="0"/>
          <a:endParaRPr lang="en-US" sz="1800" dirty="0"/>
        </a:p>
      </dgm:t>
    </dgm:pt>
    <dgm:pt modelId="{2B52F6E8-904D-4309-9750-CDBB84C9944D}" type="parTrans" cxnId="{5D36A1E4-F970-435A-B7D5-6C72987D1D1B}">
      <dgm:prSet/>
      <dgm:spPr/>
      <dgm:t>
        <a:bodyPr/>
        <a:lstStyle/>
        <a:p>
          <a:endParaRPr lang="en-ZA"/>
        </a:p>
      </dgm:t>
    </dgm:pt>
    <dgm:pt modelId="{A873C579-C13A-4833-9C03-6BA087F75255}" type="sibTrans" cxnId="{5D36A1E4-F970-435A-B7D5-6C72987D1D1B}">
      <dgm:prSet/>
      <dgm:spPr/>
      <dgm:t>
        <a:bodyPr/>
        <a:lstStyle/>
        <a:p>
          <a:endParaRPr lang="en-ZA"/>
        </a:p>
      </dgm:t>
    </dgm:pt>
    <dgm:pt modelId="{459C04FF-E3BC-42C3-A1F4-097961A12417}">
      <dgm:prSet custT="1"/>
      <dgm:spPr/>
      <dgm:t>
        <a:bodyPr/>
        <a:lstStyle/>
        <a:p>
          <a:pPr algn="l" rtl="0"/>
          <a:endParaRPr lang="en-US" sz="1800" dirty="0"/>
        </a:p>
      </dgm:t>
    </dgm:pt>
    <dgm:pt modelId="{413C991A-A1A9-4B8B-A8C7-2CF334CCBD32}" type="parTrans" cxnId="{D6D7F41B-B38E-42C3-B713-D7E09D7BFFC3}">
      <dgm:prSet/>
      <dgm:spPr/>
      <dgm:t>
        <a:bodyPr/>
        <a:lstStyle/>
        <a:p>
          <a:endParaRPr lang="en-ZA"/>
        </a:p>
      </dgm:t>
    </dgm:pt>
    <dgm:pt modelId="{C0556B80-9514-4204-9E4D-E9755503857D}" type="sibTrans" cxnId="{D6D7F41B-B38E-42C3-B713-D7E09D7BFFC3}">
      <dgm:prSet/>
      <dgm:spPr/>
      <dgm:t>
        <a:bodyPr/>
        <a:lstStyle/>
        <a:p>
          <a:endParaRPr lang="en-ZA"/>
        </a:p>
      </dgm:t>
    </dgm:pt>
    <dgm:pt modelId="{455C132C-FADA-44C3-979B-3B0E64C79623}">
      <dgm:prSet/>
      <dgm:spPr/>
      <dgm:t>
        <a:bodyPr/>
        <a:lstStyle/>
        <a:p>
          <a:pPr algn="l"/>
          <a:endParaRPr lang="en-ZA" dirty="0"/>
        </a:p>
      </dgm:t>
    </dgm:pt>
    <dgm:pt modelId="{0DB1C8DD-0286-498D-8FE0-D9A6DA54C8F3}" type="parTrans" cxnId="{8EE2159F-A6CF-4AFA-856E-4DE692083C61}">
      <dgm:prSet/>
      <dgm:spPr/>
      <dgm:t>
        <a:bodyPr/>
        <a:lstStyle/>
        <a:p>
          <a:endParaRPr lang="en-ZA"/>
        </a:p>
      </dgm:t>
    </dgm:pt>
    <dgm:pt modelId="{8CFCC952-6F4C-4C77-B4D1-543A227C6001}" type="sibTrans" cxnId="{8EE2159F-A6CF-4AFA-856E-4DE692083C61}">
      <dgm:prSet/>
      <dgm:spPr/>
      <dgm:t>
        <a:bodyPr/>
        <a:lstStyle/>
        <a:p>
          <a:endParaRPr lang="en-ZA"/>
        </a:p>
      </dgm:t>
    </dgm:pt>
    <dgm:pt modelId="{6DE46656-D8A4-4F73-A864-5780902DA58A}">
      <dgm:prSet custT="1"/>
      <dgm:spPr/>
      <dgm:t>
        <a:bodyPr/>
        <a:lstStyle/>
        <a:p>
          <a:pPr algn="l" rtl="0"/>
          <a:endParaRPr lang="en-US" sz="1800" dirty="0"/>
        </a:p>
      </dgm:t>
    </dgm:pt>
    <dgm:pt modelId="{3EB76007-CC85-4CBE-9951-84C49F8A88C7}" type="parTrans" cxnId="{2C85A846-BA14-49CE-A35C-A4C40A280FF8}">
      <dgm:prSet/>
      <dgm:spPr/>
      <dgm:t>
        <a:bodyPr/>
        <a:lstStyle/>
        <a:p>
          <a:endParaRPr lang="en-ZA"/>
        </a:p>
      </dgm:t>
    </dgm:pt>
    <dgm:pt modelId="{1CE4D172-951C-4A49-8567-DA2811FFE474}" type="sibTrans" cxnId="{2C85A846-BA14-49CE-A35C-A4C40A280FF8}">
      <dgm:prSet/>
      <dgm:spPr/>
      <dgm:t>
        <a:bodyPr/>
        <a:lstStyle/>
        <a:p>
          <a:endParaRPr lang="en-ZA"/>
        </a:p>
      </dgm:t>
    </dgm:pt>
    <dgm:pt modelId="{E086E550-2C82-40AF-8088-8E10612A64A9}">
      <dgm:prSet custT="1"/>
      <dgm:spPr/>
      <dgm:t>
        <a:bodyPr/>
        <a:lstStyle/>
        <a:p>
          <a:pPr algn="just" rtl="0"/>
          <a:r>
            <a:rPr lang="en-US" sz="1800" dirty="0"/>
            <a:t>Promote and enforce consumer protection</a:t>
          </a:r>
          <a:endParaRPr lang="en-US" sz="1800" dirty="0">
            <a:latin typeface="+mj-lt"/>
          </a:endParaRPr>
        </a:p>
      </dgm:t>
    </dgm:pt>
    <dgm:pt modelId="{3FC1DCF0-F43A-445E-8E19-33992EC4940A}" type="parTrans" cxnId="{E1359EC4-42E9-4BD7-9C26-244B5203CF35}">
      <dgm:prSet/>
      <dgm:spPr/>
      <dgm:t>
        <a:bodyPr/>
        <a:lstStyle/>
        <a:p>
          <a:endParaRPr lang="en-ZA"/>
        </a:p>
      </dgm:t>
    </dgm:pt>
    <dgm:pt modelId="{143F0DDE-D5E0-4EC5-87B7-97AA00EB0CA2}" type="sibTrans" cxnId="{E1359EC4-42E9-4BD7-9C26-244B5203CF35}">
      <dgm:prSet/>
      <dgm:spPr/>
      <dgm:t>
        <a:bodyPr/>
        <a:lstStyle/>
        <a:p>
          <a:endParaRPr lang="en-ZA"/>
        </a:p>
      </dgm:t>
    </dgm:pt>
    <dgm:pt modelId="{AAF3F1B8-ABF4-4AE0-86A7-D1DAB3FD0B93}">
      <dgm:prSet custT="1"/>
      <dgm:spPr/>
      <dgm:t>
        <a:bodyPr/>
        <a:lstStyle/>
        <a:p>
          <a:pPr algn="just" rtl="0"/>
          <a:r>
            <a:rPr lang="en-US" sz="1800" dirty="0"/>
            <a:t>Promote diversity and plurality of views through </a:t>
          </a:r>
          <a:r>
            <a:rPr lang="en-US" sz="1800" i="1" dirty="0"/>
            <a:t>inter alia </a:t>
          </a:r>
          <a:r>
            <a:rPr lang="en-US" sz="1800" dirty="0"/>
            <a:t>licensing of community, commercial and public broadcasting services and broadcast content regulation </a:t>
          </a:r>
          <a:endParaRPr lang="en-US" sz="1800" dirty="0">
            <a:latin typeface="+mj-lt"/>
          </a:endParaRPr>
        </a:p>
      </dgm:t>
    </dgm:pt>
    <dgm:pt modelId="{A54011CA-DF78-4237-A9C1-55FB39448591}" type="parTrans" cxnId="{B61C4D58-FF28-4FE5-A0D5-BD88D9E9D7FD}">
      <dgm:prSet/>
      <dgm:spPr/>
      <dgm:t>
        <a:bodyPr/>
        <a:lstStyle/>
        <a:p>
          <a:endParaRPr lang="en-ZA"/>
        </a:p>
      </dgm:t>
    </dgm:pt>
    <dgm:pt modelId="{5D31C4C1-9E93-49D8-AECB-74F45744DD00}" type="sibTrans" cxnId="{B61C4D58-FF28-4FE5-A0D5-BD88D9E9D7FD}">
      <dgm:prSet/>
      <dgm:spPr/>
      <dgm:t>
        <a:bodyPr/>
        <a:lstStyle/>
        <a:p>
          <a:endParaRPr lang="en-ZA"/>
        </a:p>
      </dgm:t>
    </dgm:pt>
    <dgm:pt modelId="{2726D4C1-3B95-4334-A8A6-62BFD0931EC9}">
      <dgm:prSet custT="1"/>
      <dgm:spPr/>
      <dgm:t>
        <a:bodyPr/>
        <a:lstStyle/>
        <a:p>
          <a:pPr algn="just" rtl="0"/>
          <a:endParaRPr lang="en-US" sz="1800" dirty="0">
            <a:latin typeface="+mj-lt"/>
          </a:endParaRPr>
        </a:p>
      </dgm:t>
    </dgm:pt>
    <dgm:pt modelId="{62DC4346-6FA3-4EAF-9F46-3C803BCACD4E}" type="sibTrans" cxnId="{6B19786D-1395-4A4D-B25D-9B9DF7AF1AFE}">
      <dgm:prSet/>
      <dgm:spPr/>
      <dgm:t>
        <a:bodyPr/>
        <a:lstStyle/>
        <a:p>
          <a:endParaRPr lang="en-ZA"/>
        </a:p>
      </dgm:t>
    </dgm:pt>
    <dgm:pt modelId="{45FA0C24-A1F6-4F3D-830B-C6528E35D1B6}" type="parTrans" cxnId="{6B19786D-1395-4A4D-B25D-9B9DF7AF1AFE}">
      <dgm:prSet/>
      <dgm:spPr/>
      <dgm:t>
        <a:bodyPr/>
        <a:lstStyle/>
        <a:p>
          <a:endParaRPr lang="en-ZA"/>
        </a:p>
      </dgm:t>
    </dgm:pt>
    <dgm:pt modelId="{A364AC0F-620B-4D4A-AFA5-921FEDAB6989}">
      <dgm:prSet custT="1"/>
      <dgm:spPr/>
      <dgm:t>
        <a:bodyPr/>
        <a:lstStyle/>
        <a:p>
          <a:pPr algn="just" rtl="0"/>
          <a:r>
            <a:rPr lang="en-US" sz="1800" dirty="0"/>
            <a:t>Promotion and advancement of participation by previously disadvantaged individuals in the ICT sector.</a:t>
          </a:r>
          <a:endParaRPr lang="en-US" sz="1800" dirty="0">
            <a:latin typeface="+mj-lt"/>
          </a:endParaRPr>
        </a:p>
      </dgm:t>
    </dgm:pt>
    <dgm:pt modelId="{B1ECEA64-D6DE-4FD9-9AC9-0F0CDAE854D9}" type="parTrans" cxnId="{179EEAB7-456B-4F50-A7D1-22370B3AA669}">
      <dgm:prSet/>
      <dgm:spPr/>
      <dgm:t>
        <a:bodyPr/>
        <a:lstStyle/>
        <a:p>
          <a:endParaRPr lang="en-US"/>
        </a:p>
      </dgm:t>
    </dgm:pt>
    <dgm:pt modelId="{66CFD866-F518-47AE-9EFF-F23032157C06}" type="sibTrans" cxnId="{179EEAB7-456B-4F50-A7D1-22370B3AA669}">
      <dgm:prSet/>
      <dgm:spPr/>
      <dgm:t>
        <a:bodyPr/>
        <a:lstStyle/>
        <a:p>
          <a:endParaRPr lang="en-US"/>
        </a:p>
      </dgm:t>
    </dgm:pt>
    <dgm:pt modelId="{AFF70771-13F7-4228-B82D-8C8D7634BA12}">
      <dgm:prSet custT="1"/>
      <dgm:spPr/>
      <dgm:t>
        <a:bodyPr/>
        <a:lstStyle/>
        <a:p>
          <a:pPr algn="just"/>
          <a:r>
            <a:rPr lang="en-US" sz="1800" dirty="0"/>
            <a:t>Promote competition in the ICT sector</a:t>
          </a:r>
        </a:p>
      </dgm:t>
    </dgm:pt>
    <dgm:pt modelId="{02303061-FDC9-4CE0-8E64-1F99A8D6374B}" type="parTrans" cxnId="{9BEEB43C-4135-483A-A720-CA65728B3674}">
      <dgm:prSet/>
      <dgm:spPr/>
      <dgm:t>
        <a:bodyPr/>
        <a:lstStyle/>
        <a:p>
          <a:endParaRPr lang="en-US"/>
        </a:p>
      </dgm:t>
    </dgm:pt>
    <dgm:pt modelId="{400F1FBC-F3C2-4C9C-8A01-DAAAAAA4F442}" type="sibTrans" cxnId="{9BEEB43C-4135-483A-A720-CA65728B3674}">
      <dgm:prSet/>
      <dgm:spPr/>
      <dgm:t>
        <a:bodyPr/>
        <a:lstStyle/>
        <a:p>
          <a:endParaRPr lang="en-US"/>
        </a:p>
      </dgm:t>
    </dgm:pt>
    <dgm:pt modelId="{38FC94D2-1953-4338-AF04-E49094B8C0A8}">
      <dgm:prSet custT="1"/>
      <dgm:spPr/>
      <dgm:t>
        <a:bodyPr/>
        <a:lstStyle/>
        <a:p>
          <a:pPr algn="just" rtl="0"/>
          <a:r>
            <a:rPr lang="en-US" sz="1800" dirty="0"/>
            <a:t>Undertake market reviews (competition assessment) and where relevant prescribe procompetitive remedies to encourage efficient infrastructure investment </a:t>
          </a:r>
        </a:p>
      </dgm:t>
    </dgm:pt>
    <dgm:pt modelId="{91DDF45A-8F7D-44CC-BD66-3320F1B37B1E}" type="parTrans" cxnId="{F65D7A93-409D-4B80-A034-6951B73B10C5}">
      <dgm:prSet/>
      <dgm:spPr/>
      <dgm:t>
        <a:bodyPr/>
        <a:lstStyle/>
        <a:p>
          <a:endParaRPr lang="en-US"/>
        </a:p>
      </dgm:t>
    </dgm:pt>
    <dgm:pt modelId="{CDB3315C-E638-47A1-9109-B36962A1086F}" type="sibTrans" cxnId="{F65D7A93-409D-4B80-A034-6951B73B10C5}">
      <dgm:prSet/>
      <dgm:spPr/>
      <dgm:t>
        <a:bodyPr/>
        <a:lstStyle/>
        <a:p>
          <a:endParaRPr lang="en-US"/>
        </a:p>
      </dgm:t>
    </dgm:pt>
    <dgm:pt modelId="{BBF74E06-E5E5-4DEE-89B7-66CA3BB7512C}">
      <dgm:prSet custT="1"/>
      <dgm:spPr/>
      <dgm:t>
        <a:bodyPr/>
        <a:lstStyle/>
        <a:p>
          <a:pPr algn="just"/>
          <a:r>
            <a:rPr lang="en-US" sz="1800" dirty="0"/>
            <a:t>Capacity building and development of employees</a:t>
          </a:r>
          <a:endParaRPr lang="en-US" sz="1800" dirty="0">
            <a:latin typeface="+mj-lt"/>
          </a:endParaRPr>
        </a:p>
      </dgm:t>
    </dgm:pt>
    <dgm:pt modelId="{89549510-0CCF-47EE-B615-1DEDC48C380D}" type="parTrans" cxnId="{87C42685-F2C3-4215-9833-71BB66143FA7}">
      <dgm:prSet/>
      <dgm:spPr/>
      <dgm:t>
        <a:bodyPr/>
        <a:lstStyle/>
        <a:p>
          <a:endParaRPr lang="en-US"/>
        </a:p>
      </dgm:t>
    </dgm:pt>
    <dgm:pt modelId="{31631175-5468-4CBA-B02C-CBB1625F93BE}" type="sibTrans" cxnId="{87C42685-F2C3-4215-9833-71BB66143FA7}">
      <dgm:prSet/>
      <dgm:spPr/>
      <dgm:t>
        <a:bodyPr/>
        <a:lstStyle/>
        <a:p>
          <a:endParaRPr lang="en-US"/>
        </a:p>
      </dgm:t>
    </dgm:pt>
    <dgm:pt modelId="{61A6659F-A4FE-4409-8597-2DF4BF518854}" type="pres">
      <dgm:prSet presAssocID="{440F8F86-006D-4073-AEB2-9C4DF147D283}" presName="Name0" presStyleCnt="0">
        <dgm:presLayoutVars>
          <dgm:dir/>
          <dgm:animLvl val="lvl"/>
          <dgm:resizeHandles val="exact"/>
        </dgm:presLayoutVars>
      </dgm:prSet>
      <dgm:spPr/>
      <dgm:t>
        <a:bodyPr/>
        <a:lstStyle/>
        <a:p>
          <a:endParaRPr lang="en-ZA"/>
        </a:p>
      </dgm:t>
    </dgm:pt>
    <dgm:pt modelId="{BD84458E-FDCE-4216-AB04-CE16905F8C08}" type="pres">
      <dgm:prSet presAssocID="{2875F20C-7F9B-4EFA-9899-50B61F38C9FB}" presName="composite" presStyleCnt="0"/>
      <dgm:spPr/>
    </dgm:pt>
    <dgm:pt modelId="{228B6AC8-CBC7-4749-B59A-935496A26583}" type="pres">
      <dgm:prSet presAssocID="{2875F20C-7F9B-4EFA-9899-50B61F38C9FB}" presName="parTx" presStyleLbl="alignNode1" presStyleIdx="0" presStyleCnt="4">
        <dgm:presLayoutVars>
          <dgm:chMax val="0"/>
          <dgm:chPref val="0"/>
          <dgm:bulletEnabled val="1"/>
        </dgm:presLayoutVars>
      </dgm:prSet>
      <dgm:spPr/>
      <dgm:t>
        <a:bodyPr/>
        <a:lstStyle/>
        <a:p>
          <a:endParaRPr lang="en-ZA"/>
        </a:p>
      </dgm:t>
    </dgm:pt>
    <dgm:pt modelId="{7A0CA707-2667-404D-97BD-2B922A97B0EB}" type="pres">
      <dgm:prSet presAssocID="{2875F20C-7F9B-4EFA-9899-50B61F38C9FB}" presName="desTx" presStyleLbl="alignAccFollowNode1" presStyleIdx="0" presStyleCnt="4">
        <dgm:presLayoutVars>
          <dgm:bulletEnabled val="1"/>
        </dgm:presLayoutVars>
      </dgm:prSet>
      <dgm:spPr/>
      <dgm:t>
        <a:bodyPr/>
        <a:lstStyle/>
        <a:p>
          <a:endParaRPr lang="en-ZA"/>
        </a:p>
      </dgm:t>
    </dgm:pt>
    <dgm:pt modelId="{0081A7F8-2902-4880-BEFA-FCAB630A6ABF}" type="pres">
      <dgm:prSet presAssocID="{A2A63583-CB8D-4F0D-A92A-8CB7D1699E0C}" presName="space" presStyleCnt="0"/>
      <dgm:spPr/>
    </dgm:pt>
    <dgm:pt modelId="{C6BE61ED-BE91-440F-B734-A51F1A42C8AE}" type="pres">
      <dgm:prSet presAssocID="{89634580-9A80-4CB7-B6F7-C3A379FA9A8D}" presName="composite" presStyleCnt="0"/>
      <dgm:spPr/>
    </dgm:pt>
    <dgm:pt modelId="{C4B70255-DD8D-4084-A063-B23D9BD57B59}" type="pres">
      <dgm:prSet presAssocID="{89634580-9A80-4CB7-B6F7-C3A379FA9A8D}" presName="parTx" presStyleLbl="alignNode1" presStyleIdx="1" presStyleCnt="4">
        <dgm:presLayoutVars>
          <dgm:chMax val="0"/>
          <dgm:chPref val="0"/>
          <dgm:bulletEnabled val="1"/>
        </dgm:presLayoutVars>
      </dgm:prSet>
      <dgm:spPr/>
      <dgm:t>
        <a:bodyPr/>
        <a:lstStyle/>
        <a:p>
          <a:endParaRPr lang="en-ZA"/>
        </a:p>
      </dgm:t>
    </dgm:pt>
    <dgm:pt modelId="{63F1355A-7321-4C37-A845-B94CB4ED2AAF}" type="pres">
      <dgm:prSet presAssocID="{89634580-9A80-4CB7-B6F7-C3A379FA9A8D}" presName="desTx" presStyleLbl="alignAccFollowNode1" presStyleIdx="1" presStyleCnt="4">
        <dgm:presLayoutVars>
          <dgm:bulletEnabled val="1"/>
        </dgm:presLayoutVars>
      </dgm:prSet>
      <dgm:spPr/>
      <dgm:t>
        <a:bodyPr/>
        <a:lstStyle/>
        <a:p>
          <a:endParaRPr lang="en-ZA"/>
        </a:p>
      </dgm:t>
    </dgm:pt>
    <dgm:pt modelId="{E00C6531-B443-49EE-8A52-9259767CAB8E}" type="pres">
      <dgm:prSet presAssocID="{62412FFB-9CDD-4DCF-95D5-D96127DD326C}" presName="space" presStyleCnt="0"/>
      <dgm:spPr/>
    </dgm:pt>
    <dgm:pt modelId="{949A4104-89DB-4440-AB5D-6DCC346B8627}" type="pres">
      <dgm:prSet presAssocID="{6F7B5C1F-DB39-41E6-8240-16002CA08102}" presName="composite" presStyleCnt="0"/>
      <dgm:spPr/>
    </dgm:pt>
    <dgm:pt modelId="{E6D35E50-CD5D-4612-BB6D-B747CDBA696A}" type="pres">
      <dgm:prSet presAssocID="{6F7B5C1F-DB39-41E6-8240-16002CA08102}" presName="parTx" presStyleLbl="alignNode1" presStyleIdx="2" presStyleCnt="4">
        <dgm:presLayoutVars>
          <dgm:chMax val="0"/>
          <dgm:chPref val="0"/>
          <dgm:bulletEnabled val="1"/>
        </dgm:presLayoutVars>
      </dgm:prSet>
      <dgm:spPr/>
      <dgm:t>
        <a:bodyPr/>
        <a:lstStyle/>
        <a:p>
          <a:endParaRPr lang="en-ZA"/>
        </a:p>
      </dgm:t>
    </dgm:pt>
    <dgm:pt modelId="{E2BAA5F8-3CA7-4796-8995-E8B88EA252EB}" type="pres">
      <dgm:prSet presAssocID="{6F7B5C1F-DB39-41E6-8240-16002CA08102}" presName="desTx" presStyleLbl="alignAccFollowNode1" presStyleIdx="2" presStyleCnt="4">
        <dgm:presLayoutVars>
          <dgm:bulletEnabled val="1"/>
        </dgm:presLayoutVars>
      </dgm:prSet>
      <dgm:spPr/>
      <dgm:t>
        <a:bodyPr/>
        <a:lstStyle/>
        <a:p>
          <a:endParaRPr lang="en-ZA"/>
        </a:p>
      </dgm:t>
    </dgm:pt>
    <dgm:pt modelId="{F2AA5D2E-03A8-4A15-B0DD-B652ACD4FCC9}" type="pres">
      <dgm:prSet presAssocID="{2FAC2563-6879-4992-A865-5FA3ED903EA8}" presName="space" presStyleCnt="0"/>
      <dgm:spPr/>
    </dgm:pt>
    <dgm:pt modelId="{7A973457-5FE6-4A36-B211-D2F6234BCED4}" type="pres">
      <dgm:prSet presAssocID="{1F797B22-1FAD-43D6-8268-1028F3829FC0}" presName="composite" presStyleCnt="0"/>
      <dgm:spPr/>
    </dgm:pt>
    <dgm:pt modelId="{C4332F46-1CBE-45CD-B163-746B8BBE182A}" type="pres">
      <dgm:prSet presAssocID="{1F797B22-1FAD-43D6-8268-1028F3829FC0}" presName="parTx" presStyleLbl="alignNode1" presStyleIdx="3" presStyleCnt="4">
        <dgm:presLayoutVars>
          <dgm:chMax val="0"/>
          <dgm:chPref val="0"/>
          <dgm:bulletEnabled val="1"/>
        </dgm:presLayoutVars>
      </dgm:prSet>
      <dgm:spPr/>
      <dgm:t>
        <a:bodyPr/>
        <a:lstStyle/>
        <a:p>
          <a:endParaRPr lang="en-ZA"/>
        </a:p>
      </dgm:t>
    </dgm:pt>
    <dgm:pt modelId="{4D2D6F0B-D31A-428B-8EE4-4888C7D8D096}" type="pres">
      <dgm:prSet presAssocID="{1F797B22-1FAD-43D6-8268-1028F3829FC0}" presName="desTx" presStyleLbl="alignAccFollowNode1" presStyleIdx="3" presStyleCnt="4">
        <dgm:presLayoutVars>
          <dgm:bulletEnabled val="1"/>
        </dgm:presLayoutVars>
      </dgm:prSet>
      <dgm:spPr/>
      <dgm:t>
        <a:bodyPr/>
        <a:lstStyle/>
        <a:p>
          <a:endParaRPr lang="en-ZA"/>
        </a:p>
      </dgm:t>
    </dgm:pt>
  </dgm:ptLst>
  <dgm:cxnLst>
    <dgm:cxn modelId="{87C42685-F2C3-4215-9833-71BB66143FA7}" srcId="{6F7B5C1F-DB39-41E6-8240-16002CA08102}" destId="{BBF74E06-E5E5-4DEE-89B7-66CA3BB7512C}" srcOrd="2" destOrd="0" parTransId="{89549510-0CCF-47EE-B615-1DEDC48C380D}" sibTransId="{31631175-5468-4CBA-B02C-CBB1625F93BE}"/>
    <dgm:cxn modelId="{6119758D-E98E-4817-BA42-C4D9B048F5A5}" type="presOf" srcId="{440F8F86-006D-4073-AEB2-9C4DF147D283}" destId="{61A6659F-A4FE-4409-8597-2DF4BF518854}" srcOrd="0" destOrd="0" presId="urn:microsoft.com/office/officeart/2005/8/layout/hList1"/>
    <dgm:cxn modelId="{6BD6D611-14AB-4D61-A9D3-43070B6C8D0F}" type="presOf" srcId="{C4BE95A6-8DB8-4783-94D7-07E525FDB659}" destId="{4D2D6F0B-D31A-428B-8EE4-4888C7D8D096}" srcOrd="0" destOrd="1" presId="urn:microsoft.com/office/officeart/2005/8/layout/hList1"/>
    <dgm:cxn modelId="{0FB91B72-F18C-4122-BF34-CC181769BDF7}" srcId="{2875F20C-7F9B-4EFA-9899-50B61F38C9FB}" destId="{B374A1C7-0C17-4B5A-A2FC-AE76F43F5462}" srcOrd="6" destOrd="0" parTransId="{C7A75120-A2B8-4D93-AD07-BFE5B1AF9FEF}" sibTransId="{B8C39787-76D2-447E-A68D-51B700966AD2}"/>
    <dgm:cxn modelId="{5E20B9A5-35BD-4B6A-9A19-309F413F8250}" type="presOf" srcId="{6DE46656-D8A4-4F73-A864-5780902DA58A}" destId="{E2BAA5F8-3CA7-4796-8995-E8B88EA252EB}" srcOrd="0" destOrd="3" presId="urn:microsoft.com/office/officeart/2005/8/layout/hList1"/>
    <dgm:cxn modelId="{8EE2159F-A6CF-4AFA-856E-4DE692083C61}" srcId="{2875F20C-7F9B-4EFA-9899-50B61F38C9FB}" destId="{455C132C-FADA-44C3-979B-3B0E64C79623}" srcOrd="3" destOrd="0" parTransId="{0DB1C8DD-0286-498D-8FE0-D9A6DA54C8F3}" sibTransId="{8CFCC952-6F4C-4C77-B4D1-543A227C6001}"/>
    <dgm:cxn modelId="{179EEAB7-456B-4F50-A7D1-22370B3AA669}" srcId="{2875F20C-7F9B-4EFA-9899-50B61F38C9FB}" destId="{A364AC0F-620B-4D4A-AFA5-921FEDAB6989}" srcOrd="1" destOrd="0" parTransId="{B1ECEA64-D6DE-4FD9-9AC9-0F0CDAE854D9}" sibTransId="{66CFD866-F518-47AE-9EFF-F23032157C06}"/>
    <dgm:cxn modelId="{DEB40B94-3A12-4A18-BAD9-8267D5F24C1C}" type="presOf" srcId="{89634580-9A80-4CB7-B6F7-C3A379FA9A8D}" destId="{C4B70255-DD8D-4084-A063-B23D9BD57B59}" srcOrd="0" destOrd="0" presId="urn:microsoft.com/office/officeart/2005/8/layout/hList1"/>
    <dgm:cxn modelId="{F65D7A93-409D-4B80-A034-6951B73B10C5}" srcId="{89634580-9A80-4CB7-B6F7-C3A379FA9A8D}" destId="{38FC94D2-1953-4338-AF04-E49094B8C0A8}" srcOrd="1" destOrd="0" parTransId="{91DDF45A-8F7D-44CC-BD66-3320F1B37B1E}" sibTransId="{CDB3315C-E638-47A1-9109-B36962A1086F}"/>
    <dgm:cxn modelId="{7F0B71F5-4FFF-4A21-8E22-47CDAA1D0372}" srcId="{1F797B22-1FAD-43D6-8268-1028F3829FC0}" destId="{C4BE95A6-8DB8-4783-94D7-07E525FDB659}" srcOrd="1" destOrd="0" parTransId="{2BAA6A10-115E-4EA2-9A80-0964702C7504}" sibTransId="{A6721325-1647-452D-998F-56D49FDA75EF}"/>
    <dgm:cxn modelId="{B61C4D58-FF28-4FE5-A0D5-BD88D9E9D7FD}" srcId="{1F797B22-1FAD-43D6-8268-1028F3829FC0}" destId="{AAF3F1B8-ABF4-4AE0-86A7-D1DAB3FD0B93}" srcOrd="0" destOrd="0" parTransId="{A54011CA-DF78-4237-A9C1-55FB39448591}" sibTransId="{5D31C4C1-9E93-49D8-AECB-74F45744DD00}"/>
    <dgm:cxn modelId="{5CC53798-FC5C-403E-A20F-407966A1E79B}" type="presOf" srcId="{E086E550-2C82-40AF-8088-8E10612A64A9}" destId="{E2BAA5F8-3CA7-4796-8995-E8B88EA252EB}" srcOrd="0" destOrd="1" presId="urn:microsoft.com/office/officeart/2005/8/layout/hList1"/>
    <dgm:cxn modelId="{5D3FC79E-9E22-40F2-91EA-81DA315FE2C5}" type="presOf" srcId="{38FC94D2-1953-4338-AF04-E49094B8C0A8}" destId="{63F1355A-7321-4C37-A845-B94CB4ED2AAF}" srcOrd="0" destOrd="1" presId="urn:microsoft.com/office/officeart/2005/8/layout/hList1"/>
    <dgm:cxn modelId="{E1446D76-F0BD-4622-9E64-D6BAE916E4E7}" type="presOf" srcId="{2875F20C-7F9B-4EFA-9899-50B61F38C9FB}" destId="{228B6AC8-CBC7-4749-B59A-935496A26583}" srcOrd="0" destOrd="0" presId="urn:microsoft.com/office/officeart/2005/8/layout/hList1"/>
    <dgm:cxn modelId="{B3E90784-2E17-47CC-AE22-E16DDAA6CAD0}" type="presOf" srcId="{6F0468BA-609F-4FD1-8D04-715530B1A048}" destId="{7A0CA707-2667-404D-97BD-2B922A97B0EB}" srcOrd="0" destOrd="5" presId="urn:microsoft.com/office/officeart/2005/8/layout/hList1"/>
    <dgm:cxn modelId="{D7C2A2A2-C7F0-4EEC-90FC-3073D9D7D694}" srcId="{2875F20C-7F9B-4EFA-9899-50B61F38C9FB}" destId="{ABA7A36C-24B5-4DE1-9C2F-A6406F32D5A0}" srcOrd="0" destOrd="0" parTransId="{AD5DC64F-9C00-494D-854B-F522CFC17A01}" sibTransId="{108B883B-F250-4BDC-9993-A7B4419CC80E}"/>
    <dgm:cxn modelId="{9529A332-AFF0-458D-B105-2D889AC285C0}" type="presOf" srcId="{BBF74E06-E5E5-4DEE-89B7-66CA3BB7512C}" destId="{E2BAA5F8-3CA7-4796-8995-E8B88EA252EB}" srcOrd="0" destOrd="2" presId="urn:microsoft.com/office/officeart/2005/8/layout/hList1"/>
    <dgm:cxn modelId="{6B19786D-1395-4A4D-B25D-9B9DF7AF1AFE}" srcId="{2875F20C-7F9B-4EFA-9899-50B61F38C9FB}" destId="{2726D4C1-3B95-4334-A8A6-62BFD0931EC9}" srcOrd="2" destOrd="0" parTransId="{45FA0C24-A1F6-4F3D-830B-C6528E35D1B6}" sibTransId="{62DC4346-6FA3-4EAF-9F46-3C803BCACD4E}"/>
    <dgm:cxn modelId="{192DE326-C36B-44F1-B9B3-B10481431BED}" type="presOf" srcId="{6F7B5C1F-DB39-41E6-8240-16002CA08102}" destId="{E6D35E50-CD5D-4612-BB6D-B747CDBA696A}" srcOrd="0" destOrd="0" presId="urn:microsoft.com/office/officeart/2005/8/layout/hList1"/>
    <dgm:cxn modelId="{3A4737F4-C996-46E2-B96E-55194B84166E}" type="presOf" srcId="{B374A1C7-0C17-4B5A-A2FC-AE76F43F5462}" destId="{7A0CA707-2667-404D-97BD-2B922A97B0EB}" srcOrd="0" destOrd="6" presId="urn:microsoft.com/office/officeart/2005/8/layout/hList1"/>
    <dgm:cxn modelId="{9BEEB43C-4135-483A-A720-CA65728B3674}" srcId="{89634580-9A80-4CB7-B6F7-C3A379FA9A8D}" destId="{AFF70771-13F7-4228-B82D-8C8D7634BA12}" srcOrd="2" destOrd="0" parTransId="{02303061-FDC9-4CE0-8E64-1F99A8D6374B}" sibTransId="{400F1FBC-F3C2-4C9C-8A01-DAAAAAA4F442}"/>
    <dgm:cxn modelId="{1BB38484-8C67-4229-B9FD-512B94F5AD3F}" type="presOf" srcId="{A364AC0F-620B-4D4A-AFA5-921FEDAB6989}" destId="{7A0CA707-2667-404D-97BD-2B922A97B0EB}" srcOrd="0" destOrd="1" presId="urn:microsoft.com/office/officeart/2005/8/layout/hList1"/>
    <dgm:cxn modelId="{B6B18D30-E0EB-4837-AB9F-86680911BA36}" type="presOf" srcId="{AFF70771-13F7-4228-B82D-8C8D7634BA12}" destId="{63F1355A-7321-4C37-A845-B94CB4ED2AAF}" srcOrd="0" destOrd="2" presId="urn:microsoft.com/office/officeart/2005/8/layout/hList1"/>
    <dgm:cxn modelId="{D9A0D920-2785-4682-AD14-DAE2C7409985}" type="presOf" srcId="{2726D4C1-3B95-4334-A8A6-62BFD0931EC9}" destId="{7A0CA707-2667-404D-97BD-2B922A97B0EB}" srcOrd="0" destOrd="2" presId="urn:microsoft.com/office/officeart/2005/8/layout/hList1"/>
    <dgm:cxn modelId="{0015192F-2DF4-4947-8951-4204F30035A7}" type="presOf" srcId="{455C132C-FADA-44C3-979B-3B0E64C79623}" destId="{7A0CA707-2667-404D-97BD-2B922A97B0EB}" srcOrd="0" destOrd="3" presId="urn:microsoft.com/office/officeart/2005/8/layout/hList1"/>
    <dgm:cxn modelId="{E1359EC4-42E9-4BD7-9C26-244B5203CF35}" srcId="{6F7B5C1F-DB39-41E6-8240-16002CA08102}" destId="{E086E550-2C82-40AF-8088-8E10612A64A9}" srcOrd="1" destOrd="0" parTransId="{3FC1DCF0-F43A-445E-8E19-33992EC4940A}" sibTransId="{143F0DDE-D5E0-4EC5-87B7-97AA00EB0CA2}"/>
    <dgm:cxn modelId="{20B1FF4B-D703-4B5B-965C-85E5986F9163}" srcId="{440F8F86-006D-4073-AEB2-9C4DF147D283}" destId="{2875F20C-7F9B-4EFA-9899-50B61F38C9FB}" srcOrd="0" destOrd="0" parTransId="{4960ED59-ED8C-4C7A-B94F-8E319624486E}" sibTransId="{A2A63583-CB8D-4F0D-A92A-8CB7D1699E0C}"/>
    <dgm:cxn modelId="{5D36A1E4-F970-435A-B7D5-6C72987D1D1B}" srcId="{2875F20C-7F9B-4EFA-9899-50B61F38C9FB}" destId="{6F0468BA-609F-4FD1-8D04-715530B1A048}" srcOrd="5" destOrd="0" parTransId="{2B52F6E8-904D-4309-9750-CDBB84C9944D}" sibTransId="{A873C579-C13A-4833-9C03-6BA087F75255}"/>
    <dgm:cxn modelId="{C2451403-DC8E-4F4C-8DCB-CBCC2CB07E44}" srcId="{440F8F86-006D-4073-AEB2-9C4DF147D283}" destId="{1F797B22-1FAD-43D6-8268-1028F3829FC0}" srcOrd="3" destOrd="0" parTransId="{A10AAFF0-36CF-4F9B-B6DE-222B35651EAC}" sibTransId="{B2AA9823-FB7D-458F-A34A-9689ABB95476}"/>
    <dgm:cxn modelId="{D6D7F41B-B38E-42C3-B713-D7E09D7BFFC3}" srcId="{2875F20C-7F9B-4EFA-9899-50B61F38C9FB}" destId="{459C04FF-E3BC-42C3-A1F4-097961A12417}" srcOrd="4" destOrd="0" parTransId="{413C991A-A1A9-4B8B-A8C7-2CF334CCBD32}" sibTransId="{C0556B80-9514-4204-9E4D-E9755503857D}"/>
    <dgm:cxn modelId="{B9DDE83E-E121-486A-8739-FBA58B520A99}" type="presOf" srcId="{1F797B22-1FAD-43D6-8268-1028F3829FC0}" destId="{C4332F46-1CBE-45CD-B163-746B8BBE182A}" srcOrd="0" destOrd="0" presId="urn:microsoft.com/office/officeart/2005/8/layout/hList1"/>
    <dgm:cxn modelId="{C3CB26E8-F0F4-4C7B-A3D5-E2E0F84C4DE2}" type="presOf" srcId="{459C04FF-E3BC-42C3-A1F4-097961A12417}" destId="{7A0CA707-2667-404D-97BD-2B922A97B0EB}" srcOrd="0" destOrd="4" presId="urn:microsoft.com/office/officeart/2005/8/layout/hList1"/>
    <dgm:cxn modelId="{567E3C46-564C-4633-9224-63AF4F09CBDE}" type="presOf" srcId="{ABA7A36C-24B5-4DE1-9C2F-A6406F32D5A0}" destId="{7A0CA707-2667-404D-97BD-2B922A97B0EB}" srcOrd="0" destOrd="0" presId="urn:microsoft.com/office/officeart/2005/8/layout/hList1"/>
    <dgm:cxn modelId="{7FD6F596-272D-4BD0-B282-DE400E3121DF}" type="presOf" srcId="{03B86974-567B-4323-9A7B-CA92BA01044E}" destId="{63F1355A-7321-4C37-A845-B94CB4ED2AAF}" srcOrd="0" destOrd="0" presId="urn:microsoft.com/office/officeart/2005/8/layout/hList1"/>
    <dgm:cxn modelId="{ABE0E6A3-6D59-46C2-ACFB-68221BDEC047}" srcId="{6F7B5C1F-DB39-41E6-8240-16002CA08102}" destId="{0A321F81-DBD0-48CB-A63A-8E6C4943FC6C}" srcOrd="0" destOrd="0" parTransId="{DEE697A6-6ED6-4A6D-BBF3-336B4C204568}" sibTransId="{08ADE090-98D9-4480-9BD8-198DE4E365B8}"/>
    <dgm:cxn modelId="{2D3C8814-81B8-4BA2-88F9-1D4586262BA3}" type="presOf" srcId="{AAF3F1B8-ABF4-4AE0-86A7-D1DAB3FD0B93}" destId="{4D2D6F0B-D31A-428B-8EE4-4888C7D8D096}" srcOrd="0" destOrd="0" presId="urn:microsoft.com/office/officeart/2005/8/layout/hList1"/>
    <dgm:cxn modelId="{2C85A846-BA14-49CE-A35C-A4C40A280FF8}" srcId="{6F7B5C1F-DB39-41E6-8240-16002CA08102}" destId="{6DE46656-D8A4-4F73-A864-5780902DA58A}" srcOrd="3" destOrd="0" parTransId="{3EB76007-CC85-4CBE-9951-84C49F8A88C7}" sibTransId="{1CE4D172-951C-4A49-8567-DA2811FFE474}"/>
    <dgm:cxn modelId="{7FDEC68D-FE51-4770-B6A0-935A08C50B38}" srcId="{440F8F86-006D-4073-AEB2-9C4DF147D283}" destId="{89634580-9A80-4CB7-B6F7-C3A379FA9A8D}" srcOrd="1" destOrd="0" parTransId="{4913C3A8-4503-48C1-91A5-51FF94276E53}" sibTransId="{62412FFB-9CDD-4DCF-95D5-D96127DD326C}"/>
    <dgm:cxn modelId="{F388ECA4-F21D-444A-9667-466B2DE0AF21}" type="presOf" srcId="{0A321F81-DBD0-48CB-A63A-8E6C4943FC6C}" destId="{E2BAA5F8-3CA7-4796-8995-E8B88EA252EB}" srcOrd="0" destOrd="0" presId="urn:microsoft.com/office/officeart/2005/8/layout/hList1"/>
    <dgm:cxn modelId="{9272321F-17A8-4A24-BC6C-8B409833134B}" srcId="{89634580-9A80-4CB7-B6F7-C3A379FA9A8D}" destId="{03B86974-567B-4323-9A7B-CA92BA01044E}" srcOrd="0" destOrd="0" parTransId="{A9D10301-614B-4D39-BC87-B404B096F542}" sibTransId="{6797BA64-7345-4194-AFC7-61CFE2226054}"/>
    <dgm:cxn modelId="{023CC1D4-4D64-401A-B111-D511D7B0BE92}" srcId="{440F8F86-006D-4073-AEB2-9C4DF147D283}" destId="{6F7B5C1F-DB39-41E6-8240-16002CA08102}" srcOrd="2" destOrd="0" parTransId="{F66DA048-56D2-4E7A-A157-16B50493DD57}" sibTransId="{2FAC2563-6879-4992-A865-5FA3ED903EA8}"/>
    <dgm:cxn modelId="{913459C1-62BB-4846-B7FB-255B0D3BB071}" type="presParOf" srcId="{61A6659F-A4FE-4409-8597-2DF4BF518854}" destId="{BD84458E-FDCE-4216-AB04-CE16905F8C08}" srcOrd="0" destOrd="0" presId="urn:microsoft.com/office/officeart/2005/8/layout/hList1"/>
    <dgm:cxn modelId="{20D618BC-E09D-4FA8-9E78-547A3D93D6A6}" type="presParOf" srcId="{BD84458E-FDCE-4216-AB04-CE16905F8C08}" destId="{228B6AC8-CBC7-4749-B59A-935496A26583}" srcOrd="0" destOrd="0" presId="urn:microsoft.com/office/officeart/2005/8/layout/hList1"/>
    <dgm:cxn modelId="{9F323EEB-7626-4E91-B269-CAAB2AF583C5}" type="presParOf" srcId="{BD84458E-FDCE-4216-AB04-CE16905F8C08}" destId="{7A0CA707-2667-404D-97BD-2B922A97B0EB}" srcOrd="1" destOrd="0" presId="urn:microsoft.com/office/officeart/2005/8/layout/hList1"/>
    <dgm:cxn modelId="{F574BA3D-B702-4D1D-B58B-DF3DC7BE1C57}" type="presParOf" srcId="{61A6659F-A4FE-4409-8597-2DF4BF518854}" destId="{0081A7F8-2902-4880-BEFA-FCAB630A6ABF}" srcOrd="1" destOrd="0" presId="urn:microsoft.com/office/officeart/2005/8/layout/hList1"/>
    <dgm:cxn modelId="{30EBAF98-CBA8-42C6-B6E8-23E1AED87D3C}" type="presParOf" srcId="{61A6659F-A4FE-4409-8597-2DF4BF518854}" destId="{C6BE61ED-BE91-440F-B734-A51F1A42C8AE}" srcOrd="2" destOrd="0" presId="urn:microsoft.com/office/officeart/2005/8/layout/hList1"/>
    <dgm:cxn modelId="{BBBD4B9D-89B0-42D4-BDE5-C5313972EDAB}" type="presParOf" srcId="{C6BE61ED-BE91-440F-B734-A51F1A42C8AE}" destId="{C4B70255-DD8D-4084-A063-B23D9BD57B59}" srcOrd="0" destOrd="0" presId="urn:microsoft.com/office/officeart/2005/8/layout/hList1"/>
    <dgm:cxn modelId="{A4F9737B-B9D0-462B-B0FE-8CB216B00D3F}" type="presParOf" srcId="{C6BE61ED-BE91-440F-B734-A51F1A42C8AE}" destId="{63F1355A-7321-4C37-A845-B94CB4ED2AAF}" srcOrd="1" destOrd="0" presId="urn:microsoft.com/office/officeart/2005/8/layout/hList1"/>
    <dgm:cxn modelId="{35AAE04A-F7E6-4458-AE4C-3657A130C8D9}" type="presParOf" srcId="{61A6659F-A4FE-4409-8597-2DF4BF518854}" destId="{E00C6531-B443-49EE-8A52-9259767CAB8E}" srcOrd="3" destOrd="0" presId="urn:microsoft.com/office/officeart/2005/8/layout/hList1"/>
    <dgm:cxn modelId="{43BE255C-FFAE-4237-8077-9DF33564E20C}" type="presParOf" srcId="{61A6659F-A4FE-4409-8597-2DF4BF518854}" destId="{949A4104-89DB-4440-AB5D-6DCC346B8627}" srcOrd="4" destOrd="0" presId="urn:microsoft.com/office/officeart/2005/8/layout/hList1"/>
    <dgm:cxn modelId="{50ED3828-38ED-4A12-9DD2-9B885B8D1B1F}" type="presParOf" srcId="{949A4104-89DB-4440-AB5D-6DCC346B8627}" destId="{E6D35E50-CD5D-4612-BB6D-B747CDBA696A}" srcOrd="0" destOrd="0" presId="urn:microsoft.com/office/officeart/2005/8/layout/hList1"/>
    <dgm:cxn modelId="{9A42BC09-E01B-410B-A552-EEA3EB531A4E}" type="presParOf" srcId="{949A4104-89DB-4440-AB5D-6DCC346B8627}" destId="{E2BAA5F8-3CA7-4796-8995-E8B88EA252EB}" srcOrd="1" destOrd="0" presId="urn:microsoft.com/office/officeart/2005/8/layout/hList1"/>
    <dgm:cxn modelId="{32B69CFB-9D94-4258-B9C6-9BFDBA5A6C80}" type="presParOf" srcId="{61A6659F-A4FE-4409-8597-2DF4BF518854}" destId="{F2AA5D2E-03A8-4A15-B0DD-B652ACD4FCC9}" srcOrd="5" destOrd="0" presId="urn:microsoft.com/office/officeart/2005/8/layout/hList1"/>
    <dgm:cxn modelId="{656E2656-7AFA-4A18-AFDB-6E768EB0F9E6}" type="presParOf" srcId="{61A6659F-A4FE-4409-8597-2DF4BF518854}" destId="{7A973457-5FE6-4A36-B211-D2F6234BCED4}" srcOrd="6" destOrd="0" presId="urn:microsoft.com/office/officeart/2005/8/layout/hList1"/>
    <dgm:cxn modelId="{42538857-5DB0-45BE-A6D3-ECA01D9B7EF3}" type="presParOf" srcId="{7A973457-5FE6-4A36-B211-D2F6234BCED4}" destId="{C4332F46-1CBE-45CD-B163-746B8BBE182A}" srcOrd="0" destOrd="0" presId="urn:microsoft.com/office/officeart/2005/8/layout/hList1"/>
    <dgm:cxn modelId="{B0955115-9AD9-4933-916D-34612AC26CE4}" type="presParOf" srcId="{7A973457-5FE6-4A36-B211-D2F6234BCED4}" destId="{4D2D6F0B-D31A-428B-8EE4-4888C7D8D096}"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92BF11-CAEC-4592-A180-32D09107A052}">
      <dsp:nvSpPr>
        <dsp:cNvPr id="0" name=""/>
        <dsp:cNvSpPr/>
      </dsp:nvSpPr>
      <dsp:spPr>
        <a:xfrm>
          <a:off x="0" y="0"/>
          <a:ext cx="5624762" cy="3883020"/>
        </a:xfrm>
        <a:prstGeom prst="roundRect">
          <a:avLst/>
        </a:prstGeom>
        <a:solidFill>
          <a:schemeClr val="accent4">
            <a:lumMod val="20000"/>
            <a:lumOff val="80000"/>
          </a:schemeClr>
        </a:soli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144780" tIns="144780" rIns="144780" bIns="144780" numCol="1" spcCol="1270" anchor="ctr" anchorCtr="0">
          <a:noAutofit/>
        </a:bodyPr>
        <a:lstStyle/>
        <a:p>
          <a:pPr lvl="0" algn="just" defTabSz="1689100" rtl="0">
            <a:lnSpc>
              <a:spcPct val="90000"/>
            </a:lnSpc>
            <a:spcBef>
              <a:spcPct val="0"/>
            </a:spcBef>
            <a:spcAft>
              <a:spcPct val="35000"/>
            </a:spcAft>
          </a:pPr>
          <a:r>
            <a:rPr lang="en-US" sz="3800" b="1" kern="1200" dirty="0">
              <a:solidFill>
                <a:srgbClr val="C00000"/>
              </a:solidFill>
              <a:latin typeface="Arial" panose="020B0604020202020204" pitchFamily="34" charset="0"/>
              <a:cs typeface="Arial" panose="020B0604020202020204" pitchFamily="34" charset="0"/>
            </a:rPr>
            <a:t>MISSION </a:t>
          </a:r>
          <a:r>
            <a:rPr lang="en-GB" sz="3800" b="0" i="0" kern="1200" dirty="0"/>
            <a:t>To ensure that all South Africans have access to a wide range of high-quality communication services at affordable prices</a:t>
          </a:r>
          <a:endParaRPr lang="en-US" sz="3800" b="1" kern="1200" dirty="0">
            <a:solidFill>
              <a:srgbClr val="C00000"/>
            </a:solidFill>
            <a:latin typeface="Arial" panose="020B0604020202020204" pitchFamily="34" charset="0"/>
            <a:cs typeface="Arial" panose="020B0604020202020204" pitchFamily="34" charset="0"/>
          </a:endParaRPr>
        </a:p>
      </dsp:txBody>
      <dsp:txXfrm>
        <a:off x="0" y="0"/>
        <a:ext cx="5624762" cy="38830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2D8A0F-55A2-4864-9569-CF29C186A5ED}">
      <dsp:nvSpPr>
        <dsp:cNvPr id="0" name=""/>
        <dsp:cNvSpPr/>
      </dsp:nvSpPr>
      <dsp:spPr>
        <a:xfrm rot="16200000">
          <a:off x="-1574886" y="1574886"/>
          <a:ext cx="5020668" cy="1870894"/>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algn="l" defTabSz="1066800">
            <a:lnSpc>
              <a:spcPct val="90000"/>
            </a:lnSpc>
            <a:spcBef>
              <a:spcPct val="0"/>
            </a:spcBef>
            <a:spcAft>
              <a:spcPct val="35000"/>
            </a:spcAft>
            <a:buNone/>
          </a:pPr>
          <a:endPar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algn="l" defTabSz="1066800">
            <a:lnSpc>
              <a:spcPct val="90000"/>
            </a:lnSpc>
            <a:spcBef>
              <a:spcPct val="0"/>
            </a:spcBef>
            <a:spcAft>
              <a:spcPct val="35000"/>
            </a:spcAft>
            <a:buNone/>
          </a:pPr>
          <a:r>
            <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rPr>
            <a:t>Investment in and access to broadband infrastructure</a:t>
          </a:r>
        </a:p>
        <a:p>
          <a:pPr marL="0" lvl="0" algn="l" defTabSz="1066800">
            <a:lnSpc>
              <a:spcPct val="90000"/>
            </a:lnSpc>
            <a:spcBef>
              <a:spcPct val="0"/>
            </a:spcBef>
            <a:spcAft>
              <a:spcPct val="35000"/>
            </a:spcAft>
            <a:buNone/>
          </a:pPr>
          <a:r>
            <a:rPr lang="en-US" sz="1400" b="0" kern="1200" dirty="0">
              <a:solidFill>
                <a:prstClr val="black"/>
              </a:solidFill>
              <a:latin typeface="Verdana" panose="020B0604030504040204" pitchFamily="34" charset="0"/>
              <a:ea typeface="Verdana" panose="020B0604030504040204" pitchFamily="34" charset="0"/>
              <a:cs typeface="Verdana" panose="020B0604030504040204" pitchFamily="34" charset="0"/>
            </a:rPr>
            <a:t>1. Facilitate investment in broadband infrastructure</a:t>
          </a:r>
        </a:p>
        <a:p>
          <a:pPr marL="0" lvl="0" algn="l" defTabSz="1066800">
            <a:lnSpc>
              <a:spcPct val="90000"/>
            </a:lnSpc>
            <a:spcBef>
              <a:spcPct val="0"/>
            </a:spcBef>
            <a:spcAft>
              <a:spcPct val="35000"/>
            </a:spcAft>
            <a:buNone/>
          </a:pPr>
          <a:r>
            <a:rPr lang="en-US" sz="1400" b="0" kern="1200" dirty="0">
              <a:solidFill>
                <a:prstClr val="black"/>
              </a:solidFill>
              <a:latin typeface="Verdana" panose="020B0604030504040204" pitchFamily="34" charset="0"/>
              <a:ea typeface="Verdana" panose="020B0604030504040204" pitchFamily="34" charset="0"/>
              <a:cs typeface="Verdana" panose="020B0604030504040204" pitchFamily="34" charset="0"/>
            </a:rPr>
            <a:t>2. Increase access to broadband spectrum from 566MHz to 958MHz by 2020</a:t>
          </a:r>
          <a:endPar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algn="l" defTabSz="1066800">
            <a:lnSpc>
              <a:spcPct val="90000"/>
            </a:lnSpc>
            <a:spcBef>
              <a:spcPct val="0"/>
            </a:spcBef>
            <a:spcAft>
              <a:spcPct val="35000"/>
            </a:spcAft>
            <a:buNone/>
          </a:pPr>
          <a:endPar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algn="l" defTabSz="1066800">
            <a:lnSpc>
              <a:spcPct val="90000"/>
            </a:lnSpc>
            <a:spcBef>
              <a:spcPct val="0"/>
            </a:spcBef>
            <a:spcAft>
              <a:spcPct val="35000"/>
            </a:spcAft>
            <a:buNone/>
          </a:pPr>
          <a:endPar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dsp:txBody>
      <dsp:txXfrm rot="16200000">
        <a:off x="-1574886" y="1574886"/>
        <a:ext cx="5020668" cy="1870894"/>
      </dsp:txXfrm>
    </dsp:sp>
    <dsp:sp modelId="{5B844007-9D97-4B52-909C-E200BB4D79D0}">
      <dsp:nvSpPr>
        <dsp:cNvPr id="0" name=""/>
        <dsp:cNvSpPr/>
      </dsp:nvSpPr>
      <dsp:spPr>
        <a:xfrm rot="16200000">
          <a:off x="271192" y="1720207"/>
          <a:ext cx="5020668" cy="1580253"/>
        </a:xfrm>
        <a:prstGeom prst="flowChartManualOperation">
          <a:avLst/>
        </a:prstGeom>
        <a:solidFill>
          <a:srgbClr val="3399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l" defTabSz="622300">
            <a:lnSpc>
              <a:spcPct val="90000"/>
            </a:lnSpc>
            <a:spcBef>
              <a:spcPct val="0"/>
            </a:spcBef>
            <a:spcAft>
              <a:spcPct val="35000"/>
            </a:spcAft>
          </a:pPr>
          <a:endParaRPr lang="en-ZA"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endParaRPr lang="en-ZA"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r>
            <a:rPr lang="en-US"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Promote competition</a:t>
          </a:r>
        </a:p>
        <a:p>
          <a:pPr lvl="0" algn="l" defTabSz="622300">
            <a:lnSpc>
              <a:spcPct val="90000"/>
            </a:lnSpc>
            <a:spcBef>
              <a:spcPct val="0"/>
            </a:spcBef>
            <a:spcAft>
              <a:spcPct val="35000"/>
            </a:spcAft>
          </a:pPr>
          <a:r>
            <a:rPr lang="en-US" sz="14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Promote competition and reduce costs of electronic communications, electronic communications networks, postal and broadcasting services by 2019/20</a:t>
          </a:r>
        </a:p>
        <a:p>
          <a:pPr lvl="0" algn="l" defTabSz="622300">
            <a:lnSpc>
              <a:spcPct val="90000"/>
            </a:lnSpc>
            <a:spcBef>
              <a:spcPct val="0"/>
            </a:spcBef>
            <a:spcAft>
              <a:spcPct val="35000"/>
            </a:spcAft>
          </a:pPr>
          <a:endParaRPr lang="en-ZA"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endParaRPr lang="en-ZA"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endParaRPr lang="en-ZA"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endParaRPr lang="en-ZA"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dsp:txBody>
      <dsp:txXfrm rot="16200000">
        <a:off x="271192" y="1720207"/>
        <a:ext cx="5020668" cy="1580253"/>
      </dsp:txXfrm>
    </dsp:sp>
    <dsp:sp modelId="{5401D774-4844-4C8D-B142-F41042538572}">
      <dsp:nvSpPr>
        <dsp:cNvPr id="0" name=""/>
        <dsp:cNvSpPr/>
      </dsp:nvSpPr>
      <dsp:spPr>
        <a:xfrm rot="16200000">
          <a:off x="2044195" y="1644552"/>
          <a:ext cx="5020668" cy="1731563"/>
        </a:xfrm>
        <a:prstGeom prst="flowChartManualOperati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endParaRPr lang="en-ZA"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ctr" defTabSz="622300">
            <a:lnSpc>
              <a:spcPct val="90000"/>
            </a:lnSpc>
            <a:spcBef>
              <a:spcPct val="0"/>
            </a:spcBef>
            <a:spcAft>
              <a:spcPct val="35000"/>
            </a:spcAft>
          </a:pPr>
          <a:endParaRPr lang="en-ZA"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ctr" defTabSz="622300">
            <a:lnSpc>
              <a:spcPct val="90000"/>
            </a:lnSpc>
            <a:spcBef>
              <a:spcPct val="0"/>
            </a:spcBef>
            <a:spcAft>
              <a:spcPct val="35000"/>
            </a:spcAft>
          </a:pPr>
          <a:endParaRPr lang="en-ZA"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ctr" defTabSz="622300">
            <a:lnSpc>
              <a:spcPct val="90000"/>
            </a:lnSpc>
            <a:spcBef>
              <a:spcPct val="0"/>
            </a:spcBef>
            <a:spcAft>
              <a:spcPct val="35000"/>
            </a:spcAft>
          </a:pPr>
          <a:endParaRPr lang="en-US"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ctr" defTabSz="622300">
            <a:lnSpc>
              <a:spcPct val="90000"/>
            </a:lnSpc>
            <a:spcBef>
              <a:spcPct val="0"/>
            </a:spcBef>
            <a:spcAft>
              <a:spcPct val="35000"/>
            </a:spcAft>
          </a:pPr>
          <a:endParaRPr lang="en-US"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ctr" defTabSz="622300">
            <a:lnSpc>
              <a:spcPct val="90000"/>
            </a:lnSpc>
            <a:spcBef>
              <a:spcPct val="0"/>
            </a:spcBef>
            <a:spcAft>
              <a:spcPct val="35000"/>
            </a:spcAft>
          </a:pPr>
          <a:endParaRPr lang="en-US"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ctr" defTabSz="622300">
            <a:lnSpc>
              <a:spcPct val="90000"/>
            </a:lnSpc>
            <a:spcBef>
              <a:spcPct val="0"/>
            </a:spcBef>
            <a:spcAft>
              <a:spcPct val="35000"/>
            </a:spcAft>
          </a:pPr>
          <a:endParaRPr lang="en-US"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ctr" defTabSz="622300">
            <a:lnSpc>
              <a:spcPct val="90000"/>
            </a:lnSpc>
            <a:spcBef>
              <a:spcPct val="0"/>
            </a:spcBef>
            <a:spcAft>
              <a:spcPct val="35000"/>
            </a:spcAft>
          </a:pPr>
          <a:endParaRPr lang="en-US"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ctr" defTabSz="622300">
            <a:lnSpc>
              <a:spcPct val="90000"/>
            </a:lnSpc>
            <a:spcBef>
              <a:spcPct val="0"/>
            </a:spcBef>
            <a:spcAft>
              <a:spcPct val="35000"/>
            </a:spcAft>
          </a:pPr>
          <a:r>
            <a:rPr lang="en-US"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Common national identity and social cohesion</a:t>
          </a:r>
          <a:endParaRPr lang="en-ZA" sz="14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r>
            <a:rPr lang="en-US" sz="14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Increase television broadcasting platforms from three to seven Digital Terrestrial Television Multiplexers and develop a regulatory framework by 2020</a:t>
          </a:r>
        </a:p>
        <a:p>
          <a:pPr lvl="0" algn="l" defTabSz="622300">
            <a:lnSpc>
              <a:spcPct val="90000"/>
            </a:lnSpc>
            <a:spcBef>
              <a:spcPct val="0"/>
            </a:spcBef>
            <a:spcAft>
              <a:spcPct val="35000"/>
            </a:spcAft>
          </a:pPr>
          <a:endParaRPr lang="en-US" sz="14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endParaRPr lang="en-US"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endParaRPr lang="en-US" sz="14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endParaRPr lang="en-US" sz="14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endParaRPr lang="en-US" sz="14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endParaRPr lang="en-US" sz="14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endParaRPr lang="en-US" sz="14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l" defTabSz="622300">
            <a:lnSpc>
              <a:spcPct val="90000"/>
            </a:lnSpc>
            <a:spcBef>
              <a:spcPct val="0"/>
            </a:spcBef>
            <a:spcAft>
              <a:spcPct val="35000"/>
            </a:spcAft>
          </a:pPr>
          <a:endParaRPr lang="en-US" sz="14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dsp:txBody>
      <dsp:txXfrm rot="16200000">
        <a:off x="2044195" y="1644552"/>
        <a:ext cx="5020668" cy="1731563"/>
      </dsp:txXfrm>
    </dsp:sp>
    <dsp:sp modelId="{8CFB6F3E-321D-4AED-96B9-1A931F9A6B20}">
      <dsp:nvSpPr>
        <dsp:cNvPr id="0" name=""/>
        <dsp:cNvSpPr/>
      </dsp:nvSpPr>
      <dsp:spPr>
        <a:xfrm rot="16200000">
          <a:off x="3818623" y="1720207"/>
          <a:ext cx="5020668" cy="1580253"/>
        </a:xfrm>
        <a:prstGeom prst="flowChartManualOperation">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algn="ctr" defTabSz="1066800">
            <a:lnSpc>
              <a:spcPct val="90000"/>
            </a:lnSpc>
            <a:spcBef>
              <a:spcPct val="0"/>
            </a:spcBef>
            <a:spcAft>
              <a:spcPct val="35000"/>
            </a:spcAft>
            <a:buNone/>
          </a:pPr>
          <a:r>
            <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rPr>
            <a:t>Independent and credible regulator</a:t>
          </a:r>
        </a:p>
        <a:p>
          <a:pPr marL="0" lvl="0" algn="l" defTabSz="1066800">
            <a:lnSpc>
              <a:spcPct val="90000"/>
            </a:lnSpc>
            <a:spcBef>
              <a:spcPct val="0"/>
            </a:spcBef>
            <a:spcAft>
              <a:spcPct val="35000"/>
            </a:spcAft>
            <a:buNone/>
          </a:pPr>
          <a:r>
            <a:rPr lang="en-US" sz="1400" b="0" kern="1200" dirty="0">
              <a:solidFill>
                <a:prstClr val="black"/>
              </a:solidFill>
              <a:latin typeface="Verdana" panose="020B0604030504040204" pitchFamily="34" charset="0"/>
              <a:ea typeface="Verdana" panose="020B0604030504040204" pitchFamily="34" charset="0"/>
              <a:cs typeface="Verdana" panose="020B0604030504040204" pitchFamily="34" charset="0"/>
            </a:rPr>
            <a:t>Adherence to regulatory principles of  transparency, accountability, independence, integrity and predictability in the public interest</a:t>
          </a:r>
        </a:p>
        <a:p>
          <a:pPr marL="0" lvl="0" algn="l" defTabSz="1066800">
            <a:lnSpc>
              <a:spcPct val="90000"/>
            </a:lnSpc>
            <a:spcBef>
              <a:spcPct val="0"/>
            </a:spcBef>
            <a:spcAft>
              <a:spcPct val="35000"/>
            </a:spcAft>
            <a:buNone/>
          </a:pPr>
          <a:endParaRPr lang="en-ZA" sz="14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dsp:txBody>
      <dsp:txXfrm rot="16200000">
        <a:off x="3818623" y="1720207"/>
        <a:ext cx="5020668" cy="1580253"/>
      </dsp:txXfrm>
    </dsp:sp>
    <dsp:sp modelId="{8F442E1E-39FE-4894-88AA-3FD00E62F2CA}">
      <dsp:nvSpPr>
        <dsp:cNvPr id="0" name=""/>
        <dsp:cNvSpPr/>
      </dsp:nvSpPr>
      <dsp:spPr>
        <a:xfrm rot="16200000">
          <a:off x="5517395" y="1720207"/>
          <a:ext cx="5020668" cy="158025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algn="ctr" defTabSz="1066800">
            <a:lnSpc>
              <a:spcPct val="90000"/>
            </a:lnSpc>
            <a:spcBef>
              <a:spcPct val="0"/>
            </a:spcBef>
            <a:spcAft>
              <a:spcPct val="35000"/>
            </a:spcAft>
            <a:buNone/>
          </a:pPr>
          <a:r>
            <a:rPr lang="en-US" sz="1400" b="1" kern="1200" dirty="0">
              <a:solidFill>
                <a:prstClr val="black"/>
              </a:solidFill>
              <a:latin typeface="Verdana" panose="020B0604030504040204" pitchFamily="34" charset="0"/>
              <a:ea typeface="Verdana" panose="020B0604030504040204" pitchFamily="34" charset="0"/>
              <a:cs typeface="Verdana" panose="020B0604030504040204" pitchFamily="34" charset="0"/>
            </a:rPr>
            <a:t>Improve stakeholder and consumer experience</a:t>
          </a:r>
        </a:p>
        <a:p>
          <a:pPr marL="0" lvl="0" algn="l" defTabSz="1066800">
            <a:lnSpc>
              <a:spcPct val="90000"/>
            </a:lnSpc>
            <a:spcBef>
              <a:spcPct val="0"/>
            </a:spcBef>
            <a:spcAft>
              <a:spcPct val="35000"/>
            </a:spcAft>
            <a:buNone/>
          </a:pPr>
          <a:r>
            <a:rPr lang="en-US" sz="1400" b="0" kern="1200" dirty="0">
              <a:solidFill>
                <a:prstClr val="black"/>
              </a:solidFill>
              <a:latin typeface="Verdana" panose="020B0604030504040204" pitchFamily="34" charset="0"/>
              <a:ea typeface="Verdana" panose="020B0604030504040204" pitchFamily="34" charset="0"/>
              <a:cs typeface="Verdana" panose="020B0604030504040204" pitchFamily="34" charset="0"/>
            </a:rPr>
            <a:t>Monitoring of quality of services, and improve stakeholder engagement from 10% to 80% by 2020</a:t>
          </a:r>
        </a:p>
        <a:p>
          <a:pPr marL="0" lvl="0" algn="l" defTabSz="1066800">
            <a:lnSpc>
              <a:spcPct val="90000"/>
            </a:lnSpc>
            <a:spcBef>
              <a:spcPct val="0"/>
            </a:spcBef>
            <a:spcAft>
              <a:spcPct val="35000"/>
            </a:spcAft>
            <a:buNone/>
          </a:pPr>
          <a:endParaRPr lang="en-US" sz="1400" b="0" kern="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algn="l" defTabSz="1066800">
            <a:lnSpc>
              <a:spcPct val="90000"/>
            </a:lnSpc>
            <a:spcBef>
              <a:spcPct val="0"/>
            </a:spcBef>
            <a:spcAft>
              <a:spcPct val="35000"/>
            </a:spcAft>
            <a:buNone/>
          </a:pPr>
          <a:endParaRPr lang="en-US" sz="1400" b="0" kern="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dsp:txBody>
      <dsp:txXfrm rot="16200000">
        <a:off x="5517395" y="1720207"/>
        <a:ext cx="5020668" cy="158025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8B6AC8-CBC7-4749-B59A-935496A26583}">
      <dsp:nvSpPr>
        <dsp:cNvPr id="0" name=""/>
        <dsp:cNvSpPr/>
      </dsp:nvSpPr>
      <dsp:spPr>
        <a:xfrm>
          <a:off x="15528" y="0"/>
          <a:ext cx="2592738" cy="90275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ZA" sz="1800" kern="1200" dirty="0">
              <a:solidFill>
                <a:schemeClr val="tx1"/>
              </a:solidFill>
            </a:rPr>
            <a:t>Outcome 4: inclusive economic growth</a:t>
          </a:r>
          <a:endParaRPr lang="en-US" sz="1800" kern="1200" dirty="0">
            <a:solidFill>
              <a:schemeClr val="tx1"/>
            </a:solidFill>
          </a:endParaRPr>
        </a:p>
      </dsp:txBody>
      <dsp:txXfrm>
        <a:off x="15528" y="0"/>
        <a:ext cx="2592738" cy="902757"/>
      </dsp:txXfrm>
    </dsp:sp>
    <dsp:sp modelId="{7A0CA707-2667-404D-97BD-2B922A97B0EB}">
      <dsp:nvSpPr>
        <dsp:cNvPr id="0" name=""/>
        <dsp:cNvSpPr/>
      </dsp:nvSpPr>
      <dsp:spPr>
        <a:xfrm>
          <a:off x="15528" y="902757"/>
          <a:ext cx="2592738" cy="420635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rtl="0">
            <a:lnSpc>
              <a:spcPct val="90000"/>
            </a:lnSpc>
            <a:spcBef>
              <a:spcPct val="0"/>
            </a:spcBef>
            <a:spcAft>
              <a:spcPct val="15000"/>
            </a:spcAft>
            <a:buChar char="••"/>
          </a:pPr>
          <a:r>
            <a:rPr lang="en-US" sz="1800" kern="1200" dirty="0"/>
            <a:t>Licensing and regulation that facilitates investment in the ICT sector, thus contributing to job creation</a:t>
          </a:r>
          <a:endParaRPr lang="en-US" sz="1800" kern="1200" dirty="0">
            <a:latin typeface="+mj-lt"/>
          </a:endParaRPr>
        </a:p>
        <a:p>
          <a:pPr marL="171450" lvl="1" indent="-171450" algn="just" defTabSz="800100" rtl="0">
            <a:lnSpc>
              <a:spcPct val="90000"/>
            </a:lnSpc>
            <a:spcBef>
              <a:spcPct val="0"/>
            </a:spcBef>
            <a:spcAft>
              <a:spcPct val="15000"/>
            </a:spcAft>
            <a:buChar char="••"/>
          </a:pPr>
          <a:r>
            <a:rPr lang="en-US" sz="1800" kern="1200" dirty="0"/>
            <a:t>Promotion and advancement of participation by previously disadvantaged individuals in the ICT sector.</a:t>
          </a:r>
          <a:endParaRPr lang="en-US" sz="1800" kern="1200" dirty="0">
            <a:latin typeface="+mj-lt"/>
          </a:endParaRPr>
        </a:p>
        <a:p>
          <a:pPr marL="171450" lvl="1" indent="-171450" algn="just" defTabSz="800100" rtl="0">
            <a:lnSpc>
              <a:spcPct val="90000"/>
            </a:lnSpc>
            <a:spcBef>
              <a:spcPct val="0"/>
            </a:spcBef>
            <a:spcAft>
              <a:spcPct val="15000"/>
            </a:spcAft>
            <a:buChar char="••"/>
          </a:pPr>
          <a:endParaRPr lang="en-US" sz="1800" kern="1200" dirty="0">
            <a:latin typeface="+mj-lt"/>
          </a:endParaRPr>
        </a:p>
        <a:p>
          <a:pPr marL="285750" lvl="1" indent="-285750" algn="l" defTabSz="1600200">
            <a:lnSpc>
              <a:spcPct val="90000"/>
            </a:lnSpc>
            <a:spcBef>
              <a:spcPct val="0"/>
            </a:spcBef>
            <a:spcAft>
              <a:spcPct val="15000"/>
            </a:spcAft>
            <a:buChar char="••"/>
          </a:pPr>
          <a:endParaRPr lang="en-ZA" sz="3600" kern="1200" dirty="0"/>
        </a:p>
        <a:p>
          <a:pPr marL="171450" lvl="1" indent="-171450" algn="l" defTabSz="800100" rtl="0">
            <a:lnSpc>
              <a:spcPct val="90000"/>
            </a:lnSpc>
            <a:spcBef>
              <a:spcPct val="0"/>
            </a:spcBef>
            <a:spcAft>
              <a:spcPct val="15000"/>
            </a:spcAft>
            <a:buChar char="••"/>
          </a:pPr>
          <a:endParaRPr lang="en-US" sz="1800" kern="1200" dirty="0"/>
        </a:p>
        <a:p>
          <a:pPr marL="171450" lvl="1" indent="-171450" algn="l" defTabSz="800100" rtl="0">
            <a:lnSpc>
              <a:spcPct val="90000"/>
            </a:lnSpc>
            <a:spcBef>
              <a:spcPct val="0"/>
            </a:spcBef>
            <a:spcAft>
              <a:spcPct val="15000"/>
            </a:spcAft>
            <a:buChar char="••"/>
          </a:pPr>
          <a:endParaRPr lang="en-US" sz="1800" kern="1200" dirty="0"/>
        </a:p>
        <a:p>
          <a:pPr marL="171450" lvl="1" indent="-171450" algn="l" defTabSz="800100" rtl="0">
            <a:lnSpc>
              <a:spcPct val="90000"/>
            </a:lnSpc>
            <a:spcBef>
              <a:spcPct val="0"/>
            </a:spcBef>
            <a:spcAft>
              <a:spcPct val="15000"/>
            </a:spcAft>
            <a:buChar char="••"/>
          </a:pPr>
          <a:endParaRPr lang="en-US" sz="1800" kern="1200" dirty="0"/>
        </a:p>
      </dsp:txBody>
      <dsp:txXfrm>
        <a:off x="15528" y="902757"/>
        <a:ext cx="2592738" cy="4206354"/>
      </dsp:txXfrm>
    </dsp:sp>
    <dsp:sp modelId="{C4B70255-DD8D-4084-A063-B23D9BD57B59}">
      <dsp:nvSpPr>
        <dsp:cNvPr id="0" name=""/>
        <dsp:cNvSpPr/>
      </dsp:nvSpPr>
      <dsp:spPr>
        <a:xfrm>
          <a:off x="2971249" y="0"/>
          <a:ext cx="2592738" cy="902757"/>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ZA" sz="1800" kern="1200" dirty="0">
              <a:solidFill>
                <a:schemeClr val="tx1"/>
              </a:solidFill>
            </a:rPr>
            <a:t>Outcome 6: economic infrastructure</a:t>
          </a:r>
          <a:endParaRPr lang="en-US" sz="1800" kern="1200" dirty="0">
            <a:solidFill>
              <a:schemeClr val="tx1"/>
            </a:solidFill>
          </a:endParaRPr>
        </a:p>
      </dsp:txBody>
      <dsp:txXfrm>
        <a:off x="2971249" y="0"/>
        <a:ext cx="2592738" cy="902757"/>
      </dsp:txXfrm>
    </dsp:sp>
    <dsp:sp modelId="{63F1355A-7321-4C37-A845-B94CB4ED2AAF}">
      <dsp:nvSpPr>
        <dsp:cNvPr id="0" name=""/>
        <dsp:cNvSpPr/>
      </dsp:nvSpPr>
      <dsp:spPr>
        <a:xfrm>
          <a:off x="2971249" y="902757"/>
          <a:ext cx="2592738" cy="4206354"/>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rtl="0">
            <a:lnSpc>
              <a:spcPct val="90000"/>
            </a:lnSpc>
            <a:spcBef>
              <a:spcPct val="0"/>
            </a:spcBef>
            <a:spcAft>
              <a:spcPct val="15000"/>
            </a:spcAft>
            <a:buChar char="••"/>
          </a:pPr>
          <a:r>
            <a:rPr lang="en-US" sz="1800" kern="1200" dirty="0"/>
            <a:t>Promote and facilitate deployment of ICT infrastructure</a:t>
          </a:r>
        </a:p>
        <a:p>
          <a:pPr marL="171450" lvl="1" indent="-171450" algn="just" defTabSz="800100" rtl="0">
            <a:lnSpc>
              <a:spcPct val="90000"/>
            </a:lnSpc>
            <a:spcBef>
              <a:spcPct val="0"/>
            </a:spcBef>
            <a:spcAft>
              <a:spcPct val="15000"/>
            </a:spcAft>
            <a:buChar char="••"/>
          </a:pPr>
          <a:r>
            <a:rPr lang="en-US" sz="1800" kern="1200" dirty="0"/>
            <a:t>Undertake market reviews (competition assessment) and where relevant prescribe procompetitive remedies to encourage efficient infrastructure investment </a:t>
          </a:r>
        </a:p>
        <a:p>
          <a:pPr marL="171450" lvl="1" indent="-171450" algn="just" defTabSz="800100">
            <a:lnSpc>
              <a:spcPct val="90000"/>
            </a:lnSpc>
            <a:spcBef>
              <a:spcPct val="0"/>
            </a:spcBef>
            <a:spcAft>
              <a:spcPct val="15000"/>
            </a:spcAft>
            <a:buChar char="••"/>
          </a:pPr>
          <a:r>
            <a:rPr lang="en-US" sz="1800" kern="1200" dirty="0"/>
            <a:t>Promote competition in the ICT sector</a:t>
          </a:r>
        </a:p>
      </dsp:txBody>
      <dsp:txXfrm>
        <a:off x="2971249" y="902757"/>
        <a:ext cx="2592738" cy="4206354"/>
      </dsp:txXfrm>
    </dsp:sp>
    <dsp:sp modelId="{E6D35E50-CD5D-4612-BB6D-B747CDBA696A}">
      <dsp:nvSpPr>
        <dsp:cNvPr id="0" name=""/>
        <dsp:cNvSpPr/>
      </dsp:nvSpPr>
      <dsp:spPr>
        <a:xfrm>
          <a:off x="5926971" y="0"/>
          <a:ext cx="2592738" cy="902757"/>
        </a:xfrm>
        <a:prstGeom prst="rect">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kern="1200" dirty="0">
              <a:solidFill>
                <a:schemeClr val="tx1"/>
              </a:solidFill>
            </a:rPr>
            <a:t>Outcome 12: empowered and inclusive citizenship</a:t>
          </a:r>
        </a:p>
      </dsp:txBody>
      <dsp:txXfrm>
        <a:off x="5926971" y="0"/>
        <a:ext cx="2592738" cy="902757"/>
      </dsp:txXfrm>
    </dsp:sp>
    <dsp:sp modelId="{E2BAA5F8-3CA7-4796-8995-E8B88EA252EB}">
      <dsp:nvSpPr>
        <dsp:cNvPr id="0" name=""/>
        <dsp:cNvSpPr/>
      </dsp:nvSpPr>
      <dsp:spPr>
        <a:xfrm>
          <a:off x="5926971" y="902757"/>
          <a:ext cx="2592738" cy="4206354"/>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rtl="0">
            <a:lnSpc>
              <a:spcPct val="90000"/>
            </a:lnSpc>
            <a:spcBef>
              <a:spcPct val="0"/>
            </a:spcBef>
            <a:spcAft>
              <a:spcPct val="15000"/>
            </a:spcAft>
            <a:buChar char="••"/>
          </a:pPr>
          <a:r>
            <a:rPr lang="en-US" sz="1800" kern="1200" dirty="0"/>
            <a:t>Implement transparent and fair processes by adhering to administrative due process</a:t>
          </a:r>
          <a:endParaRPr lang="en-US" sz="1800" kern="1200" dirty="0">
            <a:latin typeface="+mj-lt"/>
          </a:endParaRPr>
        </a:p>
        <a:p>
          <a:pPr marL="171450" lvl="1" indent="-171450" algn="just" defTabSz="800100" rtl="0">
            <a:lnSpc>
              <a:spcPct val="90000"/>
            </a:lnSpc>
            <a:spcBef>
              <a:spcPct val="0"/>
            </a:spcBef>
            <a:spcAft>
              <a:spcPct val="15000"/>
            </a:spcAft>
            <a:buChar char="••"/>
          </a:pPr>
          <a:r>
            <a:rPr lang="en-US" sz="1800" kern="1200" dirty="0"/>
            <a:t>Promote and enforce consumer protection</a:t>
          </a:r>
          <a:endParaRPr lang="en-US" sz="1800" kern="1200" dirty="0">
            <a:latin typeface="+mj-lt"/>
          </a:endParaRPr>
        </a:p>
        <a:p>
          <a:pPr marL="171450" lvl="1" indent="-171450" algn="just" defTabSz="800100">
            <a:lnSpc>
              <a:spcPct val="90000"/>
            </a:lnSpc>
            <a:spcBef>
              <a:spcPct val="0"/>
            </a:spcBef>
            <a:spcAft>
              <a:spcPct val="15000"/>
            </a:spcAft>
            <a:buChar char="••"/>
          </a:pPr>
          <a:r>
            <a:rPr lang="en-US" sz="1800" kern="1200" dirty="0"/>
            <a:t>Capacity building and development of employees</a:t>
          </a:r>
          <a:endParaRPr lang="en-US" sz="1800" kern="1200" dirty="0">
            <a:latin typeface="+mj-lt"/>
          </a:endParaRPr>
        </a:p>
        <a:p>
          <a:pPr marL="171450" lvl="1" indent="-171450" algn="l" defTabSz="800100" rtl="0">
            <a:lnSpc>
              <a:spcPct val="90000"/>
            </a:lnSpc>
            <a:spcBef>
              <a:spcPct val="0"/>
            </a:spcBef>
            <a:spcAft>
              <a:spcPct val="15000"/>
            </a:spcAft>
            <a:buChar char="••"/>
          </a:pPr>
          <a:endParaRPr lang="en-US" sz="1800" kern="1200" dirty="0"/>
        </a:p>
      </dsp:txBody>
      <dsp:txXfrm>
        <a:off x="5926971" y="902757"/>
        <a:ext cx="2592738" cy="4206354"/>
      </dsp:txXfrm>
    </dsp:sp>
    <dsp:sp modelId="{C4332F46-1CBE-45CD-B163-746B8BBE182A}">
      <dsp:nvSpPr>
        <dsp:cNvPr id="0" name=""/>
        <dsp:cNvSpPr/>
      </dsp:nvSpPr>
      <dsp:spPr>
        <a:xfrm>
          <a:off x="8882693" y="0"/>
          <a:ext cx="2592738" cy="902757"/>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kern="1200" dirty="0">
              <a:solidFill>
                <a:schemeClr val="tx1"/>
              </a:solidFill>
            </a:rPr>
            <a:t>Outcome 14: social cohesion and common national identity</a:t>
          </a:r>
        </a:p>
      </dsp:txBody>
      <dsp:txXfrm>
        <a:off x="8882693" y="0"/>
        <a:ext cx="2592738" cy="902757"/>
      </dsp:txXfrm>
    </dsp:sp>
    <dsp:sp modelId="{4D2D6F0B-D31A-428B-8EE4-4888C7D8D096}">
      <dsp:nvSpPr>
        <dsp:cNvPr id="0" name=""/>
        <dsp:cNvSpPr/>
      </dsp:nvSpPr>
      <dsp:spPr>
        <a:xfrm>
          <a:off x="8882693" y="902757"/>
          <a:ext cx="2592738" cy="4206354"/>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rtl="0">
            <a:lnSpc>
              <a:spcPct val="90000"/>
            </a:lnSpc>
            <a:spcBef>
              <a:spcPct val="0"/>
            </a:spcBef>
            <a:spcAft>
              <a:spcPct val="15000"/>
            </a:spcAft>
            <a:buChar char="••"/>
          </a:pPr>
          <a:r>
            <a:rPr lang="en-US" sz="1800" kern="1200" dirty="0"/>
            <a:t>Promote diversity and plurality of views through </a:t>
          </a:r>
          <a:r>
            <a:rPr lang="en-US" sz="1800" i="1" kern="1200" dirty="0"/>
            <a:t>inter alia </a:t>
          </a:r>
          <a:r>
            <a:rPr lang="en-US" sz="1800" kern="1200" dirty="0"/>
            <a:t>licensing of community, commercial and public broadcasting services and broadcast content regulation </a:t>
          </a:r>
          <a:endParaRPr lang="en-US" sz="1800" kern="1200" dirty="0">
            <a:latin typeface="+mj-lt"/>
          </a:endParaRPr>
        </a:p>
        <a:p>
          <a:pPr marL="171450" lvl="1" indent="-171450" algn="just" defTabSz="800100" rtl="0">
            <a:lnSpc>
              <a:spcPct val="90000"/>
            </a:lnSpc>
            <a:spcBef>
              <a:spcPct val="0"/>
            </a:spcBef>
            <a:spcAft>
              <a:spcPct val="15000"/>
            </a:spcAft>
            <a:buChar char="••"/>
          </a:pPr>
          <a:r>
            <a:rPr lang="en-US" sz="1800" kern="1200" dirty="0"/>
            <a:t>Implement regulation that contributes to democracy and nation building</a:t>
          </a:r>
          <a:endParaRPr lang="en-US" sz="1800" b="1" kern="1200" dirty="0">
            <a:latin typeface="+mj-lt"/>
          </a:endParaRPr>
        </a:p>
      </dsp:txBody>
      <dsp:txXfrm>
        <a:off x="8882693" y="902757"/>
        <a:ext cx="2592738" cy="42063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107A434-ECA6-4D34-A32B-FB8DFA4700BE}" type="datetimeFigureOut">
              <a:rPr lang="en-US" smtClean="0"/>
              <a:pPr/>
              <a:t>9/11/2019</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E18015-2F97-4C51-A736-2B694DB11A1E}" type="slidenum">
              <a:rPr lang="en-US" smtClean="0"/>
              <a:pPr/>
              <a:t>‹#›</a:t>
            </a:fld>
            <a:endParaRPr lang="en-US" dirty="0"/>
          </a:p>
        </p:txBody>
      </p:sp>
    </p:spTree>
    <p:extLst>
      <p:ext uri="{BB962C8B-B14F-4D97-AF65-F5344CB8AC3E}">
        <p14:creationId xmlns:p14="http://schemas.microsoft.com/office/powerpoint/2010/main" xmlns="" val="521522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1</a:t>
            </a:fld>
            <a:endParaRPr lang="en-US" altLang="en-US" sz="1200" dirty="0">
              <a:solidFill>
                <a:srgbClr val="000000"/>
              </a:solidFill>
            </a:endParaRPr>
          </a:p>
        </p:txBody>
      </p:sp>
    </p:spTree>
    <p:extLst>
      <p:ext uri="{BB962C8B-B14F-4D97-AF65-F5344CB8AC3E}">
        <p14:creationId xmlns:p14="http://schemas.microsoft.com/office/powerpoint/2010/main" xmlns="" val="2386729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3E18015-2F97-4C51-A736-2B694DB11A1E}" type="slidenum">
              <a:rPr lang="en-US" smtClean="0"/>
              <a:pPr/>
              <a:t>11</a:t>
            </a:fld>
            <a:endParaRPr lang="en-US" dirty="0"/>
          </a:p>
        </p:txBody>
      </p:sp>
    </p:spTree>
    <p:extLst>
      <p:ext uri="{BB962C8B-B14F-4D97-AF65-F5344CB8AC3E}">
        <p14:creationId xmlns:p14="http://schemas.microsoft.com/office/powerpoint/2010/main" xmlns="" val="3118823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3E18015-2F97-4C51-A736-2B694DB11A1E}" type="slidenum">
              <a:rPr lang="en-US" smtClean="0"/>
              <a:pPr/>
              <a:t>12</a:t>
            </a:fld>
            <a:endParaRPr lang="en-US" dirty="0"/>
          </a:p>
        </p:txBody>
      </p:sp>
    </p:spTree>
    <p:extLst>
      <p:ext uri="{BB962C8B-B14F-4D97-AF65-F5344CB8AC3E}">
        <p14:creationId xmlns:p14="http://schemas.microsoft.com/office/powerpoint/2010/main" xmlns="" val="3046332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3E18015-2F97-4C51-A736-2B694DB11A1E}" type="slidenum">
              <a:rPr lang="en-US" smtClean="0"/>
              <a:pPr/>
              <a:t>13</a:t>
            </a:fld>
            <a:endParaRPr lang="en-US" dirty="0"/>
          </a:p>
        </p:txBody>
      </p:sp>
    </p:spTree>
    <p:extLst>
      <p:ext uri="{BB962C8B-B14F-4D97-AF65-F5344CB8AC3E}">
        <p14:creationId xmlns:p14="http://schemas.microsoft.com/office/powerpoint/2010/main" xmlns="" val="3158188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3E18015-2F97-4C51-A736-2B694DB11A1E}" type="slidenum">
              <a:rPr lang="en-US" smtClean="0"/>
              <a:pPr/>
              <a:t>14</a:t>
            </a:fld>
            <a:endParaRPr lang="en-US" dirty="0"/>
          </a:p>
        </p:txBody>
      </p:sp>
    </p:spTree>
    <p:extLst>
      <p:ext uri="{BB962C8B-B14F-4D97-AF65-F5344CB8AC3E}">
        <p14:creationId xmlns:p14="http://schemas.microsoft.com/office/powerpoint/2010/main" xmlns="" val="3078978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3E18015-2F97-4C51-A736-2B694DB11A1E}" type="slidenum">
              <a:rPr lang="en-US" smtClean="0"/>
              <a:pPr/>
              <a:t>15</a:t>
            </a:fld>
            <a:endParaRPr lang="en-US" dirty="0"/>
          </a:p>
        </p:txBody>
      </p:sp>
    </p:spTree>
    <p:extLst>
      <p:ext uri="{BB962C8B-B14F-4D97-AF65-F5344CB8AC3E}">
        <p14:creationId xmlns:p14="http://schemas.microsoft.com/office/powerpoint/2010/main" xmlns="" val="3127812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3E18015-2F97-4C51-A736-2B694DB11A1E}" type="slidenum">
              <a:rPr lang="en-US" smtClean="0"/>
              <a:pPr/>
              <a:t>16</a:t>
            </a:fld>
            <a:endParaRPr lang="en-US" dirty="0"/>
          </a:p>
        </p:txBody>
      </p:sp>
    </p:spTree>
    <p:extLst>
      <p:ext uri="{BB962C8B-B14F-4D97-AF65-F5344CB8AC3E}">
        <p14:creationId xmlns:p14="http://schemas.microsoft.com/office/powerpoint/2010/main" xmlns="" val="9638530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E18015-2F97-4C51-A736-2B694DB11A1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856218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xmlns="" val="3750790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19</a:t>
            </a:fld>
            <a:endParaRPr lang="en-US" altLang="en-US" sz="1200" dirty="0">
              <a:solidFill>
                <a:srgbClr val="000000"/>
              </a:solidFill>
            </a:endParaRPr>
          </a:p>
        </p:txBody>
      </p:sp>
    </p:spTree>
    <p:extLst>
      <p:ext uri="{BB962C8B-B14F-4D97-AF65-F5344CB8AC3E}">
        <p14:creationId xmlns:p14="http://schemas.microsoft.com/office/powerpoint/2010/main" xmlns="" val="3736942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xmlns="" val="1977755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3E18015-2F97-4C51-A736-2B694DB11A1E}" type="slidenum">
              <a:rPr lang="en-US" smtClean="0"/>
              <a:pPr/>
              <a:t>2</a:t>
            </a:fld>
            <a:endParaRPr lang="en-US" dirty="0"/>
          </a:p>
        </p:txBody>
      </p:sp>
    </p:spTree>
    <p:extLst>
      <p:ext uri="{BB962C8B-B14F-4D97-AF65-F5344CB8AC3E}">
        <p14:creationId xmlns:p14="http://schemas.microsoft.com/office/powerpoint/2010/main" xmlns="" val="4002534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xmlns="" val="27000557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22</a:t>
            </a:fld>
            <a:endParaRPr lang="en-US" altLang="en-US" sz="1200" dirty="0">
              <a:solidFill>
                <a:srgbClr val="000000"/>
              </a:solidFill>
            </a:endParaRPr>
          </a:p>
        </p:txBody>
      </p:sp>
    </p:spTree>
    <p:extLst>
      <p:ext uri="{BB962C8B-B14F-4D97-AF65-F5344CB8AC3E}">
        <p14:creationId xmlns:p14="http://schemas.microsoft.com/office/powerpoint/2010/main" xmlns="" val="4141544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23</a:t>
            </a:fld>
            <a:endParaRPr lang="en-US" altLang="en-US" sz="1200" dirty="0">
              <a:solidFill>
                <a:srgbClr val="000000"/>
              </a:solidFill>
            </a:endParaRPr>
          </a:p>
        </p:txBody>
      </p:sp>
    </p:spTree>
    <p:extLst>
      <p:ext uri="{BB962C8B-B14F-4D97-AF65-F5344CB8AC3E}">
        <p14:creationId xmlns:p14="http://schemas.microsoft.com/office/powerpoint/2010/main" xmlns="" val="25532845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xmlns="" val="15932986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xmlns="" val="5380496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xmlns="" val="16317635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xmlns="" val="34930296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xmlns="" val="12765413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xmlns="" val="29848087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xmlns="" val="1752073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3E18015-2F97-4C51-A736-2B694DB11A1E}" type="slidenum">
              <a:rPr lang="en-US" smtClean="0"/>
              <a:pPr/>
              <a:t>3</a:t>
            </a:fld>
            <a:endParaRPr lang="en-US" dirty="0"/>
          </a:p>
        </p:txBody>
      </p:sp>
    </p:spTree>
    <p:extLst>
      <p:ext uri="{BB962C8B-B14F-4D97-AF65-F5344CB8AC3E}">
        <p14:creationId xmlns:p14="http://schemas.microsoft.com/office/powerpoint/2010/main" xmlns="" val="19068815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xmlns="" val="7021375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xmlns="" val="2990655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33</a:t>
            </a:fld>
            <a:endParaRPr lang="en-US" altLang="en-US" sz="1200" dirty="0">
              <a:solidFill>
                <a:srgbClr val="000000"/>
              </a:solidFill>
            </a:endParaRPr>
          </a:p>
        </p:txBody>
      </p:sp>
    </p:spTree>
    <p:extLst>
      <p:ext uri="{BB962C8B-B14F-4D97-AF65-F5344CB8AC3E}">
        <p14:creationId xmlns:p14="http://schemas.microsoft.com/office/powerpoint/2010/main" xmlns="" val="34923960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E18015-2F97-4C51-A736-2B694DB11A1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2698624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E18015-2F97-4C51-A736-2B694DB11A1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5119680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36</a:t>
            </a:fld>
            <a:endParaRPr lang="en-US" altLang="en-US" sz="1200" dirty="0">
              <a:solidFill>
                <a:srgbClr val="000000"/>
              </a:solidFill>
            </a:endParaRPr>
          </a:p>
        </p:txBody>
      </p:sp>
    </p:spTree>
    <p:extLst>
      <p:ext uri="{BB962C8B-B14F-4D97-AF65-F5344CB8AC3E}">
        <p14:creationId xmlns:p14="http://schemas.microsoft.com/office/powerpoint/2010/main" xmlns="" val="3656252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3E18015-2F97-4C51-A736-2B694DB11A1E}" type="slidenum">
              <a:rPr lang="en-US" smtClean="0"/>
              <a:pPr/>
              <a:t>4</a:t>
            </a:fld>
            <a:endParaRPr lang="en-US" dirty="0"/>
          </a:p>
        </p:txBody>
      </p:sp>
    </p:spTree>
    <p:extLst>
      <p:ext uri="{BB962C8B-B14F-4D97-AF65-F5344CB8AC3E}">
        <p14:creationId xmlns:p14="http://schemas.microsoft.com/office/powerpoint/2010/main" xmlns="" val="1426460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94718EC1-8CAF-496E-ABA5-33001EB331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Notes Placeholder 2">
            <a:extLst>
              <a:ext uri="{FF2B5EF4-FFF2-40B4-BE49-F238E27FC236}">
                <a16:creationId xmlns:a16="http://schemas.microsoft.com/office/drawing/2014/main" xmlns="" id="{A1F7E527-3DCF-417D-AD1A-5754D073BEE5}"/>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lvl="0" algn="just"/>
            <a:r>
              <a:rPr lang="en-GB" sz="1100" b="1" dirty="0">
                <a:solidFill>
                  <a:prstClr val="black"/>
                </a:solidFill>
                <a:latin typeface="Verdana" panose="020B0604030504040204" pitchFamily="34" charset="0"/>
                <a:ea typeface="Verdana" panose="020B0604030504040204" pitchFamily="34" charset="0"/>
                <a:cs typeface="Verdana" panose="020B0604030504040204" pitchFamily="34" charset="0"/>
              </a:rPr>
              <a:t>ICASA’s quarterly activities are executed to achieve quarterly targets broken down from:</a:t>
            </a:r>
          </a:p>
          <a:p>
            <a:pPr lvl="0" algn="just"/>
            <a:endParaRPr lang="en-GB" sz="11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1028700" lvl="1" indent="-571500" algn="just">
              <a:buFont typeface="Wingdings" panose="05000000000000000000" pitchFamily="2" charset="2"/>
              <a:buChar char="q"/>
            </a:pPr>
            <a:r>
              <a:rPr lang="en-GB" sz="1100" dirty="0">
                <a:solidFill>
                  <a:prstClr val="black"/>
                </a:solidFill>
                <a:latin typeface="Verdana" panose="020B0604030504040204" pitchFamily="34" charset="0"/>
                <a:ea typeface="Verdana" panose="020B0604030504040204" pitchFamily="34" charset="0"/>
                <a:cs typeface="Verdana" panose="020B0604030504040204" pitchFamily="34" charset="0"/>
              </a:rPr>
              <a:t> </a:t>
            </a:r>
          </a:p>
          <a:p>
            <a:pPr marL="1028700" lvl="1" indent="-571500" algn="just">
              <a:buFont typeface="Wingdings" panose="05000000000000000000" pitchFamily="2" charset="2"/>
              <a:buChar char="§"/>
            </a:pPr>
            <a:r>
              <a:rPr lang="en-GB" sz="1100" dirty="0">
                <a:solidFill>
                  <a:prstClr val="black"/>
                </a:solidFill>
                <a:latin typeface="Verdana" panose="020B0604030504040204" pitchFamily="34" charset="0"/>
                <a:ea typeface="Verdana" panose="020B0604030504040204" pitchFamily="34" charset="0"/>
                <a:cs typeface="Verdana" panose="020B0604030504040204" pitchFamily="34" charset="0"/>
              </a:rPr>
              <a:t>ICASA’s Strategic Targets</a:t>
            </a:r>
          </a:p>
          <a:p>
            <a:pPr marL="1028700" lvl="1" indent="-571500" algn="just">
              <a:buFont typeface="Wingdings" panose="05000000000000000000" pitchFamily="2" charset="2"/>
              <a:buChar char="§"/>
            </a:pPr>
            <a:r>
              <a:rPr lang="en-GB" sz="1100" dirty="0">
                <a:solidFill>
                  <a:prstClr val="black"/>
                </a:solidFill>
                <a:latin typeface="Verdana" panose="020B0604030504040204" pitchFamily="34" charset="0"/>
                <a:ea typeface="Verdana" panose="020B0604030504040204" pitchFamily="34" charset="0"/>
                <a:cs typeface="Verdana" panose="020B0604030504040204" pitchFamily="34" charset="0"/>
              </a:rPr>
              <a:t>ICASA’s Annual targets</a:t>
            </a:r>
          </a:p>
          <a:p>
            <a:pPr lvl="1" algn="just"/>
            <a:endParaRPr lang="en-GB"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1" algn="just"/>
            <a:endParaRPr lang="en-GB"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lgn="just"/>
            <a:r>
              <a:rPr lang="en-GB" sz="1100" b="1" dirty="0">
                <a:solidFill>
                  <a:prstClr val="black"/>
                </a:solidFill>
                <a:latin typeface="Verdana" panose="020B0604030504040204" pitchFamily="34" charset="0"/>
                <a:ea typeface="Verdana" panose="020B0604030504040204" pitchFamily="34" charset="0"/>
                <a:cs typeface="Verdana" panose="020B0604030504040204" pitchFamily="34" charset="0"/>
              </a:rPr>
              <a:t>Targets are derived from:</a:t>
            </a:r>
          </a:p>
          <a:p>
            <a:pPr lvl="0" algn="just"/>
            <a:endParaRPr lang="en-GB" sz="11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1028700" lvl="1" indent="-571500" algn="just">
              <a:buFont typeface="Wingdings" panose="05000000000000000000" pitchFamily="2" charset="2"/>
              <a:buChar char="§"/>
            </a:pPr>
            <a:r>
              <a:rPr lang="en-GB" sz="1100" dirty="0">
                <a:solidFill>
                  <a:prstClr val="black"/>
                </a:solidFill>
                <a:latin typeface="Verdana" panose="020B0604030504040204" pitchFamily="34" charset="0"/>
                <a:ea typeface="Verdana" panose="020B0604030504040204" pitchFamily="34" charset="0"/>
                <a:cs typeface="Verdana" panose="020B0604030504040204" pitchFamily="34" charset="0"/>
              </a:rPr>
              <a:t>ICASA’s Strategic Outcome Oriented Goals (MTSF)</a:t>
            </a:r>
          </a:p>
          <a:p>
            <a:pPr marL="1028700" lvl="1" indent="-571500" algn="just">
              <a:buFont typeface="Wingdings" panose="05000000000000000000" pitchFamily="2" charset="2"/>
              <a:buChar char="§"/>
            </a:pPr>
            <a:r>
              <a:rPr lang="en-GB" sz="1100" dirty="0">
                <a:solidFill>
                  <a:prstClr val="black"/>
                </a:solidFill>
                <a:latin typeface="Verdana" panose="020B0604030504040204" pitchFamily="34" charset="0"/>
                <a:ea typeface="Verdana" panose="020B0604030504040204" pitchFamily="34" charset="0"/>
                <a:cs typeface="Verdana" panose="020B0604030504040204" pitchFamily="34" charset="0"/>
              </a:rPr>
              <a:t>ICASA’s Strategic Objectives</a:t>
            </a:r>
          </a:p>
          <a:p>
            <a:pPr lvl="1" algn="just"/>
            <a:endParaRPr lang="en-GB"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1" algn="just"/>
            <a:r>
              <a:rPr lang="en-GB" sz="1100" b="1" dirty="0">
                <a:solidFill>
                  <a:prstClr val="black"/>
                </a:solidFill>
                <a:latin typeface="Verdana" panose="020B0604030504040204" pitchFamily="34" charset="0"/>
                <a:ea typeface="Verdana" panose="020B0604030504040204" pitchFamily="34" charset="0"/>
                <a:cs typeface="Verdana" panose="020B0604030504040204" pitchFamily="34" charset="0"/>
              </a:rPr>
              <a:t>Drawn from</a:t>
            </a:r>
            <a:r>
              <a:rPr lang="en-GB" sz="1100"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lvl="1" algn="just"/>
            <a:endParaRPr lang="en-GB"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1028700" lvl="1" indent="-571500" algn="just">
              <a:buFont typeface="Wingdings" panose="05000000000000000000" pitchFamily="2" charset="2"/>
              <a:buChar char="§"/>
            </a:pPr>
            <a:r>
              <a:rPr lang="en-GB"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Agenda (ICT Policy, National Outcomes and National Development Plan 2030)</a:t>
            </a:r>
          </a:p>
          <a:p>
            <a:pPr marL="1028700" lvl="1" indent="-571500" algn="just">
              <a:buFont typeface="Wingdings" panose="05000000000000000000" pitchFamily="2" charset="2"/>
              <a:buChar char="§"/>
            </a:pPr>
            <a:r>
              <a:rPr lang="en-GB" sz="1100" dirty="0">
                <a:solidFill>
                  <a:prstClr val="black"/>
                </a:solidFill>
                <a:latin typeface="Verdana" panose="020B0604030504040204" pitchFamily="34" charset="0"/>
                <a:ea typeface="Verdana" panose="020B0604030504040204" pitchFamily="34" charset="0"/>
                <a:cs typeface="Verdana" panose="020B0604030504040204" pitchFamily="34" charset="0"/>
              </a:rPr>
              <a:t>Sustained Agenda (ICASA’s Constitutional, Legislative and other Mandates)</a:t>
            </a:r>
            <a:endParaRPr lang="en-ZA" sz="1100" b="1" dirty="0">
              <a:solidFill>
                <a:prstClr val="black"/>
              </a:solidFill>
            </a:endParaRPr>
          </a:p>
          <a:p>
            <a:endParaRPr lang="en-ZA" altLang="en-US" dirty="0"/>
          </a:p>
        </p:txBody>
      </p:sp>
      <p:sp>
        <p:nvSpPr>
          <p:cNvPr id="4" name="Slide Number Placeholder 3">
            <a:extLst>
              <a:ext uri="{FF2B5EF4-FFF2-40B4-BE49-F238E27FC236}">
                <a16:creationId xmlns:a16="http://schemas.microsoft.com/office/drawing/2014/main" xmlns="" id="{E34D3422-BD54-4A2F-B4DC-BFBA293D3D2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45ABE3-82FC-473D-A49D-D4249D856642}"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792789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Spectrum Fees</a:t>
            </a:r>
            <a:r>
              <a:rPr lang="en-US" baseline="0" dirty="0"/>
              <a:t> – Indications of revenue </a:t>
            </a:r>
          </a:p>
          <a:p>
            <a:endParaRPr lang="en-US" baseline="0" dirty="0"/>
          </a:p>
          <a:p>
            <a:r>
              <a:rPr lang="en-US" baseline="0" dirty="0"/>
              <a:t>1. </a:t>
            </a:r>
            <a:r>
              <a:rPr lang="en-US" dirty="0"/>
              <a:t>Expected Revenue 2015 – R 596, 021, 005.82 (12 Months)</a:t>
            </a:r>
          </a:p>
          <a:p>
            <a:r>
              <a:rPr lang="en-US" dirty="0"/>
              <a:t>2. Expected Revenue 2016 – R 621, 951, 996.48 (2 Months)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E5BC99-4F93-4C45-A047-5CD4BC623C7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737010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3E18015-2F97-4C51-A736-2B694DB11A1E}" type="slidenum">
              <a:rPr lang="en-US" smtClean="0"/>
              <a:pPr/>
              <a:t>7</a:t>
            </a:fld>
            <a:endParaRPr lang="en-US" dirty="0"/>
          </a:p>
        </p:txBody>
      </p:sp>
    </p:spTree>
    <p:extLst>
      <p:ext uri="{BB962C8B-B14F-4D97-AF65-F5344CB8AC3E}">
        <p14:creationId xmlns:p14="http://schemas.microsoft.com/office/powerpoint/2010/main" xmlns="" val="1372187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8</a:t>
            </a:fld>
            <a:endParaRPr lang="en-US" altLang="en-US" sz="1200" dirty="0">
              <a:solidFill>
                <a:srgbClr val="000000"/>
              </a:solidFill>
            </a:endParaRPr>
          </a:p>
        </p:txBody>
      </p:sp>
    </p:spTree>
    <p:extLst>
      <p:ext uri="{BB962C8B-B14F-4D97-AF65-F5344CB8AC3E}">
        <p14:creationId xmlns:p14="http://schemas.microsoft.com/office/powerpoint/2010/main" xmlns="" val="1774270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E18015-2F97-4C51-A736-2B694DB11A1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1205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C8FACF-D68F-4185-88BB-53E5AF427656}"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6B8EB-5909-4A4C-AE32-C7A131F87780}" type="slidenum">
              <a:rPr lang="en-US" smtClean="0"/>
              <a:pPr/>
              <a:t>‹#›</a:t>
            </a:fld>
            <a:endParaRPr lang="en-US" dirty="0"/>
          </a:p>
        </p:txBody>
      </p:sp>
    </p:spTree>
    <p:extLst>
      <p:ext uri="{BB962C8B-B14F-4D97-AF65-F5344CB8AC3E}">
        <p14:creationId xmlns:p14="http://schemas.microsoft.com/office/powerpoint/2010/main" xmlns="" val="3430253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8FACF-D68F-4185-88BB-53E5AF427656}"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6B8EB-5909-4A4C-AE32-C7A131F87780}" type="slidenum">
              <a:rPr lang="en-US" smtClean="0"/>
              <a:pPr/>
              <a:t>‹#›</a:t>
            </a:fld>
            <a:endParaRPr lang="en-US" dirty="0"/>
          </a:p>
        </p:txBody>
      </p:sp>
    </p:spTree>
    <p:extLst>
      <p:ext uri="{BB962C8B-B14F-4D97-AF65-F5344CB8AC3E}">
        <p14:creationId xmlns:p14="http://schemas.microsoft.com/office/powerpoint/2010/main" xmlns="" val="203651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8FACF-D68F-4185-88BB-53E5AF427656}"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6B8EB-5909-4A4C-AE32-C7A131F87780}" type="slidenum">
              <a:rPr lang="en-US" smtClean="0"/>
              <a:pPr/>
              <a:t>‹#›</a:t>
            </a:fld>
            <a:endParaRPr lang="en-US" dirty="0"/>
          </a:p>
        </p:txBody>
      </p:sp>
    </p:spTree>
    <p:extLst>
      <p:ext uri="{BB962C8B-B14F-4D97-AF65-F5344CB8AC3E}">
        <p14:creationId xmlns:p14="http://schemas.microsoft.com/office/powerpoint/2010/main" xmlns="" val="112081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10852"/>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450568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81E409-456B-4544-8AC0-C8535D9129BD}" type="datetimeFigureOut">
              <a:rPr lang="en-ZA" smtClean="0">
                <a:solidFill>
                  <a:prstClr val="black">
                    <a:tint val="75000"/>
                  </a:prstClr>
                </a:solidFill>
              </a:rPr>
              <a:pPr/>
              <a:t>2019/09/11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1341424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10515600" cy="1325563"/>
          </a:xfrm>
        </p:spPr>
        <p:txBody>
          <a:bodyPr/>
          <a:lstStyle/>
          <a:p>
            <a:r>
              <a:rPr lang="en-US" dirty="0"/>
              <a:t>Click to edit Master title style</a:t>
            </a:r>
          </a:p>
        </p:txBody>
      </p:sp>
      <p:sp>
        <p:nvSpPr>
          <p:cNvPr id="3" name="Content Placeholder 2"/>
          <p:cNvSpPr>
            <a:spLocks noGrp="1"/>
          </p:cNvSpPr>
          <p:nvPr>
            <p:ph idx="1"/>
          </p:nvPr>
        </p:nvSpPr>
        <p:spPr>
          <a:xfrm>
            <a:off x="838200" y="1492138"/>
            <a:ext cx="10515600" cy="47365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C81E409-456B-4544-8AC0-C8535D9129BD}" type="datetimeFigureOut">
              <a:rPr lang="en-ZA" smtClean="0">
                <a:solidFill>
                  <a:prstClr val="black">
                    <a:tint val="75000"/>
                  </a:prstClr>
                </a:solidFill>
              </a:rPr>
              <a:pPr/>
              <a:t>2019/09/11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230352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10515600"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81E409-456B-4544-8AC0-C8535D9129BD}" type="datetimeFigureOut">
              <a:rPr lang="en-ZA" smtClean="0">
                <a:solidFill>
                  <a:prstClr val="black">
                    <a:tint val="75000"/>
                  </a:prstClr>
                </a:solidFill>
              </a:rPr>
              <a:pPr/>
              <a:t>2019/09/11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3055271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12888" y="0"/>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C81E409-456B-4544-8AC0-C8535D9129BD}" type="datetimeFigureOut">
              <a:rPr lang="en-ZA" smtClean="0">
                <a:solidFill>
                  <a:prstClr val="black">
                    <a:tint val="75000"/>
                  </a:prstClr>
                </a:solidFill>
              </a:rPr>
              <a:pPr/>
              <a:t>2019/09/11</a:t>
            </a:fld>
            <a:endParaRPr lang="en-Z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1528065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26894"/>
            <a:ext cx="10515600" cy="1325563"/>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C81E409-456B-4544-8AC0-C8535D9129BD}" type="datetimeFigureOut">
              <a:rPr lang="en-ZA" smtClean="0">
                <a:solidFill>
                  <a:prstClr val="black">
                    <a:tint val="75000"/>
                  </a:prstClr>
                </a:solidFill>
              </a:rPr>
              <a:pPr/>
              <a:t>2019/09/11</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3246242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1E409-456B-4544-8AC0-C8535D9129BD}" type="datetimeFigureOut">
              <a:rPr lang="en-ZA" smtClean="0">
                <a:solidFill>
                  <a:prstClr val="black">
                    <a:tint val="75000"/>
                  </a:prstClr>
                </a:solidFill>
              </a:rPr>
              <a:pPr/>
              <a:t>2019/09/11</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36277316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81E409-456B-4544-8AC0-C8535D9129BD}" type="datetimeFigureOut">
              <a:rPr lang="en-ZA" smtClean="0">
                <a:solidFill>
                  <a:prstClr val="black">
                    <a:tint val="75000"/>
                  </a:prstClr>
                </a:solidFill>
              </a:rPr>
              <a:pPr/>
              <a:t>2019/09/11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3530329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81E409-456B-4544-8AC0-C8535D9129BD}" type="datetimeFigureOut">
              <a:rPr lang="en-ZA" smtClean="0">
                <a:solidFill>
                  <a:prstClr val="black">
                    <a:tint val="75000"/>
                  </a:prstClr>
                </a:solidFill>
              </a:rPr>
              <a:pPr/>
              <a:t>2019/09/11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2159036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8FACF-D68F-4185-88BB-53E5AF427656}"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6B8EB-5909-4A4C-AE32-C7A131F87780}" type="slidenum">
              <a:rPr lang="en-US" smtClean="0"/>
              <a:pPr/>
              <a:t>‹#›</a:t>
            </a:fld>
            <a:endParaRPr lang="en-US" dirty="0"/>
          </a:p>
        </p:txBody>
      </p:sp>
    </p:spTree>
    <p:extLst>
      <p:ext uri="{BB962C8B-B14F-4D97-AF65-F5344CB8AC3E}">
        <p14:creationId xmlns:p14="http://schemas.microsoft.com/office/powerpoint/2010/main" xmlns="" val="25961123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81E409-456B-4544-8AC0-C8535D9129BD}" type="datetimeFigureOut">
              <a:rPr lang="en-ZA" smtClean="0">
                <a:solidFill>
                  <a:prstClr val="black">
                    <a:tint val="75000"/>
                  </a:prstClr>
                </a:solidFill>
              </a:rPr>
              <a:pPr/>
              <a:t>2019/09/11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2179550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81E409-456B-4544-8AC0-C8535D9129BD}" type="datetimeFigureOut">
              <a:rPr lang="en-ZA" smtClean="0">
                <a:solidFill>
                  <a:prstClr val="black">
                    <a:tint val="75000"/>
                  </a:prstClr>
                </a:solidFill>
              </a:rPr>
              <a:pPr/>
              <a:t>2019/09/11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40759909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10852"/>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450568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EA04F8-EA94-4B1C-9BBC-DBCB5913F867}" type="datetime1">
              <a:rPr lang="en-ZA" smtClean="0">
                <a:solidFill>
                  <a:prstClr val="black">
                    <a:tint val="75000"/>
                  </a:prstClr>
                </a:solidFill>
              </a:rPr>
              <a:pPr/>
              <a:t>2019/09/11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2751761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10515600" cy="1325563"/>
          </a:xfrm>
        </p:spPr>
        <p:txBody>
          <a:bodyPr/>
          <a:lstStyle/>
          <a:p>
            <a:r>
              <a:rPr lang="en-US" dirty="0"/>
              <a:t>Click to edit Master title style</a:t>
            </a:r>
          </a:p>
        </p:txBody>
      </p:sp>
      <p:sp>
        <p:nvSpPr>
          <p:cNvPr id="3" name="Content Placeholder 2"/>
          <p:cNvSpPr>
            <a:spLocks noGrp="1"/>
          </p:cNvSpPr>
          <p:nvPr>
            <p:ph idx="1"/>
          </p:nvPr>
        </p:nvSpPr>
        <p:spPr>
          <a:xfrm>
            <a:off x="838200" y="1492138"/>
            <a:ext cx="10515600" cy="47365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568BBBD-B56B-45CC-B53B-AC60F198F5A4}" type="datetime1">
              <a:rPr lang="en-ZA" smtClean="0">
                <a:solidFill>
                  <a:prstClr val="black">
                    <a:tint val="75000"/>
                  </a:prstClr>
                </a:solidFill>
              </a:rPr>
              <a:pPr/>
              <a:t>2019/09/11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355279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10515600"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D6CB52-C53E-471A-B5F8-72782F33CA69}" type="datetime1">
              <a:rPr lang="en-ZA" smtClean="0">
                <a:solidFill>
                  <a:prstClr val="black">
                    <a:tint val="75000"/>
                  </a:prstClr>
                </a:solidFill>
              </a:rPr>
              <a:pPr/>
              <a:t>2019/09/11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1024115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12888" y="0"/>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BC890CF-1B41-45EE-8F33-BEF4B8FA90CD}" type="datetime1">
              <a:rPr lang="en-ZA" smtClean="0">
                <a:solidFill>
                  <a:prstClr val="black">
                    <a:tint val="75000"/>
                  </a:prstClr>
                </a:solidFill>
              </a:rPr>
              <a:pPr/>
              <a:t>2019/09/11</a:t>
            </a:fld>
            <a:endParaRPr lang="en-Z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342260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26894"/>
            <a:ext cx="10515600" cy="1325563"/>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39C67F7-070D-403A-BAD1-6FD4DCC28492}" type="datetime1">
              <a:rPr lang="en-ZA" smtClean="0">
                <a:solidFill>
                  <a:prstClr val="black">
                    <a:tint val="75000"/>
                  </a:prstClr>
                </a:solidFill>
              </a:rPr>
              <a:pPr/>
              <a:t>2019/09/11</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38491982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696EF-6FE3-4DBE-877E-BDA5A2C5655B}" type="datetime1">
              <a:rPr lang="en-ZA" smtClean="0">
                <a:solidFill>
                  <a:prstClr val="black">
                    <a:tint val="75000"/>
                  </a:prstClr>
                </a:solidFill>
              </a:rPr>
              <a:pPr/>
              <a:t>2019/09/11</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606141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8C0D01-685B-4789-9A43-5654A079BC67}" type="datetime1">
              <a:rPr lang="en-ZA" smtClean="0">
                <a:solidFill>
                  <a:prstClr val="black">
                    <a:tint val="75000"/>
                  </a:prstClr>
                </a:solidFill>
              </a:rPr>
              <a:pPr/>
              <a:t>2019/09/11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20817850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6DFC3B-5FEB-4E3F-A112-8919A2B044CA}" type="datetime1">
              <a:rPr lang="en-ZA" smtClean="0">
                <a:solidFill>
                  <a:prstClr val="black">
                    <a:tint val="75000"/>
                  </a:prstClr>
                </a:solidFill>
              </a:rPr>
              <a:pPr/>
              <a:t>2019/09/11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879805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C8FACF-D68F-4185-88BB-53E5AF427656}"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6B8EB-5909-4A4C-AE32-C7A131F87780}" type="slidenum">
              <a:rPr lang="en-US" smtClean="0"/>
              <a:pPr/>
              <a:t>‹#›</a:t>
            </a:fld>
            <a:endParaRPr lang="en-US" dirty="0"/>
          </a:p>
        </p:txBody>
      </p:sp>
    </p:spTree>
    <p:extLst>
      <p:ext uri="{BB962C8B-B14F-4D97-AF65-F5344CB8AC3E}">
        <p14:creationId xmlns:p14="http://schemas.microsoft.com/office/powerpoint/2010/main" xmlns="" val="17958581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D6344E-E2FA-46AC-8556-618D261BFFF8}" type="datetime1">
              <a:rPr lang="en-ZA" smtClean="0">
                <a:solidFill>
                  <a:prstClr val="black">
                    <a:tint val="75000"/>
                  </a:prstClr>
                </a:solidFill>
              </a:rPr>
              <a:pPr/>
              <a:t>2019/09/11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26417059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F9DC2E-A56C-4666-957C-E83F7619D21F}" type="datetime1">
              <a:rPr lang="en-ZA" smtClean="0">
                <a:solidFill>
                  <a:prstClr val="black">
                    <a:tint val="75000"/>
                  </a:prstClr>
                </a:solidFill>
              </a:rPr>
              <a:pPr/>
              <a:t>2019/09/11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36195187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10852"/>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450568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81E409-456B-4544-8AC0-C8535D9129BD}" type="datetimeFigureOut">
              <a:rPr lang="en-ZA" smtClean="0"/>
              <a:pPr/>
              <a:t>2019/09/11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C4FA16F-18E2-48CF-BD56-44AD6E3F9AD8}" type="slidenum">
              <a:rPr lang="en-ZA" smtClean="0"/>
              <a:pPr/>
              <a:t>‹#›</a:t>
            </a:fld>
            <a:endParaRPr lang="en-ZA"/>
          </a:p>
        </p:txBody>
      </p:sp>
    </p:spTree>
    <p:extLst>
      <p:ext uri="{BB962C8B-B14F-4D97-AF65-F5344CB8AC3E}">
        <p14:creationId xmlns:p14="http://schemas.microsoft.com/office/powerpoint/2010/main" xmlns="" val="16369138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10515600" cy="1325563"/>
          </a:xfrm>
        </p:spPr>
        <p:txBody>
          <a:bodyPr/>
          <a:lstStyle/>
          <a:p>
            <a:r>
              <a:rPr lang="en-US" dirty="0"/>
              <a:t>Click to edit Master title style</a:t>
            </a:r>
          </a:p>
        </p:txBody>
      </p:sp>
      <p:sp>
        <p:nvSpPr>
          <p:cNvPr id="3" name="Content Placeholder 2"/>
          <p:cNvSpPr>
            <a:spLocks noGrp="1"/>
          </p:cNvSpPr>
          <p:nvPr>
            <p:ph idx="1"/>
          </p:nvPr>
        </p:nvSpPr>
        <p:spPr>
          <a:xfrm>
            <a:off x="838200" y="1492138"/>
            <a:ext cx="10515600" cy="47365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C81E409-456B-4544-8AC0-C8535D9129BD}" type="datetimeFigureOut">
              <a:rPr lang="en-ZA" smtClean="0"/>
              <a:pPr/>
              <a:t>2019/09/11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C4FA16F-18E2-48CF-BD56-44AD6E3F9AD8}" type="slidenum">
              <a:rPr lang="en-ZA" smtClean="0"/>
              <a:pPr/>
              <a:t>‹#›</a:t>
            </a:fld>
            <a:endParaRPr lang="en-ZA"/>
          </a:p>
        </p:txBody>
      </p:sp>
    </p:spTree>
    <p:extLst>
      <p:ext uri="{BB962C8B-B14F-4D97-AF65-F5344CB8AC3E}">
        <p14:creationId xmlns:p14="http://schemas.microsoft.com/office/powerpoint/2010/main" xmlns="" val="10986025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10515600"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81E409-456B-4544-8AC0-C8535D9129BD}" type="datetimeFigureOut">
              <a:rPr lang="en-ZA" smtClean="0"/>
              <a:pPr/>
              <a:t>2019/09/11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C4FA16F-18E2-48CF-BD56-44AD6E3F9AD8}" type="slidenum">
              <a:rPr lang="en-ZA" smtClean="0"/>
              <a:pPr/>
              <a:t>‹#›</a:t>
            </a:fld>
            <a:endParaRPr lang="en-ZA"/>
          </a:p>
        </p:txBody>
      </p:sp>
    </p:spTree>
    <p:extLst>
      <p:ext uri="{BB962C8B-B14F-4D97-AF65-F5344CB8AC3E}">
        <p14:creationId xmlns:p14="http://schemas.microsoft.com/office/powerpoint/2010/main" xmlns="" val="16934018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12888" y="0"/>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C81E409-456B-4544-8AC0-C8535D9129BD}" type="datetimeFigureOut">
              <a:rPr lang="en-ZA" smtClean="0"/>
              <a:pPr/>
              <a:t>2019/09/11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C4FA16F-18E2-48CF-BD56-44AD6E3F9AD8}" type="slidenum">
              <a:rPr lang="en-ZA" smtClean="0"/>
              <a:pPr/>
              <a:t>‹#›</a:t>
            </a:fld>
            <a:endParaRPr lang="en-ZA"/>
          </a:p>
        </p:txBody>
      </p:sp>
    </p:spTree>
    <p:extLst>
      <p:ext uri="{BB962C8B-B14F-4D97-AF65-F5344CB8AC3E}">
        <p14:creationId xmlns:p14="http://schemas.microsoft.com/office/powerpoint/2010/main" xmlns="" val="36010591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26894"/>
            <a:ext cx="10515600" cy="1325563"/>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C81E409-456B-4544-8AC0-C8535D9129BD}" type="datetimeFigureOut">
              <a:rPr lang="en-ZA" smtClean="0"/>
              <a:pPr/>
              <a:t>2019/09/11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C4FA16F-18E2-48CF-BD56-44AD6E3F9AD8}" type="slidenum">
              <a:rPr lang="en-ZA" smtClean="0"/>
              <a:pPr/>
              <a:t>‹#›</a:t>
            </a:fld>
            <a:endParaRPr lang="en-ZA"/>
          </a:p>
        </p:txBody>
      </p:sp>
    </p:spTree>
    <p:extLst>
      <p:ext uri="{BB962C8B-B14F-4D97-AF65-F5344CB8AC3E}">
        <p14:creationId xmlns:p14="http://schemas.microsoft.com/office/powerpoint/2010/main" xmlns="" val="293353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1E409-456B-4544-8AC0-C8535D9129BD}" type="datetimeFigureOut">
              <a:rPr lang="en-ZA" smtClean="0"/>
              <a:pPr/>
              <a:t>2019/09/11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C4FA16F-18E2-48CF-BD56-44AD6E3F9AD8}" type="slidenum">
              <a:rPr lang="en-ZA" smtClean="0"/>
              <a:pPr/>
              <a:t>‹#›</a:t>
            </a:fld>
            <a:endParaRPr lang="en-ZA"/>
          </a:p>
        </p:txBody>
      </p:sp>
    </p:spTree>
    <p:extLst>
      <p:ext uri="{BB962C8B-B14F-4D97-AF65-F5344CB8AC3E}">
        <p14:creationId xmlns:p14="http://schemas.microsoft.com/office/powerpoint/2010/main" xmlns="" val="290407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81E409-456B-4544-8AC0-C8535D9129BD}" type="datetimeFigureOut">
              <a:rPr lang="en-ZA" smtClean="0"/>
              <a:pPr/>
              <a:t>2019/09/11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C4FA16F-18E2-48CF-BD56-44AD6E3F9AD8}" type="slidenum">
              <a:rPr lang="en-ZA" smtClean="0"/>
              <a:pPr/>
              <a:t>‹#›</a:t>
            </a:fld>
            <a:endParaRPr lang="en-ZA"/>
          </a:p>
        </p:txBody>
      </p:sp>
    </p:spTree>
    <p:extLst>
      <p:ext uri="{BB962C8B-B14F-4D97-AF65-F5344CB8AC3E}">
        <p14:creationId xmlns:p14="http://schemas.microsoft.com/office/powerpoint/2010/main" xmlns="" val="23866811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81E409-456B-4544-8AC0-C8535D9129BD}" type="datetimeFigureOut">
              <a:rPr lang="en-ZA" smtClean="0"/>
              <a:pPr/>
              <a:t>2019/09/11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C4FA16F-18E2-48CF-BD56-44AD6E3F9AD8}" type="slidenum">
              <a:rPr lang="en-ZA" smtClean="0"/>
              <a:pPr/>
              <a:t>‹#›</a:t>
            </a:fld>
            <a:endParaRPr lang="en-ZA"/>
          </a:p>
        </p:txBody>
      </p:sp>
    </p:spTree>
    <p:extLst>
      <p:ext uri="{BB962C8B-B14F-4D97-AF65-F5344CB8AC3E}">
        <p14:creationId xmlns:p14="http://schemas.microsoft.com/office/powerpoint/2010/main" xmlns="" val="92503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C8FACF-D68F-4185-88BB-53E5AF427656}"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66B8EB-5909-4A4C-AE32-C7A131F87780}" type="slidenum">
              <a:rPr lang="en-US" smtClean="0"/>
              <a:pPr/>
              <a:t>‹#›</a:t>
            </a:fld>
            <a:endParaRPr lang="en-US" dirty="0"/>
          </a:p>
        </p:txBody>
      </p:sp>
    </p:spTree>
    <p:extLst>
      <p:ext uri="{BB962C8B-B14F-4D97-AF65-F5344CB8AC3E}">
        <p14:creationId xmlns:p14="http://schemas.microsoft.com/office/powerpoint/2010/main" xmlns="" val="21915008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81E409-456B-4544-8AC0-C8535D9129BD}" type="datetimeFigureOut">
              <a:rPr lang="en-ZA" smtClean="0"/>
              <a:pPr/>
              <a:t>2019/09/11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C4FA16F-18E2-48CF-BD56-44AD6E3F9AD8}" type="slidenum">
              <a:rPr lang="en-ZA" smtClean="0"/>
              <a:pPr/>
              <a:t>‹#›</a:t>
            </a:fld>
            <a:endParaRPr lang="en-ZA"/>
          </a:p>
        </p:txBody>
      </p:sp>
    </p:spTree>
    <p:extLst>
      <p:ext uri="{BB962C8B-B14F-4D97-AF65-F5344CB8AC3E}">
        <p14:creationId xmlns:p14="http://schemas.microsoft.com/office/powerpoint/2010/main" xmlns="" val="26856788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81E409-456B-4544-8AC0-C8535D9129BD}" type="datetimeFigureOut">
              <a:rPr lang="en-ZA" smtClean="0"/>
              <a:pPr/>
              <a:t>2019/09/11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C4FA16F-18E2-48CF-BD56-44AD6E3F9AD8}" type="slidenum">
              <a:rPr lang="en-ZA" smtClean="0"/>
              <a:pPr/>
              <a:t>‹#›</a:t>
            </a:fld>
            <a:endParaRPr lang="en-ZA"/>
          </a:p>
        </p:txBody>
      </p:sp>
    </p:spTree>
    <p:extLst>
      <p:ext uri="{BB962C8B-B14F-4D97-AF65-F5344CB8AC3E}">
        <p14:creationId xmlns:p14="http://schemas.microsoft.com/office/powerpoint/2010/main" xmlns="" val="717897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C8FACF-D68F-4185-88BB-53E5AF427656}" type="datetimeFigureOut">
              <a:rPr lang="en-US" smtClean="0"/>
              <a:pPr/>
              <a:t>9/11/2019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66B8EB-5909-4A4C-AE32-C7A131F87780}" type="slidenum">
              <a:rPr lang="en-US" smtClean="0"/>
              <a:pPr/>
              <a:t>‹#›</a:t>
            </a:fld>
            <a:endParaRPr lang="en-US" dirty="0"/>
          </a:p>
        </p:txBody>
      </p:sp>
    </p:spTree>
    <p:extLst>
      <p:ext uri="{BB962C8B-B14F-4D97-AF65-F5344CB8AC3E}">
        <p14:creationId xmlns:p14="http://schemas.microsoft.com/office/powerpoint/2010/main" xmlns="" val="80345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C8FACF-D68F-4185-88BB-53E5AF427656}" type="datetimeFigureOut">
              <a:rPr lang="en-US" smtClean="0"/>
              <a:pPr/>
              <a:t>9/11/2019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66B8EB-5909-4A4C-AE32-C7A131F87780}" type="slidenum">
              <a:rPr lang="en-US" smtClean="0"/>
              <a:pPr/>
              <a:t>‹#›</a:t>
            </a:fld>
            <a:endParaRPr lang="en-US" dirty="0"/>
          </a:p>
        </p:txBody>
      </p:sp>
    </p:spTree>
    <p:extLst>
      <p:ext uri="{BB962C8B-B14F-4D97-AF65-F5344CB8AC3E}">
        <p14:creationId xmlns:p14="http://schemas.microsoft.com/office/powerpoint/2010/main" xmlns="" val="20617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8FACF-D68F-4185-88BB-53E5AF427656}" type="datetimeFigureOut">
              <a:rPr lang="en-US" smtClean="0"/>
              <a:pPr/>
              <a:t>9/11/2019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66B8EB-5909-4A4C-AE32-C7A131F87780}" type="slidenum">
              <a:rPr lang="en-US" smtClean="0"/>
              <a:pPr/>
              <a:t>‹#›</a:t>
            </a:fld>
            <a:endParaRPr lang="en-US" dirty="0"/>
          </a:p>
        </p:txBody>
      </p:sp>
    </p:spTree>
    <p:extLst>
      <p:ext uri="{BB962C8B-B14F-4D97-AF65-F5344CB8AC3E}">
        <p14:creationId xmlns:p14="http://schemas.microsoft.com/office/powerpoint/2010/main" xmlns="" val="384927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C8FACF-D68F-4185-88BB-53E5AF427656}"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66B8EB-5909-4A4C-AE32-C7A131F87780}" type="slidenum">
              <a:rPr lang="en-US" smtClean="0"/>
              <a:pPr/>
              <a:t>‹#›</a:t>
            </a:fld>
            <a:endParaRPr lang="en-US" dirty="0"/>
          </a:p>
        </p:txBody>
      </p:sp>
    </p:spTree>
    <p:extLst>
      <p:ext uri="{BB962C8B-B14F-4D97-AF65-F5344CB8AC3E}">
        <p14:creationId xmlns:p14="http://schemas.microsoft.com/office/powerpoint/2010/main" xmlns="" val="273494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C8FACF-D68F-4185-88BB-53E5AF427656}"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66B8EB-5909-4A4C-AE32-C7A131F87780}" type="slidenum">
              <a:rPr lang="en-US" smtClean="0"/>
              <a:pPr/>
              <a:t>‹#›</a:t>
            </a:fld>
            <a:endParaRPr lang="en-US" dirty="0"/>
          </a:p>
        </p:txBody>
      </p:sp>
    </p:spTree>
    <p:extLst>
      <p:ext uri="{BB962C8B-B14F-4D97-AF65-F5344CB8AC3E}">
        <p14:creationId xmlns:p14="http://schemas.microsoft.com/office/powerpoint/2010/main" xmlns="" val="413429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theme" Target="../theme/theme4.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8FACF-D68F-4185-88BB-53E5AF427656}" type="datetimeFigureOut">
              <a:rPr lang="en-US" smtClean="0"/>
              <a:pPr/>
              <a:t>9/11/2019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6B8EB-5909-4A4C-AE32-C7A131F87780}" type="slidenum">
              <a:rPr lang="en-US" smtClean="0"/>
              <a:pPr/>
              <a:t>‹#›</a:t>
            </a:fld>
            <a:endParaRPr lang="en-US" dirty="0"/>
          </a:p>
        </p:txBody>
      </p:sp>
    </p:spTree>
    <p:extLst>
      <p:ext uri="{BB962C8B-B14F-4D97-AF65-F5344CB8AC3E}">
        <p14:creationId xmlns:p14="http://schemas.microsoft.com/office/powerpoint/2010/main" xmlns="" val="168969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1E409-456B-4544-8AC0-C8535D9129BD}" type="datetimeFigureOut">
              <a:rPr lang="en-ZA" smtClean="0">
                <a:solidFill>
                  <a:prstClr val="black">
                    <a:tint val="75000"/>
                  </a:prstClr>
                </a:solidFill>
              </a:rPr>
              <a:pPr/>
              <a:t>2019/09/11</a:t>
            </a:fld>
            <a:endParaRPr lang="en-ZA"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425334757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FB511-5F6B-4969-A1DA-967D7C7C54CD}" type="datetime1">
              <a:rPr lang="en-ZA" smtClean="0">
                <a:solidFill>
                  <a:prstClr val="black">
                    <a:tint val="75000"/>
                  </a:prstClr>
                </a:solidFill>
              </a:rPr>
              <a:pPr/>
              <a:t>2019/09/11</a:t>
            </a:fld>
            <a:endParaRPr lang="en-ZA"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205391951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1E409-456B-4544-8AC0-C8535D9129BD}" type="datetimeFigureOut">
              <a:rPr lang="en-ZA" smtClean="0"/>
              <a:pPr/>
              <a:t>2019/09/11</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FA16F-18E2-48CF-BD56-44AD6E3F9AD8}" type="slidenum">
              <a:rPr lang="en-ZA" smtClean="0"/>
              <a:pPr/>
              <a:t>‹#›</a:t>
            </a:fld>
            <a:endParaRPr lang="en-ZA"/>
          </a:p>
        </p:txBody>
      </p:sp>
    </p:spTree>
    <p:extLst>
      <p:ext uri="{BB962C8B-B14F-4D97-AF65-F5344CB8AC3E}">
        <p14:creationId xmlns:p14="http://schemas.microsoft.com/office/powerpoint/2010/main" xmlns="" val="193767879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2278" y="126609"/>
            <a:ext cx="1236427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2"/>
          <p:cNvSpPr txBox="1">
            <a:spLocks noChangeArrowheads="1"/>
          </p:cNvSpPr>
          <p:nvPr/>
        </p:nvSpPr>
        <p:spPr bwMode="auto">
          <a:xfrm>
            <a:off x="1036294" y="5015160"/>
            <a:ext cx="9947133" cy="18428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r>
              <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Presentation to Portfolio Committee on Communications </a:t>
            </a:r>
          </a:p>
          <a:p>
            <a:pPr>
              <a:tabLst>
                <a:tab pos="342900" algn="l"/>
              </a:tabLst>
            </a:pPr>
            <a:r>
              <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Q1 Performance Information Report</a:t>
            </a:r>
          </a:p>
          <a:p>
            <a:pPr>
              <a:tabLst>
                <a:tab pos="342900" algn="l"/>
              </a:tabLst>
            </a:pPr>
            <a:endParaRPr lang="en-GB" altLang="en-US" sz="1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r>
              <a:rPr lang="en-GB" altLang="en-US" sz="2300"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Dr Keabetswe Modimoeng – Acting Chairperson</a:t>
            </a:r>
          </a:p>
          <a:p>
            <a:pPr>
              <a:tabLst>
                <a:tab pos="342900" algn="l"/>
              </a:tabLst>
            </a:pPr>
            <a:r>
              <a:rPr lang="en-GB" altLang="en-US" sz="2300"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Mr. Willington Ngwepe – Chief Executive Officer</a:t>
            </a:r>
          </a:p>
          <a:p>
            <a:pPr>
              <a:tabLst>
                <a:tab pos="342900" algn="l"/>
              </a:tabLst>
            </a:pPr>
            <a:r>
              <a:rPr lang="en-GB" altLang="en-US" sz="2300"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Mr. Tebogo Matabane – Chief Financial Officer</a:t>
            </a:r>
          </a:p>
          <a:p>
            <a:pPr>
              <a:tabLst>
                <a:tab pos="342900" algn="l"/>
              </a:tabLst>
            </a:pPr>
            <a:r>
              <a:rPr lang="en-GB" altLang="en-US" sz="2300"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Mr. David Molapo – Specialist: Monitoring and Evaluation </a:t>
            </a:r>
          </a:p>
          <a:p>
            <a:pPr>
              <a:tabLst>
                <a:tab pos="342900" algn="l"/>
              </a:tabLst>
            </a:pPr>
            <a:endParaRPr lang="en-GB" altLang="en-US" sz="14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r>
              <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10</a:t>
            </a:r>
            <a:r>
              <a:rPr lang="en-GB" altLang="en-US" sz="3200" b="1" baseline="30000"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th</a:t>
            </a:r>
            <a:r>
              <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 September 2019</a:t>
            </a:r>
          </a:p>
          <a:p>
            <a:pPr>
              <a:tabLst>
                <a:tab pos="342900" algn="l"/>
              </a:tabLst>
            </a:pPr>
            <a:endParaRPr lang="en-GB" altLang="en-US" sz="36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GB"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GB"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lvl="0">
              <a:tabLst>
                <a:tab pos="342900" algn="l"/>
              </a:tabLst>
            </a:pPr>
            <a:endParaRPr lang="en-US" altLang="en-US" sz="2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513992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76399" y="208561"/>
            <a:ext cx="7947285" cy="8781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lang="en-ZA" sz="4000" dirty="0">
                <a:solidFill>
                  <a:prstClr val="black"/>
                </a:solidFill>
              </a:rPr>
              <a:t>Q1 Performance Comparison</a:t>
            </a:r>
          </a:p>
          <a:p>
            <a:pPr marL="0" marR="0" lvl="0" indent="0" defTabSz="914400" rtl="0" eaLnBrk="1" fontAlgn="auto" latinLnBrk="0" hangingPunct="1">
              <a:lnSpc>
                <a:spcPct val="90000"/>
              </a:lnSpc>
              <a:spcBef>
                <a:spcPct val="0"/>
              </a:spcBef>
              <a:spcAft>
                <a:spcPts val="0"/>
              </a:spcAft>
              <a:buClrTx/>
              <a:buSzTx/>
              <a:buFontTx/>
              <a:buNone/>
              <a:tabLst/>
              <a:defRPr/>
            </a:pPr>
            <a:r>
              <a:rPr lang="en-ZA" sz="4000" dirty="0">
                <a:solidFill>
                  <a:prstClr val="black"/>
                </a:solidFill>
              </a:rPr>
              <a:t>(Strategic Planning Period)</a:t>
            </a:r>
            <a:endParaRPr kumimoji="0" lang="en-ZA" sz="4000" b="1" i="0" u="none" strike="noStrike" kern="1200" cap="none" spc="0" normalizeH="0" baseline="0" noProof="0" dirty="0">
              <a:ln>
                <a:noFill/>
              </a:ln>
              <a:solidFill>
                <a:prstClr val="black"/>
              </a:solidFill>
              <a:effectLst/>
              <a:uLnTx/>
              <a:uFillTx/>
              <a:ea typeface="Verdana" panose="020B0604030504040204" pitchFamily="34" charset="0"/>
              <a:cs typeface="Verdana" panose="020B0604030504040204" pitchFamily="34" charset="0"/>
            </a:endParaRPr>
          </a:p>
        </p:txBody>
      </p:sp>
      <p:graphicFrame>
        <p:nvGraphicFramePr>
          <p:cNvPr id="6" name="Chart 5">
            <a:extLst>
              <a:ext uri="{FF2B5EF4-FFF2-40B4-BE49-F238E27FC236}">
                <a16:creationId xmlns:a16="http://schemas.microsoft.com/office/drawing/2014/main" xmlns="" id="{71BAFFEC-56F1-47E9-B7CB-458DC5F3B7FF}"/>
              </a:ext>
            </a:extLst>
          </p:cNvPr>
          <p:cNvGraphicFramePr/>
          <p:nvPr>
            <p:extLst/>
          </p:nvPr>
        </p:nvGraphicFramePr>
        <p:xfrm>
          <a:off x="426720" y="1264980"/>
          <a:ext cx="11338560" cy="53844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9037879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51032351-F179-42AC-AE25-F87DC8CC7B1B}"/>
              </a:ext>
            </a:extLst>
          </p:cNvPr>
          <p:cNvGraphicFramePr>
            <a:graphicFrameLocks noGrp="1"/>
          </p:cNvGraphicFramePr>
          <p:nvPr>
            <p:extLst>
              <p:ext uri="{D42A27DB-BD31-4B8C-83A1-F6EECF244321}">
                <p14:modId xmlns:p14="http://schemas.microsoft.com/office/powerpoint/2010/main" xmlns="" val="2913682047"/>
              </p:ext>
            </p:extLst>
          </p:nvPr>
        </p:nvGraphicFramePr>
        <p:xfrm>
          <a:off x="175260" y="1194990"/>
          <a:ext cx="11841479" cy="5523079"/>
        </p:xfrm>
        <a:graphic>
          <a:graphicData uri="http://schemas.openxmlformats.org/drawingml/2006/table">
            <a:tbl>
              <a:tblPr firstRow="1" firstCol="1" bandRow="1">
                <a:tableStyleId>{5C22544A-7EE6-4342-B048-85BDC9FD1C3A}</a:tableStyleId>
              </a:tblPr>
              <a:tblGrid>
                <a:gridCol w="696163">
                  <a:extLst>
                    <a:ext uri="{9D8B030D-6E8A-4147-A177-3AD203B41FA5}">
                      <a16:colId xmlns:a16="http://schemas.microsoft.com/office/drawing/2014/main" xmlns="" val="2508351937"/>
                    </a:ext>
                  </a:extLst>
                </a:gridCol>
                <a:gridCol w="921360">
                  <a:extLst>
                    <a:ext uri="{9D8B030D-6E8A-4147-A177-3AD203B41FA5}">
                      <a16:colId xmlns:a16="http://schemas.microsoft.com/office/drawing/2014/main" xmlns="" val="3590185065"/>
                    </a:ext>
                  </a:extLst>
                </a:gridCol>
                <a:gridCol w="179624">
                  <a:extLst>
                    <a:ext uri="{9D8B030D-6E8A-4147-A177-3AD203B41FA5}">
                      <a16:colId xmlns:a16="http://schemas.microsoft.com/office/drawing/2014/main" xmlns="" val="433498192"/>
                    </a:ext>
                  </a:extLst>
                </a:gridCol>
                <a:gridCol w="379828">
                  <a:extLst>
                    <a:ext uri="{9D8B030D-6E8A-4147-A177-3AD203B41FA5}">
                      <a16:colId xmlns:a16="http://schemas.microsoft.com/office/drawing/2014/main" xmlns="" val="1418145783"/>
                    </a:ext>
                  </a:extLst>
                </a:gridCol>
                <a:gridCol w="361908">
                  <a:extLst>
                    <a:ext uri="{9D8B030D-6E8A-4147-A177-3AD203B41FA5}">
                      <a16:colId xmlns:a16="http://schemas.microsoft.com/office/drawing/2014/main" xmlns="" val="3775991418"/>
                    </a:ext>
                  </a:extLst>
                </a:gridCol>
                <a:gridCol w="1674977">
                  <a:extLst>
                    <a:ext uri="{9D8B030D-6E8A-4147-A177-3AD203B41FA5}">
                      <a16:colId xmlns:a16="http://schemas.microsoft.com/office/drawing/2014/main" xmlns="" val="4204022863"/>
                    </a:ext>
                  </a:extLst>
                </a:gridCol>
                <a:gridCol w="787791">
                  <a:extLst>
                    <a:ext uri="{9D8B030D-6E8A-4147-A177-3AD203B41FA5}">
                      <a16:colId xmlns:a16="http://schemas.microsoft.com/office/drawing/2014/main" xmlns="" val="943388530"/>
                    </a:ext>
                  </a:extLst>
                </a:gridCol>
                <a:gridCol w="1167618">
                  <a:extLst>
                    <a:ext uri="{9D8B030D-6E8A-4147-A177-3AD203B41FA5}">
                      <a16:colId xmlns:a16="http://schemas.microsoft.com/office/drawing/2014/main" xmlns="" val="1122201169"/>
                    </a:ext>
                  </a:extLst>
                </a:gridCol>
                <a:gridCol w="773723">
                  <a:extLst>
                    <a:ext uri="{9D8B030D-6E8A-4147-A177-3AD203B41FA5}">
                      <a16:colId xmlns:a16="http://schemas.microsoft.com/office/drawing/2014/main" xmlns="" val="2506267796"/>
                    </a:ext>
                  </a:extLst>
                </a:gridCol>
                <a:gridCol w="1041010">
                  <a:extLst>
                    <a:ext uri="{9D8B030D-6E8A-4147-A177-3AD203B41FA5}">
                      <a16:colId xmlns:a16="http://schemas.microsoft.com/office/drawing/2014/main" xmlns="" val="3898043653"/>
                    </a:ext>
                  </a:extLst>
                </a:gridCol>
                <a:gridCol w="703384">
                  <a:extLst>
                    <a:ext uri="{9D8B030D-6E8A-4147-A177-3AD203B41FA5}">
                      <a16:colId xmlns:a16="http://schemas.microsoft.com/office/drawing/2014/main" xmlns="" val="1091060420"/>
                    </a:ext>
                  </a:extLst>
                </a:gridCol>
                <a:gridCol w="1561514">
                  <a:extLst>
                    <a:ext uri="{9D8B030D-6E8A-4147-A177-3AD203B41FA5}">
                      <a16:colId xmlns:a16="http://schemas.microsoft.com/office/drawing/2014/main" xmlns="" val="944466953"/>
                    </a:ext>
                  </a:extLst>
                </a:gridCol>
                <a:gridCol w="1592579">
                  <a:extLst>
                    <a:ext uri="{9D8B030D-6E8A-4147-A177-3AD203B41FA5}">
                      <a16:colId xmlns:a16="http://schemas.microsoft.com/office/drawing/2014/main" xmlns="" val="3275592165"/>
                    </a:ext>
                  </a:extLst>
                </a:gridCol>
              </a:tblGrid>
              <a:tr h="310476">
                <a:tc>
                  <a:txBody>
                    <a:bodyPr/>
                    <a:lstStyle/>
                    <a:p>
                      <a:pPr>
                        <a:lnSpc>
                          <a:spcPct val="107000"/>
                        </a:lnSpc>
                        <a:spcAft>
                          <a:spcPts val="0"/>
                        </a:spcAft>
                      </a:pPr>
                      <a:r>
                        <a:rPr lang="en-GB" sz="1000" dirty="0">
                          <a:effectLst/>
                        </a:rPr>
                        <a:t>SO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dirty="0">
                          <a:effectLst/>
                        </a:rPr>
                        <a:t>Strategic Objective</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r>
                        <a:rPr lang="en-GB" sz="900">
                          <a:effectLst/>
                        </a:rPr>
                        <a:t>SO Sub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r>
                        <a:rPr lang="en-GB" sz="1000" dirty="0">
                          <a:effectLst/>
                        </a:rPr>
                        <a:t>SO Sub #</a:t>
                      </a:r>
                      <a:endParaRPr lang="en-GB" sz="1000" dirty="0"/>
                    </a:p>
                  </a:txBody>
                  <a:tcPr marL="3049" marR="3049" marT="0" marB="0"/>
                </a:tc>
                <a:tc hMerge="1">
                  <a:txBody>
                    <a:bodyPr/>
                    <a:lstStyle/>
                    <a:p>
                      <a:pPr>
                        <a:lnSpc>
                          <a:spcPct val="107000"/>
                        </a:lnSpc>
                        <a:spcAft>
                          <a:spcPts val="0"/>
                        </a:spcAft>
                      </a:pP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Key Performance Indicator</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Baseline 2018/19</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Target 2019/20</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Quarter Target</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Actual</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Variance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gn="ctr">
                        <a:lnSpc>
                          <a:spcPct val="107000"/>
                        </a:lnSpc>
                        <a:spcAft>
                          <a:spcPts val="0"/>
                        </a:spcAft>
                      </a:pPr>
                      <a:r>
                        <a:rPr lang="en-GB" sz="1000" dirty="0">
                          <a:effectLst/>
                        </a:rPr>
                        <a:t>Reason for Variance</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Mitigation Measure</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3953249097"/>
                  </a:ext>
                </a:extLst>
              </a:tr>
              <a:tr h="151714">
                <a:tc gridSpan="13">
                  <a:txBody>
                    <a:bodyPr/>
                    <a:lstStyle/>
                    <a:p>
                      <a:pPr>
                        <a:lnSpc>
                          <a:spcPct val="107000"/>
                        </a:lnSpc>
                        <a:spcAft>
                          <a:spcPts val="0"/>
                        </a:spcAft>
                      </a:pPr>
                      <a:r>
                        <a:rPr lang="en-GB" sz="1000" dirty="0">
                          <a:effectLst/>
                        </a:rPr>
                        <a:t>Programme 1</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07000"/>
                        </a:lnSpc>
                        <a:spcAft>
                          <a:spcPts val="0"/>
                        </a:spcAft>
                      </a:pP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1244696512"/>
                  </a:ext>
                </a:extLst>
              </a:tr>
              <a:tr h="151714">
                <a:tc gridSpan="13">
                  <a:txBody>
                    <a:bodyPr/>
                    <a:lstStyle/>
                    <a:p>
                      <a:pPr>
                        <a:lnSpc>
                          <a:spcPct val="107000"/>
                        </a:lnSpc>
                        <a:spcAft>
                          <a:spcPts val="0"/>
                        </a:spcAft>
                      </a:pPr>
                      <a:r>
                        <a:rPr lang="en-GB" sz="1000">
                          <a:effectLst/>
                        </a:rPr>
                        <a:t>Sub-Programme: Corporate Services</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07000"/>
                        </a:lnSpc>
                        <a:spcAft>
                          <a:spcPts val="0"/>
                        </a:spcAft>
                      </a:pP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1794730059"/>
                  </a:ext>
                </a:extLst>
              </a:tr>
              <a:tr h="151714">
                <a:tc rowSpan="2">
                  <a:txBody>
                    <a:bodyPr/>
                    <a:lstStyle/>
                    <a:p>
                      <a:pPr>
                        <a:lnSpc>
                          <a:spcPct val="107000"/>
                        </a:lnSpc>
                        <a:spcAft>
                          <a:spcPts val="0"/>
                        </a:spcAft>
                      </a:pPr>
                      <a:r>
                        <a:rPr lang="en-GB" sz="1000" dirty="0">
                          <a:effectLst/>
                        </a:rPr>
                        <a:t>5.1</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rowSpan="2">
                  <a:txBody>
                    <a:bodyPr/>
                    <a:lstStyle/>
                    <a:p>
                      <a:pPr>
                        <a:lnSpc>
                          <a:spcPct val="107000"/>
                        </a:lnSpc>
                        <a:spcAft>
                          <a:spcPts val="0"/>
                        </a:spcAft>
                      </a:pPr>
                      <a:r>
                        <a:rPr lang="en-GB" sz="1000">
                          <a:effectLst/>
                        </a:rPr>
                        <a:t>Build a strong corporate image</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a:effectLst/>
                        </a:rPr>
                        <a:t>5.1.1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a:effectLst/>
                        </a:rPr>
                        <a:t>Percentage of satisfied stakeholders</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r>
                        <a:rPr lang="en-GB" sz="900">
                          <a:effectLst/>
                        </a:rPr>
                        <a:t>Percentage of satisfied stakeholders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40%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60%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2160573488"/>
                  </a:ext>
                </a:extLst>
              </a:tr>
              <a:tr h="310476">
                <a:tc vMerge="1">
                  <a:txBody>
                    <a:bodyPr/>
                    <a:lstStyle/>
                    <a:p>
                      <a:endParaRPr lang="en-GB"/>
                    </a:p>
                  </a:txBody>
                  <a:tcPr/>
                </a:tc>
                <a:tc vMerge="1">
                  <a:txBody>
                    <a:bodyPr/>
                    <a:lstStyle/>
                    <a:p>
                      <a:endParaRPr lang="en-GB"/>
                    </a:p>
                  </a:txBody>
                  <a:tcPr/>
                </a:tc>
                <a:tc gridSpan="2">
                  <a:txBody>
                    <a:bodyPr/>
                    <a:lstStyle/>
                    <a:p>
                      <a:pPr>
                        <a:lnSpc>
                          <a:spcPct val="107000"/>
                        </a:lnSpc>
                        <a:spcAft>
                          <a:spcPts val="0"/>
                        </a:spcAft>
                      </a:pPr>
                      <a:r>
                        <a:rPr lang="en-GB" sz="1000">
                          <a:effectLst/>
                        </a:rPr>
                        <a:t>5.1.2</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dirty="0">
                          <a:effectLst/>
                        </a:rPr>
                        <a:t>Number of affiliations to international fora</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r>
                        <a:rPr lang="en-GB" sz="900">
                          <a:effectLst/>
                        </a:rPr>
                        <a:t>Number of affiliations to international fora</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6</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6</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3382953450"/>
                  </a:ext>
                </a:extLst>
              </a:tr>
              <a:tr h="151714">
                <a:tc gridSpan="13">
                  <a:txBody>
                    <a:bodyPr/>
                    <a:lstStyle/>
                    <a:p>
                      <a:pPr>
                        <a:lnSpc>
                          <a:spcPct val="107000"/>
                        </a:lnSpc>
                        <a:spcAft>
                          <a:spcPts val="0"/>
                        </a:spcAft>
                      </a:pPr>
                      <a:r>
                        <a:rPr lang="en-GB" sz="1000">
                          <a:effectLst/>
                        </a:rPr>
                        <a:t>Sub-Programme: Finance</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07000"/>
                        </a:lnSpc>
                        <a:spcAft>
                          <a:spcPts val="0"/>
                        </a:spcAft>
                      </a:pP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2100042598"/>
                  </a:ext>
                </a:extLst>
              </a:tr>
              <a:tr h="469238">
                <a:tc>
                  <a:txBody>
                    <a:bodyPr/>
                    <a:lstStyle/>
                    <a:p>
                      <a:pPr>
                        <a:lnSpc>
                          <a:spcPct val="107000"/>
                        </a:lnSpc>
                        <a:spcAft>
                          <a:spcPts val="0"/>
                        </a:spcAft>
                      </a:pPr>
                      <a:r>
                        <a:rPr lang="en-GB" sz="1000">
                          <a:effectLst/>
                        </a:rPr>
                        <a:t>5.2</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Improve Organisational Performance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a:effectLst/>
                        </a:rPr>
                        <a:t>5.2.3</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dirty="0">
                          <a:effectLst/>
                        </a:rPr>
                        <a:t>Audit opinion</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r>
                        <a:rPr lang="en-GB" sz="900">
                          <a:effectLst/>
                        </a:rPr>
                        <a:t>Audit opinion</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Unqualified audit</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Unqualified audit</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3852908111"/>
                  </a:ext>
                </a:extLst>
              </a:tr>
              <a:tr h="151714">
                <a:tc gridSpan="13">
                  <a:txBody>
                    <a:bodyPr/>
                    <a:lstStyle/>
                    <a:p>
                      <a:pPr>
                        <a:lnSpc>
                          <a:spcPct val="107000"/>
                        </a:lnSpc>
                        <a:spcAft>
                          <a:spcPts val="0"/>
                        </a:spcAft>
                      </a:pPr>
                      <a:r>
                        <a:rPr lang="en-GB" sz="1000">
                          <a:effectLst/>
                        </a:rPr>
                        <a:t>Sub-Programme: Human Resources</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07000"/>
                        </a:lnSpc>
                        <a:spcAft>
                          <a:spcPts val="0"/>
                        </a:spcAft>
                      </a:pP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2236972988"/>
                  </a:ext>
                </a:extLst>
              </a:tr>
              <a:tr h="469238">
                <a:tc>
                  <a:txBody>
                    <a:bodyPr/>
                    <a:lstStyle/>
                    <a:p>
                      <a:pPr>
                        <a:lnSpc>
                          <a:spcPct val="107000"/>
                        </a:lnSpc>
                        <a:spcAft>
                          <a:spcPts val="0"/>
                        </a:spcAft>
                      </a:pPr>
                      <a:r>
                        <a:rPr lang="en-GB" sz="1000">
                          <a:effectLst/>
                        </a:rPr>
                        <a:t>5.2</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Improve organisational performance</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a:effectLst/>
                        </a:rPr>
                        <a:t>5.2.2</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a:effectLst/>
                        </a:rPr>
                        <a:t>Reduce staff vacancies</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r>
                        <a:rPr lang="en-GB" sz="900">
                          <a:effectLst/>
                        </a:rPr>
                        <a:t>Reduce staff vacancies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5%</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7%</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2234213976"/>
                  </a:ext>
                </a:extLst>
              </a:tr>
              <a:tr h="469238">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a:effectLst/>
                        </a:rPr>
                        <a:t>5.2.3</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dirty="0">
                          <a:effectLst/>
                        </a:rPr>
                        <a:t>Review of organisational structure</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r>
                        <a:rPr lang="en-GB" sz="900">
                          <a:effectLst/>
                        </a:rPr>
                        <a:t>Review of organisational structure</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Approved organisational structure</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Implementation of approved structure phase 3</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1214568110"/>
                  </a:ext>
                </a:extLst>
              </a:tr>
              <a:tr h="151714">
                <a:tc gridSpan="13">
                  <a:txBody>
                    <a:bodyPr/>
                    <a:lstStyle/>
                    <a:p>
                      <a:pPr>
                        <a:lnSpc>
                          <a:spcPct val="107000"/>
                        </a:lnSpc>
                        <a:spcAft>
                          <a:spcPts val="0"/>
                        </a:spcAft>
                      </a:pPr>
                      <a:r>
                        <a:rPr lang="en-GB" sz="1000">
                          <a:effectLst/>
                        </a:rPr>
                        <a:t>Sub-Programme: Internal Audit</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07000"/>
                        </a:lnSpc>
                        <a:spcAft>
                          <a:spcPts val="0"/>
                        </a:spcAft>
                      </a:pP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2362305780"/>
                  </a:ext>
                </a:extLst>
              </a:tr>
              <a:tr h="469238">
                <a:tc>
                  <a:txBody>
                    <a:bodyPr/>
                    <a:lstStyle/>
                    <a:p>
                      <a:pPr>
                        <a:lnSpc>
                          <a:spcPct val="107000"/>
                        </a:lnSpc>
                        <a:spcAft>
                          <a:spcPts val="0"/>
                        </a:spcAft>
                      </a:pPr>
                      <a:r>
                        <a:rPr lang="en-GB" sz="1000">
                          <a:effectLst/>
                        </a:rPr>
                        <a:t>5.2</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Improve organisational performance</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a:effectLst/>
                        </a:rPr>
                        <a:t>5.2.4</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dirty="0">
                          <a:effectLst/>
                        </a:rPr>
                        <a:t>Number of Combined Assurance Reports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r>
                        <a:rPr lang="en-GB" sz="900">
                          <a:effectLst/>
                        </a:rPr>
                        <a:t>Number of Combined Assurance Reports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4</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4</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1</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1</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2987752775"/>
                  </a:ext>
                </a:extLst>
              </a:tr>
              <a:tr h="151714">
                <a:tc gridSpan="13">
                  <a:txBody>
                    <a:bodyPr/>
                    <a:lstStyle/>
                    <a:p>
                      <a:pPr>
                        <a:lnSpc>
                          <a:spcPct val="107000"/>
                        </a:lnSpc>
                        <a:spcAft>
                          <a:spcPts val="0"/>
                        </a:spcAft>
                      </a:pPr>
                      <a:r>
                        <a:rPr lang="en-GB" sz="1000">
                          <a:effectLst/>
                        </a:rPr>
                        <a:t>Sub-Programme: Legal Risk &amp; CCC</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07000"/>
                        </a:lnSpc>
                        <a:spcAft>
                          <a:spcPts val="0"/>
                        </a:spcAft>
                      </a:pP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1366108444"/>
                  </a:ext>
                </a:extLst>
              </a:tr>
              <a:tr h="193605">
                <a:tc rowSpan="4">
                  <a:txBody>
                    <a:bodyPr/>
                    <a:lstStyle/>
                    <a:p>
                      <a:pPr>
                        <a:lnSpc>
                          <a:spcPct val="107000"/>
                        </a:lnSpc>
                        <a:spcAft>
                          <a:spcPts val="0"/>
                        </a:spcAft>
                      </a:pPr>
                      <a:r>
                        <a:rPr lang="en-GB" sz="1000">
                          <a:effectLst/>
                        </a:rPr>
                        <a:t>5.2</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rowSpan="4">
                  <a:txBody>
                    <a:bodyPr/>
                    <a:lstStyle/>
                    <a:p>
                      <a:pPr>
                        <a:lnSpc>
                          <a:spcPct val="107000"/>
                        </a:lnSpc>
                        <a:spcAft>
                          <a:spcPts val="0"/>
                        </a:spcAft>
                      </a:pPr>
                      <a:r>
                        <a:rPr lang="en-GB" sz="1000">
                          <a:effectLst/>
                        </a:rPr>
                        <a:t>Improve Organisational Performance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a:effectLst/>
                        </a:rPr>
                        <a:t>5.2.1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a:effectLst/>
                        </a:rPr>
                        <a:t>Risk maturity level of the organisation</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r>
                        <a:rPr lang="en-GB" sz="900">
                          <a:effectLst/>
                        </a:rPr>
                        <a:t>Risk maturity level of the organisation</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Level 2</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Level 2</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r>
                        <a:rPr lang="en-GB" sz="1000">
                          <a:effectLst/>
                        </a:rPr>
                        <a:t>-</a:t>
                      </a:r>
                      <a:endParaRPr lang="en-GB"/>
                    </a:p>
                  </a:txBody>
                  <a:tcPr marL="3049" marR="3049" marT="0" marB="0"/>
                </a:tc>
                <a:tc>
                  <a:txBody>
                    <a:bodyPr/>
                    <a:lstStyle/>
                    <a:p>
                      <a:pPr>
                        <a:lnSpc>
                          <a:spcPct val="107000"/>
                        </a:lnSpc>
                        <a:spcAft>
                          <a:spcPts val="0"/>
                        </a:spcAft>
                      </a:pPr>
                      <a:r>
                        <a:rPr lang="en-GB" sz="1000">
                          <a:effectLst/>
                        </a:rPr>
                        <a:t>-</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1637853297"/>
                  </a:ext>
                </a:extLst>
              </a:tr>
              <a:tr h="336346">
                <a:tc vMerge="1">
                  <a:txBody>
                    <a:bodyPr/>
                    <a:lstStyle/>
                    <a:p>
                      <a:endParaRPr lang="en-GB"/>
                    </a:p>
                  </a:txBody>
                  <a:tcPr/>
                </a:tc>
                <a:tc vMerge="1">
                  <a:txBody>
                    <a:bodyPr/>
                    <a:lstStyle/>
                    <a:p>
                      <a:endParaRPr lang="en-GB"/>
                    </a:p>
                  </a:txBody>
                  <a:tcPr/>
                </a:tc>
                <a:tc gridSpan="2">
                  <a:txBody>
                    <a:bodyPr/>
                    <a:lstStyle/>
                    <a:p>
                      <a:pPr>
                        <a:lnSpc>
                          <a:spcPct val="107000"/>
                        </a:lnSpc>
                        <a:spcAft>
                          <a:spcPts val="0"/>
                        </a:spcAft>
                      </a:pPr>
                      <a:r>
                        <a:rPr lang="en-GB" sz="1000">
                          <a:effectLst/>
                        </a:rPr>
                        <a:t>5.2.2</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a:effectLst/>
                        </a:rPr>
                        <a:t>Compliance maturity level of the organisation</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r>
                        <a:rPr lang="en-GB" sz="900">
                          <a:effectLst/>
                        </a:rPr>
                        <a:t>Compliance maturity level of the organisation</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Level 2</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Level 2</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r>
                        <a:rPr lang="en-GB" sz="1000">
                          <a:effectLst/>
                        </a:rPr>
                        <a:t>-</a:t>
                      </a:r>
                      <a:endParaRPr lang="en-GB"/>
                    </a:p>
                  </a:txBody>
                  <a:tcPr marL="3049" marR="3049" marT="0" marB="0"/>
                </a:tc>
                <a:tc>
                  <a:txBody>
                    <a:bodyPr/>
                    <a:lstStyle/>
                    <a:p>
                      <a:pPr>
                        <a:lnSpc>
                          <a:spcPct val="107000"/>
                        </a:lnSpc>
                        <a:spcAft>
                          <a:spcPts val="0"/>
                        </a:spcAft>
                      </a:pPr>
                      <a:r>
                        <a:rPr lang="en-GB" sz="1000">
                          <a:effectLst/>
                        </a:rPr>
                        <a:t>-</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1302584616"/>
                  </a:ext>
                </a:extLst>
              </a:tr>
              <a:tr h="594998">
                <a:tc vMerge="1">
                  <a:txBody>
                    <a:bodyPr/>
                    <a:lstStyle/>
                    <a:p>
                      <a:endParaRPr lang="en-GB"/>
                    </a:p>
                  </a:txBody>
                  <a:tcPr/>
                </a:tc>
                <a:tc vMerge="1">
                  <a:txBody>
                    <a:bodyPr/>
                    <a:lstStyle/>
                    <a:p>
                      <a:endParaRPr lang="en-GB"/>
                    </a:p>
                  </a:txBody>
                  <a:tcPr/>
                </a:tc>
                <a:tc gridSpan="2">
                  <a:txBody>
                    <a:bodyPr/>
                    <a:lstStyle/>
                    <a:p>
                      <a:pPr>
                        <a:lnSpc>
                          <a:spcPct val="107000"/>
                        </a:lnSpc>
                        <a:spcAft>
                          <a:spcPts val="0"/>
                        </a:spcAft>
                      </a:pPr>
                      <a:r>
                        <a:rPr lang="en-GB" sz="1000">
                          <a:effectLst/>
                        </a:rPr>
                        <a:t>5.2.3</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a:effectLst/>
                        </a:rPr>
                        <a:t>Percentage of cases assessed for adjudication by CCC in accordance with the CCC Handbook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r>
                        <a:rPr lang="en-GB" sz="900">
                          <a:effectLst/>
                        </a:rPr>
                        <a:t>Percentage of cases assessed for adjudication by CCC in accordance with the CCC Handbook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70%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80%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r>
                        <a:rPr lang="en-GB" sz="1000">
                          <a:effectLst/>
                        </a:rPr>
                        <a:t>75%</a:t>
                      </a:r>
                      <a:endParaRPr lang="en-GB"/>
                    </a:p>
                  </a:txBody>
                  <a:tcPr marL="3049" marR="3049" marT="0" marB="0"/>
                </a:tc>
                <a:tc>
                  <a:txBody>
                    <a:bodyPr/>
                    <a:lstStyle/>
                    <a:p>
                      <a:pPr>
                        <a:lnSpc>
                          <a:spcPct val="107000"/>
                        </a:lnSpc>
                        <a:spcAft>
                          <a:spcPts val="0"/>
                        </a:spcAft>
                      </a:pPr>
                      <a:r>
                        <a:rPr lang="en-GB" sz="1000">
                          <a:effectLst/>
                        </a:rPr>
                        <a:t>100%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25%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Proper planning, hard work and dedication.</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a:effectLst/>
                        </a:rPr>
                        <a:t>-</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165341983"/>
                  </a:ext>
                </a:extLst>
              </a:tr>
              <a:tr h="647566">
                <a:tc vMerge="1">
                  <a:txBody>
                    <a:bodyPr/>
                    <a:lstStyle/>
                    <a:p>
                      <a:endParaRPr lang="en-GB"/>
                    </a:p>
                  </a:txBody>
                  <a:tcPr/>
                </a:tc>
                <a:tc vMerge="1">
                  <a:txBody>
                    <a:bodyPr/>
                    <a:lstStyle/>
                    <a:p>
                      <a:endParaRPr lang="en-GB"/>
                    </a:p>
                  </a:txBody>
                  <a:tcPr/>
                </a:tc>
                <a:tc gridSpan="2">
                  <a:txBody>
                    <a:bodyPr/>
                    <a:lstStyle/>
                    <a:p>
                      <a:pPr>
                        <a:lnSpc>
                          <a:spcPct val="107000"/>
                        </a:lnSpc>
                        <a:spcAft>
                          <a:spcPts val="0"/>
                        </a:spcAft>
                      </a:pPr>
                      <a:r>
                        <a:rPr lang="en-GB" sz="1000">
                          <a:effectLst/>
                        </a:rPr>
                        <a:t>5.2.4</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1000" dirty="0">
                          <a:effectLst/>
                        </a:rPr>
                        <a:t>Percentage of advice provided to Council Committees within SLA turnaround times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r>
                        <a:rPr lang="en-GB" sz="900">
                          <a:effectLst/>
                        </a:rPr>
                        <a:t>Percentage of advice provided to Council Committees within SLA turnaround times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75%</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80%</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r>
                        <a:rPr lang="en-GB" sz="1000" dirty="0">
                          <a:effectLst/>
                        </a:rPr>
                        <a:t>75%</a:t>
                      </a:r>
                      <a:endParaRPr lang="en-GB" dirty="0"/>
                    </a:p>
                  </a:txBody>
                  <a:tcPr marL="3049" marR="3049" marT="0" marB="0"/>
                </a:tc>
                <a:tc>
                  <a:txBody>
                    <a:bodyPr/>
                    <a:lstStyle/>
                    <a:p>
                      <a:pPr>
                        <a:lnSpc>
                          <a:spcPct val="107000"/>
                        </a:lnSpc>
                        <a:spcAft>
                          <a:spcPts val="0"/>
                        </a:spcAft>
                      </a:pPr>
                      <a:r>
                        <a:rPr lang="en-GB" sz="1000" dirty="0">
                          <a:effectLst/>
                        </a:rPr>
                        <a:t>100%</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25%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Proper planning, hard work and dedication.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000" dirty="0">
                          <a:effectLst/>
                        </a:rPr>
                        <a:t>-</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3236537197"/>
                  </a:ext>
                </a:extLst>
              </a:tr>
            </a:tbl>
          </a:graphicData>
        </a:graphic>
      </p:graphicFrame>
      <p:sp>
        <p:nvSpPr>
          <p:cNvPr id="3" name="Rectangle 2">
            <a:extLst>
              <a:ext uri="{FF2B5EF4-FFF2-40B4-BE49-F238E27FC236}">
                <a16:creationId xmlns:a16="http://schemas.microsoft.com/office/drawing/2014/main" xmlns="" id="{CF11B7BB-E14B-4C36-B559-72115E1E74DF}"/>
              </a:ext>
            </a:extLst>
          </p:cNvPr>
          <p:cNvSpPr txBox="1">
            <a:spLocks noChangeArrowheads="1"/>
          </p:cNvSpPr>
          <p:nvPr/>
        </p:nvSpPr>
        <p:spPr>
          <a:xfrm>
            <a:off x="1620129" y="168812"/>
            <a:ext cx="5849815" cy="951710"/>
          </a:xfrm>
          <a:prstGeom prst="rect">
            <a:avLst/>
          </a:prstGeom>
          <a:solidFill>
            <a:srgbClr val="FFC000"/>
          </a:solidFill>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3000" b="1">
                <a:ln w="0"/>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rPr>
              <a:t>Performance Overview Q1</a:t>
            </a:r>
            <a:endParaRPr lang="en-US" sz="3000" b="1" dirty="0">
              <a:ln w="0"/>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080878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xmlns="" id="{4891BF3D-276A-4DFD-B45F-C5019389D099}"/>
              </a:ext>
            </a:extLst>
          </p:cNvPr>
          <p:cNvGraphicFramePr>
            <a:graphicFrameLocks noGrp="1"/>
          </p:cNvGraphicFramePr>
          <p:nvPr>
            <p:extLst>
              <p:ext uri="{D42A27DB-BD31-4B8C-83A1-F6EECF244321}">
                <p14:modId xmlns:p14="http://schemas.microsoft.com/office/powerpoint/2010/main" xmlns="" val="760011444"/>
              </p:ext>
            </p:extLst>
          </p:nvPr>
        </p:nvGraphicFramePr>
        <p:xfrm>
          <a:off x="149738" y="1272168"/>
          <a:ext cx="11889863" cy="6691082"/>
        </p:xfrm>
        <a:graphic>
          <a:graphicData uri="http://schemas.openxmlformats.org/drawingml/2006/table">
            <a:tbl>
              <a:tblPr firstRow="1" firstCol="1" bandRow="1">
                <a:tableStyleId>{5C22544A-7EE6-4342-B048-85BDC9FD1C3A}</a:tableStyleId>
              </a:tblPr>
              <a:tblGrid>
                <a:gridCol w="411780">
                  <a:extLst>
                    <a:ext uri="{9D8B030D-6E8A-4147-A177-3AD203B41FA5}">
                      <a16:colId xmlns:a16="http://schemas.microsoft.com/office/drawing/2014/main" xmlns="" val="392178012"/>
                    </a:ext>
                  </a:extLst>
                </a:gridCol>
                <a:gridCol w="1044552">
                  <a:extLst>
                    <a:ext uri="{9D8B030D-6E8A-4147-A177-3AD203B41FA5}">
                      <a16:colId xmlns:a16="http://schemas.microsoft.com/office/drawing/2014/main" xmlns="" val="2231970771"/>
                    </a:ext>
                  </a:extLst>
                </a:gridCol>
                <a:gridCol w="401654">
                  <a:extLst>
                    <a:ext uri="{9D8B030D-6E8A-4147-A177-3AD203B41FA5}">
                      <a16:colId xmlns:a16="http://schemas.microsoft.com/office/drawing/2014/main" xmlns="" val="4038199365"/>
                    </a:ext>
                  </a:extLst>
                </a:gridCol>
                <a:gridCol w="928993">
                  <a:extLst>
                    <a:ext uri="{9D8B030D-6E8A-4147-A177-3AD203B41FA5}">
                      <a16:colId xmlns:a16="http://schemas.microsoft.com/office/drawing/2014/main" xmlns="" val="3799004343"/>
                    </a:ext>
                  </a:extLst>
                </a:gridCol>
                <a:gridCol w="682783">
                  <a:extLst>
                    <a:ext uri="{9D8B030D-6E8A-4147-A177-3AD203B41FA5}">
                      <a16:colId xmlns:a16="http://schemas.microsoft.com/office/drawing/2014/main" xmlns="" val="3653466930"/>
                    </a:ext>
                  </a:extLst>
                </a:gridCol>
                <a:gridCol w="211053">
                  <a:extLst>
                    <a:ext uri="{9D8B030D-6E8A-4147-A177-3AD203B41FA5}">
                      <a16:colId xmlns:a16="http://schemas.microsoft.com/office/drawing/2014/main" xmlns="" val="2501404921"/>
                    </a:ext>
                  </a:extLst>
                </a:gridCol>
                <a:gridCol w="893836">
                  <a:extLst>
                    <a:ext uri="{9D8B030D-6E8A-4147-A177-3AD203B41FA5}">
                      <a16:colId xmlns:a16="http://schemas.microsoft.com/office/drawing/2014/main" xmlns="" val="2846833469"/>
                    </a:ext>
                  </a:extLst>
                </a:gridCol>
                <a:gridCol w="823562">
                  <a:extLst>
                    <a:ext uri="{9D8B030D-6E8A-4147-A177-3AD203B41FA5}">
                      <a16:colId xmlns:a16="http://schemas.microsoft.com/office/drawing/2014/main" xmlns="" val="3523982601"/>
                    </a:ext>
                  </a:extLst>
                </a:gridCol>
                <a:gridCol w="281349">
                  <a:extLst>
                    <a:ext uri="{9D8B030D-6E8A-4147-A177-3AD203B41FA5}">
                      <a16:colId xmlns:a16="http://schemas.microsoft.com/office/drawing/2014/main" xmlns="" val="4063114178"/>
                    </a:ext>
                  </a:extLst>
                </a:gridCol>
                <a:gridCol w="887010">
                  <a:extLst>
                    <a:ext uri="{9D8B030D-6E8A-4147-A177-3AD203B41FA5}">
                      <a16:colId xmlns:a16="http://schemas.microsoft.com/office/drawing/2014/main" xmlns="" val="3714182882"/>
                    </a:ext>
                  </a:extLst>
                </a:gridCol>
                <a:gridCol w="868321">
                  <a:extLst>
                    <a:ext uri="{9D8B030D-6E8A-4147-A177-3AD203B41FA5}">
                      <a16:colId xmlns:a16="http://schemas.microsoft.com/office/drawing/2014/main" xmlns="" val="3297129922"/>
                    </a:ext>
                  </a:extLst>
                </a:gridCol>
                <a:gridCol w="835703">
                  <a:extLst>
                    <a:ext uri="{9D8B030D-6E8A-4147-A177-3AD203B41FA5}">
                      <a16:colId xmlns:a16="http://schemas.microsoft.com/office/drawing/2014/main" xmlns="" val="2118324883"/>
                    </a:ext>
                  </a:extLst>
                </a:gridCol>
                <a:gridCol w="2076216">
                  <a:extLst>
                    <a:ext uri="{9D8B030D-6E8A-4147-A177-3AD203B41FA5}">
                      <a16:colId xmlns:a16="http://schemas.microsoft.com/office/drawing/2014/main" xmlns="" val="3604520089"/>
                    </a:ext>
                  </a:extLst>
                </a:gridCol>
                <a:gridCol w="1543051">
                  <a:extLst>
                    <a:ext uri="{9D8B030D-6E8A-4147-A177-3AD203B41FA5}">
                      <a16:colId xmlns:a16="http://schemas.microsoft.com/office/drawing/2014/main" xmlns="" val="1543381809"/>
                    </a:ext>
                  </a:extLst>
                </a:gridCol>
              </a:tblGrid>
              <a:tr h="216389">
                <a:tc>
                  <a:txBody>
                    <a:bodyPr/>
                    <a:lstStyle/>
                    <a:p>
                      <a:pPr>
                        <a:lnSpc>
                          <a:spcPct val="107000"/>
                        </a:lnSpc>
                        <a:spcAft>
                          <a:spcPts val="0"/>
                        </a:spcAft>
                      </a:pPr>
                      <a:r>
                        <a:rPr lang="en-GB" sz="700" dirty="0">
                          <a:effectLst/>
                          <a:latin typeface="+mj-lt"/>
                        </a:rPr>
                        <a:t>SO #</a:t>
                      </a:r>
                      <a:endParaRPr lang="en-GB" sz="700" dirty="0">
                        <a:effectLst/>
                        <a:latin typeface="+mj-lt"/>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700" dirty="0">
                          <a:effectLst/>
                          <a:latin typeface="+mj-lt"/>
                        </a:rPr>
                        <a:t>Strategic Objective</a:t>
                      </a:r>
                      <a:endParaRPr lang="en-GB" sz="700" dirty="0">
                        <a:effectLst/>
                        <a:latin typeface="+mj-lt"/>
                        <a:ea typeface="Calibri" panose="020F0502020204030204" pitchFamily="34" charset="0"/>
                        <a:cs typeface="Arial" panose="020B0604020202020204" pitchFamily="34" charset="0"/>
                      </a:endParaRPr>
                    </a:p>
                  </a:txBody>
                  <a:tcPr marL="3049" marR="3049" marT="0" marB="0"/>
                </a:tc>
                <a:tc>
                  <a:txBody>
                    <a:bodyPr/>
                    <a:lstStyle/>
                    <a:p>
                      <a:r>
                        <a:rPr lang="en-GB" sz="700" dirty="0">
                          <a:effectLst/>
                          <a:latin typeface="+mj-lt"/>
                        </a:rPr>
                        <a:t>SO Sub #</a:t>
                      </a:r>
                      <a:endParaRPr lang="en-GB" sz="700" dirty="0">
                        <a:latin typeface="+mj-lt"/>
                      </a:endParaRPr>
                    </a:p>
                  </a:txBody>
                  <a:tcPr marL="3049" marR="3049" marT="0" marB="0"/>
                </a:tc>
                <a:tc>
                  <a:txBody>
                    <a:bodyPr/>
                    <a:lstStyle/>
                    <a:p>
                      <a:pPr>
                        <a:lnSpc>
                          <a:spcPct val="107000"/>
                        </a:lnSpc>
                        <a:spcAft>
                          <a:spcPts val="0"/>
                        </a:spcAft>
                      </a:pPr>
                      <a:r>
                        <a:rPr lang="en-GB" sz="700" dirty="0">
                          <a:effectLst/>
                          <a:latin typeface="+mj-lt"/>
                        </a:rPr>
                        <a:t>Key Performance Indicator</a:t>
                      </a:r>
                      <a:endParaRPr lang="en-GB" sz="700" dirty="0">
                        <a:effectLst/>
                        <a:latin typeface="+mj-lt"/>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700" dirty="0">
                          <a:effectLst/>
                          <a:latin typeface="+mj-lt"/>
                        </a:rPr>
                        <a:t>Baseline 2018/19</a:t>
                      </a:r>
                      <a:endParaRPr lang="en-GB" sz="700" dirty="0">
                        <a:effectLst/>
                        <a:latin typeface="+mj-lt"/>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endParaRPr lang="en-GB" sz="700" dirty="0">
                        <a:effectLst/>
                        <a:latin typeface="+mj-lt"/>
                        <a:ea typeface="Calibri" panose="020F0502020204030204" pitchFamily="34" charset="0"/>
                        <a:cs typeface="Arial" panose="020B0604020202020204" pitchFamily="34" charset="0"/>
                      </a:endParaRPr>
                    </a:p>
                  </a:txBody>
                  <a:tcPr marL="3049" marR="304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effectLst/>
                          <a:latin typeface="+mj-lt"/>
                        </a:rPr>
                        <a:t>Target 2019/20</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dirty="0">
                          <a:effectLst/>
                          <a:latin typeface="+mj-lt"/>
                        </a:rPr>
                        <a:t>Quarter Target</a:t>
                      </a:r>
                      <a:endParaRPr lang="en-GB" sz="700" dirty="0">
                        <a:effectLst/>
                        <a:latin typeface="+mj-lt"/>
                        <a:ea typeface="Calibri" panose="020F0502020204030204" pitchFamily="34" charset="0"/>
                        <a:cs typeface="Arial" panose="020B0604020202020204" pitchFamily="34" charset="0"/>
                      </a:endParaRPr>
                    </a:p>
                  </a:txBody>
                  <a:tcPr marL="3049" marR="3049" marT="0" marB="0"/>
                </a:tc>
                <a:tc gridSpan="2">
                  <a:txBody>
                    <a:bodyPr/>
                    <a:lstStyle/>
                    <a:p>
                      <a:pPr>
                        <a:lnSpc>
                          <a:spcPct val="107000"/>
                        </a:lnSpc>
                        <a:spcAft>
                          <a:spcPts val="0"/>
                        </a:spcAft>
                      </a:pPr>
                      <a:r>
                        <a:rPr lang="en-GB" sz="700" dirty="0">
                          <a:effectLst/>
                          <a:latin typeface="+mj-lt"/>
                        </a:rPr>
                        <a:t>Actual</a:t>
                      </a:r>
                      <a:endParaRPr lang="en-GB" sz="700" dirty="0">
                        <a:effectLst/>
                        <a:latin typeface="+mj-lt"/>
                        <a:ea typeface="Calibri" panose="020F0502020204030204" pitchFamily="34" charset="0"/>
                        <a:cs typeface="Arial" panose="020B0604020202020204" pitchFamily="34" charset="0"/>
                      </a:endParaRPr>
                    </a:p>
                  </a:txBody>
                  <a:tcPr marL="3049" marR="3049" marT="0" marB="0"/>
                </a:tc>
                <a:tc hMerge="1">
                  <a:txBody>
                    <a:bodyPr/>
                    <a:lstStyle/>
                    <a:p>
                      <a:pPr>
                        <a:lnSpc>
                          <a:spcPct val="107000"/>
                        </a:lnSpc>
                        <a:spcAft>
                          <a:spcPts val="0"/>
                        </a:spcAft>
                      </a:pPr>
                      <a:endParaRPr lang="en-GB" sz="700" dirty="0">
                        <a:effectLst/>
                        <a:latin typeface="+mj-lt"/>
                        <a:ea typeface="Calibri" panose="020F0502020204030204" pitchFamily="34" charset="0"/>
                        <a:cs typeface="Arial" panose="020B0604020202020204" pitchFamily="34" charset="0"/>
                      </a:endParaRPr>
                    </a:p>
                  </a:txBody>
                  <a:tcPr marL="3049" marR="3049" marT="0" marB="0"/>
                </a:tc>
                <a:tc grid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700" dirty="0">
                          <a:effectLst/>
                          <a:latin typeface="+mj-lt"/>
                        </a:rPr>
                        <a:t>Variance (-/+)</a:t>
                      </a:r>
                      <a:endParaRPr lang="en-GB" sz="700" dirty="0">
                        <a:effectLst/>
                        <a:latin typeface="+mj-lt"/>
                        <a:ea typeface="Calibri" panose="020F0502020204030204" pitchFamily="34" charset="0"/>
                        <a:cs typeface="Arial" panose="020B0604020202020204" pitchFamily="34" charset="0"/>
                      </a:endParaRPr>
                    </a:p>
                  </a:txBody>
                  <a:tcPr marL="23627" marR="23627" marT="0" marB="0"/>
                </a:tc>
                <a:tc hMerge="1">
                  <a:txBody>
                    <a:bodyPr/>
                    <a:lstStyle/>
                    <a:p>
                      <a:endParaRPr lang="en-GB"/>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700" dirty="0">
                          <a:effectLst/>
                          <a:latin typeface="+mj-lt"/>
                        </a:rPr>
                        <a:t>Reason for Variance</a:t>
                      </a:r>
                      <a:endParaRPr lang="en-GB" sz="700" dirty="0">
                        <a:effectLst/>
                        <a:latin typeface="+mj-lt"/>
                        <a:ea typeface="Calibri" panose="020F0502020204030204" pitchFamily="34" charset="0"/>
                        <a:cs typeface="Arial" panose="020B0604020202020204" pitchFamily="34" charset="0"/>
                      </a:endParaRPr>
                    </a:p>
                  </a:txBody>
                  <a:tcPr marL="3049" marR="3049" marT="0" marB="0"/>
                </a:tc>
                <a:tc>
                  <a:txBody>
                    <a:bodyPr/>
                    <a:lstStyle/>
                    <a:p>
                      <a:pPr algn="ctr">
                        <a:lnSpc>
                          <a:spcPct val="107000"/>
                        </a:lnSpc>
                        <a:spcAft>
                          <a:spcPts val="0"/>
                        </a:spcAft>
                      </a:pPr>
                      <a:r>
                        <a:rPr lang="en-GB" sz="700" dirty="0">
                          <a:effectLst/>
                          <a:latin typeface="+mj-lt"/>
                        </a:rPr>
                        <a:t>Mitigation Measure</a:t>
                      </a:r>
                      <a:endParaRPr lang="en-GB" sz="700" dirty="0">
                        <a:effectLst/>
                        <a:latin typeface="+mj-lt"/>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2550702053"/>
                  </a:ext>
                </a:extLst>
              </a:tr>
              <a:tr h="105765">
                <a:tc gridSpan="14">
                  <a:txBody>
                    <a:bodyPr/>
                    <a:lstStyle/>
                    <a:p>
                      <a:pPr>
                        <a:lnSpc>
                          <a:spcPct val="107000"/>
                        </a:lnSpc>
                        <a:spcAft>
                          <a:spcPts val="0"/>
                        </a:spcAft>
                      </a:pPr>
                      <a:r>
                        <a:rPr lang="en-GB" sz="700" dirty="0">
                          <a:effectLst/>
                          <a:latin typeface="+mj-lt"/>
                        </a:rPr>
                        <a:t>Programme 2</a:t>
                      </a:r>
                      <a:endParaRPr lang="en-GB" sz="700" dirty="0">
                        <a:effectLst/>
                        <a:latin typeface="+mj-lt"/>
                        <a:ea typeface="Calibri" panose="020F0502020204030204" pitchFamily="34" charset="0"/>
                        <a:cs typeface="Arial" panose="020B0604020202020204" pitchFamily="34" charset="0"/>
                      </a:endParaRPr>
                    </a:p>
                  </a:txBody>
                  <a:tcPr marL="23627" marR="23627"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07000"/>
                        </a:lnSpc>
                        <a:spcAft>
                          <a:spcPts val="0"/>
                        </a:spcAft>
                      </a:pPr>
                      <a:endParaRPr lang="en-GB" sz="700" dirty="0">
                        <a:effectLst/>
                        <a:latin typeface="+mj-lt"/>
                        <a:ea typeface="Calibri" panose="020F0502020204030204" pitchFamily="34" charset="0"/>
                        <a:cs typeface="Arial" panose="020B0604020202020204" pitchFamily="34" charset="0"/>
                      </a:endParaRPr>
                    </a:p>
                  </a:txBody>
                  <a:tcPr marL="23627" marR="23627" marT="0" marB="0"/>
                </a:tc>
                <a:extLst>
                  <a:ext uri="{0D108BD9-81ED-4DB2-BD59-A6C34878D82A}">
                    <a16:rowId xmlns:a16="http://schemas.microsoft.com/office/drawing/2014/main" xmlns="" val="2827799202"/>
                  </a:ext>
                </a:extLst>
              </a:tr>
              <a:tr h="105765">
                <a:tc gridSpan="14">
                  <a:txBody>
                    <a:bodyPr/>
                    <a:lstStyle/>
                    <a:p>
                      <a:pPr>
                        <a:lnSpc>
                          <a:spcPct val="107000"/>
                        </a:lnSpc>
                        <a:spcAft>
                          <a:spcPts val="0"/>
                        </a:spcAft>
                      </a:pPr>
                      <a:r>
                        <a:rPr lang="en-GB" sz="700">
                          <a:effectLst/>
                          <a:latin typeface="+mj-lt"/>
                        </a:rPr>
                        <a:t>Licensing</a:t>
                      </a:r>
                      <a:endParaRPr lang="en-GB" sz="700">
                        <a:effectLst/>
                        <a:latin typeface="+mj-lt"/>
                        <a:ea typeface="Calibri" panose="020F0502020204030204" pitchFamily="34" charset="0"/>
                        <a:cs typeface="Arial" panose="020B0604020202020204" pitchFamily="34" charset="0"/>
                      </a:endParaRPr>
                    </a:p>
                  </a:txBody>
                  <a:tcPr marL="23627" marR="23627"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07000"/>
                        </a:lnSpc>
                        <a:spcAft>
                          <a:spcPts val="0"/>
                        </a:spcAft>
                      </a:pPr>
                      <a:endParaRPr lang="en-GB" sz="700">
                        <a:effectLst/>
                        <a:latin typeface="+mj-lt"/>
                        <a:ea typeface="Calibri" panose="020F0502020204030204" pitchFamily="34" charset="0"/>
                        <a:cs typeface="Arial" panose="020B0604020202020204" pitchFamily="34" charset="0"/>
                      </a:endParaRPr>
                    </a:p>
                  </a:txBody>
                  <a:tcPr marL="23627" marR="23627" marT="0" marB="0"/>
                </a:tc>
                <a:extLst>
                  <a:ext uri="{0D108BD9-81ED-4DB2-BD59-A6C34878D82A}">
                    <a16:rowId xmlns:a16="http://schemas.microsoft.com/office/drawing/2014/main" xmlns="" val="1052192596"/>
                  </a:ext>
                </a:extLst>
              </a:tr>
              <a:tr h="437639">
                <a:tc>
                  <a:txBody>
                    <a:bodyPr/>
                    <a:lstStyle/>
                    <a:p>
                      <a:pPr>
                        <a:lnSpc>
                          <a:spcPct val="107000"/>
                        </a:lnSpc>
                        <a:spcAft>
                          <a:spcPts val="0"/>
                        </a:spcAft>
                      </a:pPr>
                      <a:r>
                        <a:rPr lang="en-GB" sz="700">
                          <a:effectLst/>
                          <a:latin typeface="+mj-lt"/>
                        </a:rPr>
                        <a:t>1.1</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dirty="0">
                          <a:effectLst/>
                          <a:latin typeface="+mj-lt"/>
                        </a:rPr>
                        <a:t>Access to broadband spectrum</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1.1.1</a:t>
                      </a:r>
                      <a:endParaRPr lang="en-GB" sz="700" dirty="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a:effectLst/>
                          <a:latin typeface="+mj-lt"/>
                        </a:rPr>
                        <a:t>Percentage of the processes for licensing of broadband (IMT) spectrum completed</a:t>
                      </a:r>
                      <a:endParaRPr lang="en-GB" sz="700">
                        <a:effectLst/>
                        <a:latin typeface="+mj-lt"/>
                        <a:ea typeface="Calibri" panose="020F0502020204030204" pitchFamily="34" charset="0"/>
                        <a:cs typeface="Arial" panose="020B0604020202020204" pitchFamily="34" charset="0"/>
                      </a:endParaRPr>
                    </a:p>
                  </a:txBody>
                  <a:tcPr marL="23627" marR="23627" marT="0" marB="0"/>
                </a:tc>
                <a:tc hMerge="1">
                  <a:txBody>
                    <a:bodyPr/>
                    <a:lstStyle/>
                    <a:p>
                      <a:pPr>
                        <a:lnSpc>
                          <a:spcPct val="107000"/>
                        </a:lnSpc>
                        <a:spcAft>
                          <a:spcPts val="0"/>
                        </a:spcAft>
                      </a:pPr>
                      <a:r>
                        <a:rPr lang="en-GB" sz="700">
                          <a:effectLst/>
                          <a:latin typeface="+mj-lt"/>
                        </a:rPr>
                        <a:t>75% (Publication of a notice on the second phase of IMT licensing process)</a:t>
                      </a:r>
                      <a:endParaRPr lang="en-GB" sz="70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a:effectLst/>
                          <a:latin typeface="+mj-lt"/>
                        </a:rPr>
                        <a:t>75% (Publication of a notice on the second phase of IMT licensing process)</a:t>
                      </a:r>
                      <a:endParaRPr lang="en-GB" sz="700">
                        <a:effectLst/>
                        <a:latin typeface="+mj-lt"/>
                        <a:ea typeface="Calibri" panose="020F0502020204030204" pitchFamily="34" charset="0"/>
                        <a:cs typeface="Arial" panose="020B0604020202020204" pitchFamily="34" charset="0"/>
                      </a:endParaRPr>
                    </a:p>
                  </a:txBody>
                  <a:tcPr marL="23627" marR="23627" marT="0" marB="0"/>
                </a:tc>
                <a:tc hMerge="1">
                  <a:txBody>
                    <a:bodyPr/>
                    <a:lstStyle/>
                    <a:p>
                      <a:r>
                        <a:rPr lang="en-GB" sz="700">
                          <a:effectLst/>
                          <a:latin typeface="+mj-lt"/>
                        </a:rPr>
                        <a:t>75% (Publication of a notice on the second phase of IMT licensing process)</a:t>
                      </a:r>
                      <a:endParaRPr lang="en-GB"/>
                    </a:p>
                  </a:txBody>
                  <a:tcPr marL="23627" marR="23627" marT="0" marB="0"/>
                </a:tc>
                <a:tc gridSpan="2">
                  <a:txBody>
                    <a:bodyPr/>
                    <a:lstStyle/>
                    <a:p>
                      <a:r>
                        <a:rPr lang="en-GB" sz="700">
                          <a:effectLst/>
                          <a:latin typeface="+mj-lt"/>
                        </a:rPr>
                        <a:t>100% (Decision of Council on the second phase of IMT licensing process)</a:t>
                      </a:r>
                      <a:endParaRPr lang="en-GB" sz="700">
                        <a:latin typeface="+mj-lt"/>
                      </a:endParaRPr>
                    </a:p>
                  </a:txBody>
                  <a:tcPr marL="23627" marR="23627" marT="0" marB="0"/>
                </a:tc>
                <a:tc hMerge="1">
                  <a:txBody>
                    <a:bodyPr/>
                    <a:lstStyle/>
                    <a:p>
                      <a:pPr>
                        <a:lnSpc>
                          <a:spcPct val="107000"/>
                        </a:lnSpc>
                        <a:spcAft>
                          <a:spcPts val="0"/>
                        </a:spcAft>
                      </a:pPr>
                      <a:r>
                        <a:rPr lang="en-GB" sz="700">
                          <a:effectLst/>
                          <a:latin typeface="+mj-lt"/>
                        </a:rPr>
                        <a:t>81% (Final Report on spectrum that is available for Licensing in Phase 2)</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81% (Final Report on spectrum that is available for Licensing in Phase 2)</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81% (Final Report on spectrum that is available for Licensing in Phase 2)</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r>
                        <a:rPr lang="en-GB" sz="700" dirty="0">
                          <a:effectLst/>
                          <a:latin typeface="+mj-lt"/>
                        </a:rPr>
                        <a:t> </a:t>
                      </a:r>
                      <a:endParaRPr lang="en-GB" sz="800" dirty="0">
                        <a:latin typeface="+mj-lt"/>
                      </a:endParaRPr>
                    </a:p>
                  </a:txBody>
                  <a:tcPr marL="23627" marR="23627" marT="0" marB="0"/>
                </a:tc>
                <a:tc>
                  <a:txBody>
                    <a:bodyPr/>
                    <a:lstStyle/>
                    <a:p>
                      <a:r>
                        <a:rPr lang="en-GB" sz="700">
                          <a:effectLst/>
                          <a:latin typeface="+mj-lt"/>
                        </a:rPr>
                        <a:t> </a:t>
                      </a:r>
                      <a:endParaRPr lang="en-GB" sz="700">
                        <a:latin typeface="+mj-lt"/>
                      </a:endParaRPr>
                    </a:p>
                  </a:txBody>
                  <a:tcPr marL="23627" marR="23627" marT="0" marB="0"/>
                </a:tc>
                <a:extLst>
                  <a:ext uri="{0D108BD9-81ED-4DB2-BD59-A6C34878D82A}">
                    <a16:rowId xmlns:a16="http://schemas.microsoft.com/office/drawing/2014/main" xmlns="" val="1167188686"/>
                  </a:ext>
                </a:extLst>
              </a:tr>
              <a:tr h="620188">
                <a:tc>
                  <a:txBody>
                    <a:bodyPr/>
                    <a:lstStyle/>
                    <a:p>
                      <a:pPr>
                        <a:lnSpc>
                          <a:spcPct val="107000"/>
                        </a:lnSpc>
                        <a:spcAft>
                          <a:spcPts val="0"/>
                        </a:spcAft>
                      </a:pPr>
                      <a:r>
                        <a:rPr lang="en-GB" sz="700">
                          <a:effectLst/>
                          <a:latin typeface="+mj-lt"/>
                        </a:rPr>
                        <a:t>3.1</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To foster the creation of common national identity</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3.1.1</a:t>
                      </a:r>
                      <a:endParaRPr lang="en-GB" sz="700" dirty="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a:effectLst/>
                          <a:latin typeface="+mj-lt"/>
                        </a:rPr>
                        <a:t>Percentage of the process for the licensing of Individual Electronic Communications Network Services</a:t>
                      </a:r>
                      <a:endParaRPr lang="en-GB" sz="700">
                        <a:effectLst/>
                        <a:latin typeface="+mj-lt"/>
                        <a:ea typeface="Calibri" panose="020F0502020204030204" pitchFamily="34" charset="0"/>
                        <a:cs typeface="Arial" panose="020B0604020202020204" pitchFamily="34" charset="0"/>
                      </a:endParaRPr>
                    </a:p>
                  </a:txBody>
                  <a:tcPr marL="23627" marR="23627" marT="0" marB="0"/>
                </a:tc>
                <a:tc hMerge="1">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hMerge="1">
                  <a:txBody>
                    <a:bodyPr/>
                    <a:lstStyle/>
                    <a:p>
                      <a:r>
                        <a:rPr lang="en-GB" sz="700">
                          <a:effectLst/>
                          <a:latin typeface="+mj-lt"/>
                        </a:rPr>
                        <a:t> </a:t>
                      </a:r>
                      <a:endParaRPr lang="en-GB"/>
                    </a:p>
                  </a:txBody>
                  <a:tcPr marL="23627" marR="23627" marT="0" marB="0"/>
                </a:tc>
                <a:tc gridSpan="2">
                  <a:txBody>
                    <a:bodyPr/>
                    <a:lstStyle/>
                    <a:p>
                      <a:r>
                        <a:rPr lang="en-GB" sz="700">
                          <a:effectLst/>
                          <a:latin typeface="+mj-lt"/>
                        </a:rPr>
                        <a:t>25% (Publication of a notice on the process for the licensing an Individual Electronic Communications Network Services</a:t>
                      </a:r>
                      <a:endParaRPr lang="en-GB" sz="700">
                        <a:latin typeface="+mj-lt"/>
                      </a:endParaRPr>
                    </a:p>
                  </a:txBody>
                  <a:tcPr marL="23627" marR="23627" marT="0" marB="0"/>
                </a:tc>
                <a:tc hMerge="1">
                  <a:txBody>
                    <a:bodyPr/>
                    <a:lstStyle/>
                    <a:p>
                      <a:pPr>
                        <a:lnSpc>
                          <a:spcPct val="107000"/>
                        </a:lnSpc>
                        <a:spcAft>
                          <a:spcPts val="0"/>
                        </a:spcAft>
                      </a:pPr>
                      <a:r>
                        <a:rPr lang="en-GB" sz="700">
                          <a:effectLst/>
                          <a:latin typeface="+mj-lt"/>
                        </a:rPr>
                        <a:t> </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 </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 </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dirty="0">
                          <a:effectLst/>
                          <a:latin typeface="+mj-lt"/>
                        </a:rPr>
                        <a:t> </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r>
                        <a:rPr lang="en-GB" sz="700">
                          <a:effectLst/>
                          <a:latin typeface="+mj-lt"/>
                        </a:rPr>
                        <a:t> </a:t>
                      </a:r>
                      <a:endParaRPr lang="en-GB" sz="800">
                        <a:latin typeface="+mj-lt"/>
                      </a:endParaRPr>
                    </a:p>
                  </a:txBody>
                  <a:tcPr marL="23627" marR="23627" marT="0" marB="0"/>
                </a:tc>
                <a:tc>
                  <a:txBody>
                    <a:bodyPr/>
                    <a:lstStyle/>
                    <a:p>
                      <a:r>
                        <a:rPr lang="en-GB" sz="700">
                          <a:effectLst/>
                          <a:latin typeface="+mj-lt"/>
                        </a:rPr>
                        <a:t> </a:t>
                      </a:r>
                      <a:endParaRPr lang="en-GB" sz="700">
                        <a:latin typeface="+mj-lt"/>
                      </a:endParaRPr>
                    </a:p>
                  </a:txBody>
                  <a:tcPr marL="23627" marR="23627" marT="0" marB="0"/>
                </a:tc>
                <a:extLst>
                  <a:ext uri="{0D108BD9-81ED-4DB2-BD59-A6C34878D82A}">
                    <a16:rowId xmlns:a16="http://schemas.microsoft.com/office/drawing/2014/main" xmlns="" val="2535120933"/>
                  </a:ext>
                </a:extLst>
              </a:tr>
              <a:tr h="620188">
                <a:tc>
                  <a:txBody>
                    <a:bodyPr/>
                    <a:lstStyle/>
                    <a:p>
                      <a:pPr>
                        <a:lnSpc>
                          <a:spcPct val="107000"/>
                        </a:lnSpc>
                        <a:spcAft>
                          <a:spcPts val="0"/>
                        </a:spcAft>
                      </a:pPr>
                      <a:r>
                        <a:rPr lang="en-GB" sz="700" dirty="0">
                          <a:effectLst/>
                          <a:latin typeface="+mj-lt"/>
                        </a:rPr>
                        <a:t>3.1</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To Complete licensing process for digital community television broadcasting services on MUX 1</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3.1.2</a:t>
                      </a:r>
                      <a:endParaRPr lang="en-GB" sz="70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a:effectLst/>
                          <a:latin typeface="+mj-lt"/>
                        </a:rPr>
                        <a:t>Percentage of the process for licensing of digital community television broadcasting services on MUX 1 completed</a:t>
                      </a:r>
                      <a:endParaRPr lang="en-GB" sz="700">
                        <a:effectLst/>
                        <a:latin typeface="+mj-lt"/>
                        <a:ea typeface="Calibri" panose="020F0502020204030204" pitchFamily="34" charset="0"/>
                        <a:cs typeface="Arial" panose="020B0604020202020204" pitchFamily="34" charset="0"/>
                      </a:endParaRPr>
                    </a:p>
                  </a:txBody>
                  <a:tcPr marL="23627" marR="23627" marT="0" marB="0"/>
                </a:tc>
                <a:tc hMerge="1">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hMerge="1">
                  <a:txBody>
                    <a:bodyPr/>
                    <a:lstStyle/>
                    <a:p>
                      <a:r>
                        <a:rPr lang="en-GB" sz="700">
                          <a:effectLst/>
                          <a:latin typeface="+mj-lt"/>
                        </a:rPr>
                        <a:t> </a:t>
                      </a:r>
                      <a:endParaRPr lang="en-GB"/>
                    </a:p>
                  </a:txBody>
                  <a:tcPr marL="23627" marR="23627" marT="0" marB="0"/>
                </a:tc>
                <a:tc gridSpan="2">
                  <a:txBody>
                    <a:bodyPr/>
                    <a:lstStyle/>
                    <a:p>
                      <a:r>
                        <a:rPr lang="en-GB" sz="700">
                          <a:effectLst/>
                          <a:latin typeface="+mj-lt"/>
                        </a:rPr>
                        <a:t>25% (Publication of the ITA for licensing of digital community television broadcasting services on MUX 1)</a:t>
                      </a:r>
                      <a:endParaRPr lang="en-GB" sz="700">
                        <a:latin typeface="+mj-lt"/>
                      </a:endParaRPr>
                    </a:p>
                  </a:txBody>
                  <a:tcPr marL="23627" marR="23627" marT="0" marB="0"/>
                </a:tc>
                <a:tc hMerge="1">
                  <a:txBody>
                    <a:bodyPr/>
                    <a:lstStyle/>
                    <a:p>
                      <a:pPr>
                        <a:lnSpc>
                          <a:spcPct val="107000"/>
                        </a:lnSpc>
                        <a:spcAft>
                          <a:spcPts val="0"/>
                        </a:spcAft>
                      </a:pPr>
                      <a:r>
                        <a:rPr lang="en-GB" sz="700">
                          <a:effectLst/>
                          <a:latin typeface="+mj-lt"/>
                        </a:rPr>
                        <a:t> </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 </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 </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 </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r>
                        <a:rPr lang="en-GB" sz="700">
                          <a:effectLst/>
                          <a:latin typeface="+mj-lt"/>
                        </a:rPr>
                        <a:t> </a:t>
                      </a:r>
                      <a:endParaRPr lang="en-GB" sz="800">
                        <a:latin typeface="+mj-lt"/>
                      </a:endParaRPr>
                    </a:p>
                  </a:txBody>
                  <a:tcPr marL="23627" marR="23627" marT="0" marB="0"/>
                </a:tc>
                <a:tc>
                  <a:txBody>
                    <a:bodyPr/>
                    <a:lstStyle/>
                    <a:p>
                      <a:r>
                        <a:rPr lang="en-GB" sz="700">
                          <a:effectLst/>
                          <a:latin typeface="+mj-lt"/>
                        </a:rPr>
                        <a:t> </a:t>
                      </a:r>
                      <a:endParaRPr lang="en-GB" sz="700">
                        <a:latin typeface="+mj-lt"/>
                      </a:endParaRPr>
                    </a:p>
                  </a:txBody>
                  <a:tcPr marL="23627" marR="23627" marT="0" marB="0"/>
                </a:tc>
                <a:extLst>
                  <a:ext uri="{0D108BD9-81ED-4DB2-BD59-A6C34878D82A}">
                    <a16:rowId xmlns:a16="http://schemas.microsoft.com/office/drawing/2014/main" xmlns="" val="127676122"/>
                  </a:ext>
                </a:extLst>
              </a:tr>
              <a:tr h="1033646">
                <a:tc>
                  <a:txBody>
                    <a:bodyPr/>
                    <a:lstStyle/>
                    <a:p>
                      <a:pPr>
                        <a:lnSpc>
                          <a:spcPct val="107000"/>
                        </a:lnSpc>
                        <a:spcAft>
                          <a:spcPts val="0"/>
                        </a:spcAft>
                      </a:pPr>
                      <a:r>
                        <a:rPr lang="en-GB" sz="700">
                          <a:effectLst/>
                          <a:latin typeface="+mj-lt"/>
                        </a:rPr>
                        <a:t>3.1</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dirty="0">
                          <a:effectLst/>
                          <a:latin typeface="+mj-lt"/>
                        </a:rPr>
                        <a:t>Percentage of the process to develop Regulations on Limitation of Ownership and Control and Equity Ownership by Historically Disadvantaged Groups completed</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3.1.3</a:t>
                      </a:r>
                      <a:endParaRPr lang="en-GB" sz="70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dirty="0">
                          <a:effectLst/>
                          <a:latin typeface="+mj-lt"/>
                        </a:rPr>
                        <a:t>Percentage of the process to develop Regulations on Limitation of Ownership and Control, and Equity Ownership by Historically Disadvantaged Groups completed</a:t>
                      </a:r>
                      <a:endParaRPr lang="en-GB" sz="700" dirty="0">
                        <a:effectLst/>
                        <a:latin typeface="+mj-lt"/>
                        <a:ea typeface="Calibri" panose="020F0502020204030204" pitchFamily="34" charset="0"/>
                        <a:cs typeface="Arial" panose="020B0604020202020204" pitchFamily="34" charset="0"/>
                      </a:endParaRPr>
                    </a:p>
                  </a:txBody>
                  <a:tcPr marL="23627" marR="23627" marT="0" marB="0"/>
                </a:tc>
                <a:tc hMerge="1">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a:effectLst/>
                          <a:latin typeface="+mj-lt"/>
                        </a:rPr>
                        <a:t> </a:t>
                      </a:r>
                      <a:endParaRPr lang="en-GB" sz="700" dirty="0">
                        <a:effectLst/>
                        <a:latin typeface="+mj-lt"/>
                        <a:ea typeface="Calibri" panose="020F0502020204030204" pitchFamily="34" charset="0"/>
                        <a:cs typeface="Arial" panose="020B0604020202020204" pitchFamily="34" charset="0"/>
                      </a:endParaRPr>
                    </a:p>
                  </a:txBody>
                  <a:tcPr marL="23627" marR="23627" marT="0" marB="0"/>
                </a:tc>
                <a:tc hMerge="1">
                  <a:txBody>
                    <a:bodyPr/>
                    <a:lstStyle/>
                    <a:p>
                      <a:r>
                        <a:rPr lang="en-GB" sz="700">
                          <a:effectLst/>
                          <a:latin typeface="+mj-lt"/>
                        </a:rPr>
                        <a:t> </a:t>
                      </a:r>
                      <a:endParaRPr lang="en-GB"/>
                    </a:p>
                  </a:txBody>
                  <a:tcPr marL="23627" marR="23627" marT="0" marB="0"/>
                </a:tc>
                <a:tc gridSpan="2">
                  <a:txBody>
                    <a:bodyPr/>
                    <a:lstStyle/>
                    <a:p>
                      <a:r>
                        <a:rPr lang="en-GB" sz="700">
                          <a:effectLst/>
                          <a:latin typeface="+mj-lt"/>
                        </a:rPr>
                        <a:t>50% (Publication of Draft regulations on Regulations on Limitation of Ownership and Control and Equity Ownership by Historically Disadvantaged Groups completed)</a:t>
                      </a:r>
                      <a:endParaRPr lang="en-GB" sz="700">
                        <a:latin typeface="+mj-lt"/>
                      </a:endParaRPr>
                    </a:p>
                  </a:txBody>
                  <a:tcPr marL="23627" marR="23627" marT="0" marB="0"/>
                </a:tc>
                <a:tc hMerge="1">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r>
                        <a:rPr lang="en-GB" sz="700">
                          <a:effectLst/>
                          <a:latin typeface="+mj-lt"/>
                        </a:rPr>
                        <a:t> </a:t>
                      </a:r>
                      <a:endParaRPr lang="en-GB" sz="800" dirty="0">
                        <a:latin typeface="+mj-lt"/>
                      </a:endParaRPr>
                    </a:p>
                  </a:txBody>
                  <a:tcPr marL="23627" marR="23627" marT="0" marB="0"/>
                </a:tc>
                <a:tc>
                  <a:txBody>
                    <a:bodyPr/>
                    <a:lstStyle/>
                    <a:p>
                      <a:r>
                        <a:rPr lang="en-GB" sz="700">
                          <a:effectLst/>
                          <a:latin typeface="+mj-lt"/>
                        </a:rPr>
                        <a:t> </a:t>
                      </a:r>
                      <a:endParaRPr lang="en-GB" sz="700" dirty="0">
                        <a:latin typeface="+mj-lt"/>
                      </a:endParaRPr>
                    </a:p>
                  </a:txBody>
                  <a:tcPr marL="23627" marR="23627" marT="0" marB="0"/>
                </a:tc>
                <a:extLst>
                  <a:ext uri="{0D108BD9-81ED-4DB2-BD59-A6C34878D82A}">
                    <a16:rowId xmlns:a16="http://schemas.microsoft.com/office/drawing/2014/main" xmlns="" val="487592140"/>
                  </a:ext>
                </a:extLst>
              </a:tr>
              <a:tr h="658888">
                <a:tc>
                  <a:txBody>
                    <a:bodyPr/>
                    <a:lstStyle/>
                    <a:p>
                      <a:pPr>
                        <a:lnSpc>
                          <a:spcPct val="107000"/>
                        </a:lnSpc>
                        <a:spcAft>
                          <a:spcPts val="0"/>
                        </a:spcAft>
                      </a:pPr>
                      <a:r>
                        <a:rPr lang="en-GB" sz="700">
                          <a:effectLst/>
                          <a:latin typeface="+mj-lt"/>
                        </a:rPr>
                        <a:t>5.2</a:t>
                      </a:r>
                      <a:endParaRPr lang="en-GB" sz="700">
                        <a:effectLst/>
                        <a:latin typeface="+mj-lt"/>
                        <a:ea typeface="Calibri" panose="020F0502020204030204" pitchFamily="34" charset="0"/>
                        <a:cs typeface="Arial" panose="020B0604020202020204" pitchFamily="34" charset="0"/>
                      </a:endParaRPr>
                    </a:p>
                  </a:txBody>
                  <a:tcPr marL="23627" marR="23627" marT="0" marB="0"/>
                </a:tc>
                <a:tc rowSpan="3">
                  <a:txBody>
                    <a:bodyPr/>
                    <a:lstStyle/>
                    <a:p>
                      <a:pPr>
                        <a:lnSpc>
                          <a:spcPct val="107000"/>
                        </a:lnSpc>
                        <a:spcAft>
                          <a:spcPts val="0"/>
                        </a:spcAft>
                      </a:pPr>
                      <a:r>
                        <a:rPr lang="en-GB" sz="700" dirty="0">
                          <a:effectLst/>
                          <a:latin typeface="+mj-lt"/>
                        </a:rPr>
                        <a:t>Improve organisational performance</a:t>
                      </a:r>
                    </a:p>
                    <a:p>
                      <a:pPr>
                        <a:lnSpc>
                          <a:spcPct val="107000"/>
                        </a:lnSpc>
                        <a:spcAft>
                          <a:spcPts val="0"/>
                        </a:spcAft>
                      </a:pPr>
                      <a:endParaRPr lang="en-GB" sz="700" dirty="0">
                        <a:effectLst/>
                        <a:latin typeface="+mj-lt"/>
                        <a:ea typeface="Calibri" panose="020F0502020204030204" pitchFamily="34" charset="0"/>
                        <a:cs typeface="Arial" panose="020B0604020202020204" pitchFamily="34" charset="0"/>
                      </a:endParaRPr>
                    </a:p>
                    <a:p>
                      <a:pPr>
                        <a:lnSpc>
                          <a:spcPct val="107000"/>
                        </a:lnSpc>
                        <a:spcAft>
                          <a:spcPts val="0"/>
                        </a:spcAft>
                      </a:pP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5.2.2</a:t>
                      </a:r>
                      <a:endParaRPr lang="en-GB" sz="70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a:effectLst/>
                          <a:latin typeface="+mj-lt"/>
                        </a:rPr>
                        <a:t>Percentage of the process to review the Standard Terms and Conditions Regulations for Class Licences completed</a:t>
                      </a:r>
                      <a:endParaRPr lang="en-GB" sz="700">
                        <a:effectLst/>
                        <a:latin typeface="+mj-lt"/>
                        <a:ea typeface="Calibri" panose="020F0502020204030204" pitchFamily="34" charset="0"/>
                        <a:cs typeface="Arial" panose="020B0604020202020204" pitchFamily="34" charset="0"/>
                      </a:endParaRPr>
                    </a:p>
                  </a:txBody>
                  <a:tcPr marL="23627" marR="23627" marT="0" marB="0"/>
                </a:tc>
                <a:tc hMerge="1">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hMerge="1">
                  <a:txBody>
                    <a:bodyPr/>
                    <a:lstStyle/>
                    <a:p>
                      <a:r>
                        <a:rPr lang="en-GB" sz="700">
                          <a:effectLst/>
                          <a:latin typeface="+mj-lt"/>
                        </a:rPr>
                        <a:t> </a:t>
                      </a:r>
                      <a:endParaRPr lang="en-GB"/>
                    </a:p>
                  </a:txBody>
                  <a:tcPr marL="23627" marR="23627" marT="0" marB="0"/>
                </a:tc>
                <a:tc gridSpan="2">
                  <a:txBody>
                    <a:bodyPr/>
                    <a:lstStyle/>
                    <a:p>
                      <a:r>
                        <a:rPr lang="en-GB" sz="700">
                          <a:effectLst/>
                          <a:latin typeface="+mj-lt"/>
                        </a:rPr>
                        <a:t>50% (Publication of Draft regulations on Standard Terms and Conditions for Class Licences)</a:t>
                      </a:r>
                      <a:endParaRPr lang="en-GB" sz="700">
                        <a:latin typeface="+mj-lt"/>
                      </a:endParaRPr>
                    </a:p>
                  </a:txBody>
                  <a:tcPr marL="23627" marR="23627" marT="0" marB="0"/>
                </a:tc>
                <a:tc hMerge="1">
                  <a:txBody>
                    <a:bodyPr/>
                    <a:lstStyle/>
                    <a:p>
                      <a:pPr>
                        <a:lnSpc>
                          <a:spcPct val="107000"/>
                        </a:lnSpc>
                        <a:spcAft>
                          <a:spcPts val="0"/>
                        </a:spcAft>
                      </a:pPr>
                      <a:r>
                        <a:rPr lang="en-GB" sz="700">
                          <a:effectLst/>
                          <a:latin typeface="+mj-lt"/>
                        </a:rPr>
                        <a:t>10% (Establish Council Committee to review the Standard Terms and Conditions Regulations for Class Licences)</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10% (Establish Council Committee to review the Standard Terms and Conditions Regulations for Class Licences)</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10% (Establish Council Committee to review the Standard Terms and Conditions Regulations for Class Licences)</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r>
                        <a:rPr lang="en-GB" sz="700">
                          <a:effectLst/>
                          <a:latin typeface="+mj-lt"/>
                        </a:rPr>
                        <a:t> </a:t>
                      </a:r>
                      <a:endParaRPr lang="en-GB" sz="800">
                        <a:latin typeface="+mj-lt"/>
                      </a:endParaRPr>
                    </a:p>
                  </a:txBody>
                  <a:tcPr marL="23627" marR="23627" marT="0" marB="0"/>
                </a:tc>
                <a:tc>
                  <a:txBody>
                    <a:bodyPr/>
                    <a:lstStyle/>
                    <a:p>
                      <a:r>
                        <a:rPr lang="en-GB" sz="700">
                          <a:effectLst/>
                          <a:latin typeface="+mj-lt"/>
                        </a:rPr>
                        <a:t> </a:t>
                      </a:r>
                      <a:endParaRPr lang="en-GB" sz="700">
                        <a:latin typeface="+mj-lt"/>
                      </a:endParaRPr>
                    </a:p>
                  </a:txBody>
                  <a:tcPr marL="23627" marR="23627" marT="0" marB="0"/>
                </a:tc>
                <a:extLst>
                  <a:ext uri="{0D108BD9-81ED-4DB2-BD59-A6C34878D82A}">
                    <a16:rowId xmlns:a16="http://schemas.microsoft.com/office/drawing/2014/main" xmlns="" val="1560165596"/>
                  </a:ext>
                </a:extLst>
              </a:tr>
              <a:tr h="658888">
                <a:tc>
                  <a:txBody>
                    <a:bodyPr/>
                    <a:lstStyle/>
                    <a:p>
                      <a:pPr>
                        <a:lnSpc>
                          <a:spcPct val="107000"/>
                        </a:lnSpc>
                        <a:spcAft>
                          <a:spcPts val="0"/>
                        </a:spcAft>
                      </a:pPr>
                      <a:r>
                        <a:rPr lang="en-GB" sz="700">
                          <a:effectLst/>
                          <a:latin typeface="+mj-lt"/>
                        </a:rPr>
                        <a:t>5.2</a:t>
                      </a:r>
                      <a:endParaRPr lang="en-GB" sz="700">
                        <a:effectLst/>
                        <a:latin typeface="+mj-lt"/>
                        <a:ea typeface="Calibri" panose="020F0502020204030204" pitchFamily="34" charset="0"/>
                        <a:cs typeface="Arial" panose="020B0604020202020204" pitchFamily="34" charset="0"/>
                      </a:endParaRPr>
                    </a:p>
                  </a:txBody>
                  <a:tcPr marL="23627" marR="23627" marT="0" marB="0"/>
                </a:tc>
                <a:tc vMerge="1">
                  <a:txBody>
                    <a:bodyPr/>
                    <a:lstStyle/>
                    <a:p>
                      <a:endParaRPr lang="en-GB"/>
                    </a:p>
                  </a:txBody>
                  <a:tcPr/>
                </a:tc>
                <a:tc>
                  <a:txBody>
                    <a:bodyPr/>
                    <a:lstStyle/>
                    <a:p>
                      <a:pPr>
                        <a:lnSpc>
                          <a:spcPct val="107000"/>
                        </a:lnSpc>
                        <a:spcAft>
                          <a:spcPts val="0"/>
                        </a:spcAft>
                      </a:pPr>
                      <a:r>
                        <a:rPr lang="en-GB" sz="700">
                          <a:effectLst/>
                          <a:latin typeface="+mj-lt"/>
                        </a:rPr>
                        <a:t>5.2.4</a:t>
                      </a:r>
                      <a:endParaRPr lang="en-GB" sz="70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a:effectLst/>
                          <a:latin typeface="+mj-lt"/>
                        </a:rPr>
                        <a:t>Percentage of the process to review Processes and Procedures Regulations for Class Licences completed</a:t>
                      </a:r>
                      <a:endParaRPr lang="en-GB" sz="700">
                        <a:effectLst/>
                        <a:latin typeface="+mj-lt"/>
                        <a:ea typeface="Calibri" panose="020F0502020204030204" pitchFamily="34" charset="0"/>
                        <a:cs typeface="Arial" panose="020B0604020202020204" pitchFamily="34" charset="0"/>
                      </a:endParaRPr>
                    </a:p>
                  </a:txBody>
                  <a:tcPr marL="23627" marR="23627" marT="0" marB="0"/>
                </a:tc>
                <a:tc hMerge="1">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a:effectLst/>
                          <a:latin typeface="+mj-lt"/>
                        </a:rPr>
                        <a:t> </a:t>
                      </a:r>
                      <a:endParaRPr lang="en-GB" sz="700">
                        <a:effectLst/>
                        <a:latin typeface="+mj-lt"/>
                        <a:ea typeface="Calibri" panose="020F0502020204030204" pitchFamily="34" charset="0"/>
                        <a:cs typeface="Arial" panose="020B0604020202020204" pitchFamily="34" charset="0"/>
                      </a:endParaRPr>
                    </a:p>
                  </a:txBody>
                  <a:tcPr marL="23627" marR="23627" marT="0" marB="0"/>
                </a:tc>
                <a:tc hMerge="1">
                  <a:txBody>
                    <a:bodyPr/>
                    <a:lstStyle/>
                    <a:p>
                      <a:r>
                        <a:rPr lang="en-GB" sz="700">
                          <a:effectLst/>
                          <a:latin typeface="+mj-lt"/>
                        </a:rPr>
                        <a:t> </a:t>
                      </a:r>
                      <a:endParaRPr lang="en-GB"/>
                    </a:p>
                  </a:txBody>
                  <a:tcPr marL="23627" marR="23627" marT="0" marB="0"/>
                </a:tc>
                <a:tc gridSpan="2">
                  <a:txBody>
                    <a:bodyPr/>
                    <a:lstStyle/>
                    <a:p>
                      <a:r>
                        <a:rPr lang="en-GB" sz="700">
                          <a:effectLst/>
                          <a:latin typeface="+mj-lt"/>
                        </a:rPr>
                        <a:t>50% (Publication of Draft amendment regulations on Processes and Procedures for Class Licences)</a:t>
                      </a:r>
                      <a:endParaRPr lang="en-GB" sz="700">
                        <a:latin typeface="+mj-lt"/>
                      </a:endParaRPr>
                    </a:p>
                  </a:txBody>
                  <a:tcPr marL="23627" marR="23627" marT="0" marB="0"/>
                </a:tc>
                <a:tc hMerge="1">
                  <a:txBody>
                    <a:bodyPr/>
                    <a:lstStyle/>
                    <a:p>
                      <a:pPr>
                        <a:lnSpc>
                          <a:spcPct val="107000"/>
                        </a:lnSpc>
                        <a:spcAft>
                          <a:spcPts val="0"/>
                        </a:spcAft>
                      </a:pPr>
                      <a:r>
                        <a:rPr lang="en-GB" sz="700">
                          <a:effectLst/>
                          <a:latin typeface="+mj-lt"/>
                        </a:rPr>
                        <a:t>10% (Establish Council Committee to review the Processes and Procedures Regulations for Class Licences)</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10% (Establish Council Committee to review the Processes and Procedures Regulations for Class Licences)</a:t>
                      </a:r>
                      <a:endParaRPr lang="en-GB" sz="70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10% (Establish Council Committee to review the Processes and Procedures Regulations for Class Licences)</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a:effectLst/>
                          <a:latin typeface="+mj-lt"/>
                        </a:rPr>
                        <a:t> </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r>
                        <a:rPr lang="en-GB" sz="700">
                          <a:effectLst/>
                          <a:latin typeface="+mj-lt"/>
                        </a:rPr>
                        <a:t> </a:t>
                      </a:r>
                      <a:endParaRPr lang="en-GB" sz="800" dirty="0">
                        <a:latin typeface="+mj-lt"/>
                      </a:endParaRPr>
                    </a:p>
                  </a:txBody>
                  <a:tcPr marL="23627" marR="23627" marT="0" marB="0"/>
                </a:tc>
                <a:tc>
                  <a:txBody>
                    <a:bodyPr/>
                    <a:lstStyle/>
                    <a:p>
                      <a:r>
                        <a:rPr lang="en-GB" sz="700">
                          <a:effectLst/>
                          <a:latin typeface="+mj-lt"/>
                        </a:rPr>
                        <a:t> </a:t>
                      </a:r>
                      <a:endParaRPr lang="en-GB" sz="700">
                        <a:latin typeface="+mj-lt"/>
                      </a:endParaRPr>
                    </a:p>
                  </a:txBody>
                  <a:tcPr marL="23627" marR="23627" marT="0" marB="0"/>
                </a:tc>
                <a:extLst>
                  <a:ext uri="{0D108BD9-81ED-4DB2-BD59-A6C34878D82A}">
                    <a16:rowId xmlns:a16="http://schemas.microsoft.com/office/drawing/2014/main" xmlns="" val="4219240741"/>
                  </a:ext>
                </a:extLst>
              </a:tr>
              <a:tr h="1261827">
                <a:tc>
                  <a:txBody>
                    <a:bodyPr/>
                    <a:lstStyle/>
                    <a:p>
                      <a:pPr>
                        <a:lnSpc>
                          <a:spcPct val="107000"/>
                        </a:lnSpc>
                        <a:spcAft>
                          <a:spcPts val="0"/>
                        </a:spcAft>
                      </a:pPr>
                      <a:r>
                        <a:rPr lang="en-GB" sz="700">
                          <a:effectLst/>
                          <a:latin typeface="+mj-lt"/>
                        </a:rPr>
                        <a:t>5.2</a:t>
                      </a:r>
                      <a:endParaRPr lang="en-GB" sz="700">
                        <a:effectLst/>
                        <a:latin typeface="+mj-lt"/>
                        <a:ea typeface="Calibri" panose="020F0502020204030204" pitchFamily="34" charset="0"/>
                        <a:cs typeface="Arial" panose="020B0604020202020204" pitchFamily="34" charset="0"/>
                      </a:endParaRPr>
                    </a:p>
                  </a:txBody>
                  <a:tcPr marL="23627" marR="23627" marT="0" marB="0"/>
                </a:tc>
                <a:tc vMerge="1">
                  <a:txBody>
                    <a:bodyPr/>
                    <a:lstStyle/>
                    <a:p>
                      <a:endParaRPr lang="en-GB"/>
                    </a:p>
                  </a:txBody>
                  <a:tcPr/>
                </a:tc>
                <a:tc>
                  <a:txBody>
                    <a:bodyPr/>
                    <a:lstStyle/>
                    <a:p>
                      <a:pPr>
                        <a:lnSpc>
                          <a:spcPct val="107000"/>
                        </a:lnSpc>
                        <a:spcAft>
                          <a:spcPts val="0"/>
                        </a:spcAft>
                      </a:pPr>
                      <a:r>
                        <a:rPr lang="en-GB" sz="700" dirty="0">
                          <a:effectLst/>
                          <a:latin typeface="+mj-lt"/>
                        </a:rPr>
                        <a:t>5.2.5</a:t>
                      </a:r>
                      <a:endParaRPr lang="en-GB" sz="700" dirty="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dirty="0">
                          <a:effectLst/>
                          <a:latin typeface="+mj-lt"/>
                        </a:rPr>
                        <a:t>Percentage of the process to develop a conformity assessment framework for equipment authorisations completed</a:t>
                      </a:r>
                      <a:endParaRPr lang="en-GB" sz="700" dirty="0">
                        <a:effectLst/>
                        <a:latin typeface="+mj-lt"/>
                        <a:ea typeface="Calibri" panose="020F0502020204030204" pitchFamily="34" charset="0"/>
                        <a:cs typeface="Arial" panose="020B0604020202020204" pitchFamily="34" charset="0"/>
                      </a:endParaRPr>
                    </a:p>
                  </a:txBody>
                  <a:tcPr marL="23627" marR="23627" marT="0" marB="0"/>
                </a:tc>
                <a:tc hMerge="1">
                  <a:txBody>
                    <a:bodyPr/>
                    <a:lstStyle/>
                    <a:p>
                      <a:pPr>
                        <a:lnSpc>
                          <a:spcPct val="107000"/>
                        </a:lnSpc>
                        <a:spcAft>
                          <a:spcPts val="0"/>
                        </a:spcAft>
                      </a:pPr>
                      <a:r>
                        <a:rPr lang="en-GB" sz="700" dirty="0">
                          <a:effectLst/>
                          <a:latin typeface="+mj-lt"/>
                        </a:rPr>
                        <a:t> </a:t>
                      </a:r>
                      <a:endParaRPr lang="en-GB" sz="700" dirty="0">
                        <a:effectLst/>
                        <a:latin typeface="+mj-lt"/>
                        <a:ea typeface="Calibri" panose="020F0502020204030204" pitchFamily="34" charset="0"/>
                        <a:cs typeface="Arial" panose="020B0604020202020204" pitchFamily="34" charset="0"/>
                      </a:endParaRPr>
                    </a:p>
                  </a:txBody>
                  <a:tcPr marL="23627" marR="23627" marT="0" marB="0"/>
                </a:tc>
                <a:tc gridSpan="2">
                  <a:txBody>
                    <a:bodyPr/>
                    <a:lstStyle/>
                    <a:p>
                      <a:pPr>
                        <a:lnSpc>
                          <a:spcPct val="107000"/>
                        </a:lnSpc>
                        <a:spcAft>
                          <a:spcPts val="0"/>
                        </a:spcAft>
                      </a:pPr>
                      <a:r>
                        <a:rPr lang="en-GB" sz="700" dirty="0">
                          <a:effectLst/>
                          <a:latin typeface="+mj-lt"/>
                        </a:rPr>
                        <a:t> </a:t>
                      </a:r>
                      <a:endParaRPr lang="en-GB" sz="700" dirty="0">
                        <a:effectLst/>
                        <a:latin typeface="+mj-lt"/>
                        <a:ea typeface="Calibri" panose="020F0502020204030204" pitchFamily="34" charset="0"/>
                        <a:cs typeface="Arial" panose="020B0604020202020204" pitchFamily="34" charset="0"/>
                      </a:endParaRPr>
                    </a:p>
                  </a:txBody>
                  <a:tcPr marL="23627" marR="23627" marT="0" marB="0"/>
                </a:tc>
                <a:tc hMerge="1">
                  <a:txBody>
                    <a:bodyPr/>
                    <a:lstStyle/>
                    <a:p>
                      <a:r>
                        <a:rPr lang="en-GB" sz="700" dirty="0">
                          <a:effectLst/>
                          <a:latin typeface="+mj-lt"/>
                        </a:rPr>
                        <a:t> </a:t>
                      </a:r>
                      <a:endParaRPr lang="en-GB" dirty="0"/>
                    </a:p>
                  </a:txBody>
                  <a:tcPr marL="23627" marR="23627" marT="0" marB="0"/>
                </a:tc>
                <a:tc gridSpan="2">
                  <a:txBody>
                    <a:bodyPr/>
                    <a:lstStyle/>
                    <a:p>
                      <a:r>
                        <a:rPr lang="en-GB" sz="700" dirty="0">
                          <a:effectLst/>
                          <a:latin typeface="+mj-lt"/>
                        </a:rPr>
                        <a:t>100% (Conformity assessment framework for equipment authorisations developed)</a:t>
                      </a:r>
                      <a:endParaRPr lang="en-GB" sz="700" dirty="0">
                        <a:latin typeface="+mj-lt"/>
                      </a:endParaRPr>
                    </a:p>
                  </a:txBody>
                  <a:tcPr marL="23627" marR="23627" marT="0" marB="0"/>
                </a:tc>
                <a:tc hMerge="1">
                  <a:txBody>
                    <a:bodyPr/>
                    <a:lstStyle/>
                    <a:p>
                      <a:pPr>
                        <a:lnSpc>
                          <a:spcPct val="107000"/>
                        </a:lnSpc>
                        <a:spcAft>
                          <a:spcPts val="0"/>
                        </a:spcAft>
                      </a:pPr>
                      <a:r>
                        <a:rPr lang="en-GB" sz="700" dirty="0">
                          <a:effectLst/>
                          <a:latin typeface="+mj-lt"/>
                        </a:rPr>
                        <a:t>37.5% (Post Hearing Analysis Report)</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dirty="0">
                          <a:effectLst/>
                          <a:latin typeface="+mj-lt"/>
                        </a:rPr>
                        <a:t>37.5% (Post Hearing Analysis Report)</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dirty="0">
                          <a:effectLst/>
                          <a:latin typeface="+mj-lt"/>
                        </a:rPr>
                        <a:t>0%</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pPr>
                        <a:lnSpc>
                          <a:spcPct val="107000"/>
                        </a:lnSpc>
                        <a:spcAft>
                          <a:spcPts val="0"/>
                        </a:spcAft>
                      </a:pPr>
                      <a:r>
                        <a:rPr lang="en-GB" sz="700" dirty="0">
                          <a:effectLst/>
                          <a:latin typeface="+mj-lt"/>
                        </a:rPr>
                        <a:t>-37.5% (Post Hearing Analysis Report)</a:t>
                      </a:r>
                      <a:endParaRPr lang="en-GB" sz="700" dirty="0">
                        <a:effectLst/>
                        <a:latin typeface="+mj-lt"/>
                        <a:ea typeface="Calibri" panose="020F0502020204030204" pitchFamily="34" charset="0"/>
                        <a:cs typeface="Arial" panose="020B0604020202020204" pitchFamily="34" charset="0"/>
                      </a:endParaRPr>
                    </a:p>
                  </a:txBody>
                  <a:tcPr marL="23627" marR="23627" marT="0" marB="0"/>
                </a:tc>
                <a:tc>
                  <a:txBody>
                    <a:bodyPr/>
                    <a:lstStyle/>
                    <a:p>
                      <a:r>
                        <a:rPr lang="en-GB" sz="1000" dirty="0">
                          <a:effectLst/>
                          <a:latin typeface="+mj-lt"/>
                        </a:rPr>
                        <a:t>The development of a sound conformity assessment framework must be premised on robust research and analysis. As part of the research and analysis, benchmark studies and study tours were undertaken with peer regulators in other markets. Considering the extent of the findings and learnings from the benchmarks, the validation of the Draft Post Hearing Analysis Report against the findings from the benchmarking studies was more detailed and took longer than anticipated. </a:t>
                      </a:r>
                      <a:endParaRPr lang="en-GB" sz="1000" dirty="0">
                        <a:latin typeface="+mj-lt"/>
                      </a:endParaRPr>
                    </a:p>
                  </a:txBody>
                  <a:tcPr marL="23627" marR="23627" marT="0" marB="0"/>
                </a:tc>
                <a:tc>
                  <a:txBody>
                    <a:bodyPr/>
                    <a:lstStyle/>
                    <a:p>
                      <a:r>
                        <a:rPr lang="en-GB" sz="700" dirty="0">
                          <a:effectLst/>
                          <a:latin typeface="+mj-lt"/>
                        </a:rPr>
                        <a:t>The Council Committee is scheduled to deliberate on draft Post-hearing analysis in the first week of August 2019. As the target is cumulative, the project team will meet on monthly basis to ensure all the deliverables are met.  Non-achievement on this quarterly target will not adversely impact achievement of the actual annual target.</a:t>
                      </a:r>
                      <a:endParaRPr lang="en-GB" sz="700" dirty="0">
                        <a:latin typeface="+mj-lt"/>
                      </a:endParaRPr>
                    </a:p>
                  </a:txBody>
                  <a:tcPr marL="23627" marR="23627" marT="0" marB="0"/>
                </a:tc>
                <a:extLst>
                  <a:ext uri="{0D108BD9-81ED-4DB2-BD59-A6C34878D82A}">
                    <a16:rowId xmlns:a16="http://schemas.microsoft.com/office/drawing/2014/main" xmlns="" val="2605295372"/>
                  </a:ext>
                </a:extLst>
              </a:tr>
            </a:tbl>
          </a:graphicData>
        </a:graphic>
      </p:graphicFrame>
      <p:sp>
        <p:nvSpPr>
          <p:cNvPr id="4" name="Rectangle 2">
            <a:extLst>
              <a:ext uri="{FF2B5EF4-FFF2-40B4-BE49-F238E27FC236}">
                <a16:creationId xmlns:a16="http://schemas.microsoft.com/office/drawing/2014/main" xmlns="" id="{FACB3655-78C1-43DF-8197-81E268ED64E2}"/>
              </a:ext>
            </a:extLst>
          </p:cNvPr>
          <p:cNvSpPr txBox="1">
            <a:spLocks noChangeArrowheads="1"/>
          </p:cNvSpPr>
          <p:nvPr/>
        </p:nvSpPr>
        <p:spPr>
          <a:xfrm>
            <a:off x="1620129" y="168812"/>
            <a:ext cx="5849815" cy="951710"/>
          </a:xfrm>
          <a:prstGeom prst="rect">
            <a:avLst/>
          </a:prstGeom>
          <a:solidFill>
            <a:srgbClr val="FFC000"/>
          </a:solidFill>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3000" b="1">
                <a:ln w="0"/>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rPr>
              <a:t>Performance Overview Q1</a:t>
            </a:r>
            <a:endParaRPr lang="en-US" sz="3000" b="1" dirty="0">
              <a:ln w="0"/>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248545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B0B2B344-8CAB-4487-AEC4-EF4A9FBFD5F9}"/>
              </a:ext>
            </a:extLst>
          </p:cNvPr>
          <p:cNvGraphicFramePr>
            <a:graphicFrameLocks noGrp="1"/>
          </p:cNvGraphicFramePr>
          <p:nvPr>
            <p:extLst>
              <p:ext uri="{D42A27DB-BD31-4B8C-83A1-F6EECF244321}">
                <p14:modId xmlns:p14="http://schemas.microsoft.com/office/powerpoint/2010/main" xmlns="" val="3396461720"/>
              </p:ext>
            </p:extLst>
          </p:nvPr>
        </p:nvGraphicFramePr>
        <p:xfrm>
          <a:off x="79663" y="1381117"/>
          <a:ext cx="12032673" cy="5458179"/>
        </p:xfrm>
        <a:graphic>
          <a:graphicData uri="http://schemas.openxmlformats.org/drawingml/2006/table">
            <a:tbl>
              <a:tblPr firstRow="1" firstCol="1" bandRow="1">
                <a:tableStyleId>{5C22544A-7EE6-4342-B048-85BDC9FD1C3A}</a:tableStyleId>
              </a:tblPr>
              <a:tblGrid>
                <a:gridCol w="670860">
                  <a:extLst>
                    <a:ext uri="{9D8B030D-6E8A-4147-A177-3AD203B41FA5}">
                      <a16:colId xmlns:a16="http://schemas.microsoft.com/office/drawing/2014/main" xmlns="" val="2439299514"/>
                    </a:ext>
                  </a:extLst>
                </a:gridCol>
                <a:gridCol w="1551601">
                  <a:extLst>
                    <a:ext uri="{9D8B030D-6E8A-4147-A177-3AD203B41FA5}">
                      <a16:colId xmlns:a16="http://schemas.microsoft.com/office/drawing/2014/main" xmlns="" val="1058559164"/>
                    </a:ext>
                  </a:extLst>
                </a:gridCol>
                <a:gridCol w="589445">
                  <a:extLst>
                    <a:ext uri="{9D8B030D-6E8A-4147-A177-3AD203B41FA5}">
                      <a16:colId xmlns:a16="http://schemas.microsoft.com/office/drawing/2014/main" xmlns="" val="3164587224"/>
                    </a:ext>
                  </a:extLst>
                </a:gridCol>
                <a:gridCol w="2141045">
                  <a:extLst>
                    <a:ext uri="{9D8B030D-6E8A-4147-A177-3AD203B41FA5}">
                      <a16:colId xmlns:a16="http://schemas.microsoft.com/office/drawing/2014/main" xmlns="" val="1274270939"/>
                    </a:ext>
                  </a:extLst>
                </a:gridCol>
                <a:gridCol w="984881">
                  <a:extLst>
                    <a:ext uri="{9D8B030D-6E8A-4147-A177-3AD203B41FA5}">
                      <a16:colId xmlns:a16="http://schemas.microsoft.com/office/drawing/2014/main" xmlns="" val="26358182"/>
                    </a:ext>
                  </a:extLst>
                </a:gridCol>
                <a:gridCol w="1113343">
                  <a:extLst>
                    <a:ext uri="{9D8B030D-6E8A-4147-A177-3AD203B41FA5}">
                      <a16:colId xmlns:a16="http://schemas.microsoft.com/office/drawing/2014/main" xmlns="" val="1585900123"/>
                    </a:ext>
                  </a:extLst>
                </a:gridCol>
                <a:gridCol w="927786">
                  <a:extLst>
                    <a:ext uri="{9D8B030D-6E8A-4147-A177-3AD203B41FA5}">
                      <a16:colId xmlns:a16="http://schemas.microsoft.com/office/drawing/2014/main" xmlns="" val="3867223199"/>
                    </a:ext>
                  </a:extLst>
                </a:gridCol>
                <a:gridCol w="1241806">
                  <a:extLst>
                    <a:ext uri="{9D8B030D-6E8A-4147-A177-3AD203B41FA5}">
                      <a16:colId xmlns:a16="http://schemas.microsoft.com/office/drawing/2014/main" xmlns="" val="2580284033"/>
                    </a:ext>
                  </a:extLst>
                </a:gridCol>
                <a:gridCol w="671378">
                  <a:extLst>
                    <a:ext uri="{9D8B030D-6E8A-4147-A177-3AD203B41FA5}">
                      <a16:colId xmlns:a16="http://schemas.microsoft.com/office/drawing/2014/main" xmlns="" val="2975519176"/>
                    </a:ext>
                  </a:extLst>
                </a:gridCol>
                <a:gridCol w="1059873">
                  <a:extLst>
                    <a:ext uri="{9D8B030D-6E8A-4147-A177-3AD203B41FA5}">
                      <a16:colId xmlns:a16="http://schemas.microsoft.com/office/drawing/2014/main" xmlns="" val="108151843"/>
                    </a:ext>
                  </a:extLst>
                </a:gridCol>
                <a:gridCol w="1080655">
                  <a:extLst>
                    <a:ext uri="{9D8B030D-6E8A-4147-A177-3AD203B41FA5}">
                      <a16:colId xmlns:a16="http://schemas.microsoft.com/office/drawing/2014/main" xmlns="" val="709763016"/>
                    </a:ext>
                  </a:extLst>
                </a:gridCol>
              </a:tblGrid>
              <a:tr h="0">
                <a:tc gridSpan="11">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465974047"/>
                  </a:ext>
                </a:extLst>
              </a:tr>
              <a:tr h="0">
                <a:tc gridSpan="11">
                  <a:txBody>
                    <a:bodyPr/>
                    <a:lstStyle/>
                    <a:p>
                      <a:pPr>
                        <a:lnSpc>
                          <a:spcPct val="107000"/>
                        </a:lnSpc>
                        <a:spcAft>
                          <a:spcPts val="0"/>
                        </a:spcAft>
                      </a:pPr>
                      <a:r>
                        <a:rPr lang="en-GB" sz="1000" dirty="0">
                          <a:effectLst/>
                        </a:rPr>
                        <a:t>Programme 3</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668087943"/>
                  </a:ext>
                </a:extLst>
              </a:tr>
              <a:tr h="0">
                <a:tc gridSpan="11">
                  <a:txBody>
                    <a:bodyPr/>
                    <a:lstStyle/>
                    <a:p>
                      <a:pPr>
                        <a:lnSpc>
                          <a:spcPct val="107000"/>
                        </a:lnSpc>
                        <a:spcAft>
                          <a:spcPts val="0"/>
                        </a:spcAft>
                      </a:pPr>
                      <a:r>
                        <a:rPr lang="en-GB" sz="1000">
                          <a:effectLst/>
                        </a:rPr>
                        <a:t>Policy Research &amp; Analysis</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415091193"/>
                  </a:ext>
                </a:extLst>
              </a:tr>
              <a:tr h="360469">
                <a:tc rowSpan="5">
                  <a:txBody>
                    <a:bodyPr/>
                    <a:lstStyle/>
                    <a:p>
                      <a:pPr>
                        <a:lnSpc>
                          <a:spcPct val="107000"/>
                        </a:lnSpc>
                        <a:spcAft>
                          <a:spcPts val="0"/>
                        </a:spcAft>
                      </a:pPr>
                      <a:r>
                        <a:rPr lang="en-GB" sz="1000" dirty="0">
                          <a:effectLst/>
                        </a:rPr>
                        <a:t>2.1</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rowSpan="5">
                  <a:txBody>
                    <a:bodyPr/>
                    <a:lstStyle/>
                    <a:p>
                      <a:pPr>
                        <a:lnSpc>
                          <a:spcPct val="107000"/>
                        </a:lnSpc>
                        <a:spcAft>
                          <a:spcPts val="0"/>
                        </a:spcAft>
                      </a:pPr>
                      <a:r>
                        <a:rPr lang="en-GB" sz="1000">
                          <a:effectLst/>
                        </a:rPr>
                        <a:t>Promote competition and reduce cost of communication</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2.1.1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Percentage Position Paper on subscription broadcasting Completed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100%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extLst>
                  <a:ext uri="{0D108BD9-81ED-4DB2-BD59-A6C34878D82A}">
                    <a16:rowId xmlns:a16="http://schemas.microsoft.com/office/drawing/2014/main" xmlns="" val="3800087632"/>
                  </a:ext>
                </a:extLst>
              </a:tr>
              <a:tr h="392399">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000">
                          <a:effectLst/>
                        </a:rPr>
                        <a:t>2.1.3</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Percentage of market reviews in terms of section 67(4) of the ECA</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100%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extLst>
                  <a:ext uri="{0D108BD9-81ED-4DB2-BD59-A6C34878D82A}">
                    <a16:rowId xmlns:a16="http://schemas.microsoft.com/office/drawing/2014/main" xmlns="" val="941432771"/>
                  </a:ext>
                </a:extLst>
              </a:tr>
              <a:tr h="274614">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000">
                          <a:effectLst/>
                        </a:rPr>
                        <a:t>2.1.4</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Percentage of analysis reports on SAPO annual tariff increase produced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100%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extLst>
                  <a:ext uri="{0D108BD9-81ED-4DB2-BD59-A6C34878D82A}">
                    <a16:rowId xmlns:a16="http://schemas.microsoft.com/office/drawing/2014/main" xmlns="" val="2400893761"/>
                  </a:ext>
                </a:extLst>
              </a:tr>
              <a:tr h="392471">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000">
                          <a:effectLst/>
                        </a:rPr>
                        <a:t>2.1.5</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Percentage of the review of unreserved postal services Regulations completed</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100%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extLst>
                  <a:ext uri="{0D108BD9-81ED-4DB2-BD59-A6C34878D82A}">
                    <a16:rowId xmlns:a16="http://schemas.microsoft.com/office/drawing/2014/main" xmlns="" val="284609063"/>
                  </a:ext>
                </a:extLst>
              </a:tr>
              <a:tr h="441476">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000">
                          <a:effectLst/>
                        </a:rPr>
                        <a:t>2.1.7</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dirty="0">
                          <a:effectLst/>
                        </a:rPr>
                        <a:t>Percentage of the report on the review of the SAPO Price Cap Regulations Completed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100%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extLst>
                  <a:ext uri="{0D108BD9-81ED-4DB2-BD59-A6C34878D82A}">
                    <a16:rowId xmlns:a16="http://schemas.microsoft.com/office/drawing/2014/main" xmlns="" val="238690447"/>
                  </a:ext>
                </a:extLst>
              </a:tr>
              <a:tr h="166645">
                <a:tc rowSpan="2">
                  <a:txBody>
                    <a:bodyPr/>
                    <a:lstStyle/>
                    <a:p>
                      <a:pPr>
                        <a:lnSpc>
                          <a:spcPct val="107000"/>
                        </a:lnSpc>
                        <a:spcAft>
                          <a:spcPts val="0"/>
                        </a:spcAft>
                      </a:pPr>
                      <a:r>
                        <a:rPr lang="en-GB" sz="1000">
                          <a:effectLst/>
                        </a:rPr>
                        <a:t>3.1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rowSpan="2">
                  <a:txBody>
                    <a:bodyPr/>
                    <a:lstStyle/>
                    <a:p>
                      <a:pPr>
                        <a:lnSpc>
                          <a:spcPct val="107000"/>
                        </a:lnSpc>
                        <a:spcAft>
                          <a:spcPts val="0"/>
                        </a:spcAft>
                      </a:pPr>
                      <a:r>
                        <a:rPr lang="en-GB" sz="1000">
                          <a:effectLst/>
                        </a:rPr>
                        <a:t>Foster creation of a common national identity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3.1.1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Percentage of the review of broadcasting of national sporting events regulations completed.</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100%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25%</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25%</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extLst>
                  <a:ext uri="{0D108BD9-81ED-4DB2-BD59-A6C34878D82A}">
                    <a16:rowId xmlns:a16="http://schemas.microsoft.com/office/drawing/2014/main" xmlns="" val="2443230018"/>
                  </a:ext>
                </a:extLst>
              </a:tr>
              <a:tr h="424626">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000">
                          <a:effectLst/>
                        </a:rPr>
                        <a:t>3.1.2</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Percentage of the finding documents on Must Cary Obligations Completed</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100%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extLst>
                  <a:ext uri="{0D108BD9-81ED-4DB2-BD59-A6C34878D82A}">
                    <a16:rowId xmlns:a16="http://schemas.microsoft.com/office/drawing/2014/main" xmlns="" val="1245483892"/>
                  </a:ext>
                </a:extLst>
              </a:tr>
              <a:tr h="351693">
                <a:tc rowSpan="2">
                  <a:txBody>
                    <a:bodyPr/>
                    <a:lstStyle/>
                    <a:p>
                      <a:pPr>
                        <a:lnSpc>
                          <a:spcPct val="107000"/>
                        </a:lnSpc>
                        <a:spcAft>
                          <a:spcPts val="0"/>
                        </a:spcAft>
                      </a:pPr>
                      <a:r>
                        <a:rPr lang="en-GB" sz="1000">
                          <a:effectLst/>
                        </a:rPr>
                        <a:t>4.1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rowSpan="4">
                  <a:txBody>
                    <a:bodyPr/>
                    <a:lstStyle/>
                    <a:p>
                      <a:pPr>
                        <a:lnSpc>
                          <a:spcPct val="107000"/>
                        </a:lnSpc>
                        <a:spcAft>
                          <a:spcPts val="0"/>
                        </a:spcAft>
                      </a:pPr>
                      <a:r>
                        <a:rPr lang="en-GB" sz="1000">
                          <a:effectLst/>
                        </a:rPr>
                        <a:t>Protect the Rights of Consumers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4.1.2</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Percentage of position paper on the role of Authority on cybersecurity produced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100%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extLst>
                  <a:ext uri="{0D108BD9-81ED-4DB2-BD59-A6C34878D82A}">
                    <a16:rowId xmlns:a16="http://schemas.microsoft.com/office/drawing/2014/main" xmlns="" val="2376865631"/>
                  </a:ext>
                </a:extLst>
              </a:tr>
              <a:tr h="438229">
                <a:tc vMerge="1">
                  <a:txBody>
                    <a:bodyPr/>
                    <a:lstStyle/>
                    <a:p>
                      <a:pPr>
                        <a:lnSpc>
                          <a:spcPct val="107000"/>
                        </a:lnSpc>
                        <a:spcAft>
                          <a:spcPts val="0"/>
                        </a:spcAft>
                      </a:pP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vMerge="1">
                  <a:txBody>
                    <a:bodyPr/>
                    <a:lstStyle/>
                    <a:p>
                      <a:endParaRPr lang="en-GB"/>
                    </a:p>
                  </a:txBody>
                  <a:tcPr/>
                </a:tc>
                <a:tc>
                  <a:txBody>
                    <a:bodyPr/>
                    <a:lstStyle/>
                    <a:p>
                      <a:pPr>
                        <a:lnSpc>
                          <a:spcPct val="107000"/>
                        </a:lnSpc>
                        <a:spcAft>
                          <a:spcPts val="0"/>
                        </a:spcAft>
                      </a:pPr>
                      <a:r>
                        <a:rPr lang="en-GB" sz="1000">
                          <a:effectLst/>
                        </a:rPr>
                        <a:t>4.3.1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Number of inputs made on policy changes submitted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extLst>
                  <a:ext uri="{0D108BD9-81ED-4DB2-BD59-A6C34878D82A}">
                    <a16:rowId xmlns:a16="http://schemas.microsoft.com/office/drawing/2014/main" xmlns="" val="1052899438"/>
                  </a:ext>
                </a:extLst>
              </a:tr>
              <a:tr h="333507">
                <a:tc>
                  <a:txBody>
                    <a:bodyPr/>
                    <a:lstStyle/>
                    <a:p>
                      <a:pPr>
                        <a:lnSpc>
                          <a:spcPct val="107000"/>
                        </a:lnSpc>
                        <a:spcAft>
                          <a:spcPts val="0"/>
                        </a:spcAft>
                      </a:pPr>
                      <a:r>
                        <a:rPr lang="en-GB" sz="1000">
                          <a:effectLst/>
                        </a:rPr>
                        <a:t>4.3</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vMerge="1">
                  <a:txBody>
                    <a:bodyPr/>
                    <a:lstStyle/>
                    <a:p>
                      <a:endParaRPr lang="en-GB"/>
                    </a:p>
                  </a:txBody>
                  <a:tcPr/>
                </a:tc>
                <a:tc rowSpan="2">
                  <a:txBody>
                    <a:bodyPr/>
                    <a:lstStyle/>
                    <a:p>
                      <a:pPr>
                        <a:lnSpc>
                          <a:spcPct val="107000"/>
                        </a:lnSpc>
                        <a:spcAft>
                          <a:spcPts val="0"/>
                        </a:spcAft>
                      </a:pPr>
                      <a:r>
                        <a:rPr lang="en-GB" sz="1000">
                          <a:effectLst/>
                        </a:rPr>
                        <a:t>4.4.1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rowSpan="2">
                  <a:txBody>
                    <a:bodyPr/>
                    <a:lstStyle/>
                    <a:p>
                      <a:pPr>
                        <a:lnSpc>
                          <a:spcPct val="107000"/>
                        </a:lnSpc>
                        <a:spcAft>
                          <a:spcPts val="0"/>
                        </a:spcAft>
                      </a:pPr>
                      <a:r>
                        <a:rPr lang="en-GB" sz="1000">
                          <a:effectLst/>
                        </a:rPr>
                        <a:t>Percentage of impact assessment studies conducted Policy Research and Analysis</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rowSpan="2">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rowSpan="2">
                  <a:txBody>
                    <a:bodyPr/>
                    <a:lstStyle/>
                    <a:p>
                      <a:pPr>
                        <a:lnSpc>
                          <a:spcPct val="107000"/>
                        </a:lnSpc>
                        <a:spcAft>
                          <a:spcPts val="0"/>
                        </a:spcAft>
                      </a:pPr>
                      <a:r>
                        <a:rPr lang="en-GB" sz="1000">
                          <a:effectLst/>
                        </a:rPr>
                        <a:t>100%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rowSpan="2">
                  <a:txBody>
                    <a:bodyPr/>
                    <a:lstStyle/>
                    <a:p>
                      <a:pPr>
                        <a:lnSpc>
                          <a:spcPct val="107000"/>
                        </a:lnSpc>
                        <a:spcAft>
                          <a:spcPts val="0"/>
                        </a:spcAft>
                      </a:pPr>
                      <a:r>
                        <a:rPr lang="en-GB" sz="1000" dirty="0">
                          <a:effectLst/>
                        </a:rPr>
                        <a:t>25%</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rowSpan="2">
                  <a:txBody>
                    <a:bodyPr/>
                    <a:lstStyle/>
                    <a:p>
                      <a:pPr>
                        <a:lnSpc>
                          <a:spcPct val="107000"/>
                        </a:lnSpc>
                        <a:spcAft>
                          <a:spcPts val="0"/>
                        </a:spcAft>
                      </a:pPr>
                      <a:r>
                        <a:rPr lang="en-GB" sz="1000" dirty="0">
                          <a:effectLst/>
                        </a:rPr>
                        <a:t>0%</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rowSpan="2">
                  <a:txBody>
                    <a:bodyPr/>
                    <a:lstStyle/>
                    <a:p>
                      <a:pPr>
                        <a:lnSpc>
                          <a:spcPct val="107000"/>
                        </a:lnSpc>
                        <a:spcAft>
                          <a:spcPts val="0"/>
                        </a:spcAft>
                      </a:pPr>
                      <a:r>
                        <a:rPr lang="en-GB" sz="1000">
                          <a:effectLst/>
                        </a:rPr>
                        <a:t> -25%</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rowSpan="2">
                  <a:txBody>
                    <a:bodyPr/>
                    <a:lstStyle/>
                    <a:p>
                      <a:pPr>
                        <a:lnSpc>
                          <a:spcPct val="107000"/>
                        </a:lnSpc>
                        <a:spcAft>
                          <a:spcPts val="0"/>
                        </a:spcAft>
                      </a:pPr>
                      <a:r>
                        <a:rPr lang="en-GB" sz="1000" dirty="0">
                          <a:effectLst/>
                        </a:rPr>
                        <a:t>The subject of the RIA was changed due to (a) data limitations, and (b) to address a matter of much greater public interest.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rowSpan="2">
                  <a:txBody>
                    <a:bodyPr/>
                    <a:lstStyle/>
                    <a:p>
                      <a:pPr>
                        <a:lnSpc>
                          <a:spcPct val="107000"/>
                        </a:lnSpc>
                        <a:spcAft>
                          <a:spcPts val="0"/>
                        </a:spcAft>
                      </a:pPr>
                      <a:r>
                        <a:rPr lang="en-GB" sz="1000" dirty="0">
                          <a:effectLst/>
                        </a:rPr>
                        <a:t>The notice on commencement of the RIA will be published together with the questionnaire to meet both Q1 &amp; Q2 deliverables.</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extLst>
                  <a:ext uri="{0D108BD9-81ED-4DB2-BD59-A6C34878D82A}">
                    <a16:rowId xmlns:a16="http://schemas.microsoft.com/office/drawing/2014/main" xmlns="" val="1337250536"/>
                  </a:ext>
                </a:extLst>
              </a:tr>
              <a:tr h="93030">
                <a:tc>
                  <a:txBody>
                    <a:bodyPr/>
                    <a:lstStyle/>
                    <a:p>
                      <a:pPr>
                        <a:lnSpc>
                          <a:spcPct val="107000"/>
                        </a:lnSpc>
                        <a:spcAft>
                          <a:spcPts val="0"/>
                        </a:spcAft>
                      </a:pPr>
                      <a:r>
                        <a:rPr lang="en-GB" sz="1000" dirty="0">
                          <a:effectLst/>
                        </a:rPr>
                        <a:t>4.4</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vMerge="1">
                  <a:txBody>
                    <a:bodyPr/>
                    <a:lstStyle/>
                    <a:p>
                      <a:endParaRPr lang="en-GB"/>
                    </a:p>
                  </a:txBody>
                  <a:tcPr/>
                </a:tc>
                <a:tc vMerge="1">
                  <a:txBody>
                    <a:bodyPr/>
                    <a:lstStyle/>
                    <a:p>
                      <a:pPr>
                        <a:lnSpc>
                          <a:spcPct val="107000"/>
                        </a:lnSpc>
                        <a:spcAft>
                          <a:spcPts val="0"/>
                        </a:spcAft>
                      </a:pPr>
                      <a:r>
                        <a:rPr lang="en-GB" sz="1000">
                          <a:effectLst/>
                        </a:rPr>
                        <a:t>4.4.1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vMerge="1">
                  <a:txBody>
                    <a:bodyPr/>
                    <a:lstStyle/>
                    <a:p>
                      <a:pPr>
                        <a:lnSpc>
                          <a:spcPct val="107000"/>
                        </a:lnSpc>
                        <a:spcAft>
                          <a:spcPts val="0"/>
                        </a:spcAft>
                      </a:pPr>
                      <a:r>
                        <a:rPr lang="en-GB" sz="1000">
                          <a:effectLst/>
                        </a:rPr>
                        <a:t>Percentage of impact assessment studies conducted Policy Research and Analysis</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vMerge="1">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vMerge="1">
                  <a:txBody>
                    <a:bodyPr/>
                    <a:lstStyle/>
                    <a:p>
                      <a:pPr>
                        <a:lnSpc>
                          <a:spcPct val="107000"/>
                        </a:lnSpc>
                        <a:spcAft>
                          <a:spcPts val="0"/>
                        </a:spcAft>
                      </a:pPr>
                      <a:r>
                        <a:rPr lang="en-GB" sz="1000">
                          <a:effectLst/>
                        </a:rPr>
                        <a:t>100%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vMerge="1">
                  <a:txBody>
                    <a:bodyPr/>
                    <a:lstStyle/>
                    <a:p>
                      <a:pPr>
                        <a:lnSpc>
                          <a:spcPct val="107000"/>
                        </a:lnSpc>
                        <a:spcAft>
                          <a:spcPts val="0"/>
                        </a:spcAft>
                      </a:pPr>
                      <a:r>
                        <a:rPr lang="en-GB" sz="1000" dirty="0">
                          <a:effectLst/>
                        </a:rPr>
                        <a:t>25%</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vMerge="1">
                  <a:txBody>
                    <a:bodyPr/>
                    <a:lstStyle/>
                    <a:p>
                      <a:pPr>
                        <a:lnSpc>
                          <a:spcPct val="107000"/>
                        </a:lnSpc>
                        <a:spcAft>
                          <a:spcPts val="0"/>
                        </a:spcAft>
                      </a:pPr>
                      <a:r>
                        <a:rPr lang="en-GB" sz="1000">
                          <a:effectLst/>
                        </a:rPr>
                        <a:t>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vMerge="1">
                  <a:txBody>
                    <a:bodyPr/>
                    <a:lstStyle/>
                    <a:p>
                      <a:pPr>
                        <a:lnSpc>
                          <a:spcPct val="107000"/>
                        </a:lnSpc>
                        <a:spcAft>
                          <a:spcPts val="0"/>
                        </a:spcAft>
                      </a:pPr>
                      <a:r>
                        <a:rPr lang="en-GB" sz="1000">
                          <a:effectLst/>
                        </a:rPr>
                        <a:t> -25%</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vMerge="1">
                  <a:txBody>
                    <a:bodyPr/>
                    <a:lstStyle/>
                    <a:p>
                      <a:pPr>
                        <a:lnSpc>
                          <a:spcPct val="107000"/>
                        </a:lnSpc>
                        <a:spcAft>
                          <a:spcPts val="0"/>
                        </a:spcAft>
                      </a:pPr>
                      <a:r>
                        <a:rPr lang="en-GB" sz="1000">
                          <a:effectLst/>
                        </a:rPr>
                        <a:t>The subject of the RIA was changed due to (a) data limitations, and (b) to address a matter of much greater public interest. </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tc vMerge="1">
                  <a:txBody>
                    <a:bodyPr/>
                    <a:lstStyle/>
                    <a:p>
                      <a:pPr>
                        <a:lnSpc>
                          <a:spcPct val="107000"/>
                        </a:lnSpc>
                        <a:spcAft>
                          <a:spcPts val="0"/>
                        </a:spcAft>
                      </a:pPr>
                      <a:r>
                        <a:rPr lang="en-GB" sz="1000" dirty="0">
                          <a:effectLst/>
                        </a:rPr>
                        <a:t>The notice on commencement of the RIA will be published together with the questionnaire to meet both Q1 &amp; Q2 deliverables.</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2294" marR="2294" marT="0" marB="0"/>
                </a:tc>
                <a:extLst>
                  <a:ext uri="{0D108BD9-81ED-4DB2-BD59-A6C34878D82A}">
                    <a16:rowId xmlns:a16="http://schemas.microsoft.com/office/drawing/2014/main" xmlns="" val="1376137188"/>
                  </a:ext>
                </a:extLst>
              </a:tr>
            </a:tbl>
          </a:graphicData>
        </a:graphic>
      </p:graphicFrame>
      <p:graphicFrame>
        <p:nvGraphicFramePr>
          <p:cNvPr id="3" name="Table 2">
            <a:extLst>
              <a:ext uri="{FF2B5EF4-FFF2-40B4-BE49-F238E27FC236}">
                <a16:creationId xmlns:a16="http://schemas.microsoft.com/office/drawing/2014/main" xmlns="" id="{8982C92C-13A9-4655-AE9B-6F40230B4719}"/>
              </a:ext>
            </a:extLst>
          </p:cNvPr>
          <p:cNvGraphicFramePr>
            <a:graphicFrameLocks noGrp="1"/>
          </p:cNvGraphicFramePr>
          <p:nvPr>
            <p:extLst>
              <p:ext uri="{D42A27DB-BD31-4B8C-83A1-F6EECF244321}">
                <p14:modId xmlns:p14="http://schemas.microsoft.com/office/powerpoint/2010/main" xmlns="" val="656281322"/>
              </p:ext>
            </p:extLst>
          </p:nvPr>
        </p:nvGraphicFramePr>
        <p:xfrm>
          <a:off x="79663" y="1221668"/>
          <a:ext cx="12032673" cy="310476"/>
        </p:xfrm>
        <a:graphic>
          <a:graphicData uri="http://schemas.openxmlformats.org/drawingml/2006/table">
            <a:tbl>
              <a:tblPr firstRow="1" firstCol="1" bandRow="1">
                <a:tableStyleId>{5C22544A-7EE6-4342-B048-85BDC9FD1C3A}</a:tableStyleId>
              </a:tblPr>
              <a:tblGrid>
                <a:gridCol w="707403">
                  <a:extLst>
                    <a:ext uri="{9D8B030D-6E8A-4147-A177-3AD203B41FA5}">
                      <a16:colId xmlns:a16="http://schemas.microsoft.com/office/drawing/2014/main" xmlns="" val="3637438134"/>
                    </a:ext>
                  </a:extLst>
                </a:gridCol>
                <a:gridCol w="1492495">
                  <a:extLst>
                    <a:ext uri="{9D8B030D-6E8A-4147-A177-3AD203B41FA5}">
                      <a16:colId xmlns:a16="http://schemas.microsoft.com/office/drawing/2014/main" xmlns="" val="3076646423"/>
                    </a:ext>
                  </a:extLst>
                </a:gridCol>
                <a:gridCol w="650600">
                  <a:extLst>
                    <a:ext uri="{9D8B030D-6E8A-4147-A177-3AD203B41FA5}">
                      <a16:colId xmlns:a16="http://schemas.microsoft.com/office/drawing/2014/main" xmlns="" val="2361839402"/>
                    </a:ext>
                  </a:extLst>
                </a:gridCol>
                <a:gridCol w="2092600">
                  <a:extLst>
                    <a:ext uri="{9D8B030D-6E8A-4147-A177-3AD203B41FA5}">
                      <a16:colId xmlns:a16="http://schemas.microsoft.com/office/drawing/2014/main" xmlns="" val="4221277539"/>
                    </a:ext>
                  </a:extLst>
                </a:gridCol>
                <a:gridCol w="1017431">
                  <a:extLst>
                    <a:ext uri="{9D8B030D-6E8A-4147-A177-3AD203B41FA5}">
                      <a16:colId xmlns:a16="http://schemas.microsoft.com/office/drawing/2014/main" xmlns="" val="39830348"/>
                    </a:ext>
                  </a:extLst>
                </a:gridCol>
                <a:gridCol w="1094704">
                  <a:extLst>
                    <a:ext uri="{9D8B030D-6E8A-4147-A177-3AD203B41FA5}">
                      <a16:colId xmlns:a16="http://schemas.microsoft.com/office/drawing/2014/main" xmlns="" val="771736240"/>
                    </a:ext>
                  </a:extLst>
                </a:gridCol>
                <a:gridCol w="940158">
                  <a:extLst>
                    <a:ext uri="{9D8B030D-6E8A-4147-A177-3AD203B41FA5}">
                      <a16:colId xmlns:a16="http://schemas.microsoft.com/office/drawing/2014/main" xmlns="" val="3989093828"/>
                    </a:ext>
                  </a:extLst>
                </a:gridCol>
                <a:gridCol w="1249250">
                  <a:extLst>
                    <a:ext uri="{9D8B030D-6E8A-4147-A177-3AD203B41FA5}">
                      <a16:colId xmlns:a16="http://schemas.microsoft.com/office/drawing/2014/main" xmlns="" val="638898609"/>
                    </a:ext>
                  </a:extLst>
                </a:gridCol>
                <a:gridCol w="669702">
                  <a:extLst>
                    <a:ext uri="{9D8B030D-6E8A-4147-A177-3AD203B41FA5}">
                      <a16:colId xmlns:a16="http://schemas.microsoft.com/office/drawing/2014/main" xmlns="" val="3740397293"/>
                    </a:ext>
                  </a:extLst>
                </a:gridCol>
                <a:gridCol w="1004552">
                  <a:extLst>
                    <a:ext uri="{9D8B030D-6E8A-4147-A177-3AD203B41FA5}">
                      <a16:colId xmlns:a16="http://schemas.microsoft.com/office/drawing/2014/main" xmlns="" val="3024335385"/>
                    </a:ext>
                  </a:extLst>
                </a:gridCol>
                <a:gridCol w="1113778">
                  <a:extLst>
                    <a:ext uri="{9D8B030D-6E8A-4147-A177-3AD203B41FA5}">
                      <a16:colId xmlns:a16="http://schemas.microsoft.com/office/drawing/2014/main" xmlns="" val="2728845929"/>
                    </a:ext>
                  </a:extLst>
                </a:gridCol>
              </a:tblGrid>
              <a:tr h="310476">
                <a:tc>
                  <a:txBody>
                    <a:bodyPr/>
                    <a:lstStyle/>
                    <a:p>
                      <a:pPr>
                        <a:lnSpc>
                          <a:spcPct val="107000"/>
                        </a:lnSpc>
                        <a:spcAft>
                          <a:spcPts val="0"/>
                        </a:spcAft>
                      </a:pPr>
                      <a:r>
                        <a:rPr lang="en-GB" sz="800" dirty="0">
                          <a:effectLst/>
                        </a:rPr>
                        <a:t>SO #</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Strategic Objective</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r>
                        <a:rPr lang="en-GB" sz="800" dirty="0">
                          <a:effectLst/>
                        </a:rPr>
                        <a:t>SO Sub #</a:t>
                      </a:r>
                      <a:endParaRPr lang="en-GB" sz="800" dirty="0"/>
                    </a:p>
                  </a:txBody>
                  <a:tcPr marL="3049" marR="3049" marT="0" marB="0"/>
                </a:tc>
                <a:tc>
                  <a:txBody>
                    <a:bodyPr/>
                    <a:lstStyle/>
                    <a:p>
                      <a:pPr>
                        <a:lnSpc>
                          <a:spcPct val="107000"/>
                        </a:lnSpc>
                        <a:spcAft>
                          <a:spcPts val="0"/>
                        </a:spcAft>
                      </a:pPr>
                      <a:r>
                        <a:rPr lang="en-GB" sz="800" dirty="0">
                          <a:effectLst/>
                        </a:rPr>
                        <a:t>Key Performance Indicator</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Baseline 2018/19</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Target 2019/20</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Quarter Target</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Actual</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Variance (-/+)</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gn="ctr">
                        <a:lnSpc>
                          <a:spcPct val="107000"/>
                        </a:lnSpc>
                        <a:spcAft>
                          <a:spcPts val="0"/>
                        </a:spcAft>
                      </a:pPr>
                      <a:r>
                        <a:rPr lang="en-GB" sz="800" dirty="0">
                          <a:effectLst/>
                        </a:rPr>
                        <a:t>Reason for Variance</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Mitigation Measure</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1209590523"/>
                  </a:ext>
                </a:extLst>
              </a:tr>
            </a:tbl>
          </a:graphicData>
        </a:graphic>
      </p:graphicFrame>
      <p:sp>
        <p:nvSpPr>
          <p:cNvPr id="4" name="Rectangle 2">
            <a:extLst>
              <a:ext uri="{FF2B5EF4-FFF2-40B4-BE49-F238E27FC236}">
                <a16:creationId xmlns:a16="http://schemas.microsoft.com/office/drawing/2014/main" xmlns="" id="{5482B11A-362E-48DA-97FD-9728ECFEF3C3}"/>
              </a:ext>
            </a:extLst>
          </p:cNvPr>
          <p:cNvSpPr txBox="1">
            <a:spLocks noChangeArrowheads="1"/>
          </p:cNvSpPr>
          <p:nvPr/>
        </p:nvSpPr>
        <p:spPr>
          <a:xfrm>
            <a:off x="1620129" y="168812"/>
            <a:ext cx="5849815" cy="951710"/>
          </a:xfrm>
          <a:prstGeom prst="rect">
            <a:avLst/>
          </a:prstGeom>
          <a:solidFill>
            <a:srgbClr val="FFC000"/>
          </a:solidFill>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3000" b="1">
                <a:ln w="0"/>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rPr>
              <a:t>Performance Overview Q1</a:t>
            </a:r>
            <a:endParaRPr lang="en-US" sz="3000" b="1" dirty="0">
              <a:ln w="0"/>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914164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3A255F37-FA8A-4E5C-9CA2-3D59652F8A52}"/>
              </a:ext>
            </a:extLst>
          </p:cNvPr>
          <p:cNvGraphicFramePr>
            <a:graphicFrameLocks noGrp="1"/>
          </p:cNvGraphicFramePr>
          <p:nvPr>
            <p:extLst>
              <p:ext uri="{D42A27DB-BD31-4B8C-83A1-F6EECF244321}">
                <p14:modId xmlns:p14="http://schemas.microsoft.com/office/powerpoint/2010/main" xmlns="" val="2347017553"/>
              </p:ext>
            </p:extLst>
          </p:nvPr>
        </p:nvGraphicFramePr>
        <p:xfrm>
          <a:off x="0" y="1236372"/>
          <a:ext cx="12015990" cy="5541514"/>
        </p:xfrm>
        <a:graphic>
          <a:graphicData uri="http://schemas.openxmlformats.org/drawingml/2006/table">
            <a:tbl>
              <a:tblPr firstRow="1" firstCol="1" bandRow="1">
                <a:tableStyleId>{5C22544A-7EE6-4342-B048-85BDC9FD1C3A}</a:tableStyleId>
              </a:tblPr>
              <a:tblGrid>
                <a:gridCol w="437882">
                  <a:extLst>
                    <a:ext uri="{9D8B030D-6E8A-4147-A177-3AD203B41FA5}">
                      <a16:colId xmlns:a16="http://schemas.microsoft.com/office/drawing/2014/main" xmlns="" val="2471726847"/>
                    </a:ext>
                  </a:extLst>
                </a:gridCol>
                <a:gridCol w="824248">
                  <a:extLst>
                    <a:ext uri="{9D8B030D-6E8A-4147-A177-3AD203B41FA5}">
                      <a16:colId xmlns:a16="http://schemas.microsoft.com/office/drawing/2014/main" xmlns="" val="3674104976"/>
                    </a:ext>
                  </a:extLst>
                </a:gridCol>
                <a:gridCol w="463639">
                  <a:extLst>
                    <a:ext uri="{9D8B030D-6E8A-4147-A177-3AD203B41FA5}">
                      <a16:colId xmlns:a16="http://schemas.microsoft.com/office/drawing/2014/main" xmlns="" val="3292837494"/>
                    </a:ext>
                  </a:extLst>
                </a:gridCol>
                <a:gridCol w="1455313">
                  <a:extLst>
                    <a:ext uri="{9D8B030D-6E8A-4147-A177-3AD203B41FA5}">
                      <a16:colId xmlns:a16="http://schemas.microsoft.com/office/drawing/2014/main" xmlns="" val="717894851"/>
                    </a:ext>
                  </a:extLst>
                </a:gridCol>
                <a:gridCol w="656822">
                  <a:extLst>
                    <a:ext uri="{9D8B030D-6E8A-4147-A177-3AD203B41FA5}">
                      <a16:colId xmlns:a16="http://schemas.microsoft.com/office/drawing/2014/main" xmlns="" val="2815272866"/>
                    </a:ext>
                  </a:extLst>
                </a:gridCol>
                <a:gridCol w="1442434">
                  <a:extLst>
                    <a:ext uri="{9D8B030D-6E8A-4147-A177-3AD203B41FA5}">
                      <a16:colId xmlns:a16="http://schemas.microsoft.com/office/drawing/2014/main" xmlns="" val="2898058590"/>
                    </a:ext>
                  </a:extLst>
                </a:gridCol>
                <a:gridCol w="528034">
                  <a:extLst>
                    <a:ext uri="{9D8B030D-6E8A-4147-A177-3AD203B41FA5}">
                      <a16:colId xmlns:a16="http://schemas.microsoft.com/office/drawing/2014/main" xmlns="" val="2811961861"/>
                    </a:ext>
                  </a:extLst>
                </a:gridCol>
                <a:gridCol w="643943">
                  <a:extLst>
                    <a:ext uri="{9D8B030D-6E8A-4147-A177-3AD203B41FA5}">
                      <a16:colId xmlns:a16="http://schemas.microsoft.com/office/drawing/2014/main" xmlns="" val="567837617"/>
                    </a:ext>
                  </a:extLst>
                </a:gridCol>
                <a:gridCol w="721217">
                  <a:extLst>
                    <a:ext uri="{9D8B030D-6E8A-4147-A177-3AD203B41FA5}">
                      <a16:colId xmlns:a16="http://schemas.microsoft.com/office/drawing/2014/main" xmlns="" val="3209136461"/>
                    </a:ext>
                  </a:extLst>
                </a:gridCol>
                <a:gridCol w="1931831">
                  <a:extLst>
                    <a:ext uri="{9D8B030D-6E8A-4147-A177-3AD203B41FA5}">
                      <a16:colId xmlns:a16="http://schemas.microsoft.com/office/drawing/2014/main" xmlns="" val="1374976623"/>
                    </a:ext>
                  </a:extLst>
                </a:gridCol>
                <a:gridCol w="2910627">
                  <a:extLst>
                    <a:ext uri="{9D8B030D-6E8A-4147-A177-3AD203B41FA5}">
                      <a16:colId xmlns:a16="http://schemas.microsoft.com/office/drawing/2014/main" xmlns="" val="3598864659"/>
                    </a:ext>
                  </a:extLst>
                </a:gridCol>
              </a:tblGrid>
              <a:tr h="152036">
                <a:tc gridSpan="11">
                  <a:txBody>
                    <a:bodyPr/>
                    <a:lstStyle/>
                    <a:p>
                      <a:pPr>
                        <a:lnSpc>
                          <a:spcPct val="107000"/>
                        </a:lnSpc>
                        <a:spcAft>
                          <a:spcPts val="0"/>
                        </a:spcAft>
                      </a:pP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936294399"/>
                  </a:ext>
                </a:extLst>
              </a:tr>
              <a:tr h="152036">
                <a:tc gridSpan="11">
                  <a:txBody>
                    <a:bodyPr/>
                    <a:lstStyle/>
                    <a:p>
                      <a:pPr>
                        <a:lnSpc>
                          <a:spcPct val="107000"/>
                        </a:lnSpc>
                        <a:spcAft>
                          <a:spcPts val="0"/>
                        </a:spcAft>
                      </a:pPr>
                      <a:r>
                        <a:rPr lang="en-GB" sz="900" dirty="0">
                          <a:effectLst/>
                        </a:rPr>
                        <a:t>Programme 4</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610039769"/>
                  </a:ext>
                </a:extLst>
              </a:tr>
              <a:tr h="152036">
                <a:tc gridSpan="11">
                  <a:txBody>
                    <a:bodyPr/>
                    <a:lstStyle/>
                    <a:p>
                      <a:pPr>
                        <a:lnSpc>
                          <a:spcPct val="107000"/>
                        </a:lnSpc>
                        <a:spcAft>
                          <a:spcPts val="0"/>
                        </a:spcAft>
                      </a:pPr>
                      <a:r>
                        <a:rPr lang="en-GB" sz="900">
                          <a:effectLst/>
                        </a:rPr>
                        <a:t>Engineering and Technology</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203441265"/>
                  </a:ext>
                </a:extLst>
              </a:tr>
              <a:tr h="1120501">
                <a:tc rowSpan="4">
                  <a:txBody>
                    <a:bodyPr/>
                    <a:lstStyle/>
                    <a:p>
                      <a:pPr algn="ctr">
                        <a:lnSpc>
                          <a:spcPct val="107000"/>
                        </a:lnSpc>
                        <a:spcAft>
                          <a:spcPts val="0"/>
                        </a:spcAft>
                      </a:pPr>
                      <a:r>
                        <a:rPr lang="en-GB" sz="900">
                          <a:effectLst/>
                        </a:rPr>
                        <a:t>1.1</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rowSpan="4">
                  <a:txBody>
                    <a:bodyPr/>
                    <a:lstStyle/>
                    <a:p>
                      <a:pPr>
                        <a:lnSpc>
                          <a:spcPct val="107000"/>
                        </a:lnSpc>
                        <a:spcAft>
                          <a:spcPts val="0"/>
                        </a:spcAft>
                      </a:pPr>
                      <a:r>
                        <a:rPr lang="en-GB" sz="900" dirty="0">
                          <a:effectLst/>
                        </a:rPr>
                        <a:t>Access to broadband spectrum</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dirty="0">
                          <a:effectLst/>
                        </a:rPr>
                        <a:t>1.1.1</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dirty="0">
                          <a:effectLst/>
                        </a:rPr>
                        <a:t>Percentage of Frequency Migration Plan revised </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dirty="0">
                          <a:effectLst/>
                        </a:rPr>
                        <a:t>100%</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100%</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dirty="0">
                          <a:effectLst/>
                        </a:rPr>
                        <a:t>25%</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dirty="0">
                          <a:effectLst/>
                        </a:rPr>
                        <a:t>0%</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dirty="0">
                          <a:effectLst/>
                        </a:rPr>
                        <a:t>-25%</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dirty="0">
                          <a:effectLst/>
                        </a:rPr>
                        <a:t>Because of the programme being underfunded a decision was taken not to execute the project with the use of expert consultants but with internal resources. As a result, the terms of reference (for procurement) were not developed. </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The internal resources will be reprioritised – notwithstanding that they are overstretched due to the moratorium – to execute the Project with no assistance from a service provider. A project plan (detailing the key tasks, milestones, resources required, risks etc) will be developed for all affected projects under the programme to ensure effective monitoring of progress.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extLst>
                  <a:ext uri="{0D108BD9-81ED-4DB2-BD59-A6C34878D82A}">
                    <a16:rowId xmlns:a16="http://schemas.microsoft.com/office/drawing/2014/main" xmlns="" val="46898257"/>
                  </a:ext>
                </a:extLst>
              </a:tr>
              <a:tr h="1081565">
                <a:tc vMerge="1">
                  <a:txBody>
                    <a:bodyPr/>
                    <a:lstStyle/>
                    <a:p>
                      <a:endParaRPr lang="en-GB"/>
                    </a:p>
                  </a:txBody>
                  <a:tcPr/>
                </a:tc>
                <a:tc vMerge="1">
                  <a:txBody>
                    <a:bodyPr/>
                    <a:lstStyle/>
                    <a:p>
                      <a:endParaRPr lang="en-GB"/>
                    </a:p>
                  </a:txBody>
                  <a:tcPr/>
                </a:tc>
                <a:tc>
                  <a:txBody>
                    <a:bodyPr/>
                    <a:lstStyle/>
                    <a:p>
                      <a:pPr algn="ctr">
                        <a:lnSpc>
                          <a:spcPct val="107000"/>
                        </a:lnSpc>
                        <a:spcAft>
                          <a:spcPts val="0"/>
                        </a:spcAft>
                      </a:pPr>
                      <a:r>
                        <a:rPr lang="en-GB" sz="900">
                          <a:effectLst/>
                        </a:rPr>
                        <a:t>1.1.2</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Percentage of International Mobile Telecommunications (IMT) Roadmap revised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100%</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100%</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25%</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0%</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dirty="0">
                          <a:effectLst/>
                        </a:rPr>
                        <a:t>-25%</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Because of the programme being underfunded a decision was taken not to execute the project with the use of expert consultants but with internal resources. As a result, the terms of reference (for procurement) were not developed.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The internal resources will be reprioritised – notwithstanding that they are overstretched due to the moratorium – to execute the Project with no assistance from a service provider. A project plan (detailing the key tasks, milestones, resources required, risks etc) will be developed for all affected projects under the programme to ensure effective monitoring of progress.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extLst>
                  <a:ext uri="{0D108BD9-81ED-4DB2-BD59-A6C34878D82A}">
                    <a16:rowId xmlns:a16="http://schemas.microsoft.com/office/drawing/2014/main" xmlns="" val="1085230466"/>
                  </a:ext>
                </a:extLst>
              </a:tr>
              <a:tr h="456003">
                <a:tc vMerge="1">
                  <a:txBody>
                    <a:bodyPr/>
                    <a:lstStyle/>
                    <a:p>
                      <a:endParaRPr lang="en-GB"/>
                    </a:p>
                  </a:txBody>
                  <a:tcPr/>
                </a:tc>
                <a:tc vMerge="1">
                  <a:txBody>
                    <a:bodyPr/>
                    <a:lstStyle/>
                    <a:p>
                      <a:endParaRPr lang="en-GB"/>
                    </a:p>
                  </a:txBody>
                  <a:tcPr/>
                </a:tc>
                <a:tc>
                  <a:txBody>
                    <a:bodyPr/>
                    <a:lstStyle/>
                    <a:p>
                      <a:pPr algn="ctr">
                        <a:lnSpc>
                          <a:spcPct val="107000"/>
                        </a:lnSpc>
                        <a:spcAft>
                          <a:spcPts val="0"/>
                        </a:spcAft>
                      </a:pPr>
                      <a:r>
                        <a:rPr lang="en-GB" sz="900">
                          <a:effectLst/>
                        </a:rPr>
                        <a:t>1.1.3</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Number of Radio Frequency Spectrum Assignment Plans (RFSAPs) produced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4</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4</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extLst>
                  <a:ext uri="{0D108BD9-81ED-4DB2-BD59-A6C34878D82A}">
                    <a16:rowId xmlns:a16="http://schemas.microsoft.com/office/drawing/2014/main" xmlns="" val="3939974361"/>
                  </a:ext>
                </a:extLst>
              </a:tr>
              <a:tr h="425002">
                <a:tc vMerge="1">
                  <a:txBody>
                    <a:bodyPr/>
                    <a:lstStyle/>
                    <a:p>
                      <a:endParaRPr lang="en-GB"/>
                    </a:p>
                  </a:txBody>
                  <a:tcPr/>
                </a:tc>
                <a:tc vMerge="1">
                  <a:txBody>
                    <a:bodyPr/>
                    <a:lstStyle/>
                    <a:p>
                      <a:endParaRPr lang="en-GB"/>
                    </a:p>
                  </a:txBody>
                  <a:tcPr/>
                </a:tc>
                <a:tc>
                  <a:txBody>
                    <a:bodyPr/>
                    <a:lstStyle/>
                    <a:p>
                      <a:pPr algn="ctr">
                        <a:lnSpc>
                          <a:spcPct val="107000"/>
                        </a:lnSpc>
                        <a:spcAft>
                          <a:spcPts val="0"/>
                        </a:spcAft>
                      </a:pPr>
                      <a:r>
                        <a:rPr lang="en-GB" sz="900">
                          <a:effectLst/>
                        </a:rPr>
                        <a:t>1.1.4</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Number of reports produced with recommendations on South Africa’s readiness for 5G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extLst>
                  <a:ext uri="{0D108BD9-81ED-4DB2-BD59-A6C34878D82A}">
                    <a16:rowId xmlns:a16="http://schemas.microsoft.com/office/drawing/2014/main" xmlns="" val="158445911"/>
                  </a:ext>
                </a:extLst>
              </a:tr>
              <a:tr h="892755">
                <a:tc>
                  <a:txBody>
                    <a:bodyPr/>
                    <a:lstStyle/>
                    <a:p>
                      <a:pPr algn="ctr">
                        <a:lnSpc>
                          <a:spcPct val="107000"/>
                        </a:lnSpc>
                        <a:spcAft>
                          <a:spcPts val="0"/>
                        </a:spcAft>
                      </a:pPr>
                      <a:r>
                        <a:rPr lang="en-GB" sz="900">
                          <a:effectLst/>
                        </a:rPr>
                        <a:t>1.2</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A regulatory framework for the use of dynamic and opportunistic spectrum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1.2.2</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Number of regulatory frameworks on the use of TV Whitespace spectrum produced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One (1)</a:t>
                      </a:r>
                      <a:br>
                        <a:rPr lang="en-GB" sz="900">
                          <a:effectLst/>
                        </a:rPr>
                      </a:br>
                      <a:r>
                        <a:rPr lang="en-GB" sz="900">
                          <a:effectLst/>
                        </a:rPr>
                        <a:t>Framework for the certification of the Secondary Geo-Location Spectrum database providers.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extLst>
                  <a:ext uri="{0D108BD9-81ED-4DB2-BD59-A6C34878D82A}">
                    <a16:rowId xmlns:a16="http://schemas.microsoft.com/office/drawing/2014/main" xmlns="" val="4131947410"/>
                  </a:ext>
                </a:extLst>
              </a:tr>
              <a:tr h="1094336">
                <a:tc>
                  <a:txBody>
                    <a:bodyPr/>
                    <a:lstStyle/>
                    <a:p>
                      <a:pPr algn="ctr">
                        <a:lnSpc>
                          <a:spcPct val="107000"/>
                        </a:lnSpc>
                        <a:spcAft>
                          <a:spcPts val="0"/>
                        </a:spcAft>
                      </a:pPr>
                      <a:r>
                        <a:rPr lang="en-GB" sz="900">
                          <a:effectLst/>
                        </a:rPr>
                        <a:t>2.1</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Promote competition and reduce cost of communication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2.2.1</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Number of draft regulations on the use of digital sound broadcasting produced</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1 findings document</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nSpc>
                          <a:spcPct val="107000"/>
                        </a:lnSpc>
                        <a:spcAft>
                          <a:spcPts val="0"/>
                        </a:spcAft>
                      </a:pPr>
                      <a:r>
                        <a:rPr lang="en-GB" sz="900">
                          <a:effectLst/>
                        </a:rPr>
                        <a:t>1 Draft regulations on Digital Sound Broadcasting</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a:effectLst/>
                        </a:rPr>
                        <a:t>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tc>
                  <a:txBody>
                    <a:bodyPr/>
                    <a:lstStyle/>
                    <a:p>
                      <a:pPr algn="ctr">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4097" marR="4097" marT="0" marB="0"/>
                </a:tc>
                <a:extLst>
                  <a:ext uri="{0D108BD9-81ED-4DB2-BD59-A6C34878D82A}">
                    <a16:rowId xmlns:a16="http://schemas.microsoft.com/office/drawing/2014/main" xmlns="" val="1421303925"/>
                  </a:ext>
                </a:extLst>
              </a:tr>
            </a:tbl>
          </a:graphicData>
        </a:graphic>
      </p:graphicFrame>
      <p:graphicFrame>
        <p:nvGraphicFramePr>
          <p:cNvPr id="3" name="Table 2">
            <a:extLst>
              <a:ext uri="{FF2B5EF4-FFF2-40B4-BE49-F238E27FC236}">
                <a16:creationId xmlns:a16="http://schemas.microsoft.com/office/drawing/2014/main" xmlns="" id="{F61B9D91-CFD6-43EE-9197-397BA1E9CFE8}"/>
              </a:ext>
            </a:extLst>
          </p:cNvPr>
          <p:cNvGraphicFramePr>
            <a:graphicFrameLocks noGrp="1"/>
          </p:cNvGraphicFramePr>
          <p:nvPr>
            <p:extLst>
              <p:ext uri="{D42A27DB-BD31-4B8C-83A1-F6EECF244321}">
                <p14:modId xmlns:p14="http://schemas.microsoft.com/office/powerpoint/2010/main" xmlns="" val="958036605"/>
              </p:ext>
            </p:extLst>
          </p:nvPr>
        </p:nvGraphicFramePr>
        <p:xfrm>
          <a:off x="79663" y="1221668"/>
          <a:ext cx="11936329" cy="285160"/>
        </p:xfrm>
        <a:graphic>
          <a:graphicData uri="http://schemas.openxmlformats.org/drawingml/2006/table">
            <a:tbl>
              <a:tblPr firstRow="1" firstCol="1" bandRow="1">
                <a:tableStyleId>{5C22544A-7EE6-4342-B048-85BDC9FD1C3A}</a:tableStyleId>
              </a:tblPr>
              <a:tblGrid>
                <a:gridCol w="342575">
                  <a:extLst>
                    <a:ext uri="{9D8B030D-6E8A-4147-A177-3AD203B41FA5}">
                      <a16:colId xmlns:a16="http://schemas.microsoft.com/office/drawing/2014/main" xmlns="" val="3637438134"/>
                    </a:ext>
                  </a:extLst>
                </a:gridCol>
                <a:gridCol w="804872">
                  <a:extLst>
                    <a:ext uri="{9D8B030D-6E8A-4147-A177-3AD203B41FA5}">
                      <a16:colId xmlns:a16="http://schemas.microsoft.com/office/drawing/2014/main" xmlns="" val="3076646423"/>
                    </a:ext>
                  </a:extLst>
                </a:gridCol>
                <a:gridCol w="472703">
                  <a:extLst>
                    <a:ext uri="{9D8B030D-6E8A-4147-A177-3AD203B41FA5}">
                      <a16:colId xmlns:a16="http://schemas.microsoft.com/office/drawing/2014/main" xmlns="" val="2361839402"/>
                    </a:ext>
                  </a:extLst>
                </a:gridCol>
                <a:gridCol w="1418109">
                  <a:extLst>
                    <a:ext uri="{9D8B030D-6E8A-4147-A177-3AD203B41FA5}">
                      <a16:colId xmlns:a16="http://schemas.microsoft.com/office/drawing/2014/main" xmlns="" val="4221277539"/>
                    </a:ext>
                  </a:extLst>
                </a:gridCol>
                <a:gridCol w="677115">
                  <a:extLst>
                    <a:ext uri="{9D8B030D-6E8A-4147-A177-3AD203B41FA5}">
                      <a16:colId xmlns:a16="http://schemas.microsoft.com/office/drawing/2014/main" xmlns="" val="39830348"/>
                    </a:ext>
                  </a:extLst>
                </a:gridCol>
                <a:gridCol w="1392558">
                  <a:extLst>
                    <a:ext uri="{9D8B030D-6E8A-4147-A177-3AD203B41FA5}">
                      <a16:colId xmlns:a16="http://schemas.microsoft.com/office/drawing/2014/main" xmlns="" val="771736240"/>
                    </a:ext>
                  </a:extLst>
                </a:gridCol>
                <a:gridCol w="562133">
                  <a:extLst>
                    <a:ext uri="{9D8B030D-6E8A-4147-A177-3AD203B41FA5}">
                      <a16:colId xmlns:a16="http://schemas.microsoft.com/office/drawing/2014/main" xmlns="" val="3989093828"/>
                    </a:ext>
                  </a:extLst>
                </a:gridCol>
                <a:gridCol w="600460">
                  <a:extLst>
                    <a:ext uri="{9D8B030D-6E8A-4147-A177-3AD203B41FA5}">
                      <a16:colId xmlns:a16="http://schemas.microsoft.com/office/drawing/2014/main" xmlns="" val="638898609"/>
                    </a:ext>
                  </a:extLst>
                </a:gridCol>
                <a:gridCol w="728218">
                  <a:extLst>
                    <a:ext uri="{9D8B030D-6E8A-4147-A177-3AD203B41FA5}">
                      <a16:colId xmlns:a16="http://schemas.microsoft.com/office/drawing/2014/main" xmlns="" val="3740397293"/>
                    </a:ext>
                  </a:extLst>
                </a:gridCol>
                <a:gridCol w="1929139">
                  <a:extLst>
                    <a:ext uri="{9D8B030D-6E8A-4147-A177-3AD203B41FA5}">
                      <a16:colId xmlns:a16="http://schemas.microsoft.com/office/drawing/2014/main" xmlns="" val="3024335385"/>
                    </a:ext>
                  </a:extLst>
                </a:gridCol>
                <a:gridCol w="3008447">
                  <a:extLst>
                    <a:ext uri="{9D8B030D-6E8A-4147-A177-3AD203B41FA5}">
                      <a16:colId xmlns:a16="http://schemas.microsoft.com/office/drawing/2014/main" xmlns="" val="2728845929"/>
                    </a:ext>
                  </a:extLst>
                </a:gridCol>
              </a:tblGrid>
              <a:tr h="285160">
                <a:tc>
                  <a:txBody>
                    <a:bodyPr/>
                    <a:lstStyle/>
                    <a:p>
                      <a:pPr>
                        <a:lnSpc>
                          <a:spcPct val="107000"/>
                        </a:lnSpc>
                        <a:spcAft>
                          <a:spcPts val="0"/>
                        </a:spcAft>
                      </a:pPr>
                      <a:r>
                        <a:rPr lang="en-GB" sz="800" dirty="0">
                          <a:effectLst/>
                        </a:rPr>
                        <a:t>SO #</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Strategic Objective</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r>
                        <a:rPr lang="en-GB" sz="800" dirty="0">
                          <a:effectLst/>
                        </a:rPr>
                        <a:t>SO Sub #</a:t>
                      </a:r>
                      <a:endParaRPr lang="en-GB" sz="800" dirty="0"/>
                    </a:p>
                  </a:txBody>
                  <a:tcPr marL="3049" marR="3049" marT="0" marB="0"/>
                </a:tc>
                <a:tc>
                  <a:txBody>
                    <a:bodyPr/>
                    <a:lstStyle/>
                    <a:p>
                      <a:pPr>
                        <a:lnSpc>
                          <a:spcPct val="107000"/>
                        </a:lnSpc>
                        <a:spcAft>
                          <a:spcPts val="0"/>
                        </a:spcAft>
                      </a:pPr>
                      <a:r>
                        <a:rPr lang="en-GB" sz="800" dirty="0">
                          <a:effectLst/>
                        </a:rPr>
                        <a:t>Key Performance Indicator</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Baseline 2018/19</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Target 2019/20</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Quarter Target</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Actual</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Variance (-/+)</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gn="ctr">
                        <a:lnSpc>
                          <a:spcPct val="107000"/>
                        </a:lnSpc>
                        <a:spcAft>
                          <a:spcPts val="0"/>
                        </a:spcAft>
                      </a:pPr>
                      <a:r>
                        <a:rPr lang="en-GB" sz="800" dirty="0">
                          <a:effectLst/>
                        </a:rPr>
                        <a:t>Reason for Variance</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Mitigation Measure</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1209590523"/>
                  </a:ext>
                </a:extLst>
              </a:tr>
            </a:tbl>
          </a:graphicData>
        </a:graphic>
      </p:graphicFrame>
      <p:sp>
        <p:nvSpPr>
          <p:cNvPr id="4" name="Rectangle 2">
            <a:extLst>
              <a:ext uri="{FF2B5EF4-FFF2-40B4-BE49-F238E27FC236}">
                <a16:creationId xmlns:a16="http://schemas.microsoft.com/office/drawing/2014/main" xmlns="" id="{C75D384F-CE5B-42C8-A314-474A1C69DE52}"/>
              </a:ext>
            </a:extLst>
          </p:cNvPr>
          <p:cNvSpPr txBox="1">
            <a:spLocks noChangeArrowheads="1"/>
          </p:cNvSpPr>
          <p:nvPr/>
        </p:nvSpPr>
        <p:spPr>
          <a:xfrm>
            <a:off x="1620129" y="168812"/>
            <a:ext cx="5849815" cy="951710"/>
          </a:xfrm>
          <a:prstGeom prst="rect">
            <a:avLst/>
          </a:prstGeom>
          <a:solidFill>
            <a:srgbClr val="FFC000"/>
          </a:solidFill>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3000" b="1">
                <a:ln w="0"/>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rPr>
              <a:t>Performance Overview Q1</a:t>
            </a:r>
            <a:endParaRPr lang="en-US" sz="3000" b="1" dirty="0">
              <a:ln w="0"/>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36881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3772D70C-8877-49C1-9D26-8389A74CFF89}"/>
              </a:ext>
            </a:extLst>
          </p:cNvPr>
          <p:cNvGraphicFramePr>
            <a:graphicFrameLocks noGrp="1"/>
          </p:cNvGraphicFramePr>
          <p:nvPr>
            <p:extLst>
              <p:ext uri="{D42A27DB-BD31-4B8C-83A1-F6EECF244321}">
                <p14:modId xmlns:p14="http://schemas.microsoft.com/office/powerpoint/2010/main" xmlns="" val="2131209562"/>
              </p:ext>
            </p:extLst>
          </p:nvPr>
        </p:nvGraphicFramePr>
        <p:xfrm>
          <a:off x="403536" y="1287887"/>
          <a:ext cx="11694019" cy="5202239"/>
        </p:xfrm>
        <a:graphic>
          <a:graphicData uri="http://schemas.openxmlformats.org/drawingml/2006/table">
            <a:tbl>
              <a:tblPr firstRow="1" firstCol="1" bandRow="1">
                <a:tableStyleId>{5C22544A-7EE6-4342-B048-85BDC9FD1C3A}</a:tableStyleId>
              </a:tblPr>
              <a:tblGrid>
                <a:gridCol w="553640">
                  <a:extLst>
                    <a:ext uri="{9D8B030D-6E8A-4147-A177-3AD203B41FA5}">
                      <a16:colId xmlns:a16="http://schemas.microsoft.com/office/drawing/2014/main" xmlns="" val="1096850986"/>
                    </a:ext>
                  </a:extLst>
                </a:gridCol>
                <a:gridCol w="994425">
                  <a:extLst>
                    <a:ext uri="{9D8B030D-6E8A-4147-A177-3AD203B41FA5}">
                      <a16:colId xmlns:a16="http://schemas.microsoft.com/office/drawing/2014/main" xmlns="" val="1562363846"/>
                    </a:ext>
                  </a:extLst>
                </a:gridCol>
                <a:gridCol w="667102">
                  <a:extLst>
                    <a:ext uri="{9D8B030D-6E8A-4147-A177-3AD203B41FA5}">
                      <a16:colId xmlns:a16="http://schemas.microsoft.com/office/drawing/2014/main" xmlns="" val="4106260994"/>
                    </a:ext>
                  </a:extLst>
                </a:gridCol>
                <a:gridCol w="1321748">
                  <a:extLst>
                    <a:ext uri="{9D8B030D-6E8A-4147-A177-3AD203B41FA5}">
                      <a16:colId xmlns:a16="http://schemas.microsoft.com/office/drawing/2014/main" xmlns="" val="2249156055"/>
                    </a:ext>
                  </a:extLst>
                </a:gridCol>
                <a:gridCol w="994425">
                  <a:extLst>
                    <a:ext uri="{9D8B030D-6E8A-4147-A177-3AD203B41FA5}">
                      <a16:colId xmlns:a16="http://schemas.microsoft.com/office/drawing/2014/main" xmlns="" val="3167245231"/>
                    </a:ext>
                  </a:extLst>
                </a:gridCol>
                <a:gridCol w="994425">
                  <a:extLst>
                    <a:ext uri="{9D8B030D-6E8A-4147-A177-3AD203B41FA5}">
                      <a16:colId xmlns:a16="http://schemas.microsoft.com/office/drawing/2014/main" xmlns="" val="351980429"/>
                    </a:ext>
                  </a:extLst>
                </a:gridCol>
                <a:gridCol w="883697">
                  <a:extLst>
                    <a:ext uri="{9D8B030D-6E8A-4147-A177-3AD203B41FA5}">
                      <a16:colId xmlns:a16="http://schemas.microsoft.com/office/drawing/2014/main" xmlns="" val="1331847374"/>
                    </a:ext>
                  </a:extLst>
                </a:gridCol>
                <a:gridCol w="775099">
                  <a:extLst>
                    <a:ext uri="{9D8B030D-6E8A-4147-A177-3AD203B41FA5}">
                      <a16:colId xmlns:a16="http://schemas.microsoft.com/office/drawing/2014/main" xmlns="" val="576249607"/>
                    </a:ext>
                  </a:extLst>
                </a:gridCol>
                <a:gridCol w="1040748">
                  <a:extLst>
                    <a:ext uri="{9D8B030D-6E8A-4147-A177-3AD203B41FA5}">
                      <a16:colId xmlns:a16="http://schemas.microsoft.com/office/drawing/2014/main" xmlns="" val="2444593037"/>
                    </a:ext>
                  </a:extLst>
                </a:gridCol>
                <a:gridCol w="2240924">
                  <a:extLst>
                    <a:ext uri="{9D8B030D-6E8A-4147-A177-3AD203B41FA5}">
                      <a16:colId xmlns:a16="http://schemas.microsoft.com/office/drawing/2014/main" xmlns="" val="1711846399"/>
                    </a:ext>
                  </a:extLst>
                </a:gridCol>
                <a:gridCol w="1227786">
                  <a:extLst>
                    <a:ext uri="{9D8B030D-6E8A-4147-A177-3AD203B41FA5}">
                      <a16:colId xmlns:a16="http://schemas.microsoft.com/office/drawing/2014/main" xmlns="" val="2106699472"/>
                    </a:ext>
                  </a:extLst>
                </a:gridCol>
              </a:tblGrid>
              <a:tr h="262242">
                <a:tc>
                  <a:txBody>
                    <a:bodyPr/>
                    <a:lstStyle/>
                    <a:p>
                      <a:pPr>
                        <a:lnSpc>
                          <a:spcPct val="107000"/>
                        </a:lnSpc>
                        <a:spcAft>
                          <a:spcPts val="0"/>
                        </a:spcAft>
                      </a:pPr>
                      <a:r>
                        <a:rPr lang="en-GB" sz="1100" dirty="0">
                          <a:effectLst/>
                        </a:rPr>
                        <a:t>SO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100" dirty="0">
                          <a:effectLst/>
                        </a:rPr>
                        <a:t>Strategic Objective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r>
                        <a:rPr lang="en-GB" sz="1100" dirty="0">
                          <a:effectLst/>
                        </a:rPr>
                        <a:t>SO Sub #</a:t>
                      </a:r>
                      <a:endParaRPr lang="en-GB" sz="1100" dirty="0"/>
                    </a:p>
                  </a:txBody>
                  <a:tcPr marL="3049" marR="3049" marT="0" marB="0"/>
                </a:tc>
                <a:tc>
                  <a:txBody>
                    <a:bodyPr/>
                    <a:lstStyle/>
                    <a:p>
                      <a:pPr>
                        <a:lnSpc>
                          <a:spcPct val="107000"/>
                        </a:lnSpc>
                        <a:spcAft>
                          <a:spcPts val="0"/>
                        </a:spcAft>
                      </a:pPr>
                      <a:r>
                        <a:rPr lang="en-GB" sz="1100" dirty="0">
                          <a:effectLst/>
                        </a:rPr>
                        <a:t>Key Performance Indicator</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100" dirty="0">
                          <a:effectLst/>
                        </a:rPr>
                        <a:t>Baseline 2018/19</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100" dirty="0">
                          <a:effectLst/>
                        </a:rPr>
                        <a:t>Target 2019/20</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100" dirty="0">
                          <a:effectLst/>
                        </a:rPr>
                        <a:t>Quarter Target</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100" dirty="0">
                          <a:effectLst/>
                        </a:rPr>
                        <a:t>Actual</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100" dirty="0">
                          <a:effectLst/>
                        </a:rPr>
                        <a:t>Variance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100" dirty="0">
                          <a:effectLst/>
                        </a:rPr>
                        <a:t>Reason for Variance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1100" dirty="0">
                          <a:effectLst/>
                        </a:rPr>
                        <a:t>Mitigation Measure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3626179319"/>
                  </a:ext>
                </a:extLst>
              </a:tr>
              <a:tr h="138193">
                <a:tc gridSpan="11">
                  <a:txBody>
                    <a:bodyPr/>
                    <a:lstStyle/>
                    <a:p>
                      <a:pPr>
                        <a:lnSpc>
                          <a:spcPct val="107000"/>
                        </a:lnSpc>
                        <a:spcAft>
                          <a:spcPts val="0"/>
                        </a:spcAft>
                      </a:pPr>
                      <a:r>
                        <a:rPr lang="en-GB" sz="1100" dirty="0">
                          <a:effectLst/>
                        </a:rPr>
                        <a:t>Programme 5</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extLst>
                  <a:ext uri="{0D108BD9-81ED-4DB2-BD59-A6C34878D82A}">
                    <a16:rowId xmlns:a16="http://schemas.microsoft.com/office/drawing/2014/main" xmlns="" val="928469399"/>
                  </a:ext>
                </a:extLst>
              </a:tr>
              <a:tr h="138193">
                <a:tc gridSpan="11">
                  <a:txBody>
                    <a:bodyPr/>
                    <a:lstStyle/>
                    <a:p>
                      <a:pPr>
                        <a:lnSpc>
                          <a:spcPct val="107000"/>
                        </a:lnSpc>
                        <a:spcAft>
                          <a:spcPts val="0"/>
                        </a:spcAft>
                      </a:pPr>
                      <a:r>
                        <a:rPr lang="en-GB" sz="1100">
                          <a:effectLst/>
                        </a:rPr>
                        <a:t>Regions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07000"/>
                        </a:lnSpc>
                        <a:spcAft>
                          <a:spcPts val="0"/>
                        </a:spcAft>
                      </a:pP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extLst>
                  <a:ext uri="{0D108BD9-81ED-4DB2-BD59-A6C34878D82A}">
                    <a16:rowId xmlns:a16="http://schemas.microsoft.com/office/drawing/2014/main" xmlns="" val="3188272283"/>
                  </a:ext>
                </a:extLst>
              </a:tr>
              <a:tr h="572032">
                <a:tc rowSpan="2">
                  <a:txBody>
                    <a:bodyPr/>
                    <a:lstStyle/>
                    <a:p>
                      <a:pPr>
                        <a:lnSpc>
                          <a:spcPct val="107000"/>
                        </a:lnSpc>
                        <a:spcAft>
                          <a:spcPts val="0"/>
                        </a:spcAft>
                      </a:pPr>
                      <a:r>
                        <a:rPr lang="en-GB" sz="1100">
                          <a:effectLst/>
                        </a:rPr>
                        <a:t>4.1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rowSpan="2">
                  <a:txBody>
                    <a:bodyPr/>
                    <a:lstStyle/>
                    <a:p>
                      <a:pPr>
                        <a:lnSpc>
                          <a:spcPct val="107000"/>
                        </a:lnSpc>
                        <a:spcAft>
                          <a:spcPts val="0"/>
                        </a:spcAft>
                      </a:pPr>
                      <a:r>
                        <a:rPr lang="en-GB" sz="1100" dirty="0">
                          <a:effectLst/>
                        </a:rPr>
                        <a:t>Protect the rights of consumers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4.1.1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Percentage of reported Radio frequency interference cases resolved or mitigated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95%</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96%</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96%</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100%</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All cases resolved were not complex, hence all cases were resolved within the SLA</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800"/>
                        </a:spcAft>
                      </a:pPr>
                      <a:r>
                        <a:rPr lang="en-GB" sz="1100">
                          <a:effectLst/>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xmlns="" val="506574224"/>
                  </a:ext>
                </a:extLst>
              </a:tr>
              <a:tr h="3319673">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100">
                          <a:effectLst/>
                        </a:rPr>
                        <a:t>4.1.8</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Number of NATJOINTS instructions executed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a:effectLst/>
                        </a:rPr>
                        <a:t>3</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0"/>
                        </a:spcAft>
                      </a:pPr>
                      <a:r>
                        <a:rPr lang="en-GB" sz="1100" dirty="0">
                          <a:effectLst/>
                        </a:rPr>
                        <a:t>ICASA is mandated to attend to all NATJOINTS instructions received from the Justice Crime Prevention Safety and Security (JCPS) Cluster. Previously this target was a percentage and was changed to reflect an absolute value due to the difficulty of providing evidence of the denominator in the percentage calculation.  The SMART target of 4 was based on our knowledge of the instructions that we are certain we will receive, namely the SONA, January 8 Celebrations, Budget Speech and the Africa Aerospace and Defence exhibition.  The others are received on an ad-hoc basis, but due to statutory requirements, we must respond to them, hence the over-achievement.</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53247" marR="53247" marT="0" marB="0"/>
                </a:tc>
                <a:tc>
                  <a:txBody>
                    <a:bodyPr/>
                    <a:lstStyle/>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xmlns="" val="1426571648"/>
                  </a:ext>
                </a:extLst>
              </a:tr>
            </a:tbl>
          </a:graphicData>
        </a:graphic>
      </p:graphicFrame>
      <p:sp>
        <p:nvSpPr>
          <p:cNvPr id="3" name="Rectangle 2">
            <a:extLst>
              <a:ext uri="{FF2B5EF4-FFF2-40B4-BE49-F238E27FC236}">
                <a16:creationId xmlns:a16="http://schemas.microsoft.com/office/drawing/2014/main" xmlns="" id="{FD20D4CF-86EB-4D83-8CBA-B3E2F92D4610}"/>
              </a:ext>
            </a:extLst>
          </p:cNvPr>
          <p:cNvSpPr txBox="1">
            <a:spLocks noChangeArrowheads="1"/>
          </p:cNvSpPr>
          <p:nvPr/>
        </p:nvSpPr>
        <p:spPr>
          <a:xfrm>
            <a:off x="1620129" y="168812"/>
            <a:ext cx="5849815" cy="951710"/>
          </a:xfrm>
          <a:prstGeom prst="rect">
            <a:avLst/>
          </a:prstGeom>
          <a:solidFill>
            <a:srgbClr val="FFC000"/>
          </a:solidFill>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3000" b="1">
                <a:ln w="0"/>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rPr>
              <a:t>Performance Overview Q1</a:t>
            </a:r>
            <a:endParaRPr lang="en-US" sz="3000" b="1" dirty="0">
              <a:ln w="0"/>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73019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xmlns="" id="{B23530ED-63CA-46B1-91F7-58F0C02E56BC}"/>
              </a:ext>
            </a:extLst>
          </p:cNvPr>
          <p:cNvGraphicFramePr>
            <a:graphicFrameLocks noGrp="1"/>
          </p:cNvGraphicFramePr>
          <p:nvPr>
            <p:extLst>
              <p:ext uri="{D42A27DB-BD31-4B8C-83A1-F6EECF244321}">
                <p14:modId xmlns:p14="http://schemas.microsoft.com/office/powerpoint/2010/main" xmlns="" val="2215972085"/>
              </p:ext>
            </p:extLst>
          </p:nvPr>
        </p:nvGraphicFramePr>
        <p:xfrm>
          <a:off x="485103" y="1348887"/>
          <a:ext cx="11447068" cy="5175724"/>
        </p:xfrm>
        <a:graphic>
          <a:graphicData uri="http://schemas.openxmlformats.org/drawingml/2006/table">
            <a:tbl>
              <a:tblPr firstRow="1" firstCol="1" bandRow="1">
                <a:tableStyleId>{5C22544A-7EE6-4342-B048-85BDC9FD1C3A}</a:tableStyleId>
              </a:tblPr>
              <a:tblGrid>
                <a:gridCol w="579882">
                  <a:extLst>
                    <a:ext uri="{9D8B030D-6E8A-4147-A177-3AD203B41FA5}">
                      <a16:colId xmlns:a16="http://schemas.microsoft.com/office/drawing/2014/main" xmlns="" val="4291060184"/>
                    </a:ext>
                  </a:extLst>
                </a:gridCol>
                <a:gridCol w="1041558">
                  <a:extLst>
                    <a:ext uri="{9D8B030D-6E8A-4147-A177-3AD203B41FA5}">
                      <a16:colId xmlns:a16="http://schemas.microsoft.com/office/drawing/2014/main" xmlns="" val="1644744923"/>
                    </a:ext>
                  </a:extLst>
                </a:gridCol>
                <a:gridCol w="1041558">
                  <a:extLst>
                    <a:ext uri="{9D8B030D-6E8A-4147-A177-3AD203B41FA5}">
                      <a16:colId xmlns:a16="http://schemas.microsoft.com/office/drawing/2014/main" xmlns="" val="4164894388"/>
                    </a:ext>
                  </a:extLst>
                </a:gridCol>
                <a:gridCol w="1041558">
                  <a:extLst>
                    <a:ext uri="{9D8B030D-6E8A-4147-A177-3AD203B41FA5}">
                      <a16:colId xmlns:a16="http://schemas.microsoft.com/office/drawing/2014/main" xmlns="" val="4012580278"/>
                    </a:ext>
                  </a:extLst>
                </a:gridCol>
                <a:gridCol w="1041558">
                  <a:extLst>
                    <a:ext uri="{9D8B030D-6E8A-4147-A177-3AD203B41FA5}">
                      <a16:colId xmlns:a16="http://schemas.microsoft.com/office/drawing/2014/main" xmlns="" val="1324684851"/>
                    </a:ext>
                  </a:extLst>
                </a:gridCol>
                <a:gridCol w="1041558">
                  <a:extLst>
                    <a:ext uri="{9D8B030D-6E8A-4147-A177-3AD203B41FA5}">
                      <a16:colId xmlns:a16="http://schemas.microsoft.com/office/drawing/2014/main" xmlns="" val="223899539"/>
                    </a:ext>
                  </a:extLst>
                </a:gridCol>
                <a:gridCol w="925582">
                  <a:extLst>
                    <a:ext uri="{9D8B030D-6E8A-4147-A177-3AD203B41FA5}">
                      <a16:colId xmlns:a16="http://schemas.microsoft.com/office/drawing/2014/main" xmlns="" val="3900865482"/>
                    </a:ext>
                  </a:extLst>
                </a:gridCol>
                <a:gridCol w="811838">
                  <a:extLst>
                    <a:ext uri="{9D8B030D-6E8A-4147-A177-3AD203B41FA5}">
                      <a16:colId xmlns:a16="http://schemas.microsoft.com/office/drawing/2014/main" xmlns="" val="768379033"/>
                    </a:ext>
                  </a:extLst>
                </a:gridCol>
                <a:gridCol w="1507695">
                  <a:extLst>
                    <a:ext uri="{9D8B030D-6E8A-4147-A177-3AD203B41FA5}">
                      <a16:colId xmlns:a16="http://schemas.microsoft.com/office/drawing/2014/main" xmlns="" val="3799028408"/>
                    </a:ext>
                  </a:extLst>
                </a:gridCol>
                <a:gridCol w="848440">
                  <a:extLst>
                    <a:ext uri="{9D8B030D-6E8A-4147-A177-3AD203B41FA5}">
                      <a16:colId xmlns:a16="http://schemas.microsoft.com/office/drawing/2014/main" xmlns="" val="411477095"/>
                    </a:ext>
                  </a:extLst>
                </a:gridCol>
                <a:gridCol w="1565841">
                  <a:extLst>
                    <a:ext uri="{9D8B030D-6E8A-4147-A177-3AD203B41FA5}">
                      <a16:colId xmlns:a16="http://schemas.microsoft.com/office/drawing/2014/main" xmlns="" val="1086988152"/>
                    </a:ext>
                  </a:extLst>
                </a:gridCol>
              </a:tblGrid>
              <a:tr h="38131">
                <a:tc gridSpan="11">
                  <a:txBody>
                    <a:bodyPr/>
                    <a:lstStyle/>
                    <a:p>
                      <a:pPr>
                        <a:lnSpc>
                          <a:spcPct val="107000"/>
                        </a:lnSpc>
                        <a:spcAft>
                          <a:spcPts val="0"/>
                        </a:spcAft>
                      </a:pP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065929336"/>
                  </a:ext>
                </a:extLst>
              </a:tr>
              <a:tr h="38131">
                <a:tc gridSpan="11">
                  <a:txBody>
                    <a:bodyPr/>
                    <a:lstStyle/>
                    <a:p>
                      <a:pPr>
                        <a:lnSpc>
                          <a:spcPct val="107000"/>
                        </a:lnSpc>
                        <a:spcAft>
                          <a:spcPts val="0"/>
                        </a:spcAft>
                      </a:pPr>
                      <a:r>
                        <a:rPr lang="en-GB" sz="1400" dirty="0">
                          <a:effectLst/>
                        </a:rPr>
                        <a:t>Programme 6</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370880144"/>
                  </a:ext>
                </a:extLst>
              </a:tr>
              <a:tr h="28598">
                <a:tc gridSpan="11">
                  <a:txBody>
                    <a:bodyPr/>
                    <a:lstStyle/>
                    <a:p>
                      <a:pPr>
                        <a:lnSpc>
                          <a:spcPct val="107000"/>
                        </a:lnSpc>
                        <a:spcAft>
                          <a:spcPts val="0"/>
                        </a:spcAft>
                      </a:pPr>
                      <a:r>
                        <a:rPr lang="en-GB" sz="1400">
                          <a:effectLst/>
                        </a:rPr>
                        <a:t>Compliance and Consumer Affairs</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078334358"/>
                  </a:ext>
                </a:extLst>
              </a:tr>
              <a:tr h="674289">
                <a:tc rowSpan="2">
                  <a:txBody>
                    <a:bodyPr/>
                    <a:lstStyle/>
                    <a:p>
                      <a:pPr>
                        <a:lnSpc>
                          <a:spcPct val="107000"/>
                        </a:lnSpc>
                        <a:spcAft>
                          <a:spcPts val="0"/>
                        </a:spcAft>
                      </a:pPr>
                      <a:r>
                        <a:rPr lang="en-GB" sz="1400" dirty="0">
                          <a:effectLst/>
                        </a:rPr>
                        <a:t>4.1</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rowSpan="3">
                  <a:txBody>
                    <a:bodyPr/>
                    <a:lstStyle/>
                    <a:p>
                      <a:pPr>
                        <a:lnSpc>
                          <a:spcPct val="107000"/>
                        </a:lnSpc>
                        <a:spcAft>
                          <a:spcPts val="0"/>
                        </a:spcAft>
                      </a:pPr>
                      <a:r>
                        <a:rPr lang="en-GB" sz="1400" dirty="0">
                          <a:effectLst/>
                        </a:rPr>
                        <a:t>Protect the rights of consumers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4.1.1</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Number of CAP Annual Reports considered</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 </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extLst>
                  <a:ext uri="{0D108BD9-81ED-4DB2-BD59-A6C34878D82A}">
                    <a16:rowId xmlns:a16="http://schemas.microsoft.com/office/drawing/2014/main" xmlns="" val="3826294942"/>
                  </a:ext>
                </a:extLst>
              </a:tr>
              <a:tr h="1291128">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400">
                          <a:effectLst/>
                        </a:rPr>
                        <a:t>4.1.2</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Percentage of Consumer Complaints resolved</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85%</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85%</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70%</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dirty="0">
                          <a:effectLst/>
                        </a:rPr>
                        <a:t>70%</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extLst>
                  <a:ext uri="{0D108BD9-81ED-4DB2-BD59-A6C34878D82A}">
                    <a16:rowId xmlns:a16="http://schemas.microsoft.com/office/drawing/2014/main" xmlns="" val="2075041948"/>
                  </a:ext>
                </a:extLst>
              </a:tr>
              <a:tr h="2319193">
                <a:tc>
                  <a:txBody>
                    <a:bodyPr/>
                    <a:lstStyle/>
                    <a:p>
                      <a:pPr>
                        <a:lnSpc>
                          <a:spcPct val="107000"/>
                        </a:lnSpc>
                        <a:spcAft>
                          <a:spcPts val="0"/>
                        </a:spcAft>
                      </a:pPr>
                      <a:r>
                        <a:rPr lang="en-GB" sz="1400">
                          <a:effectLst/>
                        </a:rPr>
                        <a:t>4.2</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vMerge="1">
                  <a:txBody>
                    <a:bodyPr/>
                    <a:lstStyle/>
                    <a:p>
                      <a:endParaRPr lang="en-GB"/>
                    </a:p>
                  </a:txBody>
                  <a:tcPr/>
                </a:tc>
                <a:tc>
                  <a:txBody>
                    <a:bodyPr/>
                    <a:lstStyle/>
                    <a:p>
                      <a:pPr>
                        <a:lnSpc>
                          <a:spcPct val="107000"/>
                        </a:lnSpc>
                        <a:spcAft>
                          <a:spcPts val="0"/>
                        </a:spcAft>
                      </a:pPr>
                      <a:r>
                        <a:rPr lang="en-GB" sz="1400">
                          <a:effectLst/>
                        </a:rPr>
                        <a:t>4.2.1</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Number of compliance reports for broadcasters'coverage of National Elections</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dirty="0">
                          <a:effectLst/>
                        </a:rPr>
                        <a:t>1</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a:effectLst/>
                        </a:rPr>
                        <a:t> </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tc>
                  <a:txBody>
                    <a:bodyPr/>
                    <a:lstStyle/>
                    <a:p>
                      <a:pPr>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3727" marR="13727" marT="0" marB="0"/>
                </a:tc>
                <a:extLst>
                  <a:ext uri="{0D108BD9-81ED-4DB2-BD59-A6C34878D82A}">
                    <a16:rowId xmlns:a16="http://schemas.microsoft.com/office/drawing/2014/main" xmlns="" val="3599887160"/>
                  </a:ext>
                </a:extLst>
              </a:tr>
            </a:tbl>
          </a:graphicData>
        </a:graphic>
      </p:graphicFrame>
      <p:graphicFrame>
        <p:nvGraphicFramePr>
          <p:cNvPr id="8" name="Table 7">
            <a:extLst>
              <a:ext uri="{FF2B5EF4-FFF2-40B4-BE49-F238E27FC236}">
                <a16:creationId xmlns:a16="http://schemas.microsoft.com/office/drawing/2014/main" xmlns="" id="{F7F25C7F-F3D3-4FA8-AE90-C8B00814FB78}"/>
              </a:ext>
            </a:extLst>
          </p:cNvPr>
          <p:cNvGraphicFramePr>
            <a:graphicFrameLocks noGrp="1"/>
          </p:cNvGraphicFramePr>
          <p:nvPr>
            <p:extLst>
              <p:ext uri="{D42A27DB-BD31-4B8C-83A1-F6EECF244321}">
                <p14:modId xmlns:p14="http://schemas.microsoft.com/office/powerpoint/2010/main" xmlns="" val="2093238042"/>
              </p:ext>
            </p:extLst>
          </p:nvPr>
        </p:nvGraphicFramePr>
        <p:xfrm>
          <a:off x="487251" y="1206307"/>
          <a:ext cx="11444918" cy="285160"/>
        </p:xfrm>
        <a:graphic>
          <a:graphicData uri="http://schemas.openxmlformats.org/drawingml/2006/table">
            <a:tbl>
              <a:tblPr firstRow="1" firstCol="1" bandRow="1">
                <a:tableStyleId>{5C22544A-7EE6-4342-B048-85BDC9FD1C3A}</a:tableStyleId>
              </a:tblPr>
              <a:tblGrid>
                <a:gridCol w="580349">
                  <a:extLst>
                    <a:ext uri="{9D8B030D-6E8A-4147-A177-3AD203B41FA5}">
                      <a16:colId xmlns:a16="http://schemas.microsoft.com/office/drawing/2014/main" xmlns="" val="3637438134"/>
                    </a:ext>
                  </a:extLst>
                </a:gridCol>
                <a:gridCol w="1024918">
                  <a:extLst>
                    <a:ext uri="{9D8B030D-6E8A-4147-A177-3AD203B41FA5}">
                      <a16:colId xmlns:a16="http://schemas.microsoft.com/office/drawing/2014/main" xmlns="" val="3076646423"/>
                    </a:ext>
                  </a:extLst>
                </a:gridCol>
                <a:gridCol w="1051198">
                  <a:extLst>
                    <a:ext uri="{9D8B030D-6E8A-4147-A177-3AD203B41FA5}">
                      <a16:colId xmlns:a16="http://schemas.microsoft.com/office/drawing/2014/main" xmlns="" val="2361839402"/>
                    </a:ext>
                  </a:extLst>
                </a:gridCol>
                <a:gridCol w="1051197">
                  <a:extLst>
                    <a:ext uri="{9D8B030D-6E8A-4147-A177-3AD203B41FA5}">
                      <a16:colId xmlns:a16="http://schemas.microsoft.com/office/drawing/2014/main" xmlns="" val="4221277539"/>
                    </a:ext>
                  </a:extLst>
                </a:gridCol>
                <a:gridCol w="1051198">
                  <a:extLst>
                    <a:ext uri="{9D8B030D-6E8A-4147-A177-3AD203B41FA5}">
                      <a16:colId xmlns:a16="http://schemas.microsoft.com/office/drawing/2014/main" xmlns="" val="39830348"/>
                    </a:ext>
                  </a:extLst>
                </a:gridCol>
                <a:gridCol w="998639">
                  <a:extLst>
                    <a:ext uri="{9D8B030D-6E8A-4147-A177-3AD203B41FA5}">
                      <a16:colId xmlns:a16="http://schemas.microsoft.com/office/drawing/2014/main" xmlns="" val="771736240"/>
                    </a:ext>
                  </a:extLst>
                </a:gridCol>
                <a:gridCol w="985498">
                  <a:extLst>
                    <a:ext uri="{9D8B030D-6E8A-4147-A177-3AD203B41FA5}">
                      <a16:colId xmlns:a16="http://schemas.microsoft.com/office/drawing/2014/main" xmlns="" val="3989093828"/>
                    </a:ext>
                  </a:extLst>
                </a:gridCol>
                <a:gridCol w="762119">
                  <a:extLst>
                    <a:ext uri="{9D8B030D-6E8A-4147-A177-3AD203B41FA5}">
                      <a16:colId xmlns:a16="http://schemas.microsoft.com/office/drawing/2014/main" xmlns="" val="638898609"/>
                    </a:ext>
                  </a:extLst>
                </a:gridCol>
                <a:gridCol w="1511097">
                  <a:extLst>
                    <a:ext uri="{9D8B030D-6E8A-4147-A177-3AD203B41FA5}">
                      <a16:colId xmlns:a16="http://schemas.microsoft.com/office/drawing/2014/main" xmlns="" val="3740397293"/>
                    </a:ext>
                  </a:extLst>
                </a:gridCol>
                <a:gridCol w="867239">
                  <a:extLst>
                    <a:ext uri="{9D8B030D-6E8A-4147-A177-3AD203B41FA5}">
                      <a16:colId xmlns:a16="http://schemas.microsoft.com/office/drawing/2014/main" xmlns="" val="3024335385"/>
                    </a:ext>
                  </a:extLst>
                </a:gridCol>
                <a:gridCol w="1561466">
                  <a:extLst>
                    <a:ext uri="{9D8B030D-6E8A-4147-A177-3AD203B41FA5}">
                      <a16:colId xmlns:a16="http://schemas.microsoft.com/office/drawing/2014/main" xmlns="" val="2728845929"/>
                    </a:ext>
                  </a:extLst>
                </a:gridCol>
              </a:tblGrid>
              <a:tr h="285160">
                <a:tc>
                  <a:txBody>
                    <a:bodyPr/>
                    <a:lstStyle/>
                    <a:p>
                      <a:pPr>
                        <a:lnSpc>
                          <a:spcPct val="107000"/>
                        </a:lnSpc>
                        <a:spcAft>
                          <a:spcPts val="0"/>
                        </a:spcAft>
                      </a:pPr>
                      <a:r>
                        <a:rPr lang="en-GB" sz="800" dirty="0">
                          <a:effectLst/>
                        </a:rPr>
                        <a:t>SO #</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Strategic Objective</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r>
                        <a:rPr lang="en-GB" sz="800" dirty="0">
                          <a:effectLst/>
                        </a:rPr>
                        <a:t>SO Sub #</a:t>
                      </a:r>
                      <a:endParaRPr lang="en-GB" sz="800" dirty="0"/>
                    </a:p>
                  </a:txBody>
                  <a:tcPr marL="3049" marR="3049" marT="0" marB="0"/>
                </a:tc>
                <a:tc>
                  <a:txBody>
                    <a:bodyPr/>
                    <a:lstStyle/>
                    <a:p>
                      <a:pPr>
                        <a:lnSpc>
                          <a:spcPct val="107000"/>
                        </a:lnSpc>
                        <a:spcAft>
                          <a:spcPts val="0"/>
                        </a:spcAft>
                      </a:pPr>
                      <a:r>
                        <a:rPr lang="en-GB" sz="800" dirty="0">
                          <a:effectLst/>
                        </a:rPr>
                        <a:t>Key Performance Indicator</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Baseline 2018/19</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Target 2019/20</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Quarter Target</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Actual</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Variance (-/+)</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gn="ctr">
                        <a:lnSpc>
                          <a:spcPct val="107000"/>
                        </a:lnSpc>
                        <a:spcAft>
                          <a:spcPts val="0"/>
                        </a:spcAft>
                      </a:pPr>
                      <a:r>
                        <a:rPr lang="en-GB" sz="800" dirty="0">
                          <a:effectLst/>
                        </a:rPr>
                        <a:t>Reason for Variance</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tc>
                  <a:txBody>
                    <a:bodyPr/>
                    <a:lstStyle/>
                    <a:p>
                      <a:pPr>
                        <a:lnSpc>
                          <a:spcPct val="107000"/>
                        </a:lnSpc>
                        <a:spcAft>
                          <a:spcPts val="0"/>
                        </a:spcAft>
                      </a:pPr>
                      <a:r>
                        <a:rPr lang="en-GB" sz="800" dirty="0">
                          <a:effectLst/>
                        </a:rPr>
                        <a:t>Mitigation Measure</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3049" marR="3049" marT="0" marB="0"/>
                </a:tc>
                <a:extLst>
                  <a:ext uri="{0D108BD9-81ED-4DB2-BD59-A6C34878D82A}">
                    <a16:rowId xmlns:a16="http://schemas.microsoft.com/office/drawing/2014/main" xmlns="" val="1209590523"/>
                  </a:ext>
                </a:extLst>
              </a:tr>
            </a:tbl>
          </a:graphicData>
        </a:graphic>
      </p:graphicFrame>
      <p:sp>
        <p:nvSpPr>
          <p:cNvPr id="9" name="Rectangle 2">
            <a:extLst>
              <a:ext uri="{FF2B5EF4-FFF2-40B4-BE49-F238E27FC236}">
                <a16:creationId xmlns:a16="http://schemas.microsoft.com/office/drawing/2014/main" xmlns="" id="{8282E32E-471F-465A-B63C-BEE758AD65FE}"/>
              </a:ext>
            </a:extLst>
          </p:cNvPr>
          <p:cNvSpPr txBox="1">
            <a:spLocks noChangeArrowheads="1"/>
          </p:cNvSpPr>
          <p:nvPr/>
        </p:nvSpPr>
        <p:spPr>
          <a:xfrm>
            <a:off x="1620129" y="168812"/>
            <a:ext cx="5849815" cy="951710"/>
          </a:xfrm>
          <a:prstGeom prst="rect">
            <a:avLst/>
          </a:prstGeom>
          <a:solidFill>
            <a:srgbClr val="FFC000"/>
          </a:solidFill>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3000" b="1">
                <a:ln w="0"/>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rPr>
              <a:t>Performance Overview Q1</a:t>
            </a:r>
            <a:endParaRPr lang="en-US" sz="3000" b="1" dirty="0">
              <a:ln w="0"/>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408559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08561"/>
            <a:ext cx="6076122" cy="878118"/>
          </a:xfrm>
        </p:spPr>
        <p:txBody>
          <a:bodyPr>
            <a:normAutofit/>
          </a:bodyPr>
          <a:lstStyle/>
          <a:p>
            <a:pPr algn="ctr"/>
            <a:r>
              <a:rPr lang="en-ZA" sz="2800" b="1" dirty="0">
                <a:latin typeface="+mn-lt"/>
              </a:rPr>
              <a:t> </a:t>
            </a:r>
          </a:p>
        </p:txBody>
      </p:sp>
      <p:sp>
        <p:nvSpPr>
          <p:cNvPr id="4" name="Title 1"/>
          <p:cNvSpPr txBox="1">
            <a:spLocks/>
          </p:cNvSpPr>
          <p:nvPr/>
        </p:nvSpPr>
        <p:spPr>
          <a:xfrm>
            <a:off x="1507588" y="208561"/>
            <a:ext cx="9240360" cy="8781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ZA" sz="3600" i="0" u="none" strike="noStrike" kern="1200" cap="none" spc="0" normalizeH="0" baseline="0" noProof="0" dirty="0">
                <a:ln>
                  <a:noFill/>
                </a:ln>
                <a:solidFill>
                  <a:prstClr val="black"/>
                </a:solidFill>
                <a:effectLst/>
                <a:uLnTx/>
                <a:uFillTx/>
                <a:latin typeface="Calibri" panose="020F0502020204030204"/>
                <a:ea typeface="+mj-ea"/>
                <a:cs typeface="+mj-cs"/>
              </a:rPr>
              <a:t> </a:t>
            </a:r>
            <a:r>
              <a:rPr kumimoji="0" lang="en-ZA" sz="3600" i="0" u="none" strike="noStrike" kern="1200" cap="none" spc="0" normalizeH="0" baseline="0" noProof="0" dirty="0">
                <a:ln>
                  <a:noFill/>
                </a:ln>
                <a:solidFill>
                  <a:prstClr val="black"/>
                </a:solidFill>
                <a:effectLst/>
                <a:uLnTx/>
                <a:uFillTx/>
                <a:ea typeface="Verdana" panose="020B0604030504040204" pitchFamily="34" charset="0"/>
                <a:cs typeface="Verdana" panose="020B0604030504040204" pitchFamily="34" charset="0"/>
              </a:rPr>
              <a:t>Q1 Performance contribution </a:t>
            </a:r>
          </a:p>
          <a:p>
            <a:pPr marL="0" marR="0" lvl="0" indent="0" defTabSz="914400" rtl="0" eaLnBrk="1" fontAlgn="auto" latinLnBrk="0" hangingPunct="1">
              <a:lnSpc>
                <a:spcPct val="90000"/>
              </a:lnSpc>
              <a:spcBef>
                <a:spcPct val="0"/>
              </a:spcBef>
              <a:spcAft>
                <a:spcPts val="0"/>
              </a:spcAft>
              <a:buClrTx/>
              <a:buSzTx/>
              <a:buFontTx/>
              <a:buNone/>
              <a:tabLst/>
              <a:defRPr/>
            </a:pPr>
            <a:r>
              <a:rPr lang="en-ZA" sz="3600" dirty="0">
                <a:solidFill>
                  <a:prstClr val="black"/>
                </a:solidFill>
                <a:ea typeface="Verdana" panose="020B0604030504040204" pitchFamily="34" charset="0"/>
                <a:cs typeface="Verdana" panose="020B0604030504040204" pitchFamily="34" charset="0"/>
              </a:rPr>
              <a:t> </a:t>
            </a:r>
            <a:r>
              <a:rPr kumimoji="0" lang="en-ZA" sz="3600" i="0" u="none" strike="noStrike" kern="1200" cap="none" spc="0" normalizeH="0" baseline="0" noProof="0" dirty="0">
                <a:ln>
                  <a:noFill/>
                </a:ln>
                <a:solidFill>
                  <a:prstClr val="black"/>
                </a:solidFill>
                <a:effectLst/>
                <a:uLnTx/>
                <a:uFillTx/>
                <a:ea typeface="Verdana" panose="020B0604030504040204" pitchFamily="34" charset="0"/>
                <a:cs typeface="Verdana" panose="020B0604030504040204" pitchFamily="34" charset="0"/>
              </a:rPr>
              <a:t>towards MTSF goals (SOOGs)</a:t>
            </a:r>
          </a:p>
        </p:txBody>
      </p:sp>
      <p:graphicFrame>
        <p:nvGraphicFramePr>
          <p:cNvPr id="3" name="Table 2">
            <a:extLst>
              <a:ext uri="{FF2B5EF4-FFF2-40B4-BE49-F238E27FC236}">
                <a16:creationId xmlns:a16="http://schemas.microsoft.com/office/drawing/2014/main" xmlns="" id="{44D0C253-0C97-44C9-8820-A077C9DA1D11}"/>
              </a:ext>
            </a:extLst>
          </p:cNvPr>
          <p:cNvGraphicFramePr>
            <a:graphicFrameLocks noGrp="1"/>
          </p:cNvGraphicFramePr>
          <p:nvPr>
            <p:extLst/>
          </p:nvPr>
        </p:nvGraphicFramePr>
        <p:xfrm>
          <a:off x="281354" y="1240170"/>
          <a:ext cx="11656910" cy="4710257"/>
        </p:xfrm>
        <a:graphic>
          <a:graphicData uri="http://schemas.openxmlformats.org/drawingml/2006/table">
            <a:tbl>
              <a:tblPr firstRow="1" bandRow="1">
                <a:tableStyleId>{93296810-A885-4BE3-A3E7-6D5BEEA58F35}</a:tableStyleId>
              </a:tblPr>
              <a:tblGrid>
                <a:gridCol w="2220729">
                  <a:extLst>
                    <a:ext uri="{9D8B030D-6E8A-4147-A177-3AD203B41FA5}">
                      <a16:colId xmlns:a16="http://schemas.microsoft.com/office/drawing/2014/main" xmlns="" val="3226222519"/>
                    </a:ext>
                  </a:extLst>
                </a:gridCol>
                <a:gridCol w="982595">
                  <a:extLst>
                    <a:ext uri="{9D8B030D-6E8A-4147-A177-3AD203B41FA5}">
                      <a16:colId xmlns:a16="http://schemas.microsoft.com/office/drawing/2014/main" xmlns="" val="366129224"/>
                    </a:ext>
                  </a:extLst>
                </a:gridCol>
                <a:gridCol w="783227">
                  <a:extLst>
                    <a:ext uri="{9D8B030D-6E8A-4147-A177-3AD203B41FA5}">
                      <a16:colId xmlns:a16="http://schemas.microsoft.com/office/drawing/2014/main" xmlns="" val="3797794668"/>
                    </a:ext>
                  </a:extLst>
                </a:gridCol>
                <a:gridCol w="954113">
                  <a:extLst>
                    <a:ext uri="{9D8B030D-6E8A-4147-A177-3AD203B41FA5}">
                      <a16:colId xmlns:a16="http://schemas.microsoft.com/office/drawing/2014/main" xmlns="" val="4138988713"/>
                    </a:ext>
                  </a:extLst>
                </a:gridCol>
                <a:gridCol w="854431">
                  <a:extLst>
                    <a:ext uri="{9D8B030D-6E8A-4147-A177-3AD203B41FA5}">
                      <a16:colId xmlns:a16="http://schemas.microsoft.com/office/drawing/2014/main" xmlns="" val="911217418"/>
                    </a:ext>
                  </a:extLst>
                </a:gridCol>
                <a:gridCol w="911392">
                  <a:extLst>
                    <a:ext uri="{9D8B030D-6E8A-4147-A177-3AD203B41FA5}">
                      <a16:colId xmlns:a16="http://schemas.microsoft.com/office/drawing/2014/main" xmlns="" val="2037819388"/>
                    </a:ext>
                  </a:extLst>
                </a:gridCol>
                <a:gridCol w="946337">
                  <a:extLst>
                    <a:ext uri="{9D8B030D-6E8A-4147-A177-3AD203B41FA5}">
                      <a16:colId xmlns:a16="http://schemas.microsoft.com/office/drawing/2014/main" xmlns="" val="2011532420"/>
                    </a:ext>
                  </a:extLst>
                </a:gridCol>
                <a:gridCol w="1030323">
                  <a:extLst>
                    <a:ext uri="{9D8B030D-6E8A-4147-A177-3AD203B41FA5}">
                      <a16:colId xmlns:a16="http://schemas.microsoft.com/office/drawing/2014/main" xmlns="" val="1153432703"/>
                    </a:ext>
                  </a:extLst>
                </a:gridCol>
                <a:gridCol w="1023561">
                  <a:extLst>
                    <a:ext uri="{9D8B030D-6E8A-4147-A177-3AD203B41FA5}">
                      <a16:colId xmlns:a16="http://schemas.microsoft.com/office/drawing/2014/main" xmlns="" val="856471600"/>
                    </a:ext>
                  </a:extLst>
                </a:gridCol>
                <a:gridCol w="886264">
                  <a:extLst>
                    <a:ext uri="{9D8B030D-6E8A-4147-A177-3AD203B41FA5}">
                      <a16:colId xmlns:a16="http://schemas.microsoft.com/office/drawing/2014/main" xmlns="" val="1125721476"/>
                    </a:ext>
                  </a:extLst>
                </a:gridCol>
                <a:gridCol w="1063938">
                  <a:extLst>
                    <a:ext uri="{9D8B030D-6E8A-4147-A177-3AD203B41FA5}">
                      <a16:colId xmlns:a16="http://schemas.microsoft.com/office/drawing/2014/main" xmlns="" val="319949097"/>
                    </a:ext>
                  </a:extLst>
                </a:gridCol>
              </a:tblGrid>
              <a:tr h="770328">
                <a:tc>
                  <a:txBody>
                    <a:bodyPr/>
                    <a:lstStyle/>
                    <a:p>
                      <a:r>
                        <a:rPr lang="en-GB" sz="1200" dirty="0"/>
                        <a:t>SOOGs</a:t>
                      </a:r>
                    </a:p>
                  </a:txBody>
                  <a:tcPr/>
                </a:tc>
                <a:tc>
                  <a:txBody>
                    <a:bodyPr/>
                    <a:lstStyle/>
                    <a:p>
                      <a:r>
                        <a:rPr lang="en-GB" sz="1200" dirty="0"/>
                        <a:t>Corporate Services </a:t>
                      </a:r>
                    </a:p>
                  </a:txBody>
                  <a:tcPr/>
                </a:tc>
                <a:tc>
                  <a:txBody>
                    <a:bodyPr/>
                    <a:lstStyle/>
                    <a:p>
                      <a:r>
                        <a:rPr lang="en-GB" sz="1200" dirty="0"/>
                        <a:t>Finance </a:t>
                      </a:r>
                    </a:p>
                  </a:txBody>
                  <a:tcPr/>
                </a:tc>
                <a:tc>
                  <a:txBody>
                    <a:bodyPr/>
                    <a:lstStyle/>
                    <a:p>
                      <a:r>
                        <a:rPr lang="en-GB" sz="1200" dirty="0"/>
                        <a:t>Human  Resources </a:t>
                      </a:r>
                    </a:p>
                  </a:txBody>
                  <a:tcPr/>
                </a:tc>
                <a:tc>
                  <a:txBody>
                    <a:bodyPr/>
                    <a:lstStyle/>
                    <a:p>
                      <a:r>
                        <a:rPr lang="en-GB" sz="1200" dirty="0"/>
                        <a:t>Internal Audit</a:t>
                      </a:r>
                    </a:p>
                  </a:txBody>
                  <a:tcPr/>
                </a:tc>
                <a:tc>
                  <a:txBody>
                    <a:bodyPr/>
                    <a:lstStyle/>
                    <a:p>
                      <a:r>
                        <a:rPr lang="en-GB" sz="1200" dirty="0"/>
                        <a:t>Legal Risk &amp; CCC</a:t>
                      </a:r>
                    </a:p>
                  </a:txBody>
                  <a:tcPr/>
                </a:tc>
                <a:tc>
                  <a:txBody>
                    <a:bodyPr/>
                    <a:lstStyle/>
                    <a:p>
                      <a:r>
                        <a:rPr lang="en-GB" sz="1200" dirty="0"/>
                        <a:t>Licensing </a:t>
                      </a:r>
                    </a:p>
                  </a:txBody>
                  <a:tcPr/>
                </a:tc>
                <a:tc>
                  <a:txBody>
                    <a:bodyPr/>
                    <a:lstStyle/>
                    <a:p>
                      <a:r>
                        <a:rPr lang="en-GB" sz="1200" dirty="0"/>
                        <a:t>Policy Research &amp; Analysis</a:t>
                      </a:r>
                    </a:p>
                  </a:txBody>
                  <a:tcPr/>
                </a:tc>
                <a:tc>
                  <a:txBody>
                    <a:bodyPr/>
                    <a:lstStyle/>
                    <a:p>
                      <a:r>
                        <a:rPr lang="en-GB" sz="1200" dirty="0"/>
                        <a:t>Engineering &amp; Technology </a:t>
                      </a:r>
                    </a:p>
                  </a:txBody>
                  <a:tcPr/>
                </a:tc>
                <a:tc>
                  <a:txBody>
                    <a:bodyPr/>
                    <a:lstStyle/>
                    <a:p>
                      <a:r>
                        <a:rPr lang="en-GB" sz="1200" dirty="0"/>
                        <a:t>Regions</a:t>
                      </a:r>
                    </a:p>
                  </a:txBody>
                  <a:tcPr/>
                </a:tc>
                <a:tc>
                  <a:txBody>
                    <a:bodyPr/>
                    <a:lstStyle/>
                    <a:p>
                      <a:r>
                        <a:rPr lang="en-GB" sz="1200" dirty="0"/>
                        <a:t>Compliance &amp; Consumer Affairs</a:t>
                      </a:r>
                    </a:p>
                  </a:txBody>
                  <a:tcPr/>
                </a:tc>
                <a:extLst>
                  <a:ext uri="{0D108BD9-81ED-4DB2-BD59-A6C34878D82A}">
                    <a16:rowId xmlns:a16="http://schemas.microsoft.com/office/drawing/2014/main" xmlns="" val="1140602615"/>
                  </a:ext>
                </a:extLst>
              </a:tr>
              <a:tr h="1042191">
                <a:tc>
                  <a:txBody>
                    <a:bodyPr/>
                    <a:lstStyle/>
                    <a:p>
                      <a:pPr algn="l"/>
                      <a:r>
                        <a:rPr lang="en-GB" sz="1200" kern="1200" dirty="0">
                          <a:effectLst/>
                        </a:rPr>
                        <a:t>SOOG 1: Facilitation of investment and access to broadband infrastructure for sustainable socio-economic development </a:t>
                      </a:r>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4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33%</a:t>
                      </a:r>
                    </a:p>
                    <a:p>
                      <a:endParaRPr lang="en-GB" sz="1200" dirty="0"/>
                    </a:p>
                  </a:txBody>
                  <a:tcPr/>
                </a:tc>
                <a:tc>
                  <a:txBody>
                    <a:bodyPr/>
                    <a:lstStyle/>
                    <a:p>
                      <a:endParaRPr lang="en-GB" sz="1200"/>
                    </a:p>
                  </a:txBody>
                  <a:tcPr/>
                </a:tc>
                <a:tc>
                  <a:txBody>
                    <a:bodyPr/>
                    <a:lstStyle/>
                    <a:p>
                      <a:endParaRPr lang="en-GB" sz="1200"/>
                    </a:p>
                  </a:txBody>
                  <a:tcPr/>
                </a:tc>
                <a:tc>
                  <a:txBody>
                    <a:bodyPr/>
                    <a:lstStyle/>
                    <a:p>
                      <a:endParaRPr lang="en-GB" sz="1200" dirty="0"/>
                    </a:p>
                  </a:txBody>
                  <a:tcPr/>
                </a:tc>
                <a:tc>
                  <a:txBody>
                    <a:bodyPr/>
                    <a:lstStyle/>
                    <a:p>
                      <a:endParaRPr lang="en-GB" sz="1200"/>
                    </a:p>
                  </a:txBody>
                  <a:tcPr/>
                </a:tc>
                <a:extLst>
                  <a:ext uri="{0D108BD9-81ED-4DB2-BD59-A6C34878D82A}">
                    <a16:rowId xmlns:a16="http://schemas.microsoft.com/office/drawing/2014/main" xmlns="" val="3964645715"/>
                  </a:ext>
                </a:extLst>
              </a:tr>
              <a:tr h="1026942">
                <a:tc>
                  <a:txBody>
                    <a:bodyPr/>
                    <a:lstStyle/>
                    <a:p>
                      <a:pPr algn="l"/>
                      <a:r>
                        <a:rPr lang="en-GB" sz="1200" kern="1200" dirty="0">
                          <a:effectLst/>
                        </a:rPr>
                        <a:t>SOOG 2: Promotion of competition and facilitation of universal access to communications services at affordable cost</a:t>
                      </a:r>
                      <a:endParaRPr lang="en-GB" sz="1200" dirty="0"/>
                    </a:p>
                  </a:txBody>
                  <a:tcPr/>
                </a:tc>
                <a:tc>
                  <a:txBody>
                    <a:bodyPr/>
                    <a:lstStyle/>
                    <a:p>
                      <a:endParaRPr lang="en-GB" sz="1200" dirty="0"/>
                    </a:p>
                  </a:txBody>
                  <a:tcPr/>
                </a:tc>
                <a:tc>
                  <a:txBody>
                    <a:bodyPr/>
                    <a:lstStyle/>
                    <a:p>
                      <a:endParaRPr lang="en-GB" sz="1200"/>
                    </a:p>
                  </a:txBody>
                  <a:tcPr/>
                </a:tc>
                <a:tc>
                  <a:txBody>
                    <a:bodyPr/>
                    <a:lstStyle/>
                    <a:p>
                      <a:endParaRPr lang="en-GB" sz="1200"/>
                    </a:p>
                  </a:txBody>
                  <a:tcPr/>
                </a:tc>
                <a:tc>
                  <a:txBody>
                    <a:bodyPr/>
                    <a:lstStyle/>
                    <a:p>
                      <a:endParaRPr lang="en-GB"/>
                    </a:p>
                  </a:txBody>
                  <a:tcPr/>
                </a:tc>
                <a:tc>
                  <a:txBody>
                    <a:bodyPr/>
                    <a:lstStyle/>
                    <a:p>
                      <a:endParaRPr lang="en-GB" dirty="0"/>
                    </a:p>
                  </a:txBody>
                  <a:tcPr/>
                </a:tc>
                <a:tc>
                  <a:txBody>
                    <a:bodyPr/>
                    <a:lstStyle/>
                    <a:p>
                      <a:endParaRPr lang="en-GB" sz="1200"/>
                    </a:p>
                  </a:txBody>
                  <a:tcPr/>
                </a:tc>
                <a:tc>
                  <a:txBody>
                    <a:bodyPr/>
                    <a:lstStyle/>
                    <a:p>
                      <a:endParaRPr lang="en-GB" sz="1200"/>
                    </a:p>
                  </a:txBody>
                  <a:tcPr/>
                </a:tc>
                <a:tc>
                  <a:txBody>
                    <a:bodyPr/>
                    <a:lstStyle/>
                    <a:p>
                      <a:endParaRPr lang="en-GB" sz="1200" dirty="0"/>
                    </a:p>
                  </a:txBody>
                  <a:tcPr/>
                </a:tc>
                <a:tc>
                  <a:txBody>
                    <a:bodyPr/>
                    <a:lstStyle/>
                    <a:p>
                      <a:endParaRPr lang="en-GB" sz="1200"/>
                    </a:p>
                  </a:txBody>
                  <a:tcPr/>
                </a:tc>
                <a:tc>
                  <a:txBody>
                    <a:bodyPr/>
                    <a:lstStyle/>
                    <a:p>
                      <a:endParaRPr lang="en-GB" sz="1200"/>
                    </a:p>
                  </a:txBody>
                  <a:tcPr/>
                </a:tc>
                <a:extLst>
                  <a:ext uri="{0D108BD9-81ED-4DB2-BD59-A6C34878D82A}">
                    <a16:rowId xmlns:a16="http://schemas.microsoft.com/office/drawing/2014/main" xmlns="" val="1024883341"/>
                  </a:ext>
                </a:extLst>
              </a:tr>
              <a:tr h="770328">
                <a:tc>
                  <a:txBody>
                    <a:bodyPr/>
                    <a:lstStyle/>
                    <a:p>
                      <a:pPr algn="l"/>
                      <a:r>
                        <a:rPr lang="en-GB" sz="1200" dirty="0"/>
                        <a:t>SOOG 3: </a:t>
                      </a:r>
                      <a:r>
                        <a:rPr lang="en-GB" sz="1200" kern="1200" dirty="0">
                          <a:effectLst/>
                        </a:rPr>
                        <a:t>promotion of social integration, inclusivity and nation building </a:t>
                      </a:r>
                      <a:endParaRPr lang="en-GB" sz="1200" dirty="0"/>
                    </a:p>
                  </a:txBody>
                  <a:tcP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endParaRPr lang="en-GB" sz="1200" dirty="0"/>
                    </a:p>
                  </a:txBody>
                  <a:tcPr/>
                </a:tc>
                <a:tc>
                  <a:txBody>
                    <a:bodyPr/>
                    <a:lstStyle/>
                    <a:p>
                      <a:endParaRPr lang="en-GB" sz="1200"/>
                    </a:p>
                  </a:txBody>
                  <a:tcPr/>
                </a:tc>
                <a:tc>
                  <a:txBody>
                    <a:bodyPr/>
                    <a:lstStyle/>
                    <a:p>
                      <a:r>
                        <a:rPr lang="en-GB" sz="1200" dirty="0"/>
                        <a:t>100%</a:t>
                      </a:r>
                    </a:p>
                  </a:txBody>
                  <a:tcPr/>
                </a:tc>
                <a:tc>
                  <a:txBody>
                    <a:bodyPr/>
                    <a:lstStyle/>
                    <a:p>
                      <a:endParaRPr lang="en-GB" sz="1200"/>
                    </a:p>
                  </a:txBody>
                  <a:tcPr/>
                </a:tc>
                <a:tc>
                  <a:txBody>
                    <a:bodyPr/>
                    <a:lstStyle/>
                    <a:p>
                      <a:endParaRPr lang="en-GB" sz="1200"/>
                    </a:p>
                  </a:txBody>
                  <a:tcPr/>
                </a:tc>
                <a:tc>
                  <a:txBody>
                    <a:bodyPr/>
                    <a:lstStyle/>
                    <a:p>
                      <a:endParaRPr lang="en-GB" sz="1200"/>
                    </a:p>
                  </a:txBody>
                  <a:tcPr/>
                </a:tc>
                <a:extLst>
                  <a:ext uri="{0D108BD9-81ED-4DB2-BD59-A6C34878D82A}">
                    <a16:rowId xmlns:a16="http://schemas.microsoft.com/office/drawing/2014/main" xmlns="" val="3792965929"/>
                  </a:ext>
                </a:extLst>
              </a:tr>
              <a:tr h="550234">
                <a:tc>
                  <a:txBody>
                    <a:bodyPr/>
                    <a:lstStyle/>
                    <a:p>
                      <a:pPr algn="l"/>
                      <a:r>
                        <a:rPr lang="en-GB" sz="1200" dirty="0"/>
                        <a:t>SOOG 4: </a:t>
                      </a:r>
                      <a:r>
                        <a:rPr lang="en-GB" sz="1200" kern="1200" dirty="0">
                          <a:effectLst/>
                        </a:rPr>
                        <a:t>protection of consumers </a:t>
                      </a:r>
                      <a:endParaRPr lang="en-GB" sz="1200" dirty="0"/>
                    </a:p>
                  </a:txBody>
                  <a:tcPr/>
                </a:tc>
                <a:tc>
                  <a:txBody>
                    <a:bodyPr/>
                    <a:lstStyle/>
                    <a:p>
                      <a:endParaRPr lang="en-GB" sz="1200"/>
                    </a:p>
                  </a:txBody>
                  <a:tcPr/>
                </a:tc>
                <a:tc>
                  <a:txBody>
                    <a:bodyPr/>
                    <a:lstStyle/>
                    <a:p>
                      <a:endParaRPr lang="en-GB" sz="1200" dirty="0"/>
                    </a:p>
                  </a:txBody>
                  <a:tcPr/>
                </a:tc>
                <a:tc>
                  <a:txBody>
                    <a:bodyPr/>
                    <a:lstStyle/>
                    <a:p>
                      <a:endParaRPr lang="en-GB" sz="1200"/>
                    </a:p>
                  </a:txBody>
                  <a:tcPr/>
                </a:tc>
                <a:tc>
                  <a:txBody>
                    <a:bodyPr/>
                    <a:lstStyle/>
                    <a:p>
                      <a:endParaRPr lang="en-GB" sz="1200"/>
                    </a:p>
                  </a:txBody>
                  <a:tcPr/>
                </a:tc>
                <a:tc>
                  <a:txBody>
                    <a:bodyPr/>
                    <a:lstStyle/>
                    <a:p>
                      <a:endParaRPr lang="en-GB" sz="1200" dirty="0"/>
                    </a:p>
                  </a:txBody>
                  <a:tcPr/>
                </a:tc>
                <a:tc>
                  <a:txBody>
                    <a:bodyPr/>
                    <a:lstStyle/>
                    <a:p>
                      <a:endParaRPr lang="en-GB" sz="1200"/>
                    </a:p>
                  </a:txBody>
                  <a:tcPr/>
                </a:tc>
                <a:tc>
                  <a:txBody>
                    <a:bodyPr/>
                    <a:lstStyle/>
                    <a:p>
                      <a:endParaRPr lang="en-GB" sz="1200"/>
                    </a:p>
                  </a:txBody>
                  <a:tcPr/>
                </a:tc>
                <a:tc>
                  <a:txBody>
                    <a:bodyPr/>
                    <a:lstStyle/>
                    <a:p>
                      <a:endParaRPr lang="en-GB" sz="1200" dirty="0"/>
                    </a:p>
                  </a:txBody>
                  <a:tcPr/>
                </a:tc>
                <a:tc>
                  <a:txBody>
                    <a:bodyPr/>
                    <a:lstStyle/>
                    <a:p>
                      <a:r>
                        <a:rPr lang="en-GB" sz="1200" dirty="0"/>
                        <a:t>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75%</a:t>
                      </a:r>
                    </a:p>
                    <a:p>
                      <a:endParaRPr lang="en-GB" sz="1200" dirty="0"/>
                    </a:p>
                  </a:txBody>
                  <a:tcPr/>
                </a:tc>
                <a:extLst>
                  <a:ext uri="{0D108BD9-81ED-4DB2-BD59-A6C34878D82A}">
                    <a16:rowId xmlns:a16="http://schemas.microsoft.com/office/drawing/2014/main" xmlns="" val="2730599714"/>
                  </a:ext>
                </a:extLst>
              </a:tr>
              <a:tr h="550234">
                <a:tc>
                  <a:txBody>
                    <a:bodyPr/>
                    <a:lstStyle/>
                    <a:p>
                      <a:pPr algn="l"/>
                      <a:r>
                        <a:rPr lang="en-GB" sz="1200" dirty="0"/>
                        <a:t>SOOG 5: Organisational Efficiency </a:t>
                      </a:r>
                    </a:p>
                  </a:txBody>
                  <a:tcP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r>
                        <a:rPr lang="en-GB" sz="1200" dirty="0"/>
                        <a:t>50%</a:t>
                      </a:r>
                    </a:p>
                  </a:txBody>
                  <a:tcPr/>
                </a:tc>
                <a:tc>
                  <a:txBody>
                    <a:bodyPr/>
                    <a:lstStyle/>
                    <a:p>
                      <a:r>
                        <a:rPr lang="en-GB" sz="1200" dirty="0"/>
                        <a:t>50%</a:t>
                      </a:r>
                    </a:p>
                  </a:txBody>
                  <a:tcPr/>
                </a:tc>
                <a:tc>
                  <a:txBody>
                    <a:bodyPr/>
                    <a:lstStyle/>
                    <a:p>
                      <a:r>
                        <a:rPr lang="en-GB" sz="1200" dirty="0"/>
                        <a:t>50%</a:t>
                      </a:r>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xmlns="" val="3693338831"/>
                  </a:ext>
                </a:extLst>
              </a:tr>
            </a:tbl>
          </a:graphicData>
        </a:graphic>
      </p:graphicFrame>
      <p:sp>
        <p:nvSpPr>
          <p:cNvPr id="5" name="Rectangle 4">
            <a:extLst>
              <a:ext uri="{FF2B5EF4-FFF2-40B4-BE49-F238E27FC236}">
                <a16:creationId xmlns:a16="http://schemas.microsoft.com/office/drawing/2014/main" xmlns="" id="{45C77543-D8C8-40DC-B6E7-D75724834738}"/>
              </a:ext>
            </a:extLst>
          </p:cNvPr>
          <p:cNvSpPr/>
          <p:nvPr/>
        </p:nvSpPr>
        <p:spPr>
          <a:xfrm>
            <a:off x="534571" y="6103918"/>
            <a:ext cx="3910819" cy="34711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NB: The percentages are notational </a:t>
            </a:r>
          </a:p>
        </p:txBody>
      </p:sp>
    </p:spTree>
    <p:extLst>
      <p:ext uri="{BB962C8B-B14F-4D97-AF65-F5344CB8AC3E}">
        <p14:creationId xmlns:p14="http://schemas.microsoft.com/office/powerpoint/2010/main" xmlns="" val="407199384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092" y="192419"/>
            <a:ext cx="7582908" cy="878118"/>
          </a:xfrm>
        </p:spPr>
        <p:txBody>
          <a:bodyPr>
            <a:noAutofit/>
          </a:bodyPr>
          <a:lstStyle/>
          <a:p>
            <a:r>
              <a:rPr lang="en-ZA" sz="4000" dirty="0"/>
              <a:t> </a:t>
            </a:r>
            <a:r>
              <a:rPr lang="en-ZA" sz="4000" dirty="0">
                <a:ea typeface="Verdana" panose="020B0604030504040204" pitchFamily="34" charset="0"/>
                <a:cs typeface="Verdana" panose="020B0604030504040204" pitchFamily="34" charset="0"/>
              </a:rPr>
              <a:t>Mitigation Measures   </a:t>
            </a:r>
            <a:br>
              <a:rPr lang="en-ZA" sz="4000" dirty="0">
                <a:ea typeface="Verdana" panose="020B0604030504040204" pitchFamily="34" charset="0"/>
                <a:cs typeface="Verdana" panose="020B0604030504040204" pitchFamily="34" charset="0"/>
              </a:rPr>
            </a:br>
            <a:r>
              <a:rPr lang="en-ZA" sz="4000" dirty="0">
                <a:ea typeface="Verdana" panose="020B0604030504040204" pitchFamily="34" charset="0"/>
                <a:cs typeface="Verdana" panose="020B0604030504040204" pitchFamily="34" charset="0"/>
              </a:rPr>
              <a:t> (Non-achieved targets)    </a:t>
            </a:r>
          </a:p>
        </p:txBody>
      </p:sp>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Arial" panose="020B0604020202020204" pitchFamily="34" charset="0"/>
              <a:buChar char="•"/>
            </a:pPr>
            <a:endParaRPr lang="en-GB" sz="3800"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Arial" panose="020B0604020202020204" pitchFamily="34" charset="0"/>
              <a:buChar char="•"/>
            </a:pPr>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graphicFrame>
        <p:nvGraphicFramePr>
          <p:cNvPr id="3" name="Table 2">
            <a:extLst>
              <a:ext uri="{FF2B5EF4-FFF2-40B4-BE49-F238E27FC236}">
                <a16:creationId xmlns:a16="http://schemas.microsoft.com/office/drawing/2014/main" xmlns="" id="{B1F76A4D-877A-42A6-91FE-0BAE1F37224F}"/>
              </a:ext>
            </a:extLst>
          </p:cNvPr>
          <p:cNvGraphicFramePr>
            <a:graphicFrameLocks noGrp="1"/>
          </p:cNvGraphicFramePr>
          <p:nvPr>
            <p:extLst/>
          </p:nvPr>
        </p:nvGraphicFramePr>
        <p:xfrm>
          <a:off x="168813" y="1099769"/>
          <a:ext cx="11844997" cy="5457026"/>
        </p:xfrm>
        <a:graphic>
          <a:graphicData uri="http://schemas.openxmlformats.org/drawingml/2006/table">
            <a:tbl>
              <a:tblPr firstRow="1" bandRow="1">
                <a:tableStyleId>{93296810-A885-4BE3-A3E7-6D5BEEA58F35}</a:tableStyleId>
              </a:tblPr>
              <a:tblGrid>
                <a:gridCol w="1153550">
                  <a:extLst>
                    <a:ext uri="{9D8B030D-6E8A-4147-A177-3AD203B41FA5}">
                      <a16:colId xmlns:a16="http://schemas.microsoft.com/office/drawing/2014/main" xmlns="" val="2018767166"/>
                    </a:ext>
                  </a:extLst>
                </a:gridCol>
                <a:gridCol w="1842868">
                  <a:extLst>
                    <a:ext uri="{9D8B030D-6E8A-4147-A177-3AD203B41FA5}">
                      <a16:colId xmlns:a16="http://schemas.microsoft.com/office/drawing/2014/main" xmlns="" val="4273085354"/>
                    </a:ext>
                  </a:extLst>
                </a:gridCol>
                <a:gridCol w="1241069">
                  <a:extLst>
                    <a:ext uri="{9D8B030D-6E8A-4147-A177-3AD203B41FA5}">
                      <a16:colId xmlns:a16="http://schemas.microsoft.com/office/drawing/2014/main" xmlns="" val="3159463004"/>
                    </a:ext>
                  </a:extLst>
                </a:gridCol>
                <a:gridCol w="846874">
                  <a:extLst>
                    <a:ext uri="{9D8B030D-6E8A-4147-A177-3AD203B41FA5}">
                      <a16:colId xmlns:a16="http://schemas.microsoft.com/office/drawing/2014/main" xmlns="" val="1313362473"/>
                    </a:ext>
                  </a:extLst>
                </a:gridCol>
                <a:gridCol w="810001">
                  <a:extLst>
                    <a:ext uri="{9D8B030D-6E8A-4147-A177-3AD203B41FA5}">
                      <a16:colId xmlns:a16="http://schemas.microsoft.com/office/drawing/2014/main" xmlns="" val="3132797972"/>
                    </a:ext>
                  </a:extLst>
                </a:gridCol>
                <a:gridCol w="2821507">
                  <a:extLst>
                    <a:ext uri="{9D8B030D-6E8A-4147-A177-3AD203B41FA5}">
                      <a16:colId xmlns:a16="http://schemas.microsoft.com/office/drawing/2014/main" xmlns="" val="3746760975"/>
                    </a:ext>
                  </a:extLst>
                </a:gridCol>
                <a:gridCol w="3129128">
                  <a:extLst>
                    <a:ext uri="{9D8B030D-6E8A-4147-A177-3AD203B41FA5}">
                      <a16:colId xmlns:a16="http://schemas.microsoft.com/office/drawing/2014/main" xmlns="" val="762778815"/>
                    </a:ext>
                  </a:extLst>
                </a:gridCol>
              </a:tblGrid>
              <a:tr h="419542">
                <a:tc>
                  <a:txBody>
                    <a:bodyPr/>
                    <a:lstStyle/>
                    <a:p>
                      <a:r>
                        <a:rPr lang="en-GB" sz="1200" dirty="0"/>
                        <a:t>Programme</a:t>
                      </a:r>
                    </a:p>
                  </a:txBody>
                  <a:tcPr/>
                </a:tc>
                <a:tc>
                  <a:txBody>
                    <a:bodyPr/>
                    <a:lstStyle/>
                    <a:p>
                      <a:r>
                        <a:rPr lang="en-GB" sz="1200" dirty="0"/>
                        <a:t>Performance Indicator </a:t>
                      </a:r>
                    </a:p>
                  </a:txBody>
                  <a:tcPr/>
                </a:tc>
                <a:tc>
                  <a:txBody>
                    <a:bodyPr/>
                    <a:lstStyle/>
                    <a:p>
                      <a:r>
                        <a:rPr lang="en-GB" sz="1200" dirty="0"/>
                        <a:t>Target</a:t>
                      </a:r>
                    </a:p>
                  </a:txBody>
                  <a:tcPr/>
                </a:tc>
                <a:tc>
                  <a:txBody>
                    <a:bodyPr/>
                    <a:lstStyle/>
                    <a:p>
                      <a:r>
                        <a:rPr lang="en-GB" sz="1200" dirty="0"/>
                        <a:t>Actual </a:t>
                      </a:r>
                    </a:p>
                  </a:txBody>
                  <a:tcPr/>
                </a:tc>
                <a:tc>
                  <a:txBody>
                    <a:bodyPr/>
                    <a:lstStyle/>
                    <a:p>
                      <a:r>
                        <a:rPr lang="en-GB" sz="1200" dirty="0"/>
                        <a:t>Variance</a:t>
                      </a:r>
                    </a:p>
                  </a:txBody>
                  <a:tcPr/>
                </a:tc>
                <a:tc>
                  <a:txBody>
                    <a:bodyPr/>
                    <a:lstStyle/>
                    <a:p>
                      <a:r>
                        <a:rPr lang="en-GB" sz="1200" dirty="0"/>
                        <a:t>Reasons for Variance </a:t>
                      </a:r>
                    </a:p>
                  </a:txBody>
                  <a:tcPr/>
                </a:tc>
                <a:tc>
                  <a:txBody>
                    <a:bodyPr/>
                    <a:lstStyle/>
                    <a:p>
                      <a:r>
                        <a:rPr lang="en-GB" sz="1200" dirty="0"/>
                        <a:t>Mitigation Measure</a:t>
                      </a:r>
                    </a:p>
                  </a:txBody>
                  <a:tcPr/>
                </a:tc>
                <a:extLst>
                  <a:ext uri="{0D108BD9-81ED-4DB2-BD59-A6C34878D82A}">
                    <a16:rowId xmlns:a16="http://schemas.microsoft.com/office/drawing/2014/main" xmlns="" val="2884684309"/>
                  </a:ext>
                </a:extLst>
              </a:tr>
              <a:tr h="1266092">
                <a:tc>
                  <a:txBody>
                    <a:bodyPr/>
                    <a:lstStyle/>
                    <a:p>
                      <a:r>
                        <a:rPr lang="en-GB" sz="1200" dirty="0"/>
                        <a:t>Licensing </a:t>
                      </a:r>
                    </a:p>
                  </a:txBody>
                  <a:tcPr/>
                </a:tc>
                <a:tc>
                  <a:txBody>
                    <a:bodyPr/>
                    <a:lstStyle/>
                    <a:p>
                      <a:pPr>
                        <a:lnSpc>
                          <a:spcPct val="107000"/>
                        </a:lnSpc>
                        <a:spcAft>
                          <a:spcPts val="0"/>
                        </a:spcAft>
                      </a:pPr>
                      <a:r>
                        <a:rPr lang="en-GB" sz="1200" kern="1200" dirty="0">
                          <a:effectLst/>
                        </a:rPr>
                        <a:t>Percentage of the process to </a:t>
                      </a:r>
                      <a:r>
                        <a:rPr lang="en-GB" sz="1200" b="1" kern="1200" dirty="0">
                          <a:effectLst/>
                        </a:rPr>
                        <a:t>develop a conformity assessment framework for equipment authorisations </a:t>
                      </a:r>
                      <a:r>
                        <a:rPr lang="en-GB" sz="1200" kern="1200" dirty="0">
                          <a:effectLst/>
                        </a:rPr>
                        <a:t>completed</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200" dirty="0">
                          <a:effectLst/>
                        </a:rPr>
                        <a:t>37.5% (Post Hearing Analysis Report)</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200" dirty="0">
                          <a:effectLst/>
                        </a:rPr>
                        <a:t>0%</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effectLst/>
                        </a:rPr>
                        <a:t>-37.5% (Post Hearing Analysis Report)</a:t>
                      </a:r>
                    </a:p>
                    <a:p>
                      <a:pPr>
                        <a:lnSpc>
                          <a:spcPct val="107000"/>
                        </a:lnSpc>
                        <a:spcAft>
                          <a:spcPts val="0"/>
                        </a:spcAft>
                      </a:pP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dirty="0">
                          <a:effectLst/>
                        </a:rPr>
                        <a:t>The Draft Post Hearing Analysis Report has been prepared. However, there was a need to validate the report against the findings from the benchmarking studies which took longer to complete.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dirty="0">
                          <a:effectLst/>
                        </a:rPr>
                        <a:t>The Council Committee to deliberate on draft Post-hearing analysis report on 12 July 2019.The project team to meet on bi-weekly basis to ensure all the deliverables are met.  Non-achievement on this target will not affect the actual annual target.</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730819226"/>
                  </a:ext>
                </a:extLst>
              </a:tr>
              <a:tr h="604911">
                <a:tc>
                  <a:txBody>
                    <a:bodyPr/>
                    <a:lstStyle/>
                    <a:p>
                      <a:r>
                        <a:rPr lang="en-GB" sz="1200" dirty="0"/>
                        <a:t>Policy Research &amp; Analysis </a:t>
                      </a:r>
                    </a:p>
                  </a:txBody>
                  <a:tcPr/>
                </a:tc>
                <a:tc>
                  <a:txBody>
                    <a:bodyPr/>
                    <a:lstStyle/>
                    <a:p>
                      <a:r>
                        <a:rPr lang="en-GB" sz="1200" kern="1200" dirty="0">
                          <a:effectLst/>
                        </a:rPr>
                        <a:t>Percentage </a:t>
                      </a:r>
                      <a:r>
                        <a:rPr lang="en-GB" sz="1200" b="1" kern="1200" dirty="0">
                          <a:effectLst/>
                        </a:rPr>
                        <a:t>of impact assessment studies </a:t>
                      </a:r>
                      <a:r>
                        <a:rPr lang="en-GB" sz="1200" kern="1200" dirty="0">
                          <a:effectLst/>
                        </a:rPr>
                        <a:t>conducted </a:t>
                      </a:r>
                      <a:endParaRPr lang="en-GB" sz="1200" dirty="0"/>
                    </a:p>
                  </a:txBody>
                  <a:tcPr/>
                </a:tc>
                <a:tc>
                  <a:txBody>
                    <a:bodyPr/>
                    <a:lstStyle/>
                    <a:p>
                      <a:r>
                        <a:rPr lang="en-GB" sz="1200" kern="1200" dirty="0">
                          <a:effectLst/>
                        </a:rPr>
                        <a:t>25%</a:t>
                      </a:r>
                      <a:endParaRPr lang="en-GB" sz="1200" dirty="0"/>
                    </a:p>
                  </a:txBody>
                  <a:tcPr/>
                </a:tc>
                <a:tc>
                  <a:txBody>
                    <a:bodyPr/>
                    <a:lstStyle/>
                    <a:p>
                      <a:r>
                        <a:rPr lang="en-GB" sz="1200" dirty="0"/>
                        <a:t>0%</a:t>
                      </a:r>
                    </a:p>
                  </a:txBody>
                  <a:tcPr/>
                </a:tc>
                <a:tc>
                  <a:txBody>
                    <a:bodyPr/>
                    <a:lstStyle/>
                    <a:p>
                      <a:r>
                        <a:rPr lang="en-GB" sz="1200" kern="1200" dirty="0">
                          <a:effectLst/>
                        </a:rPr>
                        <a:t>-25%</a:t>
                      </a:r>
                      <a:endParaRPr lang="en-GB" sz="1200" dirty="0"/>
                    </a:p>
                  </a:txBody>
                  <a:tcPr/>
                </a:tc>
                <a:tc>
                  <a:txBody>
                    <a:bodyPr/>
                    <a:lstStyle/>
                    <a:p>
                      <a:r>
                        <a:rPr lang="en-GB" sz="1200" kern="1200" dirty="0">
                          <a:effectLst/>
                        </a:rPr>
                        <a:t>Due to reprioritisation of the RIA topic in line with organisational needs.</a:t>
                      </a:r>
                      <a:endParaRPr lang="en-GB" sz="1200" dirty="0"/>
                    </a:p>
                  </a:txBody>
                  <a:tcPr/>
                </a:tc>
                <a:tc>
                  <a:txBody>
                    <a:bodyPr/>
                    <a:lstStyle/>
                    <a:p>
                      <a:r>
                        <a:rPr lang="en-GB" sz="1200" kern="1200" dirty="0">
                          <a:effectLst/>
                        </a:rPr>
                        <a:t>Notice will be published together with the questionnaire to meet both Q1 &amp; Q2 </a:t>
                      </a:r>
                      <a:endParaRPr lang="en-GB" sz="1200" dirty="0"/>
                    </a:p>
                  </a:txBody>
                  <a:tcPr/>
                </a:tc>
                <a:extLst>
                  <a:ext uri="{0D108BD9-81ED-4DB2-BD59-A6C34878D82A}">
                    <a16:rowId xmlns:a16="http://schemas.microsoft.com/office/drawing/2014/main" xmlns="" val="2449796265"/>
                  </a:ext>
                </a:extLst>
              </a:tr>
              <a:tr h="868640">
                <a:tc>
                  <a:txBody>
                    <a:bodyPr/>
                    <a:lstStyle/>
                    <a:p>
                      <a:r>
                        <a:rPr lang="en-GB" sz="1200" dirty="0"/>
                        <a:t>Engineering &amp; Technology </a:t>
                      </a:r>
                    </a:p>
                  </a:txBody>
                  <a:tcPr marL="68580" marR="68580" marT="0" marB="0"/>
                </a:tc>
                <a:tc>
                  <a:txBody>
                    <a:bodyPr/>
                    <a:lstStyle/>
                    <a:p>
                      <a:pPr>
                        <a:lnSpc>
                          <a:spcPct val="107000"/>
                        </a:lnSpc>
                        <a:spcAft>
                          <a:spcPts val="0"/>
                        </a:spcAft>
                      </a:pPr>
                      <a:r>
                        <a:rPr lang="en-GB" sz="1200" dirty="0">
                          <a:effectLst/>
                        </a:rPr>
                        <a:t>Percentage of </a:t>
                      </a:r>
                      <a:r>
                        <a:rPr lang="en-GB" sz="1200" b="1" dirty="0">
                          <a:effectLst/>
                        </a:rPr>
                        <a:t>Frequency Migration Plan revised </a:t>
                      </a:r>
                      <a:endParaRPr lang="en-GB"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200" dirty="0">
                          <a:effectLst/>
                        </a:rPr>
                        <a:t>25%</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u="none" strike="noStrike" kern="1200" cap="none" spc="0" normalizeH="0" baseline="0" noProof="0">
                          <a:ln>
                            <a:noFill/>
                          </a:ln>
                          <a:effectLst/>
                          <a:uLnTx/>
                          <a:uFillTx/>
                        </a:rPr>
                        <a:t>0%</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l">
                        <a:lnSpc>
                          <a:spcPct val="107000"/>
                        </a:lnSpc>
                        <a:spcAft>
                          <a:spcPts val="0"/>
                        </a:spcAft>
                      </a:pPr>
                      <a:r>
                        <a:rPr lang="en-GB" sz="1200" dirty="0">
                          <a:effectLst/>
                        </a:rPr>
                        <a:t>-25%</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Because of the programme being underfunded a decision was taken not to execute the project with the use of expert consultants but with internal resources. As a result, the terms of reference (for procurement) were not developed.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internal resources will be reprioritised – notwithstanding that they are overstretched due to the moratorium – to execute the Project with no assistance from a service provider. A project plan (detailing the key tasks, milestones, resources required, risks etc) will be developed for all affected projects under the programme to ensure effective monitoring of progress.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4114544855"/>
                  </a:ext>
                </a:extLst>
              </a:tr>
              <a:tr h="1162519">
                <a:tc>
                  <a:txBody>
                    <a:bodyPr/>
                    <a:lstStyle/>
                    <a:p>
                      <a:r>
                        <a:rPr lang="en-GB" sz="1200" dirty="0"/>
                        <a:t>Engineering and Technology </a:t>
                      </a:r>
                    </a:p>
                  </a:txBody>
                  <a:tcPr marL="68580" marR="68580" marT="0" marB="0"/>
                </a:tc>
                <a:tc>
                  <a:txBody>
                    <a:bodyPr/>
                    <a:lstStyle/>
                    <a:p>
                      <a:pPr>
                        <a:lnSpc>
                          <a:spcPct val="107000"/>
                        </a:lnSpc>
                        <a:spcAft>
                          <a:spcPts val="0"/>
                        </a:spcAft>
                      </a:pPr>
                      <a:r>
                        <a:rPr lang="en-GB" sz="1200" dirty="0">
                          <a:effectLst/>
                        </a:rPr>
                        <a:t>Percentage of </a:t>
                      </a:r>
                      <a:r>
                        <a:rPr lang="en-GB" sz="1200" b="1" dirty="0">
                          <a:effectLst/>
                        </a:rPr>
                        <a:t>International Mobile Telecommunications (IMT) Roadmap revised </a:t>
                      </a:r>
                      <a:endParaRPr lang="en-GB"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200" dirty="0">
                          <a:effectLst/>
                        </a:rPr>
                        <a:t>25%</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u="none" strike="noStrike" kern="1200" cap="none" spc="0" normalizeH="0" baseline="0" noProof="0" dirty="0">
                          <a:ln>
                            <a:noFill/>
                          </a:ln>
                          <a:effectLst/>
                          <a:uLnTx/>
                          <a:uFillTx/>
                        </a:rPr>
                        <a:t>0%</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l">
                        <a:lnSpc>
                          <a:spcPct val="107000"/>
                        </a:lnSpc>
                        <a:spcAft>
                          <a:spcPts val="0"/>
                        </a:spcAft>
                      </a:pPr>
                      <a:r>
                        <a:rPr lang="en-GB" sz="1200" dirty="0">
                          <a:effectLst/>
                        </a:rPr>
                        <a:t>-25%</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kern="1200" dirty="0">
                          <a:solidFill>
                            <a:schemeClr val="dk1"/>
                          </a:solidFill>
                          <a:effectLst/>
                          <a:latin typeface="+mn-lt"/>
                          <a:ea typeface="+mn-ea"/>
                          <a:cs typeface="+mn-cs"/>
                        </a:rPr>
                        <a:t>Because of the programme being underfunded a decision was taken not to execute the project with the use of expert consultants but with internal resources. As a result, the terms of reference (for procurement) were not developed.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internal resources will be reprioritised – notwithstanding that they are overstretched due to the moratorium – to execute the Project with no assistance from a service provider. A project plan (detailing the key tasks, milestones, resources required, risks etc) will be developed for all affected projects under the programme to ensure effective monitoring of progress.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945319723"/>
                  </a:ext>
                </a:extLst>
              </a:tr>
            </a:tbl>
          </a:graphicData>
        </a:graphic>
      </p:graphicFrame>
    </p:spTree>
    <p:extLst>
      <p:ext uri="{BB962C8B-B14F-4D97-AF65-F5344CB8AC3E}">
        <p14:creationId xmlns:p14="http://schemas.microsoft.com/office/powerpoint/2010/main" xmlns="" val="1556551180"/>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6609" y="0"/>
            <a:ext cx="1247804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2"/>
          <p:cNvSpPr txBox="1">
            <a:spLocks noChangeArrowheads="1"/>
          </p:cNvSpPr>
          <p:nvPr/>
        </p:nvSpPr>
        <p:spPr bwMode="auto">
          <a:xfrm>
            <a:off x="309489" y="3221503"/>
            <a:ext cx="11352628" cy="24055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r>
              <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Organisational Mitigation Measures for Q2 and beyond</a:t>
            </a:r>
          </a:p>
          <a:p>
            <a:pPr>
              <a:tabLst>
                <a:tab pos="342900" algn="l"/>
              </a:tabLst>
            </a:pPr>
            <a:endParaRPr lang="en-US" altLang="en-US" sz="4800"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61803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1517" y="0"/>
            <a:ext cx="12267304" cy="686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6"/>
          <p:cNvSpPr>
            <a:spLocks noGrp="1"/>
          </p:cNvSpPr>
          <p:nvPr>
            <p:ph type="title"/>
          </p:nvPr>
        </p:nvSpPr>
        <p:spPr>
          <a:xfrm>
            <a:off x="1665643" y="-60773"/>
            <a:ext cx="10515600" cy="1325563"/>
          </a:xfrm>
        </p:spPr>
        <p:txBody>
          <a:bodyPr>
            <a:normAutofit/>
          </a:bodyPr>
          <a:lstStyle/>
          <a:p>
            <a:r>
              <a:rPr lang="en-ZA" sz="4000" dirty="0"/>
              <a:t>TABLE OF CONTENTS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extBox 2"/>
          <p:cNvSpPr txBox="1"/>
          <p:nvPr/>
        </p:nvSpPr>
        <p:spPr>
          <a:xfrm>
            <a:off x="442292" y="1325563"/>
            <a:ext cx="11100351" cy="5109091"/>
          </a:xfrm>
          <a:prstGeom prst="rect">
            <a:avLst/>
          </a:prstGeom>
          <a:noFill/>
          <a:ln>
            <a:solidFill>
              <a:srgbClr val="FF9933"/>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INTRODUCTION</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ICASA VISION MISSION &amp; VALUES</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STRATEGIC OUTCOME ORIENTATED GOALS &amp; STRATEGIC FIT</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2019/20 Q1 PERFORMANCE CONTEXT</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2019/20 Q1 PROGRAMME PERFORMANCE </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2019/20 Q1 FINANCIAL PERFORMANCE </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dirty="0">
                <a:solidFill>
                  <a:prstClr val="black"/>
                </a:solidFill>
                <a:latin typeface="Calibri" panose="020F0502020204030204" pitchFamily="34" charset="0"/>
              </a:rPr>
              <a:t>COUNCIL PERFORMANCE CONTRACTS </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dirty="0">
              <a:solidFill>
                <a:prstClr val="black"/>
              </a:solidFill>
              <a:latin typeface="Calibri" panose="020F0502020204030204" pitchFamily="34" charset="0"/>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dirty="0">
                <a:solidFill>
                  <a:prstClr val="black"/>
                </a:solidFill>
                <a:latin typeface="Calibri" panose="020F0502020204030204" pitchFamily="34" charset="0"/>
              </a:rPr>
              <a:t>CONCLUSION</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655117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Arial" panose="020B0604020202020204" pitchFamily="34" charset="0"/>
              <a:buChar char="•"/>
            </a:pPr>
            <a:endParaRPr lang="en-GB" sz="3800"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Arial" panose="020B0604020202020204" pitchFamily="34" charset="0"/>
              <a:buChar char="•"/>
            </a:pPr>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582892" y="215306"/>
            <a:ext cx="8430537" cy="707886"/>
          </a:xfrm>
          <a:prstGeom prst="rect">
            <a:avLst/>
          </a:prstGeom>
        </p:spPr>
        <p:txBody>
          <a:bodyPr wrap="square">
            <a:spAutoFit/>
          </a:bodyPr>
          <a:lstStyle/>
          <a:p>
            <a:r>
              <a:rPr lang="en-ZA" sz="4000" dirty="0">
                <a:latin typeface="+mj-lt"/>
                <a:ea typeface="Verdana" panose="020B0604030504040204" pitchFamily="34" charset="0"/>
                <a:cs typeface="Verdana" panose="020B0604030504040204" pitchFamily="34" charset="0"/>
              </a:rPr>
              <a:t>Organisational Mitigation Strategies</a:t>
            </a:r>
            <a:endParaRPr lang="en-US" sz="4000" dirty="0">
              <a:latin typeface="+mj-lt"/>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10">
            <a:extLst>
              <a:ext uri="{FF2B5EF4-FFF2-40B4-BE49-F238E27FC236}">
                <a16:creationId xmlns:a16="http://schemas.microsoft.com/office/drawing/2014/main" xmlns="" id="{2D5FF94F-75AD-47D3-8D4D-010720748221}"/>
              </a:ext>
            </a:extLst>
          </p:cNvPr>
          <p:cNvSpPr/>
          <p:nvPr/>
        </p:nvSpPr>
        <p:spPr>
          <a:xfrm>
            <a:off x="291547" y="1225827"/>
            <a:ext cx="11582404" cy="5416868"/>
          </a:xfrm>
          <a:prstGeom prst="rect">
            <a:avLst/>
          </a:prstGeom>
        </p:spPr>
        <p:txBody>
          <a:bodyPr wrap="square">
            <a:spAutoFit/>
          </a:bodyPr>
          <a:lstStyle/>
          <a:p>
            <a:pPr marL="457200" indent="-457200" algn="just">
              <a:buFont typeface="Wingdings" panose="05000000000000000000" pitchFamily="2" charset="2"/>
              <a:buChar char="q"/>
            </a:pPr>
            <a:r>
              <a:rPr lang="en-ZA" sz="3000" dirty="0">
                <a:latin typeface="Verdana" panose="020B0604030504040204" pitchFamily="34" charset="0"/>
                <a:ea typeface="Verdana" panose="020B0604030504040204" pitchFamily="34" charset="0"/>
                <a:cs typeface="Verdana" panose="020B0604030504040204" pitchFamily="34" charset="0"/>
              </a:rPr>
              <a:t>Implementation of a mid-quarter performance reporting to Council to ensure adequate tracking of quarterly activities. The mid-term quarterly report: </a:t>
            </a:r>
          </a:p>
          <a:p>
            <a:pPr marL="457200" indent="-457200" algn="just">
              <a:buFont typeface="Wingdings" panose="05000000000000000000" pitchFamily="2" charset="2"/>
              <a:buChar char="q"/>
            </a:pPr>
            <a:endParaRPr lang="en-ZA" sz="800"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Courier New" panose="02070309020205020404" pitchFamily="49" charset="0"/>
              <a:buChar char="o"/>
            </a:pPr>
            <a:r>
              <a:rPr lang="en-ZA" sz="3000" dirty="0">
                <a:latin typeface="Verdana" panose="020B0604030504040204" pitchFamily="34" charset="0"/>
                <a:ea typeface="Verdana" panose="020B0604030504040204" pitchFamily="34" charset="0"/>
                <a:cs typeface="Verdana" panose="020B0604030504040204" pitchFamily="34" charset="0"/>
              </a:rPr>
              <a:t>serves as an </a:t>
            </a:r>
            <a:r>
              <a:rPr lang="en-ZA" sz="3000" i="1" dirty="0">
                <a:latin typeface="Verdana" panose="020B0604030504040204" pitchFamily="34" charset="0"/>
                <a:ea typeface="Verdana" panose="020B0604030504040204" pitchFamily="34" charset="0"/>
                <a:cs typeface="Verdana" panose="020B0604030504040204" pitchFamily="34" charset="0"/>
              </a:rPr>
              <a:t>internal early warning system</a:t>
            </a:r>
            <a:r>
              <a:rPr lang="en-ZA" sz="3000" dirty="0">
                <a:latin typeface="Verdana" panose="020B0604030504040204" pitchFamily="34" charset="0"/>
                <a:ea typeface="Verdana" panose="020B0604030504040204" pitchFamily="34" charset="0"/>
                <a:cs typeface="Verdana" panose="020B0604030504040204" pitchFamily="34" charset="0"/>
              </a:rPr>
              <a:t> on programmes progress towards achievement of quarterly targets</a:t>
            </a:r>
          </a:p>
          <a:p>
            <a:pPr marL="457200" indent="-457200" algn="just">
              <a:buFont typeface="Courier New" panose="02070309020205020404" pitchFamily="49" charset="0"/>
              <a:buChar char="o"/>
            </a:pPr>
            <a:r>
              <a:rPr lang="en-ZA" sz="3000" dirty="0">
                <a:latin typeface="Verdana" panose="020B0604030504040204" pitchFamily="34" charset="0"/>
                <a:ea typeface="Verdana" panose="020B0604030504040204" pitchFamily="34" charset="0"/>
                <a:cs typeface="Verdana" panose="020B0604030504040204" pitchFamily="34" charset="0"/>
              </a:rPr>
              <a:t>gives an update on timely completion of key activities towards achievement of APP quarterly targets</a:t>
            </a:r>
          </a:p>
          <a:p>
            <a:pPr algn="just"/>
            <a:endParaRPr lang="en-ZA" sz="800"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Wingdings" panose="05000000000000000000" pitchFamily="2" charset="2"/>
              <a:buChar char="q"/>
            </a:pPr>
            <a:r>
              <a:rPr lang="en-ZA" sz="3000" dirty="0">
                <a:latin typeface="Verdana" panose="020B0604030504040204" pitchFamily="34" charset="0"/>
                <a:ea typeface="Verdana" panose="020B0604030504040204" pitchFamily="34" charset="0"/>
                <a:cs typeface="Verdana" panose="020B0604030504040204" pitchFamily="34" charset="0"/>
              </a:rPr>
              <a:t>Quarter 2 mid-quarter report has been produced to enable Council to take appropriate measures to drive performance </a:t>
            </a:r>
          </a:p>
        </p:txBody>
      </p:sp>
    </p:spTree>
    <p:extLst>
      <p:ext uri="{BB962C8B-B14F-4D97-AF65-F5344CB8AC3E}">
        <p14:creationId xmlns:p14="http://schemas.microsoft.com/office/powerpoint/2010/main" xmlns="" val="2326596484"/>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lgn="just"/>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672835" y="284780"/>
            <a:ext cx="6455949" cy="707886"/>
          </a:xfrm>
          <a:prstGeom prst="rect">
            <a:avLst/>
          </a:prstGeom>
        </p:spPr>
        <p:txBody>
          <a:bodyPr wrap="square">
            <a:spAutoFit/>
          </a:bodyPr>
          <a:lstStyle/>
          <a:p>
            <a:r>
              <a:rPr lang="en-ZA" sz="4000" dirty="0">
                <a:latin typeface="+mj-lt"/>
                <a:ea typeface="Verdana" panose="020B0604030504040204" pitchFamily="34" charset="0"/>
                <a:cs typeface="Verdana" panose="020B0604030504040204" pitchFamily="34" charset="0"/>
              </a:rPr>
              <a:t>Q2 Mid-Quarter Report </a:t>
            </a:r>
            <a:endParaRPr lang="en-US" sz="4000" dirty="0">
              <a:latin typeface="+mj-lt"/>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10">
            <a:extLst>
              <a:ext uri="{FF2B5EF4-FFF2-40B4-BE49-F238E27FC236}">
                <a16:creationId xmlns:a16="http://schemas.microsoft.com/office/drawing/2014/main" xmlns="" id="{2D5FF94F-75AD-47D3-8D4D-010720748221}"/>
              </a:ext>
            </a:extLst>
          </p:cNvPr>
          <p:cNvSpPr/>
          <p:nvPr/>
        </p:nvSpPr>
        <p:spPr>
          <a:xfrm>
            <a:off x="297463" y="1225827"/>
            <a:ext cx="11602990" cy="5601533"/>
          </a:xfrm>
          <a:prstGeom prst="rect">
            <a:avLst/>
          </a:prstGeom>
        </p:spPr>
        <p:txBody>
          <a:bodyPr wrap="square">
            <a:spAutoFit/>
          </a:bodyPr>
          <a:lstStyle/>
          <a:p>
            <a:pPr marL="457200" indent="-457200" algn="just">
              <a:buFont typeface="Wingdings" panose="05000000000000000000" pitchFamily="2" charset="2"/>
              <a:buChar char="q"/>
            </a:pPr>
            <a:r>
              <a:rPr lang="en-ZA" sz="2200" dirty="0">
                <a:latin typeface="Verdana" panose="020B0604030504040204" pitchFamily="34" charset="0"/>
                <a:ea typeface="Verdana" panose="020B0604030504040204" pitchFamily="34" charset="0"/>
                <a:cs typeface="Verdana" panose="020B0604030504040204" pitchFamily="34" charset="0"/>
              </a:rPr>
              <a:t>Thirty-three (33) key activities executed (including outstanding Q1 activities)</a:t>
            </a:r>
          </a:p>
          <a:p>
            <a:pPr marL="457200" indent="-457200" algn="just">
              <a:buFont typeface="Wingdings" panose="05000000000000000000" pitchFamily="2" charset="2"/>
              <a:buChar char="q"/>
            </a:pPr>
            <a:endParaRPr lang="en-ZA" sz="800"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Wingdings" panose="05000000000000000000" pitchFamily="2" charset="2"/>
              <a:buChar char="q"/>
            </a:pPr>
            <a:r>
              <a:rPr lang="en-ZA" sz="2200" dirty="0">
                <a:latin typeface="Verdana" panose="020B0604030504040204" pitchFamily="34" charset="0"/>
                <a:ea typeface="Verdana" panose="020B0604030504040204" pitchFamily="34" charset="0"/>
                <a:cs typeface="Verdana" panose="020B0604030504040204" pitchFamily="34" charset="0"/>
              </a:rPr>
              <a:t>Thirty-one (31) of the thirty three were successfully completed half-way into quarter 2 (as at 15 August 2019) </a:t>
            </a:r>
          </a:p>
          <a:p>
            <a:pPr marL="457200" indent="-457200" algn="just">
              <a:buFont typeface="Wingdings" panose="05000000000000000000" pitchFamily="2" charset="2"/>
              <a:buChar char="q"/>
            </a:pPr>
            <a:endParaRPr lang="en-ZA" sz="800"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Wingdings" panose="05000000000000000000" pitchFamily="2" charset="2"/>
              <a:buChar char="q"/>
            </a:pPr>
            <a:r>
              <a:rPr lang="en-ZA" sz="2200" dirty="0">
                <a:latin typeface="Verdana" panose="020B0604030504040204" pitchFamily="34" charset="0"/>
                <a:ea typeface="Verdana" panose="020B0604030504040204" pitchFamily="34" charset="0"/>
                <a:cs typeface="Verdana" panose="020B0604030504040204" pitchFamily="34" charset="0"/>
              </a:rPr>
              <a:t>Overall Q2 activities completion rate is at 93.9%</a:t>
            </a:r>
          </a:p>
          <a:p>
            <a:pPr marL="457200" indent="-457200" algn="just">
              <a:buFont typeface="Wingdings" panose="05000000000000000000" pitchFamily="2" charset="2"/>
              <a:buChar char="q"/>
            </a:pPr>
            <a:endParaRPr lang="en-ZA" sz="800"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Wingdings" panose="05000000000000000000" pitchFamily="2" charset="2"/>
              <a:buChar char="q"/>
            </a:pPr>
            <a:r>
              <a:rPr lang="en-ZA" sz="2200" dirty="0">
                <a:latin typeface="Verdana" panose="020B0604030504040204" pitchFamily="34" charset="0"/>
                <a:ea typeface="Verdana" panose="020B0604030504040204" pitchFamily="34" charset="0"/>
                <a:cs typeface="Verdana" panose="020B0604030504040204" pitchFamily="34" charset="0"/>
              </a:rPr>
              <a:t>The two (2) key activities which were not completed are:</a:t>
            </a:r>
          </a:p>
          <a:p>
            <a:pPr marL="914400" lvl="1" indent="-457200" algn="just">
              <a:buFont typeface="Wingdings" panose="05000000000000000000" pitchFamily="2" charset="2"/>
              <a:buChar char="q"/>
            </a:pPr>
            <a:r>
              <a:rPr lang="en-GB" sz="2000" dirty="0">
                <a:latin typeface="Verdana" panose="020B0604030504040204" pitchFamily="34" charset="0"/>
                <a:ea typeface="Verdana" panose="020B0604030504040204" pitchFamily="34" charset="0"/>
                <a:cs typeface="Verdana" panose="020B0604030504040204" pitchFamily="34" charset="0"/>
              </a:rPr>
              <a:t>Completion of the process for the licensing of I-ECNS (for the WOAN): the Policy directive, which is a pre-requisite for the drafting of the Invitation to Apply for an I-ECNS licence - was only issued on 26 July 2019. All activities to issue an ITA are being prioritised including preparation of a draft notice)</a:t>
            </a:r>
          </a:p>
          <a:p>
            <a:pPr marL="914400" lvl="1" indent="-457200" algn="just">
              <a:buFont typeface="Wingdings" panose="05000000000000000000" pitchFamily="2" charset="2"/>
              <a:buChar char="q"/>
            </a:pPr>
            <a:r>
              <a:rPr lang="en-GB" sz="2000" dirty="0">
                <a:latin typeface="Verdana" panose="020B0604030504040204" pitchFamily="34" charset="0"/>
                <a:ea typeface="Verdana" panose="020B0604030504040204" pitchFamily="34" charset="0"/>
                <a:cs typeface="Verdana" panose="020B0604030504040204" pitchFamily="34" charset="0"/>
              </a:rPr>
              <a:t>Review of the Must Carry Regulations: Research on the drafting of the discussion document has been completed. Establishment of a Council Committee is in progress and the discussion document will be completed in the second half of quarter two.</a:t>
            </a:r>
          </a:p>
          <a:p>
            <a:pPr marL="914400" lvl="1" indent="-457200" algn="just">
              <a:buFont typeface="Wingdings" panose="05000000000000000000" pitchFamily="2" charset="2"/>
              <a:buChar char="q"/>
            </a:pPr>
            <a:endParaRPr lang="en-GB" sz="800" dirty="0">
              <a:latin typeface="Verdana" panose="020B0604030504040204" pitchFamily="34" charset="0"/>
              <a:ea typeface="Verdana" panose="020B0604030504040204" pitchFamily="34" charset="0"/>
              <a:cs typeface="Verdana" panose="020B0604030504040204" pitchFamily="34" charset="0"/>
            </a:endParaRPr>
          </a:p>
          <a:p>
            <a:pPr marL="457200" indent="-457200" algn="just">
              <a:buFont typeface="Wingdings" panose="05000000000000000000" pitchFamily="2" charset="2"/>
              <a:buChar char="q"/>
            </a:pPr>
            <a:r>
              <a:rPr lang="en-GB" sz="2200" dirty="0">
                <a:latin typeface="Verdana" panose="020B0604030504040204" pitchFamily="34" charset="0"/>
                <a:ea typeface="Verdana" panose="020B0604030504040204" pitchFamily="34" charset="0"/>
                <a:cs typeface="Verdana" panose="020B0604030504040204" pitchFamily="34" charset="0"/>
              </a:rPr>
              <a:t>Based on the 93.9% quarter 2 mid-quarter success rate, ALL Programmes are in good stead to achieve their quarter 2 targets </a:t>
            </a:r>
          </a:p>
        </p:txBody>
      </p:sp>
    </p:spTree>
    <p:extLst>
      <p:ext uri="{BB962C8B-B14F-4D97-AF65-F5344CB8AC3E}">
        <p14:creationId xmlns:p14="http://schemas.microsoft.com/office/powerpoint/2010/main" xmlns="" val="2003953939"/>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6609" y="0"/>
            <a:ext cx="1247804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2"/>
          <p:cNvSpPr txBox="1">
            <a:spLocks noChangeArrowheads="1"/>
          </p:cNvSpPr>
          <p:nvPr/>
        </p:nvSpPr>
        <p:spPr bwMode="auto">
          <a:xfrm>
            <a:off x="309489" y="3221503"/>
            <a:ext cx="11352628" cy="24055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r>
              <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Q1 Financial Performance </a:t>
            </a:r>
          </a:p>
          <a:p>
            <a:pPr>
              <a:tabLst>
                <a:tab pos="342900" algn="l"/>
              </a:tabLst>
            </a:pPr>
            <a:endParaRPr lang="en-US" altLang="en-US" sz="4800"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69648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6609" y="0"/>
            <a:ext cx="1247804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2"/>
          <p:cNvSpPr txBox="1">
            <a:spLocks noChangeArrowheads="1"/>
          </p:cNvSpPr>
          <p:nvPr/>
        </p:nvSpPr>
        <p:spPr bwMode="auto">
          <a:xfrm>
            <a:off x="309489" y="3221503"/>
            <a:ext cx="11352628" cy="24055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r>
              <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BUDGET AND EXPENDITURE REPORT</a:t>
            </a:r>
            <a:endParaRPr lang="en-US" altLang="en-US" sz="2800"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r>
              <a:rPr lang="en-ZA" altLang="en-US" sz="2800"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(QUARTER 1: 1 APRIL - 30 JUNE 2019)</a:t>
            </a:r>
            <a:endParaRPr lang="en-US" altLang="en-US" sz="2800"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4800"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912131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lgn="just"/>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358041" y="288222"/>
            <a:ext cx="6455949" cy="707886"/>
          </a:xfrm>
          <a:prstGeom prst="rect">
            <a:avLst/>
          </a:prstGeom>
        </p:spPr>
        <p:txBody>
          <a:bodyPr wrap="square">
            <a:spAutoFit/>
          </a:bodyPr>
          <a:lstStyle/>
          <a:p>
            <a:r>
              <a:rPr lang="en-ZA" sz="4000" dirty="0">
                <a:latin typeface="+mj-lt"/>
                <a:ea typeface="Verdana" panose="020B0604030504040204" pitchFamily="34" charset="0"/>
                <a:cs typeface="Verdana" panose="020B0604030504040204" pitchFamily="34" charset="0"/>
              </a:rPr>
              <a:t>   Q1 Revenue Report</a:t>
            </a:r>
            <a:endParaRPr lang="en-US" sz="4000" dirty="0">
              <a:latin typeface="+mj-lt"/>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p:cNvPicPr/>
          <p:nvPr/>
        </p:nvPicPr>
        <p:blipFill>
          <a:blip r:embed="rId3" cstate="print">
            <a:grayscl/>
            <a:extLst>
              <a:ext uri="{28A0092B-C50C-407E-A947-70E740481C1C}">
                <a14:useLocalDpi xmlns:a14="http://schemas.microsoft.com/office/drawing/2010/main" xmlns="" val="0"/>
              </a:ext>
            </a:extLst>
          </a:blip>
          <a:srcRect/>
          <a:stretch>
            <a:fillRect/>
          </a:stretch>
        </p:blipFill>
        <p:spPr bwMode="auto">
          <a:xfrm>
            <a:off x="437322" y="1421134"/>
            <a:ext cx="11264349" cy="2218881"/>
          </a:xfrm>
          <a:prstGeom prst="rect">
            <a:avLst/>
          </a:prstGeom>
          <a:noFill/>
          <a:ln>
            <a:noFill/>
          </a:ln>
        </p:spPr>
      </p:pic>
      <p:sp>
        <p:nvSpPr>
          <p:cNvPr id="5" name="Rectangle 4"/>
          <p:cNvSpPr/>
          <p:nvPr/>
        </p:nvSpPr>
        <p:spPr>
          <a:xfrm>
            <a:off x="437321" y="3875403"/>
            <a:ext cx="11264349" cy="877613"/>
          </a:xfrm>
          <a:prstGeom prst="rect">
            <a:avLst/>
          </a:prstGeom>
        </p:spPr>
        <p:txBody>
          <a:bodyPr wrap="square">
            <a:spAutoFit/>
          </a:bodyPr>
          <a:lstStyle/>
          <a:p>
            <a:pPr marL="87313" algn="just">
              <a:lnSpc>
                <a:spcPct val="150000"/>
              </a:lnSpc>
            </a:pPr>
            <a:r>
              <a:rPr lang="en-US" dirty="0">
                <a:latin typeface="Verdana" panose="020B0604030504040204" pitchFamily="34" charset="0"/>
              </a:rPr>
              <a:t>The Authority’s revenue as at the end of June 2019 was </a:t>
            </a:r>
            <a:r>
              <a:rPr lang="en-US" b="1" dirty="0">
                <a:latin typeface="Verdana" panose="020B0604030504040204" pitchFamily="34" charset="0"/>
              </a:rPr>
              <a:t>R 105 153 580</a:t>
            </a:r>
            <a:r>
              <a:rPr lang="en-US" dirty="0">
                <a:latin typeface="Verdana" panose="020B0604030504040204" pitchFamily="34" charset="0"/>
              </a:rPr>
              <a:t>.</a:t>
            </a:r>
            <a:r>
              <a:rPr lang="en-US" b="1" dirty="0">
                <a:latin typeface="Verdana" panose="020B0604030504040204" pitchFamily="34" charset="0"/>
              </a:rPr>
              <a:t> </a:t>
            </a:r>
            <a:r>
              <a:rPr lang="en-US" dirty="0">
                <a:latin typeface="Verdana" panose="020B0604030504040204" pitchFamily="34" charset="0"/>
              </a:rPr>
              <a:t>The actual revenue for the quarter exceeded estimated revenue by an amount of </a:t>
            </a:r>
            <a:r>
              <a:rPr lang="en-US" b="1" dirty="0">
                <a:latin typeface="Verdana" panose="020B0604030504040204" pitchFamily="34" charset="0"/>
              </a:rPr>
              <a:t>R 9 396 986 (9.8%)</a:t>
            </a:r>
            <a:endParaRPr lang="en-US" b="1" dirty="0"/>
          </a:p>
        </p:txBody>
      </p:sp>
    </p:spTree>
    <p:extLst>
      <p:ext uri="{BB962C8B-B14F-4D97-AF65-F5344CB8AC3E}">
        <p14:creationId xmlns:p14="http://schemas.microsoft.com/office/powerpoint/2010/main" xmlns="" val="111651130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lgn="just"/>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358041" y="288222"/>
            <a:ext cx="7311174" cy="707886"/>
          </a:xfrm>
          <a:prstGeom prst="rect">
            <a:avLst/>
          </a:prstGeom>
        </p:spPr>
        <p:txBody>
          <a:bodyPr wrap="square">
            <a:spAutoFit/>
          </a:bodyPr>
          <a:lstStyle/>
          <a:p>
            <a:r>
              <a:rPr lang="en-ZA" sz="4000" dirty="0">
                <a:latin typeface="+mj-lt"/>
                <a:ea typeface="Verdana" panose="020B0604030504040204" pitchFamily="34" charset="0"/>
                <a:cs typeface="Verdana" panose="020B0604030504040204" pitchFamily="34" charset="0"/>
              </a:rPr>
              <a:t>   Q1 Expenditure Report</a:t>
            </a:r>
            <a:endParaRPr lang="en-US" sz="4000" dirty="0">
              <a:latin typeface="+mj-lt"/>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6" name="Picture 5"/>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xmlns="" val="0"/>
              </a:ext>
            </a:extLst>
          </a:blip>
          <a:srcRect/>
          <a:stretch>
            <a:fillRect/>
          </a:stretch>
        </p:blipFill>
        <p:spPr bwMode="auto">
          <a:xfrm>
            <a:off x="439615" y="1419515"/>
            <a:ext cx="11262056" cy="4383408"/>
          </a:xfrm>
          <a:prstGeom prst="rect">
            <a:avLst/>
          </a:prstGeom>
          <a:noFill/>
          <a:ln>
            <a:noFill/>
          </a:ln>
        </p:spPr>
      </p:pic>
    </p:spTree>
    <p:extLst>
      <p:ext uri="{BB962C8B-B14F-4D97-AF65-F5344CB8AC3E}">
        <p14:creationId xmlns:p14="http://schemas.microsoft.com/office/powerpoint/2010/main" xmlns="" val="3217725517"/>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lgn="just"/>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358041" y="288222"/>
            <a:ext cx="7311174" cy="707886"/>
          </a:xfrm>
          <a:prstGeom prst="rect">
            <a:avLst/>
          </a:prstGeom>
        </p:spPr>
        <p:txBody>
          <a:bodyPr wrap="square">
            <a:spAutoFit/>
          </a:bodyPr>
          <a:lstStyle/>
          <a:p>
            <a:r>
              <a:rPr lang="en-ZA" sz="4000" dirty="0">
                <a:latin typeface="+mj-lt"/>
                <a:ea typeface="Verdana" panose="020B0604030504040204" pitchFamily="34" charset="0"/>
                <a:cs typeface="Verdana" panose="020B0604030504040204" pitchFamily="34" charset="0"/>
              </a:rPr>
              <a:t>   Q1 Expenditure Report</a:t>
            </a:r>
            <a:endParaRPr lang="en-US" sz="4000" dirty="0">
              <a:latin typeface="+mj-lt"/>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384315" y="1225689"/>
            <a:ext cx="11264349" cy="5108386"/>
          </a:xfrm>
          <a:prstGeom prst="rect">
            <a:avLst/>
          </a:prstGeom>
        </p:spPr>
        <p:txBody>
          <a:bodyPr wrap="square">
            <a:spAutoFit/>
          </a:bodyPr>
          <a:lstStyle/>
          <a:p>
            <a:pPr marL="430213" indent="-342900" algn="just">
              <a:lnSpc>
                <a:spcPct val="150000"/>
              </a:lnSpc>
              <a:buFont typeface="Wingdings" panose="05000000000000000000" pitchFamily="2" charset="2"/>
              <a:buChar char="q"/>
            </a:pPr>
            <a:r>
              <a:rPr lang="en-US" sz="2000" dirty="0">
                <a:latin typeface="Verdana" panose="020B0604030504040204" pitchFamily="34" charset="0"/>
                <a:ea typeface="Verdana" panose="020B0604030504040204" pitchFamily="34" charset="0"/>
                <a:cs typeface="Verdana" panose="020B0604030504040204" pitchFamily="34" charset="0"/>
              </a:rPr>
              <a:t>The Authority’s year to date total OPEX expenditure excluding normal projects and capital costs was </a:t>
            </a:r>
            <a:r>
              <a:rPr lang="en-US" sz="2000" b="1" dirty="0">
                <a:latin typeface="Verdana" panose="020B0604030504040204" pitchFamily="34" charset="0"/>
                <a:ea typeface="Verdana" panose="020B0604030504040204" pitchFamily="34" charset="0"/>
                <a:cs typeface="Verdana" panose="020B0604030504040204" pitchFamily="34" charset="0"/>
              </a:rPr>
              <a:t>R 108 796 533  (84.3%)</a:t>
            </a:r>
            <a:r>
              <a:rPr lang="en-US" sz="2000" dirty="0">
                <a:latin typeface="Verdana" panose="020B0604030504040204" pitchFamily="34" charset="0"/>
                <a:ea typeface="Verdana" panose="020B0604030504040204" pitchFamily="34" charset="0"/>
                <a:cs typeface="Verdana" panose="020B0604030504040204" pitchFamily="34" charset="0"/>
              </a:rPr>
              <a:t> against the budget of </a:t>
            </a:r>
            <a:r>
              <a:rPr lang="en-US" sz="2000" b="1" dirty="0">
                <a:latin typeface="Verdana" panose="020B0604030504040204" pitchFamily="34" charset="0"/>
                <a:ea typeface="Verdana" panose="020B0604030504040204" pitchFamily="34" charset="0"/>
                <a:cs typeface="Verdana" panose="020B0604030504040204" pitchFamily="34" charset="0"/>
              </a:rPr>
              <a:t>R 129 076 276.</a:t>
            </a:r>
            <a:r>
              <a:rPr lang="en-US" sz="2000" dirty="0">
                <a:latin typeface="Verdana" panose="020B0604030504040204" pitchFamily="34" charset="0"/>
                <a:ea typeface="Verdana" panose="020B0604030504040204" pitchFamily="34" charset="0"/>
                <a:cs typeface="Verdana" panose="020B0604030504040204" pitchFamily="34" charset="0"/>
              </a:rPr>
              <a:t> Total underspending for the quarter was R 20 279 742 (15.7%).</a:t>
            </a:r>
          </a:p>
          <a:p>
            <a:pPr marL="87313" algn="just">
              <a:lnSpc>
                <a:spcPct val="150000"/>
              </a:lnSpc>
            </a:pPr>
            <a:endParaRPr lang="en-ZA" sz="2000" dirty="0">
              <a:latin typeface="Verdana" panose="020B0604030504040204" pitchFamily="34" charset="0"/>
              <a:ea typeface="Verdana" panose="020B0604030504040204" pitchFamily="34" charset="0"/>
              <a:cs typeface="Verdana" panose="020B0604030504040204" pitchFamily="34" charset="0"/>
            </a:endParaRPr>
          </a:p>
          <a:p>
            <a:pPr marL="430213" indent="-342900" algn="just">
              <a:lnSpc>
                <a:spcPct val="150000"/>
              </a:lnSpc>
              <a:buFont typeface="Wingdings" panose="05000000000000000000" pitchFamily="2" charset="2"/>
              <a:buChar char="q"/>
            </a:pPr>
            <a:r>
              <a:rPr lang="en-ZA" sz="2000" b="1" i="1" dirty="0">
                <a:latin typeface="Verdana" panose="020B0604030504040204" pitchFamily="34" charset="0"/>
                <a:ea typeface="Verdana" panose="020B0604030504040204" pitchFamily="34" charset="0"/>
                <a:cs typeface="Verdana" panose="020B0604030504040204" pitchFamily="34" charset="0"/>
              </a:rPr>
              <a:t>Underspending and savings</a:t>
            </a:r>
            <a:r>
              <a:rPr lang="en-ZA" sz="2000" dirty="0">
                <a:latin typeface="Verdana" panose="020B0604030504040204" pitchFamily="34" charset="0"/>
                <a:ea typeface="Verdana" panose="020B0604030504040204" pitchFamily="34" charset="0"/>
                <a:cs typeface="Verdana" panose="020B0604030504040204" pitchFamily="34" charset="0"/>
              </a:rPr>
              <a:t> were identified on following budget items:</a:t>
            </a:r>
          </a:p>
          <a:p>
            <a:pPr marL="430213" indent="-342900" algn="just">
              <a:lnSpc>
                <a:spcPct val="150000"/>
              </a:lnSpc>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International travel: travel was undertaken in line with the approved budget and all travel associated costs were monitored in line with the approved schedule of trips</a:t>
            </a:r>
          </a:p>
          <a:p>
            <a:pPr marL="430213" indent="-342900" algn="just">
              <a:lnSpc>
                <a:spcPct val="150000"/>
              </a:lnSpc>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Conferences and meetings: procurement for meetings / conferences was limited as per cost containment instruction note (meeting were largely held internally)</a:t>
            </a:r>
          </a:p>
          <a:p>
            <a:pPr marL="430213" indent="-342900" algn="just">
              <a:lnSpc>
                <a:spcPct val="150000"/>
              </a:lnSpc>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Vacant positions were filled only where critical in line with the moratorium</a:t>
            </a:r>
          </a:p>
        </p:txBody>
      </p:sp>
    </p:spTree>
    <p:extLst>
      <p:ext uri="{BB962C8B-B14F-4D97-AF65-F5344CB8AC3E}">
        <p14:creationId xmlns:p14="http://schemas.microsoft.com/office/powerpoint/2010/main" xmlns="" val="250007669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lgn="just"/>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358041" y="288222"/>
            <a:ext cx="7311174" cy="707886"/>
          </a:xfrm>
          <a:prstGeom prst="rect">
            <a:avLst/>
          </a:prstGeom>
        </p:spPr>
        <p:txBody>
          <a:bodyPr wrap="square">
            <a:spAutoFit/>
          </a:bodyPr>
          <a:lstStyle/>
          <a:p>
            <a:r>
              <a:rPr lang="en-ZA" sz="4000" dirty="0">
                <a:latin typeface="+mj-lt"/>
                <a:ea typeface="Verdana" panose="020B0604030504040204" pitchFamily="34" charset="0"/>
                <a:cs typeface="Verdana" panose="020B0604030504040204" pitchFamily="34" charset="0"/>
              </a:rPr>
              <a:t>   Q1 Expenditure Report</a:t>
            </a:r>
            <a:endParaRPr lang="en-US" sz="4000" dirty="0">
              <a:latin typeface="+mj-lt"/>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384315" y="1225689"/>
            <a:ext cx="11264349" cy="3723392"/>
          </a:xfrm>
          <a:prstGeom prst="rect">
            <a:avLst/>
          </a:prstGeom>
        </p:spPr>
        <p:txBody>
          <a:bodyPr wrap="square">
            <a:spAutoFit/>
          </a:bodyPr>
          <a:lstStyle/>
          <a:p>
            <a:pPr marL="430213" indent="-342900" algn="just">
              <a:lnSpc>
                <a:spcPct val="150000"/>
              </a:lnSpc>
              <a:buFont typeface="Wingdings" panose="05000000000000000000" pitchFamily="2" charset="2"/>
              <a:buChar char="q"/>
            </a:pPr>
            <a:r>
              <a:rPr lang="en-ZA" sz="2000" b="1" i="1" dirty="0">
                <a:latin typeface="Verdana" panose="020B0604030504040204" pitchFamily="34" charset="0"/>
                <a:ea typeface="Verdana" panose="020B0604030504040204" pitchFamily="34" charset="0"/>
                <a:cs typeface="Verdana" panose="020B0604030504040204" pitchFamily="34" charset="0"/>
              </a:rPr>
              <a:t>Overspending</a:t>
            </a:r>
            <a:r>
              <a:rPr lang="en-ZA" sz="2000" dirty="0">
                <a:latin typeface="Verdana" panose="020B0604030504040204" pitchFamily="34" charset="0"/>
                <a:ea typeface="Verdana" panose="020B0604030504040204" pitchFamily="34" charset="0"/>
                <a:cs typeface="Verdana" panose="020B0604030504040204" pitchFamily="34" charset="0"/>
              </a:rPr>
              <a:t> was identified on following budget items:</a:t>
            </a:r>
          </a:p>
          <a:p>
            <a:pPr marL="430213" indent="-342900" algn="just">
              <a:lnSpc>
                <a:spcPct val="150000"/>
              </a:lnSpc>
              <a:buFont typeface="Courier New" panose="02070309020205020404" pitchFamily="49" charset="0"/>
              <a:buChar char="o"/>
            </a:pPr>
            <a:r>
              <a:rPr lang="en-US" sz="2000" dirty="0">
                <a:latin typeface="Verdana" panose="020B0604030504040204" pitchFamily="34" charset="0"/>
                <a:ea typeface="Verdana" panose="020B0604030504040204" pitchFamily="34" charset="0"/>
                <a:cs typeface="Verdana" panose="020B0604030504040204" pitchFamily="34" charset="0"/>
              </a:rPr>
              <a:t>Legal expenditure (litigation and legal fees): there was a significant increase on legal expenditure mainly due to invoices accrued at year end and paid during Q1</a:t>
            </a:r>
          </a:p>
          <a:p>
            <a:pPr marL="430213" indent="-342900" algn="just">
              <a:lnSpc>
                <a:spcPct val="150000"/>
              </a:lnSpc>
              <a:buFont typeface="Courier New" panose="02070309020205020404" pitchFamily="49" charset="0"/>
              <a:buChar char="o"/>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430213" indent="-342900" algn="just">
              <a:lnSpc>
                <a:spcPct val="150000"/>
              </a:lnSpc>
              <a:buFont typeface="Courier New" panose="02070309020205020404" pitchFamily="49" charset="0"/>
              <a:buChar char="o"/>
            </a:pPr>
            <a:r>
              <a:rPr lang="en-US" sz="2000" dirty="0">
                <a:latin typeface="Verdana" panose="020B0604030504040204" pitchFamily="34" charset="0"/>
                <a:ea typeface="Verdana" panose="020B0604030504040204" pitchFamily="34" charset="0"/>
                <a:cs typeface="Verdana" panose="020B0604030504040204" pitchFamily="34" charset="0"/>
              </a:rPr>
              <a:t>Consumer Advisory Panel activities: the over expenditure identified in Compliance and Consumer Affairs Division (Programme 6)  was due to an increase in the number of Consumer Advisory Panel meetings and workshops held during Q1</a:t>
            </a:r>
          </a:p>
          <a:p>
            <a:pPr marL="87313" algn="just">
              <a:lnSpc>
                <a:spcPct val="150000"/>
              </a:lnSpc>
            </a:pP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61015750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lgn="just"/>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358041" y="288222"/>
            <a:ext cx="7311174" cy="707886"/>
          </a:xfrm>
          <a:prstGeom prst="rect">
            <a:avLst/>
          </a:prstGeom>
        </p:spPr>
        <p:txBody>
          <a:bodyPr wrap="square">
            <a:spAutoFit/>
          </a:bodyPr>
          <a:lstStyle/>
          <a:p>
            <a:r>
              <a:rPr lang="en-ZA" sz="4000" dirty="0">
                <a:latin typeface="+mj-lt"/>
                <a:ea typeface="Verdana" panose="020B0604030504040204" pitchFamily="34" charset="0"/>
                <a:cs typeface="Verdana" panose="020B0604030504040204" pitchFamily="34" charset="0"/>
              </a:rPr>
              <a:t>   Q1 Cash Flow Summary</a:t>
            </a:r>
            <a:endParaRPr lang="en-US" sz="4000" dirty="0">
              <a:latin typeface="+mj-lt"/>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xmlns="" val="3410357384"/>
              </p:ext>
            </p:extLst>
          </p:nvPr>
        </p:nvGraphicFramePr>
        <p:xfrm>
          <a:off x="437323" y="1231496"/>
          <a:ext cx="11264348" cy="5001009"/>
        </p:xfrm>
        <a:graphic>
          <a:graphicData uri="http://schemas.openxmlformats.org/presentationml/2006/ole">
            <p:oleObj spid="_x0000_s1030" name="Worksheet" r:id="rId4" imgW="3038307" imgH="1543304" progId="Excel.Sheet.12">
              <p:embed/>
            </p:oleObj>
          </a:graphicData>
        </a:graphic>
      </p:graphicFrame>
    </p:spTree>
    <p:extLst>
      <p:ext uri="{BB962C8B-B14F-4D97-AF65-F5344CB8AC3E}">
        <p14:creationId xmlns:p14="http://schemas.microsoft.com/office/powerpoint/2010/main" xmlns="" val="230384324"/>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lgn="just"/>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358041" y="288222"/>
            <a:ext cx="7311174" cy="707886"/>
          </a:xfrm>
          <a:prstGeom prst="rect">
            <a:avLst/>
          </a:prstGeom>
        </p:spPr>
        <p:txBody>
          <a:bodyPr wrap="square">
            <a:spAutoFit/>
          </a:bodyPr>
          <a:lstStyle/>
          <a:p>
            <a:r>
              <a:rPr lang="en-ZA" sz="4000" dirty="0">
                <a:latin typeface="+mj-lt"/>
                <a:ea typeface="Verdana" panose="020B0604030504040204" pitchFamily="34" charset="0"/>
                <a:cs typeface="Verdana" panose="020B0604030504040204" pitchFamily="34" charset="0"/>
              </a:rPr>
              <a:t>   Q1 Cash Flow Report</a:t>
            </a:r>
            <a:endParaRPr lang="en-US" sz="4000" dirty="0">
              <a:latin typeface="+mj-lt"/>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301739" y="1277382"/>
            <a:ext cx="11399931" cy="4708981"/>
          </a:xfrm>
          <a:prstGeom prst="rect">
            <a:avLst/>
          </a:prstGeom>
        </p:spPr>
        <p:txBody>
          <a:bodyPr wrap="square">
            <a:spAutoFit/>
          </a:bodyPr>
          <a:lstStyle/>
          <a:p>
            <a:pPr marL="628650" indent="-342900" algn="just">
              <a:lnSpc>
                <a:spcPct val="150000"/>
              </a:lnSpc>
              <a:spcAft>
                <a:spcPts val="0"/>
              </a:spcAft>
              <a:buFont typeface="Wingdings" panose="05000000000000000000" pitchFamily="2" charset="2"/>
              <a:buChar char="q"/>
              <a:tabLst>
                <a:tab pos="171450" algn="l"/>
              </a:tabLst>
            </a:pPr>
            <a:r>
              <a:rPr lang="en-ZA" sz="2000" dirty="0">
                <a:latin typeface="Verdana" panose="020B0604030504040204" pitchFamily="34" charset="0"/>
                <a:ea typeface="Verdana" panose="020B0604030504040204" pitchFamily="34" charset="0"/>
                <a:cs typeface="Verdana" panose="020B0604030504040204" pitchFamily="34" charset="0"/>
              </a:rPr>
              <a:t>As at 31 March 2019, the Authority recorded a bank balance of </a:t>
            </a:r>
            <a:r>
              <a:rPr lang="en-ZA" sz="2000" b="1" dirty="0">
                <a:latin typeface="Verdana" panose="020B0604030504040204" pitchFamily="34" charset="0"/>
                <a:ea typeface="Verdana" panose="020B0604030504040204" pitchFamily="34" charset="0"/>
                <a:cs typeface="Verdana" panose="020B0604030504040204" pitchFamily="34" charset="0"/>
              </a:rPr>
              <a:t>R 45 692 419</a:t>
            </a:r>
            <a:r>
              <a:rPr lang="en-ZA" sz="2000" dirty="0">
                <a:latin typeface="Verdana" panose="020B0604030504040204" pitchFamily="34" charset="0"/>
                <a:ea typeface="Verdana" panose="020B0604030504040204" pitchFamily="34" charset="0"/>
                <a:cs typeface="Verdana" panose="020B0604030504040204" pitchFamily="34" charset="0"/>
              </a:rPr>
              <a:t> and this bank balance was rolled over to the current financial year to fund at total amount of </a:t>
            </a:r>
            <a:r>
              <a:rPr lang="en-ZA" sz="2000" b="1" dirty="0">
                <a:latin typeface="Verdana" panose="020B0604030504040204" pitchFamily="34" charset="0"/>
                <a:ea typeface="Verdana" panose="020B0604030504040204" pitchFamily="34" charset="0"/>
                <a:cs typeface="Verdana" panose="020B0604030504040204" pitchFamily="34" charset="0"/>
              </a:rPr>
              <a:t>R 15 800 121</a:t>
            </a:r>
            <a:r>
              <a:rPr lang="en-ZA" sz="2000" dirty="0">
                <a:latin typeface="Verdana" panose="020B0604030504040204" pitchFamily="34" charset="0"/>
                <a:ea typeface="Verdana" panose="020B0604030504040204" pitchFamily="34" charset="0"/>
                <a:cs typeface="Verdana" panose="020B0604030504040204" pitchFamily="34" charset="0"/>
              </a:rPr>
              <a:t> relating to accruals recorded at year-end.</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285750" algn="just">
              <a:lnSpc>
                <a:spcPct val="150000"/>
              </a:lnSpc>
              <a:spcAft>
                <a:spcPts val="0"/>
              </a:spcAft>
              <a:tabLst>
                <a:tab pos="171450" algn="l"/>
              </a:tabLst>
            </a:pPr>
            <a:r>
              <a:rPr lang="en-ZA" sz="2000" dirty="0">
                <a:latin typeface="Verdana" panose="020B0604030504040204" pitchFamily="34" charset="0"/>
                <a:ea typeface="Verdana" panose="020B0604030504040204" pitchFamily="34" charset="0"/>
                <a:cs typeface="Verdana" panose="020B0604030504040204" pitchFamily="34" charset="0"/>
              </a:rPr>
              <a:t> </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628650" indent="-342900" algn="just">
              <a:lnSpc>
                <a:spcPct val="150000"/>
              </a:lnSpc>
              <a:spcAft>
                <a:spcPts val="0"/>
              </a:spcAft>
              <a:buFont typeface="Wingdings" panose="05000000000000000000" pitchFamily="2" charset="2"/>
              <a:buChar char="q"/>
              <a:tabLst>
                <a:tab pos="171450" algn="l"/>
              </a:tabLst>
            </a:pPr>
            <a:r>
              <a:rPr lang="en-ZA" sz="2000" dirty="0">
                <a:latin typeface="Verdana" panose="020B0604030504040204" pitchFamily="34" charset="0"/>
                <a:ea typeface="Verdana" panose="020B0604030504040204" pitchFamily="34" charset="0"/>
                <a:cs typeface="Verdana" panose="020B0604030504040204" pitchFamily="34" charset="0"/>
              </a:rPr>
              <a:t>The Authority received a total grant allocation amount of </a:t>
            </a:r>
            <a:r>
              <a:rPr lang="en-ZA" sz="2000" b="1" dirty="0">
                <a:latin typeface="Verdana" panose="020B0604030504040204" pitchFamily="34" charset="0"/>
                <a:ea typeface="Verdana" panose="020B0604030504040204" pitchFamily="34" charset="0"/>
                <a:cs typeface="Verdana" panose="020B0604030504040204" pitchFamily="34" charset="0"/>
              </a:rPr>
              <a:t>R 90 529 000</a:t>
            </a:r>
            <a:r>
              <a:rPr lang="en-ZA" sz="2000" dirty="0">
                <a:latin typeface="Verdana" panose="020B0604030504040204" pitchFamily="34" charset="0"/>
                <a:ea typeface="Verdana" panose="020B0604030504040204" pitchFamily="34" charset="0"/>
                <a:cs typeface="Verdana" panose="020B0604030504040204" pitchFamily="34" charset="0"/>
              </a:rPr>
              <a:t> from the Department of Communications during the first quarter of the 2019/20 financial year. </a:t>
            </a:r>
          </a:p>
          <a:p>
            <a:pPr marL="285750" algn="just">
              <a:lnSpc>
                <a:spcPct val="150000"/>
              </a:lnSpc>
              <a:spcAft>
                <a:spcPts val="0"/>
              </a:spcAft>
              <a:tabLst>
                <a:tab pos="171450" algn="l"/>
              </a:tabLst>
            </a:pPr>
            <a:endParaRPr lang="en-ZA" sz="2000" dirty="0">
              <a:latin typeface="Verdana" panose="020B0604030504040204" pitchFamily="34" charset="0"/>
              <a:ea typeface="Verdana" panose="020B0604030504040204" pitchFamily="34" charset="0"/>
              <a:cs typeface="Verdana" panose="020B0604030504040204" pitchFamily="34" charset="0"/>
            </a:endParaRPr>
          </a:p>
          <a:p>
            <a:pPr marL="628650" indent="-342900" algn="just">
              <a:lnSpc>
                <a:spcPct val="150000"/>
              </a:lnSpc>
              <a:spcAft>
                <a:spcPts val="0"/>
              </a:spcAft>
              <a:buFont typeface="Wingdings" panose="05000000000000000000" pitchFamily="2" charset="2"/>
              <a:buChar char="q"/>
              <a:tabLst>
                <a:tab pos="171450" algn="l"/>
              </a:tabLst>
            </a:pPr>
            <a:r>
              <a:rPr lang="en-ZA" sz="2000" dirty="0">
                <a:latin typeface="Verdana" panose="020B0604030504040204" pitchFamily="34" charset="0"/>
                <a:ea typeface="Verdana" panose="020B0604030504040204" pitchFamily="34" charset="0"/>
                <a:cs typeface="Verdana" panose="020B0604030504040204" pitchFamily="34" charset="0"/>
              </a:rPr>
              <a:t>An additional amount of </a:t>
            </a:r>
            <a:r>
              <a:rPr lang="en-ZA" sz="2000" b="1" dirty="0">
                <a:latin typeface="Verdana" panose="020B0604030504040204" pitchFamily="34" charset="0"/>
                <a:ea typeface="Verdana" panose="020B0604030504040204" pitchFamily="34" charset="0"/>
                <a:cs typeface="Verdana" panose="020B0604030504040204" pitchFamily="34" charset="0"/>
              </a:rPr>
              <a:t>R 10 000 000</a:t>
            </a:r>
            <a:r>
              <a:rPr lang="en-ZA" sz="2000" dirty="0">
                <a:latin typeface="Verdana" panose="020B0604030504040204" pitchFamily="34" charset="0"/>
                <a:ea typeface="Verdana" panose="020B0604030504040204" pitchFamily="34" charset="0"/>
                <a:cs typeface="Verdana" panose="020B0604030504040204" pitchFamily="34" charset="0"/>
              </a:rPr>
              <a:t> was also received from the Department of Communications and this amount was invested during the first quarter.</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22514360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1517" y="0"/>
            <a:ext cx="12267304" cy="686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6"/>
          <p:cNvSpPr>
            <a:spLocks noGrp="1"/>
          </p:cNvSpPr>
          <p:nvPr>
            <p:ph type="title"/>
          </p:nvPr>
        </p:nvSpPr>
        <p:spPr>
          <a:xfrm>
            <a:off x="1471257" y="28207"/>
            <a:ext cx="10720743" cy="1325563"/>
          </a:xfrm>
        </p:spPr>
        <p:txBody>
          <a:bodyPr>
            <a:normAutofit/>
          </a:bodyPr>
          <a:lstStyle/>
          <a:p>
            <a:r>
              <a:rPr lang="en-ZA" dirty="0"/>
              <a:t>Organisational Mandate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pSp>
        <p:nvGrpSpPr>
          <p:cNvPr id="9" name="Group 8"/>
          <p:cNvGrpSpPr/>
          <p:nvPr/>
        </p:nvGrpSpPr>
        <p:grpSpPr>
          <a:xfrm>
            <a:off x="166520" y="1427723"/>
            <a:ext cx="8458200" cy="4287385"/>
            <a:chOff x="107504" y="2571351"/>
            <a:chExt cx="8964488" cy="2651401"/>
          </a:xfrm>
        </p:grpSpPr>
        <p:sp>
          <p:nvSpPr>
            <p:cNvPr id="10" name="Rectangle 9"/>
            <p:cNvSpPr/>
            <p:nvPr/>
          </p:nvSpPr>
          <p:spPr>
            <a:xfrm>
              <a:off x="107504" y="2866552"/>
              <a:ext cx="8964488" cy="504000"/>
            </a:xfrm>
            <a:prstGeom prst="rect">
              <a:avLst/>
            </a:prstGeom>
          </p:spPr>
          <p:style>
            <a:lnRef idx="2">
              <a:schemeClr val="accent3"/>
            </a:lnRef>
            <a:fillRef idx="1">
              <a:schemeClr val="lt1"/>
            </a:fillRef>
            <a:effectRef idx="0">
              <a:schemeClr val="accent3"/>
            </a:effectRef>
            <a:fontRef idx="minor">
              <a:schemeClr val="dk1"/>
            </a:fontRef>
          </p:style>
        </p:sp>
        <p:sp>
          <p:nvSpPr>
            <p:cNvPr id="11" name="Freeform 10"/>
            <p:cNvSpPr/>
            <p:nvPr/>
          </p:nvSpPr>
          <p:spPr>
            <a:xfrm>
              <a:off x="555728" y="2571351"/>
              <a:ext cx="6879270" cy="590400"/>
            </a:xfrm>
            <a:custGeom>
              <a:avLst/>
              <a:gdLst>
                <a:gd name="connsiteX0" fmla="*/ 0 w 6275141"/>
                <a:gd name="connsiteY0" fmla="*/ 98402 h 590400"/>
                <a:gd name="connsiteX1" fmla="*/ 98402 w 6275141"/>
                <a:gd name="connsiteY1" fmla="*/ 0 h 590400"/>
                <a:gd name="connsiteX2" fmla="*/ 6176739 w 6275141"/>
                <a:gd name="connsiteY2" fmla="*/ 0 h 590400"/>
                <a:gd name="connsiteX3" fmla="*/ 6275141 w 6275141"/>
                <a:gd name="connsiteY3" fmla="*/ 98402 h 590400"/>
                <a:gd name="connsiteX4" fmla="*/ 6275141 w 6275141"/>
                <a:gd name="connsiteY4" fmla="*/ 491998 h 590400"/>
                <a:gd name="connsiteX5" fmla="*/ 6176739 w 6275141"/>
                <a:gd name="connsiteY5" fmla="*/ 590400 h 590400"/>
                <a:gd name="connsiteX6" fmla="*/ 98402 w 6275141"/>
                <a:gd name="connsiteY6" fmla="*/ 590400 h 590400"/>
                <a:gd name="connsiteX7" fmla="*/ 0 w 6275141"/>
                <a:gd name="connsiteY7" fmla="*/ 491998 h 590400"/>
                <a:gd name="connsiteX8" fmla="*/ 0 w 6275141"/>
                <a:gd name="connsiteY8" fmla="*/ 98402 h 59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75141" h="590400">
                  <a:moveTo>
                    <a:pt x="0" y="98402"/>
                  </a:moveTo>
                  <a:cubicBezTo>
                    <a:pt x="0" y="44056"/>
                    <a:pt x="44056" y="0"/>
                    <a:pt x="98402" y="0"/>
                  </a:cubicBezTo>
                  <a:lnTo>
                    <a:pt x="6176739" y="0"/>
                  </a:lnTo>
                  <a:cubicBezTo>
                    <a:pt x="6231085" y="0"/>
                    <a:pt x="6275141" y="44056"/>
                    <a:pt x="6275141" y="98402"/>
                  </a:cubicBezTo>
                  <a:lnTo>
                    <a:pt x="6275141" y="491998"/>
                  </a:lnTo>
                  <a:cubicBezTo>
                    <a:pt x="6275141" y="546344"/>
                    <a:pt x="6231085" y="590400"/>
                    <a:pt x="6176739" y="590400"/>
                  </a:cubicBezTo>
                  <a:lnTo>
                    <a:pt x="98402" y="590400"/>
                  </a:lnTo>
                  <a:cubicBezTo>
                    <a:pt x="44056" y="590400"/>
                    <a:pt x="0" y="546344"/>
                    <a:pt x="0" y="491998"/>
                  </a:cubicBezTo>
                  <a:lnTo>
                    <a:pt x="0" y="98402"/>
                  </a:lnTo>
                  <a:close/>
                </a:path>
              </a:pathLst>
            </a:custGeom>
            <a:solidFill>
              <a:srgbClr val="FFC000"/>
            </a:solidFill>
            <a:ln>
              <a:solidFill>
                <a:srgbClr val="008080"/>
              </a:solidFill>
            </a:ln>
          </p:spPr>
          <p:style>
            <a:lnRef idx="2">
              <a:schemeClr val="accent3"/>
            </a:lnRef>
            <a:fillRef idx="1">
              <a:schemeClr val="lt1"/>
            </a:fillRef>
            <a:effectRef idx="0">
              <a:schemeClr val="accent3"/>
            </a:effectRef>
            <a:fontRef idx="minor">
              <a:schemeClr val="dk1"/>
            </a:fontRef>
          </p:style>
          <p:txBody>
            <a:bodyPr spcFirstLastPara="0" vert="horz" wrap="square" lIns="266006" tIns="28821" rIns="266006" bIns="28821" numCol="1" spcCol="1270" anchor="ctr" anchorCtr="0">
              <a:noAutofit/>
            </a:bodyPr>
            <a:lstStyle/>
            <a:p>
              <a:pPr marL="0" marR="0" lvl="0" indent="0" algn="l" defTabSz="889000" rtl="0" eaLnBrk="1" fontAlgn="auto" latinLnBrk="0" hangingPunct="1">
                <a:lnSpc>
                  <a:spcPct val="90000"/>
                </a:lnSpc>
                <a:spcBef>
                  <a:spcPct val="0"/>
                </a:spcBef>
                <a:spcAft>
                  <a:spcPct val="3500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rPr>
                <a:t>ICASA is established pursuant to section 192 of the Constitution and in terms of the ICASA Act of 2000</a:t>
              </a:r>
            </a:p>
          </p:txBody>
        </p:sp>
        <p:sp>
          <p:nvSpPr>
            <p:cNvPr id="12" name="Freeform 11"/>
            <p:cNvSpPr/>
            <p:nvPr/>
          </p:nvSpPr>
          <p:spPr>
            <a:xfrm>
              <a:off x="107504" y="3773752"/>
              <a:ext cx="8964488" cy="1449000"/>
            </a:xfrm>
            <a:custGeom>
              <a:avLst/>
              <a:gdLst>
                <a:gd name="connsiteX0" fmla="*/ 0 w 8964488"/>
                <a:gd name="connsiteY0" fmla="*/ 0 h 1449000"/>
                <a:gd name="connsiteX1" fmla="*/ 8964488 w 8964488"/>
                <a:gd name="connsiteY1" fmla="*/ 0 h 1449000"/>
                <a:gd name="connsiteX2" fmla="*/ 8964488 w 8964488"/>
                <a:gd name="connsiteY2" fmla="*/ 1449000 h 1449000"/>
                <a:gd name="connsiteX3" fmla="*/ 0 w 8964488"/>
                <a:gd name="connsiteY3" fmla="*/ 1449000 h 1449000"/>
                <a:gd name="connsiteX4" fmla="*/ 0 w 8964488"/>
                <a:gd name="connsiteY4" fmla="*/ 0 h 144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64488" h="1449000">
                  <a:moveTo>
                    <a:pt x="0" y="0"/>
                  </a:moveTo>
                  <a:lnTo>
                    <a:pt x="8964488" y="0"/>
                  </a:lnTo>
                  <a:lnTo>
                    <a:pt x="8964488" y="1449000"/>
                  </a:lnTo>
                  <a:lnTo>
                    <a:pt x="0" y="1449000"/>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695744" tIns="416560" rIns="695744" bIns="142240" numCol="1" spcCol="1270" anchor="t" anchorCtr="0">
              <a:noAutofit/>
            </a:bodyPr>
            <a:lstStyle/>
            <a:p>
              <a:pPr marL="228600" marR="0" lvl="1" indent="-228600" algn="l" defTabSz="889000" rtl="0" eaLnBrk="1" fontAlgn="auto" latinLnBrk="0" hangingPunct="1">
                <a:lnSpc>
                  <a:spcPct val="90000"/>
                </a:lnSpc>
                <a:spcBef>
                  <a:spcPct val="0"/>
                </a:spcBef>
                <a:spcAft>
                  <a:spcPct val="15000"/>
                </a:spcAft>
                <a:buClrTx/>
                <a:buSzTx/>
                <a:buFontTx/>
                <a:buChar char="••"/>
                <a:tabLst/>
                <a:defRPr/>
              </a:pPr>
              <a:endParaRPr kumimoji="0" lang="en-ZA" sz="20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endParaRPr>
            </a:p>
            <a:p>
              <a:pPr marL="342900" marR="0" lvl="1" indent="-342900" algn="l" defTabSz="889000" rtl="0" eaLnBrk="1" fontAlgn="auto" latinLnBrk="0" hangingPunct="1">
                <a:lnSpc>
                  <a:spcPct val="90000"/>
                </a:lnSpc>
                <a:spcBef>
                  <a:spcPct val="0"/>
                </a:spcBef>
                <a:spcAft>
                  <a:spcPct val="15000"/>
                </a:spcAft>
                <a:buClrTx/>
                <a:buSzTx/>
                <a:buFont typeface="Wingdings" panose="05000000000000000000" pitchFamily="2" charset="2"/>
                <a:buChar char="q"/>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rPr>
                <a:t>Regulate electronic communications, broadcasting and postal sectors in the public interest </a:t>
              </a:r>
            </a:p>
            <a:p>
              <a:pPr marL="342900" marR="0" lvl="1" indent="-342900" algn="l" defTabSz="889000" rtl="0" eaLnBrk="1" fontAlgn="auto" latinLnBrk="0" hangingPunct="1">
                <a:lnSpc>
                  <a:spcPct val="90000"/>
                </a:lnSpc>
                <a:spcBef>
                  <a:spcPct val="0"/>
                </a:spcBef>
                <a:spcAft>
                  <a:spcPct val="15000"/>
                </a:spcAft>
                <a:buClrTx/>
                <a:buSzTx/>
                <a:buFont typeface="Wingdings" panose="05000000000000000000" pitchFamily="2" charset="2"/>
                <a:buChar char="q"/>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rPr>
                <a:t>Ensure affordable services of high quality for all South Africans</a:t>
              </a:r>
            </a:p>
          </p:txBody>
        </p:sp>
        <p:sp>
          <p:nvSpPr>
            <p:cNvPr id="13" name="Freeform 12"/>
            <p:cNvSpPr/>
            <p:nvPr/>
          </p:nvSpPr>
          <p:spPr>
            <a:xfrm>
              <a:off x="555727" y="3478552"/>
              <a:ext cx="6879270" cy="590400"/>
            </a:xfrm>
            <a:custGeom>
              <a:avLst/>
              <a:gdLst>
                <a:gd name="connsiteX0" fmla="*/ 0 w 6275141"/>
                <a:gd name="connsiteY0" fmla="*/ 98402 h 590400"/>
                <a:gd name="connsiteX1" fmla="*/ 98402 w 6275141"/>
                <a:gd name="connsiteY1" fmla="*/ 0 h 590400"/>
                <a:gd name="connsiteX2" fmla="*/ 6176739 w 6275141"/>
                <a:gd name="connsiteY2" fmla="*/ 0 h 590400"/>
                <a:gd name="connsiteX3" fmla="*/ 6275141 w 6275141"/>
                <a:gd name="connsiteY3" fmla="*/ 98402 h 590400"/>
                <a:gd name="connsiteX4" fmla="*/ 6275141 w 6275141"/>
                <a:gd name="connsiteY4" fmla="*/ 491998 h 590400"/>
                <a:gd name="connsiteX5" fmla="*/ 6176739 w 6275141"/>
                <a:gd name="connsiteY5" fmla="*/ 590400 h 590400"/>
                <a:gd name="connsiteX6" fmla="*/ 98402 w 6275141"/>
                <a:gd name="connsiteY6" fmla="*/ 590400 h 590400"/>
                <a:gd name="connsiteX7" fmla="*/ 0 w 6275141"/>
                <a:gd name="connsiteY7" fmla="*/ 491998 h 590400"/>
                <a:gd name="connsiteX8" fmla="*/ 0 w 6275141"/>
                <a:gd name="connsiteY8" fmla="*/ 98402 h 59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75141" h="590400">
                  <a:moveTo>
                    <a:pt x="0" y="98402"/>
                  </a:moveTo>
                  <a:cubicBezTo>
                    <a:pt x="0" y="44056"/>
                    <a:pt x="44056" y="0"/>
                    <a:pt x="98402" y="0"/>
                  </a:cubicBezTo>
                  <a:lnTo>
                    <a:pt x="6176739" y="0"/>
                  </a:lnTo>
                  <a:cubicBezTo>
                    <a:pt x="6231085" y="0"/>
                    <a:pt x="6275141" y="44056"/>
                    <a:pt x="6275141" y="98402"/>
                  </a:cubicBezTo>
                  <a:lnTo>
                    <a:pt x="6275141" y="491998"/>
                  </a:lnTo>
                  <a:cubicBezTo>
                    <a:pt x="6275141" y="546344"/>
                    <a:pt x="6231085" y="590400"/>
                    <a:pt x="6176739" y="590400"/>
                  </a:cubicBezTo>
                  <a:lnTo>
                    <a:pt x="98402" y="590400"/>
                  </a:lnTo>
                  <a:cubicBezTo>
                    <a:pt x="44056" y="590400"/>
                    <a:pt x="0" y="546344"/>
                    <a:pt x="0" y="491998"/>
                  </a:cubicBezTo>
                  <a:lnTo>
                    <a:pt x="0" y="98402"/>
                  </a:lnTo>
                  <a:close/>
                </a:path>
              </a:pathLst>
            </a:custGeom>
            <a:solidFill>
              <a:srgbClr val="FFC000"/>
            </a:solidFill>
          </p:spPr>
          <p:style>
            <a:lnRef idx="2">
              <a:schemeClr val="accent3"/>
            </a:lnRef>
            <a:fillRef idx="1">
              <a:schemeClr val="lt1"/>
            </a:fillRef>
            <a:effectRef idx="0">
              <a:schemeClr val="accent3"/>
            </a:effectRef>
            <a:fontRef idx="minor">
              <a:schemeClr val="dk1"/>
            </a:fontRef>
          </p:style>
          <p:txBody>
            <a:bodyPr spcFirstLastPara="0" vert="horz" wrap="square" lIns="266006" tIns="28821" rIns="266006" bIns="28821" numCol="1" spcCol="1270" anchor="ctr" anchorCtr="0">
              <a:noAutofit/>
            </a:bodyPr>
            <a:lstStyle/>
            <a:p>
              <a:pPr marL="0" marR="0" lvl="0" indent="0" algn="l" defTabSz="889000" rtl="0" eaLnBrk="1" fontAlgn="auto" latinLnBrk="0" hangingPunct="1">
                <a:lnSpc>
                  <a:spcPct val="90000"/>
                </a:lnSpc>
                <a:spcBef>
                  <a:spcPct val="0"/>
                </a:spcBef>
                <a:spcAft>
                  <a:spcPct val="3500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rPr>
                <a:t>ICASA is mandated to - </a:t>
              </a:r>
            </a:p>
          </p:txBody>
        </p:sp>
      </p:grpSp>
      <p:sp>
        <p:nvSpPr>
          <p:cNvPr id="3" name="TextBox 2"/>
          <p:cNvSpPr txBox="1"/>
          <p:nvPr/>
        </p:nvSpPr>
        <p:spPr>
          <a:xfrm>
            <a:off x="8724901" y="2500682"/>
            <a:ext cx="2999283" cy="2185214"/>
          </a:xfrm>
          <a:prstGeom prst="rect">
            <a:avLst/>
          </a:prstGeom>
          <a:noFill/>
          <a:ln>
            <a:solidFill>
              <a:srgbClr val="FF9933"/>
            </a:solidFill>
          </a:ln>
        </p:spPr>
        <p:style>
          <a:lnRef idx="2">
            <a:schemeClr val="accent1"/>
          </a:lnRef>
          <a:fillRef idx="1">
            <a:schemeClr val="lt1"/>
          </a:fillRef>
          <a:effectRef idx="0">
            <a:schemeClr val="accent1"/>
          </a:effectRef>
          <a:fontRef idx="minor">
            <a:schemeClr val="dk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ICASA’s mandate is derived from: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ICASA Act, 2000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EC Act, 2005</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Broadcasting Act, 1999</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Postal Services Act, 1998</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ECT Act, 2002 (limited)</a:t>
            </a:r>
          </a:p>
        </p:txBody>
      </p:sp>
    </p:spTree>
    <p:extLst>
      <p:ext uri="{BB962C8B-B14F-4D97-AF65-F5344CB8AC3E}">
        <p14:creationId xmlns:p14="http://schemas.microsoft.com/office/powerpoint/2010/main" xmlns="" val="2811632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lgn="just"/>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358041" y="288222"/>
            <a:ext cx="7311174" cy="707886"/>
          </a:xfrm>
          <a:prstGeom prst="rect">
            <a:avLst/>
          </a:prstGeom>
        </p:spPr>
        <p:txBody>
          <a:bodyPr wrap="square">
            <a:spAutoFit/>
          </a:bodyPr>
          <a:lstStyle/>
          <a:p>
            <a:r>
              <a:rPr lang="en-ZA" sz="4000" dirty="0">
                <a:latin typeface="+mj-lt"/>
                <a:ea typeface="Verdana" panose="020B0604030504040204" pitchFamily="34" charset="0"/>
                <a:cs typeface="Verdana" panose="020B0604030504040204" pitchFamily="34" charset="0"/>
              </a:rPr>
              <a:t>   Q1 Cash Flow Report</a:t>
            </a:r>
            <a:endParaRPr lang="en-US" sz="4000" dirty="0">
              <a:latin typeface="+mj-lt"/>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301739" y="1277382"/>
            <a:ext cx="11399931" cy="5170646"/>
          </a:xfrm>
          <a:prstGeom prst="rect">
            <a:avLst/>
          </a:prstGeom>
        </p:spPr>
        <p:txBody>
          <a:bodyPr wrap="square">
            <a:spAutoFit/>
          </a:bodyPr>
          <a:lstStyle/>
          <a:p>
            <a:pPr marL="628650" indent="-342900" algn="just">
              <a:lnSpc>
                <a:spcPct val="150000"/>
              </a:lnSpc>
              <a:spcAft>
                <a:spcPts val="0"/>
              </a:spcAft>
              <a:buFont typeface="Wingdings" panose="05000000000000000000" pitchFamily="2" charset="2"/>
              <a:buChar char="q"/>
              <a:tabLst>
                <a:tab pos="171450" algn="l"/>
              </a:tabLst>
            </a:pPr>
            <a:r>
              <a:rPr lang="en-ZA" sz="2000" dirty="0">
                <a:latin typeface="Verdana" panose="020B0604030504040204" pitchFamily="34" charset="0"/>
                <a:ea typeface="Verdana" panose="020B0604030504040204" pitchFamily="34" charset="0"/>
                <a:cs typeface="Verdana" panose="020B0604030504040204" pitchFamily="34" charset="0"/>
              </a:rPr>
              <a:t>A total amount of </a:t>
            </a:r>
            <a:r>
              <a:rPr lang="en-ZA" sz="2000" b="1" dirty="0">
                <a:latin typeface="Verdana" panose="020B0604030504040204" pitchFamily="34" charset="0"/>
                <a:ea typeface="Verdana" panose="020B0604030504040204" pitchFamily="34" charset="0"/>
                <a:cs typeface="Verdana" panose="020B0604030504040204" pitchFamily="34" charset="0"/>
              </a:rPr>
              <a:t>R 4 344 853</a:t>
            </a:r>
            <a:r>
              <a:rPr lang="en-ZA" sz="2000" dirty="0">
                <a:latin typeface="Verdana" panose="020B0604030504040204" pitchFamily="34" charset="0"/>
                <a:ea typeface="Verdana" panose="020B0604030504040204" pitchFamily="34" charset="0"/>
                <a:cs typeface="Verdana" panose="020B0604030504040204" pitchFamily="34" charset="0"/>
              </a:rPr>
              <a:t> was also earned during the first quarter from the short-term investments which was interest earned from thirty days investment on the collected license fees. </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285750" algn="just">
              <a:lnSpc>
                <a:spcPct val="150000"/>
              </a:lnSpc>
              <a:spcAft>
                <a:spcPts val="0"/>
              </a:spcAft>
              <a:tabLst>
                <a:tab pos="171450" algn="l"/>
              </a:tabLst>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628650" indent="-342900" algn="just">
              <a:lnSpc>
                <a:spcPct val="150000"/>
              </a:lnSpc>
              <a:spcAft>
                <a:spcPts val="0"/>
              </a:spcAft>
              <a:buFont typeface="Wingdings" panose="05000000000000000000" pitchFamily="2" charset="2"/>
              <a:buChar char="q"/>
              <a:tabLst>
                <a:tab pos="171450" algn="l"/>
              </a:tabLst>
            </a:pPr>
            <a:r>
              <a:rPr lang="en-ZA" sz="2000" dirty="0">
                <a:latin typeface="Verdana" panose="020B0604030504040204" pitchFamily="34" charset="0"/>
                <a:ea typeface="Verdana" panose="020B0604030504040204" pitchFamily="34" charset="0"/>
                <a:cs typeface="Verdana" panose="020B0604030504040204" pitchFamily="34" charset="0"/>
              </a:rPr>
              <a:t>The Authority actual expenditure for the quarter was </a:t>
            </a:r>
            <a:r>
              <a:rPr lang="en-ZA" sz="2000" b="1" dirty="0">
                <a:latin typeface="Verdana" panose="020B0604030504040204" pitchFamily="34" charset="0"/>
                <a:ea typeface="Verdana" panose="020B0604030504040204" pitchFamily="34" charset="0"/>
                <a:cs typeface="Verdana" panose="020B0604030504040204" pitchFamily="34" charset="0"/>
              </a:rPr>
              <a:t>R 119 422 702</a:t>
            </a:r>
            <a:r>
              <a:rPr lang="en-ZA" sz="2000" dirty="0">
                <a:latin typeface="Verdana" panose="020B0604030504040204" pitchFamily="34" charset="0"/>
                <a:ea typeface="Verdana" panose="020B0604030504040204" pitchFamily="34" charset="0"/>
                <a:cs typeface="Verdana" panose="020B0604030504040204" pitchFamily="34" charset="0"/>
              </a:rPr>
              <a:t>  which was higher than the actual grant allocation of </a:t>
            </a:r>
            <a:r>
              <a:rPr lang="en-ZA" sz="2000" b="1" dirty="0">
                <a:latin typeface="Verdana" panose="020B0604030504040204" pitchFamily="34" charset="0"/>
                <a:ea typeface="Verdana" panose="020B0604030504040204" pitchFamily="34" charset="0"/>
                <a:cs typeface="Verdana" panose="020B0604030504040204" pitchFamily="34" charset="0"/>
              </a:rPr>
              <a:t>R 90 529 000</a:t>
            </a:r>
            <a:r>
              <a:rPr lang="en-ZA" sz="2000" dirty="0">
                <a:latin typeface="Verdana" panose="020B0604030504040204" pitchFamily="34" charset="0"/>
                <a:ea typeface="Verdana" panose="020B0604030504040204" pitchFamily="34" charset="0"/>
                <a:cs typeface="Verdana" panose="020B0604030504040204" pitchFamily="34" charset="0"/>
              </a:rPr>
              <a:t> received from the Department of Communications during the first quarter. </a:t>
            </a:r>
          </a:p>
          <a:p>
            <a:pPr marL="285750" algn="just">
              <a:lnSpc>
                <a:spcPct val="150000"/>
              </a:lnSpc>
              <a:spcAft>
                <a:spcPts val="0"/>
              </a:spcAft>
              <a:tabLst>
                <a:tab pos="171450" algn="l"/>
              </a:tabLst>
            </a:pPr>
            <a:endParaRPr lang="en-ZA" sz="2000" dirty="0">
              <a:latin typeface="Verdana" panose="020B0604030504040204" pitchFamily="34" charset="0"/>
              <a:ea typeface="Verdana" panose="020B0604030504040204" pitchFamily="34" charset="0"/>
              <a:cs typeface="Verdana" panose="020B0604030504040204" pitchFamily="34" charset="0"/>
            </a:endParaRPr>
          </a:p>
          <a:p>
            <a:pPr marL="628650" indent="-342900" algn="just">
              <a:lnSpc>
                <a:spcPct val="150000"/>
              </a:lnSpc>
              <a:spcAft>
                <a:spcPts val="0"/>
              </a:spcAft>
              <a:buFont typeface="Wingdings" panose="05000000000000000000" pitchFamily="2" charset="2"/>
              <a:buChar char="q"/>
              <a:tabLst>
                <a:tab pos="171450" algn="l"/>
              </a:tabLst>
            </a:pPr>
            <a:r>
              <a:rPr lang="en-ZA" sz="2000" dirty="0">
                <a:latin typeface="Verdana" panose="020B0604030504040204" pitchFamily="34" charset="0"/>
                <a:ea typeface="Verdana" panose="020B0604030504040204" pitchFamily="34" charset="0"/>
                <a:cs typeface="Verdana" panose="020B0604030504040204" pitchFamily="34" charset="0"/>
              </a:rPr>
              <a:t>This means the shortfall of </a:t>
            </a:r>
            <a:r>
              <a:rPr lang="en-ZA" sz="2000" b="1" dirty="0">
                <a:latin typeface="Verdana" panose="020B0604030504040204" pitchFamily="34" charset="0"/>
                <a:ea typeface="Verdana" panose="020B0604030504040204" pitchFamily="34" charset="0"/>
                <a:cs typeface="Verdana" panose="020B0604030504040204" pitchFamily="34" charset="0"/>
              </a:rPr>
              <a:t>R  21 423 298 </a:t>
            </a:r>
            <a:r>
              <a:rPr lang="en-ZA" sz="2000" dirty="0">
                <a:latin typeface="Verdana" panose="020B0604030504040204" pitchFamily="34" charset="0"/>
                <a:ea typeface="Verdana" panose="020B0604030504040204" pitchFamily="34" charset="0"/>
                <a:cs typeface="Verdana" panose="020B0604030504040204" pitchFamily="34" charset="0"/>
              </a:rPr>
              <a:t>was financed from the bank balance of </a:t>
            </a:r>
            <a:r>
              <a:rPr lang="en-ZA" sz="2000" b="1" dirty="0">
                <a:latin typeface="Verdana" panose="020B0604030504040204" pitchFamily="34" charset="0"/>
                <a:ea typeface="Verdana" panose="020B0604030504040204" pitchFamily="34" charset="0"/>
                <a:cs typeface="Verdana" panose="020B0604030504040204" pitchFamily="34" charset="0"/>
              </a:rPr>
              <a:t>R 45 692 419 </a:t>
            </a:r>
            <a:r>
              <a:rPr lang="en-ZA" sz="2000" dirty="0">
                <a:latin typeface="Verdana" panose="020B0604030504040204" pitchFamily="34" charset="0"/>
                <a:ea typeface="Verdana" panose="020B0604030504040204" pitchFamily="34" charset="0"/>
                <a:cs typeface="Verdana" panose="020B0604030504040204" pitchFamily="34" charset="0"/>
              </a:rPr>
              <a:t>rolled over at year end and the additional interest of </a:t>
            </a:r>
            <a:r>
              <a:rPr lang="en-ZA" sz="2000" b="1" dirty="0">
                <a:latin typeface="Verdana" panose="020B0604030504040204" pitchFamily="34" charset="0"/>
                <a:ea typeface="Verdana" panose="020B0604030504040204" pitchFamily="34" charset="0"/>
                <a:cs typeface="Verdana" panose="020B0604030504040204" pitchFamily="34" charset="0"/>
              </a:rPr>
              <a:t>R 4 344 853</a:t>
            </a:r>
            <a:r>
              <a:rPr lang="en-ZA" sz="2000" dirty="0">
                <a:latin typeface="Verdana" panose="020B0604030504040204" pitchFamily="34" charset="0"/>
                <a:ea typeface="Verdana" panose="020B0604030504040204" pitchFamily="34" charset="0"/>
                <a:cs typeface="Verdana" panose="020B0604030504040204" pitchFamily="34" charset="0"/>
              </a:rPr>
              <a:t> generated from the short-term investments and other income of </a:t>
            </a:r>
            <a:r>
              <a:rPr lang="en-ZA" sz="2000" b="1" dirty="0">
                <a:latin typeface="Verdana" panose="020B0604030504040204" pitchFamily="34" charset="0"/>
                <a:ea typeface="Verdana" panose="020B0604030504040204" pitchFamily="34" charset="0"/>
                <a:cs typeface="Verdana" panose="020B0604030504040204" pitchFamily="34" charset="0"/>
              </a:rPr>
              <a:t>R 279 728</a:t>
            </a:r>
            <a:r>
              <a:rPr lang="en-ZA" sz="2000" dirty="0">
                <a:latin typeface="Verdana" panose="020B0604030504040204" pitchFamily="34" charset="0"/>
                <a:ea typeface="Verdana" panose="020B0604030504040204" pitchFamily="34" charset="0"/>
                <a:cs typeface="Verdana" panose="020B0604030504040204" pitchFamily="34" charset="0"/>
              </a:rPr>
              <a:t>. </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442282463"/>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lgn="just"/>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718446" y="222814"/>
            <a:ext cx="10473554" cy="707886"/>
          </a:xfrm>
          <a:prstGeom prst="rect">
            <a:avLst/>
          </a:prstGeom>
        </p:spPr>
        <p:txBody>
          <a:bodyPr wrap="square">
            <a:spAutoFit/>
          </a:bodyPr>
          <a:lstStyle/>
          <a:p>
            <a:r>
              <a:rPr lang="en-ZA" sz="4000" dirty="0">
                <a:latin typeface="+mj-lt"/>
                <a:ea typeface="Verdana" panose="020B0604030504040204" pitchFamily="34" charset="0"/>
                <a:cs typeface="Verdana" panose="020B0604030504040204" pitchFamily="34" charset="0"/>
              </a:rPr>
              <a:t>Financial Risk </a:t>
            </a:r>
            <a:r>
              <a:rPr lang="en-ZA" sz="3600" dirty="0">
                <a:latin typeface="+mj-lt"/>
                <a:ea typeface="Verdana" panose="020B0604030504040204" pitchFamily="34" charset="0"/>
                <a:cs typeface="Verdana" panose="020B0604030504040204" pitchFamily="34" charset="0"/>
              </a:rPr>
              <a:t>(Implications for execution of mandate)</a:t>
            </a:r>
            <a:endParaRPr lang="en-US" sz="3600" dirty="0">
              <a:latin typeface="+mj-lt"/>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4"/>
          <p:cNvSpPr/>
          <p:nvPr/>
        </p:nvSpPr>
        <p:spPr>
          <a:xfrm>
            <a:off x="384315" y="1288973"/>
            <a:ext cx="11516138" cy="4960717"/>
          </a:xfrm>
          <a:prstGeom prst="rect">
            <a:avLst/>
          </a:prstGeom>
        </p:spPr>
        <p:txBody>
          <a:bodyPr wrap="square">
            <a:spAutoFit/>
          </a:bodyPr>
          <a:lstStyle/>
          <a:p>
            <a:pPr lvl="0" algn="just">
              <a:lnSpc>
                <a:spcPct val="150000"/>
              </a:lnSpc>
              <a:spcBef>
                <a:spcPts val="600"/>
              </a:spcBef>
              <a:spcAft>
                <a:spcPts val="600"/>
              </a:spcAft>
              <a:tabLst>
                <a:tab pos="396240" algn="l"/>
              </a:tabLst>
            </a:pPr>
            <a:r>
              <a:rPr lang="en-GB" dirty="0">
                <a:latin typeface="Verdana" panose="020B0604030504040204" pitchFamily="34" charset="0"/>
                <a:ea typeface="Verdana" panose="020B0604030504040204" pitchFamily="34" charset="0"/>
                <a:cs typeface="Verdana" panose="020B0604030504040204" pitchFamily="34" charset="0"/>
              </a:rPr>
              <a:t>The Authority is experiencing severe financial constraints. There are ongoing engagements with DTPS/DoC as well as National Treasury in this regard to ensure that adequate funding is appropriated for execution of critical projects which are of paramount national importance: </a:t>
            </a:r>
            <a:endParaRPr lang="en-US" dirty="0">
              <a:latin typeface="Verdana" panose="020B0604030504040204" pitchFamily="34" charset="0"/>
              <a:ea typeface="Verdana" panose="020B0604030504040204" pitchFamily="34" charset="0"/>
              <a:cs typeface="Verdana" panose="020B0604030504040204" pitchFamily="34" charset="0"/>
            </a:endParaRPr>
          </a:p>
          <a:p>
            <a:pPr lvl="0" algn="just">
              <a:lnSpc>
                <a:spcPct val="150000"/>
              </a:lnSpc>
              <a:spcBef>
                <a:spcPts val="600"/>
              </a:spcBef>
              <a:spcAft>
                <a:spcPts val="600"/>
              </a:spcAft>
              <a:tabLst>
                <a:tab pos="396240" algn="l"/>
              </a:tabLst>
            </a:pPr>
            <a:r>
              <a:rPr lang="en-GB" dirty="0">
                <a:latin typeface="Verdana" panose="020B0604030504040204" pitchFamily="34" charset="0"/>
                <a:ea typeface="Verdana" panose="020B0604030504040204" pitchFamily="34" charset="0"/>
                <a:cs typeface="Verdana" panose="020B0604030504040204" pitchFamily="34" charset="0"/>
              </a:rPr>
              <a:t>1. Licensing of High Demand Spectrum   </a:t>
            </a:r>
            <a:endParaRPr lang="en-US" dirty="0">
              <a:latin typeface="Verdana" panose="020B0604030504040204" pitchFamily="34" charset="0"/>
              <a:ea typeface="Verdana" panose="020B0604030504040204" pitchFamily="34" charset="0"/>
              <a:cs typeface="Verdana" panose="020B0604030504040204" pitchFamily="34" charset="0"/>
            </a:endParaRPr>
          </a:p>
          <a:p>
            <a:pPr lvl="0" algn="just">
              <a:lnSpc>
                <a:spcPct val="150000"/>
              </a:lnSpc>
              <a:spcBef>
                <a:spcPts val="600"/>
              </a:spcBef>
              <a:spcAft>
                <a:spcPts val="600"/>
              </a:spcAft>
              <a:tabLst>
                <a:tab pos="396240" algn="l"/>
              </a:tabLst>
            </a:pPr>
            <a:r>
              <a:rPr lang="en-GB" dirty="0">
                <a:latin typeface="Verdana" panose="020B0604030504040204" pitchFamily="34" charset="0"/>
                <a:ea typeface="Verdana" panose="020B0604030504040204" pitchFamily="34" charset="0"/>
                <a:cs typeface="Verdana" panose="020B0604030504040204" pitchFamily="34" charset="0"/>
              </a:rPr>
              <a:t>2. Licensing of an Individual Electronic Communications Network Service Licence for the provision of wholesale electronic communications network services (referred to as the WOAN) </a:t>
            </a:r>
            <a:endParaRPr lang="en-US" dirty="0">
              <a:latin typeface="Verdana" panose="020B0604030504040204" pitchFamily="34" charset="0"/>
              <a:ea typeface="Verdana" panose="020B0604030504040204" pitchFamily="34" charset="0"/>
              <a:cs typeface="Verdana" panose="020B0604030504040204" pitchFamily="34" charset="0"/>
            </a:endParaRPr>
          </a:p>
          <a:p>
            <a:pPr lvl="0" algn="just">
              <a:lnSpc>
                <a:spcPct val="150000"/>
              </a:lnSpc>
              <a:spcBef>
                <a:spcPts val="600"/>
              </a:spcBef>
              <a:spcAft>
                <a:spcPts val="600"/>
              </a:spcAft>
              <a:tabLst>
                <a:tab pos="396240" algn="l"/>
              </a:tabLst>
            </a:pPr>
            <a:r>
              <a:rPr lang="en-GB" dirty="0">
                <a:latin typeface="Verdana" panose="020B0604030504040204" pitchFamily="34" charset="0"/>
                <a:ea typeface="Verdana" panose="020B0604030504040204" pitchFamily="34" charset="0"/>
                <a:cs typeface="Verdana" panose="020B0604030504040204" pitchFamily="34" charset="0"/>
              </a:rPr>
              <a:t>3. Completion of the Data Services Market Review (a critical project to address high cost to communicate, particularly as it relates to data services) </a:t>
            </a:r>
            <a:endParaRPr lang="en-US" dirty="0">
              <a:latin typeface="Verdana" panose="020B0604030504040204" pitchFamily="34" charset="0"/>
              <a:ea typeface="Verdana" panose="020B0604030504040204" pitchFamily="34" charset="0"/>
              <a:cs typeface="Verdana" panose="020B0604030504040204" pitchFamily="34" charset="0"/>
            </a:endParaRPr>
          </a:p>
          <a:p>
            <a:pPr lvl="0" algn="just">
              <a:lnSpc>
                <a:spcPct val="150000"/>
              </a:lnSpc>
              <a:spcBef>
                <a:spcPts val="600"/>
              </a:spcBef>
              <a:spcAft>
                <a:spcPts val="600"/>
              </a:spcAft>
              <a:tabLst>
                <a:tab pos="396240" algn="l"/>
              </a:tabLst>
            </a:pPr>
            <a:r>
              <a:rPr lang="en-GB" dirty="0">
                <a:latin typeface="Verdana" panose="020B0604030504040204" pitchFamily="34" charset="0"/>
                <a:ea typeface="Verdana" panose="020B0604030504040204" pitchFamily="34" charset="0"/>
                <a:cs typeface="Verdana" panose="020B0604030504040204" pitchFamily="34" charset="0"/>
              </a:rPr>
              <a:t>4. Completion of the Radio Frequency Migration Plan 2019, IMT Roadmap 2019 and Radio Frequency Assignment Plans</a:t>
            </a:r>
            <a:endParaRPr lang="en-US"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50346767"/>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lgn="just"/>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7"/>
          <p:cNvSpPr/>
          <p:nvPr/>
        </p:nvSpPr>
        <p:spPr>
          <a:xfrm>
            <a:off x="291547" y="1402536"/>
            <a:ext cx="11622806" cy="4976106"/>
          </a:xfrm>
          <a:prstGeom prst="rect">
            <a:avLst/>
          </a:prstGeom>
        </p:spPr>
        <p:txBody>
          <a:bodyPr wrap="square">
            <a:spAutoFit/>
          </a:bodyPr>
          <a:lstStyle/>
          <a:p>
            <a:pPr algn="just">
              <a:lnSpc>
                <a:spcPct val="150000"/>
              </a:lnSpc>
            </a:pPr>
            <a:r>
              <a:rPr lang="en-US" dirty="0">
                <a:latin typeface="Verdana" panose="020B0604030504040204" pitchFamily="34" charset="0"/>
                <a:ea typeface="Verdana" panose="020B0604030504040204" pitchFamily="34" charset="0"/>
                <a:cs typeface="Verdana" panose="020B0604030504040204" pitchFamily="34" charset="0"/>
              </a:rPr>
              <a:t>To mitigate the risk of not achieving projects indicated above, the Authority is engaging National Treasury, DTPS and DoC in order to obtain an additional total amount of </a:t>
            </a:r>
            <a:r>
              <a:rPr lang="en-US" b="1" dirty="0">
                <a:latin typeface="Verdana" panose="020B0604030504040204" pitchFamily="34" charset="0"/>
                <a:ea typeface="Verdana" panose="020B0604030504040204" pitchFamily="34" charset="0"/>
                <a:cs typeface="Verdana" panose="020B0604030504040204" pitchFamily="34" charset="0"/>
              </a:rPr>
              <a:t>R 24,100,000.00</a:t>
            </a:r>
            <a:r>
              <a:rPr lang="en-US" dirty="0">
                <a:latin typeface="Verdana" panose="020B0604030504040204" pitchFamily="34" charset="0"/>
                <a:ea typeface="Verdana" panose="020B0604030504040204" pitchFamily="34" charset="0"/>
                <a:cs typeface="Verdana" panose="020B0604030504040204" pitchFamily="34" charset="0"/>
              </a:rPr>
              <a:t> (twenty-four million one hundred thousand </a:t>
            </a:r>
            <a:r>
              <a:rPr lang="en-US" dirty="0" err="1">
                <a:latin typeface="Verdana" panose="020B0604030504040204" pitchFamily="34" charset="0"/>
                <a:ea typeface="Verdana" panose="020B0604030504040204" pitchFamily="34" charset="0"/>
                <a:cs typeface="Verdana" panose="020B0604030504040204" pitchFamily="34" charset="0"/>
              </a:rPr>
              <a:t>rands</a:t>
            </a:r>
            <a:r>
              <a:rPr lang="en-US" dirty="0">
                <a:latin typeface="Verdana" panose="020B0604030504040204" pitchFamily="34" charset="0"/>
                <a:ea typeface="Verdana" panose="020B0604030504040204" pitchFamily="34" charset="0"/>
                <a:cs typeface="Verdana" panose="020B0604030504040204" pitchFamily="34" charset="0"/>
              </a:rPr>
              <a:t> only) to be allocated as follows:</a:t>
            </a:r>
          </a:p>
          <a:p>
            <a:pPr algn="just">
              <a:lnSpc>
                <a:spcPct val="150000"/>
              </a:lnSpc>
            </a:pPr>
            <a:endParaRPr lang="en-US" sz="8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lnSpc>
                <a:spcPct val="150000"/>
              </a:lnSpc>
              <a:buFont typeface="Wingdings" panose="05000000000000000000" pitchFamily="2" charset="2"/>
              <a:buChar char="q"/>
            </a:pPr>
            <a:r>
              <a:rPr lang="en-US" dirty="0">
                <a:latin typeface="Verdana" panose="020B0604030504040204" pitchFamily="34" charset="0"/>
                <a:ea typeface="Verdana" panose="020B0604030504040204" pitchFamily="34" charset="0"/>
                <a:cs typeface="Verdana" panose="020B0604030504040204" pitchFamily="34" charset="0"/>
              </a:rPr>
              <a:t>Amount of R10,700,000.00 is required for completion of the licensing process for HDS</a:t>
            </a:r>
          </a:p>
          <a:p>
            <a:pPr marL="285750" indent="-285750" algn="just">
              <a:lnSpc>
                <a:spcPct val="150000"/>
              </a:lnSpc>
              <a:buFont typeface="Wingdings" panose="05000000000000000000" pitchFamily="2" charset="2"/>
              <a:buChar char="q"/>
            </a:pPr>
            <a:r>
              <a:rPr lang="en-US" dirty="0">
                <a:latin typeface="Verdana" panose="020B0604030504040204" pitchFamily="34" charset="0"/>
                <a:ea typeface="Verdana" panose="020B0604030504040204" pitchFamily="34" charset="0"/>
                <a:cs typeface="Verdana" panose="020B0604030504040204" pitchFamily="34" charset="0"/>
              </a:rPr>
              <a:t>Amount of R7,000,000.00 is required to complete the licensing process for the WOAN </a:t>
            </a:r>
          </a:p>
          <a:p>
            <a:pPr marL="285750" indent="-285750" algn="just">
              <a:lnSpc>
                <a:spcPct val="150000"/>
              </a:lnSpc>
              <a:buFont typeface="Wingdings" panose="05000000000000000000" pitchFamily="2" charset="2"/>
              <a:buChar char="q"/>
            </a:pPr>
            <a:r>
              <a:rPr lang="en-US" dirty="0">
                <a:latin typeface="Verdana" panose="020B0604030504040204" pitchFamily="34" charset="0"/>
                <a:ea typeface="Verdana" panose="020B0604030504040204" pitchFamily="34" charset="0"/>
                <a:cs typeface="Verdana" panose="020B0604030504040204" pitchFamily="34" charset="0"/>
              </a:rPr>
              <a:t>Amount of R3,400,000.00 is required to fund the implementation of the Radio Frequency Migration Plan 2019, IMT Roadmap 2019 and the Radio Frequency Assignment Plans</a:t>
            </a:r>
          </a:p>
          <a:p>
            <a:pPr marL="285750" indent="-285750" algn="just">
              <a:lnSpc>
                <a:spcPct val="150000"/>
              </a:lnSpc>
              <a:buFont typeface="Wingdings" panose="05000000000000000000" pitchFamily="2" charset="2"/>
              <a:buChar char="q"/>
            </a:pPr>
            <a:r>
              <a:rPr lang="en-US" dirty="0">
                <a:latin typeface="Verdana" panose="020B0604030504040204" pitchFamily="34" charset="0"/>
                <a:ea typeface="Verdana" panose="020B0604030504040204" pitchFamily="34" charset="0"/>
                <a:cs typeface="Verdana" panose="020B0604030504040204" pitchFamily="34" charset="0"/>
              </a:rPr>
              <a:t>Amount of R3,000,000.00 is required for successful completion of the Data Services Market Review </a:t>
            </a:r>
          </a:p>
          <a:p>
            <a:pPr algn="just">
              <a:lnSpc>
                <a:spcPct val="150000"/>
              </a:lnSpc>
            </a:pPr>
            <a:endParaRPr lang="en-US" sz="800"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n-US" dirty="0">
                <a:latin typeface="Verdana" panose="020B0604030504040204" pitchFamily="34" charset="0"/>
                <a:ea typeface="Verdana" panose="020B0604030504040204" pitchFamily="34" charset="0"/>
                <a:cs typeface="Verdana" panose="020B0604030504040204" pitchFamily="34" charset="0"/>
              </a:rPr>
              <a:t>National Treasury has been requested to prioritize an additional budget allocation of</a:t>
            </a:r>
            <a:r>
              <a:rPr lang="en-US" b="1" dirty="0">
                <a:latin typeface="Verdana" panose="020B0604030504040204" pitchFamily="34" charset="0"/>
                <a:ea typeface="Verdana" panose="020B0604030504040204" pitchFamily="34" charset="0"/>
                <a:cs typeface="Verdana" panose="020B0604030504040204" pitchFamily="34" charset="0"/>
              </a:rPr>
              <a:t> R 24,100,000</a:t>
            </a:r>
            <a:r>
              <a:rPr lang="en-US" dirty="0">
                <a:latin typeface="Verdana" panose="020B0604030504040204" pitchFamily="34" charset="0"/>
                <a:ea typeface="Verdana" panose="020B0604030504040204" pitchFamily="34" charset="0"/>
                <a:cs typeface="Verdana" panose="020B0604030504040204" pitchFamily="34" charset="0"/>
              </a:rPr>
              <a:t> for the Authority during the 2020/21 budget allocation</a:t>
            </a:r>
          </a:p>
        </p:txBody>
      </p:sp>
      <p:sp>
        <p:nvSpPr>
          <p:cNvPr id="10" name="Rectangle 9">
            <a:extLst/>
          </p:cNvPr>
          <p:cNvSpPr/>
          <p:nvPr/>
        </p:nvSpPr>
        <p:spPr>
          <a:xfrm>
            <a:off x="1718446" y="222814"/>
            <a:ext cx="10473554" cy="707886"/>
          </a:xfrm>
          <a:prstGeom prst="rect">
            <a:avLst/>
          </a:prstGeom>
        </p:spPr>
        <p:txBody>
          <a:bodyPr wrap="square">
            <a:spAutoFit/>
          </a:bodyPr>
          <a:lstStyle/>
          <a:p>
            <a:r>
              <a:rPr lang="en-ZA" sz="4000" dirty="0">
                <a:latin typeface="+mj-lt"/>
                <a:ea typeface="Verdana" panose="020B0604030504040204" pitchFamily="34" charset="0"/>
                <a:cs typeface="Verdana" panose="020B0604030504040204" pitchFamily="34" charset="0"/>
              </a:rPr>
              <a:t>Financial Risk </a:t>
            </a:r>
            <a:r>
              <a:rPr lang="en-ZA" sz="3600" dirty="0">
                <a:latin typeface="+mj-lt"/>
                <a:ea typeface="Verdana" panose="020B0604030504040204" pitchFamily="34" charset="0"/>
                <a:cs typeface="Verdana" panose="020B0604030504040204" pitchFamily="34" charset="0"/>
              </a:rPr>
              <a:t>(Implications for execution of mandate)</a:t>
            </a:r>
            <a:endParaRPr lang="en-US" sz="3600" dirty="0">
              <a:latin typeface="+mj-lt"/>
            </a:endParaRPr>
          </a:p>
        </p:txBody>
      </p:sp>
    </p:spTree>
    <p:extLst>
      <p:ext uri="{BB962C8B-B14F-4D97-AF65-F5344CB8AC3E}">
        <p14:creationId xmlns:p14="http://schemas.microsoft.com/office/powerpoint/2010/main" xmlns="" val="406042223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6609" y="0"/>
            <a:ext cx="1247804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2"/>
          <p:cNvSpPr txBox="1">
            <a:spLocks noChangeArrowheads="1"/>
          </p:cNvSpPr>
          <p:nvPr/>
        </p:nvSpPr>
        <p:spPr bwMode="auto">
          <a:xfrm>
            <a:off x="309489" y="3221503"/>
            <a:ext cx="11352628" cy="24055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r>
              <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Council Performance Contracts</a:t>
            </a:r>
          </a:p>
          <a:p>
            <a:pPr>
              <a:tabLst>
                <a:tab pos="342900" algn="l"/>
              </a:tabLst>
            </a:pPr>
            <a:endParaRPr lang="en-US" altLang="en-US" sz="4800"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426608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ZA" sz="2800" b="1"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marR="0" lvl="0" indent="-571500" algn="just" defTabSz="914400" rtl="0" eaLnBrk="1" fontAlgn="auto" latinLnBrk="0" hangingPunct="1">
              <a:lnSpc>
                <a:spcPct val="90000"/>
              </a:lnSpc>
              <a:spcBef>
                <a:spcPct val="0"/>
              </a:spcBef>
              <a:spcAft>
                <a:spcPts val="0"/>
              </a:spcAft>
              <a:buClrTx/>
              <a:buSzTx/>
              <a:buFont typeface="Wingdings" panose="05000000000000000000" pitchFamily="2" charset="2"/>
              <a:buChar char="q"/>
              <a:tabLst/>
              <a:defRPr/>
            </a:pPr>
            <a:endParaRPr kumimoji="0" lang="en-GB" sz="3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n-ZA" sz="2800" b="1" i="0" u="none" strike="noStrike" kern="1200" cap="none" spc="0" normalizeH="0" baseline="0" noProof="0" dirty="0">
              <a:ln>
                <a:noFill/>
              </a:ln>
              <a:solidFill>
                <a:prstClr val="black"/>
              </a:solidFill>
              <a:effectLst/>
              <a:uLnTx/>
              <a:uFillTx/>
              <a:latin typeface="Calibri" panose="020F0502020204030204"/>
              <a:ea typeface="+mj-ea"/>
              <a:cs typeface="+mj-cs"/>
            </a:endParaRPr>
          </a:p>
          <a:p>
            <a:pPr marL="457200" marR="0" lvl="0" indent="-457200" algn="l"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endParaRPr kumimoji="0" lang="en-ZA" sz="2800" b="1" i="0" u="none" strike="noStrike" kern="1200" cap="none" spc="0" normalizeH="0" baseline="0" noProof="0" dirty="0">
              <a:ln>
                <a:noFill/>
              </a:ln>
              <a:solidFill>
                <a:prstClr val="black"/>
              </a:solidFill>
              <a:effectLst/>
              <a:uLnTx/>
              <a:uFillTx/>
              <a:latin typeface="Calibri" panose="020F0502020204030204"/>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ZA" sz="2800" b="1" i="0" u="none" strike="noStrike" kern="1200" cap="none" spc="0" normalizeH="0" baseline="0" noProof="0" dirty="0">
              <a:ln>
                <a:noFill/>
              </a:ln>
              <a:solidFill>
                <a:prstClr val="black"/>
              </a:solidFill>
              <a:effectLst/>
              <a:uLnTx/>
              <a:uFillTx/>
              <a:latin typeface="Calibri" panose="020F0502020204030204"/>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ZA" sz="2800" b="1"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358041" y="288222"/>
            <a:ext cx="7311174"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4000" b="0" i="0" u="none" strike="noStrike" kern="1200" cap="none" spc="0" normalizeH="0" baseline="0" noProof="0" dirty="0">
                <a:ln>
                  <a:noFill/>
                </a:ln>
                <a:solidFill>
                  <a:prstClr val="black"/>
                </a:solidFill>
                <a:effectLst/>
                <a:uLnTx/>
                <a:uFillTx/>
                <a:latin typeface="Calibri Light" panose="020F0302020204030204"/>
                <a:ea typeface="Verdana" panose="020B0604030504040204" pitchFamily="34" charset="0"/>
                <a:cs typeface="Verdana" panose="020B0604030504040204" pitchFamily="34" charset="0"/>
              </a:rPr>
              <a:t>   Legislative Framework</a:t>
            </a:r>
            <a:endParaRPr kumimoji="0" lang="en-US" sz="40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301739" y="1277382"/>
            <a:ext cx="11399931" cy="4492833"/>
          </a:xfrm>
          <a:prstGeom prst="rect">
            <a:avLst/>
          </a:prstGeom>
        </p:spPr>
        <p:txBody>
          <a:bodyPr wrap="square">
            <a:spAutoFit/>
          </a:bodyPr>
          <a:lstStyle/>
          <a:p>
            <a:pPr marL="457200" indent="-457200" algn="just">
              <a:buFont typeface="Wingdings" panose="05000000000000000000" pitchFamily="2" charset="2"/>
              <a:buChar char="q"/>
            </a:pPr>
            <a:r>
              <a:rPr lang="en-ZA" sz="2000" dirty="0">
                <a:latin typeface="Verdana" panose="020B0604030504040204" pitchFamily="34" charset="0"/>
                <a:ea typeface="Verdana" panose="020B0604030504040204" pitchFamily="34" charset="0"/>
                <a:cs typeface="Verdana" panose="020B0604030504040204" pitchFamily="34" charset="0"/>
              </a:rPr>
              <a:t>Section 6A of the ICASA Act (the Act), states that the Minister must, in consultation with the National Assembly establish a performance management system to: </a:t>
            </a:r>
          </a:p>
          <a:p>
            <a:pPr algn="just"/>
            <a:endParaRPr lang="en-ZA" sz="20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Courier New" panose="02070309020205020404" pitchFamily="49" charset="0"/>
              <a:buChar char="o"/>
            </a:pPr>
            <a:r>
              <a:rPr lang="en-ZA" sz="2000" i="1" dirty="0">
                <a:latin typeface="Verdana" panose="020B0604030504040204" pitchFamily="34" charset="0"/>
                <a:ea typeface="Verdana" panose="020B0604030504040204" pitchFamily="34" charset="0"/>
                <a:cs typeface="Verdana" panose="020B0604030504040204" pitchFamily="34" charset="0"/>
              </a:rPr>
              <a:t>Monitor and evaluate the performance of the chairperson, councillors and the Council, individually and collectively  </a:t>
            </a:r>
          </a:p>
          <a:p>
            <a:pPr marL="342900" indent="-342900" algn="just">
              <a:buFont typeface="Wingdings" panose="05000000000000000000" pitchFamily="2" charset="2"/>
              <a:buChar char="ü"/>
            </a:pPr>
            <a:endParaRPr lang="en-ZA" sz="20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Wingdings" panose="05000000000000000000" pitchFamily="2" charset="2"/>
              <a:buChar char="q"/>
            </a:pPr>
            <a:r>
              <a:rPr lang="en-ZA" sz="2000" dirty="0">
                <a:latin typeface="Verdana" panose="020B0604030504040204" pitchFamily="34" charset="0"/>
                <a:ea typeface="Verdana" panose="020B0604030504040204" pitchFamily="34" charset="0"/>
                <a:cs typeface="Verdana" panose="020B0604030504040204" pitchFamily="34" charset="0"/>
              </a:rPr>
              <a:t>Section 2 of the Act states that the performance management system must: </a:t>
            </a:r>
          </a:p>
          <a:p>
            <a:pPr marL="342900" indent="-342900" algn="just">
              <a:buFont typeface="Wingdings" panose="05000000000000000000" pitchFamily="2" charset="2"/>
              <a:buChar char="q"/>
            </a:pPr>
            <a:endParaRPr lang="en-ZA" sz="20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Courier New" panose="02070309020205020404" pitchFamily="49" charset="0"/>
              <a:buChar char="o"/>
            </a:pPr>
            <a:r>
              <a:rPr lang="en-ZA" sz="2000" i="1" dirty="0">
                <a:latin typeface="Verdana" panose="020B0604030504040204" pitchFamily="34" charset="0"/>
                <a:ea typeface="Verdana" panose="020B0604030504040204" pitchFamily="34" charset="0"/>
                <a:cs typeface="Verdana" panose="020B0604030504040204" pitchFamily="34" charset="0"/>
              </a:rPr>
              <a:t>Set appropriate key performance indicators as a yardstick for measuring performance</a:t>
            </a:r>
          </a:p>
          <a:p>
            <a:pPr marL="342900" indent="-342900" algn="just">
              <a:buFont typeface="Courier New" panose="02070309020205020404" pitchFamily="49" charset="0"/>
              <a:buChar char="o"/>
            </a:pPr>
            <a:r>
              <a:rPr lang="en-ZA" sz="2000" i="1" dirty="0">
                <a:latin typeface="Verdana" panose="020B0604030504040204" pitchFamily="34" charset="0"/>
                <a:ea typeface="Verdana" panose="020B0604030504040204" pitchFamily="34" charset="0"/>
                <a:cs typeface="Verdana" panose="020B0604030504040204" pitchFamily="34" charset="0"/>
              </a:rPr>
              <a:t>Set measurable performance targets </a:t>
            </a:r>
          </a:p>
          <a:p>
            <a:pPr marL="342900" indent="-342900" algn="just">
              <a:buFont typeface="Courier New" panose="02070309020205020404" pitchFamily="49" charset="0"/>
              <a:buChar char="o"/>
            </a:pPr>
            <a:r>
              <a:rPr lang="en-ZA" sz="2000" i="1" dirty="0">
                <a:latin typeface="Verdana" panose="020B0604030504040204" pitchFamily="34" charset="0"/>
                <a:ea typeface="Verdana" panose="020B0604030504040204" pitchFamily="34" charset="0"/>
                <a:cs typeface="Verdana" panose="020B0604030504040204" pitchFamily="34" charset="0"/>
              </a:rPr>
              <a:t>Set a procedure and review performance at least once a year</a:t>
            </a:r>
          </a:p>
          <a:p>
            <a:pPr marL="342900" indent="-342900" algn="just">
              <a:buFont typeface="Courier New" panose="02070309020205020404" pitchFamily="49" charset="0"/>
              <a:buChar char="o"/>
            </a:pPr>
            <a:r>
              <a:rPr lang="en-ZA" sz="2000" i="1" dirty="0">
                <a:latin typeface="Verdana" panose="020B0604030504040204" pitchFamily="34" charset="0"/>
                <a:ea typeface="Verdana" panose="020B0604030504040204" pitchFamily="34" charset="0"/>
                <a:cs typeface="Verdana" panose="020B0604030504040204" pitchFamily="34" charset="0"/>
              </a:rPr>
              <a:t>Be reviewed at least once a year</a:t>
            </a:r>
          </a:p>
          <a:p>
            <a:pPr marL="285750" marR="0" lvl="0" indent="0" algn="just" defTabSz="914400" rtl="0" eaLnBrk="1" fontAlgn="auto" latinLnBrk="0" hangingPunct="1">
              <a:lnSpc>
                <a:spcPct val="150000"/>
              </a:lnSpc>
              <a:spcBef>
                <a:spcPts val="0"/>
              </a:spcBef>
              <a:spcAft>
                <a:spcPts val="0"/>
              </a:spcAft>
              <a:buClrTx/>
              <a:buSzTx/>
              <a:buFontTx/>
              <a:buNone/>
              <a:tabLst>
                <a:tab pos="171450" algn="l"/>
              </a:tabLst>
              <a:defRPr/>
            </a:pPr>
            <a:endParaRPr kumimoji="0" lang="en-US" sz="20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342712543"/>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ZA" sz="2800" b="1"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marR="0" lvl="0" indent="-571500" algn="just" defTabSz="914400" rtl="0" eaLnBrk="1" fontAlgn="auto" latinLnBrk="0" hangingPunct="1">
              <a:lnSpc>
                <a:spcPct val="90000"/>
              </a:lnSpc>
              <a:spcBef>
                <a:spcPct val="0"/>
              </a:spcBef>
              <a:spcAft>
                <a:spcPts val="0"/>
              </a:spcAft>
              <a:buClrTx/>
              <a:buSzTx/>
              <a:buFont typeface="Wingdings" panose="05000000000000000000" pitchFamily="2" charset="2"/>
              <a:buChar char="q"/>
              <a:tabLst/>
              <a:defRPr/>
            </a:pPr>
            <a:endParaRPr kumimoji="0" lang="en-GB" sz="3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n-ZA" sz="2800" b="1" i="0" u="none" strike="noStrike" kern="1200" cap="none" spc="0" normalizeH="0" baseline="0" noProof="0" dirty="0">
              <a:ln>
                <a:noFill/>
              </a:ln>
              <a:solidFill>
                <a:prstClr val="black"/>
              </a:solidFill>
              <a:effectLst/>
              <a:uLnTx/>
              <a:uFillTx/>
              <a:latin typeface="Calibri" panose="020F0502020204030204"/>
              <a:ea typeface="+mj-ea"/>
              <a:cs typeface="+mj-cs"/>
            </a:endParaRPr>
          </a:p>
          <a:p>
            <a:pPr marL="457200" marR="0" lvl="0" indent="-457200" algn="l"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endParaRPr kumimoji="0" lang="en-ZA" sz="2800" b="1" i="0" u="none" strike="noStrike" kern="1200" cap="none" spc="0" normalizeH="0" baseline="0" noProof="0" dirty="0">
              <a:ln>
                <a:noFill/>
              </a:ln>
              <a:solidFill>
                <a:prstClr val="black"/>
              </a:solidFill>
              <a:effectLst/>
              <a:uLnTx/>
              <a:uFillTx/>
              <a:latin typeface="Calibri" panose="020F0502020204030204"/>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ZA" sz="2800" b="1" i="0" u="none" strike="noStrike" kern="1200" cap="none" spc="0" normalizeH="0" baseline="0" noProof="0" dirty="0">
              <a:ln>
                <a:noFill/>
              </a:ln>
              <a:solidFill>
                <a:prstClr val="black"/>
              </a:solidFill>
              <a:effectLst/>
              <a:uLnTx/>
              <a:uFillTx/>
              <a:latin typeface="Calibri" panose="020F0502020204030204"/>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ZA" sz="2800" b="1"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358041" y="288222"/>
            <a:ext cx="7311174"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4000" b="0" i="0" u="none" strike="noStrike" kern="1200" cap="none" spc="0" normalizeH="0" baseline="0" noProof="0" dirty="0">
                <a:ln>
                  <a:noFill/>
                </a:ln>
                <a:solidFill>
                  <a:prstClr val="black"/>
                </a:solidFill>
                <a:effectLst/>
                <a:uLnTx/>
                <a:uFillTx/>
                <a:latin typeface="Calibri Light" panose="020F0302020204030204"/>
                <a:ea typeface="Verdana" panose="020B0604030504040204" pitchFamily="34" charset="0"/>
                <a:cs typeface="Verdana" panose="020B0604030504040204" pitchFamily="34" charset="0"/>
              </a:rPr>
              <a:t>   Legislative Framework</a:t>
            </a:r>
            <a:endParaRPr kumimoji="0" lang="en-US" sz="40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5" name="Rectangle 4">
            <a:extLst>
              <a:ext uri="{FF2B5EF4-FFF2-40B4-BE49-F238E27FC236}">
                <a16:creationId xmlns:a16="http://schemas.microsoft.com/office/drawing/2014/main" xmlns="" id="{27090424-E544-4DFD-9F11-B1706D10C217}"/>
              </a:ext>
            </a:extLst>
          </p:cNvPr>
          <p:cNvSpPr/>
          <p:nvPr/>
        </p:nvSpPr>
        <p:spPr>
          <a:xfrm>
            <a:off x="410819" y="1859339"/>
            <a:ext cx="10988660" cy="3139321"/>
          </a:xfrm>
          <a:prstGeom prst="rect">
            <a:avLst/>
          </a:prstGeom>
        </p:spPr>
        <p:txBody>
          <a:bodyPr wrap="square">
            <a:spAutoFit/>
          </a:bodyPr>
          <a:lstStyle/>
          <a:p>
            <a:pPr marL="457200" lvl="0" indent="-457200" algn="just">
              <a:buFont typeface="Wingdings" panose="05000000000000000000" pitchFamily="2" charset="2"/>
              <a:buChar char="q"/>
            </a:pPr>
            <a:r>
              <a:rPr lang="en-ZA" sz="2200" dirty="0">
                <a:solidFill>
                  <a:prstClr val="black"/>
                </a:solidFill>
                <a:latin typeface="Verdana" panose="020B0604030504040204" pitchFamily="34" charset="0"/>
                <a:ea typeface="Verdana" panose="020B0604030504040204" pitchFamily="34" charset="0"/>
                <a:cs typeface="Verdana" panose="020B0604030504040204" pitchFamily="34" charset="0"/>
              </a:rPr>
              <a:t>Section 3 the Act, states that as soon as it is practicable after the appointment of the chairperson or any other councillor, a performance agreement must be concluded between the chairperson, other councillor, the  Council, and the Minister</a:t>
            </a:r>
          </a:p>
          <a:p>
            <a:pPr lvl="0" algn="just"/>
            <a:endParaRPr lang="en-ZA" sz="2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buFont typeface="Wingdings" panose="05000000000000000000" pitchFamily="2" charset="2"/>
              <a:buChar char="q"/>
            </a:pPr>
            <a:r>
              <a:rPr lang="en-ZA" sz="2200" dirty="0">
                <a:solidFill>
                  <a:prstClr val="black"/>
                </a:solidFill>
                <a:latin typeface="Verdana" panose="020B0604030504040204" pitchFamily="34" charset="0"/>
                <a:ea typeface="Verdana" panose="020B0604030504040204" pitchFamily="34" charset="0"/>
                <a:cs typeface="Verdana" panose="020B0604030504040204" pitchFamily="34" charset="0"/>
              </a:rPr>
              <a:t>Section 4 of the Act stipulates that the evaluation of the performance of the chairperson , other councillor and the Council must be conducted by a panel constituted by the Minister, in consultation with the National Assembly for that purpose</a:t>
            </a:r>
          </a:p>
        </p:txBody>
      </p:sp>
    </p:spTree>
    <p:extLst>
      <p:ext uri="{BB962C8B-B14F-4D97-AF65-F5344CB8AC3E}">
        <p14:creationId xmlns:p14="http://schemas.microsoft.com/office/powerpoint/2010/main" xmlns="" val="3334075409"/>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6609" y="0"/>
            <a:ext cx="1247804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2"/>
          <p:cNvSpPr txBox="1">
            <a:spLocks noChangeArrowheads="1"/>
          </p:cNvSpPr>
          <p:nvPr/>
        </p:nvSpPr>
        <p:spPr bwMode="auto">
          <a:xfrm>
            <a:off x="309489" y="3221503"/>
            <a:ext cx="11352628" cy="24055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r>
              <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THANK YOU</a:t>
            </a:r>
          </a:p>
          <a:p>
            <a:pPr>
              <a:tabLst>
                <a:tab pos="342900" algn="l"/>
              </a:tabLst>
            </a:pPr>
            <a:endParaRPr lang="en-US" altLang="en-US" sz="4800"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97525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95F73549-A713-4F2A-818A-1858D5D4D38C}"/>
              </a:ext>
            </a:extLst>
          </p:cNvPr>
          <p:cNvSpPr/>
          <p:nvPr/>
        </p:nvSpPr>
        <p:spPr>
          <a:xfrm>
            <a:off x="1695563" y="1521890"/>
            <a:ext cx="8610908" cy="461665"/>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ZA" sz="2400" b="1" dirty="0">
                <a:solidFill>
                  <a:srgbClr val="C00000"/>
                </a:solidFill>
                <a:latin typeface="Arial" panose="020B0604020202020204" pitchFamily="34" charset="0"/>
                <a:cs typeface="Arial" panose="020B0604020202020204" pitchFamily="34" charset="0"/>
              </a:rPr>
              <a:t>VISION</a:t>
            </a:r>
            <a:r>
              <a:rPr lang="en-ZA" sz="2400" b="1" dirty="0">
                <a:solidFill>
                  <a:prstClr val="black"/>
                </a:solidFill>
                <a:latin typeface="Arial" panose="020B0604020202020204" pitchFamily="34" charset="0"/>
                <a:cs typeface="Arial" panose="020B0604020202020204" pitchFamily="34" charset="0"/>
              </a:rPr>
              <a:t> </a:t>
            </a:r>
            <a:r>
              <a:rPr lang="en-GB" sz="2400" dirty="0"/>
              <a:t>An inclusive digital society</a:t>
            </a:r>
            <a:endParaRPr lang="en-ZA" sz="2400" dirty="0">
              <a:solidFill>
                <a:prstClr val="black"/>
              </a:solidFill>
              <a:latin typeface="Arial" panose="020B0604020202020204" pitchFamily="34" charset="0"/>
              <a:cs typeface="Arial" panose="020B0604020202020204" pitchFamily="34" charset="0"/>
            </a:endParaRPr>
          </a:p>
        </p:txBody>
      </p:sp>
      <p:graphicFrame>
        <p:nvGraphicFramePr>
          <p:cNvPr id="5" name="Diagram 4">
            <a:extLst>
              <a:ext uri="{FF2B5EF4-FFF2-40B4-BE49-F238E27FC236}">
                <a16:creationId xmlns:a16="http://schemas.microsoft.com/office/drawing/2014/main" xmlns="" id="{5B8ED552-FBCC-4784-82C2-975EE2590A89}"/>
              </a:ext>
            </a:extLst>
          </p:cNvPr>
          <p:cNvGraphicFramePr/>
          <p:nvPr>
            <p:extLst>
              <p:ext uri="{D42A27DB-BD31-4B8C-83A1-F6EECF244321}">
                <p14:modId xmlns:p14="http://schemas.microsoft.com/office/powerpoint/2010/main" xmlns="" val="2606493643"/>
              </p:ext>
            </p:extLst>
          </p:nvPr>
        </p:nvGraphicFramePr>
        <p:xfrm>
          <a:off x="587689" y="2451151"/>
          <a:ext cx="5624762" cy="39539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5">
            <a:extLst>
              <a:ext uri="{FF2B5EF4-FFF2-40B4-BE49-F238E27FC236}">
                <a16:creationId xmlns:a16="http://schemas.microsoft.com/office/drawing/2014/main" xmlns="" id="{237604D3-8D3B-4D9A-8230-1207658407A1}"/>
              </a:ext>
            </a:extLst>
          </p:cNvPr>
          <p:cNvSpPr/>
          <p:nvPr/>
        </p:nvSpPr>
        <p:spPr>
          <a:xfrm>
            <a:off x="7949128" y="2517377"/>
            <a:ext cx="3158583" cy="3821478"/>
          </a:xfrm>
          <a:prstGeom prst="roundRect">
            <a:avLst/>
          </a:prstGeom>
          <a:solidFill>
            <a:schemeClr val="accent4">
              <a:lumMod val="40000"/>
              <a:lumOff val="60000"/>
            </a:schemeClr>
          </a:solidFill>
          <a:ln>
            <a:solidFill>
              <a:srgbClr val="002060"/>
            </a:solid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en-ZA" sz="2400" b="1" dirty="0">
                <a:solidFill>
                  <a:srgbClr val="C00000"/>
                </a:solidFill>
                <a:latin typeface="Arial" panose="020B0604020202020204" pitchFamily="34" charset="0"/>
                <a:cs typeface="Arial" panose="020B0604020202020204" pitchFamily="34" charset="0"/>
              </a:rPr>
              <a:t>VALUES</a:t>
            </a:r>
          </a:p>
          <a:p>
            <a:r>
              <a:rPr lang="en-GB" sz="2100" dirty="0">
                <a:solidFill>
                  <a:schemeClr val="tx1"/>
                </a:solidFill>
              </a:rPr>
              <a:t>All ICASA’s regulatory activities are centred around five core values: </a:t>
            </a:r>
          </a:p>
          <a:p>
            <a:endParaRPr lang="en-GB" sz="900" dirty="0">
              <a:solidFill>
                <a:schemeClr val="tx1"/>
              </a:solidFill>
            </a:endParaRPr>
          </a:p>
          <a:p>
            <a:pPr marL="342900" indent="-342900">
              <a:buFont typeface="Arial" panose="020B0604020202020204" pitchFamily="34" charset="0"/>
              <a:buChar char="•"/>
            </a:pPr>
            <a:r>
              <a:rPr lang="en-GB" sz="2100" dirty="0">
                <a:solidFill>
                  <a:schemeClr val="tx1"/>
                </a:solidFill>
              </a:rPr>
              <a:t>innovation </a:t>
            </a:r>
          </a:p>
          <a:p>
            <a:pPr marL="342900" indent="-342900">
              <a:buFont typeface="Arial" panose="020B0604020202020204" pitchFamily="34" charset="0"/>
              <a:buChar char="•"/>
            </a:pPr>
            <a:r>
              <a:rPr lang="en-GB" sz="2100" dirty="0">
                <a:solidFill>
                  <a:schemeClr val="tx1"/>
                </a:solidFill>
              </a:rPr>
              <a:t>collaboration</a:t>
            </a:r>
          </a:p>
          <a:p>
            <a:pPr marL="342900" indent="-342900">
              <a:buFont typeface="Arial" panose="020B0604020202020204" pitchFamily="34" charset="0"/>
              <a:buChar char="•"/>
            </a:pPr>
            <a:r>
              <a:rPr lang="en-GB" sz="2100" dirty="0">
                <a:solidFill>
                  <a:schemeClr val="tx1"/>
                </a:solidFill>
              </a:rPr>
              <a:t>accountability  </a:t>
            </a:r>
          </a:p>
          <a:p>
            <a:pPr marL="342900" indent="-342900">
              <a:buFont typeface="Arial" panose="020B0604020202020204" pitchFamily="34" charset="0"/>
              <a:buChar char="•"/>
            </a:pPr>
            <a:r>
              <a:rPr lang="en-GB" sz="2100" dirty="0">
                <a:solidFill>
                  <a:schemeClr val="tx1"/>
                </a:solidFill>
              </a:rPr>
              <a:t>results-driven</a:t>
            </a:r>
          </a:p>
          <a:p>
            <a:pPr marL="342900" indent="-342900">
              <a:buFont typeface="Arial" panose="020B0604020202020204" pitchFamily="34" charset="0"/>
              <a:buChar char="•"/>
            </a:pPr>
            <a:r>
              <a:rPr lang="en-GB" sz="2100" dirty="0">
                <a:solidFill>
                  <a:schemeClr val="tx1"/>
                </a:solidFill>
              </a:rPr>
              <a:t>stakeholder-centricity</a:t>
            </a:r>
            <a:endParaRPr lang="en-ZA" sz="2100" b="1" dirty="0">
              <a:solidFill>
                <a:schemeClr val="tx1"/>
              </a:solidFill>
            </a:endParaRPr>
          </a:p>
          <a:p>
            <a:pPr algn="ctr"/>
            <a:r>
              <a:rPr lang="en-ZA" dirty="0">
                <a:solidFill>
                  <a:prstClr val="black"/>
                </a:solidFill>
              </a:rPr>
              <a:t> </a:t>
            </a:r>
            <a:endParaRPr lang="en-ZA" dirty="0">
              <a:solidFill>
                <a:prstClr val="white"/>
              </a:solidFill>
            </a:endParaRPr>
          </a:p>
        </p:txBody>
      </p:sp>
      <p:sp>
        <p:nvSpPr>
          <p:cNvPr id="8" name="TextBox 7">
            <a:extLst>
              <a:ext uri="{FF2B5EF4-FFF2-40B4-BE49-F238E27FC236}">
                <a16:creationId xmlns:a16="http://schemas.microsoft.com/office/drawing/2014/main" xmlns="" id="{44CD3AF0-F41B-4B3C-BC9F-35910544DF6E}"/>
              </a:ext>
            </a:extLst>
          </p:cNvPr>
          <p:cNvSpPr txBox="1"/>
          <p:nvPr/>
        </p:nvSpPr>
        <p:spPr>
          <a:xfrm>
            <a:off x="1555409" y="218627"/>
            <a:ext cx="6244210" cy="769441"/>
          </a:xfrm>
          <a:prstGeom prst="rect">
            <a:avLst/>
          </a:prstGeom>
          <a:noFill/>
        </p:spPr>
        <p:txBody>
          <a:bodyPr wrap="none" rtlCol="0">
            <a:spAutoFit/>
          </a:bodyPr>
          <a:lstStyle/>
          <a:p>
            <a:r>
              <a:rPr lang="en-US" sz="4400" dirty="0">
                <a:latin typeface="+mj-lt"/>
              </a:rPr>
              <a:t>Vision Mission &amp; Mandate </a:t>
            </a:r>
          </a:p>
        </p:txBody>
      </p:sp>
    </p:spTree>
    <p:extLst>
      <p:ext uri="{BB962C8B-B14F-4D97-AF65-F5344CB8AC3E}">
        <p14:creationId xmlns:p14="http://schemas.microsoft.com/office/powerpoint/2010/main" xmlns="" val="11059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1">
            <a:extLst>
              <a:ext uri="{FF2B5EF4-FFF2-40B4-BE49-F238E27FC236}">
                <a16:creationId xmlns:a16="http://schemas.microsoft.com/office/drawing/2014/main" xmlns="" id="{8C13A19C-41B8-49FC-961E-1F73EFB39B7E}"/>
              </a:ext>
            </a:extLst>
          </p:cNvPr>
          <p:cNvSpPr>
            <a:spLocks noGrp="1"/>
          </p:cNvSpPr>
          <p:nvPr>
            <p:ph type="title"/>
          </p:nvPr>
        </p:nvSpPr>
        <p:spPr>
          <a:xfrm>
            <a:off x="1597702" y="262647"/>
            <a:ext cx="6691859" cy="797668"/>
          </a:xfrm>
        </p:spPr>
        <p:txBody>
          <a:bodyPr>
            <a:noAutofit/>
          </a:bodyPr>
          <a:lstStyle/>
          <a:p>
            <a:pPr eaLnBrk="1" hangingPunct="1"/>
            <a:r>
              <a:rPr lang="en-ZA" altLang="en-US" sz="3200" b="1" dirty="0">
                <a:ea typeface="Verdana" panose="020B0604030504040204" pitchFamily="34" charset="0"/>
                <a:cs typeface="Verdana" panose="020B0604030504040204" pitchFamily="34" charset="0"/>
              </a:rPr>
              <a:t>Strategic Outcome Orientated Goals: 2016-2020</a:t>
            </a:r>
          </a:p>
        </p:txBody>
      </p:sp>
      <p:graphicFrame>
        <p:nvGraphicFramePr>
          <p:cNvPr id="6" name="Diagram 5">
            <a:extLst>
              <a:ext uri="{FF2B5EF4-FFF2-40B4-BE49-F238E27FC236}">
                <a16:creationId xmlns:a16="http://schemas.microsoft.com/office/drawing/2014/main" xmlns="" id="{C02FDFB8-7542-4A67-B703-793D50F16D81}"/>
              </a:ext>
            </a:extLst>
          </p:cNvPr>
          <p:cNvGraphicFramePr/>
          <p:nvPr>
            <p:extLst/>
          </p:nvPr>
        </p:nvGraphicFramePr>
        <p:xfrm>
          <a:off x="1722228" y="1700808"/>
          <a:ext cx="8818419" cy="50206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797" name="Slide Number Placeholder 2">
            <a:extLst>
              <a:ext uri="{FF2B5EF4-FFF2-40B4-BE49-F238E27FC236}">
                <a16:creationId xmlns:a16="http://schemas.microsoft.com/office/drawing/2014/main" xmlns="" id="{FE58C8FE-3DC4-4380-A2F7-B5A117F3BCF8}"/>
              </a:ext>
            </a:extLst>
          </p:cNvPr>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D034EF1F-B77F-4683-8F44-B038E7F1A485}" type="slidenum">
              <a:rPr kumimoji="0" lang="en-ZA" altLang="en-US" sz="1200" b="0" i="0" u="none" strike="noStrike" kern="1200" cap="none" spc="0" normalizeH="0" baseline="0" noProof="0" smtClean="0">
                <a:ln>
                  <a:noFill/>
                </a:ln>
                <a:solidFill>
                  <a:srgbClr val="898989"/>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altLang="en-US" sz="1200" b="0" i="0" u="none" strike="noStrike" kern="1200" cap="none" spc="0" normalizeH="0" baseline="0" noProof="0">
              <a:ln>
                <a:noFill/>
              </a:ln>
              <a:solidFill>
                <a:srgbClr val="898989"/>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3479903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478" y="0"/>
            <a:ext cx="10515600" cy="1325563"/>
          </a:xfrm>
        </p:spPr>
        <p:txBody>
          <a:bodyPr>
            <a:normAutofit/>
          </a:bodyPr>
          <a:lstStyle/>
          <a:p>
            <a:r>
              <a:rPr lang="en-US" sz="4000" dirty="0">
                <a:ea typeface="Verdana" panose="020B0604030504040204" pitchFamily="34" charset="0"/>
                <a:cs typeface="Verdana" panose="020B0604030504040204" pitchFamily="34" charset="0"/>
              </a:rPr>
              <a:t>Strategic Alignment: </a:t>
            </a:r>
            <a:br>
              <a:rPr lang="en-US" sz="4000" dirty="0">
                <a:ea typeface="Verdana" panose="020B0604030504040204" pitchFamily="34" charset="0"/>
                <a:cs typeface="Verdana" panose="020B0604030504040204" pitchFamily="34" charset="0"/>
              </a:rPr>
            </a:br>
            <a:r>
              <a:rPr lang="en-US" sz="4000" dirty="0">
                <a:ea typeface="Verdana" panose="020B0604030504040204" pitchFamily="34" charset="0"/>
                <a:cs typeface="Verdana" panose="020B0604030504040204" pitchFamily="34" charset="0"/>
              </a:rPr>
              <a:t>Government Priority Outcomes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32301519"/>
              </p:ext>
            </p:extLst>
          </p:nvPr>
        </p:nvGraphicFramePr>
        <p:xfrm>
          <a:off x="365760" y="1330325"/>
          <a:ext cx="11490960" cy="5109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52987BC-0F5E-498B-9DAB-3F96919E54EA}"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574128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ED1F949A-F580-48CE-B40C-D64A5C16D68E}"/>
              </a:ext>
            </a:extLst>
          </p:cNvPr>
          <p:cNvSpPr>
            <a:spLocks noGrp="1"/>
          </p:cNvSpPr>
          <p:nvPr>
            <p:ph type="title"/>
          </p:nvPr>
        </p:nvSpPr>
        <p:spPr>
          <a:xfrm>
            <a:off x="987690" y="-15910"/>
            <a:ext cx="8876917" cy="1325563"/>
          </a:xfrm>
        </p:spPr>
        <p:txBody>
          <a:bodyPr>
            <a:normAutofit/>
          </a:bodyPr>
          <a:lstStyle/>
          <a:p>
            <a:pPr algn="ctr"/>
            <a:r>
              <a:rPr lang="en-ZA" sz="4000" dirty="0"/>
              <a:t> </a:t>
            </a:r>
            <a:r>
              <a:rPr lang="en-ZA" sz="4000" dirty="0">
                <a:ea typeface="Verdana" panose="020B0604030504040204" pitchFamily="34" charset="0"/>
                <a:cs typeface="Verdana" panose="020B0604030504040204" pitchFamily="34" charset="0"/>
              </a:rPr>
              <a:t>Q1 Performance Environment Context </a:t>
            </a:r>
          </a:p>
        </p:txBody>
      </p:sp>
      <p:sp>
        <p:nvSpPr>
          <p:cNvPr id="4" name="Oval 3">
            <a:extLst>
              <a:ext uri="{FF2B5EF4-FFF2-40B4-BE49-F238E27FC236}">
                <a16:creationId xmlns:a16="http://schemas.microsoft.com/office/drawing/2014/main" xmlns="" id="{9A54621A-74FD-4CB2-ABC2-16CD1C46A176}"/>
              </a:ext>
            </a:extLst>
          </p:cNvPr>
          <p:cNvSpPr/>
          <p:nvPr/>
        </p:nvSpPr>
        <p:spPr>
          <a:xfrm>
            <a:off x="4001840" y="2715065"/>
            <a:ext cx="3200818" cy="202598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b="1" dirty="0"/>
              <a:t>ICASA</a:t>
            </a:r>
          </a:p>
          <a:p>
            <a:pPr algn="ctr"/>
            <a:r>
              <a:rPr lang="en-GB" sz="2400" b="1" dirty="0"/>
              <a:t>Q1 Performance </a:t>
            </a:r>
          </a:p>
        </p:txBody>
      </p:sp>
      <p:sp>
        <p:nvSpPr>
          <p:cNvPr id="5" name="Lightning Bolt 4">
            <a:extLst>
              <a:ext uri="{FF2B5EF4-FFF2-40B4-BE49-F238E27FC236}">
                <a16:creationId xmlns:a16="http://schemas.microsoft.com/office/drawing/2014/main" xmlns="" id="{E5BE3DA1-5A32-4E56-9831-72CE64B90ADD}"/>
              </a:ext>
            </a:extLst>
          </p:cNvPr>
          <p:cNvSpPr/>
          <p:nvPr/>
        </p:nvSpPr>
        <p:spPr>
          <a:xfrm rot="3928035" flipH="1">
            <a:off x="6632530" y="4391148"/>
            <a:ext cx="1015796" cy="924413"/>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xmlns="" id="{9E9904CC-6A61-44D0-A969-6B695F80AB4D}"/>
              </a:ext>
            </a:extLst>
          </p:cNvPr>
          <p:cNvSpPr/>
          <p:nvPr/>
        </p:nvSpPr>
        <p:spPr>
          <a:xfrm>
            <a:off x="778068" y="1549805"/>
            <a:ext cx="2448121" cy="11123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chemeClr val="tx1"/>
                </a:solidFill>
              </a:rPr>
              <a:t>Increasingly challenging and highly litigious environment</a:t>
            </a:r>
          </a:p>
        </p:txBody>
      </p:sp>
      <p:sp>
        <p:nvSpPr>
          <p:cNvPr id="7" name="Rectangle 6">
            <a:extLst>
              <a:ext uri="{FF2B5EF4-FFF2-40B4-BE49-F238E27FC236}">
                <a16:creationId xmlns:a16="http://schemas.microsoft.com/office/drawing/2014/main" xmlns="" id="{E83480F3-9504-4DE1-9A36-A8A990D0B65B}"/>
              </a:ext>
            </a:extLst>
          </p:cNvPr>
          <p:cNvSpPr/>
          <p:nvPr/>
        </p:nvSpPr>
        <p:spPr>
          <a:xfrm>
            <a:off x="8340930" y="1559481"/>
            <a:ext cx="2474873" cy="117108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chemeClr val="tx1"/>
                </a:solidFill>
              </a:rPr>
              <a:t>High likelihood of not meeting targets and successfully implementing APP</a:t>
            </a:r>
          </a:p>
        </p:txBody>
      </p:sp>
      <p:sp>
        <p:nvSpPr>
          <p:cNvPr id="8" name="Rectangle 7">
            <a:extLst>
              <a:ext uri="{FF2B5EF4-FFF2-40B4-BE49-F238E27FC236}">
                <a16:creationId xmlns:a16="http://schemas.microsoft.com/office/drawing/2014/main" xmlns="" id="{371B67DD-F937-4748-936A-82A6CE53E5FC}"/>
              </a:ext>
            </a:extLst>
          </p:cNvPr>
          <p:cNvSpPr/>
          <p:nvPr/>
        </p:nvSpPr>
        <p:spPr>
          <a:xfrm>
            <a:off x="778068" y="4853354"/>
            <a:ext cx="2448121" cy="130829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a:solidFill>
                  <a:schemeClr val="tx1"/>
                </a:solidFill>
              </a:rPr>
              <a:t>Unable to appoint expert consultants to executive projects  (Engineering &amp; Technology)</a:t>
            </a:r>
            <a:endParaRPr lang="en-GB" dirty="0">
              <a:solidFill>
                <a:schemeClr val="tx1"/>
              </a:solidFill>
            </a:endParaRPr>
          </a:p>
        </p:txBody>
      </p:sp>
      <p:sp>
        <p:nvSpPr>
          <p:cNvPr id="9" name="Rectangle 8">
            <a:extLst>
              <a:ext uri="{FF2B5EF4-FFF2-40B4-BE49-F238E27FC236}">
                <a16:creationId xmlns:a16="http://schemas.microsoft.com/office/drawing/2014/main" xmlns="" id="{58C89E92-6D9D-4408-AE11-0C84842F71BB}"/>
              </a:ext>
            </a:extLst>
          </p:cNvPr>
          <p:cNvSpPr/>
          <p:nvPr/>
        </p:nvSpPr>
        <p:spPr>
          <a:xfrm>
            <a:off x="7276954" y="4719853"/>
            <a:ext cx="2817870" cy="13480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chemeClr val="tx1"/>
                </a:solidFill>
              </a:rPr>
              <a:t>Organisational moratorium on recruitment for non critical positions (no full staff complement)</a:t>
            </a:r>
          </a:p>
        </p:txBody>
      </p:sp>
      <p:sp>
        <p:nvSpPr>
          <p:cNvPr id="10" name="Lightning Bolt 9">
            <a:extLst>
              <a:ext uri="{FF2B5EF4-FFF2-40B4-BE49-F238E27FC236}">
                <a16:creationId xmlns:a16="http://schemas.microsoft.com/office/drawing/2014/main" xmlns="" id="{A9E8AC8B-767A-4D0A-B895-011DECDC4486}"/>
              </a:ext>
            </a:extLst>
          </p:cNvPr>
          <p:cNvSpPr/>
          <p:nvPr/>
        </p:nvSpPr>
        <p:spPr>
          <a:xfrm rot="17562895">
            <a:off x="3099514" y="4399354"/>
            <a:ext cx="1355340" cy="1029252"/>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sp>
        <p:nvSpPr>
          <p:cNvPr id="11" name="Lightning Bolt 10">
            <a:extLst>
              <a:ext uri="{FF2B5EF4-FFF2-40B4-BE49-F238E27FC236}">
                <a16:creationId xmlns:a16="http://schemas.microsoft.com/office/drawing/2014/main" xmlns="" id="{E7D238E9-F61A-44A2-A1BE-5975A9A82A1B}"/>
              </a:ext>
            </a:extLst>
          </p:cNvPr>
          <p:cNvSpPr/>
          <p:nvPr/>
        </p:nvSpPr>
        <p:spPr>
          <a:xfrm rot="6558973">
            <a:off x="7052455" y="2175456"/>
            <a:ext cx="1438678" cy="1092445"/>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2" name="Lightning Bolt 11">
            <a:extLst>
              <a:ext uri="{FF2B5EF4-FFF2-40B4-BE49-F238E27FC236}">
                <a16:creationId xmlns:a16="http://schemas.microsoft.com/office/drawing/2014/main" xmlns="" id="{4151D2B3-B8AF-483B-AA15-8A70D2CF2B0F}"/>
              </a:ext>
            </a:extLst>
          </p:cNvPr>
          <p:cNvSpPr/>
          <p:nvPr/>
        </p:nvSpPr>
        <p:spPr>
          <a:xfrm rot="14919903" flipH="1">
            <a:off x="3074561" y="2125097"/>
            <a:ext cx="1342695" cy="960032"/>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xmlns="" id="{249B8322-AB6C-4AC0-AC10-035799E7031E}"/>
              </a:ext>
            </a:extLst>
          </p:cNvPr>
          <p:cNvSpPr/>
          <p:nvPr/>
        </p:nvSpPr>
        <p:spPr>
          <a:xfrm>
            <a:off x="4210145" y="5189119"/>
            <a:ext cx="2631344" cy="130829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chemeClr val="tx1"/>
                </a:solidFill>
              </a:rPr>
              <a:t>Deferred procurement of necessary equipment and tools (outdated equipment &amp; tools used )</a:t>
            </a:r>
          </a:p>
        </p:txBody>
      </p:sp>
      <p:sp>
        <p:nvSpPr>
          <p:cNvPr id="14" name="Lightning Bolt 13">
            <a:extLst>
              <a:ext uri="{FF2B5EF4-FFF2-40B4-BE49-F238E27FC236}">
                <a16:creationId xmlns:a16="http://schemas.microsoft.com/office/drawing/2014/main" xmlns="" id="{0DA73C76-D222-4D12-AC59-E04A3B31A7F1}"/>
              </a:ext>
            </a:extLst>
          </p:cNvPr>
          <p:cNvSpPr/>
          <p:nvPr/>
        </p:nvSpPr>
        <p:spPr>
          <a:xfrm rot="12788862">
            <a:off x="5520229" y="4768278"/>
            <a:ext cx="306702" cy="435390"/>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xmlns="" id="{9330B149-0919-418E-812D-1147D5060030}"/>
              </a:ext>
            </a:extLst>
          </p:cNvPr>
          <p:cNvSpPr/>
          <p:nvPr/>
        </p:nvSpPr>
        <p:spPr>
          <a:xfrm>
            <a:off x="9151207" y="3126189"/>
            <a:ext cx="2448121" cy="130829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solidFill>
                  <a:schemeClr val="tx1"/>
                </a:solidFill>
              </a:rPr>
              <a:t>High risk of projects not being successfully and timeously executed  (stretched staff resources)</a:t>
            </a:r>
          </a:p>
        </p:txBody>
      </p:sp>
      <p:sp>
        <p:nvSpPr>
          <p:cNvPr id="16" name="Rectangle 15">
            <a:extLst>
              <a:ext uri="{FF2B5EF4-FFF2-40B4-BE49-F238E27FC236}">
                <a16:creationId xmlns:a16="http://schemas.microsoft.com/office/drawing/2014/main" xmlns="" id="{3E9C3D7F-A85B-49E0-8DD2-793BF9DF8475}"/>
              </a:ext>
            </a:extLst>
          </p:cNvPr>
          <p:cNvSpPr/>
          <p:nvPr/>
        </p:nvSpPr>
        <p:spPr>
          <a:xfrm>
            <a:off x="313833" y="3126189"/>
            <a:ext cx="2448121" cy="130829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a:solidFill>
                  <a:schemeClr val="tx1"/>
                </a:solidFill>
              </a:rPr>
              <a:t>Financial constraints due to reduction in budget allocations </a:t>
            </a:r>
            <a:endParaRPr lang="en-GB" dirty="0">
              <a:solidFill>
                <a:schemeClr val="tx1"/>
              </a:solidFill>
            </a:endParaRPr>
          </a:p>
        </p:txBody>
      </p:sp>
      <p:sp>
        <p:nvSpPr>
          <p:cNvPr id="17" name="Lightning Bolt 16">
            <a:extLst>
              <a:ext uri="{FF2B5EF4-FFF2-40B4-BE49-F238E27FC236}">
                <a16:creationId xmlns:a16="http://schemas.microsoft.com/office/drawing/2014/main" xmlns="" id="{A5929E38-E83D-4866-BF93-82172F37A4CA}"/>
              </a:ext>
            </a:extLst>
          </p:cNvPr>
          <p:cNvSpPr/>
          <p:nvPr/>
        </p:nvSpPr>
        <p:spPr>
          <a:xfrm rot="14466863" flipV="1">
            <a:off x="7642576" y="3231696"/>
            <a:ext cx="1342857" cy="1797666"/>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8" name="Lightning Bolt 17">
            <a:extLst>
              <a:ext uri="{FF2B5EF4-FFF2-40B4-BE49-F238E27FC236}">
                <a16:creationId xmlns:a16="http://schemas.microsoft.com/office/drawing/2014/main" xmlns="" id="{A7297174-1761-4894-8B11-96CBA3F70915}"/>
              </a:ext>
            </a:extLst>
          </p:cNvPr>
          <p:cNvSpPr/>
          <p:nvPr/>
        </p:nvSpPr>
        <p:spPr>
          <a:xfrm rot="17619042">
            <a:off x="2751391" y="3542237"/>
            <a:ext cx="1088549" cy="1066535"/>
          </a:xfrm>
          <a:prstGeom prst="lightningBol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xmlns="" id="{417576B4-8EF8-4B1B-B04B-912056817F1C}"/>
              </a:ext>
            </a:extLst>
          </p:cNvPr>
          <p:cNvSpPr/>
          <p:nvPr/>
        </p:nvSpPr>
        <p:spPr>
          <a:xfrm>
            <a:off x="10635174" y="5507316"/>
            <a:ext cx="1252025" cy="96617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Mitigation Measures</a:t>
            </a:r>
          </a:p>
        </p:txBody>
      </p:sp>
      <p:sp>
        <p:nvSpPr>
          <p:cNvPr id="20" name="Arrow: Left 19">
            <a:extLst>
              <a:ext uri="{FF2B5EF4-FFF2-40B4-BE49-F238E27FC236}">
                <a16:creationId xmlns:a16="http://schemas.microsoft.com/office/drawing/2014/main" xmlns="" id="{EB9C3C8D-2FCE-4B47-9D32-B708D590A830}"/>
              </a:ext>
            </a:extLst>
          </p:cNvPr>
          <p:cNvSpPr/>
          <p:nvPr/>
        </p:nvSpPr>
        <p:spPr>
          <a:xfrm>
            <a:off x="6814736" y="6182314"/>
            <a:ext cx="3820438" cy="291175"/>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1" name="Arrow: Left 20">
            <a:extLst>
              <a:ext uri="{FF2B5EF4-FFF2-40B4-BE49-F238E27FC236}">
                <a16:creationId xmlns:a16="http://schemas.microsoft.com/office/drawing/2014/main" xmlns="" id="{F71FB6B0-6B43-4ED6-B30A-37A07E9E3E43}"/>
              </a:ext>
            </a:extLst>
          </p:cNvPr>
          <p:cNvSpPr/>
          <p:nvPr/>
        </p:nvSpPr>
        <p:spPr>
          <a:xfrm>
            <a:off x="10094823" y="5623939"/>
            <a:ext cx="540351" cy="291175"/>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2" name="Arrow: Down 21">
            <a:extLst>
              <a:ext uri="{FF2B5EF4-FFF2-40B4-BE49-F238E27FC236}">
                <a16:creationId xmlns:a16="http://schemas.microsoft.com/office/drawing/2014/main" xmlns="" id="{AD5A2A25-E23E-4235-B2F5-F207F3E30EBE}"/>
              </a:ext>
            </a:extLst>
          </p:cNvPr>
          <p:cNvSpPr/>
          <p:nvPr/>
        </p:nvSpPr>
        <p:spPr>
          <a:xfrm>
            <a:off x="1399952" y="2662180"/>
            <a:ext cx="345748" cy="491261"/>
          </a:xfrm>
          <a:prstGeom prst="down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p>
        </p:txBody>
      </p:sp>
      <p:sp>
        <p:nvSpPr>
          <p:cNvPr id="23" name="Arrow: Down 22">
            <a:extLst>
              <a:ext uri="{FF2B5EF4-FFF2-40B4-BE49-F238E27FC236}">
                <a16:creationId xmlns:a16="http://schemas.microsoft.com/office/drawing/2014/main" xmlns="" id="{A9A22196-6332-4362-BB7C-33490C1A5063}"/>
              </a:ext>
            </a:extLst>
          </p:cNvPr>
          <p:cNvSpPr/>
          <p:nvPr/>
        </p:nvSpPr>
        <p:spPr>
          <a:xfrm>
            <a:off x="1753406" y="4438725"/>
            <a:ext cx="360173" cy="459768"/>
          </a:xfrm>
          <a:prstGeom prst="down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p>
        </p:txBody>
      </p:sp>
      <p:sp>
        <p:nvSpPr>
          <p:cNvPr id="24" name="Arrow: Down 23">
            <a:extLst>
              <a:ext uri="{FF2B5EF4-FFF2-40B4-BE49-F238E27FC236}">
                <a16:creationId xmlns:a16="http://schemas.microsoft.com/office/drawing/2014/main" xmlns="" id="{FD9E2877-5576-41F6-A390-9104A9170C20}"/>
              </a:ext>
            </a:extLst>
          </p:cNvPr>
          <p:cNvSpPr/>
          <p:nvPr/>
        </p:nvSpPr>
        <p:spPr>
          <a:xfrm rot="16200000" flipH="1">
            <a:off x="3522105" y="5423136"/>
            <a:ext cx="392124" cy="983956"/>
          </a:xfrm>
          <a:prstGeom prst="down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p>
        </p:txBody>
      </p:sp>
      <p:sp>
        <p:nvSpPr>
          <p:cNvPr id="25" name="Arrow: Down 24">
            <a:extLst>
              <a:ext uri="{FF2B5EF4-FFF2-40B4-BE49-F238E27FC236}">
                <a16:creationId xmlns:a16="http://schemas.microsoft.com/office/drawing/2014/main" xmlns="" id="{30D70FB7-77C1-4A3D-B91A-738C0486CEF5}"/>
              </a:ext>
            </a:extLst>
          </p:cNvPr>
          <p:cNvSpPr/>
          <p:nvPr/>
        </p:nvSpPr>
        <p:spPr>
          <a:xfrm rot="16200000" flipH="1">
            <a:off x="6863161" y="5583347"/>
            <a:ext cx="392124" cy="435463"/>
          </a:xfrm>
          <a:prstGeom prst="down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p>
        </p:txBody>
      </p:sp>
      <p:sp>
        <p:nvSpPr>
          <p:cNvPr id="26" name="Arrow: Up 25">
            <a:extLst>
              <a:ext uri="{FF2B5EF4-FFF2-40B4-BE49-F238E27FC236}">
                <a16:creationId xmlns:a16="http://schemas.microsoft.com/office/drawing/2014/main" xmlns="" id="{A416DC04-075A-4008-B00F-7974BFFBC749}"/>
              </a:ext>
            </a:extLst>
          </p:cNvPr>
          <p:cNvSpPr/>
          <p:nvPr/>
        </p:nvSpPr>
        <p:spPr>
          <a:xfrm>
            <a:off x="9578366" y="4434484"/>
            <a:ext cx="262961" cy="325145"/>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7" name="Arrow: Up 26">
            <a:extLst>
              <a:ext uri="{FF2B5EF4-FFF2-40B4-BE49-F238E27FC236}">
                <a16:creationId xmlns:a16="http://schemas.microsoft.com/office/drawing/2014/main" xmlns="" id="{E467A9F1-DDB2-404C-9651-9246C161606A}"/>
              </a:ext>
            </a:extLst>
          </p:cNvPr>
          <p:cNvSpPr/>
          <p:nvPr/>
        </p:nvSpPr>
        <p:spPr>
          <a:xfrm>
            <a:off x="9766965" y="2757037"/>
            <a:ext cx="302762" cy="369151"/>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8" name="Arrow: Left 27">
            <a:extLst>
              <a:ext uri="{FF2B5EF4-FFF2-40B4-BE49-F238E27FC236}">
                <a16:creationId xmlns:a16="http://schemas.microsoft.com/office/drawing/2014/main" xmlns="" id="{C5BAB309-7F33-459E-B1A5-D9833AB3B64D}"/>
              </a:ext>
            </a:extLst>
          </p:cNvPr>
          <p:cNvSpPr/>
          <p:nvPr/>
        </p:nvSpPr>
        <p:spPr>
          <a:xfrm>
            <a:off x="7202657" y="1505451"/>
            <a:ext cx="1138273" cy="285918"/>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9" name="Thought Bubble: Cloud 28">
            <a:extLst>
              <a:ext uri="{FF2B5EF4-FFF2-40B4-BE49-F238E27FC236}">
                <a16:creationId xmlns:a16="http://schemas.microsoft.com/office/drawing/2014/main" xmlns="" id="{2A2A826E-DFBC-4579-B94B-63C6D16295B2}"/>
              </a:ext>
            </a:extLst>
          </p:cNvPr>
          <p:cNvSpPr/>
          <p:nvPr/>
        </p:nvSpPr>
        <p:spPr>
          <a:xfrm>
            <a:off x="4210144" y="1056922"/>
            <a:ext cx="3121301" cy="1641390"/>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1"/>
                </a:solidFill>
              </a:rPr>
              <a:t>A pressing need to review ICASA’s funding model (engagements taking place)</a:t>
            </a:r>
          </a:p>
        </p:txBody>
      </p:sp>
    </p:spTree>
    <p:extLst>
      <p:ext uri="{BB962C8B-B14F-4D97-AF65-F5344CB8AC3E}">
        <p14:creationId xmlns:p14="http://schemas.microsoft.com/office/powerpoint/2010/main" xmlns="" val="2985411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6609" y="0"/>
            <a:ext cx="1247804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2"/>
          <p:cNvSpPr txBox="1">
            <a:spLocks noChangeArrowheads="1"/>
          </p:cNvSpPr>
          <p:nvPr/>
        </p:nvSpPr>
        <p:spPr bwMode="auto">
          <a:xfrm>
            <a:off x="309489" y="3221503"/>
            <a:ext cx="11352628" cy="24055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r>
              <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Q1 </a:t>
            </a:r>
            <a:r>
              <a:rPr lang="en-US" altLang="en-US" sz="4800" b="1" dirty="0" err="1">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Programme</a:t>
            </a:r>
            <a:r>
              <a:rPr lang="en-US" altLang="en-US" sz="4800" b="1"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 Performance </a:t>
            </a:r>
          </a:p>
          <a:p>
            <a:pPr>
              <a:tabLst>
                <a:tab pos="342900" algn="l"/>
              </a:tabLst>
            </a:pPr>
            <a:endParaRPr lang="en-US" altLang="en-US" sz="4800"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050847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ICASA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CASA theme" id="{FE75E86A-0C75-410A-9BF2-F021C8013F1A}" vid="{06034B6C-9604-452A-91B6-90AFB6A5F973}"/>
    </a:ext>
  </a:extLst>
</a:theme>
</file>

<file path=ppt/theme/theme3.xml><?xml version="1.0" encoding="utf-8"?>
<a:theme xmlns:a="http://schemas.openxmlformats.org/drawingml/2006/main" name="1_ICASA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CASA theme" id="{FE75E86A-0C75-410A-9BF2-F021C8013F1A}" vid="{06034B6C-9604-452A-91B6-90AFB6A5F973}"/>
    </a:ext>
  </a:extLst>
</a:theme>
</file>

<file path=ppt/theme/theme4.xml><?xml version="1.0" encoding="utf-8"?>
<a:theme xmlns:a="http://schemas.openxmlformats.org/drawingml/2006/main" name="ICASA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CASA theme" id="{FE75E86A-0C75-410A-9BF2-F021C8013F1A}" vid="{06034B6C-9604-452A-91B6-90AFB6A5F973}"/>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9714</TotalTime>
  <Words>4094</Words>
  <Application>Microsoft Office PowerPoint</Application>
  <PresentationFormat>Custom</PresentationFormat>
  <Paragraphs>881</Paragraphs>
  <Slides>36</Slides>
  <Notes>35</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36</vt:i4>
      </vt:variant>
    </vt:vector>
  </HeadingPairs>
  <TitlesOfParts>
    <vt:vector size="41" baseType="lpstr">
      <vt:lpstr>Office Theme</vt:lpstr>
      <vt:lpstr>2_ICASA theme</vt:lpstr>
      <vt:lpstr>1_ICASA theme</vt:lpstr>
      <vt:lpstr>ICASA theme</vt:lpstr>
      <vt:lpstr>Worksheet</vt:lpstr>
      <vt:lpstr>Slide 1</vt:lpstr>
      <vt:lpstr>TABLE OF CONTENTS</vt:lpstr>
      <vt:lpstr>Organisational Mandate</vt:lpstr>
      <vt:lpstr>Slide 4</vt:lpstr>
      <vt:lpstr>Strategic Outcome Orientated Goals: 2016-2020</vt:lpstr>
      <vt:lpstr>Strategic Alignment:  Government Priority Outcomes </vt:lpstr>
      <vt:lpstr> Q1 Performance Environment Context </vt:lpstr>
      <vt:lpstr>Slide 8</vt:lpstr>
      <vt:lpstr>Slide 9</vt:lpstr>
      <vt:lpstr>Slide 10</vt:lpstr>
      <vt:lpstr>Slide 11</vt:lpstr>
      <vt:lpstr>Slide 12</vt:lpstr>
      <vt:lpstr>Slide 13</vt:lpstr>
      <vt:lpstr>Slide 14</vt:lpstr>
      <vt:lpstr>Slide 15</vt:lpstr>
      <vt:lpstr>Slide 16</vt:lpstr>
      <vt:lpstr> </vt:lpstr>
      <vt:lpstr> Mitigation Measures     (Non-achieved targets)    </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Company>ICASA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Busisiwe W. Mtsweni</dc:creator>
  <cp:lastModifiedBy>PUMZA</cp:lastModifiedBy>
  <cp:revision>639</cp:revision>
  <cp:lastPrinted>2014-10-09T05:41:02Z</cp:lastPrinted>
  <dcterms:created xsi:type="dcterms:W3CDTF">2014-06-20T17:15:48Z</dcterms:created>
  <dcterms:modified xsi:type="dcterms:W3CDTF">2019-09-11T08:08:14Z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cd8dc4c-d546-4246-a6d7-53ea0bd0654f_Enabled">
    <vt:lpwstr>True</vt:lpwstr>
  </property>
  <property fmtid="{D5CDD505-2E9C-101B-9397-08002B2CF9AE}" pid="3" name="MSIP_Label_ecd8dc4c-d546-4246-a6d7-53ea0bd0654f_SiteId">
    <vt:lpwstr>37986e4a-2fc4-4a4c-809d-c0811b0231da</vt:lpwstr>
  </property>
  <property fmtid="{D5CDD505-2E9C-101B-9397-08002B2CF9AE}" pid="4" name="MSIP_Label_ecd8dc4c-d546-4246-a6d7-53ea0bd0654f_Ref">
    <vt:lpwstr>https://api.informationprotection.azure.com/api/37986e4a-2fc4-4a4c-809d-c0811b0231da</vt:lpwstr>
  </property>
  <property fmtid="{D5CDD505-2E9C-101B-9397-08002B2CF9AE}" pid="5" name="MSIP_Label_ecd8dc4c-d546-4246-a6d7-53ea0bd0654f_SetBy">
    <vt:lpwstr>LMaina@icasa.org.za</vt:lpwstr>
  </property>
  <property fmtid="{D5CDD505-2E9C-101B-9397-08002B2CF9AE}" pid="6" name="MSIP_Label_ecd8dc4c-d546-4246-a6d7-53ea0bd0654f_SetDate">
    <vt:lpwstr>2017-10-03T11:50:23.4833916+02:00</vt:lpwstr>
  </property>
  <property fmtid="{D5CDD505-2E9C-101B-9397-08002B2CF9AE}" pid="7" name="MSIP_Label_ecd8dc4c-d546-4246-a6d7-53ea0bd0654f_Name">
    <vt:lpwstr>Public</vt:lpwstr>
  </property>
  <property fmtid="{D5CDD505-2E9C-101B-9397-08002B2CF9AE}" pid="8" name="MSIP_Label_ecd8dc4c-d546-4246-a6d7-53ea0bd0654f_Application">
    <vt:lpwstr>Microsoft Azure Information Protection</vt:lpwstr>
  </property>
  <property fmtid="{D5CDD505-2E9C-101B-9397-08002B2CF9AE}" pid="9" name="MSIP_Label_ecd8dc4c-d546-4246-a6d7-53ea0bd0654f_Extended_MSFT_Method">
    <vt:lpwstr>Automatic</vt:lpwstr>
  </property>
  <property fmtid="{D5CDD505-2E9C-101B-9397-08002B2CF9AE}" pid="10" name="Sensitivity">
    <vt:lpwstr>Public</vt:lpwstr>
  </property>
</Properties>
</file>