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64" r:id="rId5"/>
    <p:sldId id="307" r:id="rId6"/>
    <p:sldId id="308" r:id="rId7"/>
    <p:sldId id="269" r:id="rId8"/>
    <p:sldId id="261" r:id="rId9"/>
    <p:sldId id="287" r:id="rId10"/>
    <p:sldId id="288" r:id="rId11"/>
    <p:sldId id="299" r:id="rId12"/>
    <p:sldId id="302" r:id="rId13"/>
    <p:sldId id="303" r:id="rId14"/>
    <p:sldId id="290" r:id="rId15"/>
    <p:sldId id="277" r:id="rId16"/>
    <p:sldId id="304" r:id="rId17"/>
    <p:sldId id="284" r:id="rId18"/>
    <p:sldId id="305" r:id="rId19"/>
    <p:sldId id="306" r:id="rId20"/>
    <p:sldId id="279" r:id="rId21"/>
    <p:sldId id="285" r:id="rId22"/>
    <p:sldId id="275"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50" autoAdjust="0"/>
    <p:restoredTop sz="94660"/>
  </p:normalViewPr>
  <p:slideViewPr>
    <p:cSldViewPr>
      <p:cViewPr varScale="1">
        <p:scale>
          <a:sx n="76" d="100"/>
          <a:sy n="76" d="100"/>
        </p:scale>
        <p:origin x="-17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BA8CB-9255-4DF0-811C-991CE0DD9105}" type="datetimeFigureOut">
              <a:rPr lang="en-ZA" smtClean="0"/>
              <a:pPr/>
              <a:t>2019/09/11</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88C1A-2C0E-4973-8EC9-CBD6789D6772}" type="slidenum">
              <a:rPr lang="en-ZA" smtClean="0"/>
              <a:pPr/>
              <a:t>‹#›</a:t>
            </a:fld>
            <a:endParaRPr lang="en-Z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D347BB27-4084-4007-B70A-EFFC29F69E00}" type="slidenum">
              <a:rPr lang="en-GB"/>
              <a:pPr/>
              <a:t>1</a:t>
            </a:fld>
            <a:endParaRPr lang="en-GB"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570165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10</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378263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11</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819830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12</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476184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13</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805309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14</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4176189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15</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3382306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16</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10729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17</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733991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18</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859849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19</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98919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E91F43-DFB9-401D-B369-52892AC22BDD}" type="slidenum">
              <a:rPr lang="en-GB" altLang="en-US" smtClean="0"/>
              <a:pPr>
                <a:spcBef>
                  <a:spcPct val="0"/>
                </a:spcBef>
              </a:pPr>
              <a:t>2</a:t>
            </a:fld>
            <a:endParaRPr lang="en-GB" altLang="en-US" dirty="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859246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D8C2A6-D9EF-4D97-88B5-CB3227AC77BC}" type="slidenum">
              <a:rPr lang="en-GB" altLang="en-US" smtClean="0"/>
              <a:pPr>
                <a:spcBef>
                  <a:spcPct val="0"/>
                </a:spcBef>
              </a:pPr>
              <a:t>20</a:t>
            </a:fld>
            <a:endParaRPr lang="en-GB" altLang="en-US"/>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xmlns="" val="387025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7F6533-EFAC-4368-AAF5-EDC71499679F}" type="slidenum">
              <a:rPr lang="en-GB" altLang="en-US">
                <a:latin typeface="Calibri" panose="020F0502020204030204" pitchFamily="34" charset="0"/>
              </a:rPr>
              <a:pPr eaLnBrk="1" hangingPunct="1"/>
              <a:t>3</a:t>
            </a:fld>
            <a:endParaRPr lang="en-GB" altLang="en-US">
              <a:latin typeface="Calibri" panose="020F0502020204030204"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xmlns="" val="2974582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4</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197170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5</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502896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6</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60443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7</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1460082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8</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211672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14E91F43-DFB9-401D-B369-52892AC22BDD}" type="slidenum">
              <a:rPr kumimoji="0" lang="en-GB" altLang="en-US" sz="1200" b="0" i="0" u="none" strike="noStrike" kern="0" cap="none" spc="0" normalizeH="0" baseline="0" noProof="0" smtClean="0">
                <a:ln>
                  <a:noFill/>
                </a:ln>
                <a:solidFill>
                  <a:schemeClr val="tx1"/>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9</a:t>
            </a:fld>
            <a:endParaRPr kumimoji="0" lang="en-GB" altLang="en-US" sz="1200" b="0" i="0" u="none" strike="noStrike" kern="0" cap="none" spc="0" normalizeH="0" baseline="0" noProof="0" dirty="0">
              <a:ln>
                <a:noFill/>
              </a:ln>
              <a:solidFill>
                <a:schemeClr val="tx1"/>
              </a:solidFill>
              <a:effectLst/>
              <a:uLnTx/>
              <a:uFillTx/>
              <a:latin typeface="Calibri" panose="020F0502020204030204" pitchFamily="34"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xmlns="" val="2930862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C14FFB-9459-447A-B80F-EB1C4A942E40}" type="datetimeFigureOut">
              <a:rPr lang="en-ZA" smtClean="0"/>
              <a:pPr/>
              <a:t>2019/09/11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4350EC3-1290-42FD-AFD5-1432EE9CB30E}"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14FFB-9459-447A-B80F-EB1C4A942E40}" type="datetimeFigureOut">
              <a:rPr lang="en-ZA" smtClean="0"/>
              <a:pPr/>
              <a:t>2019/09/11</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50EC3-1290-42FD-AFD5-1432EE9CB30E}"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0" y="0"/>
            <a:ext cx="9144000" cy="6858000"/>
            <a:chOff x="0" y="0"/>
            <a:chExt cx="9144000" cy="6859122"/>
          </a:xfrm>
        </p:grpSpPr>
        <p:pic>
          <p:nvPicPr>
            <p:cNvPr id="5126"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5127"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5123" name="Slide Number Placeholder 5"/>
          <p:cNvSpPr>
            <a:spLocks noGrp="1"/>
          </p:cNvSpPr>
          <p:nvPr>
            <p:ph type="sldNum" sz="quarter" idx="12"/>
          </p:nvPr>
        </p:nvSpPr>
        <p:spPr>
          <a:noFill/>
        </p:spPr>
        <p:txBody>
          <a:bodyPr/>
          <a:lstStyle/>
          <a:p>
            <a:fld id="{B302876C-5BF4-40C9-B151-B216F84961C7}" type="slidenum">
              <a:rPr lang="en-GB"/>
              <a:pPr/>
              <a:t>1</a:t>
            </a:fld>
            <a:endParaRPr lang="en-GB" dirty="0"/>
          </a:p>
        </p:txBody>
      </p:sp>
      <p:sp>
        <p:nvSpPr>
          <p:cNvPr id="6" name="Title 7"/>
          <p:cNvSpPr>
            <a:spLocks noGrp="1"/>
          </p:cNvSpPr>
          <p:nvPr>
            <p:ph type="ctrTitle"/>
          </p:nvPr>
        </p:nvSpPr>
        <p:spPr>
          <a:xfrm>
            <a:off x="685800" y="1916833"/>
            <a:ext cx="7772400" cy="1683618"/>
          </a:xfrm>
        </p:spPr>
        <p:txBody>
          <a:bodyPr>
            <a:normAutofit fontScale="90000"/>
          </a:bodyPr>
          <a:lstStyle/>
          <a:p>
            <a:pPr eaLnBrk="1" hangingPunct="1"/>
            <a:r>
              <a:rPr lang="en-ZA" altLang="en-US" sz="4000" dirty="0"/>
              <a:t>Financial Management Report to the Portfolio Committee of Parliament </a:t>
            </a:r>
            <a:r>
              <a:rPr lang="en-ZA" altLang="en-US" dirty="0"/>
              <a:t>– </a:t>
            </a:r>
            <a:br>
              <a:rPr lang="en-ZA" altLang="en-US" dirty="0"/>
            </a:br>
            <a:r>
              <a:rPr lang="en-ZA" altLang="en-US" sz="2700" dirty="0"/>
              <a:t>For Women, Youth and Persons with Disabilities</a:t>
            </a:r>
            <a:endParaRPr lang="en-ZA" altLang="en-US" dirty="0"/>
          </a:p>
        </p:txBody>
      </p:sp>
      <p:sp>
        <p:nvSpPr>
          <p:cNvPr id="7" name="Subtitle 8"/>
          <p:cNvSpPr>
            <a:spLocks noGrp="1"/>
          </p:cNvSpPr>
          <p:nvPr>
            <p:ph type="subTitle" idx="1"/>
          </p:nvPr>
        </p:nvSpPr>
        <p:spPr>
          <a:xfrm>
            <a:off x="1371600" y="3886200"/>
            <a:ext cx="6400800" cy="1752600"/>
          </a:xfrm>
        </p:spPr>
        <p:txBody>
          <a:bodyPr/>
          <a:lstStyle/>
          <a:p>
            <a:pPr eaLnBrk="1" hangingPunct="1">
              <a:buFont typeface="Arial" charset="0"/>
              <a:buNone/>
              <a:defRPr/>
            </a:pPr>
            <a:r>
              <a:rPr lang="en-ZA" dirty="0"/>
              <a:t>Financial Quarter 1 of 2019/2020 period</a:t>
            </a:r>
          </a:p>
        </p:txBody>
      </p:sp>
    </p:spTree>
    <p:extLst>
      <p:ext uri="{BB962C8B-B14F-4D97-AF65-F5344CB8AC3E}">
        <p14:creationId xmlns:p14="http://schemas.microsoft.com/office/powerpoint/2010/main" xmlns="" val="4743488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2496"/>
            <a:ext cx="9144000" cy="646331"/>
          </a:xfrm>
          <a:prstGeom prst="rect">
            <a:avLst/>
          </a:prstGeom>
          <a:noFill/>
        </p:spPr>
        <p:txBody>
          <a:bodyPr wrap="square" rtlCol="0">
            <a:spAutoFit/>
          </a:bodyPr>
          <a:lstStyle/>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endParaRPr lang="en-ZA" dirty="0"/>
          </a:p>
        </p:txBody>
      </p:sp>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Departmental spending variances – A v B</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10</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pic>
        <p:nvPicPr>
          <p:cNvPr id="3" name="Picture 2">
            <a:extLst>
              <a:ext uri="{FF2B5EF4-FFF2-40B4-BE49-F238E27FC236}">
                <a16:creationId xmlns:a16="http://schemas.microsoft.com/office/drawing/2014/main" xmlns="" id="{4CFF3330-D092-4F17-861C-27758E692781}"/>
              </a:ext>
            </a:extLst>
          </p:cNvPr>
          <p:cNvPicPr>
            <a:picLocks noChangeAspect="1"/>
          </p:cNvPicPr>
          <p:nvPr/>
        </p:nvPicPr>
        <p:blipFill>
          <a:blip r:embed="rId5" cstate="print"/>
          <a:stretch>
            <a:fillRect/>
          </a:stretch>
        </p:blipFill>
        <p:spPr>
          <a:xfrm>
            <a:off x="107504" y="2514670"/>
            <a:ext cx="5176621" cy="3091875"/>
          </a:xfrm>
          <a:prstGeom prst="rect">
            <a:avLst/>
          </a:prstGeom>
        </p:spPr>
      </p:pic>
      <p:sp>
        <p:nvSpPr>
          <p:cNvPr id="5" name="Cloud 4">
            <a:extLst>
              <a:ext uri="{FF2B5EF4-FFF2-40B4-BE49-F238E27FC236}">
                <a16:creationId xmlns:a16="http://schemas.microsoft.com/office/drawing/2014/main" xmlns="" id="{F5124894-F1E4-4D81-BFFC-6E6F2F6BC00F}"/>
              </a:ext>
            </a:extLst>
          </p:cNvPr>
          <p:cNvSpPr/>
          <p:nvPr/>
        </p:nvSpPr>
        <p:spPr>
          <a:xfrm>
            <a:off x="5652120" y="2924944"/>
            <a:ext cx="2808312" cy="16561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Detailed analysis narrated in the main report</a:t>
            </a:r>
          </a:p>
        </p:txBody>
      </p:sp>
    </p:spTree>
    <p:extLst>
      <p:ext uri="{BB962C8B-B14F-4D97-AF65-F5344CB8AC3E}">
        <p14:creationId xmlns:p14="http://schemas.microsoft.com/office/powerpoint/2010/main" xmlns="" val="335395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11</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3" name="Flowchart: Punched Tape 2">
            <a:extLst>
              <a:ext uri="{FF2B5EF4-FFF2-40B4-BE49-F238E27FC236}">
                <a16:creationId xmlns:a16="http://schemas.microsoft.com/office/drawing/2014/main" xmlns="" id="{806042D7-D8E5-4208-B011-B5E201D53E00}"/>
              </a:ext>
            </a:extLst>
          </p:cNvPr>
          <p:cNvSpPr/>
          <p:nvPr/>
        </p:nvSpPr>
        <p:spPr>
          <a:xfrm>
            <a:off x="0" y="2942195"/>
            <a:ext cx="8964488" cy="2376264"/>
          </a:xfrm>
          <a:prstGeom prst="flowChartPunchedTap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6000" b="1" dirty="0"/>
              <a:t>CORPORATE MANAGEMENT</a:t>
            </a:r>
          </a:p>
        </p:txBody>
      </p:sp>
    </p:spTree>
    <p:extLst>
      <p:ext uri="{BB962C8B-B14F-4D97-AF65-F5344CB8AC3E}">
        <p14:creationId xmlns:p14="http://schemas.microsoft.com/office/powerpoint/2010/main" xmlns="" val="875527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2496"/>
            <a:ext cx="9144000" cy="3693319"/>
          </a:xfrm>
          <a:prstGeom prst="rect">
            <a:avLst/>
          </a:prstGeom>
          <a:noFill/>
        </p:spPr>
        <p:txBody>
          <a:bodyPr wrap="square" rtlCol="0">
            <a:spAutoFit/>
          </a:bodyPr>
          <a:lstStyle/>
          <a:p>
            <a:pPr marL="285750" indent="-285750">
              <a:buFont typeface="Wingdings" panose="05000000000000000000" pitchFamily="2" charset="2"/>
              <a:buChar char="q"/>
            </a:pPr>
            <a:r>
              <a:rPr lang="en-ZA" dirty="0"/>
              <a:t>Demand management – The annual Procurement Plan for 2019/2020 completed and submitted to NT by 30 April as prescribed by prescripts -  There are only two major (big value services) to be sourced (from G&amp;S budget of R23m for 2019/20). The remainder are committed or small value transactions.</a:t>
            </a:r>
          </a:p>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r>
              <a:rPr lang="en-ZA" dirty="0"/>
              <a:t>Contract management – No issues/exceptions – Performance by parties is regular</a:t>
            </a:r>
          </a:p>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r>
              <a:rPr lang="en-ZA" dirty="0"/>
              <a:t>Contract Management – Registers updated and no performance defects by service providers and/or CGE noted. The control environment in this areas has improved materially without any Irregular Expenditure, fruitless or wasteful incurred during the current period.</a:t>
            </a:r>
          </a:p>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r>
              <a:rPr lang="en-ZA" dirty="0"/>
              <a:t>Asset Management – Investment (Purchase of furniture to R572k ) and divestiture (disposals assets of insignificant value or usefulness).</a:t>
            </a:r>
          </a:p>
        </p:txBody>
      </p:sp>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Supply Chain Management</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12</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Tree>
    <p:extLst>
      <p:ext uri="{BB962C8B-B14F-4D97-AF65-F5344CB8AC3E}">
        <p14:creationId xmlns:p14="http://schemas.microsoft.com/office/powerpoint/2010/main" xmlns="" val="4114163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2496"/>
            <a:ext cx="9144000" cy="646331"/>
          </a:xfrm>
          <a:prstGeom prst="rect">
            <a:avLst/>
          </a:prstGeom>
          <a:noFill/>
        </p:spPr>
        <p:txBody>
          <a:bodyPr wrap="square" rtlCol="0">
            <a:spAutoFit/>
          </a:bodyPr>
          <a:lstStyle/>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endParaRPr lang="en-ZA" dirty="0"/>
          </a:p>
        </p:txBody>
      </p:sp>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13</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pic>
        <p:nvPicPr>
          <p:cNvPr id="3" name="Picture 2">
            <a:extLst>
              <a:ext uri="{FF2B5EF4-FFF2-40B4-BE49-F238E27FC236}">
                <a16:creationId xmlns:a16="http://schemas.microsoft.com/office/drawing/2014/main" xmlns="" id="{C461BCA8-F527-401D-A27F-09662573D091}"/>
              </a:ext>
            </a:extLst>
          </p:cNvPr>
          <p:cNvPicPr>
            <a:picLocks noChangeAspect="1"/>
          </p:cNvPicPr>
          <p:nvPr/>
        </p:nvPicPr>
        <p:blipFill>
          <a:blip r:embed="rId5" cstate="print"/>
          <a:stretch>
            <a:fillRect/>
          </a:stretch>
        </p:blipFill>
        <p:spPr>
          <a:xfrm>
            <a:off x="0" y="1785634"/>
            <a:ext cx="9144000" cy="4790860"/>
          </a:xfrm>
          <a:prstGeom prst="rect">
            <a:avLst/>
          </a:prstGeom>
        </p:spPr>
      </p:pic>
    </p:spTree>
    <p:extLst>
      <p:ext uri="{BB962C8B-B14F-4D97-AF65-F5344CB8AC3E}">
        <p14:creationId xmlns:p14="http://schemas.microsoft.com/office/powerpoint/2010/main" xmlns="" val="252322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Autofit/>
          </a:bodyPr>
          <a:lstStyle/>
          <a:p>
            <a:r>
              <a:rPr lang="en-ZA" sz="2400" dirty="0"/>
              <a:t>Logistics – Fleet &amp; Facilities Management</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14</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3" name="TextBox 2">
            <a:extLst>
              <a:ext uri="{FF2B5EF4-FFF2-40B4-BE49-F238E27FC236}">
                <a16:creationId xmlns:a16="http://schemas.microsoft.com/office/drawing/2014/main" xmlns="" id="{84C5C2DA-BD21-47C2-98A6-3F57CB35B943}"/>
              </a:ext>
            </a:extLst>
          </p:cNvPr>
          <p:cNvSpPr txBox="1"/>
          <p:nvPr/>
        </p:nvSpPr>
        <p:spPr>
          <a:xfrm>
            <a:off x="133084" y="2348923"/>
            <a:ext cx="9010915" cy="3970318"/>
          </a:xfrm>
          <a:prstGeom prst="rect">
            <a:avLst/>
          </a:prstGeom>
          <a:noFill/>
        </p:spPr>
        <p:txBody>
          <a:bodyPr wrap="square" rtlCol="0">
            <a:spAutoFit/>
          </a:bodyPr>
          <a:lstStyle/>
          <a:p>
            <a:pPr marL="285750" indent="-285750">
              <a:buFont typeface="Arial" panose="020B0604020202020204" pitchFamily="34" charset="0"/>
              <a:buChar char="•"/>
            </a:pPr>
            <a:r>
              <a:rPr lang="en-ZA" dirty="0"/>
              <a:t>Portfolio of 10 properties under lease remains fully supported by DPW as the agent for the CGE – Contract management on lease agreements, rendering accounts for both rentals and municipal services.</a:t>
            </a:r>
          </a:p>
          <a:p>
            <a:pPr marL="285750" indent="-285750">
              <a:buFont typeface="Arial" panose="020B0604020202020204" pitchFamily="34" charset="0"/>
              <a:buChar char="•"/>
            </a:pPr>
            <a:r>
              <a:rPr lang="en-ZA" dirty="0"/>
              <a:t>There are no material issues for all other offices of the CGE – Leases are in tact and municipal services provided and paid for + access and conditions at the premises are within acceptable standards. The overbilling on W&amp;E by DPW for HQ premises have been resolved and the right to recover/debt acknowledged which is being set off against future bills.</a:t>
            </a:r>
          </a:p>
          <a:p>
            <a:pPr marL="285750" indent="-285750">
              <a:buFont typeface="Arial" panose="020B0604020202020204" pitchFamily="34" charset="0"/>
              <a:buChar char="•"/>
            </a:pPr>
            <a:r>
              <a:rPr lang="en-ZA" dirty="0"/>
              <a:t>There are discussions currently between CGE and the EC property lessor, to alter space allocations – DPW is involved as the agent and advisory – positive prospect to adjust the lease on a mutual benefit basis.</a:t>
            </a:r>
          </a:p>
          <a:p>
            <a:pPr marL="285750" indent="-285750">
              <a:buFont typeface="Arial" panose="020B0604020202020204" pitchFamily="34" charset="0"/>
              <a:buChar char="•"/>
            </a:pPr>
            <a:r>
              <a:rPr lang="en-ZA" dirty="0"/>
              <a:t>The use and condition of fleet satisfactorily, in the overall, except for an incident of alleged unauthorised use by an official subjected to a formal enquiry (per DC policy).</a:t>
            </a:r>
          </a:p>
          <a:p>
            <a:pPr marL="285750" indent="-285750">
              <a:buFont typeface="Arial" panose="020B0604020202020204" pitchFamily="34" charset="0"/>
              <a:buChar char="•"/>
            </a:pPr>
            <a:r>
              <a:rPr lang="en-ZA" dirty="0"/>
              <a:t>Insurance cover – policy renewed</a:t>
            </a: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xmlns="" val="319673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2496"/>
            <a:ext cx="9144000" cy="646331"/>
          </a:xfrm>
          <a:prstGeom prst="rect">
            <a:avLst/>
          </a:prstGeom>
          <a:noFill/>
        </p:spPr>
        <p:txBody>
          <a:bodyPr wrap="square" rtlCol="0">
            <a:spAutoFit/>
          </a:bodyPr>
          <a:lstStyle/>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endParaRPr lang="en-ZA" dirty="0"/>
          </a:p>
        </p:txBody>
      </p:sp>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Fleet spending summary – April to June 2019</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15</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pic>
        <p:nvPicPr>
          <p:cNvPr id="2050" name="Picture 2">
            <a:extLst>
              <a:ext uri="{FF2B5EF4-FFF2-40B4-BE49-F238E27FC236}">
                <a16:creationId xmlns:a16="http://schemas.microsoft.com/office/drawing/2014/main" xmlns="" id="{A8E8517C-A7FE-4291-A90C-FC805DA3F486}"/>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07504" y="2451887"/>
            <a:ext cx="6600825" cy="2552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91687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2496"/>
            <a:ext cx="9144000" cy="646331"/>
          </a:xfrm>
          <a:prstGeom prst="rect">
            <a:avLst/>
          </a:prstGeom>
          <a:noFill/>
        </p:spPr>
        <p:txBody>
          <a:bodyPr wrap="square" rtlCol="0">
            <a:spAutoFit/>
          </a:bodyPr>
          <a:lstStyle/>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endParaRPr lang="en-ZA" dirty="0"/>
          </a:p>
        </p:txBody>
      </p:sp>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Fleet use &amp; spend – Q1</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16</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pic>
        <p:nvPicPr>
          <p:cNvPr id="3" name="Picture 2">
            <a:extLst>
              <a:ext uri="{FF2B5EF4-FFF2-40B4-BE49-F238E27FC236}">
                <a16:creationId xmlns:a16="http://schemas.microsoft.com/office/drawing/2014/main" xmlns="" id="{7B53F215-BCC2-476B-A3F3-9CCCF7335FEE}"/>
              </a:ext>
            </a:extLst>
          </p:cNvPr>
          <p:cNvPicPr>
            <a:picLocks noChangeAspect="1"/>
          </p:cNvPicPr>
          <p:nvPr/>
        </p:nvPicPr>
        <p:blipFill>
          <a:blip r:embed="rId5" cstate="print"/>
          <a:stretch>
            <a:fillRect/>
          </a:stretch>
        </p:blipFill>
        <p:spPr>
          <a:xfrm>
            <a:off x="395536" y="2638060"/>
            <a:ext cx="6695238" cy="3676190"/>
          </a:xfrm>
          <a:prstGeom prst="rect">
            <a:avLst/>
          </a:prstGeom>
        </p:spPr>
      </p:pic>
      <p:pic>
        <p:nvPicPr>
          <p:cNvPr id="5" name="Picture 4">
            <a:extLst>
              <a:ext uri="{FF2B5EF4-FFF2-40B4-BE49-F238E27FC236}">
                <a16:creationId xmlns:a16="http://schemas.microsoft.com/office/drawing/2014/main" xmlns="" id="{E909569B-EA36-4E4B-A3ED-7268820E8DA9}"/>
              </a:ext>
            </a:extLst>
          </p:cNvPr>
          <p:cNvPicPr>
            <a:picLocks noChangeAspect="1"/>
          </p:cNvPicPr>
          <p:nvPr/>
        </p:nvPicPr>
        <p:blipFill>
          <a:blip r:embed="rId6" cstate="print"/>
          <a:stretch>
            <a:fillRect/>
          </a:stretch>
        </p:blipFill>
        <p:spPr>
          <a:xfrm>
            <a:off x="4450914" y="2468128"/>
            <a:ext cx="2628571" cy="1571429"/>
          </a:xfrm>
          <a:prstGeom prst="rect">
            <a:avLst/>
          </a:prstGeom>
        </p:spPr>
      </p:pic>
    </p:spTree>
    <p:extLst>
      <p:ext uri="{BB962C8B-B14F-4D97-AF65-F5344CB8AC3E}">
        <p14:creationId xmlns:p14="http://schemas.microsoft.com/office/powerpoint/2010/main" xmlns="" val="3925972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356669"/>
          </a:xfrm>
          <a:solidFill>
            <a:schemeClr val="bg2">
              <a:lumMod val="90000"/>
            </a:schemeClr>
          </a:solidFill>
        </p:spPr>
        <p:txBody>
          <a:bodyPr>
            <a:normAutofit fontScale="90000"/>
          </a:bodyPr>
          <a:lstStyle/>
          <a:p>
            <a:r>
              <a:rPr lang="en-ZA" sz="3600" dirty="0"/>
              <a:t>Risk Management</a:t>
            </a:r>
          </a:p>
        </p:txBody>
      </p:sp>
      <p:sp>
        <p:nvSpPr>
          <p:cNvPr id="9224" name="Slide Number Placeholder 5"/>
          <p:cNvSpPr>
            <a:spLocks noGrp="1"/>
          </p:cNvSpPr>
          <p:nvPr>
            <p:ph type="sldNum" sz="quarter" idx="12"/>
          </p:nvPr>
        </p:nvSpPr>
        <p:spPr bwMode="auto">
          <a:xfrm>
            <a:off x="6876256" y="6356350"/>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17</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6" name="TextBox 5">
            <a:extLst>
              <a:ext uri="{FF2B5EF4-FFF2-40B4-BE49-F238E27FC236}">
                <a16:creationId xmlns:a16="http://schemas.microsoft.com/office/drawing/2014/main" xmlns="" id="{E449259C-C3D4-465C-AD6A-44CD3B1B74C9}"/>
              </a:ext>
            </a:extLst>
          </p:cNvPr>
          <p:cNvSpPr txBox="1"/>
          <p:nvPr/>
        </p:nvSpPr>
        <p:spPr>
          <a:xfrm>
            <a:off x="323528" y="2236274"/>
            <a:ext cx="8686328" cy="4524315"/>
          </a:xfrm>
          <a:prstGeom prst="rect">
            <a:avLst/>
          </a:prstGeom>
          <a:noFill/>
        </p:spPr>
        <p:txBody>
          <a:bodyPr wrap="square" rtlCol="0">
            <a:spAutoFit/>
          </a:bodyPr>
          <a:lstStyle/>
          <a:p>
            <a:r>
              <a:rPr lang="en-ZA" sz="1600" dirty="0"/>
              <a:t>The quarterly Risk Management Committee meeting was held and the following status and progress was reported;</a:t>
            </a:r>
          </a:p>
          <a:p>
            <a:pPr marL="285750" lvl="0" indent="-285750">
              <a:buFont typeface="Courier New" panose="02070309020205020404" pitchFamily="49" charset="0"/>
              <a:buChar char="o"/>
            </a:pPr>
            <a:r>
              <a:rPr lang="en-ZA" sz="1600" dirty="0"/>
              <a:t> RM Committee operational, with a permanent chair</a:t>
            </a:r>
          </a:p>
          <a:p>
            <a:pPr marL="285750" lvl="0" indent="-285750">
              <a:buFont typeface="Courier New" panose="02070309020205020404" pitchFamily="49" charset="0"/>
              <a:buChar char="o"/>
            </a:pPr>
            <a:r>
              <a:rPr lang="en-ZA" sz="1600" dirty="0"/>
              <a:t>Meetings taking place in line with </a:t>
            </a:r>
            <a:r>
              <a:rPr lang="en-ZA" sz="1600" dirty="0" err="1"/>
              <a:t>ToR’s</a:t>
            </a:r>
            <a:endParaRPr lang="en-ZA" sz="1600" dirty="0"/>
          </a:p>
          <a:p>
            <a:pPr marL="285750" lvl="0" indent="-285750">
              <a:buFont typeface="Courier New" panose="02070309020205020404" pitchFamily="49" charset="0"/>
              <a:buChar char="o"/>
            </a:pPr>
            <a:r>
              <a:rPr lang="en-ZA" sz="1600" dirty="0"/>
              <a:t>Risk assessments and revised  Risk Register developed, with response plans</a:t>
            </a:r>
          </a:p>
          <a:p>
            <a:pPr marL="285750" lvl="0" indent="-285750">
              <a:buFont typeface="Courier New" panose="02070309020205020404" pitchFamily="49" charset="0"/>
              <a:buChar char="o"/>
            </a:pPr>
            <a:r>
              <a:rPr lang="en-ZA" sz="1600" dirty="0"/>
              <a:t>Detailed Treatment plans being compiled by line functions to operationalise identified control activities (action plans, cascaded to all areas of work, with responsible persons and due dates)</a:t>
            </a:r>
          </a:p>
          <a:p>
            <a:pPr marL="285750" lvl="0" indent="-285750">
              <a:buFont typeface="Courier New" panose="02070309020205020404" pitchFamily="49" charset="0"/>
              <a:buChar char="o"/>
            </a:pPr>
            <a:r>
              <a:rPr lang="en-ZA" sz="1600" dirty="0"/>
              <a:t> RM integrated with APP objectives and internal control systems. </a:t>
            </a:r>
          </a:p>
          <a:p>
            <a:pPr marL="285750" lvl="0" indent="-285750">
              <a:buFont typeface="Courier New" panose="02070309020205020404" pitchFamily="49" charset="0"/>
              <a:buChar char="o"/>
            </a:pPr>
            <a:r>
              <a:rPr lang="en-ZA" sz="1600" dirty="0"/>
              <a:t>Key Risks for immediate response are: </a:t>
            </a:r>
          </a:p>
          <a:p>
            <a:pPr marL="742950" lvl="1" indent="-285750">
              <a:buFont typeface="Courier New" panose="02070309020205020404" pitchFamily="49" charset="0"/>
              <a:buChar char="o"/>
            </a:pPr>
            <a:r>
              <a:rPr lang="en-ZA" sz="1600" dirty="0"/>
              <a:t>Funding</a:t>
            </a:r>
          </a:p>
          <a:p>
            <a:pPr marL="742950" lvl="1" indent="-285750">
              <a:buFont typeface="Courier New" panose="02070309020205020404" pitchFamily="49" charset="0"/>
              <a:buChar char="o"/>
            </a:pPr>
            <a:r>
              <a:rPr lang="en-ZA" sz="1600" dirty="0"/>
              <a:t>Off-site backup for server to safe-guard information and business continuity</a:t>
            </a:r>
          </a:p>
          <a:p>
            <a:pPr marL="742950" lvl="1" indent="-285750">
              <a:buFont typeface="Courier New" panose="02070309020205020404" pitchFamily="49" charset="0"/>
              <a:buChar char="o"/>
            </a:pPr>
            <a:r>
              <a:rPr lang="en-ZA" sz="1600" dirty="0"/>
              <a:t>Insurance and ownership of laptops (to manage loss/goal congruence between the CGE and user) – requires policy review post - feasibility study + regulations’ regime</a:t>
            </a:r>
          </a:p>
          <a:p>
            <a:pPr marL="742950" lvl="1" indent="-285750">
              <a:buFont typeface="Courier New" panose="02070309020205020404" pitchFamily="49" charset="0"/>
              <a:buChar char="o"/>
            </a:pPr>
            <a:r>
              <a:rPr lang="en-ZA" sz="1600" dirty="0"/>
              <a:t>Strategic Risk Register (7 top risks  - to be prioritised by top management)</a:t>
            </a:r>
          </a:p>
          <a:p>
            <a:pPr marL="742950" lvl="1" indent="-285750">
              <a:buFont typeface="Courier New" panose="02070309020205020404" pitchFamily="49" charset="0"/>
              <a:buChar char="o"/>
            </a:pPr>
            <a:endParaRPr lang="en-ZA" sz="1600" dirty="0"/>
          </a:p>
          <a:p>
            <a:pPr marL="285750" lvl="0" indent="-285750">
              <a:buFont typeface="Courier New" panose="02070309020205020404" pitchFamily="49" charset="0"/>
              <a:buChar char="o"/>
            </a:pPr>
            <a:r>
              <a:rPr lang="en-GB" sz="1600"/>
              <a:t>The </a:t>
            </a:r>
            <a:r>
              <a:rPr lang="en-GB" sz="1600" dirty="0"/>
              <a:t>process of embedding risk Management into management processes satisfactorily developing within all levels in the institution.</a:t>
            </a:r>
          </a:p>
          <a:p>
            <a:pPr lvl="0"/>
            <a:r>
              <a:rPr lang="en-GB" sz="1600" dirty="0"/>
              <a:t> </a:t>
            </a:r>
            <a:endParaRPr lang="en-ZA" sz="1600" dirty="0"/>
          </a:p>
        </p:txBody>
      </p:sp>
    </p:spTree>
    <p:extLst>
      <p:ext uri="{BB962C8B-B14F-4D97-AF65-F5344CB8AC3E}">
        <p14:creationId xmlns:p14="http://schemas.microsoft.com/office/powerpoint/2010/main" xmlns="" val="1274216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Slide Number Placeholder 5"/>
          <p:cNvSpPr>
            <a:spLocks noGrp="1"/>
          </p:cNvSpPr>
          <p:nvPr>
            <p:ph type="sldNum" sz="quarter" idx="12"/>
          </p:nvPr>
        </p:nvSpPr>
        <p:spPr bwMode="auto">
          <a:xfrm>
            <a:off x="6457950" y="6356350"/>
            <a:ext cx="2057400"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R="0" lvl="0" indent="0" fontAlgn="auto">
              <a:spcBef>
                <a:spcPct val="0"/>
              </a:spcBef>
              <a:spcAft>
                <a:spcPts val="600"/>
              </a:spcAft>
              <a:buClrTx/>
              <a:buSzTx/>
              <a:buFontTx/>
              <a:buNone/>
              <a:tabLst/>
              <a:defRPr/>
            </a:pPr>
            <a:fld id="{8A12CCE0-5AA1-4949-B5AF-E8FFCD48E221}" type="slidenum">
              <a:rPr kumimoji="0" lang="en-US" altLang="en-US" sz="1200" b="0" i="0" u="none" strike="noStrike" cap="none" spc="0" normalizeH="0" baseline="0" noProof="0" smtClean="0">
                <a:ln>
                  <a:noFill/>
                </a:ln>
                <a:solidFill>
                  <a:schemeClr val="tx1">
                    <a:tint val="75000"/>
                  </a:schemeClr>
                </a:solidFill>
                <a:effectLst/>
                <a:uLnTx/>
                <a:uFillTx/>
                <a:latin typeface="+mn-lt"/>
              </a:rPr>
              <a:pPr marR="0" lvl="0" indent="0" fontAlgn="auto">
                <a:spcBef>
                  <a:spcPct val="0"/>
                </a:spcBef>
                <a:spcAft>
                  <a:spcPts val="600"/>
                </a:spcAft>
                <a:buClrTx/>
                <a:buSzTx/>
                <a:buFontTx/>
                <a:buNone/>
                <a:tabLst/>
                <a:defRPr/>
              </a:pPr>
              <a:t>18</a:t>
            </a:fld>
            <a:endParaRPr kumimoji="0" lang="en-US" altLang="en-US" sz="1200" b="0" i="0" u="none" strike="noStrike" cap="none" spc="0" normalizeH="0" baseline="0" noProof="0" dirty="0">
              <a:ln>
                <a:noFill/>
              </a:ln>
              <a:solidFill>
                <a:schemeClr val="tx1">
                  <a:tint val="75000"/>
                </a:schemeClr>
              </a:solidFill>
              <a:effectLst/>
              <a:uLnTx/>
              <a:uFillTx/>
              <a:latin typeface="+mn-lt"/>
            </a:endParaRPr>
          </a:p>
        </p:txBody>
      </p:sp>
      <p:grpSp>
        <p:nvGrpSpPr>
          <p:cNvPr id="9218" name="Group 10"/>
          <p:cNvGrpSpPr>
            <a:grpSpLocks/>
          </p:cNvGrpSpPr>
          <p:nvPr/>
        </p:nvGrpSpPr>
        <p:grpSpPr bwMode="auto">
          <a:xfrm>
            <a:off x="7843"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4" name="Picture 3">
            <a:extLst>
              <a:ext uri="{FF2B5EF4-FFF2-40B4-BE49-F238E27FC236}">
                <a16:creationId xmlns:a16="http://schemas.microsoft.com/office/drawing/2014/main" xmlns="" id="{9A68BE5F-6BCE-4760-BC01-AB366E77696A}"/>
              </a:ext>
            </a:extLst>
          </p:cNvPr>
          <p:cNvPicPr>
            <a:picLocks noChangeAspect="1"/>
          </p:cNvPicPr>
          <p:nvPr/>
        </p:nvPicPr>
        <p:blipFill>
          <a:blip r:embed="rId5" cstate="print"/>
          <a:stretch>
            <a:fillRect/>
          </a:stretch>
        </p:blipFill>
        <p:spPr>
          <a:xfrm>
            <a:off x="7843" y="1804711"/>
            <a:ext cx="9136157" cy="4790860"/>
          </a:xfrm>
          <a:prstGeom prst="rect">
            <a:avLst/>
          </a:prstGeom>
        </p:spPr>
      </p:pic>
    </p:spTree>
    <p:extLst>
      <p:ext uri="{BB962C8B-B14F-4D97-AF65-F5344CB8AC3E}">
        <p14:creationId xmlns:p14="http://schemas.microsoft.com/office/powerpoint/2010/main" xmlns="" val="3259248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13861"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rmAutofit fontScale="90000"/>
          </a:bodyPr>
          <a:lstStyle/>
          <a:p>
            <a:r>
              <a:rPr lang="en-ZA" sz="3600" dirty="0"/>
              <a:t>Year end – audit and reporting</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19</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5" name="TextBox 4">
            <a:extLst>
              <a:ext uri="{FF2B5EF4-FFF2-40B4-BE49-F238E27FC236}">
                <a16:creationId xmlns:a16="http://schemas.microsoft.com/office/drawing/2014/main" xmlns="" id="{481B63B1-B004-4632-A2BC-4E2F925091B8}"/>
              </a:ext>
            </a:extLst>
          </p:cNvPr>
          <p:cNvSpPr txBox="1"/>
          <p:nvPr/>
        </p:nvSpPr>
        <p:spPr>
          <a:xfrm>
            <a:off x="28195" y="2465689"/>
            <a:ext cx="9144000" cy="5339923"/>
          </a:xfrm>
          <a:prstGeom prst="rect">
            <a:avLst/>
          </a:prstGeom>
          <a:noFill/>
        </p:spPr>
        <p:txBody>
          <a:bodyPr wrap="square" rtlCol="0">
            <a:spAutoFit/>
          </a:bodyPr>
          <a:lstStyle/>
          <a:p>
            <a:pPr marL="285750" indent="-285750">
              <a:buFont typeface="Arial" panose="020B0604020202020204" pitchFamily="34" charset="0"/>
              <a:buChar char="•"/>
            </a:pPr>
            <a:r>
              <a:rPr lang="en-ZA" sz="1700" b="1" dirty="0"/>
              <a:t>PFMA s40 &amp; Public Audit Act </a:t>
            </a:r>
            <a:r>
              <a:rPr lang="en-ZA" sz="1700" dirty="0"/>
              <a:t>–Annual Financial Statements, NT Consolidation AFS and Performance information Reports are due for submission by 31 May 2019. </a:t>
            </a:r>
          </a:p>
          <a:p>
            <a:pPr marL="285750" indent="-285750">
              <a:buFont typeface="Arial" panose="020B0604020202020204" pitchFamily="34" charset="0"/>
              <a:buChar char="•"/>
            </a:pPr>
            <a:endParaRPr lang="en-ZA" sz="1700" dirty="0"/>
          </a:p>
          <a:p>
            <a:pPr marL="285750" indent="-285750">
              <a:buFont typeface="Arial" panose="020B0604020202020204" pitchFamily="34" charset="0"/>
              <a:buChar char="•"/>
            </a:pPr>
            <a:endParaRPr lang="en-ZA" sz="1700" dirty="0"/>
          </a:p>
          <a:p>
            <a:pPr marL="742950" lvl="1" indent="-285750">
              <a:lnSpc>
                <a:spcPct val="150000"/>
              </a:lnSpc>
              <a:buFont typeface="Arial" panose="020B0604020202020204" pitchFamily="34" charset="0"/>
              <a:buChar char="•"/>
            </a:pPr>
            <a:r>
              <a:rPr lang="en-ZA" sz="1700" dirty="0"/>
              <a:t>AGSA Audit was concluded on 31 July 2019</a:t>
            </a:r>
          </a:p>
          <a:p>
            <a:pPr marL="742950" lvl="1" indent="-285750">
              <a:lnSpc>
                <a:spcPct val="150000"/>
              </a:lnSpc>
              <a:buFont typeface="Arial" panose="020B0604020202020204" pitchFamily="34" charset="0"/>
              <a:buChar char="•"/>
            </a:pPr>
            <a:r>
              <a:rPr lang="en-ZA" sz="1700" dirty="0"/>
              <a:t>Audit Report issued but not publishable as yet (Clean audit outcomes not achieved, however an improvement compared to previous years)</a:t>
            </a:r>
          </a:p>
          <a:p>
            <a:pPr marL="742950" lvl="1" indent="-285750">
              <a:lnSpc>
                <a:spcPct val="150000"/>
              </a:lnSpc>
              <a:buFont typeface="Arial" panose="020B0604020202020204" pitchFamily="34" charset="0"/>
              <a:buChar char="•"/>
            </a:pPr>
            <a:r>
              <a:rPr lang="en-ZA" sz="1700" dirty="0"/>
              <a:t>Action Plans drawn and being implemented – Concerning issues includes weaknesses on Procurement, Flow of performance information.</a:t>
            </a:r>
          </a:p>
          <a:p>
            <a:pPr marL="742950" lvl="1" indent="-285750">
              <a:lnSpc>
                <a:spcPct val="150000"/>
              </a:lnSpc>
              <a:buFont typeface="Arial" panose="020B0604020202020204" pitchFamily="34" charset="0"/>
              <a:buChar char="•"/>
            </a:pPr>
            <a:endParaRPr lang="en-ZA" sz="1700" dirty="0"/>
          </a:p>
          <a:p>
            <a:pPr marL="285750" indent="-285750">
              <a:buFont typeface="Arial" panose="020B0604020202020204" pitchFamily="34" charset="0"/>
              <a:buChar char="•"/>
            </a:pPr>
            <a:endParaRPr lang="en-ZA" sz="1700" dirty="0"/>
          </a:p>
          <a:p>
            <a:pPr marL="285750" indent="-285750">
              <a:buFont typeface="Arial" panose="020B0604020202020204" pitchFamily="34" charset="0"/>
              <a:buChar char="•"/>
            </a:pPr>
            <a:endParaRPr lang="en-ZA" sz="1700" dirty="0"/>
          </a:p>
          <a:p>
            <a:pPr marL="285750" indent="-285750">
              <a:buFont typeface="Arial" panose="020B0604020202020204" pitchFamily="34" charset="0"/>
              <a:buChar char="•"/>
            </a:pPr>
            <a:endParaRPr lang="en-ZA" sz="1700" dirty="0"/>
          </a:p>
          <a:p>
            <a:pPr marL="285750" indent="-285750">
              <a:buFont typeface="Arial" panose="020B0604020202020204" pitchFamily="34" charset="0"/>
              <a:buChar char="•"/>
            </a:pPr>
            <a:endParaRPr lang="en-ZA" sz="1700" dirty="0"/>
          </a:p>
          <a:p>
            <a:pPr marL="285750" indent="-285750">
              <a:buFont typeface="Arial" panose="020B0604020202020204" pitchFamily="34" charset="0"/>
              <a:buChar char="•"/>
            </a:pPr>
            <a:endParaRPr lang="en-ZA" sz="1700" dirty="0"/>
          </a:p>
          <a:p>
            <a:pPr marL="285750" indent="-285750">
              <a:buFont typeface="Arial" panose="020B0604020202020204" pitchFamily="34" charset="0"/>
              <a:buChar char="•"/>
            </a:pPr>
            <a:endParaRPr lang="en-ZA" sz="1700" b="1" dirty="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xmlns="" val="2938008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 name="Content Placeholder 2"/>
          <p:cNvSpPr>
            <a:spLocks noGrp="1"/>
          </p:cNvSpPr>
          <p:nvPr>
            <p:ph idx="1"/>
          </p:nvPr>
        </p:nvSpPr>
        <p:spPr>
          <a:xfrm>
            <a:off x="107504" y="2448788"/>
            <a:ext cx="9036496" cy="3983860"/>
          </a:xfrm>
        </p:spPr>
        <p:txBody>
          <a:bodyPr>
            <a:normAutofit/>
          </a:bodyPr>
          <a:lstStyle/>
          <a:p>
            <a:endParaRPr lang="en-ZA" dirty="0"/>
          </a:p>
          <a:p>
            <a:r>
              <a:rPr lang="en-ZA" dirty="0"/>
              <a:t>Purpose of the presentation</a:t>
            </a:r>
          </a:p>
          <a:p>
            <a:r>
              <a:rPr lang="en-ZA" dirty="0"/>
              <a:t>Financial Performance and Position</a:t>
            </a:r>
          </a:p>
          <a:p>
            <a:r>
              <a:rPr lang="en-ZA" dirty="0"/>
              <a:t>Overview of Financial Management Systems</a:t>
            </a:r>
          </a:p>
          <a:p>
            <a:r>
              <a:rPr lang="en-ZA" dirty="0"/>
              <a:t>Audit Action Plans</a:t>
            </a:r>
          </a:p>
          <a:p>
            <a:endParaRPr lang="en-ZA" dirty="0"/>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12CCE0-5AA1-4949-B5AF-E8FFCD48E221}" type="slidenum">
              <a:rPr lang="en-GB" altLang="en-US" sz="1200" smtClean="0">
                <a:solidFill>
                  <a:srgbClr val="898989"/>
                </a:solidFill>
              </a:rPr>
              <a:pPr>
                <a:spcBef>
                  <a:spcPct val="0"/>
                </a:spcBef>
                <a:buFontTx/>
                <a:buNone/>
              </a:pPr>
              <a:t>2</a:t>
            </a:fld>
            <a:endParaRPr lang="en-GB" altLang="en-US" sz="1200" dirty="0">
              <a:solidFill>
                <a:srgbClr val="898989"/>
              </a:solidFill>
            </a:endParaRPr>
          </a:p>
        </p:txBody>
      </p:sp>
      <p:sp>
        <p:nvSpPr>
          <p:cNvPr id="4" name="TextBox 3"/>
          <p:cNvSpPr txBox="1"/>
          <p:nvPr/>
        </p:nvSpPr>
        <p:spPr>
          <a:xfrm>
            <a:off x="1259632" y="1957637"/>
            <a:ext cx="6360368" cy="523220"/>
          </a:xfrm>
          <a:prstGeom prst="rect">
            <a:avLst/>
          </a:prstGeom>
          <a:noFill/>
        </p:spPr>
        <p:txBody>
          <a:bodyPr wrap="square" rtlCol="0">
            <a:spAutoFit/>
          </a:bodyPr>
          <a:lstStyle/>
          <a:p>
            <a:r>
              <a:rPr lang="en-ZA" sz="2800" b="1" dirty="0"/>
              <a:t>Table of contents</a:t>
            </a:r>
          </a:p>
        </p:txBody>
      </p:sp>
    </p:spTree>
    <p:extLst>
      <p:ext uri="{BB962C8B-B14F-4D97-AF65-F5344CB8AC3E}">
        <p14:creationId xmlns:p14="http://schemas.microsoft.com/office/powerpoint/2010/main" xmlns="" val="337622225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EB40DD-CBDC-4680-B88B-3B82602D6012}" type="slidenum">
              <a:rPr lang="en-GB" altLang="en-US" sz="1200" smtClean="0">
                <a:solidFill>
                  <a:srgbClr val="898989"/>
                </a:solidFill>
              </a:rPr>
              <a:pPr>
                <a:spcBef>
                  <a:spcPct val="0"/>
                </a:spcBef>
                <a:buFontTx/>
                <a:buNone/>
              </a:pPr>
              <a:t>20</a:t>
            </a:fld>
            <a:endParaRPr lang="en-GB" altLang="en-US" sz="1200">
              <a:solidFill>
                <a:srgbClr val="898989"/>
              </a:solidFill>
            </a:endParaRPr>
          </a:p>
        </p:txBody>
      </p:sp>
      <p:sp>
        <p:nvSpPr>
          <p:cNvPr id="6147" name="Rectangle 2"/>
          <p:cNvSpPr>
            <a:spLocks noGrp="1" noChangeArrowheads="1"/>
          </p:cNvSpPr>
          <p:nvPr>
            <p:ph type="ctrTitle"/>
          </p:nvPr>
        </p:nvSpPr>
        <p:spPr>
          <a:xfrm>
            <a:off x="755650" y="2060575"/>
            <a:ext cx="7772400" cy="439738"/>
          </a:xfrm>
        </p:spPr>
        <p:txBody>
          <a:bodyPr rtlCol="0">
            <a:normAutofit fontScale="90000"/>
          </a:bodyPr>
          <a:lstStyle/>
          <a:p>
            <a:pPr fontAlgn="auto">
              <a:spcAft>
                <a:spcPts val="0"/>
              </a:spcAft>
              <a:defRPr/>
            </a:pPr>
            <a:r>
              <a:rPr lang="en-ZA" sz="3200" b="1">
                <a:latin typeface="Century Gothic" pitchFamily="34" charset="0"/>
                <a:sym typeface="Century Gothic" pitchFamily="34" charset="0"/>
              </a:rPr>
              <a:t>Thank You</a:t>
            </a:r>
            <a:endParaRPr lang="en-GB" sz="3200" b="1">
              <a:latin typeface="Century Gothic" pitchFamily="34" charset="0"/>
              <a:sym typeface="Century Gothic" pitchFamily="34" charset="0"/>
            </a:endParaRPr>
          </a:p>
        </p:txBody>
      </p:sp>
      <p:sp>
        <p:nvSpPr>
          <p:cNvPr id="23555" name="Rectangle 3"/>
          <p:cNvSpPr>
            <a:spLocks noGrp="1" noChangeArrowheads="1"/>
          </p:cNvSpPr>
          <p:nvPr>
            <p:ph type="subTitle" idx="1"/>
          </p:nvPr>
        </p:nvSpPr>
        <p:spPr>
          <a:xfrm>
            <a:off x="0" y="2997200"/>
            <a:ext cx="9144000" cy="3103563"/>
          </a:xfrm>
        </p:spPr>
        <p:txBody>
          <a:bodyPr rtlCol="0">
            <a:normAutofit/>
          </a:bodyPr>
          <a:lstStyle/>
          <a:p>
            <a:pPr fontAlgn="auto">
              <a:lnSpc>
                <a:spcPct val="90000"/>
              </a:lnSpc>
              <a:spcBef>
                <a:spcPct val="0"/>
              </a:spcBef>
              <a:spcAft>
                <a:spcPts val="0"/>
              </a:spcAft>
              <a:defRPr/>
            </a:pPr>
            <a:r>
              <a:rPr lang="en-ZA" sz="2400" b="1" i="1" dirty="0">
                <a:solidFill>
                  <a:srgbClr val="041C31"/>
                </a:solidFill>
                <a:effectLst>
                  <a:outerShdw blurRad="38100" dist="38100" dir="2700000" algn="tl">
                    <a:srgbClr val="C0C0C0"/>
                  </a:outerShdw>
                </a:effectLst>
              </a:rPr>
              <a:t>HAVE A GENDER RELATED COMPLAINT ????</a:t>
            </a:r>
          </a:p>
          <a:p>
            <a:pPr fontAlgn="auto">
              <a:lnSpc>
                <a:spcPct val="90000"/>
              </a:lnSpc>
              <a:spcBef>
                <a:spcPct val="0"/>
              </a:spcBef>
              <a:spcAft>
                <a:spcPts val="0"/>
              </a:spcAft>
              <a:defRPr/>
            </a:pPr>
            <a:r>
              <a:rPr lang="en-ZA" sz="2400" b="1" i="1" dirty="0">
                <a:solidFill>
                  <a:srgbClr val="041C31"/>
                </a:solidFill>
                <a:effectLst>
                  <a:outerShdw blurRad="38100" dist="38100" dir="2700000" algn="tl">
                    <a:srgbClr val="C0C0C0"/>
                  </a:outerShdw>
                </a:effectLst>
              </a:rPr>
              <a:t>REPORT IT TO </a:t>
            </a:r>
          </a:p>
          <a:p>
            <a:pPr fontAlgn="auto">
              <a:lnSpc>
                <a:spcPct val="90000"/>
              </a:lnSpc>
              <a:spcAft>
                <a:spcPts val="0"/>
              </a:spcAft>
              <a:defRPr/>
            </a:pPr>
            <a:endParaRPr lang="en-ZA" sz="2600" b="1" dirty="0">
              <a:solidFill>
                <a:srgbClr val="0000FF"/>
              </a:solidFill>
              <a:effectLst>
                <a:outerShdw blurRad="38100" dist="38100" dir="2700000" algn="tl">
                  <a:srgbClr val="C0C0C0"/>
                </a:outerShdw>
              </a:effectLst>
            </a:endParaRPr>
          </a:p>
          <a:p>
            <a:pPr fontAlgn="auto">
              <a:lnSpc>
                <a:spcPct val="90000"/>
              </a:lnSpc>
              <a:spcBef>
                <a:spcPct val="0"/>
              </a:spcBef>
              <a:spcAft>
                <a:spcPts val="0"/>
              </a:spcAft>
              <a:defRPr/>
            </a:pPr>
            <a:r>
              <a:rPr lang="en-US" sz="5500" b="1" i="1" dirty="0">
                <a:solidFill>
                  <a:srgbClr val="FF0000"/>
                </a:solidFill>
              </a:rPr>
              <a:t>0800 007 709 </a:t>
            </a:r>
          </a:p>
          <a:p>
            <a:pPr fontAlgn="auto">
              <a:lnSpc>
                <a:spcPct val="90000"/>
              </a:lnSpc>
              <a:spcBef>
                <a:spcPct val="0"/>
              </a:spcBef>
              <a:spcAft>
                <a:spcPts val="0"/>
              </a:spcAft>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US" sz="3300" dirty="0" err="1">
                <a:solidFill>
                  <a:srgbClr val="002060"/>
                </a:solidFill>
              </a:rPr>
              <a:t>CGEinfo</a:t>
            </a:r>
            <a:r>
              <a:rPr lang="en-US" sz="3300" dirty="0">
                <a:solidFill>
                  <a:srgbClr val="002060"/>
                </a:solidFill>
              </a:rPr>
              <a:t/>
            </a:r>
            <a:br>
              <a:rPr lang="en-US" sz="3300" dirty="0">
                <a:solidFill>
                  <a:srgbClr val="002060"/>
                </a:solidFill>
              </a:rPr>
            </a:br>
            <a:r>
              <a:rPr lang="en-US" sz="3300" dirty="0" err="1">
                <a:solidFill>
                  <a:srgbClr val="002060"/>
                </a:solidFill>
              </a:rPr>
              <a:t>Facebook</a:t>
            </a:r>
            <a:r>
              <a:rPr lang="en-US" sz="3300" dirty="0">
                <a:solidFill>
                  <a:srgbClr val="002060"/>
                </a:solidFill>
              </a:rPr>
              <a:t>: Gender Commission of South Africa</a:t>
            </a:r>
            <a:endParaRPr lang="en-GB" sz="3300" dirty="0">
              <a:solidFill>
                <a:srgbClr val="002060"/>
              </a:solidFill>
            </a:endParaRPr>
          </a:p>
        </p:txBody>
      </p:sp>
      <p:pic>
        <p:nvPicPr>
          <p:cNvPr id="33797" name="Picture 4" descr="Banner6"/>
          <p:cNvPicPr>
            <a:picLocks noChangeAspect="1" noChangeArrowheads="1"/>
          </p:cNvPicPr>
          <p:nvPr/>
        </p:nvPicPr>
        <p:blipFill>
          <a:blip r:embed="rId3" cstate="print">
            <a:extLst>
              <a:ext uri="{28A0092B-C50C-407E-A947-70E740481C1C}">
                <a14:useLocalDpi xmlns:a14="http://schemas.microsoft.com/office/drawing/2010/main" xmlns="" val="0"/>
              </a:ext>
            </a:extLst>
          </a:blip>
          <a:srcRect t="9167" b="8321"/>
          <a:stretch>
            <a:fillRect/>
          </a:stretch>
        </p:blipFill>
        <p:spPr bwMode="auto">
          <a:xfrm>
            <a:off x="0" y="0"/>
            <a:ext cx="9144000" cy="1700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2" name="Group 8"/>
          <p:cNvGrpSpPr>
            <a:grpSpLocks/>
          </p:cNvGrpSpPr>
          <p:nvPr/>
        </p:nvGrpSpPr>
        <p:grpSpPr bwMode="auto">
          <a:xfrm>
            <a:off x="0" y="0"/>
            <a:ext cx="9144000" cy="6856413"/>
            <a:chOff x="0" y="1"/>
            <a:chExt cx="9144000" cy="6856204"/>
          </a:xfrm>
        </p:grpSpPr>
        <p:pic>
          <p:nvPicPr>
            <p:cNvPr id="33799" name="Picture 5" descr="CGE Banner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800" name="Picture 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flipV="1">
              <a:off x="0" y="6702425"/>
              <a:ext cx="9144000" cy="1537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2558242951"/>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8"/>
          <p:cNvGrpSpPr>
            <a:grpSpLocks/>
          </p:cNvGrpSpPr>
          <p:nvPr/>
        </p:nvGrpSpPr>
        <p:grpSpPr bwMode="auto">
          <a:xfrm>
            <a:off x="0" y="0"/>
            <a:ext cx="9144000" cy="6858000"/>
            <a:chOff x="0" y="1029"/>
            <a:chExt cx="9144000" cy="6858000"/>
          </a:xfrm>
        </p:grpSpPr>
        <p:pic>
          <p:nvPicPr>
            <p:cNvPr id="4102" name="Picture 7"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3"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076" name="Rectangle 2"/>
          <p:cNvSpPr>
            <a:spLocks noGrp="1" noChangeArrowheads="1"/>
          </p:cNvSpPr>
          <p:nvPr>
            <p:ph type="ctrTitle"/>
          </p:nvPr>
        </p:nvSpPr>
        <p:spPr>
          <a:xfrm>
            <a:off x="755650" y="2060575"/>
            <a:ext cx="7772400" cy="431800"/>
          </a:xfrm>
        </p:spPr>
        <p:txBody>
          <a:bodyPr rtlCol="0">
            <a:normAutofit fontScale="90000"/>
          </a:bodyPr>
          <a:lstStyle/>
          <a:p>
            <a:pPr fontAlgn="auto">
              <a:spcAft>
                <a:spcPts val="0"/>
              </a:spcAft>
              <a:defRPr/>
            </a:pPr>
            <a:r>
              <a:rPr lang="en-ZA" sz="3200" dirty="0"/>
              <a:t>Purpose of the presentation</a:t>
            </a:r>
            <a:endParaRPr lang="en-GB" sz="3200" b="1" dirty="0">
              <a:latin typeface="Century Gothic" pitchFamily="34" charset="0"/>
              <a:sym typeface="Century Gothic" pitchFamily="34" charset="0"/>
            </a:endParaRPr>
          </a:p>
        </p:txBody>
      </p:sp>
      <p:sp>
        <p:nvSpPr>
          <p:cNvPr id="4100" name="Rectangle 3"/>
          <p:cNvSpPr>
            <a:spLocks noGrp="1" noChangeArrowheads="1"/>
          </p:cNvSpPr>
          <p:nvPr>
            <p:ph type="subTitle" idx="1"/>
          </p:nvPr>
        </p:nvSpPr>
        <p:spPr>
          <a:xfrm>
            <a:off x="684213" y="2565400"/>
            <a:ext cx="7848600" cy="3600450"/>
          </a:xfrm>
        </p:spPr>
        <p:txBody>
          <a:bodyPr/>
          <a:lstStyle/>
          <a:p>
            <a:pPr marL="365125" indent="-282575" algn="l">
              <a:spcBef>
                <a:spcPts val="600"/>
              </a:spcBef>
              <a:buClr>
                <a:srgbClr val="00B0F0"/>
              </a:buClr>
              <a:buSzPct val="80000"/>
              <a:buFont typeface="Wingdings 2" panose="05020102010507070707" pitchFamily="18" charset="2"/>
              <a:buChar char=""/>
            </a:pPr>
            <a:r>
              <a:rPr lang="en-ZA" altLang="en-US" sz="2400" dirty="0">
                <a:solidFill>
                  <a:srgbClr val="000000"/>
                </a:solidFill>
              </a:rPr>
              <a:t>In accordance with provisions of the Constitution of South Africa, Act 108 of 1996 (chapter 13), The Public Finance Management Act of 1999 (as amended) – The Commission seeks to report to Parliament its financial affairs and activities for the financial year to 30 September 2018</a:t>
            </a:r>
          </a:p>
          <a:p>
            <a:pPr marL="365125" indent="-282575" algn="l">
              <a:spcBef>
                <a:spcPts val="600"/>
              </a:spcBef>
              <a:buClr>
                <a:srgbClr val="00B0F0"/>
              </a:buClr>
              <a:buSzPct val="80000"/>
              <a:buFont typeface="Wingdings 2" panose="05020102010507070707" pitchFamily="18" charset="2"/>
              <a:buChar char=""/>
            </a:pPr>
            <a:r>
              <a:rPr lang="en-ZA" altLang="en-US" sz="2400" dirty="0">
                <a:solidFill>
                  <a:srgbClr val="000000"/>
                </a:solidFill>
              </a:rPr>
              <a:t>And account for spending of the funds appropriated by parliament in terms of the Appropriation Act of 2018 as well as report on other financial management responsibilities provided for in terms of related prescripts</a:t>
            </a:r>
          </a:p>
        </p:txBody>
      </p:sp>
      <p:sp>
        <p:nvSpPr>
          <p:cNvPr id="307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76F9DE-5CB9-4186-BC7D-ECE7DD621A75}" type="slidenum">
              <a:rPr lang="en-GB" altLang="en-US">
                <a:solidFill>
                  <a:srgbClr val="898989"/>
                </a:solidFill>
              </a:rPr>
              <a:pPr eaLnBrk="1" hangingPunct="1"/>
              <a:t>3</a:t>
            </a:fld>
            <a:endParaRPr lang="en-GB" altLang="en-US">
              <a:solidFill>
                <a:srgbClr val="898989"/>
              </a:solidFill>
            </a:endParaRPr>
          </a:p>
        </p:txBody>
      </p:sp>
    </p:spTree>
    <p:extLst>
      <p:ext uri="{BB962C8B-B14F-4D97-AF65-F5344CB8AC3E}">
        <p14:creationId xmlns:p14="http://schemas.microsoft.com/office/powerpoint/2010/main" xmlns="" val="3120419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4</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3" name="Flowchart: Punched Tape 2">
            <a:extLst>
              <a:ext uri="{FF2B5EF4-FFF2-40B4-BE49-F238E27FC236}">
                <a16:creationId xmlns:a16="http://schemas.microsoft.com/office/drawing/2014/main" xmlns="" id="{EEC0014A-72EA-44E8-B938-9A9866C31991}"/>
              </a:ext>
            </a:extLst>
          </p:cNvPr>
          <p:cNvSpPr/>
          <p:nvPr/>
        </p:nvSpPr>
        <p:spPr>
          <a:xfrm>
            <a:off x="180528" y="2276872"/>
            <a:ext cx="9144000" cy="3600400"/>
          </a:xfrm>
          <a:prstGeom prst="flowChartPunchedTape">
            <a:avLst/>
          </a:prstGeom>
          <a:solidFill>
            <a:schemeClr val="tx1"/>
          </a:solidFill>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ZA" sz="4000" dirty="0">
                <a:solidFill>
                  <a:schemeClr val="bg1"/>
                </a:solidFill>
              </a:rPr>
              <a:t>Financial Performance and Position</a:t>
            </a:r>
          </a:p>
        </p:txBody>
      </p:sp>
    </p:spTree>
    <p:extLst>
      <p:ext uri="{BB962C8B-B14F-4D97-AF65-F5344CB8AC3E}">
        <p14:creationId xmlns:p14="http://schemas.microsoft.com/office/powerpoint/2010/main" xmlns="" val="56269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 name="Rectangle 142">
            <a:extLst>
              <a:ext uri="{FF2B5EF4-FFF2-40B4-BE49-F238E27FC236}">
                <a16:creationId xmlns:a16="http://schemas.microsoft.com/office/drawing/2014/main" xmlns="" id="{42A5316D-ED2F-4F89-B4B4-8D9240B1A3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51016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50951" y="1869253"/>
            <a:ext cx="20574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nSpc>
                <a:spcPct val="90000"/>
              </a:lnSpc>
            </a:pPr>
            <a:r>
              <a:rPr lang="en-US" sz="2300" kern="1200" dirty="0">
                <a:solidFill>
                  <a:srgbClr val="FFFFFF"/>
                </a:solidFill>
                <a:latin typeface="+mj-lt"/>
                <a:ea typeface="+mj-ea"/>
                <a:cs typeface="+mj-cs"/>
              </a:rPr>
              <a:t>Financial Position</a:t>
            </a:r>
          </a:p>
        </p:txBody>
      </p:sp>
      <p:sp>
        <p:nvSpPr>
          <p:cNvPr id="4" name="TextBox 3"/>
          <p:cNvSpPr txBox="1"/>
          <p:nvPr/>
        </p:nvSpPr>
        <p:spPr>
          <a:xfrm>
            <a:off x="1906449" y="5066878"/>
            <a:ext cx="6421018" cy="141482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lnSpcReduction="10000"/>
          </a:bodyPr>
          <a:lstStyle/>
          <a:p>
            <a:pPr marL="285750" indent="-228600">
              <a:lnSpc>
                <a:spcPct val="90000"/>
              </a:lnSpc>
              <a:spcAft>
                <a:spcPts val="600"/>
              </a:spcAft>
              <a:buFont typeface="Arial" panose="020B0604020202020204" pitchFamily="34" charset="0"/>
              <a:buChar char="•"/>
            </a:pPr>
            <a:r>
              <a:rPr lang="en-US" sz="1000" dirty="0"/>
              <a:t>Solvency &amp;Liquidity sound</a:t>
            </a:r>
            <a:endParaRPr lang="en-US" sz="1000" i="1" dirty="0"/>
          </a:p>
          <a:p>
            <a:pPr marL="285750" indent="-228600">
              <a:lnSpc>
                <a:spcPct val="90000"/>
              </a:lnSpc>
              <a:spcAft>
                <a:spcPts val="600"/>
              </a:spcAft>
              <a:buFont typeface="Arial" panose="020B0604020202020204" pitchFamily="34" charset="0"/>
              <a:buChar char="•"/>
            </a:pPr>
            <a:r>
              <a:rPr lang="en-US" sz="1000" dirty="0"/>
              <a:t>Going-concern valid</a:t>
            </a:r>
          </a:p>
          <a:p>
            <a:pPr marL="285750" indent="-228600">
              <a:lnSpc>
                <a:spcPct val="90000"/>
              </a:lnSpc>
              <a:spcAft>
                <a:spcPts val="600"/>
              </a:spcAft>
              <a:buFont typeface="Arial" panose="020B0604020202020204" pitchFamily="34" charset="0"/>
              <a:buChar char="•"/>
            </a:pPr>
            <a:r>
              <a:rPr lang="en-US" sz="1000" dirty="0"/>
              <a:t>Current assets mainly cash and accounts for the </a:t>
            </a:r>
            <a:r>
              <a:rPr lang="en-US" sz="1000" dirty="0" err="1"/>
              <a:t>favourable</a:t>
            </a:r>
            <a:r>
              <a:rPr lang="en-US" sz="1000" dirty="0"/>
              <a:t> extent of the  liquidity</a:t>
            </a:r>
          </a:p>
          <a:p>
            <a:pPr marL="285750" indent="-228600">
              <a:lnSpc>
                <a:spcPct val="90000"/>
              </a:lnSpc>
              <a:spcAft>
                <a:spcPts val="600"/>
              </a:spcAft>
              <a:buFont typeface="Arial" panose="020B0604020202020204" pitchFamily="34" charset="0"/>
              <a:buChar char="•"/>
            </a:pPr>
            <a:r>
              <a:rPr lang="en-US" sz="1000" dirty="0"/>
              <a:t>Liabilities are mainly bonus &amp; leave as well as third party/Trade  creditors</a:t>
            </a:r>
          </a:p>
          <a:p>
            <a:pPr marL="285750" indent="-228600">
              <a:lnSpc>
                <a:spcPct val="90000"/>
              </a:lnSpc>
              <a:spcAft>
                <a:spcPts val="600"/>
              </a:spcAft>
              <a:buFont typeface="Arial" panose="020B0604020202020204" pitchFamily="34" charset="0"/>
              <a:buChar char="•"/>
            </a:pPr>
            <a:r>
              <a:rPr lang="en-US" sz="1000" dirty="0"/>
              <a:t>Provisions are for outstanding Commissioners’ salary increases and Performance Bonus</a:t>
            </a:r>
          </a:p>
          <a:p>
            <a:pPr marL="285750" indent="-228600">
              <a:lnSpc>
                <a:spcPct val="90000"/>
              </a:lnSpc>
              <a:spcAft>
                <a:spcPts val="600"/>
              </a:spcAft>
              <a:buFont typeface="Arial" panose="020B0604020202020204" pitchFamily="34" charset="0"/>
              <a:buChar char="•"/>
            </a:pPr>
            <a:r>
              <a:rPr lang="en-US" sz="1000" dirty="0"/>
              <a:t>Age-maturity of liabilities – Leave provision is longer but effectively in line with policy. The rest of the creditors are paid within the 30 day rule</a:t>
            </a:r>
          </a:p>
        </p:txBody>
      </p:sp>
      <p:sp>
        <p:nvSpPr>
          <p:cNvPr id="9224" name="Slide Number Placeholder 5"/>
          <p:cNvSpPr>
            <a:spLocks noGrp="1"/>
          </p:cNvSpPr>
          <p:nvPr>
            <p:ph type="sldNum" sz="quarter" idx="12"/>
          </p:nvPr>
        </p:nvSpPr>
        <p:spPr bwMode="auto">
          <a:xfrm>
            <a:off x="7413733" y="6356350"/>
            <a:ext cx="1101616" cy="3651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lIns="91440" tIns="45720" rIns="91440" bIns="45720" rtlCol="0" anchor="ctr">
            <a:norm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R="0" lvl="0" indent="0" fontAlgn="auto">
              <a:spcBef>
                <a:spcPct val="0"/>
              </a:spcBef>
              <a:spcAft>
                <a:spcPts val="600"/>
              </a:spcAft>
              <a:buClrTx/>
              <a:buSzTx/>
              <a:buFontTx/>
              <a:buNone/>
              <a:tabLst/>
              <a:defRPr/>
            </a:pPr>
            <a:fld id="{8A12CCE0-5AA1-4949-B5AF-E8FFCD48E221}" type="slidenum">
              <a:rPr kumimoji="0" lang="en-US" altLang="en-US" sz="1000" b="0" i="0" u="none" strike="noStrike" cap="none" spc="0" normalizeH="0" baseline="0" noProof="0">
                <a:ln>
                  <a:noFill/>
                </a:ln>
                <a:solidFill>
                  <a:prstClr val="black">
                    <a:tint val="75000"/>
                  </a:prstClr>
                </a:solidFill>
                <a:effectLst/>
                <a:uLnTx/>
                <a:uFillTx/>
                <a:latin typeface="+mn-lt"/>
              </a:rPr>
              <a:pPr marR="0" lvl="0" indent="0" fontAlgn="auto">
                <a:spcBef>
                  <a:spcPct val="0"/>
                </a:spcBef>
                <a:spcAft>
                  <a:spcPts val="600"/>
                </a:spcAft>
                <a:buClrTx/>
                <a:buSzTx/>
                <a:buFontTx/>
                <a:buNone/>
                <a:tabLst/>
                <a:defRPr/>
              </a:pPr>
              <a:t>5</a:t>
            </a:fld>
            <a:endParaRPr kumimoji="0" lang="en-US" altLang="en-US" sz="1000" b="0" i="0" u="none" strike="noStrike" cap="none" spc="0" normalizeH="0" baseline="0" noProof="0" dirty="0">
              <a:ln>
                <a:noFill/>
              </a:ln>
              <a:solidFill>
                <a:prstClr val="black">
                  <a:tint val="75000"/>
                </a:prstClr>
              </a:solidFill>
              <a:effectLst/>
              <a:uLnTx/>
              <a:uFillTx/>
              <a:latin typeface="+mn-lt"/>
            </a:endParaRPr>
          </a:p>
        </p:txBody>
      </p:sp>
      <p:grpSp>
        <p:nvGrpSpPr>
          <p:cNvPr id="9218" name="Group 10"/>
          <p:cNvGrpSpPr>
            <a:grpSpLocks/>
          </p:cNvGrpSpPr>
          <p:nvPr/>
        </p:nvGrpSpPr>
        <p:grpSpPr bwMode="auto">
          <a:xfrm>
            <a:off x="0" y="-136525"/>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5" name="Picture 4">
            <a:extLst>
              <a:ext uri="{FF2B5EF4-FFF2-40B4-BE49-F238E27FC236}">
                <a16:creationId xmlns:a16="http://schemas.microsoft.com/office/drawing/2014/main" xmlns="" id="{552963C8-D02F-4FAA-BF7B-DFEC25B6F58E}"/>
              </a:ext>
            </a:extLst>
          </p:cNvPr>
          <p:cNvPicPr>
            <a:picLocks noChangeAspect="1"/>
          </p:cNvPicPr>
          <p:nvPr/>
        </p:nvPicPr>
        <p:blipFill>
          <a:blip r:embed="rId5" cstate="print"/>
          <a:stretch>
            <a:fillRect/>
          </a:stretch>
        </p:blipFill>
        <p:spPr>
          <a:xfrm>
            <a:off x="1906449" y="1649109"/>
            <a:ext cx="6124575" cy="3417769"/>
          </a:xfrm>
          <a:prstGeom prst="rect">
            <a:avLst/>
          </a:prstGeom>
        </p:spPr>
      </p:pic>
    </p:spTree>
    <p:extLst>
      <p:ext uri="{BB962C8B-B14F-4D97-AF65-F5344CB8AC3E}">
        <p14:creationId xmlns:p14="http://schemas.microsoft.com/office/powerpoint/2010/main" xmlns="" val="339758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xfrm>
            <a:off x="6752617" y="6441289"/>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6</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2" name="Rectangle 2">
            <a:extLst>
              <a:ext uri="{FF2B5EF4-FFF2-40B4-BE49-F238E27FC236}">
                <a16:creationId xmlns:a16="http://schemas.microsoft.com/office/drawing/2014/main" xmlns="" id="{6F0EF209-DC94-418E-A52A-391454AEA107}"/>
              </a:ext>
            </a:extLst>
          </p:cNvPr>
          <p:cNvSpPr>
            <a:spLocks noChangeArrowheads="1"/>
          </p:cNvSpPr>
          <p:nvPr/>
        </p:nvSpPr>
        <p:spPr bwMode="auto">
          <a:xfrm>
            <a:off x="128284" y="172531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3" name="TextBox 2">
            <a:extLst>
              <a:ext uri="{FF2B5EF4-FFF2-40B4-BE49-F238E27FC236}">
                <a16:creationId xmlns:a16="http://schemas.microsoft.com/office/drawing/2014/main" xmlns="" id="{BAD0036C-7DE2-4100-88C6-51E7ED3EC3E2}"/>
              </a:ext>
            </a:extLst>
          </p:cNvPr>
          <p:cNvSpPr txBox="1"/>
          <p:nvPr/>
        </p:nvSpPr>
        <p:spPr>
          <a:xfrm>
            <a:off x="1115616" y="2420888"/>
            <a:ext cx="5040560" cy="1368152"/>
          </a:xfrm>
          <a:prstGeom prst="rect">
            <a:avLst/>
          </a:prstGeom>
          <a:noFill/>
        </p:spPr>
        <p:txBody>
          <a:bodyPr wrap="square" rtlCol="0">
            <a:spAutoFit/>
          </a:bodyPr>
          <a:lstStyle/>
          <a:p>
            <a:endParaRPr lang="en-ZA" dirty="0"/>
          </a:p>
        </p:txBody>
      </p:sp>
      <p:pic>
        <p:nvPicPr>
          <p:cNvPr id="4" name="Picture 3">
            <a:extLst>
              <a:ext uri="{FF2B5EF4-FFF2-40B4-BE49-F238E27FC236}">
                <a16:creationId xmlns:a16="http://schemas.microsoft.com/office/drawing/2014/main" xmlns="" id="{8CEEE643-4A18-46A5-8E49-9D20EEDD13EA}"/>
              </a:ext>
            </a:extLst>
          </p:cNvPr>
          <p:cNvPicPr>
            <a:picLocks noChangeAspect="1"/>
          </p:cNvPicPr>
          <p:nvPr/>
        </p:nvPicPr>
        <p:blipFill>
          <a:blip r:embed="rId5" cstate="print"/>
          <a:stretch>
            <a:fillRect/>
          </a:stretch>
        </p:blipFill>
        <p:spPr>
          <a:xfrm>
            <a:off x="1" y="1785634"/>
            <a:ext cx="5940152" cy="4991100"/>
          </a:xfrm>
          <a:prstGeom prst="rect">
            <a:avLst/>
          </a:prstGeom>
        </p:spPr>
      </p:pic>
      <p:sp>
        <p:nvSpPr>
          <p:cNvPr id="10" name="TextBox 9">
            <a:extLst>
              <a:ext uri="{FF2B5EF4-FFF2-40B4-BE49-F238E27FC236}">
                <a16:creationId xmlns:a16="http://schemas.microsoft.com/office/drawing/2014/main" xmlns="" id="{F8F11CD4-CAD4-448D-AC9B-ECF02733B2B1}"/>
              </a:ext>
            </a:extLst>
          </p:cNvPr>
          <p:cNvSpPr txBox="1"/>
          <p:nvPr/>
        </p:nvSpPr>
        <p:spPr>
          <a:xfrm>
            <a:off x="5699941" y="2022664"/>
            <a:ext cx="3444059" cy="2677656"/>
          </a:xfrm>
          <a:prstGeom prst="rect">
            <a:avLst/>
          </a:prstGeom>
          <a:solidFill>
            <a:schemeClr val="accent1">
              <a:lumMod val="20000"/>
              <a:lumOff val="80000"/>
            </a:schemeClr>
          </a:solidFill>
        </p:spPr>
        <p:txBody>
          <a:bodyPr wrap="square" rtlCol="0">
            <a:spAutoFit/>
          </a:bodyPr>
          <a:lstStyle/>
          <a:p>
            <a:pPr marL="285750" lvl="0" indent="-285750">
              <a:buFont typeface="Wingdings" panose="05000000000000000000" pitchFamily="2" charset="2"/>
              <a:buChar char="q"/>
            </a:pPr>
            <a:r>
              <a:rPr lang="en-ZA" sz="1400" dirty="0"/>
              <a:t>Revenue derived from Fiscus – R21,3 m for the quarter</a:t>
            </a:r>
          </a:p>
          <a:p>
            <a:pPr marL="285750" lvl="0" indent="-285750">
              <a:buFont typeface="Wingdings" panose="05000000000000000000" pitchFamily="2" charset="2"/>
              <a:buChar char="q"/>
            </a:pPr>
            <a:r>
              <a:rPr lang="en-ZA" sz="1400" dirty="0"/>
              <a:t>Interest income of R208,00 was earned from cash on hand</a:t>
            </a:r>
          </a:p>
          <a:p>
            <a:pPr marL="285750" lvl="0" indent="-285750">
              <a:buFont typeface="Wingdings" panose="05000000000000000000" pitchFamily="2" charset="2"/>
              <a:buChar char="q"/>
            </a:pPr>
            <a:r>
              <a:rPr lang="en-ZA" sz="1400" dirty="0"/>
              <a:t>Total expenses for 3 months amounts to R19,1 million of which R13,7 m is on COE (Salaries)</a:t>
            </a:r>
          </a:p>
          <a:p>
            <a:pPr marL="285750" lvl="0" indent="-285750">
              <a:buFont typeface="Wingdings" panose="05000000000000000000" pitchFamily="2" charset="2"/>
              <a:buChar char="q"/>
            </a:pPr>
            <a:r>
              <a:rPr lang="en-ZA" sz="1400" dirty="0"/>
              <a:t>.</a:t>
            </a:r>
          </a:p>
          <a:p>
            <a:pPr marL="285750" lvl="0" indent="-285750">
              <a:buFont typeface="Wingdings" panose="05000000000000000000" pitchFamily="2" charset="2"/>
              <a:buChar char="q"/>
            </a:pPr>
            <a:endParaRPr lang="en-ZA" sz="1400" dirty="0"/>
          </a:p>
          <a:p>
            <a:pPr marL="285750" lvl="0" indent="-285750">
              <a:buFont typeface="Wingdings" panose="05000000000000000000" pitchFamily="2" charset="2"/>
              <a:buChar char="q"/>
            </a:pPr>
            <a:r>
              <a:rPr lang="en-ZA" sz="1400" dirty="0"/>
              <a:t>The surplus reported is attributable to cost containment efforts, vacancies and interest income</a:t>
            </a:r>
          </a:p>
        </p:txBody>
      </p:sp>
    </p:spTree>
    <p:extLst>
      <p:ext uri="{BB962C8B-B14F-4D97-AF65-F5344CB8AC3E}">
        <p14:creationId xmlns:p14="http://schemas.microsoft.com/office/powerpoint/2010/main" xmlns="" val="238957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7</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13" name="TextBox 12">
            <a:extLst>
              <a:ext uri="{FF2B5EF4-FFF2-40B4-BE49-F238E27FC236}">
                <a16:creationId xmlns:a16="http://schemas.microsoft.com/office/drawing/2014/main" xmlns="" id="{830BFA0B-F7A8-49D4-B5F9-0215BD9A7940}"/>
              </a:ext>
            </a:extLst>
          </p:cNvPr>
          <p:cNvSpPr txBox="1"/>
          <p:nvPr/>
        </p:nvSpPr>
        <p:spPr>
          <a:xfrm>
            <a:off x="5796136" y="1954522"/>
            <a:ext cx="3347864" cy="4401828"/>
          </a:xfrm>
          <a:prstGeom prst="rect">
            <a:avLst/>
          </a:prstGeom>
        </p:spPr>
        <p:txBody>
          <a:bodyPr vert="horz" lIns="91440" tIns="45720" rIns="91440" bIns="45720" rtlCol="0">
            <a:normAutofit/>
          </a:bodyPr>
          <a:lstStyle/>
          <a:p>
            <a:pPr marL="342900" indent="-285750">
              <a:lnSpc>
                <a:spcPct val="90000"/>
              </a:lnSpc>
              <a:spcAft>
                <a:spcPts val="600"/>
              </a:spcAft>
              <a:buFont typeface="Wingdings" panose="05000000000000000000" pitchFamily="2" charset="2"/>
              <a:buChar char="q"/>
            </a:pPr>
            <a:r>
              <a:rPr lang="en-US" sz="1600" b="1" i="1" dirty="0">
                <a:solidFill>
                  <a:srgbClr val="FF0000"/>
                </a:solidFill>
              </a:rPr>
              <a:t>4 x expenditure line items represents 91% of total spending – The expenses are fixed and/or unavoidable……..No sufficient scope to make choices</a:t>
            </a:r>
          </a:p>
          <a:p>
            <a:pPr marL="342900" indent="-285750">
              <a:lnSpc>
                <a:spcPct val="90000"/>
              </a:lnSpc>
              <a:spcAft>
                <a:spcPts val="600"/>
              </a:spcAft>
              <a:buFont typeface="Wingdings" panose="05000000000000000000" pitchFamily="2" charset="2"/>
              <a:buChar char="q"/>
            </a:pPr>
            <a:endParaRPr lang="en-US" sz="1600" b="1" i="1" dirty="0">
              <a:solidFill>
                <a:srgbClr val="FF0000"/>
              </a:solidFill>
            </a:endParaRPr>
          </a:p>
          <a:p>
            <a:pPr marL="342900" indent="-285750">
              <a:lnSpc>
                <a:spcPct val="90000"/>
              </a:lnSpc>
              <a:spcAft>
                <a:spcPts val="600"/>
              </a:spcAft>
              <a:buFont typeface="Wingdings" panose="05000000000000000000" pitchFamily="2" charset="2"/>
              <a:buChar char="q"/>
            </a:pPr>
            <a:r>
              <a:rPr lang="en-US" sz="1600" b="1" i="1" dirty="0"/>
              <a:t>YTD total spend = 22% of annual budget thus an aggregate 3% saving is recorded for the quarter…(</a:t>
            </a:r>
            <a:r>
              <a:rPr lang="en-US" sz="1100" i="1" dirty="0"/>
              <a:t>discounting seasonal distribution of planned activities</a:t>
            </a:r>
            <a:r>
              <a:rPr lang="en-US" sz="1600" b="1" i="1" dirty="0"/>
              <a:t>)</a:t>
            </a:r>
          </a:p>
          <a:p>
            <a:pPr marL="342900" indent="-285750">
              <a:lnSpc>
                <a:spcPct val="90000"/>
              </a:lnSpc>
              <a:spcAft>
                <a:spcPts val="600"/>
              </a:spcAft>
              <a:buFont typeface="Wingdings" panose="05000000000000000000" pitchFamily="2" charset="2"/>
              <a:buChar char="q"/>
            </a:pPr>
            <a:r>
              <a:rPr lang="en-US" sz="1600" b="1" i="1" dirty="0"/>
              <a:t>Aggregate spending is with the budget whilst there are variances noted in the individual dept/cost </a:t>
            </a:r>
            <a:r>
              <a:rPr lang="en-US" sz="1600" b="1" i="1" dirty="0" err="1"/>
              <a:t>centre</a:t>
            </a:r>
            <a:r>
              <a:rPr lang="en-US" sz="1600" b="1" i="1" dirty="0"/>
              <a:t> expenditure v budget report</a:t>
            </a:r>
          </a:p>
        </p:txBody>
      </p:sp>
      <p:pic>
        <p:nvPicPr>
          <p:cNvPr id="2" name="Picture 1">
            <a:extLst>
              <a:ext uri="{FF2B5EF4-FFF2-40B4-BE49-F238E27FC236}">
                <a16:creationId xmlns:a16="http://schemas.microsoft.com/office/drawing/2014/main" xmlns="" id="{B9CDB0BE-698C-4F11-8FF9-AC3396CDAAF0}"/>
              </a:ext>
            </a:extLst>
          </p:cNvPr>
          <p:cNvPicPr>
            <a:picLocks noChangeAspect="1"/>
          </p:cNvPicPr>
          <p:nvPr/>
        </p:nvPicPr>
        <p:blipFill>
          <a:blip r:embed="rId5" cstate="print"/>
          <a:stretch>
            <a:fillRect/>
          </a:stretch>
        </p:blipFill>
        <p:spPr>
          <a:xfrm>
            <a:off x="179512" y="1785634"/>
            <a:ext cx="5770976" cy="3466667"/>
          </a:xfrm>
          <a:prstGeom prst="rect">
            <a:avLst/>
          </a:prstGeom>
        </p:spPr>
      </p:pic>
    </p:spTree>
    <p:extLst>
      <p:ext uri="{BB962C8B-B14F-4D97-AF65-F5344CB8AC3E}">
        <p14:creationId xmlns:p14="http://schemas.microsoft.com/office/powerpoint/2010/main" xmlns="" val="1612566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24" name="Slide Number Placeholder 5"/>
          <p:cNvSpPr>
            <a:spLocks noGrp="1"/>
          </p:cNvSpPr>
          <p:nvPr>
            <p:ph type="sldNum" sz="quarter" idx="12"/>
          </p:nvPr>
        </p:nvSpPr>
        <p:spPr bwMode="auto">
          <a:xfrm>
            <a:off x="6732240" y="6190403"/>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8</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8" name="TextBox 7">
            <a:extLst>
              <a:ext uri="{FF2B5EF4-FFF2-40B4-BE49-F238E27FC236}">
                <a16:creationId xmlns:a16="http://schemas.microsoft.com/office/drawing/2014/main" xmlns="" id="{874C8A17-ABAA-42B2-91BD-963BD6C15029}"/>
              </a:ext>
            </a:extLst>
          </p:cNvPr>
          <p:cNvSpPr txBox="1"/>
          <p:nvPr/>
        </p:nvSpPr>
        <p:spPr>
          <a:xfrm>
            <a:off x="5714432" y="1943125"/>
            <a:ext cx="3369796" cy="3785652"/>
          </a:xfrm>
          <a:prstGeom prst="rect">
            <a:avLst/>
          </a:prstGeom>
          <a:noFill/>
          <a:ln>
            <a:solidFill>
              <a:schemeClr val="tx2"/>
            </a:solidFill>
          </a:ln>
        </p:spPr>
        <p:txBody>
          <a:bodyPr wrap="square" rtlCol="0">
            <a:spAutoFit/>
          </a:bodyPr>
          <a:lstStyle/>
          <a:p>
            <a:pPr marL="285750" indent="-285750">
              <a:buFont typeface="Arial" panose="020B0604020202020204" pitchFamily="34" charset="0"/>
              <a:buChar char="•"/>
            </a:pPr>
            <a:r>
              <a:rPr lang="en-ZA" sz="1600" dirty="0"/>
              <a:t>Cash on hand marginally decreased to R11  million from R11,4 m at the beginning of the current financial year noting the ff;</a:t>
            </a:r>
          </a:p>
          <a:p>
            <a:pPr marL="742950" lvl="1" indent="-285750">
              <a:buFont typeface="Courier New" panose="02070309020205020404" pitchFamily="49" charset="0"/>
              <a:buChar char="o"/>
            </a:pPr>
            <a:r>
              <a:rPr lang="en-ZA" sz="1600" dirty="0"/>
              <a:t>The operating activities used up all the cash received in the quarter – R21 m, paying for employees and suppliers</a:t>
            </a:r>
          </a:p>
          <a:p>
            <a:pPr marL="742950" lvl="1" indent="-285750">
              <a:buFont typeface="Courier New" panose="02070309020205020404" pitchFamily="49" charset="0"/>
              <a:buChar char="o"/>
            </a:pPr>
            <a:r>
              <a:rPr lang="en-ZA" sz="1600" dirty="0"/>
              <a:t>R552, 728 (net) was used for the purchase of  PPE – office furniture in the main</a:t>
            </a:r>
          </a:p>
          <a:p>
            <a:pPr marL="742950" lvl="1" indent="-285750">
              <a:buFont typeface="Courier New" panose="02070309020205020404" pitchFamily="49" charset="0"/>
              <a:buChar char="o"/>
            </a:pPr>
            <a:r>
              <a:rPr lang="en-ZA" sz="1600" dirty="0"/>
              <a:t>Finance leases represents the remainder of the contract for – RT15&amp; VOIP contracts</a:t>
            </a:r>
          </a:p>
          <a:p>
            <a:pPr marL="285750" indent="-285750">
              <a:buFont typeface="Courier New" panose="02070309020205020404" pitchFamily="49" charset="0"/>
              <a:buChar char="o"/>
            </a:pPr>
            <a:endParaRPr lang="en-ZA" sz="1600" dirty="0"/>
          </a:p>
        </p:txBody>
      </p:sp>
      <p:pic>
        <p:nvPicPr>
          <p:cNvPr id="2" name="Picture 1">
            <a:extLst>
              <a:ext uri="{FF2B5EF4-FFF2-40B4-BE49-F238E27FC236}">
                <a16:creationId xmlns:a16="http://schemas.microsoft.com/office/drawing/2014/main" xmlns="" id="{0AAA4F3B-A5DD-449B-AA5F-B6D6CECC113B}"/>
              </a:ext>
            </a:extLst>
          </p:cNvPr>
          <p:cNvPicPr>
            <a:picLocks noChangeAspect="1"/>
          </p:cNvPicPr>
          <p:nvPr/>
        </p:nvPicPr>
        <p:blipFill>
          <a:blip r:embed="rId5" cstate="print"/>
          <a:stretch>
            <a:fillRect/>
          </a:stretch>
        </p:blipFill>
        <p:spPr>
          <a:xfrm>
            <a:off x="32086" y="1765291"/>
            <a:ext cx="5682346" cy="4672558"/>
          </a:xfrm>
          <a:prstGeom prst="rect">
            <a:avLst/>
          </a:prstGeom>
        </p:spPr>
      </p:pic>
    </p:spTree>
    <p:extLst>
      <p:ext uri="{BB962C8B-B14F-4D97-AF65-F5344CB8AC3E}">
        <p14:creationId xmlns:p14="http://schemas.microsoft.com/office/powerpoint/2010/main" xmlns="" val="120131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52496"/>
            <a:ext cx="9144000" cy="646331"/>
          </a:xfrm>
          <a:prstGeom prst="rect">
            <a:avLst/>
          </a:prstGeom>
          <a:noFill/>
        </p:spPr>
        <p:txBody>
          <a:bodyPr wrap="square" rtlCol="0">
            <a:spAutoFit/>
          </a:bodyPr>
          <a:lstStyle/>
          <a:p>
            <a:pPr marL="285750" indent="-285750">
              <a:buFont typeface="Wingdings" panose="05000000000000000000" pitchFamily="2" charset="2"/>
              <a:buChar char="q"/>
            </a:pPr>
            <a:endParaRPr lang="en-ZA" dirty="0"/>
          </a:p>
          <a:p>
            <a:pPr marL="285750" indent="-285750">
              <a:buFont typeface="Wingdings" panose="05000000000000000000" pitchFamily="2" charset="2"/>
              <a:buChar char="q"/>
            </a:pPr>
            <a:endParaRPr lang="en-ZA" dirty="0"/>
          </a:p>
        </p:txBody>
      </p:sp>
      <p:grpSp>
        <p:nvGrpSpPr>
          <p:cNvPr id="9218" name="Group 10"/>
          <p:cNvGrpSpPr>
            <a:grpSpLocks/>
          </p:cNvGrpSpPr>
          <p:nvPr/>
        </p:nvGrpSpPr>
        <p:grpSpPr bwMode="auto">
          <a:xfrm>
            <a:off x="0" y="0"/>
            <a:ext cx="9144000" cy="6858000"/>
            <a:chOff x="0" y="0"/>
            <a:chExt cx="9144000" cy="6859122"/>
          </a:xfrm>
        </p:grpSpPr>
        <p:pic>
          <p:nvPicPr>
            <p:cNvPr id="9225"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6"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Title 1"/>
          <p:cNvSpPr>
            <a:spLocks noGrp="1"/>
          </p:cNvSpPr>
          <p:nvPr>
            <p:ph type="title"/>
          </p:nvPr>
        </p:nvSpPr>
        <p:spPr>
          <a:xfrm>
            <a:off x="0" y="1785634"/>
            <a:ext cx="9144000" cy="596212"/>
          </a:xfrm>
          <a:solidFill>
            <a:schemeClr val="bg2">
              <a:lumMod val="90000"/>
            </a:schemeClr>
          </a:solidFill>
        </p:spPr>
        <p:txBody>
          <a:bodyPr>
            <a:noAutofit/>
          </a:bodyPr>
          <a:lstStyle/>
          <a:p>
            <a:r>
              <a:rPr lang="en-ZA" sz="2800" dirty="0"/>
              <a:t>Comparative per programme &amp; economic classification</a:t>
            </a:r>
          </a:p>
        </p:txBody>
      </p:sp>
      <p:sp>
        <p:nvSpPr>
          <p:cNvPr id="922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fld id="{8A12CCE0-5AA1-4949-B5AF-E8FFCD48E221}" type="slidenum">
              <a:rPr kumimoji="0" lang="en-GB" altLang="en-US" sz="1200" b="0" i="0" u="none" strike="noStrike" kern="0" cap="none" spc="0" normalizeH="0" baseline="0" noProof="0" smtClean="0">
                <a:ln>
                  <a:noFill/>
                </a:ln>
                <a:solidFill>
                  <a:srgbClr val="898989"/>
                </a:solidFill>
                <a:effectLst/>
                <a:uLnTx/>
                <a:uFillTx/>
                <a:latin typeface="Calibri" panose="020F0502020204030204" pitchFamily="34" charset="0"/>
              </a:rPr>
              <a:pPr marL="0" marR="0" lvl="0" indent="0" defTabSz="914400" eaLnBrk="1" fontAlgn="auto" latinLnBrk="0" hangingPunct="1">
                <a:lnSpc>
                  <a:spcPct val="100000"/>
                </a:lnSpc>
                <a:spcBef>
                  <a:spcPct val="0"/>
                </a:spcBef>
                <a:spcAft>
                  <a:spcPts val="0"/>
                </a:spcAft>
                <a:buClrTx/>
                <a:buSzTx/>
                <a:buFontTx/>
                <a:buNone/>
                <a:tabLst/>
                <a:defRPr/>
              </a:pPr>
              <a:t>9</a:t>
            </a:fld>
            <a:endParaRPr kumimoji="0" lang="en-GB" altLang="en-US" sz="1200" b="0" i="0" u="none" strike="noStrike" kern="0" cap="none" spc="0" normalizeH="0" baseline="0" noProof="0" dirty="0">
              <a:ln>
                <a:noFill/>
              </a:ln>
              <a:solidFill>
                <a:srgbClr val="898989"/>
              </a:solidFill>
              <a:effectLst/>
              <a:uLnTx/>
              <a:uFillTx/>
              <a:latin typeface="Calibri" panose="020F0502020204030204" pitchFamily="34" charset="0"/>
            </a:endParaRPr>
          </a:p>
        </p:txBody>
      </p:sp>
      <p:sp>
        <p:nvSpPr>
          <p:cNvPr id="6" name="TextBox 5">
            <a:extLst>
              <a:ext uri="{FF2B5EF4-FFF2-40B4-BE49-F238E27FC236}">
                <a16:creationId xmlns:a16="http://schemas.microsoft.com/office/drawing/2014/main" xmlns="" id="{5E08BCCD-D029-4F0B-A695-585435E59B5F}"/>
              </a:ext>
            </a:extLst>
          </p:cNvPr>
          <p:cNvSpPr txBox="1"/>
          <p:nvPr/>
        </p:nvSpPr>
        <p:spPr>
          <a:xfrm>
            <a:off x="6479233" y="2504865"/>
            <a:ext cx="2664767" cy="4185761"/>
          </a:xfrm>
          <a:prstGeom prst="rect">
            <a:avLst/>
          </a:prstGeom>
          <a:noFill/>
        </p:spPr>
        <p:txBody>
          <a:bodyPr wrap="square" rtlCol="0">
            <a:spAutoFit/>
          </a:bodyPr>
          <a:lstStyle/>
          <a:p>
            <a:pPr marL="285750" indent="-285750">
              <a:buFont typeface="Arial" panose="020B0604020202020204" pitchFamily="34" charset="0"/>
              <a:buChar char="•"/>
            </a:pPr>
            <a:r>
              <a:rPr lang="en-ZA" sz="1400" b="1" dirty="0"/>
              <a:t>Commissioner programme </a:t>
            </a:r>
            <a:r>
              <a:rPr lang="en-ZA" sz="1400" dirty="0"/>
              <a:t>lagging in spending due to vacancies during the period – contributing a saving f R2m (up to 61% the underspending total)</a:t>
            </a:r>
          </a:p>
          <a:p>
            <a:pPr marL="285750" indent="-285750">
              <a:buFont typeface="Arial" panose="020B0604020202020204" pitchFamily="34" charset="0"/>
              <a:buChar char="•"/>
            </a:pPr>
            <a:endParaRPr lang="en-ZA" sz="1400" dirty="0"/>
          </a:p>
          <a:p>
            <a:pPr marL="285750" indent="-285750">
              <a:buFont typeface="Arial" panose="020B0604020202020204" pitchFamily="34" charset="0"/>
              <a:buChar char="•"/>
            </a:pPr>
            <a:r>
              <a:rPr lang="en-ZA" sz="1400" b="1" dirty="0"/>
              <a:t>Service delivery and Commissioners </a:t>
            </a:r>
            <a:r>
              <a:rPr lang="en-ZA" sz="1400" dirty="0"/>
              <a:t>make up 64% of the spend total v Budget (69% of total)</a:t>
            </a:r>
          </a:p>
          <a:p>
            <a:pPr marL="285750" indent="-285750">
              <a:buFont typeface="Arial" panose="020B0604020202020204" pitchFamily="34" charset="0"/>
              <a:buChar char="•"/>
            </a:pPr>
            <a:endParaRPr lang="en-ZA" sz="1400" dirty="0"/>
          </a:p>
          <a:p>
            <a:pPr marL="285750" indent="-285750">
              <a:buFont typeface="Arial" panose="020B0604020202020204" pitchFamily="34" charset="0"/>
              <a:buChar char="•"/>
            </a:pPr>
            <a:r>
              <a:rPr lang="en-ZA" sz="1400" b="1" dirty="0"/>
              <a:t>Corporate services  </a:t>
            </a:r>
            <a:r>
              <a:rPr lang="en-ZA" sz="1400" dirty="0"/>
              <a:t>component is 36% of total spend and reflects a R70k overspend (2% of component budget)</a:t>
            </a:r>
          </a:p>
          <a:p>
            <a:pPr marL="285750" indent="-285750">
              <a:buFont typeface="Arial" panose="020B0604020202020204" pitchFamily="34" charset="0"/>
              <a:buChar char="•"/>
            </a:pPr>
            <a:r>
              <a:rPr lang="en-ZA" sz="1400" b="1" dirty="0">
                <a:solidFill>
                  <a:srgbClr val="FF0000"/>
                </a:solidFill>
              </a:rPr>
              <a:t>Dept/CC analysis reflects further details</a:t>
            </a:r>
          </a:p>
        </p:txBody>
      </p:sp>
      <p:pic>
        <p:nvPicPr>
          <p:cNvPr id="8" name="Picture 7">
            <a:extLst>
              <a:ext uri="{FF2B5EF4-FFF2-40B4-BE49-F238E27FC236}">
                <a16:creationId xmlns:a16="http://schemas.microsoft.com/office/drawing/2014/main" xmlns="" id="{32CB81CF-A08B-4BE6-91A8-8BE06690B8C2}"/>
              </a:ext>
            </a:extLst>
          </p:cNvPr>
          <p:cNvPicPr>
            <a:picLocks noChangeAspect="1"/>
          </p:cNvPicPr>
          <p:nvPr/>
        </p:nvPicPr>
        <p:blipFill>
          <a:blip r:embed="rId5" cstate="print"/>
          <a:stretch>
            <a:fillRect/>
          </a:stretch>
        </p:blipFill>
        <p:spPr>
          <a:xfrm>
            <a:off x="169375" y="2385077"/>
            <a:ext cx="6309857" cy="4283156"/>
          </a:xfrm>
          <a:prstGeom prst="rect">
            <a:avLst/>
          </a:prstGeom>
        </p:spPr>
      </p:pic>
    </p:spTree>
    <p:extLst>
      <p:ext uri="{BB962C8B-B14F-4D97-AF65-F5344CB8AC3E}">
        <p14:creationId xmlns:p14="http://schemas.microsoft.com/office/powerpoint/2010/main" xmlns="" val="1071755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F4D8E65A20B9468AEB21AB956A869D" ma:contentTypeVersion="8" ma:contentTypeDescription="Create a new document." ma:contentTypeScope="" ma:versionID="9ad5492efcb38829667ddd05d9a042a1">
  <xsd:schema xmlns:xsd="http://www.w3.org/2001/XMLSchema" xmlns:xs="http://www.w3.org/2001/XMLSchema" xmlns:p="http://schemas.microsoft.com/office/2006/metadata/properties" xmlns:ns3="768b6d45-8ee4-4ed2-b55a-dea47345148f" xmlns:ns4="c3903567-aca0-4f69-b7fe-00fd29f63a25" targetNamespace="http://schemas.microsoft.com/office/2006/metadata/properties" ma:root="true" ma:fieldsID="65049f4c1fbef8e4453f9b3e27d5b925" ns3:_="" ns4:_="">
    <xsd:import namespace="768b6d45-8ee4-4ed2-b55a-dea47345148f"/>
    <xsd:import namespace="c3903567-aca0-4f69-b7fe-00fd29f63a2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8b6d45-8ee4-4ed2-b55a-dea4734514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903567-aca0-4f69-b7fe-00fd29f63a2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28A27B-3BEA-489B-A315-20E442EE8A41}">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c3903567-aca0-4f69-b7fe-00fd29f63a25"/>
    <ds:schemaRef ds:uri="768b6d45-8ee4-4ed2-b55a-dea47345148f"/>
    <ds:schemaRef ds:uri="http://www.w3.org/XML/1998/namespace"/>
    <ds:schemaRef ds:uri="http://purl.org/dc/dcmitype/"/>
  </ds:schemaRefs>
</ds:datastoreItem>
</file>

<file path=customXml/itemProps2.xml><?xml version="1.0" encoding="utf-8"?>
<ds:datastoreItem xmlns:ds="http://schemas.openxmlformats.org/officeDocument/2006/customXml" ds:itemID="{7CCD5658-F921-45EF-B55D-B441F065FE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8b6d45-8ee4-4ed2-b55a-dea47345148f"/>
    <ds:schemaRef ds:uri="c3903567-aca0-4f69-b7fe-00fd29f63a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E051EAC-0A23-4509-BF08-8CB59134EE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emplate>
  <TotalTime>95999</TotalTime>
  <Words>1126</Words>
  <Application>Microsoft Office PowerPoint</Application>
  <PresentationFormat>On-screen Show (4:3)</PresentationFormat>
  <Paragraphs>133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Financial Management Report to the Portfolio Committee of Parliament –  For Women, Youth and Persons with Disabilities</vt:lpstr>
      <vt:lpstr>Slide 2</vt:lpstr>
      <vt:lpstr>Purpose of the presentation</vt:lpstr>
      <vt:lpstr>Slide 4</vt:lpstr>
      <vt:lpstr>Financial Position</vt:lpstr>
      <vt:lpstr>Slide 6</vt:lpstr>
      <vt:lpstr>Slide 7</vt:lpstr>
      <vt:lpstr>Slide 8</vt:lpstr>
      <vt:lpstr>Comparative per programme &amp; economic classification</vt:lpstr>
      <vt:lpstr>Departmental spending variances – A v B</vt:lpstr>
      <vt:lpstr>Slide 11</vt:lpstr>
      <vt:lpstr>Supply Chain Management</vt:lpstr>
      <vt:lpstr>Slide 13</vt:lpstr>
      <vt:lpstr>Logistics – Fleet &amp; Facilities Management</vt:lpstr>
      <vt:lpstr>Fleet spending summary – April to June 2019</vt:lpstr>
      <vt:lpstr>Fleet use &amp; spend – Q1</vt:lpstr>
      <vt:lpstr>Risk Management</vt:lpstr>
      <vt:lpstr>Slide 18</vt:lpstr>
      <vt:lpstr>Year end – audit and reporting</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facts</dc:title>
  <dc:creator>Moshabi Putu</dc:creator>
  <cp:lastModifiedBy>PUMZA</cp:lastModifiedBy>
  <cp:revision>137</cp:revision>
  <dcterms:created xsi:type="dcterms:W3CDTF">2017-01-25T08:04:02Z</dcterms:created>
  <dcterms:modified xsi:type="dcterms:W3CDTF">2019-09-11T09:25:18Z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0x01010031F4D8E65A20B9468AEB21AB956A869D</vt:lpwstr>
  </property>
</Properties>
</file>