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82" r:id="rId5"/>
    <p:sldId id="583" r:id="rId6"/>
    <p:sldId id="584" r:id="rId7"/>
    <p:sldId id="586" r:id="rId8"/>
    <p:sldId id="585" r:id="rId9"/>
    <p:sldId id="588" r:id="rId10"/>
    <p:sldId id="589" r:id="rId11"/>
    <p:sldId id="591" r:id="rId12"/>
    <p:sldId id="590" r:id="rId13"/>
  </p:sldIdLst>
  <p:sldSz cx="9144000" cy="6858000" type="screen4x3"/>
  <p:notesSz cx="9928225" cy="679767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rryn Atkinson" initials="TA" lastIdx="4" clrIdx="0"/>
  <p:cmAuthor id="1" name="Coetzee, Leon" initials="CL" lastIdx="3" clrIdx="1">
    <p:extLst>
      <p:ext uri="{19B8F6BF-5375-455C-9EA6-DF929625EA0E}">
        <p15:presenceInfo xmlns:p15="http://schemas.microsoft.com/office/powerpoint/2012/main" userId="S::LCoetzee@firstrand.co.za::becad008-82b3-4d7e-b5ef-19cc2640ed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FFCC00"/>
    <a:srgbClr val="FF3300"/>
    <a:srgbClr val="D1D105"/>
    <a:srgbClr val="FF9933"/>
    <a:srgbClr val="FF6600"/>
    <a:srgbClr val="66FFFF"/>
    <a:srgbClr val="A7098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65025-AD6C-4218-83FD-716B23B4B07F}" v="7" dt="2019-09-06T05:26:19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216" autoAdjust="0"/>
    <p:restoredTop sz="99832" autoAdjust="0"/>
  </p:normalViewPr>
  <p:slideViewPr>
    <p:cSldViewPr>
      <p:cViewPr varScale="1">
        <p:scale>
          <a:sx n="110" d="100"/>
          <a:sy n="110" d="100"/>
        </p:scale>
        <p:origin x="4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277" y="-8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824" y="1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4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824" y="6456364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93FF2A-AD7E-4709-9FD8-18B35B74B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38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824" y="1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934" y="3228976"/>
            <a:ext cx="7940357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4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824" y="6456364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58E5DB-3B4B-4281-ABEE-0DB165CD09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498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C7DE85-FD4C-4949-9D39-F9AE6D5536D3}" type="slidenum">
              <a:rPr lang="en-GB" smtClean="0"/>
              <a:pPr eaLnBrk="1" hangingPunct="1"/>
              <a:t>1</a:t>
            </a:fld>
            <a:endParaRPr lang="en-GB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1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5" y="188913"/>
            <a:ext cx="8858250" cy="6454775"/>
          </a:xfrm>
          <a:prstGeom prst="rect">
            <a:avLst/>
          </a:prstGeom>
          <a:noFill/>
          <a:ln>
            <a:solidFill>
              <a:srgbClr val="FFB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10" descr="BAContinuationLogo_8bitColour96dpi_w1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017588"/>
            <a:ext cx="53911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6" name="Title Placeholder 1"/>
          <p:cNvSpPr>
            <a:spLocks noGrp="1"/>
          </p:cNvSpPr>
          <p:nvPr>
            <p:ph type="ctrTitle"/>
          </p:nvPr>
        </p:nvSpPr>
        <p:spPr>
          <a:xfrm>
            <a:off x="684213" y="2979738"/>
            <a:ext cx="7772400" cy="14700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ZA"/>
              <a:t>Click to edit Master title style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8975" y="4657725"/>
            <a:ext cx="7753350" cy="981075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2400">
                <a:solidFill>
                  <a:srgbClr val="F9350E"/>
                </a:solidFill>
              </a:defRPr>
            </a:lvl1pPr>
          </a:lstStyle>
          <a:p>
            <a:r>
              <a:rPr lang="en-ZA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568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9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74638"/>
            <a:ext cx="1925637" cy="6186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274638"/>
            <a:ext cx="5626100" cy="6186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304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04137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0113" y="1052513"/>
            <a:ext cx="3775075" cy="5408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052513"/>
            <a:ext cx="3776662" cy="5408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61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821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03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052513"/>
            <a:ext cx="3775075" cy="540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052513"/>
            <a:ext cx="3776662" cy="540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468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72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674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5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8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131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74638"/>
            <a:ext cx="770413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title style</a:t>
            </a:r>
          </a:p>
        </p:txBody>
      </p:sp>
      <p:sp>
        <p:nvSpPr>
          <p:cNvPr id="1027" name="Rectangle 3"/>
          <p:cNvSpPr>
            <a:spLocks noChangeAspect="1" noChangeArrowheads="1"/>
          </p:cNvSpPr>
          <p:nvPr/>
        </p:nvSpPr>
        <p:spPr bwMode="auto">
          <a:xfrm>
            <a:off x="8337550" y="620713"/>
            <a:ext cx="266700" cy="269875"/>
          </a:xfrm>
          <a:prstGeom prst="rect">
            <a:avLst/>
          </a:prstGeom>
          <a:solidFill>
            <a:srgbClr val="F9350E"/>
          </a:solidFill>
          <a:ln w="12700">
            <a:solidFill>
              <a:srgbClr val="63626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1052513"/>
            <a:ext cx="7704137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  <a:p>
            <a:pPr lvl="3"/>
            <a:r>
              <a:rPr lang="en-ZA"/>
              <a:t>Fourth level</a:t>
            </a:r>
          </a:p>
          <a:p>
            <a:pPr lvl="4"/>
            <a:r>
              <a:rPr lang="en-ZA"/>
              <a:t>Fifth level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75" y="188913"/>
            <a:ext cx="8858250" cy="6454775"/>
          </a:xfrm>
          <a:prstGeom prst="rect">
            <a:avLst/>
          </a:prstGeom>
          <a:noFill/>
          <a:ln>
            <a:solidFill>
              <a:srgbClr val="FFB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1030" name="Picture 3" descr="BALogog_Blocks_8bitColour96dpi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850"/>
            <a:ext cx="485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 descr="BAContinuationLogo_8bitColour96dpi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5" y="5214938"/>
            <a:ext cx="1714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00113" y="908050"/>
            <a:ext cx="7704137" cy="0"/>
          </a:xfrm>
          <a:prstGeom prst="line">
            <a:avLst/>
          </a:prstGeom>
          <a:noFill/>
          <a:ln w="57150" cmpd="thinThick">
            <a:solidFill>
              <a:srgbClr val="63626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362950" y="671513"/>
            <a:ext cx="195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F5CEDC48-808D-4491-B045-5B2DB0930681}" type="slidenum">
              <a:rPr lang="en-ZA" sz="1200" smtClean="0">
                <a:solidFill>
                  <a:schemeClr val="bg1"/>
                </a:solidFill>
                <a:latin typeface="Verdana" pitchFamily="34" charset="0"/>
              </a:rPr>
              <a:pPr eaLnBrk="1" hangingPunct="1">
                <a:defRPr/>
              </a:pPr>
              <a:t>‹#›</a:t>
            </a:fld>
            <a:endParaRPr lang="en-ZA" sz="12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B515"/>
        </a:buClr>
        <a:buFont typeface="Arial" charset="0"/>
        <a:buChar char="■"/>
        <a:defRPr sz="2000">
          <a:solidFill>
            <a:srgbClr val="6362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■"/>
        <a:defRPr>
          <a:solidFill>
            <a:srgbClr val="63626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90B"/>
        </a:buClr>
        <a:buFont typeface="Arial" charset="0"/>
        <a:buChar char="■"/>
        <a:defRPr sz="1600">
          <a:solidFill>
            <a:srgbClr val="63626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B515"/>
        </a:buClr>
        <a:buFont typeface="Arial" charset="0"/>
        <a:buChar char="■"/>
        <a:defRPr sz="1600">
          <a:solidFill>
            <a:srgbClr val="63626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□"/>
        <a:defRPr sz="1600">
          <a:solidFill>
            <a:srgbClr val="63626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□"/>
        <a:defRPr sz="1600">
          <a:solidFill>
            <a:srgbClr val="63626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□"/>
        <a:defRPr sz="1600">
          <a:solidFill>
            <a:srgbClr val="63626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□"/>
        <a:defRPr sz="1600">
          <a:solidFill>
            <a:srgbClr val="63626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□"/>
        <a:defRPr sz="1600">
          <a:solidFill>
            <a:srgbClr val="63626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979738"/>
            <a:ext cx="7772400" cy="3329582"/>
          </a:xfrm>
        </p:spPr>
        <p:txBody>
          <a:bodyPr/>
          <a:lstStyle/>
          <a:p>
            <a:br>
              <a:rPr lang="en-ZA" dirty="0"/>
            </a:br>
            <a:br>
              <a:rPr lang="en-ZA" dirty="0"/>
            </a:br>
            <a:r>
              <a:rPr lang="en-ZA" dirty="0"/>
              <a:t>Presentation to the </a:t>
            </a:r>
            <a:r>
              <a:rPr lang="en-ZA" dirty="0" err="1"/>
              <a:t>SCoF</a:t>
            </a:r>
            <a:br>
              <a:rPr lang="en-ZA" dirty="0"/>
            </a:br>
            <a:r>
              <a:rPr lang="en-ZA" dirty="0"/>
              <a:t>10 September 2019</a:t>
            </a:r>
            <a:br>
              <a:rPr lang="en-ZA" dirty="0"/>
            </a:br>
            <a:br>
              <a:rPr lang="en-ZA" dirty="0"/>
            </a:br>
            <a:r>
              <a:rPr lang="en-ZA" dirty="0"/>
              <a:t>Section 72 of the VAT Act, 1991 </a:t>
            </a:r>
            <a:br>
              <a:rPr lang="en-ZA" dirty="0"/>
            </a:br>
            <a:r>
              <a:rPr lang="en-ZA" dirty="0"/>
              <a:t>[Clause 71(1) of the DTLAB]</a:t>
            </a:r>
            <a:br>
              <a:rPr lang="en-ZA" dirty="0"/>
            </a:br>
            <a:br>
              <a:rPr lang="en-ZA" sz="2400" dirty="0"/>
            </a:br>
            <a:r>
              <a:rPr lang="en-ZA" sz="2000" i="1" dirty="0"/>
              <a:t>Ian Cloete &amp; Kershnee Naicker</a:t>
            </a:r>
            <a:br>
              <a:rPr lang="en-ZA" sz="2000" i="1" dirty="0"/>
            </a:br>
            <a:br>
              <a:rPr lang="en-ZA" sz="2000" i="1" dirty="0"/>
            </a:br>
            <a:endParaRPr lang="en-ZA" sz="20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415">
        <p14:reveal/>
      </p:transition>
    </mc:Choice>
    <mc:Fallback xmlns="">
      <p:transition spd="slow" advTm="741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704137" cy="5408612"/>
          </a:xfrm>
        </p:spPr>
        <p:txBody>
          <a:bodyPr/>
          <a:lstStyle/>
          <a:p>
            <a:pPr algn="just"/>
            <a:r>
              <a:rPr lang="en-US" dirty="0"/>
              <a:t>Section 72 – essential for fair administration of the VAT Act 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Proposed changes - clause 71(1) of the DTLAB 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Changes (and reasons) questioned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BASA recommendation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Conclusion</a:t>
            </a:r>
          </a:p>
          <a:p>
            <a:pPr algn="just"/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779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04137" cy="633412"/>
          </a:xfrm>
        </p:spPr>
        <p:txBody>
          <a:bodyPr/>
          <a:lstStyle/>
          <a:p>
            <a:r>
              <a:rPr lang="en-US" dirty="0"/>
              <a:t>Section 72: essential to fair administration of VAT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704137" cy="5408612"/>
          </a:xfrm>
        </p:spPr>
        <p:txBody>
          <a:bodyPr/>
          <a:lstStyle/>
          <a:p>
            <a:r>
              <a:rPr lang="en-ZA" dirty="0"/>
              <a:t>Provides a mechanism to </a:t>
            </a:r>
          </a:p>
          <a:p>
            <a:pPr lvl="1"/>
            <a:r>
              <a:rPr lang="en-ZA" dirty="0"/>
              <a:t>Overcome difficulties, anomalies or incongruities</a:t>
            </a:r>
          </a:p>
          <a:p>
            <a:pPr lvl="1"/>
            <a:r>
              <a:rPr lang="en-ZA" dirty="0"/>
              <a:t> in the application of other provisions in the VAT Act</a:t>
            </a:r>
          </a:p>
          <a:p>
            <a:pPr marL="457200" lvl="1" indent="0">
              <a:buNone/>
            </a:pPr>
            <a:endParaRPr lang="en-ZA" dirty="0"/>
          </a:p>
          <a:p>
            <a:r>
              <a:rPr lang="en-ZA" dirty="0"/>
              <a:t>For any vendor or class of vendors, or any person transacting with a vendor or class of vendors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By allowing the Commissioner to make an </a:t>
            </a:r>
            <a:r>
              <a:rPr lang="en-ZA" b="1" dirty="0"/>
              <a:t>arrangement </a:t>
            </a:r>
            <a:r>
              <a:rPr lang="en-ZA" dirty="0"/>
              <a:t>or </a:t>
            </a:r>
            <a:r>
              <a:rPr lang="en-ZA" b="1" dirty="0"/>
              <a:t>decision </a:t>
            </a:r>
            <a:r>
              <a:rPr lang="en-ZA" dirty="0"/>
              <a:t>as to</a:t>
            </a:r>
          </a:p>
          <a:p>
            <a:pPr lvl="1"/>
            <a:r>
              <a:rPr lang="en-ZA" dirty="0"/>
              <a:t>How a provision shall be applied, </a:t>
            </a:r>
          </a:p>
          <a:p>
            <a:pPr lvl="1"/>
            <a:r>
              <a:rPr lang="en-ZA" dirty="0"/>
              <a:t>The calculation or payment of tax, or the application of any zero rate or exemption</a:t>
            </a:r>
          </a:p>
          <a:p>
            <a:pPr marL="457200" lvl="1" indent="0">
              <a:buNone/>
            </a:pPr>
            <a:endParaRPr lang="en-ZA" dirty="0"/>
          </a:p>
          <a:p>
            <a:r>
              <a:rPr lang="en-ZA" dirty="0"/>
              <a:t>Provided that the ultimate tax liability and tax levied remains substantially unchanged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292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- clause 71(1) of DTLAB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704137" cy="5408612"/>
          </a:xfrm>
        </p:spPr>
        <p:txBody>
          <a:bodyPr/>
          <a:lstStyle/>
          <a:p>
            <a:pPr lvl="1"/>
            <a:r>
              <a:rPr lang="en-ZA" dirty="0"/>
              <a:t>Commissioner’s hands are tied unless several vendors / parties experience the same problem</a:t>
            </a:r>
          </a:p>
          <a:p>
            <a:pPr marL="457200" lvl="1" indent="0">
              <a:buNone/>
            </a:pPr>
            <a:endParaRPr lang="en-ZA" dirty="0"/>
          </a:p>
          <a:p>
            <a:pPr lvl="1"/>
            <a:r>
              <a:rPr lang="en-ZA" dirty="0"/>
              <a:t>Eliminate ‘making an arrangement’ as a potential solution </a:t>
            </a:r>
          </a:p>
          <a:p>
            <a:pPr lvl="1"/>
            <a:endParaRPr lang="en-ZA" dirty="0"/>
          </a:p>
          <a:p>
            <a:pPr lvl="1"/>
            <a:r>
              <a:rPr lang="en-ZA" dirty="0"/>
              <a:t>Deleting “the application of any rate of zero percent or any exemption” creates unnecessary doubt as to whether zero rating or exempting a supply that may otherwise have been taxable at the standard rate remains a potential problem solving tool</a:t>
            </a:r>
          </a:p>
          <a:p>
            <a:pPr lvl="1"/>
            <a:endParaRPr lang="en-ZA" dirty="0"/>
          </a:p>
          <a:p>
            <a:pPr lvl="1"/>
            <a:r>
              <a:rPr lang="en-ZA" dirty="0"/>
              <a:t>Deleting “substantially” and “ultimate” places an unnecessary absolute restriction and on the potential use of section to solve problems </a:t>
            </a:r>
          </a:p>
          <a:p>
            <a:pPr lvl="1"/>
            <a:endParaRPr lang="en-ZA" dirty="0"/>
          </a:p>
          <a:p>
            <a:pPr lvl="1"/>
            <a:r>
              <a:rPr lang="en-ZA" dirty="0"/>
              <a:t>The new proviso preventing section 72 from being used if the decision would </a:t>
            </a:r>
            <a:r>
              <a:rPr lang="en-ZA" i="1" dirty="0"/>
              <a:t>‘be contrary to the construct and policy intent of the Act as a whole or any specific provision of this Act</a:t>
            </a:r>
            <a:r>
              <a:rPr lang="en-ZA" dirty="0"/>
              <a:t>’ defeats the reason for the section’s existence.     </a:t>
            </a:r>
          </a:p>
        </p:txBody>
      </p:sp>
    </p:spTree>
    <p:extLst>
      <p:ext uri="{BB962C8B-B14F-4D97-AF65-F5344CB8AC3E}">
        <p14:creationId xmlns:p14="http://schemas.microsoft.com/office/powerpoint/2010/main" val="423318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Changes (and reasons) challenged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524" y="1052736"/>
            <a:ext cx="7704137" cy="5544616"/>
          </a:xfrm>
        </p:spPr>
        <p:txBody>
          <a:bodyPr/>
          <a:lstStyle/>
          <a:p>
            <a:pPr lvl="1"/>
            <a:r>
              <a:rPr lang="en-ZA" dirty="0"/>
              <a:t>Explanatory memorandum – reason for change </a:t>
            </a:r>
          </a:p>
          <a:p>
            <a:pPr lvl="2"/>
            <a:r>
              <a:rPr lang="en-ZA" dirty="0"/>
              <a:t>VAT Act (1991) precedes the Constitution (1996) </a:t>
            </a:r>
          </a:p>
          <a:p>
            <a:pPr lvl="2"/>
            <a:r>
              <a:rPr lang="en-ZA" dirty="0"/>
              <a:t>Discretionary nature of s.72 vs other provisions of the VAT Act has lead to challenges </a:t>
            </a:r>
          </a:p>
          <a:p>
            <a:pPr marL="914400" lvl="2" indent="0">
              <a:buNone/>
            </a:pPr>
            <a:endParaRPr lang="en-ZA" dirty="0"/>
          </a:p>
          <a:p>
            <a:pPr lvl="1"/>
            <a:r>
              <a:rPr lang="en-ZA" dirty="0"/>
              <a:t>But the discretionary nature is absolutely necessary. Without this characteristic s.72 is superfluous </a:t>
            </a:r>
          </a:p>
          <a:p>
            <a:pPr marL="457200" lvl="1" indent="0">
              <a:buNone/>
            </a:pPr>
            <a:endParaRPr lang="en-ZA" dirty="0"/>
          </a:p>
          <a:p>
            <a:pPr lvl="1"/>
            <a:r>
              <a:rPr lang="en-ZA" dirty="0"/>
              <a:t>It is impossible for the VAT Act to anticipate and adequately cater for every situation  </a:t>
            </a:r>
          </a:p>
          <a:p>
            <a:pPr marL="457200" lvl="1" indent="0">
              <a:buNone/>
            </a:pPr>
            <a:endParaRPr lang="en-ZA" dirty="0"/>
          </a:p>
          <a:p>
            <a:pPr lvl="1"/>
            <a:r>
              <a:rPr lang="en-ZA" dirty="0"/>
              <a:t>New provisions can be legislated but </a:t>
            </a:r>
          </a:p>
          <a:p>
            <a:pPr lvl="2"/>
            <a:r>
              <a:rPr lang="en-ZA" dirty="0"/>
              <a:t>Its a lengthy time consuming process</a:t>
            </a:r>
          </a:p>
          <a:p>
            <a:pPr lvl="2"/>
            <a:r>
              <a:rPr lang="en-ZA" dirty="0"/>
              <a:t>Often too late for the problem at hand </a:t>
            </a:r>
          </a:p>
          <a:p>
            <a:pPr lvl="2"/>
            <a:r>
              <a:rPr lang="en-ZA" dirty="0"/>
              <a:t>Intimidating and complicated – not practically accessible to all</a:t>
            </a:r>
          </a:p>
          <a:p>
            <a:pPr lvl="2"/>
            <a:r>
              <a:rPr lang="en-ZA" dirty="0"/>
              <a:t>Not suitable for ‘once-off’ scenarios</a:t>
            </a:r>
          </a:p>
          <a:p>
            <a:pPr lvl="1"/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lvl="1"/>
            <a:endParaRPr lang="en-ZA" dirty="0"/>
          </a:p>
          <a:p>
            <a:pPr lvl="1"/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349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BASA 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704137" cy="5408612"/>
          </a:xfrm>
        </p:spPr>
        <p:txBody>
          <a:bodyPr/>
          <a:lstStyle/>
          <a:p>
            <a:r>
              <a:rPr lang="en-ZA" dirty="0"/>
              <a:t>Do not enact the proposed changes - retain the current wording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Encourage </a:t>
            </a:r>
            <a:r>
              <a:rPr lang="en-ZA" i="1" dirty="0"/>
              <a:t>greater</a:t>
            </a:r>
            <a:r>
              <a:rPr lang="en-ZA" dirty="0"/>
              <a:t> use of section 72 to </a:t>
            </a:r>
          </a:p>
          <a:p>
            <a:pPr lvl="1"/>
            <a:r>
              <a:rPr lang="en-ZA" dirty="0"/>
              <a:t>improve the fairness of VAT administration,</a:t>
            </a:r>
          </a:p>
          <a:p>
            <a:pPr lvl="1"/>
            <a:r>
              <a:rPr lang="en-ZA" dirty="0"/>
              <a:t>enhance consistency with regards to the legislative intent in the application of the VAT Act, and</a:t>
            </a:r>
          </a:p>
          <a:p>
            <a:pPr lvl="1"/>
            <a:r>
              <a:rPr lang="en-ZA" dirty="0"/>
              <a:t>enable rather than suffocate economic activity</a:t>
            </a:r>
          </a:p>
          <a:p>
            <a:endParaRPr lang="en-US" dirty="0"/>
          </a:p>
          <a:p>
            <a:r>
              <a:rPr lang="en-US" dirty="0"/>
              <a:t>Investigate alternative processes and procedures to prevent abuse of section 72</a:t>
            </a:r>
          </a:p>
          <a:p>
            <a:endParaRPr lang="en-ZA" dirty="0"/>
          </a:p>
          <a:p>
            <a:r>
              <a:rPr lang="en-ZA" dirty="0"/>
              <a:t>Don’t make it impossible for the Commissioner to perform his duty of resolving difficult, anomalous or incongruous situations.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284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08DC-6C00-4FBB-B38F-E643FD95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A5BC-0F4A-4CA1-8EF6-3C5C72C0D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detrimental impact of a meaningless section 72 outweighs any of the risks the proposed changes apparently seek to curb.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/>
              <a:t>Please don’t do it!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474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0995-089E-4420-8062-EAF686C9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 1 – brown bread (GBR 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60E08-AE33-45AC-BBAD-0D8DFAD48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r>
              <a:rPr lang="en-ZA" dirty="0"/>
              <a:t>In 2017 the Commissioner issued a section 72 ruling to expand the definition of ‘brown bread’ which may be zero rated.  </a:t>
            </a:r>
          </a:p>
          <a:p>
            <a:endParaRPr lang="en-ZA" dirty="0"/>
          </a:p>
          <a:p>
            <a:r>
              <a:rPr lang="en-ZA" dirty="0"/>
              <a:t>The previous definition was outdated and nonsensical – and not aligned to prevailing practice.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Section 72 allowed the Commissioner to overcame this difficulty – buying time for the necessary updates to legislation and regulations 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This would not have been possible if the proposed changes had been adopted in 2017</a:t>
            </a:r>
          </a:p>
        </p:txBody>
      </p:sp>
    </p:spTree>
    <p:extLst>
      <p:ext uri="{BB962C8B-B14F-4D97-AF65-F5344CB8AC3E}">
        <p14:creationId xmlns:p14="http://schemas.microsoft.com/office/powerpoint/2010/main" val="62841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237F-D2E7-4DDC-B3D2-E1DB47A4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 2 – zero rated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762B-C1F7-443F-872F-E6269EC6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Services to non-residents are zero rated because </a:t>
            </a:r>
          </a:p>
          <a:p>
            <a:pPr lvl="1"/>
            <a:r>
              <a:rPr lang="en-ZA" dirty="0"/>
              <a:t>VAT is raised where use or consumption takes place.</a:t>
            </a:r>
          </a:p>
          <a:p>
            <a:pPr lvl="1"/>
            <a:r>
              <a:rPr lang="en-ZA" dirty="0"/>
              <a:t>It avoids double taxation &amp; cascading (tax on tax) </a:t>
            </a:r>
          </a:p>
          <a:p>
            <a:pPr lvl="1"/>
            <a:r>
              <a:rPr lang="en-ZA" dirty="0"/>
              <a:t>Allows SA to compete internationally and bring capital into SA. </a:t>
            </a:r>
          </a:p>
          <a:p>
            <a:r>
              <a:rPr lang="en-ZA" dirty="0"/>
              <a:t>SA company (CoA) wants to service clients in Namibia</a:t>
            </a:r>
          </a:p>
          <a:p>
            <a:r>
              <a:rPr lang="en-ZA" dirty="0"/>
              <a:t>Namibian government insists CoA registers a subsidiary in Namibia (CoA Namibia) which charges Namibian VAT.</a:t>
            </a:r>
          </a:p>
          <a:p>
            <a:r>
              <a:rPr lang="en-ZA" dirty="0"/>
              <a:t>CoA will supply services to CoA Namibia at 0% which will then charge the Namibian clients at the Namibian standard rate.  </a:t>
            </a:r>
          </a:p>
          <a:p>
            <a:r>
              <a:rPr lang="en-ZA" dirty="0"/>
              <a:t>However, CoA Namibia is managed and controlled from SA and so it is regarded as an SA resident for INCOME TAX purposes.   </a:t>
            </a:r>
          </a:p>
          <a:p>
            <a:r>
              <a:rPr lang="en-ZA" dirty="0"/>
              <a:t>CoA’s supplies no longer qualify for zero rating even though this is clearly just a technical anomaly.   </a:t>
            </a:r>
          </a:p>
          <a:p>
            <a:r>
              <a:rPr lang="en-ZA" dirty="0"/>
              <a:t>The Commissioner can currently direct or make an arrangement to allow zero rating  – but not if these changes are adopted.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0899104"/>
      </p:ext>
    </p:extLst>
  </p:cSld>
  <p:clrMapOvr>
    <a:masterClrMapping/>
  </p:clrMapOvr>
</p:sld>
</file>

<file path=ppt/theme/theme1.xml><?xml version="1.0" encoding="utf-8"?>
<a:theme xmlns:a="http://schemas.openxmlformats.org/drawingml/2006/main" name="BA_WhiteBackground">
  <a:themeElements>
    <a:clrScheme name="BA_WhiteBackground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A_WhiteBackground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1AEC77D62F840B064137D423A4513" ma:contentTypeVersion="8" ma:contentTypeDescription="Create a new document." ma:contentTypeScope="" ma:versionID="3e2c2e182292d475cc8a6bef6057f3b1">
  <xsd:schema xmlns:xsd="http://www.w3.org/2001/XMLSchema" xmlns:xs="http://www.w3.org/2001/XMLSchema" xmlns:p="http://schemas.microsoft.com/office/2006/metadata/properties" xmlns:ns3="149dc704-74c5-4174-8785-622b798f38a1" targetNamespace="http://schemas.microsoft.com/office/2006/metadata/properties" ma:root="true" ma:fieldsID="28895886f4248a7d92923cf9616f1123" ns3:_="">
    <xsd:import namespace="149dc704-74c5-4174-8785-622b798f38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dc704-74c5-4174-8785-622b798f38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2300BB-5B6D-4EB3-A8C6-976157DF4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35DC4F-FD46-4688-8B19-D0BBB74C7A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9dc704-74c5-4174-8785-622b798f3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E68F8D-E237-4619-BED4-AA86E7EF018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149dc704-74c5-4174-8785-622b798f38a1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BA_WhiteBackground</Template>
  <TotalTime>7798</TotalTime>
  <Words>727</Words>
  <Application>Microsoft Office PowerPoint</Application>
  <PresentationFormat>On-screen Show (4:3)</PresentationFormat>
  <Paragraphs>100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BA_WhiteBackground</vt:lpstr>
      <vt:lpstr>  Presentation to the SCoF 10 September 2019  Section 72 of the VAT Act, 1991  [Clause 71(1) of the DTLAB]  Ian Cloete &amp; Kershnee Naicker  </vt:lpstr>
      <vt:lpstr>Agenda</vt:lpstr>
      <vt:lpstr>Section 72: essential to fair administration of VAT</vt:lpstr>
      <vt:lpstr>Proposed changes - clause 71(1) of DTLAB </vt:lpstr>
      <vt:lpstr>Changes (and reasons) challenged </vt:lpstr>
      <vt:lpstr>BASA recommendations</vt:lpstr>
      <vt:lpstr>Conclusion</vt:lpstr>
      <vt:lpstr>Example 1 – brown bread (GBR 46)</vt:lpstr>
      <vt:lpstr>Example 2 – zero rated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IQ – Partners for Housing</dc:title>
  <dc:creator>Byron</dc:creator>
  <cp:lastModifiedBy>Cloete, Ian</cp:lastModifiedBy>
  <cp:revision>511</cp:revision>
  <cp:lastPrinted>2017-08-23T05:30:31Z</cp:lastPrinted>
  <dcterms:created xsi:type="dcterms:W3CDTF">2008-01-23T12:52:57Z</dcterms:created>
  <dcterms:modified xsi:type="dcterms:W3CDTF">2019-09-06T08:01:16Z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16eec4e-c7b8-491d-b7d8-90a69632743d_Enabled">
    <vt:lpwstr>True</vt:lpwstr>
  </property>
  <property fmtid="{D5CDD505-2E9C-101B-9397-08002B2CF9AE}" pid="3" name="MSIP_Label_216eec4e-c7b8-491d-b7d8-90a69632743d_SiteId">
    <vt:lpwstr>4032514a-830a-4f20-9539-81bbc35b3cd9</vt:lpwstr>
  </property>
  <property fmtid="{D5CDD505-2E9C-101B-9397-08002B2CF9AE}" pid="4" name="MSIP_Label_216eec4e-c7b8-491d-b7d8-90a69632743d_Owner">
    <vt:lpwstr>ICloete@firstrand.co.za</vt:lpwstr>
  </property>
  <property fmtid="{D5CDD505-2E9C-101B-9397-08002B2CF9AE}" pid="5" name="MSIP_Label_216eec4e-c7b8-491d-b7d8-90a69632743d_SetDate">
    <vt:lpwstr>2019-09-05T14:57:38.9044798Z</vt:lpwstr>
  </property>
  <property fmtid="{D5CDD505-2E9C-101B-9397-08002B2CF9AE}" pid="6" name="MSIP_Label_216eec4e-c7b8-491d-b7d8-90a69632743d_Name">
    <vt:lpwstr>Confidential</vt:lpwstr>
  </property>
  <property fmtid="{D5CDD505-2E9C-101B-9397-08002B2CF9AE}" pid="7" name="MSIP_Label_216eec4e-c7b8-491d-b7d8-90a69632743d_Application">
    <vt:lpwstr>Microsoft Azure Information Protection</vt:lpwstr>
  </property>
  <property fmtid="{D5CDD505-2E9C-101B-9397-08002B2CF9AE}" pid="8" name="MSIP_Label_216eec4e-c7b8-491d-b7d8-90a69632743d_ActionId">
    <vt:lpwstr>3f109a42-1ec3-4c37-82ea-429618493b52</vt:lpwstr>
  </property>
  <property fmtid="{D5CDD505-2E9C-101B-9397-08002B2CF9AE}" pid="9" name="MSIP_Label_216eec4e-c7b8-491d-b7d8-90a69632743d_Extended_MSFT_Method">
    <vt:lpwstr>Automatic</vt:lpwstr>
  </property>
  <property fmtid="{D5CDD505-2E9C-101B-9397-08002B2CF9AE}" pid="10" name="Sensitivity">
    <vt:lpwstr>Confidential</vt:lpwstr>
  </property>
  <property fmtid="{D5CDD505-2E9C-101B-9397-08002B2CF9AE}" pid="11" name="ContentTypeId">
    <vt:lpwstr>0x0101004E01AEC77D62F840B064137D423A4513</vt:lpwstr>
  </property>
</Properties>
</file>