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511" r:id="rId3"/>
    <p:sldId id="496" r:id="rId4"/>
    <p:sldId id="500" r:id="rId5"/>
    <p:sldId id="498" r:id="rId6"/>
    <p:sldId id="497" r:id="rId7"/>
    <p:sldId id="506" r:id="rId8"/>
    <p:sldId id="507" r:id="rId9"/>
    <p:sldId id="508" r:id="rId10"/>
    <p:sldId id="509" r:id="rId11"/>
    <p:sldId id="510" r:id="rId12"/>
    <p:sldId id="502" r:id="rId13"/>
    <p:sldId id="504" r:id="rId14"/>
    <p:sldId id="512" r:id="rId1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3128">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C31"/>
    <a:srgbClr val="00AC4E"/>
    <a:srgbClr val="3333FF"/>
    <a:srgbClr val="C3790D"/>
    <a:srgbClr val="00602B"/>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66"/>
    <p:restoredTop sz="86432" autoAdjust="0"/>
  </p:normalViewPr>
  <p:slideViewPr>
    <p:cSldViewPr>
      <p:cViewPr varScale="1">
        <p:scale>
          <a:sx n="65" d="100"/>
          <a:sy n="65" d="100"/>
        </p:scale>
        <p:origin x="-147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1" d="100"/>
          <a:sy n="41" d="100"/>
        </p:scale>
        <p:origin x="-2347" y="-82"/>
      </p:cViewPr>
      <p:guideLst>
        <p:guide orient="horz" pos="2880"/>
        <p:guide orient="horz" pos="3128"/>
        <p:guide pos="216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A9C5E68-A657-4FF6-B4D7-BBA72E617851}" type="datetimeFigureOut">
              <a:rPr lang="en-ZA" smtClean="0"/>
              <a:pPr/>
              <a:t>2019/09/11</a:t>
            </a:fld>
            <a:endParaRPr lang="en-ZA"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CFF11A8-F2FF-45F2-82A6-0DB876974AD8}" type="slidenum">
              <a:rPr lang="en-ZA" smtClean="0"/>
              <a:pPr/>
              <a:t>‹#›</a:t>
            </a:fld>
            <a:endParaRPr lang="en-ZA" dirty="0"/>
          </a:p>
        </p:txBody>
      </p:sp>
    </p:spTree>
    <p:extLst>
      <p:ext uri="{BB962C8B-B14F-4D97-AF65-F5344CB8AC3E}">
        <p14:creationId xmlns:p14="http://schemas.microsoft.com/office/powerpoint/2010/main" xmlns="" val="1293129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7E3C4958-4C54-496D-B278-41BB7A9F4EB7}" type="datetimeFigureOut">
              <a:rPr lang="en-US" smtClean="0"/>
              <a:pPr/>
              <a:t>9/11/2019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0CAB6D59-1080-4653-A5AE-19539F120EC1}" type="slidenum">
              <a:rPr lang="en-US" smtClean="0"/>
              <a:pPr/>
              <a:t>‹#›</a:t>
            </a:fld>
            <a:endParaRPr lang="en-US" dirty="0"/>
          </a:p>
        </p:txBody>
      </p:sp>
    </p:spTree>
    <p:extLst>
      <p:ext uri="{BB962C8B-B14F-4D97-AF65-F5344CB8AC3E}">
        <p14:creationId xmlns:p14="http://schemas.microsoft.com/office/powerpoint/2010/main" xmlns="" val="149426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CAB6D59-1080-4653-A5AE-19539F120EC1}" type="slidenum">
              <a:rPr lang="en-US" smtClean="0"/>
              <a:pPr/>
              <a:t>1</a:t>
            </a:fld>
            <a:endParaRPr lang="en-US" dirty="0"/>
          </a:p>
        </p:txBody>
      </p:sp>
    </p:spTree>
    <p:extLst>
      <p:ext uri="{BB962C8B-B14F-4D97-AF65-F5344CB8AC3E}">
        <p14:creationId xmlns:p14="http://schemas.microsoft.com/office/powerpoint/2010/main" xmlns="" val="310858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AB6D59-1080-4653-A5AE-19539F120EC1}" type="slidenum">
              <a:rPr lang="en-US" smtClean="0"/>
              <a:pPr/>
              <a:t>9</a:t>
            </a:fld>
            <a:endParaRPr lang="en-US" dirty="0"/>
          </a:p>
        </p:txBody>
      </p:sp>
    </p:spTree>
    <p:extLst>
      <p:ext uri="{BB962C8B-B14F-4D97-AF65-F5344CB8AC3E}">
        <p14:creationId xmlns:p14="http://schemas.microsoft.com/office/powerpoint/2010/main" xmlns="" val="1159512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AB6D59-1080-4653-A5AE-19539F120EC1}" type="slidenum">
              <a:rPr lang="en-US" smtClean="0"/>
              <a:pPr/>
              <a:t>10</a:t>
            </a:fld>
            <a:endParaRPr lang="en-US" dirty="0"/>
          </a:p>
        </p:txBody>
      </p:sp>
    </p:spTree>
    <p:extLst>
      <p:ext uri="{BB962C8B-B14F-4D97-AF65-F5344CB8AC3E}">
        <p14:creationId xmlns:p14="http://schemas.microsoft.com/office/powerpoint/2010/main" xmlns="" val="1732015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AB6D59-1080-4653-A5AE-19539F120EC1}" type="slidenum">
              <a:rPr lang="en-US" smtClean="0"/>
              <a:pPr/>
              <a:t>11</a:t>
            </a:fld>
            <a:endParaRPr lang="en-US" dirty="0"/>
          </a:p>
        </p:txBody>
      </p:sp>
    </p:spTree>
    <p:extLst>
      <p:ext uri="{BB962C8B-B14F-4D97-AF65-F5344CB8AC3E}">
        <p14:creationId xmlns:p14="http://schemas.microsoft.com/office/powerpoint/2010/main" xmlns="" val="4236134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AB6D59-1080-4653-A5AE-19539F120EC1}" type="slidenum">
              <a:rPr lang="en-US" smtClean="0"/>
              <a:pPr/>
              <a:t>12</a:t>
            </a:fld>
            <a:endParaRPr lang="en-US" dirty="0"/>
          </a:p>
        </p:txBody>
      </p:sp>
    </p:spTree>
    <p:extLst>
      <p:ext uri="{BB962C8B-B14F-4D97-AF65-F5344CB8AC3E}">
        <p14:creationId xmlns:p14="http://schemas.microsoft.com/office/powerpoint/2010/main" xmlns="" val="1455357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AB6D59-1080-4653-A5AE-19539F120EC1}" type="slidenum">
              <a:rPr lang="en-US" smtClean="0"/>
              <a:pPr/>
              <a:t>13</a:t>
            </a:fld>
            <a:endParaRPr lang="en-US" dirty="0"/>
          </a:p>
        </p:txBody>
      </p:sp>
    </p:spTree>
    <p:extLst>
      <p:ext uri="{BB962C8B-B14F-4D97-AF65-F5344CB8AC3E}">
        <p14:creationId xmlns:p14="http://schemas.microsoft.com/office/powerpoint/2010/main" xmlns="" val="3106212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AB6D59-1080-4653-A5AE-19539F120EC1}" type="slidenum">
              <a:rPr lang="en-US" smtClean="0"/>
              <a:pPr/>
              <a:t>14</a:t>
            </a:fld>
            <a:endParaRPr lang="en-US" dirty="0"/>
          </a:p>
        </p:txBody>
      </p:sp>
    </p:spTree>
    <p:extLst>
      <p:ext uri="{BB962C8B-B14F-4D97-AF65-F5344CB8AC3E}">
        <p14:creationId xmlns:p14="http://schemas.microsoft.com/office/powerpoint/2010/main" xmlns="" val="4236134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1E41F8-2076-471B-BD73-A88C2BEF115F}" type="datetime1">
              <a:rPr lang="en-US" smtClean="0"/>
              <a:pPr/>
              <a:t>9/11/2019</a:t>
            </a:fld>
            <a:endParaRPr lang="en-US" dirty="0"/>
          </a:p>
        </p:txBody>
      </p:sp>
      <p:sp>
        <p:nvSpPr>
          <p:cNvPr id="5" name="Footer Placeholder 4"/>
          <p:cNvSpPr>
            <a:spLocks noGrp="1"/>
          </p:cNvSpPr>
          <p:nvPr>
            <p:ph type="ftr" sz="quarter" idx="11"/>
          </p:nvPr>
        </p:nvSpPr>
        <p:spPr/>
        <p:txBody>
          <a:bodyPr/>
          <a:lstStyle>
            <a:lvl1pPr>
              <a:defRPr sz="700"/>
            </a:lvl1pPr>
          </a:lstStyle>
          <a:p>
            <a:endParaRPr lang="en-US" dirty="0"/>
          </a:p>
        </p:txBody>
      </p:sp>
      <p:sp>
        <p:nvSpPr>
          <p:cNvPr id="6" name="Slide Number Placeholder 5"/>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0A658E-1766-47DC-8A4B-F7EBE39C3201}" type="datetime1">
              <a:rPr lang="en-US" smtClean="0"/>
              <a:pPr/>
              <a:t>9/11/2019</a:t>
            </a:fld>
            <a:endParaRPr lang="en-US" dirty="0"/>
          </a:p>
        </p:txBody>
      </p:sp>
      <p:sp>
        <p:nvSpPr>
          <p:cNvPr id="5" name="Footer Placeholder 4"/>
          <p:cNvSpPr>
            <a:spLocks noGrp="1"/>
          </p:cNvSpPr>
          <p:nvPr>
            <p:ph type="ftr" sz="quarter" idx="11"/>
          </p:nvPr>
        </p:nvSpPr>
        <p:spPr/>
        <p:txBody>
          <a:bodyPr/>
          <a:lstStyle>
            <a:lvl1pPr>
              <a:defRPr sz="700"/>
            </a:lvl1pPr>
          </a:lstStyle>
          <a:p>
            <a:endParaRPr lang="en-US" dirty="0"/>
          </a:p>
        </p:txBody>
      </p:sp>
      <p:sp>
        <p:nvSpPr>
          <p:cNvPr id="6" name="Slide Number Placeholder 5"/>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B2D294-5BCB-4A53-8159-FEF82684C036}" type="datetime1">
              <a:rPr lang="en-US" smtClean="0"/>
              <a:pPr/>
              <a:t>9/11/2019</a:t>
            </a:fld>
            <a:endParaRPr lang="en-US" dirty="0"/>
          </a:p>
        </p:txBody>
      </p:sp>
      <p:sp>
        <p:nvSpPr>
          <p:cNvPr id="5" name="Footer Placeholder 4"/>
          <p:cNvSpPr>
            <a:spLocks noGrp="1"/>
          </p:cNvSpPr>
          <p:nvPr>
            <p:ph type="ftr" sz="quarter" idx="11"/>
          </p:nvPr>
        </p:nvSpPr>
        <p:spPr/>
        <p:txBody>
          <a:bodyPr/>
          <a:lstStyle>
            <a:lvl1pPr>
              <a:defRPr sz="700"/>
            </a:lvl1pPr>
          </a:lstStyle>
          <a:p>
            <a:endParaRPr lang="en-US" dirty="0"/>
          </a:p>
        </p:txBody>
      </p:sp>
      <p:sp>
        <p:nvSpPr>
          <p:cNvPr id="6" name="Slide Number Placeholder 5"/>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C9447-55F8-41FC-BF62-021D4CCE507F}" type="datetime1">
              <a:rPr lang="en-US" smtClean="0"/>
              <a:pPr/>
              <a:t>9/11/2019</a:t>
            </a:fld>
            <a:endParaRPr lang="en-US" dirty="0"/>
          </a:p>
        </p:txBody>
      </p:sp>
      <p:sp>
        <p:nvSpPr>
          <p:cNvPr id="5" name="Footer Placeholder 4"/>
          <p:cNvSpPr>
            <a:spLocks noGrp="1"/>
          </p:cNvSpPr>
          <p:nvPr>
            <p:ph type="ftr" sz="quarter" idx="11"/>
          </p:nvPr>
        </p:nvSpPr>
        <p:spPr/>
        <p:txBody>
          <a:bodyPr/>
          <a:lstStyle>
            <a:lvl1pPr>
              <a:defRPr sz="700"/>
            </a:lvl1pPr>
          </a:lstStyle>
          <a:p>
            <a:endParaRPr lang="en-US" dirty="0"/>
          </a:p>
        </p:txBody>
      </p:sp>
      <p:sp>
        <p:nvSpPr>
          <p:cNvPr id="6" name="Slide Number Placeholder 5"/>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875D14-BAA0-494C-B19D-45664A650F33}" type="datetime1">
              <a:rPr lang="en-US" smtClean="0"/>
              <a:pPr/>
              <a:t>9/11/2019</a:t>
            </a:fld>
            <a:endParaRPr lang="en-US" dirty="0"/>
          </a:p>
        </p:txBody>
      </p:sp>
      <p:sp>
        <p:nvSpPr>
          <p:cNvPr id="5" name="Footer Placeholder 4"/>
          <p:cNvSpPr>
            <a:spLocks noGrp="1"/>
          </p:cNvSpPr>
          <p:nvPr>
            <p:ph type="ftr" sz="quarter" idx="11"/>
          </p:nvPr>
        </p:nvSpPr>
        <p:spPr/>
        <p:txBody>
          <a:bodyPr/>
          <a:lstStyle>
            <a:lvl1pPr>
              <a:defRPr sz="700"/>
            </a:lvl1pPr>
          </a:lstStyle>
          <a:p>
            <a:endParaRPr lang="en-US" dirty="0"/>
          </a:p>
        </p:txBody>
      </p:sp>
      <p:sp>
        <p:nvSpPr>
          <p:cNvPr id="6" name="Slide Number Placeholder 5"/>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A1EC30-D08A-4E5E-B6FF-3F2941080A3C}" type="datetime1">
              <a:rPr lang="en-US" smtClean="0"/>
              <a:pPr/>
              <a:t>9/11/2019</a:t>
            </a:fld>
            <a:endParaRPr lang="en-US" dirty="0"/>
          </a:p>
        </p:txBody>
      </p:sp>
      <p:sp>
        <p:nvSpPr>
          <p:cNvPr id="6" name="Footer Placeholder 5"/>
          <p:cNvSpPr>
            <a:spLocks noGrp="1"/>
          </p:cNvSpPr>
          <p:nvPr>
            <p:ph type="ftr" sz="quarter" idx="11"/>
          </p:nvPr>
        </p:nvSpPr>
        <p:spPr/>
        <p:txBody>
          <a:bodyPr/>
          <a:lstStyle>
            <a:lvl1pPr>
              <a:defRPr sz="700"/>
            </a:lvl1pPr>
          </a:lstStyle>
          <a:p>
            <a:endParaRPr lang="en-US" dirty="0"/>
          </a:p>
        </p:txBody>
      </p:sp>
      <p:sp>
        <p:nvSpPr>
          <p:cNvPr id="7" name="Slide Number Placeholder 6"/>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C86BF5-D69D-4FBF-AA22-D501264142BC}" type="datetime1">
              <a:rPr lang="en-US" smtClean="0"/>
              <a:pPr/>
              <a:t>9/11/2019</a:t>
            </a:fld>
            <a:endParaRPr lang="en-US" dirty="0"/>
          </a:p>
        </p:txBody>
      </p:sp>
      <p:sp>
        <p:nvSpPr>
          <p:cNvPr id="8" name="Footer Placeholder 7"/>
          <p:cNvSpPr>
            <a:spLocks noGrp="1"/>
          </p:cNvSpPr>
          <p:nvPr>
            <p:ph type="ftr" sz="quarter" idx="11"/>
          </p:nvPr>
        </p:nvSpPr>
        <p:spPr/>
        <p:txBody>
          <a:bodyPr/>
          <a:lstStyle>
            <a:lvl1pPr>
              <a:defRPr sz="700"/>
            </a:lvl1pPr>
          </a:lstStyle>
          <a:p>
            <a:endParaRPr lang="en-US" dirty="0"/>
          </a:p>
        </p:txBody>
      </p:sp>
      <p:sp>
        <p:nvSpPr>
          <p:cNvPr id="9" name="Slide Number Placeholder 8"/>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4C7E23-B453-408E-AF03-64F994C0E751}" type="datetime1">
              <a:rPr lang="en-US" smtClean="0"/>
              <a:pPr/>
              <a:t>9/11/2019</a:t>
            </a:fld>
            <a:endParaRPr lang="en-US" dirty="0"/>
          </a:p>
        </p:txBody>
      </p:sp>
      <p:sp>
        <p:nvSpPr>
          <p:cNvPr id="4" name="Footer Placeholder 3"/>
          <p:cNvSpPr>
            <a:spLocks noGrp="1"/>
          </p:cNvSpPr>
          <p:nvPr>
            <p:ph type="ftr" sz="quarter" idx="11"/>
          </p:nvPr>
        </p:nvSpPr>
        <p:spPr/>
        <p:txBody>
          <a:bodyPr/>
          <a:lstStyle>
            <a:lvl1pPr>
              <a:defRPr sz="700"/>
            </a:lvl1pPr>
          </a:lstStyle>
          <a:p>
            <a:endParaRPr lang="en-US" dirty="0"/>
          </a:p>
        </p:txBody>
      </p:sp>
      <p:sp>
        <p:nvSpPr>
          <p:cNvPr id="5" name="Slide Number Placeholder 4"/>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880E4-9964-45DD-ABA5-5A884ED4D604}" type="datetime1">
              <a:rPr lang="en-US" smtClean="0"/>
              <a:pPr/>
              <a:t>9/11/2019</a:t>
            </a:fld>
            <a:endParaRPr lang="en-US" dirty="0"/>
          </a:p>
        </p:txBody>
      </p:sp>
      <p:sp>
        <p:nvSpPr>
          <p:cNvPr id="3" name="Footer Placeholder 2"/>
          <p:cNvSpPr>
            <a:spLocks noGrp="1"/>
          </p:cNvSpPr>
          <p:nvPr>
            <p:ph type="ftr" sz="quarter" idx="11"/>
          </p:nvPr>
        </p:nvSpPr>
        <p:spPr/>
        <p:txBody>
          <a:bodyPr/>
          <a:lstStyle>
            <a:lvl1pPr>
              <a:defRPr sz="700"/>
            </a:lvl1pPr>
          </a:lstStyle>
          <a:p>
            <a:endParaRPr lang="en-US" dirty="0"/>
          </a:p>
        </p:txBody>
      </p:sp>
      <p:sp>
        <p:nvSpPr>
          <p:cNvPr id="4" name="Slide Number Placeholder 3"/>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0BD2C5-22B2-4CE9-9604-3C43E496962C}" type="datetime1">
              <a:rPr lang="en-US" smtClean="0"/>
              <a:pPr/>
              <a:t>9/11/2019</a:t>
            </a:fld>
            <a:endParaRPr lang="en-US" dirty="0"/>
          </a:p>
        </p:txBody>
      </p:sp>
      <p:sp>
        <p:nvSpPr>
          <p:cNvPr id="6" name="Footer Placeholder 5"/>
          <p:cNvSpPr>
            <a:spLocks noGrp="1"/>
          </p:cNvSpPr>
          <p:nvPr>
            <p:ph type="ftr" sz="quarter" idx="11"/>
          </p:nvPr>
        </p:nvSpPr>
        <p:spPr/>
        <p:txBody>
          <a:bodyPr/>
          <a:lstStyle>
            <a:lvl1pPr>
              <a:defRPr sz="700"/>
            </a:lvl1pPr>
          </a:lstStyle>
          <a:p>
            <a:endParaRPr lang="en-US" dirty="0"/>
          </a:p>
        </p:txBody>
      </p:sp>
      <p:sp>
        <p:nvSpPr>
          <p:cNvPr id="7" name="Slide Number Placeholder 6"/>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0FDDFD-991D-4997-B522-7BBA6B7EFF3E}" type="datetime1">
              <a:rPr lang="en-US" smtClean="0"/>
              <a:pPr/>
              <a:t>9/11/2019</a:t>
            </a:fld>
            <a:endParaRPr lang="en-US" dirty="0"/>
          </a:p>
        </p:txBody>
      </p:sp>
      <p:sp>
        <p:nvSpPr>
          <p:cNvPr id="6" name="Footer Placeholder 5"/>
          <p:cNvSpPr>
            <a:spLocks noGrp="1"/>
          </p:cNvSpPr>
          <p:nvPr>
            <p:ph type="ftr" sz="quarter" idx="11"/>
          </p:nvPr>
        </p:nvSpPr>
        <p:spPr/>
        <p:txBody>
          <a:bodyPr/>
          <a:lstStyle>
            <a:lvl1pPr>
              <a:defRPr sz="700"/>
            </a:lvl1pPr>
          </a:lstStyle>
          <a:p>
            <a:endParaRPr lang="en-US" dirty="0"/>
          </a:p>
        </p:txBody>
      </p:sp>
      <p:sp>
        <p:nvSpPr>
          <p:cNvPr id="7" name="Slide Number Placeholder 6"/>
          <p:cNvSpPr>
            <a:spLocks noGrp="1"/>
          </p:cNvSpPr>
          <p:nvPr>
            <p:ph type="sldNum" sz="quarter" idx="12"/>
          </p:nvPr>
        </p:nvSpPr>
        <p:spPr/>
        <p:txBody>
          <a:bodyPr/>
          <a:lstStyle/>
          <a:p>
            <a:fld id="{767F52F4-ED36-4A04-8799-C9EBEF52A71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RDLR Powerpoint Presentation.jpg"/>
          <p:cNvPicPr>
            <a:picLocks noChangeAspect="1"/>
          </p:cNvPicPr>
          <p:nvPr/>
        </p:nvPicPr>
        <p:blipFill rotWithShape="1">
          <a:blip r:embed="rId13" cstate="screen">
            <a:extLst>
              <a:ext uri="{28A0092B-C50C-407E-A947-70E740481C1C}">
                <a14:useLocalDpi xmlns:a14="http://schemas.microsoft.com/office/drawing/2010/main" xmlns=""/>
              </a:ext>
            </a:extLst>
          </a:blip>
          <a:srcRect t="15620" b="4046"/>
          <a:stretch/>
        </p:blipFill>
        <p:spPr>
          <a:xfrm>
            <a:off x="0" y="330205"/>
            <a:ext cx="9144000" cy="6555179"/>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2895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F2EA8-2F75-4527-BFE2-B12C93CEFC6E}" type="datetime1">
              <a:rPr lang="en-US" smtClean="0"/>
              <a:pPr/>
              <a:t>9/11/2019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F52F4-ED36-4A04-8799-C9EBEF52A71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DRDLR Powerpoint Presentation.jpg"/>
          <p:cNvPicPr>
            <a:picLocks noChangeAspect="1"/>
          </p:cNvPicPr>
          <p:nvPr/>
        </p:nvPicPr>
        <p:blipFill rotWithShape="1">
          <a:blip r:embed="rId3" cstate="print">
            <a:extLst>
              <a:ext uri="{28A0092B-C50C-407E-A947-70E740481C1C}">
                <a14:useLocalDpi xmlns:a14="http://schemas.microsoft.com/office/drawing/2010/main" xmlns="" val="0"/>
              </a:ext>
            </a:extLst>
          </a:blip>
          <a:srcRect l="2871" t="19574" r="1804"/>
          <a:stretch/>
        </p:blipFill>
        <p:spPr bwMode="auto">
          <a:xfrm>
            <a:off x="0" y="0"/>
            <a:ext cx="9174781"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10482" y="908720"/>
            <a:ext cx="9173560" cy="5201424"/>
          </a:xfrm>
          <a:prstGeom prst="rect">
            <a:avLst/>
          </a:prstGeom>
        </p:spPr>
        <p:txBody>
          <a:bodyPr wrap="square">
            <a:spAutoFit/>
          </a:bodyPr>
          <a:lstStyle/>
          <a:p>
            <a:pPr algn="ctr">
              <a:defRPr/>
            </a:pPr>
            <a:endParaRPr lang="en-ZA" altLang="en-US" sz="3200" b="1" dirty="0">
              <a:solidFill>
                <a:srgbClr val="000000"/>
              </a:solidFill>
              <a:effectLst>
                <a:outerShdw blurRad="38100" dist="38100" dir="2700000" algn="tl">
                  <a:srgbClr val="000000">
                    <a:alpha val="43137"/>
                  </a:srgbClr>
                </a:outerShdw>
              </a:effectLst>
              <a:latin typeface="Century Gothic" pitchFamily="34" charset="0"/>
              <a:ea typeface="ＭＳ Ｐゴシック" pitchFamily="34" charset="-128"/>
            </a:endParaRPr>
          </a:p>
          <a:p>
            <a:pPr algn="ctr">
              <a:defRPr/>
            </a:pPr>
            <a:r>
              <a:rPr lang="en-US" sz="3000" b="1" dirty="0">
                <a:solidFill>
                  <a:schemeClr val="bg1"/>
                </a:solidFill>
                <a:effectLst>
                  <a:outerShdw blurRad="38100" dist="38100" dir="2700000" algn="tl">
                    <a:srgbClr val="000000">
                      <a:alpha val="43137"/>
                    </a:srgbClr>
                  </a:outerShdw>
                </a:effectLst>
                <a:latin typeface="Century Gothic"/>
                <a:cs typeface="Century Gothic"/>
              </a:rPr>
              <a:t>PORTFOLIO COMMITTEE ON AGRICULTURE, LAND REFORM AND RURAL DEVELOPMENT :</a:t>
            </a:r>
          </a:p>
          <a:p>
            <a:pPr algn="ctr">
              <a:defRPr/>
            </a:pPr>
            <a:endParaRPr lang="en-US" sz="3000" b="1" dirty="0">
              <a:solidFill>
                <a:schemeClr val="bg1"/>
              </a:solidFill>
              <a:effectLst>
                <a:outerShdw blurRad="38100" dist="38100" dir="2700000" algn="tl">
                  <a:srgbClr val="000000">
                    <a:alpha val="43137"/>
                  </a:srgbClr>
                </a:outerShdw>
              </a:effectLst>
              <a:latin typeface="Century Gothic"/>
              <a:cs typeface="Century Gothic"/>
            </a:endParaRPr>
          </a:p>
          <a:p>
            <a:pPr algn="ctr">
              <a:defRPr/>
            </a:pPr>
            <a:r>
              <a:rPr lang="en-US" sz="3000" b="1" dirty="0">
                <a:solidFill>
                  <a:schemeClr val="bg1"/>
                </a:solidFill>
                <a:effectLst>
                  <a:outerShdw blurRad="38100" dist="38100" dir="2700000" algn="tl">
                    <a:srgbClr val="000000">
                      <a:alpha val="43137"/>
                    </a:srgbClr>
                  </a:outerShdw>
                </a:effectLst>
                <a:latin typeface="Century Gothic"/>
                <a:cs typeface="Century Gothic"/>
              </a:rPr>
              <a:t>BRIEFING ON THE AVMP AND RVCP PROGRAMMES 2009-2019</a:t>
            </a:r>
          </a:p>
          <a:p>
            <a:pPr algn="ctr">
              <a:defRPr/>
            </a:pPr>
            <a:endParaRPr lang="en-US" sz="3000" b="1" dirty="0">
              <a:solidFill>
                <a:schemeClr val="bg1"/>
              </a:solidFill>
              <a:effectLst>
                <a:outerShdw blurRad="38100" dist="38100" dir="2700000" algn="tl">
                  <a:srgbClr val="000000">
                    <a:alpha val="43137"/>
                  </a:srgbClr>
                </a:outerShdw>
              </a:effectLst>
              <a:latin typeface="Century Gothic"/>
              <a:cs typeface="Century Gothic"/>
            </a:endParaRPr>
          </a:p>
          <a:p>
            <a:pPr algn="ctr">
              <a:defRPr/>
            </a:pPr>
            <a:endParaRPr lang="en-ZA" sz="3000" b="1" dirty="0">
              <a:solidFill>
                <a:srgbClr val="FF0000"/>
              </a:solidFill>
              <a:effectLst>
                <a:outerShdw blurRad="38100" dist="38100" dir="2700000" algn="tl">
                  <a:srgbClr val="000000">
                    <a:alpha val="43137"/>
                  </a:srgbClr>
                </a:outerShdw>
              </a:effectLst>
              <a:latin typeface="Century Gothic"/>
              <a:cs typeface="Century Gothic"/>
            </a:endParaRPr>
          </a:p>
          <a:p>
            <a:pPr algn="ctr">
              <a:defRPr/>
            </a:pPr>
            <a:endParaRPr lang="en-ZA" sz="3000" b="1" dirty="0">
              <a:solidFill>
                <a:srgbClr val="FF0000"/>
              </a:solidFill>
              <a:effectLst>
                <a:outerShdw blurRad="38100" dist="38100" dir="2700000" algn="tl">
                  <a:srgbClr val="000000">
                    <a:alpha val="43137"/>
                  </a:srgbClr>
                </a:outerShdw>
              </a:effectLst>
              <a:latin typeface="Century Gothic"/>
              <a:cs typeface="Century Gothic"/>
            </a:endParaRPr>
          </a:p>
          <a:p>
            <a:pPr algn="ctr">
              <a:defRPr/>
            </a:pPr>
            <a:r>
              <a:rPr lang="en-ZA" sz="3000" b="1" dirty="0">
                <a:solidFill>
                  <a:srgbClr val="FF0000"/>
                </a:solidFill>
                <a:effectLst>
                  <a:outerShdw blurRad="38100" dist="38100" dir="2700000" algn="tl">
                    <a:srgbClr val="000000">
                      <a:alpha val="43137"/>
                    </a:srgbClr>
                  </a:outerShdw>
                </a:effectLst>
                <a:latin typeface="Century Gothic"/>
                <a:cs typeface="Century Gothic"/>
              </a:rPr>
              <a:t> </a:t>
            </a:r>
          </a:p>
          <a:p>
            <a:pPr algn="ctr">
              <a:defRPr/>
            </a:pPr>
            <a:endParaRPr lang="en-ZA" sz="3000" b="1" dirty="0">
              <a:solidFill>
                <a:schemeClr val="bg1"/>
              </a:solidFill>
              <a:effectLst>
                <a:outerShdw blurRad="38100" dist="38100" dir="2700000" algn="tl">
                  <a:srgbClr val="000000">
                    <a:alpha val="43137"/>
                  </a:srgbClr>
                </a:outerShdw>
              </a:effectLst>
              <a:latin typeface="Century Gothic"/>
              <a:cs typeface="Century Gothic"/>
            </a:endParaRPr>
          </a:p>
        </p:txBody>
      </p:sp>
      <p:sp>
        <p:nvSpPr>
          <p:cNvPr id="3" name="Slide Number Placeholder 2"/>
          <p:cNvSpPr>
            <a:spLocks noGrp="1"/>
          </p:cNvSpPr>
          <p:nvPr>
            <p:ph type="sldNum" sz="quarter" idx="12"/>
          </p:nvPr>
        </p:nvSpPr>
        <p:spPr/>
        <p:txBody>
          <a:bodyPr/>
          <a:lstStyle/>
          <a:p>
            <a:fld id="{767F52F4-ED36-4A04-8799-C9EBEF52A71F}" type="slidenum">
              <a:rPr lang="en-US" smtClean="0"/>
              <a:pPr/>
              <a:t>1</a:t>
            </a:fld>
            <a:endParaRPr lang="en-US" dirty="0"/>
          </a:p>
        </p:txBody>
      </p:sp>
      <p:sp>
        <p:nvSpPr>
          <p:cNvPr id="2" name="TextBox 1">
            <a:extLst>
              <a:ext uri="{FF2B5EF4-FFF2-40B4-BE49-F238E27FC236}">
                <a16:creationId xmlns:a16="http://schemas.microsoft.com/office/drawing/2014/main" xmlns="" id="{2AD327F1-CD80-B745-8670-D607E1C92523}"/>
              </a:ext>
            </a:extLst>
          </p:cNvPr>
          <p:cNvSpPr txBox="1"/>
          <p:nvPr/>
        </p:nvSpPr>
        <p:spPr>
          <a:xfrm>
            <a:off x="6876256" y="4653136"/>
            <a:ext cx="2026196" cy="369332"/>
          </a:xfrm>
          <a:prstGeom prst="rect">
            <a:avLst/>
          </a:prstGeom>
          <a:noFill/>
        </p:spPr>
        <p:txBody>
          <a:bodyPr wrap="none" rtlCol="0">
            <a:spAutoFit/>
          </a:bodyPr>
          <a:lstStyle/>
          <a:p>
            <a:r>
              <a:rPr lang="en-US" dirty="0"/>
              <a:t>10 September 2019</a:t>
            </a:r>
          </a:p>
        </p:txBody>
      </p:sp>
    </p:spTree>
    <p:extLst>
      <p:ext uri="{BB962C8B-B14F-4D97-AF65-F5344CB8AC3E}">
        <p14:creationId xmlns:p14="http://schemas.microsoft.com/office/powerpoint/2010/main" xmlns="" val="1917847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2466243" y="231776"/>
            <a:ext cx="4664319" cy="354013"/>
          </a:xfrm>
          <a:prstGeom prst="rect">
            <a:avLst/>
          </a:prstGeom>
          <a:noFill/>
        </p:spPr>
        <p:txBody>
          <a:bodyPr lIns="38472" tIns="38472" rIns="38472" bIns="38472">
            <a:spAutoFit/>
          </a:bodyPr>
          <a:lstStyle/>
          <a:p>
            <a:pPr algn="ctr" defTabSz="1044416">
              <a:spcBef>
                <a:spcPts val="321"/>
              </a:spcBef>
              <a:defRPr/>
            </a:pPr>
            <a:r>
              <a:rPr lang="en-US" b="1" kern="0" dirty="0">
                <a:solidFill>
                  <a:srgbClr val="FFFFFF"/>
                </a:solidFill>
                <a:latin typeface="Arial" charset="0"/>
                <a:ea typeface="Arial" charset="0"/>
                <a:cs typeface="Arial" charset="0"/>
              </a:rPr>
              <a:t>Policy Alignment</a:t>
            </a:r>
          </a:p>
        </p:txBody>
      </p:sp>
      <p:sp>
        <p:nvSpPr>
          <p:cNvPr id="23568" name="Shape 45"/>
          <p:cNvSpPr txBox="1">
            <a:spLocks/>
          </p:cNvSpPr>
          <p:nvPr/>
        </p:nvSpPr>
        <p:spPr bwMode="auto">
          <a:xfrm>
            <a:off x="0" y="292894"/>
            <a:ext cx="9129551" cy="585789"/>
          </a:xfrm>
          <a:prstGeom prst="rect">
            <a:avLst/>
          </a:prstGeom>
        </p:spPr>
        <p:txBody>
          <a:bodyPr vert="horz" lIns="91440" tIns="45720" rIns="91440" bIns="45720" rtlCol="0" anchor="ctr">
            <a:noAutofit/>
          </a:bodyPr>
          <a:lstStyle>
            <a:lvl1pPr algn="ctr" defTabSz="457200">
              <a:spcBef>
                <a:spcPct val="0"/>
              </a:spcBef>
              <a:buNone/>
              <a:defRPr sz="2800" b="1">
                <a:latin typeface="+mj-lt"/>
                <a:ea typeface="+mj-ea"/>
                <a:cs typeface="+mj-cs"/>
              </a:defRPr>
            </a:lvl1pPr>
          </a:lstStyle>
          <a:p>
            <a:r>
              <a:rPr lang="en-US" dirty="0"/>
              <a:t>AVMP and RVCP Expenditure per Financial Year for the period 2017/18 – 2018/19</a:t>
            </a:r>
          </a:p>
        </p:txBody>
      </p:sp>
      <p:graphicFrame>
        <p:nvGraphicFramePr>
          <p:cNvPr id="4" name="Table 3"/>
          <p:cNvGraphicFramePr>
            <a:graphicFrameLocks noGrp="1"/>
          </p:cNvGraphicFramePr>
          <p:nvPr>
            <p:extLst>
              <p:ext uri="{D42A27DB-BD31-4B8C-83A1-F6EECF244321}">
                <p14:modId xmlns:p14="http://schemas.microsoft.com/office/powerpoint/2010/main" xmlns="" val="2043119503"/>
              </p:ext>
            </p:extLst>
          </p:nvPr>
        </p:nvGraphicFramePr>
        <p:xfrm>
          <a:off x="179512" y="1268757"/>
          <a:ext cx="8784976" cy="4392490"/>
        </p:xfrm>
        <a:graphic>
          <a:graphicData uri="http://schemas.openxmlformats.org/drawingml/2006/table">
            <a:tbl>
              <a:tblPr>
                <a:tableStyleId>{5C22544A-7EE6-4342-B048-85BDC9FD1C3A}</a:tableStyleId>
              </a:tblPr>
              <a:tblGrid>
                <a:gridCol w="2110358">
                  <a:extLst>
                    <a:ext uri="{9D8B030D-6E8A-4147-A177-3AD203B41FA5}">
                      <a16:colId xmlns:a16="http://schemas.microsoft.com/office/drawing/2014/main" xmlns="" val="20000"/>
                    </a:ext>
                  </a:extLst>
                </a:gridCol>
                <a:gridCol w="1472342">
                  <a:extLst>
                    <a:ext uri="{9D8B030D-6E8A-4147-A177-3AD203B41FA5}">
                      <a16:colId xmlns:a16="http://schemas.microsoft.com/office/drawing/2014/main" xmlns="" val="20001"/>
                    </a:ext>
                  </a:extLst>
                </a:gridCol>
                <a:gridCol w="1946764">
                  <a:extLst>
                    <a:ext uri="{9D8B030D-6E8A-4147-A177-3AD203B41FA5}">
                      <a16:colId xmlns:a16="http://schemas.microsoft.com/office/drawing/2014/main" xmlns="" val="20002"/>
                    </a:ext>
                  </a:extLst>
                </a:gridCol>
                <a:gridCol w="1783170">
                  <a:extLst>
                    <a:ext uri="{9D8B030D-6E8A-4147-A177-3AD203B41FA5}">
                      <a16:colId xmlns:a16="http://schemas.microsoft.com/office/drawing/2014/main" xmlns="" val="20003"/>
                    </a:ext>
                  </a:extLst>
                </a:gridCol>
                <a:gridCol w="1472342">
                  <a:extLst>
                    <a:ext uri="{9D8B030D-6E8A-4147-A177-3AD203B41FA5}">
                      <a16:colId xmlns:a16="http://schemas.microsoft.com/office/drawing/2014/main" xmlns="" val="20004"/>
                    </a:ext>
                  </a:extLst>
                </a:gridCol>
              </a:tblGrid>
              <a:tr h="485895">
                <a:tc>
                  <a:txBody>
                    <a:bodyPr/>
                    <a:lstStyle/>
                    <a:p>
                      <a:pPr algn="ctr" fontAlgn="b"/>
                      <a:r>
                        <a:rPr lang="en-ZA" sz="1400" b="1" u="none" strike="noStrike" dirty="0">
                          <a:solidFill>
                            <a:schemeClr val="bg1"/>
                          </a:solidFill>
                          <a:effectLst/>
                        </a:rPr>
                        <a:t>RESPONSIBILITY</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tc>
                  <a:txBody>
                    <a:bodyPr/>
                    <a:lstStyle/>
                    <a:p>
                      <a:pPr algn="l" fontAlgn="b"/>
                      <a:r>
                        <a:rPr lang="en-ZA" sz="1400" b="1" u="none" strike="noStrike" dirty="0">
                          <a:solidFill>
                            <a:schemeClr val="bg1"/>
                          </a:solidFill>
                          <a:effectLst/>
                        </a:rPr>
                        <a:t>AVMP 17/18</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tc>
                  <a:txBody>
                    <a:bodyPr/>
                    <a:lstStyle/>
                    <a:p>
                      <a:pPr algn="l" fontAlgn="b"/>
                      <a:r>
                        <a:rPr lang="en-ZA" sz="1400" b="1" u="none" strike="noStrike" dirty="0">
                          <a:solidFill>
                            <a:schemeClr val="bg1"/>
                          </a:solidFill>
                          <a:effectLst/>
                        </a:rPr>
                        <a:t>RVCP 2017/18</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tc>
                  <a:txBody>
                    <a:bodyPr/>
                    <a:lstStyle/>
                    <a:p>
                      <a:pPr algn="ctr" fontAlgn="b"/>
                      <a:r>
                        <a:rPr lang="en-ZA" sz="1400" b="1" u="none" strike="noStrike" dirty="0">
                          <a:solidFill>
                            <a:schemeClr val="bg1"/>
                          </a:solidFill>
                          <a:effectLst/>
                        </a:rPr>
                        <a:t>AVMP 2018/19</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tc>
                  <a:txBody>
                    <a:bodyPr/>
                    <a:lstStyle/>
                    <a:p>
                      <a:pPr algn="ctr" fontAlgn="b"/>
                      <a:r>
                        <a:rPr lang="en-ZA" sz="1400" b="1" u="none" strike="noStrike" dirty="0">
                          <a:solidFill>
                            <a:schemeClr val="bg1"/>
                          </a:solidFill>
                          <a:effectLst/>
                        </a:rPr>
                        <a:t>RVCP 2018/19</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extLst>
                  <a:ext uri="{0D108BD9-81ED-4DB2-BD59-A6C34878D82A}">
                    <a16:rowId xmlns:a16="http://schemas.microsoft.com/office/drawing/2014/main" xmlns="" val="10000"/>
                  </a:ext>
                </a:extLst>
              </a:tr>
              <a:tr h="388716">
                <a:tc>
                  <a:txBody>
                    <a:bodyPr/>
                    <a:lstStyle/>
                    <a:p>
                      <a:pPr algn="l" fontAlgn="b"/>
                      <a:r>
                        <a:rPr lang="en-ZA" sz="1400" b="1" u="none" strike="noStrike" dirty="0">
                          <a:effectLst/>
                        </a:rPr>
                        <a:t>EASTERN CAPE</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7 172 280,67</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6 508 063,76</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6 659 841</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688 002</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1"/>
                  </a:ext>
                </a:extLst>
              </a:tr>
              <a:tr h="388716">
                <a:tc>
                  <a:txBody>
                    <a:bodyPr/>
                    <a:lstStyle/>
                    <a:p>
                      <a:pPr algn="l" fontAlgn="b"/>
                      <a:r>
                        <a:rPr lang="en-ZA" sz="1400" b="1" u="none" strike="noStrike" dirty="0">
                          <a:effectLst/>
                        </a:rPr>
                        <a:t>FREE STATE</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5 455 518,71</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3 327 518,47</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11 463 649</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10 545 237</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2"/>
                  </a:ext>
                </a:extLst>
              </a:tr>
              <a:tr h="388716">
                <a:tc>
                  <a:txBody>
                    <a:bodyPr/>
                    <a:lstStyle/>
                    <a:p>
                      <a:pPr algn="l" fontAlgn="b"/>
                      <a:r>
                        <a:rPr lang="en-ZA" sz="1400" b="1" u="none" strike="noStrike" dirty="0">
                          <a:effectLst/>
                        </a:rPr>
                        <a:t>GAUTENG</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3 370 560,33</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 </a:t>
                      </a:r>
                      <a:r>
                        <a:rPr lang="en-ZA" sz="1400" u="none" strike="noStrike" dirty="0" smtClean="0">
                          <a:effectLst/>
                        </a:rPr>
                        <a:t>0,00</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4 806 086</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 </a:t>
                      </a:r>
                      <a:r>
                        <a:rPr lang="en-ZA" sz="1400" u="none" strike="noStrike" dirty="0" smtClean="0">
                          <a:effectLst/>
                        </a:rPr>
                        <a:t>0,00</a:t>
                      </a:r>
                      <a:endParaRPr lang="en-ZA"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3"/>
                  </a:ext>
                </a:extLst>
              </a:tr>
              <a:tr h="388716">
                <a:tc>
                  <a:txBody>
                    <a:bodyPr/>
                    <a:lstStyle/>
                    <a:p>
                      <a:pPr algn="l" fontAlgn="b"/>
                      <a:r>
                        <a:rPr lang="en-ZA" sz="1400" b="1" u="none" strike="noStrike" dirty="0">
                          <a:effectLst/>
                        </a:rPr>
                        <a:t>KWAZULU NATAL</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70 658 727,14</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45 620 701,95</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49 844 592</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66 593 282</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4"/>
                  </a:ext>
                </a:extLst>
              </a:tr>
              <a:tr h="388716">
                <a:tc>
                  <a:txBody>
                    <a:bodyPr/>
                    <a:lstStyle/>
                    <a:p>
                      <a:pPr algn="l" fontAlgn="b"/>
                      <a:r>
                        <a:rPr lang="en-ZA" sz="1400" b="1" u="none" strike="noStrike" dirty="0">
                          <a:effectLst/>
                        </a:rPr>
                        <a:t>LIMPOPO</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8 235 274,04</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1 546 267,00</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21 531 267</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1 149 216</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5"/>
                  </a:ext>
                </a:extLst>
              </a:tr>
              <a:tr h="388716">
                <a:tc>
                  <a:txBody>
                    <a:bodyPr/>
                    <a:lstStyle/>
                    <a:p>
                      <a:pPr algn="l" fontAlgn="b"/>
                      <a:r>
                        <a:rPr lang="en-ZA" sz="1400" b="1" u="none" strike="noStrike" dirty="0">
                          <a:effectLst/>
                        </a:rPr>
                        <a:t>MPUMALANGA</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16 158 993,39</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 </a:t>
                      </a:r>
                      <a:r>
                        <a:rPr lang="en-ZA" sz="1400" u="none" strike="noStrike" dirty="0" smtClean="0">
                          <a:effectLst/>
                        </a:rPr>
                        <a:t>0,00</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8 571 750</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10 608 177</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6"/>
                  </a:ext>
                </a:extLst>
              </a:tr>
              <a:tr h="388716">
                <a:tc>
                  <a:txBody>
                    <a:bodyPr/>
                    <a:lstStyle/>
                    <a:p>
                      <a:pPr algn="l" fontAlgn="b"/>
                      <a:r>
                        <a:rPr lang="en-ZA" sz="1400" b="1" u="none" strike="noStrike" dirty="0">
                          <a:effectLst/>
                        </a:rPr>
                        <a:t>NORTHERN CAPE</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12 800 286,73</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0,00</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281 909</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 </a:t>
                      </a:r>
                      <a:r>
                        <a:rPr lang="en-ZA" sz="1400" u="none" strike="noStrike" dirty="0" smtClean="0">
                          <a:effectLst/>
                        </a:rPr>
                        <a:t>0,00</a:t>
                      </a:r>
                      <a:endParaRPr lang="en-ZA"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7"/>
                  </a:ext>
                </a:extLst>
              </a:tr>
              <a:tr h="388716">
                <a:tc>
                  <a:txBody>
                    <a:bodyPr/>
                    <a:lstStyle/>
                    <a:p>
                      <a:pPr algn="l" fontAlgn="b"/>
                      <a:r>
                        <a:rPr lang="en-ZA" sz="1400" b="1" u="none" strike="noStrike" dirty="0">
                          <a:effectLst/>
                        </a:rPr>
                        <a:t>NORTH WEST</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2 215 668,70</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3 334 711,45</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4 480 825</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2 349 365</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8"/>
                  </a:ext>
                </a:extLst>
              </a:tr>
              <a:tr h="388716">
                <a:tc>
                  <a:txBody>
                    <a:bodyPr/>
                    <a:lstStyle/>
                    <a:p>
                      <a:pPr algn="l" fontAlgn="b"/>
                      <a:r>
                        <a:rPr lang="en-ZA" sz="1400" b="1" u="none" strike="noStrike" dirty="0">
                          <a:effectLst/>
                        </a:rPr>
                        <a:t>WESTERN CAPE</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1 513 170,94</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smtClean="0">
                          <a:solidFill>
                            <a:srgbClr val="000000"/>
                          </a:solidFill>
                          <a:effectLst/>
                          <a:latin typeface="Calibri" panose="020F0502020204030204" pitchFamily="34" charset="0"/>
                        </a:rPr>
                        <a:t>0,00</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4 142 175</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smtClean="0">
                          <a:solidFill>
                            <a:srgbClr val="000000"/>
                          </a:solidFill>
                          <a:effectLst/>
                          <a:latin typeface="Calibri" panose="020F0502020204030204" pitchFamily="34" charset="0"/>
                        </a:rPr>
                        <a:t>0,00</a:t>
                      </a:r>
                      <a:endParaRPr lang="en-ZA"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9"/>
                  </a:ext>
                </a:extLst>
              </a:tr>
              <a:tr h="408151">
                <a:tc>
                  <a:txBody>
                    <a:bodyPr/>
                    <a:lstStyle/>
                    <a:p>
                      <a:pPr algn="l" fontAlgn="b"/>
                      <a:r>
                        <a:rPr lang="en-ZA" sz="1400" b="1" u="none" strike="noStrike" dirty="0">
                          <a:effectLst/>
                        </a:rPr>
                        <a:t>TOTAL</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b="1" u="none" strike="noStrike" dirty="0">
                          <a:effectLst/>
                        </a:rPr>
                        <a:t>127 580 480,65</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b="1" u="none" strike="noStrike" dirty="0" smtClean="0">
                          <a:effectLst/>
                        </a:rPr>
                        <a:t>60 337 262,63</a:t>
                      </a:r>
                      <a:endParaRPr lang="en-ZA" sz="1400" b="1" u="none" strike="noStrike" dirty="0">
                        <a:effectLst/>
                      </a:endParaRPr>
                    </a:p>
                  </a:txBody>
                  <a:tcPr marL="9525" marR="9525" marT="9525" marB="0" anchor="b"/>
                </a:tc>
                <a:tc>
                  <a:txBody>
                    <a:bodyPr/>
                    <a:lstStyle/>
                    <a:p>
                      <a:pPr algn="r" fontAlgn="b"/>
                      <a:r>
                        <a:rPr lang="en-ZA" sz="1400" b="1" u="none" strike="noStrike" dirty="0">
                          <a:effectLst/>
                        </a:rPr>
                        <a:t>111 782 </a:t>
                      </a:r>
                      <a:r>
                        <a:rPr lang="en-ZA" sz="1400" b="1" u="none" strike="noStrike" dirty="0" smtClean="0">
                          <a:effectLst/>
                        </a:rPr>
                        <a:t>095,00</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b="1" u="none" strike="noStrike" dirty="0" smtClean="0">
                          <a:effectLst/>
                        </a:rPr>
                        <a:t>91 933 280,00</a:t>
                      </a:r>
                      <a:endParaRPr lang="en-ZA" sz="1400" b="1" u="none" strike="noStrike" dirty="0">
                        <a:effectLst/>
                      </a:endParaRPr>
                    </a:p>
                  </a:txBody>
                  <a:tcPr marL="9525" marR="9525" marT="9525" marB="0" anchor="b"/>
                </a:tc>
                <a:extLst>
                  <a:ext uri="{0D108BD9-81ED-4DB2-BD59-A6C34878D82A}">
                    <a16:rowId xmlns:a16="http://schemas.microsoft.com/office/drawing/2014/main" xmlns="" val="10010"/>
                  </a:ext>
                </a:extLst>
              </a:tr>
            </a:tbl>
          </a:graphicData>
        </a:graphic>
      </p:graphicFrame>
    </p:spTree>
    <p:custDataLst>
      <p:tags r:id="rId1"/>
    </p:custDataLst>
    <p:extLst>
      <p:ext uri="{BB962C8B-B14F-4D97-AF65-F5344CB8AC3E}">
        <p14:creationId xmlns:p14="http://schemas.microsoft.com/office/powerpoint/2010/main" xmlns="" val="388795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2466243" y="231776"/>
            <a:ext cx="4664319" cy="354013"/>
          </a:xfrm>
          <a:prstGeom prst="rect">
            <a:avLst/>
          </a:prstGeom>
          <a:noFill/>
        </p:spPr>
        <p:txBody>
          <a:bodyPr lIns="38472" tIns="38472" rIns="38472" bIns="38472">
            <a:spAutoFit/>
          </a:bodyPr>
          <a:lstStyle/>
          <a:p>
            <a:pPr algn="ctr" defTabSz="1044416">
              <a:spcBef>
                <a:spcPts val="321"/>
              </a:spcBef>
              <a:defRPr/>
            </a:pPr>
            <a:r>
              <a:rPr lang="en-US" b="1" kern="0" dirty="0">
                <a:solidFill>
                  <a:srgbClr val="FFFFFF"/>
                </a:solidFill>
                <a:latin typeface="Arial" charset="0"/>
                <a:ea typeface="Arial" charset="0"/>
                <a:cs typeface="Arial" charset="0"/>
              </a:rPr>
              <a:t>Policy Alignment</a:t>
            </a:r>
          </a:p>
        </p:txBody>
      </p:sp>
      <p:sp>
        <p:nvSpPr>
          <p:cNvPr id="23568" name="Shape 45"/>
          <p:cNvSpPr txBox="1">
            <a:spLocks/>
          </p:cNvSpPr>
          <p:nvPr/>
        </p:nvSpPr>
        <p:spPr bwMode="auto">
          <a:xfrm>
            <a:off x="44829" y="2204864"/>
            <a:ext cx="9129551" cy="1368152"/>
          </a:xfrm>
          <a:prstGeom prst="rect">
            <a:avLst/>
          </a:prstGeom>
        </p:spPr>
        <p:txBody>
          <a:bodyPr vert="horz" lIns="91440" tIns="45720" rIns="91440" bIns="45720" rtlCol="0" anchor="ctr">
            <a:noAutofit/>
          </a:bodyPr>
          <a:lstStyle>
            <a:lvl1pPr algn="ctr" defTabSz="457200">
              <a:spcBef>
                <a:spcPct val="0"/>
              </a:spcBef>
              <a:buNone/>
              <a:defRPr sz="2800" b="1">
                <a:latin typeface="+mj-lt"/>
                <a:ea typeface="+mj-ea"/>
                <a:cs typeface="+mj-cs"/>
              </a:defRPr>
            </a:lvl1pPr>
          </a:lstStyle>
          <a:p>
            <a:r>
              <a:rPr lang="en-US" dirty="0" smtClean="0"/>
              <a:t>5. The </a:t>
            </a:r>
            <a:r>
              <a:rPr lang="en-US" dirty="0"/>
              <a:t>detailed list of projects per province per locality is attached as Annexure A : AVMP and Annexure B: RVCP</a:t>
            </a:r>
          </a:p>
          <a:p>
            <a:r>
              <a:rPr lang="en-US" dirty="0"/>
              <a:t>This is due to size.</a:t>
            </a:r>
          </a:p>
        </p:txBody>
      </p:sp>
    </p:spTree>
    <p:custDataLst>
      <p:tags r:id="rId1"/>
    </p:custDataLst>
    <p:extLst>
      <p:ext uri="{BB962C8B-B14F-4D97-AF65-F5344CB8AC3E}">
        <p14:creationId xmlns:p14="http://schemas.microsoft.com/office/powerpoint/2010/main" xmlns="" val="1072395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2466243" y="231776"/>
            <a:ext cx="4664319" cy="354013"/>
          </a:xfrm>
          <a:prstGeom prst="rect">
            <a:avLst/>
          </a:prstGeom>
          <a:noFill/>
        </p:spPr>
        <p:txBody>
          <a:bodyPr lIns="38472" tIns="38472" rIns="38472" bIns="38472">
            <a:spAutoFit/>
          </a:bodyPr>
          <a:lstStyle/>
          <a:p>
            <a:pPr algn="ctr" defTabSz="1044416">
              <a:spcBef>
                <a:spcPts val="321"/>
              </a:spcBef>
              <a:defRPr/>
            </a:pPr>
            <a:r>
              <a:rPr lang="en-US" b="1" kern="0" dirty="0">
                <a:solidFill>
                  <a:srgbClr val="FFFFFF"/>
                </a:solidFill>
                <a:latin typeface="Arial" charset="0"/>
                <a:ea typeface="Arial" charset="0"/>
                <a:cs typeface="Arial" charset="0"/>
              </a:rPr>
              <a:t>Policy Alignment</a:t>
            </a:r>
          </a:p>
        </p:txBody>
      </p:sp>
      <p:sp>
        <p:nvSpPr>
          <p:cNvPr id="23568" name="Shape 45"/>
          <p:cNvSpPr txBox="1">
            <a:spLocks/>
          </p:cNvSpPr>
          <p:nvPr/>
        </p:nvSpPr>
        <p:spPr bwMode="auto">
          <a:xfrm>
            <a:off x="0" y="292894"/>
            <a:ext cx="9129551" cy="759842"/>
          </a:xfrm>
          <a:prstGeom prst="rect">
            <a:avLst/>
          </a:prstGeom>
        </p:spPr>
        <p:txBody>
          <a:bodyPr vert="horz" lIns="91440" tIns="45720" rIns="91440" bIns="45720" rtlCol="0" anchor="ctr">
            <a:noAutofit/>
          </a:bodyPr>
          <a:lstStyle>
            <a:lvl1pPr algn="ctr" defTabSz="457200">
              <a:spcBef>
                <a:spcPct val="0"/>
              </a:spcBef>
              <a:buNone/>
              <a:defRPr sz="2800" b="1">
                <a:latin typeface="+mj-lt"/>
                <a:ea typeface="+mj-ea"/>
                <a:cs typeface="+mj-cs"/>
              </a:defRPr>
            </a:lvl1pPr>
          </a:lstStyle>
          <a:p>
            <a:r>
              <a:rPr lang="en-ZA" dirty="0" smtClean="0"/>
              <a:t>6. Successes </a:t>
            </a:r>
            <a:r>
              <a:rPr lang="en-ZA" dirty="0"/>
              <a:t>&amp; Socio-Economic impact of the AVMP and RVCP programmes; </a:t>
            </a:r>
          </a:p>
        </p:txBody>
      </p:sp>
      <p:graphicFrame>
        <p:nvGraphicFramePr>
          <p:cNvPr id="5" name="Table 4">
            <a:extLst>
              <a:ext uri="{FF2B5EF4-FFF2-40B4-BE49-F238E27FC236}">
                <a16:creationId xmlns:a16="http://schemas.microsoft.com/office/drawing/2014/main" xmlns="" id="{45B642C6-DF12-B940-A944-C0815183A35E}"/>
              </a:ext>
            </a:extLst>
          </p:cNvPr>
          <p:cNvGraphicFramePr>
            <a:graphicFrameLocks noGrp="1"/>
          </p:cNvGraphicFramePr>
          <p:nvPr>
            <p:extLst>
              <p:ext uri="{D42A27DB-BD31-4B8C-83A1-F6EECF244321}">
                <p14:modId xmlns:p14="http://schemas.microsoft.com/office/powerpoint/2010/main" xmlns="" val="3969124102"/>
              </p:ext>
            </p:extLst>
          </p:nvPr>
        </p:nvGraphicFramePr>
        <p:xfrm>
          <a:off x="0" y="1210944"/>
          <a:ext cx="5076056" cy="4775200"/>
        </p:xfrm>
        <a:graphic>
          <a:graphicData uri="http://schemas.openxmlformats.org/drawingml/2006/table">
            <a:tbl>
              <a:tblPr firstRow="1" bandRow="1">
                <a:tableStyleId>{073A0DAA-6AF3-43AB-8588-CEC1D06C72B9}</a:tableStyleId>
              </a:tblPr>
              <a:tblGrid>
                <a:gridCol w="5076056">
                  <a:extLst>
                    <a:ext uri="{9D8B030D-6E8A-4147-A177-3AD203B41FA5}">
                      <a16:colId xmlns:a16="http://schemas.microsoft.com/office/drawing/2014/main" xmlns="" val="2797509417"/>
                    </a:ext>
                  </a:extLst>
                </a:gridCol>
              </a:tblGrid>
              <a:tr h="370840">
                <a:tc>
                  <a:txBody>
                    <a:bodyPr/>
                    <a:lstStyle/>
                    <a:p>
                      <a:r>
                        <a:rPr lang="en-US" dirty="0"/>
                        <a:t>Success</a:t>
                      </a:r>
                    </a:p>
                  </a:txBody>
                  <a:tcPr/>
                </a:tc>
                <a:extLst>
                  <a:ext uri="{0D108BD9-81ED-4DB2-BD59-A6C34878D82A}">
                    <a16:rowId xmlns:a16="http://schemas.microsoft.com/office/drawing/2014/main" xmlns="" val="3779555452"/>
                  </a:ext>
                </a:extLst>
              </a:tr>
              <a:tr h="370840">
                <a:tc>
                  <a:txBody>
                    <a:bodyPr/>
                    <a:lstStyle/>
                    <a:p>
                      <a:r>
                        <a:rPr lang="en-US" dirty="0"/>
                        <a:t>The DRDLR has the ability to procure and deliver services much faster than Agriculture as it doesn’t have concurrent functions. Department of Agriculture National makes allocations through DORA and has very little control on how and where the Provincial Departments of Agriculture utilize the funding.</a:t>
                      </a:r>
                    </a:p>
                  </a:txBody>
                  <a:tcPr/>
                </a:tc>
                <a:extLst>
                  <a:ext uri="{0D108BD9-81ED-4DB2-BD59-A6C34878D82A}">
                    <a16:rowId xmlns:a16="http://schemas.microsoft.com/office/drawing/2014/main" xmlns="" val="1897600071"/>
                  </a:ext>
                </a:extLst>
              </a:tr>
              <a:tr h="370840">
                <a:tc>
                  <a:txBody>
                    <a:bodyPr/>
                    <a:lstStyle/>
                    <a:p>
                      <a:r>
                        <a:rPr lang="en-US" dirty="0"/>
                        <a:t>The DRDLR has provided 263 stock water</a:t>
                      </a:r>
                      <a:r>
                        <a:rPr lang="en-US" baseline="0" dirty="0"/>
                        <a:t> </a:t>
                      </a:r>
                      <a:r>
                        <a:rPr lang="en-US" dirty="0"/>
                        <a:t>infrastructure </a:t>
                      </a:r>
                      <a:r>
                        <a:rPr lang="en-US" dirty="0" smtClean="0"/>
                        <a:t>facilities.</a:t>
                      </a:r>
                      <a:endParaRPr lang="en-US" dirty="0"/>
                    </a:p>
                  </a:txBody>
                  <a:tcPr/>
                </a:tc>
                <a:extLst>
                  <a:ext uri="{0D108BD9-81ED-4DB2-BD59-A6C34878D82A}">
                    <a16:rowId xmlns:a16="http://schemas.microsoft.com/office/drawing/2014/main" xmlns="" val="403465311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DRDLR has provided 137 boreholes</a:t>
                      </a:r>
                    </a:p>
                  </a:txBody>
                  <a:tcPr/>
                </a:tc>
                <a:extLst>
                  <a:ext uri="{0D108BD9-81ED-4DB2-BD59-A6C34878D82A}">
                    <a16:rowId xmlns:a16="http://schemas.microsoft.com/office/drawing/2014/main" xmlns="" val="2542052914"/>
                  </a:ext>
                </a:extLst>
              </a:tr>
              <a:tr h="370840">
                <a:tc>
                  <a:txBody>
                    <a:bodyPr/>
                    <a:lstStyle/>
                    <a:p>
                      <a:r>
                        <a:rPr lang="en-US" dirty="0"/>
                        <a:t>The DRDLR has been able to fence 340 projects.</a:t>
                      </a:r>
                    </a:p>
                  </a:txBody>
                  <a:tcPr/>
                </a:tc>
                <a:extLst>
                  <a:ext uri="{0D108BD9-81ED-4DB2-BD59-A6C34878D82A}">
                    <a16:rowId xmlns:a16="http://schemas.microsoft.com/office/drawing/2014/main" xmlns="" val="819178834"/>
                  </a:ext>
                </a:extLst>
              </a:tr>
              <a:tr h="370840">
                <a:tc>
                  <a:txBody>
                    <a:bodyPr/>
                    <a:lstStyle/>
                    <a:p>
                      <a:r>
                        <a:rPr lang="en-US" dirty="0"/>
                        <a:t>The DRDLR has been able to provide 47 animal handling facilities</a:t>
                      </a:r>
                    </a:p>
                  </a:txBody>
                  <a:tcPr/>
                </a:tc>
                <a:extLst>
                  <a:ext uri="{0D108BD9-81ED-4DB2-BD59-A6C34878D82A}">
                    <a16:rowId xmlns:a16="http://schemas.microsoft.com/office/drawing/2014/main" xmlns="" val="3436206327"/>
                  </a:ext>
                </a:extLst>
              </a:tr>
              <a:tr h="370840">
                <a:tc>
                  <a:txBody>
                    <a:bodyPr/>
                    <a:lstStyle/>
                    <a:p>
                      <a:r>
                        <a:rPr lang="en-US" dirty="0"/>
                        <a:t>The DRDLR has supported 20 irrigation schemes</a:t>
                      </a:r>
                    </a:p>
                  </a:txBody>
                  <a:tcPr/>
                </a:tc>
                <a:extLst>
                  <a:ext uri="{0D108BD9-81ED-4DB2-BD59-A6C34878D82A}">
                    <a16:rowId xmlns:a16="http://schemas.microsoft.com/office/drawing/2014/main" xmlns="" val="1839586231"/>
                  </a:ext>
                </a:extLst>
              </a:tr>
            </a:tbl>
          </a:graphicData>
        </a:graphic>
      </p:graphicFrame>
      <p:graphicFrame>
        <p:nvGraphicFramePr>
          <p:cNvPr id="2" name="Table 1">
            <a:extLst>
              <a:ext uri="{FF2B5EF4-FFF2-40B4-BE49-F238E27FC236}">
                <a16:creationId xmlns:a16="http://schemas.microsoft.com/office/drawing/2014/main" xmlns="" id="{F101A2FB-ACE5-0540-9292-F9A2DCC36137}"/>
              </a:ext>
            </a:extLst>
          </p:cNvPr>
          <p:cNvGraphicFramePr>
            <a:graphicFrameLocks noGrp="1"/>
          </p:cNvGraphicFramePr>
          <p:nvPr>
            <p:extLst>
              <p:ext uri="{D42A27DB-BD31-4B8C-83A1-F6EECF244321}">
                <p14:modId xmlns:p14="http://schemas.microsoft.com/office/powerpoint/2010/main" xmlns="" val="9730274"/>
              </p:ext>
            </p:extLst>
          </p:nvPr>
        </p:nvGraphicFramePr>
        <p:xfrm>
          <a:off x="5190768" y="1196752"/>
          <a:ext cx="3879588" cy="3302000"/>
        </p:xfrm>
        <a:graphic>
          <a:graphicData uri="http://schemas.openxmlformats.org/drawingml/2006/table">
            <a:tbl>
              <a:tblPr firstRow="1" bandRow="1">
                <a:tableStyleId>{073A0DAA-6AF3-43AB-8588-CEC1D06C72B9}</a:tableStyleId>
              </a:tblPr>
              <a:tblGrid>
                <a:gridCol w="3879588">
                  <a:extLst>
                    <a:ext uri="{9D8B030D-6E8A-4147-A177-3AD203B41FA5}">
                      <a16:colId xmlns:a16="http://schemas.microsoft.com/office/drawing/2014/main" xmlns="" val="239742234"/>
                    </a:ext>
                  </a:extLst>
                </a:gridCol>
              </a:tblGrid>
              <a:tr h="370840">
                <a:tc>
                  <a:txBody>
                    <a:bodyPr/>
                    <a:lstStyle/>
                    <a:p>
                      <a:r>
                        <a:rPr lang="en-US" dirty="0"/>
                        <a:t>Impact</a:t>
                      </a:r>
                    </a:p>
                  </a:txBody>
                  <a:tcPr/>
                </a:tc>
                <a:extLst>
                  <a:ext uri="{0D108BD9-81ED-4DB2-BD59-A6C34878D82A}">
                    <a16:rowId xmlns:a16="http://schemas.microsoft.com/office/drawing/2014/main" xmlns="" val="3033765344"/>
                  </a:ext>
                </a:extLst>
              </a:tr>
              <a:tr h="370840">
                <a:tc>
                  <a:txBody>
                    <a:bodyPr/>
                    <a:lstStyle/>
                    <a:p>
                      <a:r>
                        <a:rPr lang="en-US" dirty="0"/>
                        <a:t>Estimated number of over 2000Ha fenced </a:t>
                      </a:r>
                    </a:p>
                  </a:txBody>
                  <a:tcPr/>
                </a:tc>
                <a:extLst>
                  <a:ext uri="{0D108BD9-81ED-4DB2-BD59-A6C34878D82A}">
                    <a16:rowId xmlns:a16="http://schemas.microsoft.com/office/drawing/2014/main" xmlns="" val="865692103"/>
                  </a:ext>
                </a:extLst>
              </a:tr>
              <a:tr h="370840">
                <a:tc>
                  <a:txBody>
                    <a:bodyPr/>
                    <a:lstStyle/>
                    <a:p>
                      <a:r>
                        <a:rPr lang="en-US" baseline="0" dirty="0"/>
                        <a:t>27 150 jobs have been created </a:t>
                      </a:r>
                      <a:r>
                        <a:rPr lang="en-US" dirty="0"/>
                        <a:t>through construction</a:t>
                      </a:r>
                    </a:p>
                  </a:txBody>
                  <a:tcPr/>
                </a:tc>
                <a:extLst>
                  <a:ext uri="{0D108BD9-81ED-4DB2-BD59-A6C34878D82A}">
                    <a16:rowId xmlns:a16="http://schemas.microsoft.com/office/drawing/2014/main" xmlns="" val="3746139407"/>
                  </a:ext>
                </a:extLst>
              </a:tr>
              <a:tr h="370840">
                <a:tc>
                  <a:txBody>
                    <a:bodyPr/>
                    <a:lstStyle/>
                    <a:p>
                      <a:r>
                        <a:rPr lang="en-US" dirty="0"/>
                        <a:t>21</a:t>
                      </a:r>
                      <a:r>
                        <a:rPr lang="en-US" baseline="0" dirty="0"/>
                        <a:t> 904</a:t>
                      </a:r>
                      <a:r>
                        <a:rPr lang="en-US" dirty="0"/>
                        <a:t> Households have benefited</a:t>
                      </a:r>
                      <a:r>
                        <a:rPr lang="en-US" baseline="0" dirty="0"/>
                        <a:t> through rural development projects</a:t>
                      </a:r>
                      <a:endParaRPr lang="en-US" dirty="0"/>
                    </a:p>
                  </a:txBody>
                  <a:tcPr/>
                </a:tc>
                <a:extLst>
                  <a:ext uri="{0D108BD9-81ED-4DB2-BD59-A6C34878D82A}">
                    <a16:rowId xmlns:a16="http://schemas.microsoft.com/office/drawing/2014/main" xmlns="" val="2381937856"/>
                  </a:ext>
                </a:extLst>
              </a:tr>
              <a:tr h="370840">
                <a:tc>
                  <a:txBody>
                    <a:bodyPr/>
                    <a:lstStyle/>
                    <a:p>
                      <a:r>
                        <a:rPr lang="en-US" dirty="0"/>
                        <a:t>21 904 Farmers supported with Infrastructure</a:t>
                      </a:r>
                    </a:p>
                  </a:txBody>
                  <a:tcPr/>
                </a:tc>
                <a:extLst>
                  <a:ext uri="{0D108BD9-81ED-4DB2-BD59-A6C34878D82A}">
                    <a16:rowId xmlns:a16="http://schemas.microsoft.com/office/drawing/2014/main" xmlns="" val="37521692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Skills Developed: 11 430</a:t>
                      </a:r>
                    </a:p>
                  </a:txBody>
                  <a:tcPr/>
                </a:tc>
                <a:extLst>
                  <a:ext uri="{0D108BD9-81ED-4DB2-BD59-A6C34878D82A}">
                    <a16:rowId xmlns:a16="http://schemas.microsoft.com/office/drawing/2014/main" xmlns="" val="666327175"/>
                  </a:ext>
                </a:extLst>
              </a:tr>
            </a:tbl>
          </a:graphicData>
        </a:graphic>
      </p:graphicFrame>
      <p:graphicFrame>
        <p:nvGraphicFramePr>
          <p:cNvPr id="6" name="Table 5">
            <a:extLst>
              <a:ext uri="{FF2B5EF4-FFF2-40B4-BE49-F238E27FC236}">
                <a16:creationId xmlns:a16="http://schemas.microsoft.com/office/drawing/2014/main" xmlns="" id="{C23F0BFD-47FE-5743-BC2E-A7C94D141FD8}"/>
              </a:ext>
            </a:extLst>
          </p:cNvPr>
          <p:cNvGraphicFramePr>
            <a:graphicFrameLocks noGrp="1"/>
          </p:cNvGraphicFramePr>
          <p:nvPr>
            <p:extLst>
              <p:ext uri="{D42A27DB-BD31-4B8C-83A1-F6EECF244321}">
                <p14:modId xmlns:p14="http://schemas.microsoft.com/office/powerpoint/2010/main" xmlns="" val="9730274"/>
              </p:ext>
            </p:extLst>
          </p:nvPr>
        </p:nvGraphicFramePr>
        <p:xfrm>
          <a:off x="5190768" y="1210944"/>
          <a:ext cx="3879588" cy="3302000"/>
        </p:xfrm>
        <a:graphic>
          <a:graphicData uri="http://schemas.openxmlformats.org/drawingml/2006/table">
            <a:tbl>
              <a:tblPr firstRow="1" bandRow="1">
                <a:tableStyleId>{073A0DAA-6AF3-43AB-8588-CEC1D06C72B9}</a:tableStyleId>
              </a:tblPr>
              <a:tblGrid>
                <a:gridCol w="3879588">
                  <a:extLst>
                    <a:ext uri="{9D8B030D-6E8A-4147-A177-3AD203B41FA5}">
                      <a16:colId xmlns:a16="http://schemas.microsoft.com/office/drawing/2014/main" xmlns="" val="239742234"/>
                    </a:ext>
                  </a:extLst>
                </a:gridCol>
              </a:tblGrid>
              <a:tr h="370840">
                <a:tc>
                  <a:txBody>
                    <a:bodyPr/>
                    <a:lstStyle/>
                    <a:p>
                      <a:r>
                        <a:rPr lang="en-US" dirty="0"/>
                        <a:t>Impact</a:t>
                      </a:r>
                    </a:p>
                  </a:txBody>
                  <a:tcPr/>
                </a:tc>
                <a:extLst>
                  <a:ext uri="{0D108BD9-81ED-4DB2-BD59-A6C34878D82A}">
                    <a16:rowId xmlns:a16="http://schemas.microsoft.com/office/drawing/2014/main" xmlns="" val="3033765344"/>
                  </a:ext>
                </a:extLst>
              </a:tr>
              <a:tr h="370840">
                <a:tc>
                  <a:txBody>
                    <a:bodyPr/>
                    <a:lstStyle/>
                    <a:p>
                      <a:r>
                        <a:rPr lang="en-US" dirty="0"/>
                        <a:t>Estimated number of over 2000Ha fenced </a:t>
                      </a:r>
                    </a:p>
                  </a:txBody>
                  <a:tcPr/>
                </a:tc>
                <a:extLst>
                  <a:ext uri="{0D108BD9-81ED-4DB2-BD59-A6C34878D82A}">
                    <a16:rowId xmlns:a16="http://schemas.microsoft.com/office/drawing/2014/main" xmlns="" val="865692103"/>
                  </a:ext>
                </a:extLst>
              </a:tr>
              <a:tr h="370840">
                <a:tc>
                  <a:txBody>
                    <a:bodyPr/>
                    <a:lstStyle/>
                    <a:p>
                      <a:r>
                        <a:rPr lang="en-US" baseline="0" dirty="0"/>
                        <a:t>27 150 jobs have been created </a:t>
                      </a:r>
                      <a:r>
                        <a:rPr lang="en-US" dirty="0"/>
                        <a:t>through construction</a:t>
                      </a:r>
                    </a:p>
                  </a:txBody>
                  <a:tcPr/>
                </a:tc>
                <a:extLst>
                  <a:ext uri="{0D108BD9-81ED-4DB2-BD59-A6C34878D82A}">
                    <a16:rowId xmlns:a16="http://schemas.microsoft.com/office/drawing/2014/main" xmlns="" val="3746139407"/>
                  </a:ext>
                </a:extLst>
              </a:tr>
              <a:tr h="370840">
                <a:tc>
                  <a:txBody>
                    <a:bodyPr/>
                    <a:lstStyle/>
                    <a:p>
                      <a:r>
                        <a:rPr lang="en-US" dirty="0"/>
                        <a:t>21</a:t>
                      </a:r>
                      <a:r>
                        <a:rPr lang="en-US" baseline="0" dirty="0"/>
                        <a:t> 904</a:t>
                      </a:r>
                      <a:r>
                        <a:rPr lang="en-US" dirty="0"/>
                        <a:t> Households have benefited</a:t>
                      </a:r>
                      <a:r>
                        <a:rPr lang="en-US" baseline="0" dirty="0"/>
                        <a:t> through rural development projects</a:t>
                      </a:r>
                      <a:endParaRPr lang="en-US" dirty="0"/>
                    </a:p>
                  </a:txBody>
                  <a:tcPr/>
                </a:tc>
                <a:extLst>
                  <a:ext uri="{0D108BD9-81ED-4DB2-BD59-A6C34878D82A}">
                    <a16:rowId xmlns:a16="http://schemas.microsoft.com/office/drawing/2014/main" xmlns="" val="2381937856"/>
                  </a:ext>
                </a:extLst>
              </a:tr>
              <a:tr h="370840">
                <a:tc>
                  <a:txBody>
                    <a:bodyPr/>
                    <a:lstStyle/>
                    <a:p>
                      <a:r>
                        <a:rPr lang="en-US" dirty="0"/>
                        <a:t>21 904 Farmers supported with Infrastructure</a:t>
                      </a:r>
                    </a:p>
                  </a:txBody>
                  <a:tcPr/>
                </a:tc>
                <a:extLst>
                  <a:ext uri="{0D108BD9-81ED-4DB2-BD59-A6C34878D82A}">
                    <a16:rowId xmlns:a16="http://schemas.microsoft.com/office/drawing/2014/main" xmlns="" val="37521692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Skills Developed: 11 430</a:t>
                      </a:r>
                    </a:p>
                  </a:txBody>
                  <a:tcPr/>
                </a:tc>
                <a:extLst>
                  <a:ext uri="{0D108BD9-81ED-4DB2-BD59-A6C34878D82A}">
                    <a16:rowId xmlns:a16="http://schemas.microsoft.com/office/drawing/2014/main" xmlns="" val="666327175"/>
                  </a:ext>
                </a:extLst>
              </a:tr>
            </a:tbl>
          </a:graphicData>
        </a:graphic>
      </p:graphicFrame>
    </p:spTree>
    <p:custDataLst>
      <p:tags r:id="rId1"/>
    </p:custDataLst>
    <p:extLst>
      <p:ext uri="{BB962C8B-B14F-4D97-AF65-F5344CB8AC3E}">
        <p14:creationId xmlns:p14="http://schemas.microsoft.com/office/powerpoint/2010/main" xmlns="" val="2940563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2466243" y="231776"/>
            <a:ext cx="4664319" cy="354013"/>
          </a:xfrm>
          <a:prstGeom prst="rect">
            <a:avLst/>
          </a:prstGeom>
          <a:noFill/>
        </p:spPr>
        <p:txBody>
          <a:bodyPr lIns="38472" tIns="38472" rIns="38472" bIns="38472">
            <a:spAutoFit/>
          </a:bodyPr>
          <a:lstStyle/>
          <a:p>
            <a:pPr algn="ctr" defTabSz="1044416">
              <a:spcBef>
                <a:spcPts val="321"/>
              </a:spcBef>
              <a:defRPr/>
            </a:pPr>
            <a:r>
              <a:rPr lang="en-US" b="1" kern="0" dirty="0">
                <a:solidFill>
                  <a:srgbClr val="FFFFFF"/>
                </a:solidFill>
                <a:latin typeface="Arial" charset="0"/>
                <a:ea typeface="Arial" charset="0"/>
                <a:cs typeface="Arial" charset="0"/>
              </a:rPr>
              <a:t>Policy Alignment</a:t>
            </a:r>
          </a:p>
        </p:txBody>
      </p:sp>
      <p:sp>
        <p:nvSpPr>
          <p:cNvPr id="23568" name="Shape 45"/>
          <p:cNvSpPr txBox="1">
            <a:spLocks/>
          </p:cNvSpPr>
          <p:nvPr/>
        </p:nvSpPr>
        <p:spPr bwMode="auto">
          <a:xfrm>
            <a:off x="0" y="292894"/>
            <a:ext cx="9129551" cy="585789"/>
          </a:xfrm>
          <a:prstGeom prst="rect">
            <a:avLst/>
          </a:prstGeom>
        </p:spPr>
        <p:txBody>
          <a:bodyPr vert="horz" lIns="91440" tIns="45720" rIns="91440" bIns="45720" rtlCol="0" anchor="ctr">
            <a:noAutofit/>
          </a:bodyPr>
          <a:lstStyle>
            <a:lvl1pPr algn="ctr" defTabSz="457200">
              <a:spcBef>
                <a:spcPct val="0"/>
              </a:spcBef>
              <a:buNone/>
              <a:defRPr sz="2800" b="1">
                <a:latin typeface="+mj-lt"/>
                <a:ea typeface="+mj-ea"/>
                <a:cs typeface="+mj-cs"/>
              </a:defRPr>
            </a:lvl1pPr>
          </a:lstStyle>
          <a:p>
            <a:r>
              <a:rPr lang="en-ZA" dirty="0" smtClean="0"/>
              <a:t>7. Challenges </a:t>
            </a:r>
            <a:r>
              <a:rPr lang="en-ZA" dirty="0"/>
              <a:t>and Mitigation measures</a:t>
            </a:r>
          </a:p>
        </p:txBody>
      </p:sp>
      <p:graphicFrame>
        <p:nvGraphicFramePr>
          <p:cNvPr id="2" name="Table 1">
            <a:extLst>
              <a:ext uri="{FF2B5EF4-FFF2-40B4-BE49-F238E27FC236}">
                <a16:creationId xmlns:a16="http://schemas.microsoft.com/office/drawing/2014/main" xmlns="" id="{8DB7D970-879A-EE48-9996-9966DF31D9FE}"/>
              </a:ext>
            </a:extLst>
          </p:cNvPr>
          <p:cNvGraphicFramePr>
            <a:graphicFrameLocks noGrp="1"/>
          </p:cNvGraphicFramePr>
          <p:nvPr>
            <p:extLst>
              <p:ext uri="{D42A27DB-BD31-4B8C-83A1-F6EECF244321}">
                <p14:modId xmlns:p14="http://schemas.microsoft.com/office/powerpoint/2010/main" xmlns="" val="1342489926"/>
              </p:ext>
            </p:extLst>
          </p:nvPr>
        </p:nvGraphicFramePr>
        <p:xfrm>
          <a:off x="251520" y="942735"/>
          <a:ext cx="8496944" cy="2473960"/>
        </p:xfrm>
        <a:graphic>
          <a:graphicData uri="http://schemas.openxmlformats.org/drawingml/2006/table">
            <a:tbl>
              <a:tblPr firstRow="1" bandRow="1">
                <a:tableStyleId>{073A0DAA-6AF3-43AB-8588-CEC1D06C72B9}</a:tableStyleId>
              </a:tblPr>
              <a:tblGrid>
                <a:gridCol w="4248472">
                  <a:extLst>
                    <a:ext uri="{9D8B030D-6E8A-4147-A177-3AD203B41FA5}">
                      <a16:colId xmlns:a16="http://schemas.microsoft.com/office/drawing/2014/main" xmlns="" val="2797509417"/>
                    </a:ext>
                  </a:extLst>
                </a:gridCol>
                <a:gridCol w="4248472">
                  <a:extLst>
                    <a:ext uri="{9D8B030D-6E8A-4147-A177-3AD203B41FA5}">
                      <a16:colId xmlns:a16="http://schemas.microsoft.com/office/drawing/2014/main" xmlns="" val="1013389529"/>
                    </a:ext>
                  </a:extLst>
                </a:gridCol>
              </a:tblGrid>
              <a:tr h="370840">
                <a:tc>
                  <a:txBody>
                    <a:bodyPr/>
                    <a:lstStyle/>
                    <a:p>
                      <a:r>
                        <a:rPr lang="en-US" dirty="0"/>
                        <a:t>Challenge</a:t>
                      </a:r>
                    </a:p>
                  </a:txBody>
                  <a:tcPr/>
                </a:tc>
                <a:tc>
                  <a:txBody>
                    <a:bodyPr/>
                    <a:lstStyle/>
                    <a:p>
                      <a:r>
                        <a:rPr lang="en-US" dirty="0"/>
                        <a:t>Mitigation Measure</a:t>
                      </a:r>
                    </a:p>
                  </a:txBody>
                  <a:tcPr/>
                </a:tc>
                <a:extLst>
                  <a:ext uri="{0D108BD9-81ED-4DB2-BD59-A6C34878D82A}">
                    <a16:rowId xmlns:a16="http://schemas.microsoft.com/office/drawing/2014/main" xmlns="" val="3779555452"/>
                  </a:ext>
                </a:extLst>
              </a:tr>
              <a:tr h="370840">
                <a:tc>
                  <a:txBody>
                    <a:bodyPr/>
                    <a:lstStyle/>
                    <a:p>
                      <a:r>
                        <a:rPr lang="en-US" dirty="0"/>
                        <a:t>Farmer needs in communal, commonage and traditional areas far exceed the available allocations in government</a:t>
                      </a:r>
                    </a:p>
                  </a:txBody>
                  <a:tcPr/>
                </a:tc>
                <a:tc>
                  <a:txBody>
                    <a:bodyPr/>
                    <a:lstStyle/>
                    <a:p>
                      <a:r>
                        <a:rPr lang="en-US" dirty="0"/>
                        <a:t>DRDLR has since inception of these </a:t>
                      </a:r>
                      <a:r>
                        <a:rPr lang="en-US" dirty="0" err="1"/>
                        <a:t>programmes</a:t>
                      </a:r>
                      <a:r>
                        <a:rPr lang="en-US" dirty="0"/>
                        <a:t> consciously made a effort to set aside funding for support these farmers</a:t>
                      </a:r>
                    </a:p>
                  </a:txBody>
                  <a:tcPr/>
                </a:tc>
                <a:extLst>
                  <a:ext uri="{0D108BD9-81ED-4DB2-BD59-A6C34878D82A}">
                    <a16:rowId xmlns:a16="http://schemas.microsoft.com/office/drawing/2014/main" xmlns="" val="1897600071"/>
                  </a:ext>
                </a:extLst>
              </a:tr>
              <a:tr h="370840">
                <a:tc>
                  <a:txBody>
                    <a:bodyPr/>
                    <a:lstStyle/>
                    <a:p>
                      <a:r>
                        <a:rPr lang="en-US" dirty="0"/>
                        <a:t>Agriculture has from time to time indicated that the level of service provided by DRDLR sometimes exceeded the level that Agriculture could provide</a:t>
                      </a:r>
                    </a:p>
                  </a:txBody>
                  <a:tcPr/>
                </a:tc>
                <a:tc>
                  <a:txBody>
                    <a:bodyPr/>
                    <a:lstStyle/>
                    <a:p>
                      <a:r>
                        <a:rPr lang="en-US" dirty="0"/>
                        <a:t>DRDLR provincial infrastructure teams required to get Provincial Agriculture sign-off on the type and specification of the infrastructure being provided</a:t>
                      </a:r>
                    </a:p>
                  </a:txBody>
                  <a:tcPr/>
                </a:tc>
                <a:extLst>
                  <a:ext uri="{0D108BD9-81ED-4DB2-BD59-A6C34878D82A}">
                    <a16:rowId xmlns:a16="http://schemas.microsoft.com/office/drawing/2014/main" xmlns="" val="4034653118"/>
                  </a:ext>
                </a:extLst>
              </a:tr>
            </a:tbl>
          </a:graphicData>
        </a:graphic>
      </p:graphicFrame>
      <p:graphicFrame>
        <p:nvGraphicFramePr>
          <p:cNvPr id="6" name="Table 5">
            <a:extLst>
              <a:ext uri="{FF2B5EF4-FFF2-40B4-BE49-F238E27FC236}">
                <a16:creationId xmlns:a16="http://schemas.microsoft.com/office/drawing/2014/main" xmlns="" id="{6E836F5B-36F9-4948-BA93-4D9B54A5FC84}"/>
              </a:ext>
            </a:extLst>
          </p:cNvPr>
          <p:cNvGraphicFramePr>
            <a:graphicFrameLocks noGrp="1"/>
          </p:cNvGraphicFramePr>
          <p:nvPr>
            <p:extLst>
              <p:ext uri="{D42A27DB-BD31-4B8C-83A1-F6EECF244321}">
                <p14:modId xmlns:p14="http://schemas.microsoft.com/office/powerpoint/2010/main" xmlns="" val="3304707125"/>
              </p:ext>
            </p:extLst>
          </p:nvPr>
        </p:nvGraphicFramePr>
        <p:xfrm>
          <a:off x="260262" y="4221088"/>
          <a:ext cx="8479459" cy="1010920"/>
        </p:xfrm>
        <a:graphic>
          <a:graphicData uri="http://schemas.openxmlformats.org/drawingml/2006/table">
            <a:tbl>
              <a:tblPr firstRow="1" bandRow="1">
                <a:tableStyleId>{073A0DAA-6AF3-43AB-8588-CEC1D06C72B9}</a:tableStyleId>
              </a:tblPr>
              <a:tblGrid>
                <a:gridCol w="8479459">
                  <a:extLst>
                    <a:ext uri="{9D8B030D-6E8A-4147-A177-3AD203B41FA5}">
                      <a16:colId xmlns:a16="http://schemas.microsoft.com/office/drawing/2014/main" xmlns="" val="2797509417"/>
                    </a:ext>
                  </a:extLst>
                </a:gridCol>
              </a:tblGrid>
              <a:tr h="370840">
                <a:tc>
                  <a:txBody>
                    <a:bodyPr/>
                    <a:lstStyle/>
                    <a:p>
                      <a:r>
                        <a:rPr lang="en-US" dirty="0"/>
                        <a:t>Overlaps between </a:t>
                      </a:r>
                      <a:r>
                        <a:rPr lang="en-US" dirty="0" err="1"/>
                        <a:t>Landcare</a:t>
                      </a:r>
                      <a:r>
                        <a:rPr lang="en-US" dirty="0"/>
                        <a:t> programme and the AVMP &amp; RVCP</a:t>
                      </a:r>
                    </a:p>
                  </a:txBody>
                  <a:tcPr/>
                </a:tc>
                <a:extLst>
                  <a:ext uri="{0D108BD9-81ED-4DB2-BD59-A6C34878D82A}">
                    <a16:rowId xmlns:a16="http://schemas.microsoft.com/office/drawing/2014/main" xmlns="" val="3779555452"/>
                  </a:ext>
                </a:extLst>
              </a:tr>
              <a:tr h="370840">
                <a:tc>
                  <a:txBody>
                    <a:bodyPr/>
                    <a:lstStyle/>
                    <a:p>
                      <a:r>
                        <a:rPr lang="en-US" dirty="0"/>
                        <a:t>Both Agriculture and DRDLR </a:t>
                      </a:r>
                      <a:r>
                        <a:rPr lang="en-US" dirty="0" err="1"/>
                        <a:t>programmes</a:t>
                      </a:r>
                      <a:r>
                        <a:rPr lang="en-US" dirty="0"/>
                        <a:t> work with farmers the biggest difference is how the spatial targeting and intervention </a:t>
                      </a:r>
                      <a:r>
                        <a:rPr lang="en-US" dirty="0" err="1"/>
                        <a:t>programmes</a:t>
                      </a:r>
                      <a:r>
                        <a:rPr lang="en-US" dirty="0"/>
                        <a:t> are packaged. </a:t>
                      </a:r>
                    </a:p>
                  </a:txBody>
                  <a:tcPr/>
                </a:tc>
                <a:extLst>
                  <a:ext uri="{0D108BD9-81ED-4DB2-BD59-A6C34878D82A}">
                    <a16:rowId xmlns:a16="http://schemas.microsoft.com/office/drawing/2014/main" xmlns="" val="1897600071"/>
                  </a:ext>
                </a:extLst>
              </a:tr>
            </a:tbl>
          </a:graphicData>
        </a:graphic>
      </p:graphicFrame>
    </p:spTree>
    <p:custDataLst>
      <p:tags r:id="rId1"/>
    </p:custDataLst>
    <p:extLst>
      <p:ext uri="{BB962C8B-B14F-4D97-AF65-F5344CB8AC3E}">
        <p14:creationId xmlns:p14="http://schemas.microsoft.com/office/powerpoint/2010/main" xmlns="" val="3913160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2466243" y="231776"/>
            <a:ext cx="4664319" cy="354013"/>
          </a:xfrm>
          <a:prstGeom prst="rect">
            <a:avLst/>
          </a:prstGeom>
          <a:noFill/>
        </p:spPr>
        <p:txBody>
          <a:bodyPr lIns="38472" tIns="38472" rIns="38472" bIns="38472">
            <a:spAutoFit/>
          </a:bodyPr>
          <a:lstStyle/>
          <a:p>
            <a:pPr algn="ctr" defTabSz="1044416">
              <a:spcBef>
                <a:spcPts val="321"/>
              </a:spcBef>
              <a:defRPr/>
            </a:pPr>
            <a:r>
              <a:rPr lang="en-US" b="1" kern="0" dirty="0">
                <a:solidFill>
                  <a:srgbClr val="FFFFFF"/>
                </a:solidFill>
                <a:latin typeface="Arial" charset="0"/>
                <a:ea typeface="Arial" charset="0"/>
                <a:cs typeface="Arial" charset="0"/>
              </a:rPr>
              <a:t>Policy Alignment</a:t>
            </a:r>
          </a:p>
        </p:txBody>
      </p:sp>
      <p:sp>
        <p:nvSpPr>
          <p:cNvPr id="23568" name="Shape 45"/>
          <p:cNvSpPr txBox="1">
            <a:spLocks/>
          </p:cNvSpPr>
          <p:nvPr/>
        </p:nvSpPr>
        <p:spPr bwMode="auto">
          <a:xfrm>
            <a:off x="44829" y="2636912"/>
            <a:ext cx="9129551" cy="585789"/>
          </a:xfrm>
          <a:prstGeom prst="rect">
            <a:avLst/>
          </a:prstGeom>
        </p:spPr>
        <p:txBody>
          <a:bodyPr vert="horz" lIns="91440" tIns="45720" rIns="91440" bIns="45720" rtlCol="0" anchor="ctr">
            <a:noAutofit/>
          </a:bodyPr>
          <a:lstStyle>
            <a:lvl1pPr algn="ctr" defTabSz="457200">
              <a:spcBef>
                <a:spcPct val="0"/>
              </a:spcBef>
              <a:buNone/>
              <a:defRPr sz="2800" b="1">
                <a:latin typeface="+mj-lt"/>
                <a:ea typeface="+mj-ea"/>
                <a:cs typeface="+mj-cs"/>
              </a:defRPr>
            </a:lvl1pPr>
          </a:lstStyle>
          <a:p>
            <a:r>
              <a:rPr lang="en-US" sz="4000" dirty="0" smtClean="0"/>
              <a:t>THANK YOU</a:t>
            </a:r>
            <a:endParaRPr lang="en-US" sz="4000" dirty="0"/>
          </a:p>
        </p:txBody>
      </p:sp>
    </p:spTree>
    <p:custDataLst>
      <p:tags r:id="rId1"/>
    </p:custDataLst>
    <p:extLst>
      <p:ext uri="{BB962C8B-B14F-4D97-AF65-F5344CB8AC3E}">
        <p14:creationId xmlns:p14="http://schemas.microsoft.com/office/powerpoint/2010/main" xmlns="" val="3803687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2C5BA9-CFF5-C245-A494-110E4B6CC952}"/>
              </a:ext>
            </a:extLst>
          </p:cNvPr>
          <p:cNvSpPr>
            <a:spLocks noGrp="1"/>
          </p:cNvSpPr>
          <p:nvPr>
            <p:ph type="title"/>
          </p:nvPr>
        </p:nvSpPr>
        <p:spPr>
          <a:xfrm>
            <a:off x="457200" y="112062"/>
            <a:ext cx="8229600" cy="1143000"/>
          </a:xfrm>
        </p:spPr>
        <p:txBody>
          <a:bodyPr vert="horz" lIns="91440" tIns="45720" rIns="91440" bIns="45720" rtlCol="0" anchor="ctr">
            <a:normAutofit/>
          </a:bodyPr>
          <a:lstStyle/>
          <a:p>
            <a:pPr algn="ctr"/>
            <a:r>
              <a:rPr lang="en-US" sz="2800" b="1" dirty="0" smtClean="0"/>
              <a:t>Table of Contents</a:t>
            </a:r>
            <a:endParaRPr lang="en-US" sz="2800" b="1" dirty="0"/>
          </a:p>
        </p:txBody>
      </p:sp>
      <p:sp>
        <p:nvSpPr>
          <p:cNvPr id="3" name="Content Placeholder 2">
            <a:extLst>
              <a:ext uri="{FF2B5EF4-FFF2-40B4-BE49-F238E27FC236}">
                <a16:creationId xmlns:a16="http://schemas.microsoft.com/office/drawing/2014/main" xmlns="" id="{0220CE79-06F6-E54A-A679-943B07E77BDF}"/>
              </a:ext>
            </a:extLst>
          </p:cNvPr>
          <p:cNvSpPr>
            <a:spLocks noGrp="1"/>
          </p:cNvSpPr>
          <p:nvPr>
            <p:ph idx="1"/>
          </p:nvPr>
        </p:nvSpPr>
        <p:spPr>
          <a:xfrm>
            <a:off x="359532" y="1196752"/>
            <a:ext cx="8424936" cy="4608512"/>
          </a:xfrm>
        </p:spPr>
        <p:txBody>
          <a:bodyPr>
            <a:noAutofit/>
          </a:bodyPr>
          <a:lstStyle/>
          <a:p>
            <a:pPr marL="457200" indent="-457200" algn="just">
              <a:lnSpc>
                <a:spcPct val="150000"/>
              </a:lnSpc>
              <a:buFont typeface="+mj-lt"/>
              <a:buAutoNum type="arabicPeriod"/>
            </a:pPr>
            <a:r>
              <a:rPr lang="en-US" sz="2000" b="1" dirty="0" smtClean="0"/>
              <a:t>Policy Imperatives</a:t>
            </a:r>
          </a:p>
          <a:p>
            <a:pPr marL="457200" indent="-457200" algn="just">
              <a:lnSpc>
                <a:spcPct val="150000"/>
              </a:lnSpc>
              <a:buFont typeface="+mj-lt"/>
              <a:buAutoNum type="arabicPeriod"/>
            </a:pPr>
            <a:r>
              <a:rPr lang="en-US" sz="2000" b="1" dirty="0"/>
              <a:t>Defining the Animal and Veld Management (AVMP) and River Valley Catalytic (RVCP) </a:t>
            </a:r>
            <a:r>
              <a:rPr lang="en-US" sz="2000" b="1" dirty="0" err="1" smtClean="0"/>
              <a:t>Programmes</a:t>
            </a:r>
            <a:r>
              <a:rPr lang="en-US" sz="2000" b="1" dirty="0" smtClean="0"/>
              <a:t>;</a:t>
            </a:r>
          </a:p>
          <a:p>
            <a:pPr marL="457200" indent="-457200" algn="just">
              <a:lnSpc>
                <a:spcPct val="150000"/>
              </a:lnSpc>
              <a:buFont typeface="+mj-lt"/>
              <a:buAutoNum type="arabicPeriod"/>
            </a:pPr>
            <a:r>
              <a:rPr lang="en-US" sz="2000" b="1" dirty="0"/>
              <a:t>High Level Progress Report on Implementation of the AVMP 2009-2019 </a:t>
            </a:r>
            <a:endParaRPr lang="en-US" sz="2000" b="1" dirty="0" smtClean="0"/>
          </a:p>
          <a:p>
            <a:pPr marL="457200" indent="-457200" algn="just">
              <a:lnSpc>
                <a:spcPct val="150000"/>
              </a:lnSpc>
              <a:buFont typeface="+mj-lt"/>
              <a:buAutoNum type="arabicPeriod"/>
            </a:pPr>
            <a:r>
              <a:rPr lang="en-US" sz="2000" b="1" dirty="0"/>
              <a:t>AVMP Expenditure per Financial Year for the period 2012/13 – </a:t>
            </a:r>
            <a:r>
              <a:rPr lang="en-US" sz="2000" b="1" dirty="0" smtClean="0"/>
              <a:t>2016/17;</a:t>
            </a:r>
          </a:p>
          <a:p>
            <a:pPr marL="457200" indent="-457200">
              <a:buFont typeface="+mj-lt"/>
              <a:buAutoNum type="arabicPeriod"/>
            </a:pPr>
            <a:r>
              <a:rPr lang="en-US" sz="2000" b="1" dirty="0" smtClean="0"/>
              <a:t>Detailed </a:t>
            </a:r>
            <a:r>
              <a:rPr lang="en-US" sz="2000" b="1" dirty="0"/>
              <a:t>list of projects per province per </a:t>
            </a:r>
            <a:r>
              <a:rPr lang="en-US" sz="2000" b="1" dirty="0" smtClean="0"/>
              <a:t>locality: Attached </a:t>
            </a:r>
            <a:r>
              <a:rPr lang="en-US" sz="2000" b="1" dirty="0"/>
              <a:t>as </a:t>
            </a:r>
            <a:r>
              <a:rPr lang="en-US" sz="2000" b="1" dirty="0" smtClean="0"/>
              <a:t>Annexures </a:t>
            </a:r>
            <a:r>
              <a:rPr lang="en-US" sz="2000" b="1" dirty="0"/>
              <a:t>A (</a:t>
            </a:r>
            <a:r>
              <a:rPr lang="en-US" sz="2000" b="1" dirty="0" smtClean="0"/>
              <a:t>AVMP) </a:t>
            </a:r>
            <a:r>
              <a:rPr lang="en-US" sz="2000" b="1" dirty="0"/>
              <a:t>and </a:t>
            </a:r>
            <a:r>
              <a:rPr lang="en-US" sz="2000" b="1" dirty="0" smtClean="0"/>
              <a:t>B (RVCP), due </a:t>
            </a:r>
            <a:r>
              <a:rPr lang="en-US" sz="2000" b="1" dirty="0"/>
              <a:t>to </a:t>
            </a:r>
            <a:r>
              <a:rPr lang="en-US" sz="2000" b="1" dirty="0" smtClean="0"/>
              <a:t>size</a:t>
            </a:r>
            <a:r>
              <a:rPr lang="en-US" sz="2000" b="1" dirty="0"/>
              <a:t>;</a:t>
            </a:r>
            <a:endParaRPr lang="en-US" sz="2000" b="1" dirty="0" smtClean="0"/>
          </a:p>
          <a:p>
            <a:pPr marL="457200" indent="-457200" algn="just">
              <a:lnSpc>
                <a:spcPct val="150000"/>
              </a:lnSpc>
              <a:buFont typeface="+mj-lt"/>
              <a:buAutoNum type="arabicPeriod"/>
            </a:pPr>
            <a:r>
              <a:rPr lang="en-ZA" sz="2000" b="1" dirty="0"/>
              <a:t>Successes &amp; Socio-Economic impact of the AVMP and RVCP programmes; </a:t>
            </a:r>
            <a:endParaRPr lang="en-ZA" sz="2000" b="1" dirty="0" smtClean="0"/>
          </a:p>
          <a:p>
            <a:pPr marL="457200" indent="-457200" algn="just">
              <a:lnSpc>
                <a:spcPct val="150000"/>
              </a:lnSpc>
              <a:buFont typeface="+mj-lt"/>
              <a:buAutoNum type="arabicPeriod"/>
            </a:pPr>
            <a:r>
              <a:rPr lang="en-ZA" sz="2000" b="1" dirty="0"/>
              <a:t>Challenges and Mitigation </a:t>
            </a:r>
            <a:r>
              <a:rPr lang="en-ZA" sz="2000" b="1" dirty="0" smtClean="0"/>
              <a:t>measures.</a:t>
            </a:r>
            <a:endParaRPr lang="en-ZA" sz="2000" b="1" dirty="0"/>
          </a:p>
          <a:p>
            <a:pPr algn="just">
              <a:lnSpc>
                <a:spcPct val="150000"/>
              </a:lnSpc>
            </a:pPr>
            <a:endParaRPr lang="en-ZA" sz="2000" dirty="0"/>
          </a:p>
          <a:p>
            <a:pPr algn="just">
              <a:lnSpc>
                <a:spcPct val="150000"/>
              </a:lnSpc>
            </a:pPr>
            <a:endParaRPr lang="en-US" sz="2000" dirty="0"/>
          </a:p>
          <a:p>
            <a:pPr algn="just">
              <a:lnSpc>
                <a:spcPct val="150000"/>
              </a:lnSpc>
            </a:pPr>
            <a:endParaRPr lang="en-US" sz="2000" dirty="0" smtClean="0"/>
          </a:p>
          <a:p>
            <a:pPr algn="just">
              <a:lnSpc>
                <a:spcPct val="150000"/>
              </a:lnSpc>
            </a:pPr>
            <a:endParaRPr lang="en-US" sz="2000" dirty="0" smtClean="0"/>
          </a:p>
          <a:p>
            <a:pPr marL="0" indent="0" algn="just">
              <a:lnSpc>
                <a:spcPct val="150000"/>
              </a:lnSpc>
              <a:buNone/>
            </a:pPr>
            <a:endParaRPr lang="en-US" sz="2000" dirty="0"/>
          </a:p>
        </p:txBody>
      </p:sp>
      <p:sp>
        <p:nvSpPr>
          <p:cNvPr id="4" name="Slide Number Placeholder 3">
            <a:extLst>
              <a:ext uri="{FF2B5EF4-FFF2-40B4-BE49-F238E27FC236}">
                <a16:creationId xmlns:a16="http://schemas.microsoft.com/office/drawing/2014/main" xmlns="" id="{383BC658-2036-7F4C-AFC0-751A614B7C24}"/>
              </a:ext>
            </a:extLst>
          </p:cNvPr>
          <p:cNvSpPr>
            <a:spLocks noGrp="1"/>
          </p:cNvSpPr>
          <p:nvPr>
            <p:ph type="sldNum" sz="quarter" idx="12"/>
          </p:nvPr>
        </p:nvSpPr>
        <p:spPr/>
        <p:txBody>
          <a:bodyPr/>
          <a:lstStyle/>
          <a:p>
            <a:fld id="{767F52F4-ED36-4A04-8799-C9EBEF52A71F}" type="slidenum">
              <a:rPr lang="en-US" smtClean="0"/>
              <a:pPr/>
              <a:t>2</a:t>
            </a:fld>
            <a:endParaRPr lang="en-US" dirty="0"/>
          </a:p>
        </p:txBody>
      </p:sp>
    </p:spTree>
    <p:extLst>
      <p:ext uri="{BB962C8B-B14F-4D97-AF65-F5344CB8AC3E}">
        <p14:creationId xmlns:p14="http://schemas.microsoft.com/office/powerpoint/2010/main" xmlns="" val="188032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2C5BA9-CFF5-C245-A494-110E4B6CC952}"/>
              </a:ext>
            </a:extLst>
          </p:cNvPr>
          <p:cNvSpPr>
            <a:spLocks noGrp="1"/>
          </p:cNvSpPr>
          <p:nvPr>
            <p:ph type="title"/>
          </p:nvPr>
        </p:nvSpPr>
        <p:spPr>
          <a:xfrm>
            <a:off x="457200" y="112062"/>
            <a:ext cx="8229600" cy="1143000"/>
          </a:xfrm>
        </p:spPr>
        <p:txBody>
          <a:bodyPr vert="horz" lIns="91440" tIns="45720" rIns="91440" bIns="45720" rtlCol="0" anchor="ctr">
            <a:normAutofit/>
          </a:bodyPr>
          <a:lstStyle/>
          <a:p>
            <a:pPr algn="ctr"/>
            <a:r>
              <a:rPr lang="en-US" sz="2800" b="1" dirty="0" smtClean="0"/>
              <a:t>1. Policy </a:t>
            </a:r>
            <a:r>
              <a:rPr lang="en-US" sz="2800" b="1" dirty="0"/>
              <a:t>Imperatives</a:t>
            </a:r>
          </a:p>
        </p:txBody>
      </p:sp>
      <p:sp>
        <p:nvSpPr>
          <p:cNvPr id="3" name="Content Placeholder 2">
            <a:extLst>
              <a:ext uri="{FF2B5EF4-FFF2-40B4-BE49-F238E27FC236}">
                <a16:creationId xmlns:a16="http://schemas.microsoft.com/office/drawing/2014/main" xmlns="" id="{0220CE79-06F6-E54A-A679-943B07E77BDF}"/>
              </a:ext>
            </a:extLst>
          </p:cNvPr>
          <p:cNvSpPr>
            <a:spLocks noGrp="1"/>
          </p:cNvSpPr>
          <p:nvPr>
            <p:ph idx="1"/>
          </p:nvPr>
        </p:nvSpPr>
        <p:spPr>
          <a:xfrm>
            <a:off x="359532" y="1412776"/>
            <a:ext cx="8424936" cy="2895600"/>
          </a:xfrm>
        </p:spPr>
        <p:txBody>
          <a:bodyPr>
            <a:noAutofit/>
          </a:bodyPr>
          <a:lstStyle/>
          <a:p>
            <a:pPr marL="0" indent="0" algn="just">
              <a:lnSpc>
                <a:spcPct val="150000"/>
              </a:lnSpc>
              <a:buNone/>
            </a:pPr>
            <a:r>
              <a:rPr lang="en-US" sz="2000" dirty="0"/>
              <a:t>The DRDLR’s </a:t>
            </a:r>
            <a:r>
              <a:rPr lang="en-US" sz="2000" b="1" dirty="0"/>
              <a:t>Comprehensive Rural Development Programme</a:t>
            </a:r>
            <a:r>
              <a:rPr lang="en-US" sz="2000" dirty="0"/>
              <a:t> (CRDP) framework document, which was adopted by Cabinet in 2009, focuses on empowering rural households to build “</a:t>
            </a:r>
            <a:r>
              <a:rPr lang="en-US" sz="2000" i="1" dirty="0"/>
              <a:t>Vibrant, Equitable and Sustainable Rural Communities</a:t>
            </a:r>
            <a:r>
              <a:rPr lang="en-US" sz="2000" dirty="0"/>
              <a:t>.</a:t>
            </a:r>
            <a:r>
              <a:rPr lang="en-US" sz="2000" i="1" dirty="0"/>
              <a:t>” </a:t>
            </a:r>
            <a:r>
              <a:rPr lang="en-US" sz="2000" dirty="0"/>
              <a:t>This vision is to be achieved</a:t>
            </a:r>
            <a:r>
              <a:rPr lang="en-US" sz="2000" i="1" dirty="0"/>
              <a:t> </a:t>
            </a:r>
            <a:r>
              <a:rPr lang="en-US" sz="2000" dirty="0"/>
              <a:t>through a three-pronged strategy of:</a:t>
            </a:r>
            <a:r>
              <a:rPr lang="en-US" sz="2000" i="1" dirty="0"/>
              <a:t> coordinated and integrated broad-based </a:t>
            </a:r>
            <a:r>
              <a:rPr lang="en-US" sz="2000" b="1" i="1" dirty="0"/>
              <a:t>agrarian transformation</a:t>
            </a:r>
            <a:r>
              <a:rPr lang="en-US" sz="2000" dirty="0"/>
              <a:t>; </a:t>
            </a:r>
            <a:r>
              <a:rPr lang="en-US" sz="2000" i="1" dirty="0"/>
              <a:t>strategically increasing </a:t>
            </a:r>
            <a:r>
              <a:rPr lang="en-US" sz="2000" b="1" i="1" dirty="0"/>
              <a:t>rural development</a:t>
            </a:r>
            <a:r>
              <a:rPr lang="en-US" sz="2000" dirty="0"/>
              <a:t>; and a</a:t>
            </a:r>
            <a:r>
              <a:rPr lang="en-US" sz="2000" i="1" dirty="0"/>
              <a:t>n improved </a:t>
            </a:r>
            <a:r>
              <a:rPr lang="en-US" sz="2000" b="1" i="1" dirty="0"/>
              <a:t>land reform</a:t>
            </a:r>
            <a:r>
              <a:rPr lang="en-US" sz="2000" i="1" dirty="0"/>
              <a:t> programme</a:t>
            </a:r>
            <a:r>
              <a:rPr lang="en-US" sz="2000" dirty="0"/>
              <a:t>. The CRDP further emphasizes the need for improved intergovernmental coordination in realizing its vision.</a:t>
            </a:r>
          </a:p>
        </p:txBody>
      </p:sp>
      <p:sp>
        <p:nvSpPr>
          <p:cNvPr id="4" name="Slide Number Placeholder 3">
            <a:extLst>
              <a:ext uri="{FF2B5EF4-FFF2-40B4-BE49-F238E27FC236}">
                <a16:creationId xmlns:a16="http://schemas.microsoft.com/office/drawing/2014/main" xmlns="" id="{383BC658-2036-7F4C-AFC0-751A614B7C24}"/>
              </a:ext>
            </a:extLst>
          </p:cNvPr>
          <p:cNvSpPr>
            <a:spLocks noGrp="1"/>
          </p:cNvSpPr>
          <p:nvPr>
            <p:ph type="sldNum" sz="quarter" idx="12"/>
          </p:nvPr>
        </p:nvSpPr>
        <p:spPr/>
        <p:txBody>
          <a:bodyPr/>
          <a:lstStyle/>
          <a:p>
            <a:fld id="{767F52F4-ED36-4A04-8799-C9EBEF52A71F}" type="slidenum">
              <a:rPr lang="en-US" smtClean="0"/>
              <a:pPr/>
              <a:t>3</a:t>
            </a:fld>
            <a:endParaRPr lang="en-US" dirty="0"/>
          </a:p>
        </p:txBody>
      </p:sp>
    </p:spTree>
    <p:extLst>
      <p:ext uri="{BB962C8B-B14F-4D97-AF65-F5344CB8AC3E}">
        <p14:creationId xmlns:p14="http://schemas.microsoft.com/office/powerpoint/2010/main" xmlns="" val="2588187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BCC1A68-91B2-4E47-B4AB-81034F1B2C48}"/>
              </a:ext>
            </a:extLst>
          </p:cNvPr>
          <p:cNvSpPr>
            <a:spLocks noGrp="1"/>
          </p:cNvSpPr>
          <p:nvPr>
            <p:ph idx="1"/>
          </p:nvPr>
        </p:nvSpPr>
        <p:spPr>
          <a:xfrm>
            <a:off x="457200" y="1196752"/>
            <a:ext cx="8229600" cy="2895600"/>
          </a:xfrm>
        </p:spPr>
        <p:txBody>
          <a:bodyPr vert="horz" lIns="91440" tIns="45720" rIns="91440" bIns="45720" rtlCol="0">
            <a:noAutofit/>
          </a:bodyPr>
          <a:lstStyle/>
          <a:p>
            <a:pPr marL="0" indent="0" algn="just">
              <a:buNone/>
            </a:pPr>
            <a:r>
              <a:rPr lang="en-US" sz="2000" dirty="0"/>
              <a:t>The CRDP’s vision and strategy is affirmed by the National Development Plan (NDP), which emphasizes that, “South Africa’s rural communities should have greater opportunities to participate fully in the economic, social and political life of the country.” This is to be achieved through a differentiated strategy that focuses on:</a:t>
            </a:r>
            <a:endParaRPr lang="en-ZA" sz="2000" dirty="0"/>
          </a:p>
          <a:p>
            <a:pPr algn="just"/>
            <a:r>
              <a:rPr lang="en-US" sz="2000" dirty="0"/>
              <a:t>Agricultural development, based on successful land reform, employment creation and strong environmental safeguards. </a:t>
            </a:r>
            <a:endParaRPr lang="en-ZA" sz="2000" dirty="0"/>
          </a:p>
          <a:p>
            <a:pPr algn="just"/>
            <a:r>
              <a:rPr lang="en-US" sz="2000" dirty="0"/>
              <a:t>Quality basic services, particularly education, health care and public transport. Well-functioning and supported communities enable people to seek economic opportunities. </a:t>
            </a:r>
            <a:endParaRPr lang="en-ZA" sz="2000" dirty="0"/>
          </a:p>
          <a:p>
            <a:pPr algn="just"/>
            <a:r>
              <a:rPr lang="en-US" sz="2000" dirty="0"/>
              <a:t>In areas with greater economic potential, industries such as agro-processing, tourism, fisheries (in coastal areas) and small enterprise development should be developed with market support.</a:t>
            </a:r>
            <a:endParaRPr lang="en-ZA" sz="2000" dirty="0"/>
          </a:p>
          <a:p>
            <a:pPr marL="0" indent="0" algn="just">
              <a:buNone/>
            </a:pPr>
            <a:endParaRPr lang="en-US" sz="2000" dirty="0"/>
          </a:p>
        </p:txBody>
      </p:sp>
      <p:sp>
        <p:nvSpPr>
          <p:cNvPr id="4" name="Slide Number Placeholder 3">
            <a:extLst>
              <a:ext uri="{FF2B5EF4-FFF2-40B4-BE49-F238E27FC236}">
                <a16:creationId xmlns:a16="http://schemas.microsoft.com/office/drawing/2014/main" xmlns="" id="{36E82CCC-D09E-9748-9E9A-223A367804B1}"/>
              </a:ext>
            </a:extLst>
          </p:cNvPr>
          <p:cNvSpPr>
            <a:spLocks noGrp="1"/>
          </p:cNvSpPr>
          <p:nvPr>
            <p:ph type="sldNum" sz="quarter" idx="12"/>
          </p:nvPr>
        </p:nvSpPr>
        <p:spPr/>
        <p:txBody>
          <a:bodyPr/>
          <a:lstStyle/>
          <a:p>
            <a:fld id="{767F52F4-ED36-4A04-8799-C9EBEF52A71F}" type="slidenum">
              <a:rPr lang="en-US" smtClean="0"/>
              <a:pPr/>
              <a:t>4</a:t>
            </a:fld>
            <a:endParaRPr lang="en-US" dirty="0"/>
          </a:p>
        </p:txBody>
      </p:sp>
      <p:sp>
        <p:nvSpPr>
          <p:cNvPr id="5" name="Title 1">
            <a:extLst>
              <a:ext uri="{FF2B5EF4-FFF2-40B4-BE49-F238E27FC236}">
                <a16:creationId xmlns:a16="http://schemas.microsoft.com/office/drawing/2014/main" xmlns="" id="{9EEEAB8A-D4A0-BD47-AAC7-3280A949B80C}"/>
              </a:ext>
            </a:extLst>
          </p:cNvPr>
          <p:cNvSpPr>
            <a:spLocks noGrp="1"/>
          </p:cNvSpPr>
          <p:nvPr>
            <p:ph type="title"/>
          </p:nvPr>
        </p:nvSpPr>
        <p:spPr>
          <a:xfrm>
            <a:off x="457200" y="53752"/>
            <a:ext cx="8229600" cy="1143000"/>
          </a:xfrm>
        </p:spPr>
        <p:txBody>
          <a:bodyPr vert="horz" lIns="91440" tIns="45720" rIns="91440" bIns="45720" rtlCol="0" anchor="ctr">
            <a:normAutofit/>
          </a:bodyPr>
          <a:lstStyle/>
          <a:p>
            <a:pPr algn="ctr"/>
            <a:r>
              <a:rPr lang="en-US" sz="2800" b="1" dirty="0"/>
              <a:t>Policy Imperatives (</a:t>
            </a:r>
            <a:r>
              <a:rPr lang="en-US" sz="2800" b="1" dirty="0" err="1"/>
              <a:t>cont</a:t>
            </a:r>
            <a:r>
              <a:rPr lang="en-US" sz="2800" b="1" dirty="0"/>
              <a:t>)</a:t>
            </a:r>
          </a:p>
        </p:txBody>
      </p:sp>
    </p:spTree>
    <p:extLst>
      <p:ext uri="{BB962C8B-B14F-4D97-AF65-F5344CB8AC3E}">
        <p14:creationId xmlns:p14="http://schemas.microsoft.com/office/powerpoint/2010/main" xmlns="" val="62730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E5F4543-DBFB-814F-A6C7-12BBBF0D8A94}"/>
              </a:ext>
            </a:extLst>
          </p:cNvPr>
          <p:cNvSpPr>
            <a:spLocks noGrp="1"/>
          </p:cNvSpPr>
          <p:nvPr>
            <p:ph type="sldNum" sz="quarter" idx="12"/>
          </p:nvPr>
        </p:nvSpPr>
        <p:spPr/>
        <p:txBody>
          <a:bodyPr/>
          <a:lstStyle/>
          <a:p>
            <a:fld id="{767F52F4-ED36-4A04-8799-C9EBEF52A71F}" type="slidenum">
              <a:rPr lang="en-US" smtClean="0"/>
              <a:pPr/>
              <a:t>5</a:t>
            </a:fld>
            <a:endParaRPr lang="en-US" dirty="0"/>
          </a:p>
        </p:txBody>
      </p:sp>
      <p:pic>
        <p:nvPicPr>
          <p:cNvPr id="5" name="Picture 4">
            <a:extLst>
              <a:ext uri="{FF2B5EF4-FFF2-40B4-BE49-F238E27FC236}">
                <a16:creationId xmlns:a16="http://schemas.microsoft.com/office/drawing/2014/main" xmlns="" id="{495AD6AC-EC84-744B-A9E6-957D9DF5FB1B}"/>
              </a:ext>
            </a:extLst>
          </p:cNvPr>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564" y="764704"/>
            <a:ext cx="7848872" cy="5040560"/>
          </a:xfrm>
          <a:prstGeom prst="rect">
            <a:avLst/>
          </a:prstGeom>
          <a:noFill/>
          <a:ln>
            <a:noFill/>
          </a:ln>
        </p:spPr>
      </p:pic>
      <p:sp>
        <p:nvSpPr>
          <p:cNvPr id="6" name="Title 1">
            <a:extLst>
              <a:ext uri="{FF2B5EF4-FFF2-40B4-BE49-F238E27FC236}">
                <a16:creationId xmlns:a16="http://schemas.microsoft.com/office/drawing/2014/main" xmlns="" id="{95A45846-9768-4C41-A3CA-74670B88B046}"/>
              </a:ext>
            </a:extLst>
          </p:cNvPr>
          <p:cNvSpPr>
            <a:spLocks noGrp="1"/>
          </p:cNvSpPr>
          <p:nvPr>
            <p:ph type="title"/>
          </p:nvPr>
        </p:nvSpPr>
        <p:spPr>
          <a:xfrm>
            <a:off x="457200" y="-243408"/>
            <a:ext cx="8229600" cy="1143000"/>
          </a:xfrm>
        </p:spPr>
        <p:txBody>
          <a:bodyPr vert="horz" lIns="91440" tIns="45720" rIns="91440" bIns="45720" rtlCol="0" anchor="ctr">
            <a:normAutofit/>
          </a:bodyPr>
          <a:lstStyle/>
          <a:p>
            <a:pPr algn="ctr"/>
            <a:r>
              <a:rPr lang="en-US" sz="2800" b="1" dirty="0"/>
              <a:t>Policy Imperatives (</a:t>
            </a:r>
            <a:r>
              <a:rPr lang="en-US" sz="2800" b="1" dirty="0" err="1"/>
              <a:t>cont</a:t>
            </a:r>
            <a:r>
              <a:rPr lang="en-US" sz="2800" b="1" dirty="0"/>
              <a:t>)</a:t>
            </a:r>
          </a:p>
        </p:txBody>
      </p:sp>
    </p:spTree>
    <p:extLst>
      <p:ext uri="{BB962C8B-B14F-4D97-AF65-F5344CB8AC3E}">
        <p14:creationId xmlns:p14="http://schemas.microsoft.com/office/powerpoint/2010/main" xmlns="" val="3328288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3D2A45-177E-994B-AB3C-77F357785EF8}"/>
              </a:ext>
            </a:extLst>
          </p:cNvPr>
          <p:cNvSpPr>
            <a:spLocks noGrp="1"/>
          </p:cNvSpPr>
          <p:nvPr>
            <p:ph type="title"/>
          </p:nvPr>
        </p:nvSpPr>
        <p:spPr>
          <a:xfrm>
            <a:off x="232660" y="0"/>
            <a:ext cx="8568952" cy="1143000"/>
          </a:xfrm>
        </p:spPr>
        <p:txBody>
          <a:bodyPr>
            <a:normAutofit/>
          </a:bodyPr>
          <a:lstStyle/>
          <a:p>
            <a:pPr algn="ctr"/>
            <a:r>
              <a:rPr lang="en-US" sz="2800" b="1" dirty="0" smtClean="0"/>
              <a:t>2. Defining </a:t>
            </a:r>
            <a:r>
              <a:rPr lang="en-US" sz="2800" b="1" dirty="0"/>
              <a:t>the Animal and Veld Management (AVMP) and River Valley Catalytic (RVCP) </a:t>
            </a:r>
            <a:r>
              <a:rPr lang="en-US" sz="2800" b="1" dirty="0" err="1"/>
              <a:t>Programmes</a:t>
            </a:r>
            <a:endParaRPr lang="en-US" sz="2800" b="1" dirty="0"/>
          </a:p>
        </p:txBody>
      </p:sp>
      <p:sp>
        <p:nvSpPr>
          <p:cNvPr id="4" name="Slide Number Placeholder 3">
            <a:extLst>
              <a:ext uri="{FF2B5EF4-FFF2-40B4-BE49-F238E27FC236}">
                <a16:creationId xmlns:a16="http://schemas.microsoft.com/office/drawing/2014/main" xmlns="" id="{83D28770-BE5C-5E4A-B684-AA6AC5BE7F6E}"/>
              </a:ext>
            </a:extLst>
          </p:cNvPr>
          <p:cNvSpPr>
            <a:spLocks noGrp="1"/>
          </p:cNvSpPr>
          <p:nvPr>
            <p:ph type="sldNum" sz="quarter" idx="12"/>
          </p:nvPr>
        </p:nvSpPr>
        <p:spPr/>
        <p:txBody>
          <a:bodyPr/>
          <a:lstStyle/>
          <a:p>
            <a:fld id="{767F52F4-ED36-4A04-8799-C9EBEF52A71F}" type="slidenum">
              <a:rPr lang="en-US" smtClean="0"/>
              <a:pPr/>
              <a:t>6</a:t>
            </a:fld>
            <a:endParaRPr lang="en-US" dirty="0"/>
          </a:p>
        </p:txBody>
      </p:sp>
      <p:sp>
        <p:nvSpPr>
          <p:cNvPr id="9" name="Content Placeholder 8">
            <a:extLst>
              <a:ext uri="{FF2B5EF4-FFF2-40B4-BE49-F238E27FC236}">
                <a16:creationId xmlns:a16="http://schemas.microsoft.com/office/drawing/2014/main" xmlns="" id="{B7E0EA89-4A4B-7443-87AB-408F1FA1516E}"/>
              </a:ext>
            </a:extLst>
          </p:cNvPr>
          <p:cNvSpPr>
            <a:spLocks noGrp="1"/>
          </p:cNvSpPr>
          <p:nvPr>
            <p:ph idx="1"/>
          </p:nvPr>
        </p:nvSpPr>
        <p:spPr>
          <a:xfrm>
            <a:off x="185966" y="2243607"/>
            <a:ext cx="4117116" cy="2049489"/>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en-US" sz="1800" dirty="0"/>
              <a:t>The </a:t>
            </a:r>
            <a:r>
              <a:rPr lang="en-US" sz="1800" b="1" dirty="0"/>
              <a:t>AVMP</a:t>
            </a:r>
            <a:r>
              <a:rPr lang="en-US" sz="1800" dirty="0"/>
              <a:t>, focusses on bring arable and grazing land into production by providing all the required infrastructure like fencing, boreholes, irrigation systems, cattle handling and dipping facilities, dams etc. In addition the AVMP supported re-greening and soil rehabilitation.</a:t>
            </a:r>
          </a:p>
          <a:p>
            <a:pPr marL="0" indent="0" algn="just">
              <a:buNone/>
            </a:pPr>
            <a:endParaRPr lang="en-US" sz="1800" dirty="0"/>
          </a:p>
        </p:txBody>
      </p:sp>
      <p:sp>
        <p:nvSpPr>
          <p:cNvPr id="10" name="Content Placeholder 8">
            <a:extLst>
              <a:ext uri="{FF2B5EF4-FFF2-40B4-BE49-F238E27FC236}">
                <a16:creationId xmlns:a16="http://schemas.microsoft.com/office/drawing/2014/main" xmlns="" id="{8D7D7461-B8B6-0048-AF2B-7EF4EC367FDF}"/>
              </a:ext>
            </a:extLst>
          </p:cNvPr>
          <p:cNvSpPr txBox="1">
            <a:spLocks/>
          </p:cNvSpPr>
          <p:nvPr/>
        </p:nvSpPr>
        <p:spPr>
          <a:xfrm>
            <a:off x="4455818" y="2238697"/>
            <a:ext cx="4392488" cy="2049489"/>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1800" dirty="0"/>
              <a:t>The </a:t>
            </a:r>
            <a:r>
              <a:rPr lang="en-US" sz="1800" b="1" dirty="0"/>
              <a:t>RVCP</a:t>
            </a:r>
            <a:r>
              <a:rPr lang="en-US" sz="1800" dirty="0"/>
              <a:t>, focusses on the catalytic utilization of river systems to bring land into production and would typically develop irrigation schemes with all the associated infrastructure.</a:t>
            </a:r>
          </a:p>
        </p:txBody>
      </p:sp>
      <p:sp>
        <p:nvSpPr>
          <p:cNvPr id="11" name="Content Placeholder 8">
            <a:extLst>
              <a:ext uri="{FF2B5EF4-FFF2-40B4-BE49-F238E27FC236}">
                <a16:creationId xmlns:a16="http://schemas.microsoft.com/office/drawing/2014/main" xmlns="" id="{38592094-41DA-2A4A-9537-726B3AEE096F}"/>
              </a:ext>
            </a:extLst>
          </p:cNvPr>
          <p:cNvSpPr txBox="1">
            <a:spLocks/>
          </p:cNvSpPr>
          <p:nvPr/>
        </p:nvSpPr>
        <p:spPr>
          <a:xfrm>
            <a:off x="185966" y="1095698"/>
            <a:ext cx="8662340" cy="28956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US" sz="2000" dirty="0"/>
              <a:t>Both </a:t>
            </a:r>
            <a:r>
              <a:rPr lang="en-US" sz="2000" dirty="0" err="1"/>
              <a:t>programmes</a:t>
            </a:r>
            <a:r>
              <a:rPr lang="en-US" sz="2000" dirty="0"/>
              <a:t> provide infrastructural support to commonages, communal areas, traditional areas and to farmers occupying state owned facilities (where requested by Land Reform), the differences, although slight,  being the following:</a:t>
            </a:r>
          </a:p>
        </p:txBody>
      </p:sp>
      <p:sp>
        <p:nvSpPr>
          <p:cNvPr id="12" name="Content Placeholder 8">
            <a:extLst>
              <a:ext uri="{FF2B5EF4-FFF2-40B4-BE49-F238E27FC236}">
                <a16:creationId xmlns:a16="http://schemas.microsoft.com/office/drawing/2014/main" xmlns="" id="{3BA0D9BE-91EE-034E-BF3C-E0903DBEF0C1}"/>
              </a:ext>
            </a:extLst>
          </p:cNvPr>
          <p:cNvSpPr txBox="1">
            <a:spLocks/>
          </p:cNvSpPr>
          <p:nvPr/>
        </p:nvSpPr>
        <p:spPr>
          <a:xfrm>
            <a:off x="54863" y="4555014"/>
            <a:ext cx="9034273" cy="28956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US" sz="2000" i="1" dirty="0"/>
              <a:t>It must be noted that the Productions Support provided, through the two </a:t>
            </a:r>
            <a:r>
              <a:rPr lang="en-US" sz="2000" i="1" dirty="0" err="1"/>
              <a:t>programmes</a:t>
            </a:r>
            <a:r>
              <a:rPr lang="en-US" sz="2000" i="1" dirty="0"/>
              <a:t> above, contributes to the overarching objectives of the Agri-Parks Programme that has been implemented since the 2015/16 FY </a:t>
            </a:r>
          </a:p>
        </p:txBody>
      </p:sp>
    </p:spTree>
    <p:extLst>
      <p:ext uri="{BB962C8B-B14F-4D97-AF65-F5344CB8AC3E}">
        <p14:creationId xmlns:p14="http://schemas.microsoft.com/office/powerpoint/2010/main" xmlns="" val="446649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0468B1-4561-CE44-B910-793954D65F6E}"/>
              </a:ext>
            </a:extLst>
          </p:cNvPr>
          <p:cNvSpPr>
            <a:spLocks noGrp="1"/>
          </p:cNvSpPr>
          <p:nvPr>
            <p:ph type="title"/>
          </p:nvPr>
        </p:nvSpPr>
        <p:spPr>
          <a:xfrm>
            <a:off x="215516" y="-99392"/>
            <a:ext cx="8712968" cy="1143000"/>
          </a:xfrm>
        </p:spPr>
        <p:txBody>
          <a:bodyPr vert="horz" lIns="91440" tIns="45720" rIns="91440" bIns="45720" rtlCol="0" anchor="ctr">
            <a:normAutofit/>
          </a:bodyPr>
          <a:lstStyle/>
          <a:p>
            <a:pPr algn="ctr"/>
            <a:r>
              <a:rPr lang="en-US" sz="2800" b="1" dirty="0" smtClean="0"/>
              <a:t>3. High </a:t>
            </a:r>
            <a:r>
              <a:rPr lang="en-US" sz="2800" b="1" dirty="0"/>
              <a:t>Level Progress Report on Implementation of the AVMP 2009-2019 </a:t>
            </a:r>
          </a:p>
        </p:txBody>
      </p:sp>
      <p:sp>
        <p:nvSpPr>
          <p:cNvPr id="4" name="Slide Number Placeholder 3">
            <a:extLst>
              <a:ext uri="{FF2B5EF4-FFF2-40B4-BE49-F238E27FC236}">
                <a16:creationId xmlns:a16="http://schemas.microsoft.com/office/drawing/2014/main" xmlns="" id="{CD2F2750-BFE2-B345-BE74-30259C06C81C}"/>
              </a:ext>
            </a:extLst>
          </p:cNvPr>
          <p:cNvSpPr>
            <a:spLocks noGrp="1"/>
          </p:cNvSpPr>
          <p:nvPr>
            <p:ph type="sldNum" sz="quarter" idx="12"/>
          </p:nvPr>
        </p:nvSpPr>
        <p:spPr/>
        <p:txBody>
          <a:bodyPr/>
          <a:lstStyle/>
          <a:p>
            <a:fld id="{767F52F4-ED36-4A04-8799-C9EBEF52A71F}" type="slidenum">
              <a:rPr lang="en-US" smtClean="0"/>
              <a:pPr/>
              <a:t>7</a:t>
            </a:fld>
            <a:endParaRPr lang="en-US" dirty="0"/>
          </a:p>
        </p:txBody>
      </p:sp>
      <p:graphicFrame>
        <p:nvGraphicFramePr>
          <p:cNvPr id="5" name="Table 4">
            <a:extLst>
              <a:ext uri="{FF2B5EF4-FFF2-40B4-BE49-F238E27FC236}">
                <a16:creationId xmlns:a16="http://schemas.microsoft.com/office/drawing/2014/main" xmlns="" id="{7B4E941E-A0D1-8441-97AB-2AA8FA4D4A54}"/>
              </a:ext>
            </a:extLst>
          </p:cNvPr>
          <p:cNvGraphicFramePr>
            <a:graphicFrameLocks noGrp="1"/>
          </p:cNvGraphicFramePr>
          <p:nvPr>
            <p:extLst>
              <p:ext uri="{D42A27DB-BD31-4B8C-83A1-F6EECF244321}">
                <p14:modId xmlns:p14="http://schemas.microsoft.com/office/powerpoint/2010/main" xmlns="" val="1821679201"/>
              </p:ext>
            </p:extLst>
          </p:nvPr>
        </p:nvGraphicFramePr>
        <p:xfrm>
          <a:off x="215516" y="1389380"/>
          <a:ext cx="8712969" cy="4348480"/>
        </p:xfrm>
        <a:graphic>
          <a:graphicData uri="http://schemas.openxmlformats.org/drawingml/2006/table">
            <a:tbl>
              <a:tblPr firstRow="1" bandRow="1">
                <a:tableStyleId>{073A0DAA-6AF3-43AB-8588-CEC1D06C72B9}</a:tableStyleId>
              </a:tblPr>
              <a:tblGrid>
                <a:gridCol w="2904323">
                  <a:extLst>
                    <a:ext uri="{9D8B030D-6E8A-4147-A177-3AD203B41FA5}">
                      <a16:colId xmlns:a16="http://schemas.microsoft.com/office/drawing/2014/main" xmlns="" val="1271737837"/>
                    </a:ext>
                  </a:extLst>
                </a:gridCol>
                <a:gridCol w="2904323">
                  <a:extLst>
                    <a:ext uri="{9D8B030D-6E8A-4147-A177-3AD203B41FA5}">
                      <a16:colId xmlns:a16="http://schemas.microsoft.com/office/drawing/2014/main" xmlns="" val="3534036714"/>
                    </a:ext>
                  </a:extLst>
                </a:gridCol>
                <a:gridCol w="2904323">
                  <a:extLst>
                    <a:ext uri="{9D8B030D-6E8A-4147-A177-3AD203B41FA5}">
                      <a16:colId xmlns:a16="http://schemas.microsoft.com/office/drawing/2014/main" xmlns="" val="727783624"/>
                    </a:ext>
                  </a:extLst>
                </a:gridCol>
              </a:tblGrid>
              <a:tr h="370840">
                <a:tc>
                  <a:txBody>
                    <a:bodyPr/>
                    <a:lstStyle/>
                    <a:p>
                      <a:r>
                        <a:rPr lang="en-US" dirty="0"/>
                        <a:t>Province</a:t>
                      </a:r>
                    </a:p>
                  </a:txBody>
                  <a:tcPr/>
                </a:tc>
                <a:tc>
                  <a:txBody>
                    <a:bodyPr/>
                    <a:lstStyle/>
                    <a:p>
                      <a:r>
                        <a:rPr lang="en-US" dirty="0"/>
                        <a:t>Actual Expenditure</a:t>
                      </a:r>
                    </a:p>
                  </a:txBody>
                  <a:tcPr/>
                </a:tc>
                <a:tc>
                  <a:txBody>
                    <a:bodyPr/>
                    <a:lstStyle/>
                    <a:p>
                      <a:r>
                        <a:rPr lang="en-US" dirty="0"/>
                        <a:t>Achievements (Projects Delivered)</a:t>
                      </a:r>
                    </a:p>
                  </a:txBody>
                  <a:tcPr/>
                </a:tc>
                <a:extLst>
                  <a:ext uri="{0D108BD9-81ED-4DB2-BD59-A6C34878D82A}">
                    <a16:rowId xmlns:a16="http://schemas.microsoft.com/office/drawing/2014/main" xmlns="" val="797727919"/>
                  </a:ext>
                </a:extLst>
              </a:tr>
              <a:tr h="370840">
                <a:tc>
                  <a:txBody>
                    <a:bodyPr/>
                    <a:lstStyle/>
                    <a:p>
                      <a:r>
                        <a:rPr lang="en-US" b="1" dirty="0"/>
                        <a:t>EC</a:t>
                      </a:r>
                    </a:p>
                  </a:txBody>
                  <a:tcPr/>
                </a:tc>
                <a:tc>
                  <a:txBody>
                    <a:bodyPr/>
                    <a:lstStyle/>
                    <a:p>
                      <a:pPr algn="r" fontAlgn="b"/>
                      <a:r>
                        <a:rPr lang="en-ZA" sz="1800" b="0" i="0" u="none" strike="noStrike" dirty="0">
                          <a:solidFill>
                            <a:srgbClr val="000000"/>
                          </a:solidFill>
                          <a:effectLst/>
                          <a:latin typeface="Calibri" panose="020F0502020204030204" pitchFamily="34" charset="0"/>
                        </a:rPr>
                        <a:t>R211 736 338,55</a:t>
                      </a:r>
                    </a:p>
                  </a:txBody>
                  <a:tcPr marL="9525" marR="9525" marT="9525" marB="0" anchor="b"/>
                </a:tc>
                <a:tc>
                  <a:txBody>
                    <a:bodyPr/>
                    <a:lstStyle/>
                    <a:p>
                      <a:pPr algn="r" fontAlgn="b"/>
                      <a:r>
                        <a:rPr lang="en-ZA" sz="1800" b="0" i="0" u="none" strike="noStrike" dirty="0">
                          <a:solidFill>
                            <a:srgbClr val="000000"/>
                          </a:solidFill>
                          <a:effectLst/>
                          <a:latin typeface="Calibri" panose="020F0502020204030204" pitchFamily="34" charset="0"/>
                        </a:rPr>
                        <a:t>69</a:t>
                      </a:r>
                    </a:p>
                  </a:txBody>
                  <a:tcPr marL="9525" marR="9525" marT="9525" marB="0" anchor="b"/>
                </a:tc>
                <a:extLst>
                  <a:ext uri="{0D108BD9-81ED-4DB2-BD59-A6C34878D82A}">
                    <a16:rowId xmlns:a16="http://schemas.microsoft.com/office/drawing/2014/main" xmlns="" val="3811194589"/>
                  </a:ext>
                </a:extLst>
              </a:tr>
              <a:tr h="370840">
                <a:tc>
                  <a:txBody>
                    <a:bodyPr/>
                    <a:lstStyle/>
                    <a:p>
                      <a:r>
                        <a:rPr lang="en-US" b="1" dirty="0"/>
                        <a:t>FS</a:t>
                      </a:r>
                    </a:p>
                  </a:txBody>
                  <a:tcPr/>
                </a:tc>
                <a:tc>
                  <a:txBody>
                    <a:bodyPr/>
                    <a:lstStyle/>
                    <a:p>
                      <a:pPr algn="r" fontAlgn="b"/>
                      <a:r>
                        <a:rPr lang="en-ZA" sz="1800" b="0" i="0" u="none" strike="noStrike" dirty="0">
                          <a:solidFill>
                            <a:srgbClr val="000000"/>
                          </a:solidFill>
                          <a:effectLst/>
                          <a:latin typeface="Calibri" panose="020F0502020204030204" pitchFamily="34" charset="0"/>
                        </a:rPr>
                        <a:t>R65 997 804,30</a:t>
                      </a:r>
                    </a:p>
                  </a:txBody>
                  <a:tcPr marL="9525" marR="9525" marT="9525" marB="0" anchor="b"/>
                </a:tc>
                <a:tc>
                  <a:txBody>
                    <a:bodyPr/>
                    <a:lstStyle/>
                    <a:p>
                      <a:pPr algn="r" fontAlgn="b"/>
                      <a:r>
                        <a:rPr lang="en-ZA" sz="1800" b="0" i="0" u="none" strike="noStrike" dirty="0">
                          <a:solidFill>
                            <a:srgbClr val="000000"/>
                          </a:solidFill>
                          <a:effectLst/>
                          <a:latin typeface="Calibri" panose="020F0502020204030204" pitchFamily="34" charset="0"/>
                        </a:rPr>
                        <a:t>67</a:t>
                      </a:r>
                    </a:p>
                  </a:txBody>
                  <a:tcPr marL="9525" marR="9525" marT="9525" marB="0" anchor="b"/>
                </a:tc>
                <a:extLst>
                  <a:ext uri="{0D108BD9-81ED-4DB2-BD59-A6C34878D82A}">
                    <a16:rowId xmlns:a16="http://schemas.microsoft.com/office/drawing/2014/main" xmlns="" val="4098703813"/>
                  </a:ext>
                </a:extLst>
              </a:tr>
              <a:tr h="370840">
                <a:tc>
                  <a:txBody>
                    <a:bodyPr/>
                    <a:lstStyle/>
                    <a:p>
                      <a:r>
                        <a:rPr lang="en-US" b="1" dirty="0"/>
                        <a:t>GP</a:t>
                      </a:r>
                    </a:p>
                  </a:txBody>
                  <a:tcPr/>
                </a:tc>
                <a:tc>
                  <a:txBody>
                    <a:bodyPr/>
                    <a:lstStyle/>
                    <a:p>
                      <a:pPr algn="r" fontAlgn="b"/>
                      <a:r>
                        <a:rPr lang="en-ZA" sz="1800" b="0" i="0" u="none" strike="noStrike" dirty="0">
                          <a:solidFill>
                            <a:srgbClr val="000000"/>
                          </a:solidFill>
                          <a:effectLst/>
                          <a:latin typeface="Calibri" panose="020F0502020204030204" pitchFamily="34" charset="0"/>
                        </a:rPr>
                        <a:t>R49 151 157,38</a:t>
                      </a:r>
                    </a:p>
                  </a:txBody>
                  <a:tcPr marL="9525" marR="9525" marT="9525" marB="0" anchor="b"/>
                </a:tc>
                <a:tc>
                  <a:txBody>
                    <a:bodyPr/>
                    <a:lstStyle/>
                    <a:p>
                      <a:pPr algn="r" fontAlgn="b"/>
                      <a:r>
                        <a:rPr lang="en-ZA" sz="1800" b="0" i="0" u="none" strike="noStrike">
                          <a:solidFill>
                            <a:srgbClr val="000000"/>
                          </a:solidFill>
                          <a:effectLst/>
                          <a:latin typeface="Calibri" panose="020F0502020204030204" pitchFamily="34" charset="0"/>
                        </a:rPr>
                        <a:t>44</a:t>
                      </a:r>
                    </a:p>
                  </a:txBody>
                  <a:tcPr marL="9525" marR="9525" marT="9525" marB="0" anchor="b"/>
                </a:tc>
                <a:extLst>
                  <a:ext uri="{0D108BD9-81ED-4DB2-BD59-A6C34878D82A}">
                    <a16:rowId xmlns:a16="http://schemas.microsoft.com/office/drawing/2014/main" xmlns="" val="2725411817"/>
                  </a:ext>
                </a:extLst>
              </a:tr>
              <a:tr h="370840">
                <a:tc>
                  <a:txBody>
                    <a:bodyPr/>
                    <a:lstStyle/>
                    <a:p>
                      <a:r>
                        <a:rPr lang="en-US" b="1" dirty="0"/>
                        <a:t>KZN</a:t>
                      </a:r>
                    </a:p>
                  </a:txBody>
                  <a:tcPr/>
                </a:tc>
                <a:tc>
                  <a:txBody>
                    <a:bodyPr/>
                    <a:lstStyle/>
                    <a:p>
                      <a:pPr algn="r" fontAlgn="b"/>
                      <a:r>
                        <a:rPr lang="en-ZA" sz="1800" b="0" i="0" u="none" strike="noStrike" dirty="0">
                          <a:solidFill>
                            <a:srgbClr val="000000"/>
                          </a:solidFill>
                          <a:effectLst/>
                          <a:latin typeface="Calibri" panose="020F0502020204030204" pitchFamily="34" charset="0"/>
                        </a:rPr>
                        <a:t>R312 284 518,65</a:t>
                      </a:r>
                    </a:p>
                  </a:txBody>
                  <a:tcPr marL="9525" marR="9525" marT="9525" marB="0" anchor="b"/>
                </a:tc>
                <a:tc>
                  <a:txBody>
                    <a:bodyPr/>
                    <a:lstStyle/>
                    <a:p>
                      <a:pPr algn="r" fontAlgn="b"/>
                      <a:r>
                        <a:rPr lang="en-ZA" sz="1800" b="0" i="0" u="none" strike="noStrike">
                          <a:solidFill>
                            <a:srgbClr val="000000"/>
                          </a:solidFill>
                          <a:effectLst/>
                          <a:latin typeface="Calibri" panose="020F0502020204030204" pitchFamily="34" charset="0"/>
                        </a:rPr>
                        <a:t>392</a:t>
                      </a:r>
                    </a:p>
                  </a:txBody>
                  <a:tcPr marL="9525" marR="9525" marT="9525" marB="0" anchor="b"/>
                </a:tc>
                <a:extLst>
                  <a:ext uri="{0D108BD9-81ED-4DB2-BD59-A6C34878D82A}">
                    <a16:rowId xmlns:a16="http://schemas.microsoft.com/office/drawing/2014/main" xmlns="" val="427758003"/>
                  </a:ext>
                </a:extLst>
              </a:tr>
              <a:tr h="370840">
                <a:tc>
                  <a:txBody>
                    <a:bodyPr/>
                    <a:lstStyle/>
                    <a:p>
                      <a:r>
                        <a:rPr lang="en-US" b="1" dirty="0"/>
                        <a:t>LP</a:t>
                      </a:r>
                    </a:p>
                  </a:txBody>
                  <a:tcPr/>
                </a:tc>
                <a:tc>
                  <a:txBody>
                    <a:bodyPr/>
                    <a:lstStyle/>
                    <a:p>
                      <a:pPr algn="r" fontAlgn="b"/>
                      <a:r>
                        <a:rPr lang="en-ZA" sz="1800" b="0" i="0" u="none" strike="noStrike" dirty="0">
                          <a:solidFill>
                            <a:srgbClr val="000000"/>
                          </a:solidFill>
                          <a:effectLst/>
                          <a:latin typeface="Calibri" panose="020F0502020204030204" pitchFamily="34" charset="0"/>
                        </a:rPr>
                        <a:t>R51 177 564,69</a:t>
                      </a:r>
                    </a:p>
                  </a:txBody>
                  <a:tcPr marL="9525" marR="9525" marT="9525" marB="0" anchor="b"/>
                </a:tc>
                <a:tc>
                  <a:txBody>
                    <a:bodyPr/>
                    <a:lstStyle/>
                    <a:p>
                      <a:pPr algn="r" fontAlgn="b"/>
                      <a:r>
                        <a:rPr lang="en-ZA" sz="1800" b="0" i="0" u="none" strike="noStrike">
                          <a:solidFill>
                            <a:srgbClr val="000000"/>
                          </a:solidFill>
                          <a:effectLst/>
                          <a:latin typeface="Calibri" panose="020F0502020204030204" pitchFamily="34" charset="0"/>
                        </a:rPr>
                        <a:t>57</a:t>
                      </a:r>
                    </a:p>
                  </a:txBody>
                  <a:tcPr marL="9525" marR="9525" marT="9525" marB="0" anchor="b"/>
                </a:tc>
                <a:extLst>
                  <a:ext uri="{0D108BD9-81ED-4DB2-BD59-A6C34878D82A}">
                    <a16:rowId xmlns:a16="http://schemas.microsoft.com/office/drawing/2014/main" xmlns="" val="2968132522"/>
                  </a:ext>
                </a:extLst>
              </a:tr>
              <a:tr h="370840">
                <a:tc>
                  <a:txBody>
                    <a:bodyPr/>
                    <a:lstStyle/>
                    <a:p>
                      <a:r>
                        <a:rPr lang="en-US" b="1" dirty="0"/>
                        <a:t>MP</a:t>
                      </a:r>
                    </a:p>
                  </a:txBody>
                  <a:tcPr/>
                </a:tc>
                <a:tc>
                  <a:txBody>
                    <a:bodyPr/>
                    <a:lstStyle/>
                    <a:p>
                      <a:pPr algn="r" fontAlgn="b"/>
                      <a:r>
                        <a:rPr lang="en-ZA" sz="1800" b="0" i="0" u="none" strike="noStrike" dirty="0">
                          <a:solidFill>
                            <a:srgbClr val="000000"/>
                          </a:solidFill>
                          <a:effectLst/>
                          <a:latin typeface="Calibri" panose="020F0502020204030204" pitchFamily="34" charset="0"/>
                        </a:rPr>
                        <a:t>R116 982 913,76</a:t>
                      </a:r>
                    </a:p>
                  </a:txBody>
                  <a:tcPr marL="9525" marR="9525" marT="9525" marB="0" anchor="b"/>
                </a:tc>
                <a:tc>
                  <a:txBody>
                    <a:bodyPr/>
                    <a:lstStyle/>
                    <a:p>
                      <a:pPr algn="r" fontAlgn="b"/>
                      <a:r>
                        <a:rPr lang="en-ZA" sz="1800" b="0" i="0" u="none" strike="noStrike">
                          <a:solidFill>
                            <a:srgbClr val="000000"/>
                          </a:solidFill>
                          <a:effectLst/>
                          <a:latin typeface="Calibri" panose="020F0502020204030204" pitchFamily="34" charset="0"/>
                        </a:rPr>
                        <a:t>320</a:t>
                      </a:r>
                    </a:p>
                  </a:txBody>
                  <a:tcPr marL="9525" marR="9525" marT="9525" marB="0" anchor="b"/>
                </a:tc>
                <a:extLst>
                  <a:ext uri="{0D108BD9-81ED-4DB2-BD59-A6C34878D82A}">
                    <a16:rowId xmlns:a16="http://schemas.microsoft.com/office/drawing/2014/main" xmlns="" val="342117506"/>
                  </a:ext>
                </a:extLst>
              </a:tr>
              <a:tr h="370840">
                <a:tc>
                  <a:txBody>
                    <a:bodyPr/>
                    <a:lstStyle/>
                    <a:p>
                      <a:r>
                        <a:rPr lang="en-US" b="1" dirty="0"/>
                        <a:t>NC</a:t>
                      </a:r>
                    </a:p>
                  </a:txBody>
                  <a:tcPr/>
                </a:tc>
                <a:tc>
                  <a:txBody>
                    <a:bodyPr/>
                    <a:lstStyle/>
                    <a:p>
                      <a:pPr algn="r" fontAlgn="b"/>
                      <a:r>
                        <a:rPr lang="en-ZA" sz="1800" b="0" i="0" u="none" strike="noStrike" dirty="0">
                          <a:solidFill>
                            <a:srgbClr val="000000"/>
                          </a:solidFill>
                          <a:effectLst/>
                          <a:latin typeface="Calibri" panose="020F0502020204030204" pitchFamily="34" charset="0"/>
                        </a:rPr>
                        <a:t>R62 342 997,08</a:t>
                      </a:r>
                    </a:p>
                  </a:txBody>
                  <a:tcPr marL="9525" marR="9525" marT="9525" marB="0" anchor="b"/>
                </a:tc>
                <a:tc>
                  <a:txBody>
                    <a:bodyPr/>
                    <a:lstStyle/>
                    <a:p>
                      <a:pPr algn="r" fontAlgn="b"/>
                      <a:r>
                        <a:rPr lang="en-ZA" sz="1800" b="0" i="0" u="none" strike="noStrike">
                          <a:solidFill>
                            <a:srgbClr val="000000"/>
                          </a:solidFill>
                          <a:effectLst/>
                          <a:latin typeface="Calibri" panose="020F0502020204030204" pitchFamily="34" charset="0"/>
                        </a:rPr>
                        <a:t>45</a:t>
                      </a:r>
                    </a:p>
                  </a:txBody>
                  <a:tcPr marL="9525" marR="9525" marT="9525" marB="0" anchor="b"/>
                </a:tc>
                <a:extLst>
                  <a:ext uri="{0D108BD9-81ED-4DB2-BD59-A6C34878D82A}">
                    <a16:rowId xmlns:a16="http://schemas.microsoft.com/office/drawing/2014/main" xmlns="" val="1382065929"/>
                  </a:ext>
                </a:extLst>
              </a:tr>
              <a:tr h="370840">
                <a:tc>
                  <a:txBody>
                    <a:bodyPr/>
                    <a:lstStyle/>
                    <a:p>
                      <a:r>
                        <a:rPr lang="en-US" b="1" dirty="0"/>
                        <a:t>NW</a:t>
                      </a:r>
                    </a:p>
                  </a:txBody>
                  <a:tcPr/>
                </a:tc>
                <a:tc>
                  <a:txBody>
                    <a:bodyPr/>
                    <a:lstStyle/>
                    <a:p>
                      <a:pPr algn="r" fontAlgn="b"/>
                      <a:r>
                        <a:rPr lang="en-ZA" sz="1800" b="0" i="0" u="none" strike="noStrike" dirty="0">
                          <a:solidFill>
                            <a:srgbClr val="000000"/>
                          </a:solidFill>
                          <a:effectLst/>
                          <a:latin typeface="Calibri" panose="020F0502020204030204" pitchFamily="34" charset="0"/>
                        </a:rPr>
                        <a:t>R43 820 150,06</a:t>
                      </a:r>
                    </a:p>
                  </a:txBody>
                  <a:tcPr marL="9525" marR="9525" marT="9525" marB="0" anchor="b"/>
                </a:tc>
                <a:tc>
                  <a:txBody>
                    <a:bodyPr/>
                    <a:lstStyle/>
                    <a:p>
                      <a:pPr algn="r" fontAlgn="b"/>
                      <a:r>
                        <a:rPr lang="en-ZA" sz="1800" b="0" i="0" u="none" strike="noStrike">
                          <a:solidFill>
                            <a:srgbClr val="000000"/>
                          </a:solidFill>
                          <a:effectLst/>
                          <a:latin typeface="Calibri" panose="020F0502020204030204" pitchFamily="34" charset="0"/>
                        </a:rPr>
                        <a:t>112</a:t>
                      </a:r>
                    </a:p>
                  </a:txBody>
                  <a:tcPr marL="9525" marR="9525" marT="9525" marB="0" anchor="b"/>
                </a:tc>
                <a:extLst>
                  <a:ext uri="{0D108BD9-81ED-4DB2-BD59-A6C34878D82A}">
                    <a16:rowId xmlns:a16="http://schemas.microsoft.com/office/drawing/2014/main" xmlns="" val="248298772"/>
                  </a:ext>
                </a:extLst>
              </a:tr>
              <a:tr h="370840">
                <a:tc>
                  <a:txBody>
                    <a:bodyPr/>
                    <a:lstStyle/>
                    <a:p>
                      <a:r>
                        <a:rPr lang="en-US" b="1" dirty="0"/>
                        <a:t>WC</a:t>
                      </a:r>
                    </a:p>
                  </a:txBody>
                  <a:tcPr/>
                </a:tc>
                <a:tc>
                  <a:txBody>
                    <a:bodyPr/>
                    <a:lstStyle/>
                    <a:p>
                      <a:pPr algn="r" fontAlgn="b"/>
                      <a:r>
                        <a:rPr lang="en-ZA" sz="1800" b="0" i="0" u="none" strike="noStrike" dirty="0">
                          <a:solidFill>
                            <a:srgbClr val="000000"/>
                          </a:solidFill>
                          <a:effectLst/>
                          <a:latin typeface="Calibri" panose="020F0502020204030204" pitchFamily="34" charset="0"/>
                        </a:rPr>
                        <a:t>R70 209 929,69</a:t>
                      </a:r>
                    </a:p>
                  </a:txBody>
                  <a:tcPr marL="9525" marR="9525" marT="9525" marB="0" anchor="b"/>
                </a:tc>
                <a:tc>
                  <a:txBody>
                    <a:bodyPr/>
                    <a:lstStyle/>
                    <a:p>
                      <a:pPr algn="r" fontAlgn="b"/>
                      <a:r>
                        <a:rPr lang="en-ZA" sz="1800" b="0" i="0" u="none" strike="noStrike" dirty="0">
                          <a:solidFill>
                            <a:srgbClr val="000000"/>
                          </a:solidFill>
                          <a:effectLst/>
                          <a:latin typeface="Calibri" panose="020F0502020204030204" pitchFamily="34" charset="0"/>
                        </a:rPr>
                        <a:t>25</a:t>
                      </a:r>
                    </a:p>
                  </a:txBody>
                  <a:tcPr marL="9525" marR="9525" marT="9525" marB="0" anchor="b"/>
                </a:tc>
                <a:extLst>
                  <a:ext uri="{0D108BD9-81ED-4DB2-BD59-A6C34878D82A}">
                    <a16:rowId xmlns:a16="http://schemas.microsoft.com/office/drawing/2014/main" xmlns="" val="3005931316"/>
                  </a:ext>
                </a:extLst>
              </a:tr>
              <a:tr h="370840">
                <a:tc>
                  <a:txBody>
                    <a:bodyPr/>
                    <a:lstStyle/>
                    <a:p>
                      <a:r>
                        <a:rPr lang="en-US" b="1" dirty="0"/>
                        <a:t>TOTAL</a:t>
                      </a:r>
                    </a:p>
                  </a:txBody>
                  <a:tcPr/>
                </a:tc>
                <a:tc>
                  <a:txBody>
                    <a:bodyPr/>
                    <a:lstStyle/>
                    <a:p>
                      <a:pPr algn="r" fontAlgn="b"/>
                      <a:r>
                        <a:rPr lang="en-ZA" sz="1800" b="1" i="0" u="none" strike="noStrike" dirty="0">
                          <a:solidFill>
                            <a:srgbClr val="000000"/>
                          </a:solidFill>
                          <a:effectLst/>
                          <a:latin typeface="Calibri" panose="020F0502020204030204" pitchFamily="34" charset="0"/>
                        </a:rPr>
                        <a:t>R983 703 374,00</a:t>
                      </a:r>
                    </a:p>
                  </a:txBody>
                  <a:tcPr marL="9525" marR="9525" marT="9525" marB="0" anchor="b"/>
                </a:tc>
                <a:tc>
                  <a:txBody>
                    <a:bodyPr/>
                    <a:lstStyle/>
                    <a:p>
                      <a:pPr algn="r"/>
                      <a:r>
                        <a:rPr lang="en-US" b="1" dirty="0"/>
                        <a:t>1131</a:t>
                      </a:r>
                    </a:p>
                  </a:txBody>
                  <a:tcPr/>
                </a:tc>
                <a:extLst>
                  <a:ext uri="{0D108BD9-81ED-4DB2-BD59-A6C34878D82A}">
                    <a16:rowId xmlns:a16="http://schemas.microsoft.com/office/drawing/2014/main" xmlns="" val="2066865210"/>
                  </a:ext>
                </a:extLst>
              </a:tr>
            </a:tbl>
          </a:graphicData>
        </a:graphic>
      </p:graphicFrame>
    </p:spTree>
    <p:extLst>
      <p:ext uri="{BB962C8B-B14F-4D97-AF65-F5344CB8AC3E}">
        <p14:creationId xmlns:p14="http://schemas.microsoft.com/office/powerpoint/2010/main" xmlns="" val="998137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0468B1-4561-CE44-B910-793954D65F6E}"/>
              </a:ext>
            </a:extLst>
          </p:cNvPr>
          <p:cNvSpPr>
            <a:spLocks noGrp="1"/>
          </p:cNvSpPr>
          <p:nvPr>
            <p:ph type="title"/>
          </p:nvPr>
        </p:nvSpPr>
        <p:spPr>
          <a:xfrm>
            <a:off x="215516" y="-99392"/>
            <a:ext cx="8712968" cy="1143000"/>
          </a:xfrm>
        </p:spPr>
        <p:txBody>
          <a:bodyPr vert="horz" lIns="91440" tIns="45720" rIns="91440" bIns="45720" rtlCol="0" anchor="ctr">
            <a:normAutofit/>
          </a:bodyPr>
          <a:lstStyle/>
          <a:p>
            <a:pPr algn="ctr"/>
            <a:r>
              <a:rPr lang="en-US" sz="2800" b="1" dirty="0"/>
              <a:t>High Level Progress Report on Implementation of the RVCP 2009-2019 </a:t>
            </a:r>
          </a:p>
        </p:txBody>
      </p:sp>
      <p:sp>
        <p:nvSpPr>
          <p:cNvPr id="4" name="Slide Number Placeholder 3">
            <a:extLst>
              <a:ext uri="{FF2B5EF4-FFF2-40B4-BE49-F238E27FC236}">
                <a16:creationId xmlns:a16="http://schemas.microsoft.com/office/drawing/2014/main" xmlns="" id="{CD2F2750-BFE2-B345-BE74-30259C06C81C}"/>
              </a:ext>
            </a:extLst>
          </p:cNvPr>
          <p:cNvSpPr>
            <a:spLocks noGrp="1"/>
          </p:cNvSpPr>
          <p:nvPr>
            <p:ph type="sldNum" sz="quarter" idx="12"/>
          </p:nvPr>
        </p:nvSpPr>
        <p:spPr/>
        <p:txBody>
          <a:bodyPr/>
          <a:lstStyle/>
          <a:p>
            <a:fld id="{767F52F4-ED36-4A04-8799-C9EBEF52A71F}" type="slidenum">
              <a:rPr lang="en-US" smtClean="0"/>
              <a:pPr/>
              <a:t>8</a:t>
            </a:fld>
            <a:endParaRPr lang="en-US" dirty="0"/>
          </a:p>
        </p:txBody>
      </p:sp>
      <p:graphicFrame>
        <p:nvGraphicFramePr>
          <p:cNvPr id="7" name="Table 6">
            <a:extLst>
              <a:ext uri="{FF2B5EF4-FFF2-40B4-BE49-F238E27FC236}">
                <a16:creationId xmlns:a16="http://schemas.microsoft.com/office/drawing/2014/main" xmlns="" id="{C8537426-052B-3147-A45B-11886BB6EED8}"/>
              </a:ext>
            </a:extLst>
          </p:cNvPr>
          <p:cNvGraphicFramePr>
            <a:graphicFrameLocks noGrp="1"/>
          </p:cNvGraphicFramePr>
          <p:nvPr>
            <p:extLst>
              <p:ext uri="{D42A27DB-BD31-4B8C-83A1-F6EECF244321}">
                <p14:modId xmlns:p14="http://schemas.microsoft.com/office/powerpoint/2010/main" xmlns="" val="2067104397"/>
              </p:ext>
            </p:extLst>
          </p:nvPr>
        </p:nvGraphicFramePr>
        <p:xfrm>
          <a:off x="215514" y="1196752"/>
          <a:ext cx="8676966" cy="4348480"/>
        </p:xfrm>
        <a:graphic>
          <a:graphicData uri="http://schemas.openxmlformats.org/drawingml/2006/table">
            <a:tbl>
              <a:tblPr firstRow="1" bandRow="1">
                <a:tableStyleId>{073A0DAA-6AF3-43AB-8588-CEC1D06C72B9}</a:tableStyleId>
              </a:tblPr>
              <a:tblGrid>
                <a:gridCol w="2892322">
                  <a:extLst>
                    <a:ext uri="{9D8B030D-6E8A-4147-A177-3AD203B41FA5}">
                      <a16:colId xmlns:a16="http://schemas.microsoft.com/office/drawing/2014/main" xmlns="" val="1271737837"/>
                    </a:ext>
                  </a:extLst>
                </a:gridCol>
                <a:gridCol w="2892322">
                  <a:extLst>
                    <a:ext uri="{9D8B030D-6E8A-4147-A177-3AD203B41FA5}">
                      <a16:colId xmlns:a16="http://schemas.microsoft.com/office/drawing/2014/main" xmlns="" val="3534036714"/>
                    </a:ext>
                  </a:extLst>
                </a:gridCol>
                <a:gridCol w="2892322">
                  <a:extLst>
                    <a:ext uri="{9D8B030D-6E8A-4147-A177-3AD203B41FA5}">
                      <a16:colId xmlns:a16="http://schemas.microsoft.com/office/drawing/2014/main" xmlns="" val="727783624"/>
                    </a:ext>
                  </a:extLst>
                </a:gridCol>
              </a:tblGrid>
              <a:tr h="370840">
                <a:tc>
                  <a:txBody>
                    <a:bodyPr/>
                    <a:lstStyle/>
                    <a:p>
                      <a:r>
                        <a:rPr lang="en-US" dirty="0"/>
                        <a:t>Province</a:t>
                      </a:r>
                    </a:p>
                  </a:txBody>
                  <a:tcPr/>
                </a:tc>
                <a:tc>
                  <a:txBody>
                    <a:bodyPr/>
                    <a:lstStyle/>
                    <a:p>
                      <a:r>
                        <a:rPr lang="en-US" dirty="0"/>
                        <a:t>Expenditure</a:t>
                      </a:r>
                    </a:p>
                  </a:txBody>
                  <a:tcPr/>
                </a:tc>
                <a:tc>
                  <a:txBody>
                    <a:bodyPr/>
                    <a:lstStyle/>
                    <a:p>
                      <a:r>
                        <a:rPr lang="en-US" dirty="0"/>
                        <a:t>Achievements (Projects Delivered)</a:t>
                      </a:r>
                    </a:p>
                  </a:txBody>
                  <a:tcPr/>
                </a:tc>
                <a:extLst>
                  <a:ext uri="{0D108BD9-81ED-4DB2-BD59-A6C34878D82A}">
                    <a16:rowId xmlns:a16="http://schemas.microsoft.com/office/drawing/2014/main" xmlns="" val="797727919"/>
                  </a:ext>
                </a:extLst>
              </a:tr>
              <a:tr h="370840">
                <a:tc>
                  <a:txBody>
                    <a:bodyPr/>
                    <a:lstStyle/>
                    <a:p>
                      <a:r>
                        <a:rPr lang="en-US" dirty="0"/>
                        <a:t>EC</a:t>
                      </a:r>
                      <a:endParaRPr lang="en-US" b="1" dirty="0"/>
                    </a:p>
                  </a:txBody>
                  <a:tcPr/>
                </a:tc>
                <a:tc>
                  <a:txBody>
                    <a:bodyPr/>
                    <a:lstStyle/>
                    <a:p>
                      <a:pPr algn="r" fontAlgn="b"/>
                      <a:r>
                        <a:rPr lang="en-ZA" sz="1800" u="none" strike="noStrike" dirty="0">
                          <a:effectLst/>
                        </a:rPr>
                        <a:t>R7 196 065,96</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800" u="none" strike="noStrike" dirty="0">
                          <a:effectLst/>
                        </a:rPr>
                        <a:t>14</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11194589"/>
                  </a:ext>
                </a:extLst>
              </a:tr>
              <a:tr h="370840">
                <a:tc>
                  <a:txBody>
                    <a:bodyPr/>
                    <a:lstStyle/>
                    <a:p>
                      <a:r>
                        <a:rPr lang="en-US" dirty="0"/>
                        <a:t>FS</a:t>
                      </a:r>
                      <a:endParaRPr lang="en-US" b="1" dirty="0"/>
                    </a:p>
                  </a:txBody>
                  <a:tcPr/>
                </a:tc>
                <a:tc>
                  <a:txBody>
                    <a:bodyPr/>
                    <a:lstStyle/>
                    <a:p>
                      <a:pPr algn="r" fontAlgn="b"/>
                      <a:r>
                        <a:rPr lang="en-ZA" sz="1800" u="none" strike="noStrike" dirty="0">
                          <a:effectLst/>
                        </a:rPr>
                        <a:t>R13 872 755,19</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b="0" i="0" u="none" strike="noStrike" dirty="0" smtClean="0">
                          <a:solidFill>
                            <a:srgbClr val="000000"/>
                          </a:solidFill>
                          <a:effectLst/>
                          <a:latin typeface="Calibri" panose="020F0502020204030204" pitchFamily="34" charset="0"/>
                        </a:rPr>
                        <a:t>4</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098703813"/>
                  </a:ext>
                </a:extLst>
              </a:tr>
              <a:tr h="370840">
                <a:tc>
                  <a:txBody>
                    <a:bodyPr/>
                    <a:lstStyle/>
                    <a:p>
                      <a:r>
                        <a:rPr lang="en-US" dirty="0"/>
                        <a:t>GP</a:t>
                      </a:r>
                      <a:endParaRPr lang="en-US" b="1" dirty="0"/>
                    </a:p>
                  </a:txBody>
                  <a:tcPr/>
                </a:tc>
                <a:tc>
                  <a:txBody>
                    <a:bodyPr/>
                    <a:lstStyle/>
                    <a:p>
                      <a:pPr algn="r" fontAlgn="b"/>
                      <a:r>
                        <a:rPr lang="en-ZA" sz="1800" u="none" strike="noStrike" dirty="0">
                          <a:effectLst/>
                        </a:rPr>
                        <a:t>R0,00</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800" u="none" strike="noStrike">
                          <a:effectLst/>
                        </a:rPr>
                        <a:t>0</a:t>
                      </a:r>
                      <a:endParaRPr lang="en-ZA"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725411817"/>
                  </a:ext>
                </a:extLst>
              </a:tr>
              <a:tr h="370840">
                <a:tc>
                  <a:txBody>
                    <a:bodyPr/>
                    <a:lstStyle/>
                    <a:p>
                      <a:r>
                        <a:rPr lang="en-US" dirty="0"/>
                        <a:t>KZN</a:t>
                      </a:r>
                      <a:endParaRPr lang="en-US" b="1" dirty="0"/>
                    </a:p>
                  </a:txBody>
                  <a:tcPr/>
                </a:tc>
                <a:tc>
                  <a:txBody>
                    <a:bodyPr/>
                    <a:lstStyle/>
                    <a:p>
                      <a:pPr algn="r" fontAlgn="b"/>
                      <a:r>
                        <a:rPr lang="en-ZA" sz="1800" u="none" strike="noStrike" dirty="0">
                          <a:effectLst/>
                        </a:rPr>
                        <a:t>R112 213 984,03</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800" u="none" strike="noStrike">
                          <a:effectLst/>
                        </a:rPr>
                        <a:t>27</a:t>
                      </a:r>
                      <a:endParaRPr lang="en-ZA"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27758003"/>
                  </a:ext>
                </a:extLst>
              </a:tr>
              <a:tr h="370840">
                <a:tc>
                  <a:txBody>
                    <a:bodyPr/>
                    <a:lstStyle/>
                    <a:p>
                      <a:r>
                        <a:rPr lang="en-US" dirty="0"/>
                        <a:t>LP</a:t>
                      </a:r>
                      <a:endParaRPr lang="en-US" b="1" dirty="0"/>
                    </a:p>
                  </a:txBody>
                  <a:tcPr/>
                </a:tc>
                <a:tc>
                  <a:txBody>
                    <a:bodyPr/>
                    <a:lstStyle/>
                    <a:p>
                      <a:pPr algn="r" fontAlgn="b"/>
                      <a:r>
                        <a:rPr lang="en-ZA" sz="1800" u="none" strike="noStrike" dirty="0">
                          <a:effectLst/>
                        </a:rPr>
                        <a:t>R2 695 483,33</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800" u="none" strike="noStrike">
                          <a:effectLst/>
                        </a:rPr>
                        <a:t>2</a:t>
                      </a:r>
                      <a:endParaRPr lang="en-ZA"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968132522"/>
                  </a:ext>
                </a:extLst>
              </a:tr>
              <a:tr h="370840">
                <a:tc>
                  <a:txBody>
                    <a:bodyPr/>
                    <a:lstStyle/>
                    <a:p>
                      <a:r>
                        <a:rPr lang="en-US" dirty="0"/>
                        <a:t>MP</a:t>
                      </a:r>
                      <a:endParaRPr lang="en-US" b="1" dirty="0"/>
                    </a:p>
                  </a:txBody>
                  <a:tcPr/>
                </a:tc>
                <a:tc>
                  <a:txBody>
                    <a:bodyPr/>
                    <a:lstStyle/>
                    <a:p>
                      <a:pPr algn="r" fontAlgn="b"/>
                      <a:r>
                        <a:rPr lang="en-ZA" sz="1800" u="none" strike="noStrike" dirty="0">
                          <a:effectLst/>
                        </a:rPr>
                        <a:t>R10 608 177,48</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800" u="none" strike="noStrike">
                          <a:effectLst/>
                        </a:rPr>
                        <a:t>16</a:t>
                      </a:r>
                      <a:endParaRPr lang="en-ZA"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2117506"/>
                  </a:ext>
                </a:extLst>
              </a:tr>
              <a:tr h="370840">
                <a:tc>
                  <a:txBody>
                    <a:bodyPr/>
                    <a:lstStyle/>
                    <a:p>
                      <a:r>
                        <a:rPr lang="en-US" dirty="0"/>
                        <a:t>NC</a:t>
                      </a:r>
                      <a:endParaRPr lang="en-US" b="1" dirty="0"/>
                    </a:p>
                  </a:txBody>
                  <a:tcPr/>
                </a:tc>
                <a:tc>
                  <a:txBody>
                    <a:bodyPr/>
                    <a:lstStyle/>
                    <a:p>
                      <a:pPr algn="r" fontAlgn="b"/>
                      <a:r>
                        <a:rPr lang="en-ZA" sz="1800" u="none" strike="noStrike" dirty="0">
                          <a:effectLst/>
                        </a:rPr>
                        <a:t>R0,00</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800" u="none" strike="noStrike" dirty="0">
                          <a:effectLst/>
                        </a:rPr>
                        <a:t>2</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382065929"/>
                  </a:ext>
                </a:extLst>
              </a:tr>
              <a:tr h="370840">
                <a:tc>
                  <a:txBody>
                    <a:bodyPr/>
                    <a:lstStyle/>
                    <a:p>
                      <a:r>
                        <a:rPr lang="en-US" dirty="0"/>
                        <a:t>NW</a:t>
                      </a:r>
                      <a:endParaRPr lang="en-US" b="1" dirty="0"/>
                    </a:p>
                  </a:txBody>
                  <a:tcPr/>
                </a:tc>
                <a:tc>
                  <a:txBody>
                    <a:bodyPr/>
                    <a:lstStyle/>
                    <a:p>
                      <a:pPr algn="r" fontAlgn="b"/>
                      <a:r>
                        <a:rPr lang="en-ZA" sz="1800" u="none" strike="noStrike" dirty="0">
                          <a:effectLst/>
                        </a:rPr>
                        <a:t>R5 684 076,23</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800" u="none" strike="noStrike" dirty="0">
                          <a:effectLst/>
                        </a:rPr>
                        <a:t>4</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48298772"/>
                  </a:ext>
                </a:extLst>
              </a:tr>
              <a:tr h="370840">
                <a:tc>
                  <a:txBody>
                    <a:bodyPr/>
                    <a:lstStyle/>
                    <a:p>
                      <a:r>
                        <a:rPr lang="en-US" dirty="0"/>
                        <a:t>WC</a:t>
                      </a:r>
                      <a:endParaRPr lang="en-US" b="1" dirty="0"/>
                    </a:p>
                  </a:txBody>
                  <a:tcPr/>
                </a:tc>
                <a:tc>
                  <a:txBody>
                    <a:bodyPr/>
                    <a:lstStyle/>
                    <a:p>
                      <a:pPr algn="r" fontAlgn="b"/>
                      <a:r>
                        <a:rPr lang="en-US" sz="1800" b="0" i="0" u="none" strike="noStrike" dirty="0" smtClean="0">
                          <a:solidFill>
                            <a:schemeClr val="dk1"/>
                          </a:solidFill>
                          <a:effectLst/>
                          <a:latin typeface="+mn-lt"/>
                        </a:rPr>
                        <a:t>R0,00</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800" u="none" strike="noStrike" dirty="0">
                          <a:effectLst/>
                        </a:rPr>
                        <a:t>0</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05931316"/>
                  </a:ext>
                </a:extLst>
              </a:tr>
              <a:tr h="370840">
                <a:tc>
                  <a:txBody>
                    <a:bodyPr/>
                    <a:lstStyle/>
                    <a:p>
                      <a:r>
                        <a:rPr lang="en-US" b="1" dirty="0"/>
                        <a:t>TOTAL</a:t>
                      </a:r>
                    </a:p>
                  </a:txBody>
                  <a:tcPr/>
                </a:tc>
                <a:tc>
                  <a:txBody>
                    <a:bodyPr/>
                    <a:lstStyle/>
                    <a:p>
                      <a:pPr algn="r" fontAlgn="b"/>
                      <a:r>
                        <a:rPr lang="en-ZA" sz="1800" b="1" u="none" strike="noStrike" dirty="0" smtClean="0">
                          <a:effectLst/>
                        </a:rPr>
                        <a:t>R152 270 542,00</a:t>
                      </a:r>
                      <a:endParaRPr lang="en-ZA" sz="1800" b="1" u="none" strike="noStrike" dirty="0">
                        <a:effectLst/>
                      </a:endParaRPr>
                    </a:p>
                  </a:txBody>
                  <a:tcPr marL="9525" marR="9525" marT="9525" marB="0" anchor="b"/>
                </a:tc>
                <a:tc>
                  <a:txBody>
                    <a:bodyPr/>
                    <a:lstStyle/>
                    <a:p>
                      <a:pPr algn="r"/>
                      <a:r>
                        <a:rPr lang="en-US" b="1" dirty="0" smtClean="0"/>
                        <a:t>69</a:t>
                      </a:r>
                      <a:endParaRPr lang="en-US" b="1" dirty="0"/>
                    </a:p>
                  </a:txBody>
                  <a:tcPr/>
                </a:tc>
                <a:extLst>
                  <a:ext uri="{0D108BD9-81ED-4DB2-BD59-A6C34878D82A}">
                    <a16:rowId xmlns:a16="http://schemas.microsoft.com/office/drawing/2014/main" xmlns="" val="2066865210"/>
                  </a:ext>
                </a:extLst>
              </a:tr>
            </a:tbl>
          </a:graphicData>
        </a:graphic>
      </p:graphicFrame>
    </p:spTree>
    <p:extLst>
      <p:ext uri="{BB962C8B-B14F-4D97-AF65-F5344CB8AC3E}">
        <p14:creationId xmlns:p14="http://schemas.microsoft.com/office/powerpoint/2010/main" xmlns="" val="1312120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2466243" y="231776"/>
            <a:ext cx="4664319" cy="354013"/>
          </a:xfrm>
          <a:prstGeom prst="rect">
            <a:avLst/>
          </a:prstGeom>
          <a:noFill/>
        </p:spPr>
        <p:txBody>
          <a:bodyPr lIns="38472" tIns="38472" rIns="38472" bIns="38472">
            <a:spAutoFit/>
          </a:bodyPr>
          <a:lstStyle/>
          <a:p>
            <a:pPr algn="ctr" defTabSz="1044416">
              <a:spcBef>
                <a:spcPts val="321"/>
              </a:spcBef>
              <a:defRPr/>
            </a:pPr>
            <a:r>
              <a:rPr lang="en-US" b="1" kern="0" dirty="0">
                <a:solidFill>
                  <a:srgbClr val="FFFFFF"/>
                </a:solidFill>
                <a:latin typeface="Arial" charset="0"/>
                <a:ea typeface="Arial" charset="0"/>
                <a:cs typeface="Arial" charset="0"/>
              </a:rPr>
              <a:t>Policy Alignment</a:t>
            </a:r>
          </a:p>
        </p:txBody>
      </p:sp>
      <p:sp>
        <p:nvSpPr>
          <p:cNvPr id="23568" name="Shape 45"/>
          <p:cNvSpPr txBox="1">
            <a:spLocks/>
          </p:cNvSpPr>
          <p:nvPr/>
        </p:nvSpPr>
        <p:spPr bwMode="auto">
          <a:xfrm>
            <a:off x="0" y="292894"/>
            <a:ext cx="9129551" cy="759842"/>
          </a:xfrm>
          <a:prstGeom prst="rect">
            <a:avLst/>
          </a:prstGeom>
        </p:spPr>
        <p:txBody>
          <a:bodyPr vert="horz" lIns="91440" tIns="45720" rIns="91440" bIns="45720" rtlCol="0" anchor="ctr">
            <a:noAutofit/>
          </a:bodyPr>
          <a:lstStyle>
            <a:lvl1pPr algn="ctr" defTabSz="457200">
              <a:spcBef>
                <a:spcPct val="0"/>
              </a:spcBef>
              <a:buNone/>
              <a:defRPr sz="2800" b="1">
                <a:latin typeface="+mj-lt"/>
                <a:ea typeface="+mj-ea"/>
                <a:cs typeface="+mj-cs"/>
              </a:defRPr>
            </a:lvl1pPr>
          </a:lstStyle>
          <a:p>
            <a:r>
              <a:rPr lang="en-US" dirty="0" smtClean="0"/>
              <a:t>4. AVMP </a:t>
            </a:r>
            <a:r>
              <a:rPr lang="en-US" dirty="0"/>
              <a:t>Expenditure per Financial Year for the period 2012/13 – 2016/17</a:t>
            </a:r>
          </a:p>
        </p:txBody>
      </p:sp>
      <p:graphicFrame>
        <p:nvGraphicFramePr>
          <p:cNvPr id="3" name="Table 2"/>
          <p:cNvGraphicFramePr>
            <a:graphicFrameLocks noGrp="1"/>
          </p:cNvGraphicFramePr>
          <p:nvPr>
            <p:extLst>
              <p:ext uri="{D42A27DB-BD31-4B8C-83A1-F6EECF244321}">
                <p14:modId xmlns:p14="http://schemas.microsoft.com/office/powerpoint/2010/main" xmlns="" val="3623115009"/>
              </p:ext>
            </p:extLst>
          </p:nvPr>
        </p:nvGraphicFramePr>
        <p:xfrm>
          <a:off x="-8641" y="1196752"/>
          <a:ext cx="9036498" cy="4176459"/>
        </p:xfrm>
        <a:graphic>
          <a:graphicData uri="http://schemas.openxmlformats.org/drawingml/2006/table">
            <a:tbl>
              <a:tblPr>
                <a:tableStyleId>{5C22544A-7EE6-4342-B048-85BDC9FD1C3A}</a:tableStyleId>
              </a:tblPr>
              <a:tblGrid>
                <a:gridCol w="1798933">
                  <a:extLst>
                    <a:ext uri="{9D8B030D-6E8A-4147-A177-3AD203B41FA5}">
                      <a16:colId xmlns:a16="http://schemas.microsoft.com/office/drawing/2014/main" xmlns="" val="20000"/>
                    </a:ext>
                  </a:extLst>
                </a:gridCol>
                <a:gridCol w="1495624">
                  <a:extLst>
                    <a:ext uri="{9D8B030D-6E8A-4147-A177-3AD203B41FA5}">
                      <a16:colId xmlns:a16="http://schemas.microsoft.com/office/drawing/2014/main" xmlns="" val="20001"/>
                    </a:ext>
                  </a:extLst>
                </a:gridCol>
                <a:gridCol w="1495624">
                  <a:extLst>
                    <a:ext uri="{9D8B030D-6E8A-4147-A177-3AD203B41FA5}">
                      <a16:colId xmlns:a16="http://schemas.microsoft.com/office/drawing/2014/main" xmlns="" val="20002"/>
                    </a:ext>
                  </a:extLst>
                </a:gridCol>
                <a:gridCol w="1495624">
                  <a:extLst>
                    <a:ext uri="{9D8B030D-6E8A-4147-A177-3AD203B41FA5}">
                      <a16:colId xmlns:a16="http://schemas.microsoft.com/office/drawing/2014/main" xmlns="" val="20003"/>
                    </a:ext>
                  </a:extLst>
                </a:gridCol>
                <a:gridCol w="1495624">
                  <a:extLst>
                    <a:ext uri="{9D8B030D-6E8A-4147-A177-3AD203B41FA5}">
                      <a16:colId xmlns:a16="http://schemas.microsoft.com/office/drawing/2014/main" xmlns="" val="20004"/>
                    </a:ext>
                  </a:extLst>
                </a:gridCol>
                <a:gridCol w="1255069">
                  <a:extLst>
                    <a:ext uri="{9D8B030D-6E8A-4147-A177-3AD203B41FA5}">
                      <a16:colId xmlns:a16="http://schemas.microsoft.com/office/drawing/2014/main" xmlns="" val="20005"/>
                    </a:ext>
                  </a:extLst>
                </a:gridCol>
              </a:tblGrid>
              <a:tr h="461999">
                <a:tc>
                  <a:txBody>
                    <a:bodyPr/>
                    <a:lstStyle/>
                    <a:p>
                      <a:pPr algn="ctr" fontAlgn="b"/>
                      <a:r>
                        <a:rPr lang="en-ZA" sz="1400" b="1" u="none" strike="noStrike" dirty="0">
                          <a:solidFill>
                            <a:schemeClr val="bg1"/>
                          </a:solidFill>
                          <a:effectLst/>
                        </a:rPr>
                        <a:t>RESPONSIBILITY</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tc>
                  <a:txBody>
                    <a:bodyPr/>
                    <a:lstStyle/>
                    <a:p>
                      <a:pPr algn="ctr" fontAlgn="b"/>
                      <a:r>
                        <a:rPr lang="en-ZA" sz="1400" b="1" u="none" strike="noStrike" dirty="0">
                          <a:solidFill>
                            <a:schemeClr val="bg1"/>
                          </a:solidFill>
                          <a:effectLst/>
                        </a:rPr>
                        <a:t>AVMP 2012/13</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tc>
                  <a:txBody>
                    <a:bodyPr/>
                    <a:lstStyle/>
                    <a:p>
                      <a:pPr algn="ctr" fontAlgn="b"/>
                      <a:r>
                        <a:rPr lang="en-ZA" sz="1400" b="1" u="none" strike="noStrike" dirty="0">
                          <a:solidFill>
                            <a:schemeClr val="bg1"/>
                          </a:solidFill>
                          <a:effectLst/>
                        </a:rPr>
                        <a:t>AVMP 2013/14</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tc>
                  <a:txBody>
                    <a:bodyPr/>
                    <a:lstStyle/>
                    <a:p>
                      <a:pPr algn="ctr" fontAlgn="b"/>
                      <a:r>
                        <a:rPr lang="en-ZA" sz="1400" b="1" u="none" strike="noStrike" dirty="0">
                          <a:solidFill>
                            <a:schemeClr val="bg1"/>
                          </a:solidFill>
                          <a:effectLst/>
                        </a:rPr>
                        <a:t>AVMP 2014/15</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tc>
                  <a:txBody>
                    <a:bodyPr/>
                    <a:lstStyle/>
                    <a:p>
                      <a:pPr algn="ctr" fontAlgn="b"/>
                      <a:r>
                        <a:rPr lang="en-ZA" sz="1400" b="1" u="none" strike="noStrike" dirty="0">
                          <a:solidFill>
                            <a:schemeClr val="bg1"/>
                          </a:solidFill>
                          <a:effectLst/>
                        </a:rPr>
                        <a:t>AVMP 2015/16</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tc>
                  <a:txBody>
                    <a:bodyPr/>
                    <a:lstStyle/>
                    <a:p>
                      <a:pPr algn="ctr" fontAlgn="b"/>
                      <a:r>
                        <a:rPr lang="en-ZA" sz="1400" b="1" u="none" strike="noStrike" dirty="0">
                          <a:solidFill>
                            <a:schemeClr val="bg1"/>
                          </a:solidFill>
                          <a:effectLst/>
                        </a:rPr>
                        <a:t>AVMP 16/17</a:t>
                      </a:r>
                      <a:endParaRPr lang="en-ZA" sz="1400" b="1" i="0" u="none" strike="noStrike" dirty="0">
                        <a:solidFill>
                          <a:schemeClr val="bg1"/>
                        </a:solidFill>
                        <a:effectLst/>
                        <a:latin typeface="Calibri" panose="020F0502020204030204" pitchFamily="34" charset="0"/>
                      </a:endParaRPr>
                    </a:p>
                  </a:txBody>
                  <a:tcPr marL="9525" marR="9525" marT="9525" marB="0" anchor="b">
                    <a:solidFill>
                      <a:schemeClr val="tx1"/>
                    </a:solidFill>
                  </a:tcPr>
                </a:tc>
                <a:extLst>
                  <a:ext uri="{0D108BD9-81ED-4DB2-BD59-A6C34878D82A}">
                    <a16:rowId xmlns:a16="http://schemas.microsoft.com/office/drawing/2014/main" xmlns="" val="10000"/>
                  </a:ext>
                </a:extLst>
              </a:tr>
              <a:tr h="369598">
                <a:tc>
                  <a:txBody>
                    <a:bodyPr/>
                    <a:lstStyle/>
                    <a:p>
                      <a:pPr algn="l" fontAlgn="b"/>
                      <a:r>
                        <a:rPr lang="en-ZA" sz="1400" b="1" u="none" strike="noStrike" dirty="0">
                          <a:effectLst/>
                        </a:rPr>
                        <a:t>EASTERN CAPE</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0,00</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24 580 804,23</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12 275 300,00</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136 193 634,89</a:t>
                      </a:r>
                      <a:endParaRPr lang="en-ZA"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ZA" sz="1400" u="none" strike="noStrike">
                          <a:effectLst/>
                        </a:rPr>
                        <a:t>24 854 477,46</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1"/>
                  </a:ext>
                </a:extLst>
              </a:tr>
              <a:tr h="369598">
                <a:tc>
                  <a:txBody>
                    <a:bodyPr/>
                    <a:lstStyle/>
                    <a:p>
                      <a:pPr algn="l" fontAlgn="b"/>
                      <a:r>
                        <a:rPr lang="en-ZA" sz="1400" b="1" u="none" strike="noStrike" dirty="0">
                          <a:effectLst/>
                        </a:rPr>
                        <a:t>FREE STATE</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2 675 455,75</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9 735 791,15</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7 865 008,20</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13 010 045,00</a:t>
                      </a:r>
                      <a:endParaRPr lang="en-ZA"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ZA" sz="1400" u="none" strike="noStrike">
                          <a:effectLst/>
                        </a:rPr>
                        <a:t>15 792 336,29</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2"/>
                  </a:ext>
                </a:extLst>
              </a:tr>
              <a:tr h="369598">
                <a:tc>
                  <a:txBody>
                    <a:bodyPr/>
                    <a:lstStyle/>
                    <a:p>
                      <a:pPr algn="l" fontAlgn="b"/>
                      <a:r>
                        <a:rPr lang="en-ZA" sz="1400" b="1" u="none" strike="noStrike" dirty="0">
                          <a:effectLst/>
                        </a:rPr>
                        <a:t>GAUTENG</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2 362 099,64</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12 537 983,06</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6 622 490,26</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5 992 962,95</a:t>
                      </a:r>
                      <a:endParaRPr lang="en-ZA"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ZA" sz="1400" u="none" strike="noStrike">
                          <a:effectLst/>
                        </a:rPr>
                        <a:t>13 458 974,93</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3"/>
                  </a:ext>
                </a:extLst>
              </a:tr>
              <a:tr h="369598">
                <a:tc>
                  <a:txBody>
                    <a:bodyPr/>
                    <a:lstStyle/>
                    <a:p>
                      <a:pPr algn="l" fontAlgn="b"/>
                      <a:r>
                        <a:rPr lang="en-ZA" sz="1400" b="1" u="none" strike="noStrike" dirty="0">
                          <a:effectLst/>
                        </a:rPr>
                        <a:t>KWAZULU NATAL</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3 809 479,34</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43 626 416,32</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39 204 019,31</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51 990 544,69</a:t>
                      </a:r>
                      <a:endParaRPr lang="en-ZA"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ZA" sz="1400" u="none" strike="noStrike">
                          <a:effectLst/>
                        </a:rPr>
                        <a:t>53 150 739,86</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4"/>
                  </a:ext>
                </a:extLst>
              </a:tr>
              <a:tr h="369598">
                <a:tc>
                  <a:txBody>
                    <a:bodyPr/>
                    <a:lstStyle/>
                    <a:p>
                      <a:pPr algn="l" fontAlgn="b"/>
                      <a:r>
                        <a:rPr lang="en-ZA" sz="1400" b="1" u="none" strike="noStrike" dirty="0">
                          <a:effectLst/>
                        </a:rPr>
                        <a:t>LIMPOPO</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3 015 859,22</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105 913,13</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3 510 186,16</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6 401 139,02</a:t>
                      </a:r>
                      <a:endParaRPr lang="en-ZA"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ZA" sz="1400" u="none" strike="noStrike">
                          <a:effectLst/>
                        </a:rPr>
                        <a:t>8 377 925,63</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5"/>
                  </a:ext>
                </a:extLst>
              </a:tr>
              <a:tr h="369598">
                <a:tc>
                  <a:txBody>
                    <a:bodyPr/>
                    <a:lstStyle/>
                    <a:p>
                      <a:pPr algn="l" fontAlgn="b"/>
                      <a:r>
                        <a:rPr lang="en-ZA" sz="1400" b="1" u="none" strike="noStrike" dirty="0">
                          <a:effectLst/>
                        </a:rPr>
                        <a:t>MPUMALANGA</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10 787 828,75</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17 096 525,20</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10 241 618,44</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19 617 335,61</a:t>
                      </a:r>
                      <a:endParaRPr lang="en-ZA"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ZA" sz="1400" u="none" strike="noStrike">
                          <a:effectLst/>
                        </a:rPr>
                        <a:t>34 508 862,53</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6"/>
                  </a:ext>
                </a:extLst>
              </a:tr>
              <a:tr h="369598">
                <a:tc>
                  <a:txBody>
                    <a:bodyPr/>
                    <a:lstStyle/>
                    <a:p>
                      <a:pPr algn="l" fontAlgn="b"/>
                      <a:r>
                        <a:rPr lang="en-ZA" sz="1400" b="1" u="none" strike="noStrike" dirty="0">
                          <a:effectLst/>
                        </a:rPr>
                        <a:t>NORTHERN CAPE</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4 201 772,04</a:t>
                      </a:r>
                      <a:endParaRPr lang="en-ZA"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1 355 784,18</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6 457 203,16</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16 381 777,93</a:t>
                      </a:r>
                      <a:endParaRPr lang="en-ZA"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ZA" sz="1400" u="none" strike="noStrike">
                          <a:effectLst/>
                        </a:rPr>
                        <a:t>20 864 263,94</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7"/>
                  </a:ext>
                </a:extLst>
              </a:tr>
              <a:tr h="369598">
                <a:tc>
                  <a:txBody>
                    <a:bodyPr/>
                    <a:lstStyle/>
                    <a:p>
                      <a:pPr algn="l" fontAlgn="b"/>
                      <a:r>
                        <a:rPr lang="en-ZA" sz="1400" b="1" u="none" strike="noStrike" dirty="0">
                          <a:effectLst/>
                        </a:rPr>
                        <a:t>NORTH WEST</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1 405 075,94</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12 378 888,59</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4 321 322,52</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5 691 874,16</a:t>
                      </a:r>
                      <a:endParaRPr lang="en-ZA"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ZA" sz="1400" u="none" strike="noStrike">
                          <a:effectLst/>
                        </a:rPr>
                        <a:t>13 326 495,15</a:t>
                      </a:r>
                      <a:endParaRPr lang="en-ZA"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8"/>
                  </a:ext>
                </a:extLst>
              </a:tr>
              <a:tr h="369598">
                <a:tc>
                  <a:txBody>
                    <a:bodyPr/>
                    <a:lstStyle/>
                    <a:p>
                      <a:pPr algn="l" fontAlgn="b"/>
                      <a:r>
                        <a:rPr lang="en-ZA" sz="1400" b="1" u="none" strike="noStrike" dirty="0">
                          <a:effectLst/>
                        </a:rPr>
                        <a:t>WESTERN CAPE</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2 834 908,77</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5 866 909,29</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a:effectLst/>
                        </a:rPr>
                        <a:t>486 357,89</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400" u="none" strike="noStrike" dirty="0">
                          <a:effectLst/>
                        </a:rPr>
                        <a:t>26 026 641,06</a:t>
                      </a:r>
                      <a:endParaRPr lang="en-ZA"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ZA" sz="1400" u="none" strike="noStrike" dirty="0">
                          <a:effectLst/>
                        </a:rPr>
                        <a:t>29 339 766,98</a:t>
                      </a:r>
                      <a:endParaRPr lang="en-ZA"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9"/>
                  </a:ext>
                </a:extLst>
              </a:tr>
              <a:tr h="388078">
                <a:tc>
                  <a:txBody>
                    <a:bodyPr/>
                    <a:lstStyle/>
                    <a:p>
                      <a:pPr algn="l" fontAlgn="b"/>
                      <a:r>
                        <a:rPr lang="en-ZA" sz="1400" b="1" u="none" strike="noStrike" dirty="0">
                          <a:effectLst/>
                        </a:rPr>
                        <a:t>TOTAL</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b="1" u="none" strike="noStrike" dirty="0">
                          <a:effectLst/>
                        </a:rPr>
                        <a:t>31 092 479,45</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b="1" u="none" strike="noStrike" dirty="0">
                          <a:effectLst/>
                        </a:rPr>
                        <a:t>127 285 015,15</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b="1" u="none" strike="noStrike" dirty="0">
                          <a:effectLst/>
                        </a:rPr>
                        <a:t>90 983 505,94</a:t>
                      </a:r>
                      <a:endParaRPr lang="en-ZA"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400" b="1" u="none" strike="noStrike" dirty="0">
                          <a:effectLst/>
                        </a:rPr>
                        <a:t>281 305 955,31</a:t>
                      </a:r>
                      <a:endParaRPr lang="en-ZA"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ZA" sz="1400" b="1" u="none" strike="noStrike" dirty="0">
                          <a:effectLst/>
                        </a:rPr>
                        <a:t>213 673 842,77</a:t>
                      </a:r>
                      <a:endParaRPr lang="en-ZA"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0"/>
                  </a:ext>
                </a:extLst>
              </a:tr>
            </a:tbl>
          </a:graphicData>
        </a:graphic>
      </p:graphicFrame>
      <p:sp>
        <p:nvSpPr>
          <p:cNvPr id="2" name="TextBox 1">
            <a:extLst>
              <a:ext uri="{FF2B5EF4-FFF2-40B4-BE49-F238E27FC236}">
                <a16:creationId xmlns:a16="http://schemas.microsoft.com/office/drawing/2014/main" xmlns="" id="{C9AB7F3B-7974-3D4F-962D-A853A6F4DF0E}"/>
              </a:ext>
            </a:extLst>
          </p:cNvPr>
          <p:cNvSpPr txBox="1"/>
          <p:nvPr/>
        </p:nvSpPr>
        <p:spPr>
          <a:xfrm>
            <a:off x="2786251" y="5476582"/>
            <a:ext cx="3446713" cy="369332"/>
          </a:xfrm>
          <a:prstGeom prst="rect">
            <a:avLst/>
          </a:prstGeom>
          <a:noFill/>
        </p:spPr>
        <p:txBody>
          <a:bodyPr wrap="none" rtlCol="0">
            <a:spAutoFit/>
          </a:bodyPr>
          <a:lstStyle/>
          <a:p>
            <a:r>
              <a:rPr lang="en-US" i="1" dirty="0"/>
              <a:t>AVMP only. No RVCP in this period</a:t>
            </a:r>
          </a:p>
        </p:txBody>
      </p:sp>
    </p:spTree>
    <p:custDataLst>
      <p:tags r:id="rId1"/>
    </p:custDataLst>
    <p:extLst>
      <p:ext uri="{BB962C8B-B14F-4D97-AF65-F5344CB8AC3E}">
        <p14:creationId xmlns:p14="http://schemas.microsoft.com/office/powerpoint/2010/main" xmlns="" val="18656520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SPLUMS Powerpoint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5032</TotalTime>
  <Words>1308</Words>
  <Application>Microsoft Office PowerPoint</Application>
  <PresentationFormat>On-screen Show (4:3)</PresentationFormat>
  <Paragraphs>278</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SPLUMS Powerpoint Presentation Template</vt:lpstr>
      <vt:lpstr>Slide 1</vt:lpstr>
      <vt:lpstr>Table of Contents</vt:lpstr>
      <vt:lpstr>1. Policy Imperatives</vt:lpstr>
      <vt:lpstr>Policy Imperatives (cont)</vt:lpstr>
      <vt:lpstr>Policy Imperatives (cont)</vt:lpstr>
      <vt:lpstr>2. Defining the Animal and Veld Management (AVMP) and River Valley Catalytic (RVCP) Programmes</vt:lpstr>
      <vt:lpstr>3. High Level Progress Report on Implementation of the AVMP 2009-2019 </vt:lpstr>
      <vt:lpstr>High Level Progress Report on Implementation of the RVCP 2009-2019 </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stephanus.minnie@drdlr.gov.za</dc:creator>
  <cp:lastModifiedBy>PUMZA</cp:lastModifiedBy>
  <cp:revision>454</cp:revision>
  <cp:lastPrinted>2019-09-06T15:04:40Z</cp:lastPrinted>
  <dcterms:created xsi:type="dcterms:W3CDTF">2015-03-31T12:50:23Z</dcterms:created>
  <dcterms:modified xsi:type="dcterms:W3CDTF">2019-09-11T09:54:59Z</dcterms:modified>
</cp:coreProperties>
</file>