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0" r:id="rId3"/>
  </p:sldMasterIdLst>
  <p:notesMasterIdLst>
    <p:notesMasterId r:id="rId38"/>
  </p:notesMasterIdLst>
  <p:handoutMasterIdLst>
    <p:handoutMasterId r:id="rId39"/>
  </p:handoutMasterIdLst>
  <p:sldIdLst>
    <p:sldId id="309" r:id="rId4"/>
    <p:sldId id="611" r:id="rId5"/>
    <p:sldId id="790" r:id="rId6"/>
    <p:sldId id="788" r:id="rId7"/>
    <p:sldId id="781" r:id="rId8"/>
    <p:sldId id="782" r:id="rId9"/>
    <p:sldId id="783" r:id="rId10"/>
    <p:sldId id="784" r:id="rId11"/>
    <p:sldId id="785" r:id="rId12"/>
    <p:sldId id="786" r:id="rId13"/>
    <p:sldId id="787" r:id="rId14"/>
    <p:sldId id="789" r:id="rId15"/>
    <p:sldId id="791" r:id="rId16"/>
    <p:sldId id="826" r:id="rId17"/>
    <p:sldId id="828" r:id="rId18"/>
    <p:sldId id="830" r:id="rId19"/>
    <p:sldId id="831" r:id="rId20"/>
    <p:sldId id="832" r:id="rId21"/>
    <p:sldId id="833" r:id="rId22"/>
    <p:sldId id="834" r:id="rId23"/>
    <p:sldId id="835" r:id="rId24"/>
    <p:sldId id="836" r:id="rId25"/>
    <p:sldId id="837" r:id="rId26"/>
    <p:sldId id="838" r:id="rId27"/>
    <p:sldId id="839" r:id="rId28"/>
    <p:sldId id="840" r:id="rId29"/>
    <p:sldId id="841" r:id="rId30"/>
    <p:sldId id="842" r:id="rId31"/>
    <p:sldId id="843" r:id="rId32"/>
    <p:sldId id="844" r:id="rId33"/>
    <p:sldId id="845" r:id="rId34"/>
    <p:sldId id="846" r:id="rId35"/>
    <p:sldId id="847" r:id="rId36"/>
    <p:sldId id="811" r:id="rId37"/>
  </p:sldIdLst>
  <p:sldSz cx="9144000" cy="6858000" type="screen4x3"/>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671C"/>
    <a:srgbClr val="005D28"/>
    <a:srgbClr val="EF4718"/>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1" autoAdjust="0"/>
    <p:restoredTop sz="95501" autoAdjust="0"/>
  </p:normalViewPr>
  <p:slideViewPr>
    <p:cSldViewPr snapToObjects="1">
      <p:cViewPr varScale="1">
        <p:scale>
          <a:sx n="69" d="100"/>
          <a:sy n="69" d="100"/>
        </p:scale>
        <p:origin x="1440" y="66"/>
      </p:cViewPr>
      <p:guideLst>
        <p:guide orient="horz" pos="2160"/>
        <p:guide pos="2880"/>
      </p:guideLst>
    </p:cSldViewPr>
  </p:slideViewPr>
  <p:outlineViewPr>
    <p:cViewPr>
      <p:scale>
        <a:sx n="33" d="100"/>
        <a:sy n="33" d="100"/>
      </p:scale>
      <p:origin x="0" y="-2700"/>
    </p:cViewPr>
  </p:outlineViewPr>
  <p:notesTextViewPr>
    <p:cViewPr>
      <p:scale>
        <a:sx n="100" d="100"/>
        <a:sy n="100" d="100"/>
      </p:scale>
      <p:origin x="0" y="0"/>
    </p:cViewPr>
  </p:notesTextViewPr>
  <p:sorterViewPr>
    <p:cViewPr>
      <p:scale>
        <a:sx n="180" d="100"/>
        <a:sy n="180" d="100"/>
      </p:scale>
      <p:origin x="0" y="-383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837055-4689-4788-B05B-CFECF6AA55B6}"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ZA"/>
        </a:p>
      </dgm:t>
    </dgm:pt>
    <dgm:pt modelId="{9524670F-F681-48FB-B39A-EF343D78B24A}">
      <dgm:prSet phldrT="[Text]"/>
      <dgm:spPr/>
      <dgm:t>
        <a:bodyPr/>
        <a:lstStyle/>
        <a:p>
          <a:pPr algn="ctr"/>
          <a:r>
            <a:rPr lang="en-ZA" dirty="0" smtClean="0"/>
            <a:t>Chapter 1: Interpretation and Application of the Act</a:t>
          </a:r>
        </a:p>
        <a:p>
          <a:pPr algn="ctr"/>
          <a:r>
            <a:rPr lang="en-ZA" dirty="0" smtClean="0">
              <a:solidFill>
                <a:schemeClr val="tx1"/>
              </a:solidFill>
            </a:rPr>
            <a:t>(Definitions)</a:t>
          </a:r>
          <a:endParaRPr lang="en-ZA" dirty="0">
            <a:solidFill>
              <a:schemeClr val="tx1"/>
            </a:solidFill>
          </a:endParaRPr>
        </a:p>
      </dgm:t>
    </dgm:pt>
    <dgm:pt modelId="{DACFD2B3-2D13-40F7-BCE3-F5AD878D39F6}" type="parTrans" cxnId="{62A6A944-285F-46BE-ADC1-049AA4098EB6}">
      <dgm:prSet/>
      <dgm:spPr/>
      <dgm:t>
        <a:bodyPr/>
        <a:lstStyle/>
        <a:p>
          <a:endParaRPr lang="en-ZA"/>
        </a:p>
      </dgm:t>
    </dgm:pt>
    <dgm:pt modelId="{13C07522-A29F-4482-A52E-242F9A893CF9}" type="sibTrans" cxnId="{62A6A944-285F-46BE-ADC1-049AA4098EB6}">
      <dgm:prSet/>
      <dgm:spPr/>
      <dgm:t>
        <a:bodyPr/>
        <a:lstStyle/>
        <a:p>
          <a:endParaRPr lang="en-ZA"/>
        </a:p>
      </dgm:t>
    </dgm:pt>
    <dgm:pt modelId="{2777075A-D77C-4F5A-9DCD-103E422FA9C3}">
      <dgm:prSet phldrT="[Text]"/>
      <dgm:spPr/>
      <dgm:t>
        <a:bodyPr/>
        <a:lstStyle/>
        <a:p>
          <a:r>
            <a:rPr lang="en-ZA" dirty="0" smtClean="0"/>
            <a:t>Chapter 2: Municipal Demarcation Board</a:t>
          </a:r>
        </a:p>
        <a:p>
          <a:r>
            <a:rPr lang="en-ZA" dirty="0" smtClean="0">
              <a:solidFill>
                <a:schemeClr val="tx1"/>
              </a:solidFill>
            </a:rPr>
            <a:t>(4 Parts: Establishment, Function and Powers of the MDB; Membership; Administration; Finances)</a:t>
          </a:r>
          <a:endParaRPr lang="en-ZA" dirty="0">
            <a:solidFill>
              <a:schemeClr val="tx1"/>
            </a:solidFill>
          </a:endParaRPr>
        </a:p>
      </dgm:t>
    </dgm:pt>
    <dgm:pt modelId="{B1332CB4-3830-468B-99C6-F5E8F8486C28}" type="parTrans" cxnId="{8F38FDE2-464A-4B1A-88EB-A739A386ED29}">
      <dgm:prSet/>
      <dgm:spPr/>
      <dgm:t>
        <a:bodyPr/>
        <a:lstStyle/>
        <a:p>
          <a:endParaRPr lang="en-ZA"/>
        </a:p>
      </dgm:t>
    </dgm:pt>
    <dgm:pt modelId="{3B4AB14B-EC7A-4F7C-9CCF-7D015BBD0D5C}" type="sibTrans" cxnId="{8F38FDE2-464A-4B1A-88EB-A739A386ED29}">
      <dgm:prSet/>
      <dgm:spPr/>
      <dgm:t>
        <a:bodyPr/>
        <a:lstStyle/>
        <a:p>
          <a:endParaRPr lang="en-ZA"/>
        </a:p>
      </dgm:t>
    </dgm:pt>
    <dgm:pt modelId="{77828C00-7AC4-4A79-A9FF-BE6874E20EDD}">
      <dgm:prSet phldrT="[Text]"/>
      <dgm:spPr/>
      <dgm:t>
        <a:bodyPr/>
        <a:lstStyle/>
        <a:p>
          <a:r>
            <a:rPr lang="en-ZA" dirty="0" smtClean="0"/>
            <a:t>Chapter 3: Demarcation and Delimitation</a:t>
          </a:r>
        </a:p>
        <a:p>
          <a:r>
            <a:rPr lang="en-ZA" dirty="0" smtClean="0">
              <a:solidFill>
                <a:schemeClr val="tx1"/>
              </a:solidFill>
            </a:rPr>
            <a:t>(5 Parts: Criteria; Boundary Determinations; Public Participation; Ward Delimitation; Appeals Authority)</a:t>
          </a:r>
          <a:endParaRPr lang="en-ZA" dirty="0">
            <a:solidFill>
              <a:schemeClr val="tx1"/>
            </a:solidFill>
          </a:endParaRPr>
        </a:p>
      </dgm:t>
    </dgm:pt>
    <dgm:pt modelId="{A42F5E45-0CD6-4A3C-835D-F605333FDA0C}" type="parTrans" cxnId="{4BD80395-3D4D-4E2D-B5D5-BFF6BACC5796}">
      <dgm:prSet/>
      <dgm:spPr/>
      <dgm:t>
        <a:bodyPr/>
        <a:lstStyle/>
        <a:p>
          <a:endParaRPr lang="en-ZA"/>
        </a:p>
      </dgm:t>
    </dgm:pt>
    <dgm:pt modelId="{98D22958-CD5D-47B1-B260-3E8A276CB3AD}" type="sibTrans" cxnId="{4BD80395-3D4D-4E2D-B5D5-BFF6BACC5796}">
      <dgm:prSet/>
      <dgm:spPr/>
      <dgm:t>
        <a:bodyPr/>
        <a:lstStyle/>
        <a:p>
          <a:endParaRPr lang="en-ZA"/>
        </a:p>
      </dgm:t>
    </dgm:pt>
    <dgm:pt modelId="{DFEEB64E-E480-4FC3-AD6A-B663B4610D8D}">
      <dgm:prSet phldrT="[Text]"/>
      <dgm:spPr/>
      <dgm:t>
        <a:bodyPr/>
        <a:lstStyle/>
        <a:p>
          <a:r>
            <a:rPr lang="en-ZA" dirty="0" smtClean="0"/>
            <a:t>Chapter 4: Municipal Capacity Assessments</a:t>
          </a:r>
          <a:endParaRPr lang="en-ZA" dirty="0"/>
        </a:p>
      </dgm:t>
    </dgm:pt>
    <dgm:pt modelId="{4C1E83B5-7A04-4304-93D3-94DD38DB86C5}" type="parTrans" cxnId="{6A9FFA08-C89B-4128-BB46-32273008BDF1}">
      <dgm:prSet/>
      <dgm:spPr/>
      <dgm:t>
        <a:bodyPr/>
        <a:lstStyle/>
        <a:p>
          <a:endParaRPr lang="en-ZA"/>
        </a:p>
      </dgm:t>
    </dgm:pt>
    <dgm:pt modelId="{0B06D95B-4619-42A8-B429-7B84BB1A6E30}" type="sibTrans" cxnId="{6A9FFA08-C89B-4128-BB46-32273008BDF1}">
      <dgm:prSet/>
      <dgm:spPr/>
      <dgm:t>
        <a:bodyPr/>
        <a:lstStyle/>
        <a:p>
          <a:endParaRPr lang="en-ZA"/>
        </a:p>
      </dgm:t>
    </dgm:pt>
    <dgm:pt modelId="{696BACA8-6230-4F89-AD5F-47BE6CF9ED33}">
      <dgm:prSet phldrT="[Text]"/>
      <dgm:spPr/>
      <dgm:t>
        <a:bodyPr/>
        <a:lstStyle/>
        <a:p>
          <a:r>
            <a:rPr lang="en-ZA" dirty="0" smtClean="0"/>
            <a:t>Chapter 5: Alteration of Provincial Boundaries</a:t>
          </a:r>
        </a:p>
        <a:p>
          <a:r>
            <a:rPr lang="en-ZA" dirty="0" smtClean="0">
              <a:solidFill>
                <a:schemeClr val="tx1"/>
              </a:solidFill>
            </a:rPr>
            <a:t>(Must be done within the framework of the Constitution; Regulations and Guidelines; Offences and Penalties; Amendment of Legislation; Transitional Arrangements)</a:t>
          </a:r>
          <a:endParaRPr lang="en-ZA" dirty="0">
            <a:solidFill>
              <a:schemeClr val="tx1"/>
            </a:solidFill>
          </a:endParaRPr>
        </a:p>
      </dgm:t>
    </dgm:pt>
    <dgm:pt modelId="{9A4E2533-18DD-41F5-9C7F-70920855196E}" type="parTrans" cxnId="{39C81F7C-23A3-4D0C-90BC-D46E113D6790}">
      <dgm:prSet/>
      <dgm:spPr/>
      <dgm:t>
        <a:bodyPr/>
        <a:lstStyle/>
        <a:p>
          <a:endParaRPr lang="en-ZA"/>
        </a:p>
      </dgm:t>
    </dgm:pt>
    <dgm:pt modelId="{F435B060-D9C4-4664-BDD2-031218D281C3}" type="sibTrans" cxnId="{39C81F7C-23A3-4D0C-90BC-D46E113D6790}">
      <dgm:prSet/>
      <dgm:spPr/>
      <dgm:t>
        <a:bodyPr/>
        <a:lstStyle/>
        <a:p>
          <a:endParaRPr lang="en-ZA"/>
        </a:p>
      </dgm:t>
    </dgm:pt>
    <dgm:pt modelId="{289A7EAF-D64D-41EE-91C4-898D5027141D}">
      <dgm:prSet phldrT="[Text]"/>
      <dgm:spPr/>
      <dgm:t>
        <a:bodyPr/>
        <a:lstStyle/>
        <a:p>
          <a:r>
            <a:rPr lang="en-ZA" dirty="0" smtClean="0"/>
            <a:t>Chapter 6: Miscellaneous</a:t>
          </a:r>
        </a:p>
        <a:p>
          <a:r>
            <a:rPr lang="en-ZA" dirty="0" smtClean="0">
              <a:solidFill>
                <a:schemeClr val="tx1"/>
              </a:solidFill>
            </a:rPr>
            <a:t>(Regulations and Guidelines; Offences and Penalties; Amendment of Legislation; Transitional Arrangements)</a:t>
          </a:r>
          <a:endParaRPr lang="en-ZA" dirty="0"/>
        </a:p>
      </dgm:t>
    </dgm:pt>
    <dgm:pt modelId="{8506700F-95B9-4E7F-8A01-5FCCBC78692C}" type="parTrans" cxnId="{C18CBBD1-DC87-4810-8808-6D0C74AFC664}">
      <dgm:prSet/>
      <dgm:spPr/>
      <dgm:t>
        <a:bodyPr/>
        <a:lstStyle/>
        <a:p>
          <a:endParaRPr lang="en-ZA"/>
        </a:p>
      </dgm:t>
    </dgm:pt>
    <dgm:pt modelId="{DC56D0A8-FCCC-49CE-B95E-BB25AF51FF9B}" type="sibTrans" cxnId="{C18CBBD1-DC87-4810-8808-6D0C74AFC664}">
      <dgm:prSet/>
      <dgm:spPr/>
      <dgm:t>
        <a:bodyPr/>
        <a:lstStyle/>
        <a:p>
          <a:endParaRPr lang="en-ZA"/>
        </a:p>
      </dgm:t>
    </dgm:pt>
    <dgm:pt modelId="{300A43A0-B220-4F0B-A0E4-E7B53901CB59}" type="pres">
      <dgm:prSet presAssocID="{74837055-4689-4788-B05B-CFECF6AA55B6}" presName="diagram" presStyleCnt="0">
        <dgm:presLayoutVars>
          <dgm:dir/>
          <dgm:resizeHandles val="exact"/>
        </dgm:presLayoutVars>
      </dgm:prSet>
      <dgm:spPr/>
      <dgm:t>
        <a:bodyPr/>
        <a:lstStyle/>
        <a:p>
          <a:endParaRPr lang="en-ZA"/>
        </a:p>
      </dgm:t>
    </dgm:pt>
    <dgm:pt modelId="{FBDB3D08-F846-452C-A465-99870FE651A6}" type="pres">
      <dgm:prSet presAssocID="{9524670F-F681-48FB-B39A-EF343D78B24A}" presName="node" presStyleLbl="node1" presStyleIdx="0" presStyleCnt="6" custScaleX="142593">
        <dgm:presLayoutVars>
          <dgm:bulletEnabled val="1"/>
        </dgm:presLayoutVars>
      </dgm:prSet>
      <dgm:spPr/>
      <dgm:t>
        <a:bodyPr/>
        <a:lstStyle/>
        <a:p>
          <a:endParaRPr lang="en-ZA"/>
        </a:p>
      </dgm:t>
    </dgm:pt>
    <dgm:pt modelId="{6C7474E3-75D1-436E-9889-7F0485F83EF3}" type="pres">
      <dgm:prSet presAssocID="{13C07522-A29F-4482-A52E-242F9A893CF9}" presName="sibTrans" presStyleCnt="0"/>
      <dgm:spPr/>
    </dgm:pt>
    <dgm:pt modelId="{98A3CAD4-2265-4710-9B7F-574CFDA213FB}" type="pres">
      <dgm:prSet presAssocID="{2777075A-D77C-4F5A-9DCD-103E422FA9C3}" presName="node" presStyleLbl="node1" presStyleIdx="1" presStyleCnt="6" custScaleX="147676">
        <dgm:presLayoutVars>
          <dgm:bulletEnabled val="1"/>
        </dgm:presLayoutVars>
      </dgm:prSet>
      <dgm:spPr/>
      <dgm:t>
        <a:bodyPr/>
        <a:lstStyle/>
        <a:p>
          <a:endParaRPr lang="en-ZA"/>
        </a:p>
      </dgm:t>
    </dgm:pt>
    <dgm:pt modelId="{CB0BB9D2-5C13-443D-A025-289E9D3A2233}" type="pres">
      <dgm:prSet presAssocID="{3B4AB14B-EC7A-4F7C-9CCF-7D015BBD0D5C}" presName="sibTrans" presStyleCnt="0"/>
      <dgm:spPr/>
    </dgm:pt>
    <dgm:pt modelId="{E0F36A6B-9C1F-49B4-93CE-35D6C35C134D}" type="pres">
      <dgm:prSet presAssocID="{77828C00-7AC4-4A79-A9FF-BE6874E20EDD}" presName="node" presStyleLbl="node1" presStyleIdx="2" presStyleCnt="6" custScaleX="143329">
        <dgm:presLayoutVars>
          <dgm:bulletEnabled val="1"/>
        </dgm:presLayoutVars>
      </dgm:prSet>
      <dgm:spPr/>
      <dgm:t>
        <a:bodyPr/>
        <a:lstStyle/>
        <a:p>
          <a:endParaRPr lang="en-ZA"/>
        </a:p>
      </dgm:t>
    </dgm:pt>
    <dgm:pt modelId="{FAEC2428-8314-4601-83BF-CA80DDD83306}" type="pres">
      <dgm:prSet presAssocID="{98D22958-CD5D-47B1-B260-3E8A276CB3AD}" presName="sibTrans" presStyleCnt="0"/>
      <dgm:spPr/>
    </dgm:pt>
    <dgm:pt modelId="{5B5E789B-075A-413D-B906-5928CF006878}" type="pres">
      <dgm:prSet presAssocID="{DFEEB64E-E480-4FC3-AD6A-B663B4610D8D}" presName="node" presStyleLbl="node1" presStyleIdx="3" presStyleCnt="6" custScaleX="145301" custLinFactNeighborX="903" custLinFactNeighborY="-493">
        <dgm:presLayoutVars>
          <dgm:bulletEnabled val="1"/>
        </dgm:presLayoutVars>
      </dgm:prSet>
      <dgm:spPr/>
      <dgm:t>
        <a:bodyPr/>
        <a:lstStyle/>
        <a:p>
          <a:endParaRPr lang="en-ZA"/>
        </a:p>
      </dgm:t>
    </dgm:pt>
    <dgm:pt modelId="{1D443ACA-B957-436D-8B77-3C3A3C88A20B}" type="pres">
      <dgm:prSet presAssocID="{0B06D95B-4619-42A8-B429-7B84BB1A6E30}" presName="sibTrans" presStyleCnt="0"/>
      <dgm:spPr/>
    </dgm:pt>
    <dgm:pt modelId="{CA1E9F50-2989-4725-B4FA-ED5E31CC459D}" type="pres">
      <dgm:prSet presAssocID="{696BACA8-6230-4F89-AD5F-47BE6CF9ED33}" presName="node" presStyleLbl="node1" presStyleIdx="4" presStyleCnt="6" custScaleX="142593" custLinFactNeighborX="1437">
        <dgm:presLayoutVars>
          <dgm:bulletEnabled val="1"/>
        </dgm:presLayoutVars>
      </dgm:prSet>
      <dgm:spPr/>
      <dgm:t>
        <a:bodyPr/>
        <a:lstStyle/>
        <a:p>
          <a:endParaRPr lang="en-ZA"/>
        </a:p>
      </dgm:t>
    </dgm:pt>
    <dgm:pt modelId="{5AD48D1F-90C0-40E4-9EC8-A866ED288C35}" type="pres">
      <dgm:prSet presAssocID="{F435B060-D9C4-4664-BDD2-031218D281C3}" presName="sibTrans" presStyleCnt="0"/>
      <dgm:spPr/>
    </dgm:pt>
    <dgm:pt modelId="{A3BDA113-7C11-4157-9F64-765D24515BEF}" type="pres">
      <dgm:prSet presAssocID="{289A7EAF-D64D-41EE-91C4-898D5027141D}" presName="node" presStyleLbl="node1" presStyleIdx="5" presStyleCnt="6" custScaleX="145301" custLinFactNeighborX="1232" custLinFactNeighborY="0">
        <dgm:presLayoutVars>
          <dgm:bulletEnabled val="1"/>
        </dgm:presLayoutVars>
      </dgm:prSet>
      <dgm:spPr/>
      <dgm:t>
        <a:bodyPr/>
        <a:lstStyle/>
        <a:p>
          <a:endParaRPr lang="en-ZA"/>
        </a:p>
      </dgm:t>
    </dgm:pt>
  </dgm:ptLst>
  <dgm:cxnLst>
    <dgm:cxn modelId="{8F38FDE2-464A-4B1A-88EB-A739A386ED29}" srcId="{74837055-4689-4788-B05B-CFECF6AA55B6}" destId="{2777075A-D77C-4F5A-9DCD-103E422FA9C3}" srcOrd="1" destOrd="0" parTransId="{B1332CB4-3830-468B-99C6-F5E8F8486C28}" sibTransId="{3B4AB14B-EC7A-4F7C-9CCF-7D015BBD0D5C}"/>
    <dgm:cxn modelId="{74030A7E-9126-418C-8AE2-E9E12585AB22}" type="presOf" srcId="{DFEEB64E-E480-4FC3-AD6A-B663B4610D8D}" destId="{5B5E789B-075A-413D-B906-5928CF006878}" srcOrd="0" destOrd="0" presId="urn:microsoft.com/office/officeart/2005/8/layout/default"/>
    <dgm:cxn modelId="{4AC42E50-EA4D-4C66-9059-7819D27BA731}" type="presOf" srcId="{77828C00-7AC4-4A79-A9FF-BE6874E20EDD}" destId="{E0F36A6B-9C1F-49B4-93CE-35D6C35C134D}" srcOrd="0" destOrd="0" presId="urn:microsoft.com/office/officeart/2005/8/layout/default"/>
    <dgm:cxn modelId="{3F9E5912-E0D6-42C2-A707-EDB5C3585807}" type="presOf" srcId="{696BACA8-6230-4F89-AD5F-47BE6CF9ED33}" destId="{CA1E9F50-2989-4725-B4FA-ED5E31CC459D}" srcOrd="0" destOrd="0" presId="urn:microsoft.com/office/officeart/2005/8/layout/default"/>
    <dgm:cxn modelId="{C18CBBD1-DC87-4810-8808-6D0C74AFC664}" srcId="{74837055-4689-4788-B05B-CFECF6AA55B6}" destId="{289A7EAF-D64D-41EE-91C4-898D5027141D}" srcOrd="5" destOrd="0" parTransId="{8506700F-95B9-4E7F-8A01-5FCCBC78692C}" sibTransId="{DC56D0A8-FCCC-49CE-B95E-BB25AF51FF9B}"/>
    <dgm:cxn modelId="{072A5F86-FB2F-4504-A3A6-FCBBEF03CE57}" type="presOf" srcId="{2777075A-D77C-4F5A-9DCD-103E422FA9C3}" destId="{98A3CAD4-2265-4710-9B7F-574CFDA213FB}" srcOrd="0" destOrd="0" presId="urn:microsoft.com/office/officeart/2005/8/layout/default"/>
    <dgm:cxn modelId="{39C81F7C-23A3-4D0C-90BC-D46E113D6790}" srcId="{74837055-4689-4788-B05B-CFECF6AA55B6}" destId="{696BACA8-6230-4F89-AD5F-47BE6CF9ED33}" srcOrd="4" destOrd="0" parTransId="{9A4E2533-18DD-41F5-9C7F-70920855196E}" sibTransId="{F435B060-D9C4-4664-BDD2-031218D281C3}"/>
    <dgm:cxn modelId="{4BD80395-3D4D-4E2D-B5D5-BFF6BACC5796}" srcId="{74837055-4689-4788-B05B-CFECF6AA55B6}" destId="{77828C00-7AC4-4A79-A9FF-BE6874E20EDD}" srcOrd="2" destOrd="0" parTransId="{A42F5E45-0CD6-4A3C-835D-F605333FDA0C}" sibTransId="{98D22958-CD5D-47B1-B260-3E8A276CB3AD}"/>
    <dgm:cxn modelId="{6A9FFA08-C89B-4128-BB46-32273008BDF1}" srcId="{74837055-4689-4788-B05B-CFECF6AA55B6}" destId="{DFEEB64E-E480-4FC3-AD6A-B663B4610D8D}" srcOrd="3" destOrd="0" parTransId="{4C1E83B5-7A04-4304-93D3-94DD38DB86C5}" sibTransId="{0B06D95B-4619-42A8-B429-7B84BB1A6E30}"/>
    <dgm:cxn modelId="{4BD42AD5-DC44-4B30-B15A-BCF04395DB06}" type="presOf" srcId="{289A7EAF-D64D-41EE-91C4-898D5027141D}" destId="{A3BDA113-7C11-4157-9F64-765D24515BEF}" srcOrd="0" destOrd="0" presId="urn:microsoft.com/office/officeart/2005/8/layout/default"/>
    <dgm:cxn modelId="{428FE8C5-50CF-489D-A99E-87F3AFA40F6A}" type="presOf" srcId="{9524670F-F681-48FB-B39A-EF343D78B24A}" destId="{FBDB3D08-F846-452C-A465-99870FE651A6}" srcOrd="0" destOrd="0" presId="urn:microsoft.com/office/officeart/2005/8/layout/default"/>
    <dgm:cxn modelId="{62A6A944-285F-46BE-ADC1-049AA4098EB6}" srcId="{74837055-4689-4788-B05B-CFECF6AA55B6}" destId="{9524670F-F681-48FB-B39A-EF343D78B24A}" srcOrd="0" destOrd="0" parTransId="{DACFD2B3-2D13-40F7-BCE3-F5AD878D39F6}" sibTransId="{13C07522-A29F-4482-A52E-242F9A893CF9}"/>
    <dgm:cxn modelId="{1F9FA4C3-699D-4962-83C3-7B41BE302EC9}" type="presOf" srcId="{74837055-4689-4788-B05B-CFECF6AA55B6}" destId="{300A43A0-B220-4F0B-A0E4-E7B53901CB59}" srcOrd="0" destOrd="0" presId="urn:microsoft.com/office/officeart/2005/8/layout/default"/>
    <dgm:cxn modelId="{4B45CAA4-8986-4503-91C8-6E1A41BC3938}" type="presParOf" srcId="{300A43A0-B220-4F0B-A0E4-E7B53901CB59}" destId="{FBDB3D08-F846-452C-A465-99870FE651A6}" srcOrd="0" destOrd="0" presId="urn:microsoft.com/office/officeart/2005/8/layout/default"/>
    <dgm:cxn modelId="{83C2F1EB-E3F3-46C5-A91A-CBC75FF9159B}" type="presParOf" srcId="{300A43A0-B220-4F0B-A0E4-E7B53901CB59}" destId="{6C7474E3-75D1-436E-9889-7F0485F83EF3}" srcOrd="1" destOrd="0" presId="urn:microsoft.com/office/officeart/2005/8/layout/default"/>
    <dgm:cxn modelId="{2945048F-4593-4BDB-BA1A-29BDB00D42AE}" type="presParOf" srcId="{300A43A0-B220-4F0B-A0E4-E7B53901CB59}" destId="{98A3CAD4-2265-4710-9B7F-574CFDA213FB}" srcOrd="2" destOrd="0" presId="urn:microsoft.com/office/officeart/2005/8/layout/default"/>
    <dgm:cxn modelId="{FDD46FF9-7504-4CF1-BE69-2DEB0F7BE0DD}" type="presParOf" srcId="{300A43A0-B220-4F0B-A0E4-E7B53901CB59}" destId="{CB0BB9D2-5C13-443D-A025-289E9D3A2233}" srcOrd="3" destOrd="0" presId="urn:microsoft.com/office/officeart/2005/8/layout/default"/>
    <dgm:cxn modelId="{25CDB565-9593-4466-BE39-E0AF22B9EE77}" type="presParOf" srcId="{300A43A0-B220-4F0B-A0E4-E7B53901CB59}" destId="{E0F36A6B-9C1F-49B4-93CE-35D6C35C134D}" srcOrd="4" destOrd="0" presId="urn:microsoft.com/office/officeart/2005/8/layout/default"/>
    <dgm:cxn modelId="{3855F87E-684B-43A1-B68F-4F1D81790A26}" type="presParOf" srcId="{300A43A0-B220-4F0B-A0E4-E7B53901CB59}" destId="{FAEC2428-8314-4601-83BF-CA80DDD83306}" srcOrd="5" destOrd="0" presId="urn:microsoft.com/office/officeart/2005/8/layout/default"/>
    <dgm:cxn modelId="{1F5CE46C-06F2-4EA0-82F0-89EC51EA2A75}" type="presParOf" srcId="{300A43A0-B220-4F0B-A0E4-E7B53901CB59}" destId="{5B5E789B-075A-413D-B906-5928CF006878}" srcOrd="6" destOrd="0" presId="urn:microsoft.com/office/officeart/2005/8/layout/default"/>
    <dgm:cxn modelId="{9D27A568-1DD7-4C98-9230-E3BEFBB326CA}" type="presParOf" srcId="{300A43A0-B220-4F0B-A0E4-E7B53901CB59}" destId="{1D443ACA-B957-436D-8B77-3C3A3C88A20B}" srcOrd="7" destOrd="0" presId="urn:microsoft.com/office/officeart/2005/8/layout/default"/>
    <dgm:cxn modelId="{754CFD9B-B76D-4968-B037-17555B338A1F}" type="presParOf" srcId="{300A43A0-B220-4F0B-A0E4-E7B53901CB59}" destId="{CA1E9F50-2989-4725-B4FA-ED5E31CC459D}" srcOrd="8" destOrd="0" presId="urn:microsoft.com/office/officeart/2005/8/layout/default"/>
    <dgm:cxn modelId="{1C53DEF9-C728-41B9-9C7C-0103D58F8071}" type="presParOf" srcId="{300A43A0-B220-4F0B-A0E4-E7B53901CB59}" destId="{5AD48D1F-90C0-40E4-9EC8-A866ED288C35}" srcOrd="9" destOrd="0" presId="urn:microsoft.com/office/officeart/2005/8/layout/default"/>
    <dgm:cxn modelId="{E0308359-3BCC-4C2A-AA86-E9816728BDDF}" type="presParOf" srcId="{300A43A0-B220-4F0B-A0E4-E7B53901CB59}" destId="{A3BDA113-7C11-4157-9F64-765D24515BE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9396FD-F018-464E-8B60-3DF77F30732B}" type="doc">
      <dgm:prSet loTypeId="urn:microsoft.com/office/officeart/2005/8/layout/vList5" loCatId="list" qsTypeId="urn:microsoft.com/office/officeart/2005/8/quickstyle/simple1" qsCatId="simple" csTypeId="urn:microsoft.com/office/officeart/2005/8/colors/accent2_4" csCatId="accent2" phldr="1"/>
      <dgm:spPr/>
      <dgm:t>
        <a:bodyPr/>
        <a:lstStyle/>
        <a:p>
          <a:endParaRPr lang="en-US"/>
        </a:p>
      </dgm:t>
    </dgm:pt>
    <dgm:pt modelId="{FF81170E-62BE-4C12-91A9-8772DE497D58}">
      <dgm:prSet/>
      <dgm:spPr/>
      <dgm:t>
        <a:bodyPr/>
        <a:lstStyle/>
        <a:p>
          <a:pPr algn="ctr"/>
          <a:r>
            <a:rPr lang="en-US" dirty="0" smtClean="0"/>
            <a:t>Composition</a:t>
          </a:r>
          <a:endParaRPr lang="en-US" dirty="0"/>
        </a:p>
      </dgm:t>
    </dgm:pt>
    <dgm:pt modelId="{1331E859-640F-4333-8235-D094E33CB44B}" type="parTrans" cxnId="{059AD320-17B4-42B5-BA9E-1C59B18D2961}">
      <dgm:prSet/>
      <dgm:spPr/>
      <dgm:t>
        <a:bodyPr/>
        <a:lstStyle/>
        <a:p>
          <a:endParaRPr lang="en-US"/>
        </a:p>
      </dgm:t>
    </dgm:pt>
    <dgm:pt modelId="{3295F690-3FCA-4E89-9C31-66B731924485}" type="sibTrans" cxnId="{059AD320-17B4-42B5-BA9E-1C59B18D2961}">
      <dgm:prSet/>
      <dgm:spPr/>
      <dgm:t>
        <a:bodyPr/>
        <a:lstStyle/>
        <a:p>
          <a:endParaRPr lang="en-US"/>
        </a:p>
      </dgm:t>
    </dgm:pt>
    <dgm:pt modelId="{47971C6D-6ED9-44A6-AE8D-304383A8B82A}">
      <dgm:prSet/>
      <dgm:spPr/>
      <dgm:t>
        <a:bodyPr/>
        <a:lstStyle/>
        <a:p>
          <a:pPr algn="ctr"/>
          <a:r>
            <a:rPr lang="en-US" dirty="0" smtClean="0"/>
            <a:t>Qualifications</a:t>
          </a:r>
          <a:endParaRPr lang="en-US" dirty="0"/>
        </a:p>
      </dgm:t>
    </dgm:pt>
    <dgm:pt modelId="{0D86EA47-A34B-4D22-9195-3AB5158EF8AF}" type="parTrans" cxnId="{857E1EE3-C03E-4774-88E2-8EAD21458119}">
      <dgm:prSet/>
      <dgm:spPr/>
      <dgm:t>
        <a:bodyPr/>
        <a:lstStyle/>
        <a:p>
          <a:endParaRPr lang="en-US"/>
        </a:p>
      </dgm:t>
    </dgm:pt>
    <dgm:pt modelId="{554EC680-6A5F-4F46-A85F-47B12A44B11F}" type="sibTrans" cxnId="{857E1EE3-C03E-4774-88E2-8EAD21458119}">
      <dgm:prSet/>
      <dgm:spPr/>
      <dgm:t>
        <a:bodyPr/>
        <a:lstStyle/>
        <a:p>
          <a:endParaRPr lang="en-US"/>
        </a:p>
      </dgm:t>
    </dgm:pt>
    <dgm:pt modelId="{D08211C0-C91E-4645-8DC6-D2A16C1C0C0B}">
      <dgm:prSet/>
      <dgm:spPr/>
      <dgm:t>
        <a:bodyPr/>
        <a:lstStyle/>
        <a:p>
          <a:pPr algn="ctr"/>
          <a:r>
            <a:rPr lang="en-US" dirty="0" smtClean="0"/>
            <a:t>Appointment procedure</a:t>
          </a:r>
          <a:endParaRPr lang="en-US" dirty="0"/>
        </a:p>
      </dgm:t>
    </dgm:pt>
    <dgm:pt modelId="{C3AFDEB4-B428-48CB-A1A4-84CE9441005C}" type="parTrans" cxnId="{AE8F528D-21FD-48B4-907D-E57511490444}">
      <dgm:prSet/>
      <dgm:spPr/>
      <dgm:t>
        <a:bodyPr/>
        <a:lstStyle/>
        <a:p>
          <a:endParaRPr lang="en-US"/>
        </a:p>
      </dgm:t>
    </dgm:pt>
    <dgm:pt modelId="{DF5E0068-5F99-40CB-B34F-60887EFAB28C}" type="sibTrans" cxnId="{AE8F528D-21FD-48B4-907D-E57511490444}">
      <dgm:prSet/>
      <dgm:spPr/>
      <dgm:t>
        <a:bodyPr/>
        <a:lstStyle/>
        <a:p>
          <a:endParaRPr lang="en-US"/>
        </a:p>
      </dgm:t>
    </dgm:pt>
    <dgm:pt modelId="{876EA85E-5645-4A27-AD5D-83FD4BC576F4}">
      <dgm:prSet/>
      <dgm:spPr/>
      <dgm:t>
        <a:bodyPr/>
        <a:lstStyle/>
        <a:p>
          <a:pPr algn="ctr"/>
          <a:r>
            <a:rPr lang="en-US" dirty="0" smtClean="0"/>
            <a:t>Term of office</a:t>
          </a:r>
          <a:endParaRPr lang="en-US" dirty="0"/>
        </a:p>
      </dgm:t>
    </dgm:pt>
    <dgm:pt modelId="{4416D7B3-1C1C-4F52-A847-AAB916F35DBC}" type="parTrans" cxnId="{4B40E244-D336-41B8-8A32-1FAFB793FBD7}">
      <dgm:prSet/>
      <dgm:spPr/>
      <dgm:t>
        <a:bodyPr/>
        <a:lstStyle/>
        <a:p>
          <a:endParaRPr lang="en-US"/>
        </a:p>
      </dgm:t>
    </dgm:pt>
    <dgm:pt modelId="{F3BF7AB3-A293-4DD8-9269-0619B4F7EEAA}" type="sibTrans" cxnId="{4B40E244-D336-41B8-8A32-1FAFB793FBD7}">
      <dgm:prSet/>
      <dgm:spPr/>
      <dgm:t>
        <a:bodyPr/>
        <a:lstStyle/>
        <a:p>
          <a:endParaRPr lang="en-US"/>
        </a:p>
      </dgm:t>
    </dgm:pt>
    <dgm:pt modelId="{67A08010-453B-46E2-8968-5C1F6050990E}">
      <dgm:prSet/>
      <dgm:spPr/>
      <dgm:t>
        <a:bodyPr/>
        <a:lstStyle/>
        <a:p>
          <a:r>
            <a:rPr lang="en-US" dirty="0" smtClean="0"/>
            <a:t>Conditions of appointment of Members</a:t>
          </a:r>
          <a:endParaRPr lang="en-US" dirty="0"/>
        </a:p>
      </dgm:t>
    </dgm:pt>
    <dgm:pt modelId="{7703045F-8A0D-47B7-9EBE-6FDBDAF06FEE}" type="parTrans" cxnId="{6C0C44EE-7005-4222-A2EA-064A365D2E29}">
      <dgm:prSet/>
      <dgm:spPr/>
      <dgm:t>
        <a:bodyPr/>
        <a:lstStyle/>
        <a:p>
          <a:endParaRPr lang="en-US"/>
        </a:p>
      </dgm:t>
    </dgm:pt>
    <dgm:pt modelId="{DF3E2D7C-52F0-4350-BC27-9A780CC55006}" type="sibTrans" cxnId="{6C0C44EE-7005-4222-A2EA-064A365D2E29}">
      <dgm:prSet/>
      <dgm:spPr/>
      <dgm:t>
        <a:bodyPr/>
        <a:lstStyle/>
        <a:p>
          <a:endParaRPr lang="en-US"/>
        </a:p>
      </dgm:t>
    </dgm:pt>
    <dgm:pt modelId="{F890084F-999F-4F72-8FFD-104D87DB625B}">
      <dgm:prSet/>
      <dgm:spPr/>
      <dgm:t>
        <a:bodyPr/>
        <a:lstStyle/>
        <a:p>
          <a:r>
            <a:rPr lang="en-US" dirty="0" smtClean="0"/>
            <a:t>Chairperson and Deputy Chairperson</a:t>
          </a:r>
          <a:endParaRPr lang="en-US" dirty="0"/>
        </a:p>
      </dgm:t>
    </dgm:pt>
    <dgm:pt modelId="{195C1B43-9AA8-43F2-A8CF-917E97813162}" type="parTrans" cxnId="{1F18386A-3FB4-4576-8F4C-67638F0C6634}">
      <dgm:prSet/>
      <dgm:spPr/>
      <dgm:t>
        <a:bodyPr/>
        <a:lstStyle/>
        <a:p>
          <a:endParaRPr lang="en-US"/>
        </a:p>
      </dgm:t>
    </dgm:pt>
    <dgm:pt modelId="{DF6A49AE-30C7-485A-A502-5523CDF93463}" type="sibTrans" cxnId="{1F18386A-3FB4-4576-8F4C-67638F0C6634}">
      <dgm:prSet/>
      <dgm:spPr/>
      <dgm:t>
        <a:bodyPr/>
        <a:lstStyle/>
        <a:p>
          <a:endParaRPr lang="en-US"/>
        </a:p>
      </dgm:t>
    </dgm:pt>
    <dgm:pt modelId="{1F06C596-76B3-48A7-8C2D-CE45E7CE05F8}">
      <dgm:prSet custT="1"/>
      <dgm:spPr/>
      <dgm:t>
        <a:bodyPr/>
        <a:lstStyle/>
        <a:p>
          <a:pPr algn="just"/>
          <a:r>
            <a:rPr lang="en-ZA" sz="1800" b="0" dirty="0" smtClean="0"/>
            <a:t>Members are appointed by the President in terms of the Act, which must consist of </a:t>
          </a:r>
          <a:r>
            <a:rPr lang="en-ZA" sz="1800" b="0" u="sng" dirty="0" smtClean="0"/>
            <a:t>no fewer than 7 and no more than 10 members. </a:t>
          </a:r>
          <a:endParaRPr lang="en-US" sz="1800" b="0" u="sng" dirty="0"/>
        </a:p>
      </dgm:t>
    </dgm:pt>
    <dgm:pt modelId="{CBC91A17-E973-41B5-BDC2-50A41B03B252}" type="parTrans" cxnId="{8DE89BE8-2D15-488B-BA60-F263A7735396}">
      <dgm:prSet/>
      <dgm:spPr/>
      <dgm:t>
        <a:bodyPr/>
        <a:lstStyle/>
        <a:p>
          <a:endParaRPr lang="en-US"/>
        </a:p>
      </dgm:t>
    </dgm:pt>
    <dgm:pt modelId="{E538A2F3-07DC-4542-8299-189349BB71F5}" type="sibTrans" cxnId="{8DE89BE8-2D15-488B-BA60-F263A7735396}">
      <dgm:prSet/>
      <dgm:spPr/>
      <dgm:t>
        <a:bodyPr/>
        <a:lstStyle/>
        <a:p>
          <a:endParaRPr lang="en-US"/>
        </a:p>
      </dgm:t>
    </dgm:pt>
    <dgm:pt modelId="{02C7DD94-24C4-445B-8BDA-EDB52FBC7333}">
      <dgm:prSet custT="1"/>
      <dgm:spPr/>
      <dgm:t>
        <a:bodyPr/>
        <a:lstStyle/>
        <a:p>
          <a:pPr algn="just"/>
          <a:r>
            <a:rPr lang="en-GB" sz="1800" dirty="0" smtClean="0"/>
            <a:t>Additional requirements for members </a:t>
          </a:r>
          <a:r>
            <a:rPr lang="en-US" sz="1800" dirty="0" smtClean="0"/>
            <a:t>to possess qualification / knowledge / experience </a:t>
          </a:r>
          <a:r>
            <a:rPr lang="en-GB" sz="1800" dirty="0" smtClean="0"/>
            <a:t>in IT to qualify for appointment. </a:t>
          </a:r>
          <a:endParaRPr lang="en-US" sz="1800" dirty="0"/>
        </a:p>
      </dgm:t>
    </dgm:pt>
    <dgm:pt modelId="{8A380ED3-B59B-46AD-8607-7E8C3D546D78}" type="parTrans" cxnId="{0F9EBA30-AAD8-4A70-B05D-48B87F7D2A9B}">
      <dgm:prSet/>
      <dgm:spPr/>
      <dgm:t>
        <a:bodyPr/>
        <a:lstStyle/>
        <a:p>
          <a:endParaRPr lang="en-US"/>
        </a:p>
      </dgm:t>
    </dgm:pt>
    <dgm:pt modelId="{B3F2ED77-86C9-4F6E-84D3-9AB71FD20D50}" type="sibTrans" cxnId="{0F9EBA30-AAD8-4A70-B05D-48B87F7D2A9B}">
      <dgm:prSet/>
      <dgm:spPr/>
      <dgm:t>
        <a:bodyPr/>
        <a:lstStyle/>
        <a:p>
          <a:endParaRPr lang="en-US"/>
        </a:p>
      </dgm:t>
    </dgm:pt>
    <dgm:pt modelId="{7289F589-9A8C-494C-977E-8F4F80868BC6}">
      <dgm:prSet custT="1"/>
      <dgm:spPr/>
      <dgm:t>
        <a:bodyPr/>
        <a:lstStyle/>
        <a:p>
          <a:pPr algn="just"/>
          <a:r>
            <a:rPr lang="en-GB" sz="1500" dirty="0" smtClean="0"/>
            <a:t>Selection panel expanded to include Chairperson of Portfolio Committee; Chairperson of Select Committee of NCOP; Chairperson of the NHTL.</a:t>
          </a:r>
          <a:endParaRPr lang="en-US" sz="1500" dirty="0"/>
        </a:p>
      </dgm:t>
    </dgm:pt>
    <dgm:pt modelId="{1AE5B098-D9B6-45AE-BAD4-4534BA400D65}" type="parTrans" cxnId="{B3DF10CE-4063-4ECD-94A5-EC29C4A30F35}">
      <dgm:prSet/>
      <dgm:spPr/>
      <dgm:t>
        <a:bodyPr/>
        <a:lstStyle/>
        <a:p>
          <a:endParaRPr lang="en-US"/>
        </a:p>
      </dgm:t>
    </dgm:pt>
    <dgm:pt modelId="{F6FFDA4A-375B-43F9-BE1B-270973537EE6}" type="sibTrans" cxnId="{B3DF10CE-4063-4ECD-94A5-EC29C4A30F35}">
      <dgm:prSet/>
      <dgm:spPr/>
      <dgm:t>
        <a:bodyPr/>
        <a:lstStyle/>
        <a:p>
          <a:endParaRPr lang="en-US"/>
        </a:p>
      </dgm:t>
    </dgm:pt>
    <dgm:pt modelId="{B137BC9A-E289-455F-A1CC-025BE30E5715}">
      <dgm:prSet custT="1"/>
      <dgm:spPr/>
      <dgm:t>
        <a:bodyPr/>
        <a:lstStyle/>
        <a:p>
          <a:pPr algn="just"/>
          <a:r>
            <a:rPr lang="en-ZA" sz="1800" dirty="0" smtClean="0"/>
            <a:t>Term to be extended to 7 years from 5 years. </a:t>
          </a:r>
          <a:endParaRPr lang="en-US" sz="1800" dirty="0"/>
        </a:p>
      </dgm:t>
    </dgm:pt>
    <dgm:pt modelId="{C81DA49F-EBC8-4B75-9E6E-4DA5C3F7036B}" type="parTrans" cxnId="{1DB16539-FB27-47FD-8F4F-38801681C09E}">
      <dgm:prSet/>
      <dgm:spPr/>
      <dgm:t>
        <a:bodyPr/>
        <a:lstStyle/>
        <a:p>
          <a:endParaRPr lang="en-US"/>
        </a:p>
      </dgm:t>
    </dgm:pt>
    <dgm:pt modelId="{D525AF58-AEAA-4365-9C80-744BAC0A1D6C}" type="sibTrans" cxnId="{1DB16539-FB27-47FD-8F4F-38801681C09E}">
      <dgm:prSet/>
      <dgm:spPr/>
      <dgm:t>
        <a:bodyPr/>
        <a:lstStyle/>
        <a:p>
          <a:endParaRPr lang="en-US"/>
        </a:p>
      </dgm:t>
    </dgm:pt>
    <dgm:pt modelId="{0D4C2793-9139-4F6E-9FDF-F4E2B6B8DA36}">
      <dgm:prSet custT="1"/>
      <dgm:spPr/>
      <dgm:t>
        <a:bodyPr/>
        <a:lstStyle/>
        <a:p>
          <a:pPr algn="just"/>
          <a:r>
            <a:rPr lang="en-ZA" sz="1800" dirty="0" smtClean="0"/>
            <a:t>To be determined by the Minister, by notice in the Government Gazette, after consultation with the Independent Commission for the Remuneration of Public Office-bearers and the Minister of Finance.</a:t>
          </a:r>
          <a:endParaRPr lang="en-US" sz="1800" dirty="0"/>
        </a:p>
      </dgm:t>
    </dgm:pt>
    <dgm:pt modelId="{9E630456-17E7-4AF4-9553-C5CD7B165C3F}" type="parTrans" cxnId="{03CE821F-9E8A-4DC4-95BA-DEA16F00BB12}">
      <dgm:prSet/>
      <dgm:spPr/>
      <dgm:t>
        <a:bodyPr/>
        <a:lstStyle/>
        <a:p>
          <a:endParaRPr lang="en-US"/>
        </a:p>
      </dgm:t>
    </dgm:pt>
    <dgm:pt modelId="{A23345C3-3D88-4E6B-9116-7632054F3654}" type="sibTrans" cxnId="{03CE821F-9E8A-4DC4-95BA-DEA16F00BB12}">
      <dgm:prSet/>
      <dgm:spPr/>
      <dgm:t>
        <a:bodyPr/>
        <a:lstStyle/>
        <a:p>
          <a:endParaRPr lang="en-US"/>
        </a:p>
      </dgm:t>
    </dgm:pt>
    <dgm:pt modelId="{A6E84E0C-70DB-4FBE-9B25-0992DE56E342}">
      <dgm:prSet custT="1"/>
      <dgm:spPr/>
      <dgm:t>
        <a:bodyPr/>
        <a:lstStyle/>
        <a:p>
          <a:pPr algn="just"/>
          <a:r>
            <a:rPr lang="en-ZA" sz="1800" dirty="0" smtClean="0"/>
            <a:t>The President appoints one member as the Chairperson and another member as the Deputy Chairperson.</a:t>
          </a:r>
          <a:endParaRPr lang="en-US" sz="1800" dirty="0"/>
        </a:p>
      </dgm:t>
    </dgm:pt>
    <dgm:pt modelId="{DDB80428-9803-403A-AA7D-88CA217B0B6F}" type="parTrans" cxnId="{1A7B7A86-503B-484E-8D29-2168A375D0B1}">
      <dgm:prSet/>
      <dgm:spPr/>
      <dgm:t>
        <a:bodyPr/>
        <a:lstStyle/>
        <a:p>
          <a:endParaRPr lang="en-US"/>
        </a:p>
      </dgm:t>
    </dgm:pt>
    <dgm:pt modelId="{D1E07328-DC3A-4DFE-94DA-884969A2DF5A}" type="sibTrans" cxnId="{1A7B7A86-503B-484E-8D29-2168A375D0B1}">
      <dgm:prSet/>
      <dgm:spPr/>
      <dgm:t>
        <a:bodyPr/>
        <a:lstStyle/>
        <a:p>
          <a:endParaRPr lang="en-US"/>
        </a:p>
      </dgm:t>
    </dgm:pt>
    <dgm:pt modelId="{EC48E966-721D-404C-8918-F079EE2526A1}">
      <dgm:prSet custT="1"/>
      <dgm:spPr/>
      <dgm:t>
        <a:bodyPr/>
        <a:lstStyle/>
        <a:p>
          <a:pPr algn="just"/>
          <a:r>
            <a:rPr lang="en-US" sz="1500" b="0" u="sng" dirty="0" smtClean="0">
              <a:solidFill>
                <a:schemeClr val="tx1"/>
              </a:solidFill>
            </a:rPr>
            <a:t>Minister may consult the “long” short-list when filling vacancies.</a:t>
          </a:r>
          <a:endParaRPr lang="en-US" sz="1500" b="0" u="sng" dirty="0">
            <a:solidFill>
              <a:schemeClr val="tx1"/>
            </a:solidFill>
          </a:endParaRPr>
        </a:p>
      </dgm:t>
    </dgm:pt>
    <dgm:pt modelId="{14381743-D3DE-4101-AC86-DC08E1EF7B38}" type="parTrans" cxnId="{C511F0C7-F5A2-4FEA-9412-7D86D4164677}">
      <dgm:prSet/>
      <dgm:spPr/>
    </dgm:pt>
    <dgm:pt modelId="{B3D172A5-2D4D-4811-99A6-037DC45A6603}" type="sibTrans" cxnId="{C511F0C7-F5A2-4FEA-9412-7D86D4164677}">
      <dgm:prSet/>
      <dgm:spPr/>
    </dgm:pt>
    <dgm:pt modelId="{86433349-7586-4D97-9D3C-940BDA8BB73A}" type="pres">
      <dgm:prSet presAssocID="{369396FD-F018-464E-8B60-3DF77F30732B}" presName="Name0" presStyleCnt="0">
        <dgm:presLayoutVars>
          <dgm:dir/>
          <dgm:animLvl val="lvl"/>
          <dgm:resizeHandles val="exact"/>
        </dgm:presLayoutVars>
      </dgm:prSet>
      <dgm:spPr/>
      <dgm:t>
        <a:bodyPr/>
        <a:lstStyle/>
        <a:p>
          <a:endParaRPr lang="en-ZA"/>
        </a:p>
      </dgm:t>
    </dgm:pt>
    <dgm:pt modelId="{329E540B-21B2-4663-945B-37D69691C7AC}" type="pres">
      <dgm:prSet presAssocID="{FF81170E-62BE-4C12-91A9-8772DE497D58}" presName="linNode" presStyleCnt="0"/>
      <dgm:spPr/>
    </dgm:pt>
    <dgm:pt modelId="{D5FFE689-CED6-4530-A387-B80A277F81EB}" type="pres">
      <dgm:prSet presAssocID="{FF81170E-62BE-4C12-91A9-8772DE497D58}" presName="parentText" presStyleLbl="node1" presStyleIdx="0" presStyleCnt="6" custScaleY="278899">
        <dgm:presLayoutVars>
          <dgm:chMax val="1"/>
          <dgm:bulletEnabled val="1"/>
        </dgm:presLayoutVars>
      </dgm:prSet>
      <dgm:spPr/>
      <dgm:t>
        <a:bodyPr/>
        <a:lstStyle/>
        <a:p>
          <a:endParaRPr lang="en-US"/>
        </a:p>
      </dgm:t>
    </dgm:pt>
    <dgm:pt modelId="{100E126F-3B36-40E6-8A5C-E902AEA7BF35}" type="pres">
      <dgm:prSet presAssocID="{FF81170E-62BE-4C12-91A9-8772DE497D58}" presName="descendantText" presStyleLbl="alignAccFollowNode1" presStyleIdx="0" presStyleCnt="6" custScaleY="347156">
        <dgm:presLayoutVars>
          <dgm:bulletEnabled val="1"/>
        </dgm:presLayoutVars>
      </dgm:prSet>
      <dgm:spPr/>
      <dgm:t>
        <a:bodyPr/>
        <a:lstStyle/>
        <a:p>
          <a:endParaRPr lang="en-US"/>
        </a:p>
      </dgm:t>
    </dgm:pt>
    <dgm:pt modelId="{3990D2DB-FBA4-4278-8CD7-B92E78629E44}" type="pres">
      <dgm:prSet presAssocID="{3295F690-3FCA-4E89-9C31-66B731924485}" presName="sp" presStyleCnt="0"/>
      <dgm:spPr/>
    </dgm:pt>
    <dgm:pt modelId="{9326E47C-E137-4B73-901B-8B5E319B1451}" type="pres">
      <dgm:prSet presAssocID="{47971C6D-6ED9-44A6-AE8D-304383A8B82A}" presName="linNode" presStyleCnt="0"/>
      <dgm:spPr/>
    </dgm:pt>
    <dgm:pt modelId="{249A93F0-8C0F-49A9-BB38-F618FDA2C9D0}" type="pres">
      <dgm:prSet presAssocID="{47971C6D-6ED9-44A6-AE8D-304383A8B82A}" presName="parentText" presStyleLbl="node1" presStyleIdx="1" presStyleCnt="6" custScaleY="312004">
        <dgm:presLayoutVars>
          <dgm:chMax val="1"/>
          <dgm:bulletEnabled val="1"/>
        </dgm:presLayoutVars>
      </dgm:prSet>
      <dgm:spPr/>
      <dgm:t>
        <a:bodyPr/>
        <a:lstStyle/>
        <a:p>
          <a:endParaRPr lang="en-US"/>
        </a:p>
      </dgm:t>
    </dgm:pt>
    <dgm:pt modelId="{A8EA8F74-1B9A-48F8-8531-52ADA272278F}" type="pres">
      <dgm:prSet presAssocID="{47971C6D-6ED9-44A6-AE8D-304383A8B82A}" presName="descendantText" presStyleLbl="alignAccFollowNode1" presStyleIdx="1" presStyleCnt="6" custScaleY="342486">
        <dgm:presLayoutVars>
          <dgm:bulletEnabled val="1"/>
        </dgm:presLayoutVars>
      </dgm:prSet>
      <dgm:spPr/>
      <dgm:t>
        <a:bodyPr/>
        <a:lstStyle/>
        <a:p>
          <a:endParaRPr lang="en-US"/>
        </a:p>
      </dgm:t>
    </dgm:pt>
    <dgm:pt modelId="{D3F599F5-6963-4BA0-A5EA-CC22D3650AA4}" type="pres">
      <dgm:prSet presAssocID="{554EC680-6A5F-4F46-A85F-47B12A44B11F}" presName="sp" presStyleCnt="0"/>
      <dgm:spPr/>
    </dgm:pt>
    <dgm:pt modelId="{8A74407D-B021-4F31-AA8C-1779361C4DFA}" type="pres">
      <dgm:prSet presAssocID="{D08211C0-C91E-4645-8DC6-D2A16C1C0C0B}" presName="linNode" presStyleCnt="0"/>
      <dgm:spPr/>
    </dgm:pt>
    <dgm:pt modelId="{06D5BFB3-5FBD-4F1E-9F59-FD0E4E3CE352}" type="pres">
      <dgm:prSet presAssocID="{D08211C0-C91E-4645-8DC6-D2A16C1C0C0B}" presName="parentText" presStyleLbl="node1" presStyleIdx="2" presStyleCnt="6" custScaleY="292993">
        <dgm:presLayoutVars>
          <dgm:chMax val="1"/>
          <dgm:bulletEnabled val="1"/>
        </dgm:presLayoutVars>
      </dgm:prSet>
      <dgm:spPr/>
      <dgm:t>
        <a:bodyPr/>
        <a:lstStyle/>
        <a:p>
          <a:endParaRPr lang="en-US"/>
        </a:p>
      </dgm:t>
    </dgm:pt>
    <dgm:pt modelId="{41300886-B62A-4E19-8370-F3E5EB69BFF5}" type="pres">
      <dgm:prSet presAssocID="{D08211C0-C91E-4645-8DC6-D2A16C1C0C0B}" presName="descendantText" presStyleLbl="alignAccFollowNode1" presStyleIdx="2" presStyleCnt="6" custScaleY="362536">
        <dgm:presLayoutVars>
          <dgm:bulletEnabled val="1"/>
        </dgm:presLayoutVars>
      </dgm:prSet>
      <dgm:spPr/>
      <dgm:t>
        <a:bodyPr/>
        <a:lstStyle/>
        <a:p>
          <a:endParaRPr lang="en-US"/>
        </a:p>
      </dgm:t>
    </dgm:pt>
    <dgm:pt modelId="{AC29D25E-661E-40FC-A0E7-874742F2D104}" type="pres">
      <dgm:prSet presAssocID="{DF5E0068-5F99-40CB-B34F-60887EFAB28C}" presName="sp" presStyleCnt="0"/>
      <dgm:spPr/>
    </dgm:pt>
    <dgm:pt modelId="{300D98B9-2578-4CB8-BC52-92D8BF91AD66}" type="pres">
      <dgm:prSet presAssocID="{876EA85E-5645-4A27-AD5D-83FD4BC576F4}" presName="linNode" presStyleCnt="0"/>
      <dgm:spPr/>
    </dgm:pt>
    <dgm:pt modelId="{C002B547-931C-4272-B36A-B5BC2906A894}" type="pres">
      <dgm:prSet presAssocID="{876EA85E-5645-4A27-AD5D-83FD4BC576F4}" presName="parentText" presStyleLbl="node1" presStyleIdx="3" presStyleCnt="6" custScaleY="237625">
        <dgm:presLayoutVars>
          <dgm:chMax val="1"/>
          <dgm:bulletEnabled val="1"/>
        </dgm:presLayoutVars>
      </dgm:prSet>
      <dgm:spPr/>
      <dgm:t>
        <a:bodyPr/>
        <a:lstStyle/>
        <a:p>
          <a:endParaRPr lang="en-US"/>
        </a:p>
      </dgm:t>
    </dgm:pt>
    <dgm:pt modelId="{CC03B186-EA56-431F-848D-F0FEB146B847}" type="pres">
      <dgm:prSet presAssocID="{876EA85E-5645-4A27-AD5D-83FD4BC576F4}" presName="descendantText" presStyleLbl="alignAccFollowNode1" presStyleIdx="3" presStyleCnt="6" custScaleY="263697">
        <dgm:presLayoutVars>
          <dgm:bulletEnabled val="1"/>
        </dgm:presLayoutVars>
      </dgm:prSet>
      <dgm:spPr/>
      <dgm:t>
        <a:bodyPr/>
        <a:lstStyle/>
        <a:p>
          <a:endParaRPr lang="en-US"/>
        </a:p>
      </dgm:t>
    </dgm:pt>
    <dgm:pt modelId="{CBD88615-60A8-4F7F-B0DF-802AB5323DB0}" type="pres">
      <dgm:prSet presAssocID="{F3BF7AB3-A293-4DD8-9269-0619B4F7EEAA}" presName="sp" presStyleCnt="0"/>
      <dgm:spPr/>
    </dgm:pt>
    <dgm:pt modelId="{D99B498D-0B04-458B-80ED-6EA6EB7DB2A3}" type="pres">
      <dgm:prSet presAssocID="{67A08010-453B-46E2-8968-5C1F6050990E}" presName="linNode" presStyleCnt="0"/>
      <dgm:spPr/>
    </dgm:pt>
    <dgm:pt modelId="{AF648771-372A-4731-BE4A-17B87F1911AE}" type="pres">
      <dgm:prSet presAssocID="{67A08010-453B-46E2-8968-5C1F6050990E}" presName="parentText" presStyleLbl="node1" presStyleIdx="4" presStyleCnt="6" custScaleY="452899">
        <dgm:presLayoutVars>
          <dgm:chMax val="1"/>
          <dgm:bulletEnabled val="1"/>
        </dgm:presLayoutVars>
      </dgm:prSet>
      <dgm:spPr/>
      <dgm:t>
        <a:bodyPr/>
        <a:lstStyle/>
        <a:p>
          <a:endParaRPr lang="en-US"/>
        </a:p>
      </dgm:t>
    </dgm:pt>
    <dgm:pt modelId="{7F5790AB-338C-4953-A90D-516143719EA1}" type="pres">
      <dgm:prSet presAssocID="{67A08010-453B-46E2-8968-5C1F6050990E}" presName="descendantText" presStyleLbl="alignAccFollowNode1" presStyleIdx="4" presStyleCnt="6" custScaleY="544043">
        <dgm:presLayoutVars>
          <dgm:bulletEnabled val="1"/>
        </dgm:presLayoutVars>
      </dgm:prSet>
      <dgm:spPr/>
      <dgm:t>
        <a:bodyPr/>
        <a:lstStyle/>
        <a:p>
          <a:endParaRPr lang="en-US"/>
        </a:p>
      </dgm:t>
    </dgm:pt>
    <dgm:pt modelId="{032BFBDE-B719-469A-9B4B-CE35BC1B12F3}" type="pres">
      <dgm:prSet presAssocID="{DF3E2D7C-52F0-4350-BC27-9A780CC55006}" presName="sp" presStyleCnt="0"/>
      <dgm:spPr/>
    </dgm:pt>
    <dgm:pt modelId="{BCF13713-C8E3-4170-9836-6BAA93C9274D}" type="pres">
      <dgm:prSet presAssocID="{F890084F-999F-4F72-8FFD-104D87DB625B}" presName="linNode" presStyleCnt="0"/>
      <dgm:spPr/>
    </dgm:pt>
    <dgm:pt modelId="{04DF134B-B628-4638-8ED2-077D43200408}" type="pres">
      <dgm:prSet presAssocID="{F890084F-999F-4F72-8FFD-104D87DB625B}" presName="parentText" presStyleLbl="node1" presStyleIdx="5" presStyleCnt="6" custScaleY="328617">
        <dgm:presLayoutVars>
          <dgm:chMax val="1"/>
          <dgm:bulletEnabled val="1"/>
        </dgm:presLayoutVars>
      </dgm:prSet>
      <dgm:spPr/>
      <dgm:t>
        <a:bodyPr/>
        <a:lstStyle/>
        <a:p>
          <a:endParaRPr lang="en-US"/>
        </a:p>
      </dgm:t>
    </dgm:pt>
    <dgm:pt modelId="{36257A14-5DBF-4F61-A7CF-5CC34026346C}" type="pres">
      <dgm:prSet presAssocID="{F890084F-999F-4F72-8FFD-104D87DB625B}" presName="descendantText" presStyleLbl="alignAccFollowNode1" presStyleIdx="5" presStyleCnt="6" custScaleY="396881">
        <dgm:presLayoutVars>
          <dgm:bulletEnabled val="1"/>
        </dgm:presLayoutVars>
      </dgm:prSet>
      <dgm:spPr/>
      <dgm:t>
        <a:bodyPr/>
        <a:lstStyle/>
        <a:p>
          <a:endParaRPr lang="en-US"/>
        </a:p>
      </dgm:t>
    </dgm:pt>
  </dgm:ptLst>
  <dgm:cxnLst>
    <dgm:cxn modelId="{C511F0C7-F5A2-4FEA-9412-7D86D4164677}" srcId="{D08211C0-C91E-4645-8DC6-D2A16C1C0C0B}" destId="{EC48E966-721D-404C-8918-F079EE2526A1}" srcOrd="1" destOrd="0" parTransId="{14381743-D3DE-4101-AC86-DC08E1EF7B38}" sibTransId="{B3D172A5-2D4D-4811-99A6-037DC45A6603}"/>
    <dgm:cxn modelId="{6C0C44EE-7005-4222-A2EA-064A365D2E29}" srcId="{369396FD-F018-464E-8B60-3DF77F30732B}" destId="{67A08010-453B-46E2-8968-5C1F6050990E}" srcOrd="4" destOrd="0" parTransId="{7703045F-8A0D-47B7-9EBE-6FDBDAF06FEE}" sibTransId="{DF3E2D7C-52F0-4350-BC27-9A780CC55006}"/>
    <dgm:cxn modelId="{1B901C0B-9FC5-49AB-A77B-2A84C818B812}" type="presOf" srcId="{7289F589-9A8C-494C-977E-8F4F80868BC6}" destId="{41300886-B62A-4E19-8370-F3E5EB69BFF5}" srcOrd="0" destOrd="0" presId="urn:microsoft.com/office/officeart/2005/8/layout/vList5"/>
    <dgm:cxn modelId="{02C1F66C-B1FD-4B38-A259-C135F623B7BF}" type="presOf" srcId="{02C7DD94-24C4-445B-8BDA-EDB52FBC7333}" destId="{A8EA8F74-1B9A-48F8-8531-52ADA272278F}" srcOrd="0" destOrd="0" presId="urn:microsoft.com/office/officeart/2005/8/layout/vList5"/>
    <dgm:cxn modelId="{AE8F528D-21FD-48B4-907D-E57511490444}" srcId="{369396FD-F018-464E-8B60-3DF77F30732B}" destId="{D08211C0-C91E-4645-8DC6-D2A16C1C0C0B}" srcOrd="2" destOrd="0" parTransId="{C3AFDEB4-B428-48CB-A1A4-84CE9441005C}" sibTransId="{DF5E0068-5F99-40CB-B34F-60887EFAB28C}"/>
    <dgm:cxn modelId="{6D992A13-05CC-4C87-8E7E-9886E2B52136}" type="presOf" srcId="{D08211C0-C91E-4645-8DC6-D2A16C1C0C0B}" destId="{06D5BFB3-5FBD-4F1E-9F59-FD0E4E3CE352}" srcOrd="0" destOrd="0" presId="urn:microsoft.com/office/officeart/2005/8/layout/vList5"/>
    <dgm:cxn modelId="{691D1AF3-C5F1-4B20-9395-EBF4F8CD2485}" type="presOf" srcId="{47971C6D-6ED9-44A6-AE8D-304383A8B82A}" destId="{249A93F0-8C0F-49A9-BB38-F618FDA2C9D0}" srcOrd="0" destOrd="0" presId="urn:microsoft.com/office/officeart/2005/8/layout/vList5"/>
    <dgm:cxn modelId="{84B40233-523C-475D-B3BC-283828302755}" type="presOf" srcId="{EC48E966-721D-404C-8918-F079EE2526A1}" destId="{41300886-B62A-4E19-8370-F3E5EB69BFF5}" srcOrd="0" destOrd="1" presId="urn:microsoft.com/office/officeart/2005/8/layout/vList5"/>
    <dgm:cxn modelId="{857E1EE3-C03E-4774-88E2-8EAD21458119}" srcId="{369396FD-F018-464E-8B60-3DF77F30732B}" destId="{47971C6D-6ED9-44A6-AE8D-304383A8B82A}" srcOrd="1" destOrd="0" parTransId="{0D86EA47-A34B-4D22-9195-3AB5158EF8AF}" sibTransId="{554EC680-6A5F-4F46-A85F-47B12A44B11F}"/>
    <dgm:cxn modelId="{DD6DD8BF-FA97-46C3-9F04-86436309F703}" type="presOf" srcId="{A6E84E0C-70DB-4FBE-9B25-0992DE56E342}" destId="{36257A14-5DBF-4F61-A7CF-5CC34026346C}" srcOrd="0" destOrd="0" presId="urn:microsoft.com/office/officeart/2005/8/layout/vList5"/>
    <dgm:cxn modelId="{693E5383-EC4E-4088-89ED-7D37490926CA}" type="presOf" srcId="{B137BC9A-E289-455F-A1CC-025BE30E5715}" destId="{CC03B186-EA56-431F-848D-F0FEB146B847}" srcOrd="0" destOrd="0" presId="urn:microsoft.com/office/officeart/2005/8/layout/vList5"/>
    <dgm:cxn modelId="{4B40E244-D336-41B8-8A32-1FAFB793FBD7}" srcId="{369396FD-F018-464E-8B60-3DF77F30732B}" destId="{876EA85E-5645-4A27-AD5D-83FD4BC576F4}" srcOrd="3" destOrd="0" parTransId="{4416D7B3-1C1C-4F52-A847-AAB916F35DBC}" sibTransId="{F3BF7AB3-A293-4DD8-9269-0619B4F7EEAA}"/>
    <dgm:cxn modelId="{8DE89BE8-2D15-488B-BA60-F263A7735396}" srcId="{FF81170E-62BE-4C12-91A9-8772DE497D58}" destId="{1F06C596-76B3-48A7-8C2D-CE45E7CE05F8}" srcOrd="0" destOrd="0" parTransId="{CBC91A17-E973-41B5-BDC2-50A41B03B252}" sibTransId="{E538A2F3-07DC-4542-8299-189349BB71F5}"/>
    <dgm:cxn modelId="{C93EED3C-40CC-4231-8CED-76F84702F13E}" type="presOf" srcId="{F890084F-999F-4F72-8FFD-104D87DB625B}" destId="{04DF134B-B628-4638-8ED2-077D43200408}" srcOrd="0" destOrd="0" presId="urn:microsoft.com/office/officeart/2005/8/layout/vList5"/>
    <dgm:cxn modelId="{03CE821F-9E8A-4DC4-95BA-DEA16F00BB12}" srcId="{67A08010-453B-46E2-8968-5C1F6050990E}" destId="{0D4C2793-9139-4F6E-9FDF-F4E2B6B8DA36}" srcOrd="0" destOrd="0" parTransId="{9E630456-17E7-4AF4-9553-C5CD7B165C3F}" sibTransId="{A23345C3-3D88-4E6B-9116-7632054F3654}"/>
    <dgm:cxn modelId="{1A7B7A86-503B-484E-8D29-2168A375D0B1}" srcId="{F890084F-999F-4F72-8FFD-104D87DB625B}" destId="{A6E84E0C-70DB-4FBE-9B25-0992DE56E342}" srcOrd="0" destOrd="0" parTransId="{DDB80428-9803-403A-AA7D-88CA217B0B6F}" sibTransId="{D1E07328-DC3A-4DFE-94DA-884969A2DF5A}"/>
    <dgm:cxn modelId="{FCC94E4A-DA74-48BC-8C8E-8CDD5EF1067F}" type="presOf" srcId="{369396FD-F018-464E-8B60-3DF77F30732B}" destId="{86433349-7586-4D97-9D3C-940BDA8BB73A}" srcOrd="0" destOrd="0" presId="urn:microsoft.com/office/officeart/2005/8/layout/vList5"/>
    <dgm:cxn modelId="{1BFF7197-D1BC-433A-AEDC-2B7448131231}" type="presOf" srcId="{1F06C596-76B3-48A7-8C2D-CE45E7CE05F8}" destId="{100E126F-3B36-40E6-8A5C-E902AEA7BF35}" srcOrd="0" destOrd="0" presId="urn:microsoft.com/office/officeart/2005/8/layout/vList5"/>
    <dgm:cxn modelId="{266B2FA4-82D5-451A-BD24-C7C1BDD3FCEE}" type="presOf" srcId="{FF81170E-62BE-4C12-91A9-8772DE497D58}" destId="{D5FFE689-CED6-4530-A387-B80A277F81EB}" srcOrd="0" destOrd="0" presId="urn:microsoft.com/office/officeart/2005/8/layout/vList5"/>
    <dgm:cxn modelId="{0F9EBA30-AAD8-4A70-B05D-48B87F7D2A9B}" srcId="{47971C6D-6ED9-44A6-AE8D-304383A8B82A}" destId="{02C7DD94-24C4-445B-8BDA-EDB52FBC7333}" srcOrd="0" destOrd="0" parTransId="{8A380ED3-B59B-46AD-8607-7E8C3D546D78}" sibTransId="{B3F2ED77-86C9-4F6E-84D3-9AB71FD20D50}"/>
    <dgm:cxn modelId="{1DB16539-FB27-47FD-8F4F-38801681C09E}" srcId="{876EA85E-5645-4A27-AD5D-83FD4BC576F4}" destId="{B137BC9A-E289-455F-A1CC-025BE30E5715}" srcOrd="0" destOrd="0" parTransId="{C81DA49F-EBC8-4B75-9E6E-4DA5C3F7036B}" sibTransId="{D525AF58-AEAA-4365-9C80-744BAC0A1D6C}"/>
    <dgm:cxn modelId="{9EE0EB7F-59EE-4902-B370-0BE7BBF678D0}" type="presOf" srcId="{67A08010-453B-46E2-8968-5C1F6050990E}" destId="{AF648771-372A-4731-BE4A-17B87F1911AE}" srcOrd="0" destOrd="0" presId="urn:microsoft.com/office/officeart/2005/8/layout/vList5"/>
    <dgm:cxn modelId="{B3DF10CE-4063-4ECD-94A5-EC29C4A30F35}" srcId="{D08211C0-C91E-4645-8DC6-D2A16C1C0C0B}" destId="{7289F589-9A8C-494C-977E-8F4F80868BC6}" srcOrd="0" destOrd="0" parTransId="{1AE5B098-D9B6-45AE-BAD4-4534BA400D65}" sibTransId="{F6FFDA4A-375B-43F9-BE1B-270973537EE6}"/>
    <dgm:cxn modelId="{6F3582A6-FEFC-4CDE-B062-5BC040F869AF}" type="presOf" srcId="{0D4C2793-9139-4F6E-9FDF-F4E2B6B8DA36}" destId="{7F5790AB-338C-4953-A90D-516143719EA1}" srcOrd="0" destOrd="0" presId="urn:microsoft.com/office/officeart/2005/8/layout/vList5"/>
    <dgm:cxn modelId="{819E8FBB-1C75-4E15-911E-62A91F6A0662}" type="presOf" srcId="{876EA85E-5645-4A27-AD5D-83FD4BC576F4}" destId="{C002B547-931C-4272-B36A-B5BC2906A894}" srcOrd="0" destOrd="0" presId="urn:microsoft.com/office/officeart/2005/8/layout/vList5"/>
    <dgm:cxn modelId="{059AD320-17B4-42B5-BA9E-1C59B18D2961}" srcId="{369396FD-F018-464E-8B60-3DF77F30732B}" destId="{FF81170E-62BE-4C12-91A9-8772DE497D58}" srcOrd="0" destOrd="0" parTransId="{1331E859-640F-4333-8235-D094E33CB44B}" sibTransId="{3295F690-3FCA-4E89-9C31-66B731924485}"/>
    <dgm:cxn modelId="{1F18386A-3FB4-4576-8F4C-67638F0C6634}" srcId="{369396FD-F018-464E-8B60-3DF77F30732B}" destId="{F890084F-999F-4F72-8FFD-104D87DB625B}" srcOrd="5" destOrd="0" parTransId="{195C1B43-9AA8-43F2-A8CF-917E97813162}" sibTransId="{DF6A49AE-30C7-485A-A502-5523CDF93463}"/>
    <dgm:cxn modelId="{E28D1725-B139-4689-B5B5-96CA06CD0314}" type="presParOf" srcId="{86433349-7586-4D97-9D3C-940BDA8BB73A}" destId="{329E540B-21B2-4663-945B-37D69691C7AC}" srcOrd="0" destOrd="0" presId="urn:microsoft.com/office/officeart/2005/8/layout/vList5"/>
    <dgm:cxn modelId="{A9CFA713-9796-4782-9051-0C5708E5356C}" type="presParOf" srcId="{329E540B-21B2-4663-945B-37D69691C7AC}" destId="{D5FFE689-CED6-4530-A387-B80A277F81EB}" srcOrd="0" destOrd="0" presId="urn:microsoft.com/office/officeart/2005/8/layout/vList5"/>
    <dgm:cxn modelId="{9735CE04-1E73-493A-9E8D-E3C91B16F625}" type="presParOf" srcId="{329E540B-21B2-4663-945B-37D69691C7AC}" destId="{100E126F-3B36-40E6-8A5C-E902AEA7BF35}" srcOrd="1" destOrd="0" presId="urn:microsoft.com/office/officeart/2005/8/layout/vList5"/>
    <dgm:cxn modelId="{DF6A7E30-B196-4D22-AD74-5D495911007D}" type="presParOf" srcId="{86433349-7586-4D97-9D3C-940BDA8BB73A}" destId="{3990D2DB-FBA4-4278-8CD7-B92E78629E44}" srcOrd="1" destOrd="0" presId="urn:microsoft.com/office/officeart/2005/8/layout/vList5"/>
    <dgm:cxn modelId="{8941B122-453B-4D34-B766-94431F158269}" type="presParOf" srcId="{86433349-7586-4D97-9D3C-940BDA8BB73A}" destId="{9326E47C-E137-4B73-901B-8B5E319B1451}" srcOrd="2" destOrd="0" presId="urn:microsoft.com/office/officeart/2005/8/layout/vList5"/>
    <dgm:cxn modelId="{A1C62564-5546-469B-A59E-C7250818EF17}" type="presParOf" srcId="{9326E47C-E137-4B73-901B-8B5E319B1451}" destId="{249A93F0-8C0F-49A9-BB38-F618FDA2C9D0}" srcOrd="0" destOrd="0" presId="urn:microsoft.com/office/officeart/2005/8/layout/vList5"/>
    <dgm:cxn modelId="{734D156F-D3ED-4AD4-B61A-446D50AB81AA}" type="presParOf" srcId="{9326E47C-E137-4B73-901B-8B5E319B1451}" destId="{A8EA8F74-1B9A-48F8-8531-52ADA272278F}" srcOrd="1" destOrd="0" presId="urn:microsoft.com/office/officeart/2005/8/layout/vList5"/>
    <dgm:cxn modelId="{5F10B0E7-B575-402D-BA3B-F25B7974756F}" type="presParOf" srcId="{86433349-7586-4D97-9D3C-940BDA8BB73A}" destId="{D3F599F5-6963-4BA0-A5EA-CC22D3650AA4}" srcOrd="3" destOrd="0" presId="urn:microsoft.com/office/officeart/2005/8/layout/vList5"/>
    <dgm:cxn modelId="{94C18B93-FDD9-472A-80C2-0D59BDC0BA52}" type="presParOf" srcId="{86433349-7586-4D97-9D3C-940BDA8BB73A}" destId="{8A74407D-B021-4F31-AA8C-1779361C4DFA}" srcOrd="4" destOrd="0" presId="urn:microsoft.com/office/officeart/2005/8/layout/vList5"/>
    <dgm:cxn modelId="{E7135A5A-1DC3-4AD0-897B-4EC5BD79DCFD}" type="presParOf" srcId="{8A74407D-B021-4F31-AA8C-1779361C4DFA}" destId="{06D5BFB3-5FBD-4F1E-9F59-FD0E4E3CE352}" srcOrd="0" destOrd="0" presId="urn:microsoft.com/office/officeart/2005/8/layout/vList5"/>
    <dgm:cxn modelId="{6F073326-5B14-4C7D-B7E3-53F017D20004}" type="presParOf" srcId="{8A74407D-B021-4F31-AA8C-1779361C4DFA}" destId="{41300886-B62A-4E19-8370-F3E5EB69BFF5}" srcOrd="1" destOrd="0" presId="urn:microsoft.com/office/officeart/2005/8/layout/vList5"/>
    <dgm:cxn modelId="{238E3FFD-0EA9-492B-896A-26542D622B9B}" type="presParOf" srcId="{86433349-7586-4D97-9D3C-940BDA8BB73A}" destId="{AC29D25E-661E-40FC-A0E7-874742F2D104}" srcOrd="5" destOrd="0" presId="urn:microsoft.com/office/officeart/2005/8/layout/vList5"/>
    <dgm:cxn modelId="{E2EFC2F0-96C0-44E2-96EA-B79BBE405B03}" type="presParOf" srcId="{86433349-7586-4D97-9D3C-940BDA8BB73A}" destId="{300D98B9-2578-4CB8-BC52-92D8BF91AD66}" srcOrd="6" destOrd="0" presId="urn:microsoft.com/office/officeart/2005/8/layout/vList5"/>
    <dgm:cxn modelId="{F303CAFF-046A-4B26-B9FA-B3E0900D315B}" type="presParOf" srcId="{300D98B9-2578-4CB8-BC52-92D8BF91AD66}" destId="{C002B547-931C-4272-B36A-B5BC2906A894}" srcOrd="0" destOrd="0" presId="urn:microsoft.com/office/officeart/2005/8/layout/vList5"/>
    <dgm:cxn modelId="{859C64EE-56C4-4FED-B2EC-2076421594C9}" type="presParOf" srcId="{300D98B9-2578-4CB8-BC52-92D8BF91AD66}" destId="{CC03B186-EA56-431F-848D-F0FEB146B847}" srcOrd="1" destOrd="0" presId="urn:microsoft.com/office/officeart/2005/8/layout/vList5"/>
    <dgm:cxn modelId="{2B1F2FC9-F1D6-447E-BB81-E2039A36394B}" type="presParOf" srcId="{86433349-7586-4D97-9D3C-940BDA8BB73A}" destId="{CBD88615-60A8-4F7F-B0DF-802AB5323DB0}" srcOrd="7" destOrd="0" presId="urn:microsoft.com/office/officeart/2005/8/layout/vList5"/>
    <dgm:cxn modelId="{85618704-80C5-4DAF-A535-9766B861B436}" type="presParOf" srcId="{86433349-7586-4D97-9D3C-940BDA8BB73A}" destId="{D99B498D-0B04-458B-80ED-6EA6EB7DB2A3}" srcOrd="8" destOrd="0" presId="urn:microsoft.com/office/officeart/2005/8/layout/vList5"/>
    <dgm:cxn modelId="{7BFC8F45-6D6E-4729-945C-821245D40312}" type="presParOf" srcId="{D99B498D-0B04-458B-80ED-6EA6EB7DB2A3}" destId="{AF648771-372A-4731-BE4A-17B87F1911AE}" srcOrd="0" destOrd="0" presId="urn:microsoft.com/office/officeart/2005/8/layout/vList5"/>
    <dgm:cxn modelId="{621375C2-EB90-4962-A9C4-8AAE4481DE92}" type="presParOf" srcId="{D99B498D-0B04-458B-80ED-6EA6EB7DB2A3}" destId="{7F5790AB-338C-4953-A90D-516143719EA1}" srcOrd="1" destOrd="0" presId="urn:microsoft.com/office/officeart/2005/8/layout/vList5"/>
    <dgm:cxn modelId="{0919F96B-FFF5-4C4C-BA1D-F787C01D5268}" type="presParOf" srcId="{86433349-7586-4D97-9D3C-940BDA8BB73A}" destId="{032BFBDE-B719-469A-9B4B-CE35BC1B12F3}" srcOrd="9" destOrd="0" presId="urn:microsoft.com/office/officeart/2005/8/layout/vList5"/>
    <dgm:cxn modelId="{3DF25C33-8FEA-455E-BE99-C7DA1C0661E8}" type="presParOf" srcId="{86433349-7586-4D97-9D3C-940BDA8BB73A}" destId="{BCF13713-C8E3-4170-9836-6BAA93C9274D}" srcOrd="10" destOrd="0" presId="urn:microsoft.com/office/officeart/2005/8/layout/vList5"/>
    <dgm:cxn modelId="{FA71F8BB-A812-45F9-B28E-FBEF2A61BB82}" type="presParOf" srcId="{BCF13713-C8E3-4170-9836-6BAA93C9274D}" destId="{04DF134B-B628-4638-8ED2-077D43200408}" srcOrd="0" destOrd="0" presId="urn:microsoft.com/office/officeart/2005/8/layout/vList5"/>
    <dgm:cxn modelId="{27E23FBF-7241-4317-B57A-F47204C460B8}" type="presParOf" srcId="{BCF13713-C8E3-4170-9836-6BAA93C9274D}" destId="{36257A14-5DBF-4F61-A7CF-5CC34026346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9396FD-F018-464E-8B60-3DF77F30732B}" type="doc">
      <dgm:prSet loTypeId="urn:microsoft.com/office/officeart/2005/8/layout/vList5" loCatId="list" qsTypeId="urn:microsoft.com/office/officeart/2005/8/quickstyle/simple1" qsCatId="simple" csTypeId="urn:microsoft.com/office/officeart/2005/8/colors/accent2_4" csCatId="accent2" phldr="1"/>
      <dgm:spPr/>
      <dgm:t>
        <a:bodyPr/>
        <a:lstStyle/>
        <a:p>
          <a:endParaRPr lang="en-US"/>
        </a:p>
      </dgm:t>
    </dgm:pt>
    <dgm:pt modelId="{FF81170E-62BE-4C12-91A9-8772DE497D58}">
      <dgm:prSet custT="1"/>
      <dgm:spPr/>
      <dgm:t>
        <a:bodyPr/>
        <a:lstStyle/>
        <a:p>
          <a:pPr algn="ctr"/>
          <a:r>
            <a:rPr lang="en-US" sz="2200" dirty="0" smtClean="0"/>
            <a:t>Meetings</a:t>
          </a:r>
          <a:endParaRPr lang="en-US" sz="2200" dirty="0"/>
        </a:p>
      </dgm:t>
    </dgm:pt>
    <dgm:pt modelId="{1331E859-640F-4333-8235-D094E33CB44B}" type="parTrans" cxnId="{059AD320-17B4-42B5-BA9E-1C59B18D2961}">
      <dgm:prSet/>
      <dgm:spPr/>
      <dgm:t>
        <a:bodyPr/>
        <a:lstStyle/>
        <a:p>
          <a:endParaRPr lang="en-US"/>
        </a:p>
      </dgm:t>
    </dgm:pt>
    <dgm:pt modelId="{3295F690-3FCA-4E89-9C31-66B731924485}" type="sibTrans" cxnId="{059AD320-17B4-42B5-BA9E-1C59B18D2961}">
      <dgm:prSet/>
      <dgm:spPr/>
      <dgm:t>
        <a:bodyPr/>
        <a:lstStyle/>
        <a:p>
          <a:endParaRPr lang="en-US"/>
        </a:p>
      </dgm:t>
    </dgm:pt>
    <dgm:pt modelId="{47971C6D-6ED9-44A6-AE8D-304383A8B82A}">
      <dgm:prSet custT="1"/>
      <dgm:spPr/>
      <dgm:t>
        <a:bodyPr/>
        <a:lstStyle/>
        <a:p>
          <a:pPr algn="ctr"/>
          <a:r>
            <a:rPr lang="en-US" sz="2200" dirty="0" smtClean="0"/>
            <a:t>Rules of procedure</a:t>
          </a:r>
          <a:endParaRPr lang="en-US" sz="2200" dirty="0"/>
        </a:p>
      </dgm:t>
    </dgm:pt>
    <dgm:pt modelId="{0D86EA47-A34B-4D22-9195-3AB5158EF8AF}" type="parTrans" cxnId="{857E1EE3-C03E-4774-88E2-8EAD21458119}">
      <dgm:prSet/>
      <dgm:spPr/>
      <dgm:t>
        <a:bodyPr/>
        <a:lstStyle/>
        <a:p>
          <a:endParaRPr lang="en-US"/>
        </a:p>
      </dgm:t>
    </dgm:pt>
    <dgm:pt modelId="{554EC680-6A5F-4F46-A85F-47B12A44B11F}" type="sibTrans" cxnId="{857E1EE3-C03E-4774-88E2-8EAD21458119}">
      <dgm:prSet/>
      <dgm:spPr/>
      <dgm:t>
        <a:bodyPr/>
        <a:lstStyle/>
        <a:p>
          <a:endParaRPr lang="en-US"/>
        </a:p>
      </dgm:t>
    </dgm:pt>
    <dgm:pt modelId="{D08211C0-C91E-4645-8DC6-D2A16C1C0C0B}">
      <dgm:prSet custT="1"/>
      <dgm:spPr/>
      <dgm:t>
        <a:bodyPr/>
        <a:lstStyle/>
        <a:p>
          <a:pPr algn="ctr"/>
          <a:r>
            <a:rPr lang="en-US" sz="2200" dirty="0" smtClean="0"/>
            <a:t>Committees</a:t>
          </a:r>
          <a:endParaRPr lang="en-US" sz="2200" dirty="0"/>
        </a:p>
      </dgm:t>
    </dgm:pt>
    <dgm:pt modelId="{C3AFDEB4-B428-48CB-A1A4-84CE9441005C}" type="parTrans" cxnId="{AE8F528D-21FD-48B4-907D-E57511490444}">
      <dgm:prSet/>
      <dgm:spPr/>
      <dgm:t>
        <a:bodyPr/>
        <a:lstStyle/>
        <a:p>
          <a:endParaRPr lang="en-US"/>
        </a:p>
      </dgm:t>
    </dgm:pt>
    <dgm:pt modelId="{DF5E0068-5F99-40CB-B34F-60887EFAB28C}" type="sibTrans" cxnId="{AE8F528D-21FD-48B4-907D-E57511490444}">
      <dgm:prSet/>
      <dgm:spPr/>
      <dgm:t>
        <a:bodyPr/>
        <a:lstStyle/>
        <a:p>
          <a:endParaRPr lang="en-US"/>
        </a:p>
      </dgm:t>
    </dgm:pt>
    <dgm:pt modelId="{876EA85E-5645-4A27-AD5D-83FD4BC576F4}">
      <dgm:prSet custT="1"/>
      <dgm:spPr/>
      <dgm:t>
        <a:bodyPr/>
        <a:lstStyle/>
        <a:p>
          <a:pPr algn="ctr"/>
          <a:endParaRPr lang="en-US" sz="2200" dirty="0" smtClean="0"/>
        </a:p>
        <a:p>
          <a:pPr algn="ctr"/>
          <a:r>
            <a:rPr lang="en-US" sz="2200" dirty="0" smtClean="0"/>
            <a:t>Assignment of powers and duties</a:t>
          </a:r>
        </a:p>
        <a:p>
          <a:pPr algn="ctr"/>
          <a:endParaRPr lang="en-US" sz="2200" dirty="0"/>
        </a:p>
      </dgm:t>
    </dgm:pt>
    <dgm:pt modelId="{4416D7B3-1C1C-4F52-A847-AAB916F35DBC}" type="parTrans" cxnId="{4B40E244-D336-41B8-8A32-1FAFB793FBD7}">
      <dgm:prSet/>
      <dgm:spPr/>
      <dgm:t>
        <a:bodyPr/>
        <a:lstStyle/>
        <a:p>
          <a:endParaRPr lang="en-US"/>
        </a:p>
      </dgm:t>
    </dgm:pt>
    <dgm:pt modelId="{F3BF7AB3-A293-4DD8-9269-0619B4F7EEAA}" type="sibTrans" cxnId="{4B40E244-D336-41B8-8A32-1FAFB793FBD7}">
      <dgm:prSet/>
      <dgm:spPr/>
      <dgm:t>
        <a:bodyPr/>
        <a:lstStyle/>
        <a:p>
          <a:endParaRPr lang="en-US"/>
        </a:p>
      </dgm:t>
    </dgm:pt>
    <dgm:pt modelId="{67A08010-453B-46E2-8968-5C1F6050990E}">
      <dgm:prSet custT="1"/>
      <dgm:spPr/>
      <dgm:t>
        <a:bodyPr/>
        <a:lstStyle/>
        <a:p>
          <a:endParaRPr lang="en-US" sz="2200" dirty="0" smtClean="0"/>
        </a:p>
        <a:p>
          <a:r>
            <a:rPr lang="en-US" sz="2200" dirty="0" smtClean="0"/>
            <a:t>Conduct of members</a:t>
          </a:r>
        </a:p>
        <a:p>
          <a:endParaRPr lang="en-US" sz="2600" dirty="0"/>
        </a:p>
      </dgm:t>
    </dgm:pt>
    <dgm:pt modelId="{7703045F-8A0D-47B7-9EBE-6FDBDAF06FEE}" type="parTrans" cxnId="{6C0C44EE-7005-4222-A2EA-064A365D2E29}">
      <dgm:prSet/>
      <dgm:spPr/>
      <dgm:t>
        <a:bodyPr/>
        <a:lstStyle/>
        <a:p>
          <a:endParaRPr lang="en-US"/>
        </a:p>
      </dgm:t>
    </dgm:pt>
    <dgm:pt modelId="{DF3E2D7C-52F0-4350-BC27-9A780CC55006}" type="sibTrans" cxnId="{6C0C44EE-7005-4222-A2EA-064A365D2E29}">
      <dgm:prSet/>
      <dgm:spPr/>
      <dgm:t>
        <a:bodyPr/>
        <a:lstStyle/>
        <a:p>
          <a:endParaRPr lang="en-US"/>
        </a:p>
      </dgm:t>
    </dgm:pt>
    <dgm:pt modelId="{1F06C596-76B3-48A7-8C2D-CE45E7CE05F8}">
      <dgm:prSet custT="1"/>
      <dgm:spPr/>
      <dgm:t>
        <a:bodyPr/>
        <a:lstStyle/>
        <a:p>
          <a:pPr algn="just"/>
          <a:endParaRPr lang="en-US" sz="1800" dirty="0"/>
        </a:p>
      </dgm:t>
    </dgm:pt>
    <dgm:pt modelId="{CBC91A17-E973-41B5-BDC2-50A41B03B252}" type="parTrans" cxnId="{8DE89BE8-2D15-488B-BA60-F263A7735396}">
      <dgm:prSet/>
      <dgm:spPr/>
      <dgm:t>
        <a:bodyPr/>
        <a:lstStyle/>
        <a:p>
          <a:endParaRPr lang="en-US"/>
        </a:p>
      </dgm:t>
    </dgm:pt>
    <dgm:pt modelId="{E538A2F3-07DC-4542-8299-189349BB71F5}" type="sibTrans" cxnId="{8DE89BE8-2D15-488B-BA60-F263A7735396}">
      <dgm:prSet/>
      <dgm:spPr/>
      <dgm:t>
        <a:bodyPr/>
        <a:lstStyle/>
        <a:p>
          <a:endParaRPr lang="en-US"/>
        </a:p>
      </dgm:t>
    </dgm:pt>
    <dgm:pt modelId="{02C7DD94-24C4-445B-8BDA-EDB52FBC7333}">
      <dgm:prSet custT="1"/>
      <dgm:spPr/>
      <dgm:t>
        <a:bodyPr/>
        <a:lstStyle/>
        <a:p>
          <a:pPr algn="just"/>
          <a:endParaRPr lang="en-US" sz="1800" dirty="0"/>
        </a:p>
      </dgm:t>
    </dgm:pt>
    <dgm:pt modelId="{8A380ED3-B59B-46AD-8607-7E8C3D546D78}" type="parTrans" cxnId="{0F9EBA30-AAD8-4A70-B05D-48B87F7D2A9B}">
      <dgm:prSet/>
      <dgm:spPr/>
      <dgm:t>
        <a:bodyPr/>
        <a:lstStyle/>
        <a:p>
          <a:endParaRPr lang="en-US"/>
        </a:p>
      </dgm:t>
    </dgm:pt>
    <dgm:pt modelId="{B3F2ED77-86C9-4F6E-84D3-9AB71FD20D50}" type="sibTrans" cxnId="{0F9EBA30-AAD8-4A70-B05D-48B87F7D2A9B}">
      <dgm:prSet/>
      <dgm:spPr/>
      <dgm:t>
        <a:bodyPr/>
        <a:lstStyle/>
        <a:p>
          <a:endParaRPr lang="en-US"/>
        </a:p>
      </dgm:t>
    </dgm:pt>
    <dgm:pt modelId="{7289F589-9A8C-494C-977E-8F4F80868BC6}">
      <dgm:prSet custT="1"/>
      <dgm:spPr/>
      <dgm:t>
        <a:bodyPr/>
        <a:lstStyle/>
        <a:p>
          <a:pPr algn="just"/>
          <a:r>
            <a:rPr lang="en-US" sz="1800" dirty="0" smtClean="0"/>
            <a:t>Establish one or more committees to assist the Board to performance its function or exercise any of its powers.</a:t>
          </a:r>
          <a:endParaRPr lang="en-US" sz="1800" dirty="0"/>
        </a:p>
      </dgm:t>
    </dgm:pt>
    <dgm:pt modelId="{1AE5B098-D9B6-45AE-BAD4-4534BA400D65}" type="parTrans" cxnId="{B3DF10CE-4063-4ECD-94A5-EC29C4A30F35}">
      <dgm:prSet/>
      <dgm:spPr/>
      <dgm:t>
        <a:bodyPr/>
        <a:lstStyle/>
        <a:p>
          <a:endParaRPr lang="en-US"/>
        </a:p>
      </dgm:t>
    </dgm:pt>
    <dgm:pt modelId="{F6FFDA4A-375B-43F9-BE1B-270973537EE6}" type="sibTrans" cxnId="{B3DF10CE-4063-4ECD-94A5-EC29C4A30F35}">
      <dgm:prSet/>
      <dgm:spPr/>
      <dgm:t>
        <a:bodyPr/>
        <a:lstStyle/>
        <a:p>
          <a:endParaRPr lang="en-US"/>
        </a:p>
      </dgm:t>
    </dgm:pt>
    <dgm:pt modelId="{B137BC9A-E289-455F-A1CC-025BE30E5715}">
      <dgm:prSet custT="1"/>
      <dgm:spPr/>
      <dgm:t>
        <a:bodyPr/>
        <a:lstStyle/>
        <a:p>
          <a:pPr algn="just"/>
          <a:endParaRPr lang="en-US" sz="1800" dirty="0"/>
        </a:p>
      </dgm:t>
    </dgm:pt>
    <dgm:pt modelId="{C81DA49F-EBC8-4B75-9E6E-4DA5C3F7036B}" type="parTrans" cxnId="{1DB16539-FB27-47FD-8F4F-38801681C09E}">
      <dgm:prSet/>
      <dgm:spPr/>
      <dgm:t>
        <a:bodyPr/>
        <a:lstStyle/>
        <a:p>
          <a:endParaRPr lang="en-US"/>
        </a:p>
      </dgm:t>
    </dgm:pt>
    <dgm:pt modelId="{D525AF58-AEAA-4365-9C80-744BAC0A1D6C}" type="sibTrans" cxnId="{1DB16539-FB27-47FD-8F4F-38801681C09E}">
      <dgm:prSet/>
      <dgm:spPr/>
      <dgm:t>
        <a:bodyPr/>
        <a:lstStyle/>
        <a:p>
          <a:endParaRPr lang="en-US"/>
        </a:p>
      </dgm:t>
    </dgm:pt>
    <dgm:pt modelId="{0D4C2793-9139-4F6E-9FDF-F4E2B6B8DA36}">
      <dgm:prSet custT="1"/>
      <dgm:spPr/>
      <dgm:t>
        <a:bodyPr/>
        <a:lstStyle/>
        <a:p>
          <a:pPr algn="just"/>
          <a:endParaRPr lang="en-US" sz="1600" dirty="0"/>
        </a:p>
      </dgm:t>
    </dgm:pt>
    <dgm:pt modelId="{9E630456-17E7-4AF4-9553-C5CD7B165C3F}" type="parTrans" cxnId="{03CE821F-9E8A-4DC4-95BA-DEA16F00BB12}">
      <dgm:prSet/>
      <dgm:spPr/>
      <dgm:t>
        <a:bodyPr/>
        <a:lstStyle/>
        <a:p>
          <a:endParaRPr lang="en-US"/>
        </a:p>
      </dgm:t>
    </dgm:pt>
    <dgm:pt modelId="{A23345C3-3D88-4E6B-9116-7632054F3654}" type="sibTrans" cxnId="{03CE821F-9E8A-4DC4-95BA-DEA16F00BB12}">
      <dgm:prSet/>
      <dgm:spPr/>
      <dgm:t>
        <a:bodyPr/>
        <a:lstStyle/>
        <a:p>
          <a:endParaRPr lang="en-US"/>
        </a:p>
      </dgm:t>
    </dgm:pt>
    <dgm:pt modelId="{1CD8A43D-58CF-4D93-81C7-8690DC9F8B9F}">
      <dgm:prSet custT="1"/>
      <dgm:spPr/>
      <dgm:t>
        <a:bodyPr/>
        <a:lstStyle/>
        <a:p>
          <a:pPr algn="just"/>
          <a:r>
            <a:rPr lang="en-US" sz="1800" dirty="0" smtClean="0"/>
            <a:t>In the event where a majority vote cannot be reached, the </a:t>
          </a:r>
          <a:r>
            <a:rPr lang="en-US" sz="1800" u="sng" dirty="0" smtClean="0"/>
            <a:t>Chairperson has the casting vote.</a:t>
          </a:r>
        </a:p>
      </dgm:t>
    </dgm:pt>
    <dgm:pt modelId="{9B6D6D48-D257-4526-9519-22922A52C733}" type="parTrans" cxnId="{9872BD69-B21D-456B-A236-639D78317F80}">
      <dgm:prSet/>
      <dgm:spPr/>
      <dgm:t>
        <a:bodyPr/>
        <a:lstStyle/>
        <a:p>
          <a:endParaRPr lang="en-US"/>
        </a:p>
      </dgm:t>
    </dgm:pt>
    <dgm:pt modelId="{513BB649-8ED9-4153-A11D-1117BAC5CAE8}" type="sibTrans" cxnId="{9872BD69-B21D-456B-A236-639D78317F80}">
      <dgm:prSet/>
      <dgm:spPr/>
      <dgm:t>
        <a:bodyPr/>
        <a:lstStyle/>
        <a:p>
          <a:endParaRPr lang="en-US"/>
        </a:p>
      </dgm:t>
    </dgm:pt>
    <dgm:pt modelId="{EBA4A5C8-D3DD-41AC-A475-4D15835EF928}">
      <dgm:prSet custT="1"/>
      <dgm:spPr/>
      <dgm:t>
        <a:bodyPr/>
        <a:lstStyle/>
        <a:p>
          <a:pPr algn="just"/>
          <a:r>
            <a:rPr lang="en-US" sz="1800" dirty="0" smtClean="0"/>
            <a:t>Enables the Board to determine its rules and procedures to conduct its business and to keep records of its proceedings and decisions. </a:t>
          </a:r>
        </a:p>
      </dgm:t>
    </dgm:pt>
    <dgm:pt modelId="{2DC9D635-2A0F-48A3-8FBF-0B2876E18A08}" type="parTrans" cxnId="{6E919A83-1511-45FC-983D-5D73A64B0EFE}">
      <dgm:prSet/>
      <dgm:spPr/>
      <dgm:t>
        <a:bodyPr/>
        <a:lstStyle/>
        <a:p>
          <a:endParaRPr lang="en-US"/>
        </a:p>
      </dgm:t>
    </dgm:pt>
    <dgm:pt modelId="{CA5C9C29-1443-4118-858F-5B588F88F480}" type="sibTrans" cxnId="{6E919A83-1511-45FC-983D-5D73A64B0EFE}">
      <dgm:prSet/>
      <dgm:spPr/>
      <dgm:t>
        <a:bodyPr/>
        <a:lstStyle/>
        <a:p>
          <a:endParaRPr lang="en-US"/>
        </a:p>
      </dgm:t>
    </dgm:pt>
    <dgm:pt modelId="{70B93BAF-7D1F-4382-892B-2341B6DF574F}">
      <dgm:prSet custT="1"/>
      <dgm:spPr/>
      <dgm:t>
        <a:bodyPr/>
        <a:lstStyle/>
        <a:p>
          <a:pPr algn="l"/>
          <a:endParaRPr lang="en-US" sz="1800" dirty="0" smtClean="0"/>
        </a:p>
      </dgm:t>
    </dgm:pt>
    <dgm:pt modelId="{5812DCB7-6212-4949-9623-A2E001DA1417}" type="parTrans" cxnId="{2F2675ED-9139-40E3-8489-83AAC5AEC927}">
      <dgm:prSet/>
      <dgm:spPr/>
      <dgm:t>
        <a:bodyPr/>
        <a:lstStyle/>
        <a:p>
          <a:endParaRPr lang="en-US"/>
        </a:p>
      </dgm:t>
    </dgm:pt>
    <dgm:pt modelId="{A0A80DEB-61D8-40F2-AE89-96BAAFBFAA00}" type="sibTrans" cxnId="{2F2675ED-9139-40E3-8489-83AAC5AEC927}">
      <dgm:prSet/>
      <dgm:spPr/>
      <dgm:t>
        <a:bodyPr/>
        <a:lstStyle/>
        <a:p>
          <a:endParaRPr lang="en-US"/>
        </a:p>
      </dgm:t>
    </dgm:pt>
    <dgm:pt modelId="{12DCCA6F-08B3-4C62-9F6D-59C61D646C53}">
      <dgm:prSet custT="1"/>
      <dgm:spPr/>
      <dgm:t>
        <a:bodyPr/>
        <a:lstStyle/>
        <a:p>
          <a:pPr algn="just"/>
          <a:endParaRPr lang="en-US" sz="1800" dirty="0"/>
        </a:p>
      </dgm:t>
    </dgm:pt>
    <dgm:pt modelId="{ABC685CC-0FC8-4582-B8CE-7B40D03600D7}" type="parTrans" cxnId="{9C8441F7-5BAB-4479-B9A5-03AEDA5FAC9F}">
      <dgm:prSet/>
      <dgm:spPr/>
      <dgm:t>
        <a:bodyPr/>
        <a:lstStyle/>
        <a:p>
          <a:endParaRPr lang="en-US"/>
        </a:p>
      </dgm:t>
    </dgm:pt>
    <dgm:pt modelId="{B87C5054-ECEC-458A-A564-1F5FA11C8127}" type="sibTrans" cxnId="{9C8441F7-5BAB-4479-B9A5-03AEDA5FAC9F}">
      <dgm:prSet/>
      <dgm:spPr/>
      <dgm:t>
        <a:bodyPr/>
        <a:lstStyle/>
        <a:p>
          <a:endParaRPr lang="en-US"/>
        </a:p>
      </dgm:t>
    </dgm:pt>
    <dgm:pt modelId="{77A4C166-606C-4904-BA94-0217CF323C77}">
      <dgm:prSet custT="1"/>
      <dgm:spPr/>
      <dgm:t>
        <a:bodyPr/>
        <a:lstStyle/>
        <a:p>
          <a:endParaRPr lang="en-US" sz="1600" dirty="0" smtClean="0"/>
        </a:p>
      </dgm:t>
    </dgm:pt>
    <dgm:pt modelId="{8791383B-F7AF-43FA-BDFE-1703E8564B06}" type="parTrans" cxnId="{22B39891-5675-4BBB-AA3B-FD2B6D3BD4AF}">
      <dgm:prSet/>
      <dgm:spPr/>
      <dgm:t>
        <a:bodyPr/>
        <a:lstStyle/>
        <a:p>
          <a:endParaRPr lang="en-US"/>
        </a:p>
      </dgm:t>
    </dgm:pt>
    <dgm:pt modelId="{2A41ECEB-7297-4F00-9137-CC400EDCCD67}" type="sibTrans" cxnId="{22B39891-5675-4BBB-AA3B-FD2B6D3BD4AF}">
      <dgm:prSet/>
      <dgm:spPr/>
      <dgm:t>
        <a:bodyPr/>
        <a:lstStyle/>
        <a:p>
          <a:endParaRPr lang="en-US"/>
        </a:p>
      </dgm:t>
    </dgm:pt>
    <dgm:pt modelId="{5C1C0C6F-64A1-4204-A27C-F65A337F994B}">
      <dgm:prSet custT="1"/>
      <dgm:spPr/>
      <dgm:t>
        <a:bodyPr/>
        <a:lstStyle/>
        <a:p>
          <a:pPr algn="just"/>
          <a:endParaRPr lang="en-US" sz="1600" dirty="0"/>
        </a:p>
      </dgm:t>
    </dgm:pt>
    <dgm:pt modelId="{1F95977B-03E3-464F-A872-00E066533E6E}" type="parTrans" cxnId="{12CCF052-06A6-4394-B7EB-2231AFC767A2}">
      <dgm:prSet/>
      <dgm:spPr/>
      <dgm:t>
        <a:bodyPr/>
        <a:lstStyle/>
        <a:p>
          <a:endParaRPr lang="en-US"/>
        </a:p>
      </dgm:t>
    </dgm:pt>
    <dgm:pt modelId="{F8E2855E-6C83-4C37-B0B3-3BC571AD5898}" type="sibTrans" cxnId="{12CCF052-06A6-4394-B7EB-2231AFC767A2}">
      <dgm:prSet/>
      <dgm:spPr/>
      <dgm:t>
        <a:bodyPr/>
        <a:lstStyle/>
        <a:p>
          <a:endParaRPr lang="en-US"/>
        </a:p>
      </dgm:t>
    </dgm:pt>
    <dgm:pt modelId="{540DF543-AFD2-404A-998A-67EEA575C493}">
      <dgm:prSet custT="1"/>
      <dgm:spPr/>
      <dgm:t>
        <a:bodyPr/>
        <a:lstStyle/>
        <a:p>
          <a:pPr algn="just"/>
          <a:r>
            <a:rPr lang="en-US" sz="1800" dirty="0" smtClean="0"/>
            <a:t>The Board may delegate any of its powers, excluding the power to make the final decision on the determination of a municipal boundary</a:t>
          </a:r>
        </a:p>
      </dgm:t>
    </dgm:pt>
    <dgm:pt modelId="{AB1BDC0A-0474-4D08-B5C6-0EDA36C65900}" type="parTrans" cxnId="{DEF6EA1D-8357-4654-9E42-B6F1106B4883}">
      <dgm:prSet/>
      <dgm:spPr/>
      <dgm:t>
        <a:bodyPr/>
        <a:lstStyle/>
        <a:p>
          <a:endParaRPr lang="en-US"/>
        </a:p>
      </dgm:t>
    </dgm:pt>
    <dgm:pt modelId="{C7C3C5F3-03B6-42FA-9A9D-F92593F046CE}" type="sibTrans" cxnId="{DEF6EA1D-8357-4654-9E42-B6F1106B4883}">
      <dgm:prSet/>
      <dgm:spPr/>
      <dgm:t>
        <a:bodyPr/>
        <a:lstStyle/>
        <a:p>
          <a:endParaRPr lang="en-US"/>
        </a:p>
      </dgm:t>
    </dgm:pt>
    <dgm:pt modelId="{81B8323A-62B9-433C-AB62-F300A515E213}">
      <dgm:prSet custT="1"/>
      <dgm:spPr/>
      <dgm:t>
        <a:bodyPr/>
        <a:lstStyle/>
        <a:p>
          <a:pPr algn="l"/>
          <a:endParaRPr lang="en-US" sz="1800" dirty="0" smtClean="0"/>
        </a:p>
      </dgm:t>
    </dgm:pt>
    <dgm:pt modelId="{EF6A2FA7-B1E7-47EB-BA53-5C961DF4A697}" type="parTrans" cxnId="{6F3F9597-5A4C-4549-BB0B-978BEBCC7A35}">
      <dgm:prSet/>
      <dgm:spPr/>
      <dgm:t>
        <a:bodyPr/>
        <a:lstStyle/>
        <a:p>
          <a:endParaRPr lang="en-US"/>
        </a:p>
      </dgm:t>
    </dgm:pt>
    <dgm:pt modelId="{61DC5314-F0CD-4EA4-969D-E05698E49E32}" type="sibTrans" cxnId="{6F3F9597-5A4C-4549-BB0B-978BEBCC7A35}">
      <dgm:prSet/>
      <dgm:spPr/>
      <dgm:t>
        <a:bodyPr/>
        <a:lstStyle/>
        <a:p>
          <a:endParaRPr lang="en-US"/>
        </a:p>
      </dgm:t>
    </dgm:pt>
    <dgm:pt modelId="{CF99DF83-59C8-4DBA-8480-F7A1D9F21676}">
      <dgm:prSet custT="1"/>
      <dgm:spPr/>
      <dgm:t>
        <a:bodyPr/>
        <a:lstStyle/>
        <a:p>
          <a:pPr algn="just"/>
          <a:endParaRPr lang="en-US" sz="1800" dirty="0"/>
        </a:p>
      </dgm:t>
    </dgm:pt>
    <dgm:pt modelId="{A47E36E0-1180-4CE1-8A2E-D120C9A6AF12}" type="parTrans" cxnId="{2D8AAC84-3F20-4CE8-BBDB-AC50E283A04D}">
      <dgm:prSet/>
      <dgm:spPr/>
      <dgm:t>
        <a:bodyPr/>
        <a:lstStyle/>
        <a:p>
          <a:endParaRPr lang="en-US"/>
        </a:p>
      </dgm:t>
    </dgm:pt>
    <dgm:pt modelId="{241722FC-94C4-4A71-A316-3B83BFDCA2CA}" type="sibTrans" cxnId="{2D8AAC84-3F20-4CE8-BBDB-AC50E283A04D}">
      <dgm:prSet/>
      <dgm:spPr/>
      <dgm:t>
        <a:bodyPr/>
        <a:lstStyle/>
        <a:p>
          <a:endParaRPr lang="en-US"/>
        </a:p>
      </dgm:t>
    </dgm:pt>
    <dgm:pt modelId="{642B27CE-AFBC-4591-BEB7-89D2DC36306B}">
      <dgm:prSet custT="1"/>
      <dgm:spPr/>
      <dgm:t>
        <a:bodyPr/>
        <a:lstStyle/>
        <a:p>
          <a:pPr algn="l"/>
          <a:endParaRPr lang="en-US" sz="1600" dirty="0" smtClean="0"/>
        </a:p>
      </dgm:t>
    </dgm:pt>
    <dgm:pt modelId="{95623976-341E-489B-A157-0301E0623E65}" type="parTrans" cxnId="{F7C90149-7FB6-4414-8F17-B7245E38844C}">
      <dgm:prSet/>
      <dgm:spPr/>
      <dgm:t>
        <a:bodyPr/>
        <a:lstStyle/>
        <a:p>
          <a:endParaRPr lang="en-US"/>
        </a:p>
      </dgm:t>
    </dgm:pt>
    <dgm:pt modelId="{8B0B1AF5-02C1-495D-840E-64623526353B}" type="sibTrans" cxnId="{F7C90149-7FB6-4414-8F17-B7245E38844C}">
      <dgm:prSet/>
      <dgm:spPr/>
      <dgm:t>
        <a:bodyPr/>
        <a:lstStyle/>
        <a:p>
          <a:endParaRPr lang="en-US"/>
        </a:p>
      </dgm:t>
    </dgm:pt>
    <dgm:pt modelId="{754C8DB3-F26E-46DB-A82B-F3942D4942E3}">
      <dgm:prSet custT="1"/>
      <dgm:spPr/>
      <dgm:t>
        <a:bodyPr/>
        <a:lstStyle/>
        <a:p>
          <a:pPr algn="just"/>
          <a:endParaRPr lang="en-US" sz="1600" dirty="0"/>
        </a:p>
      </dgm:t>
    </dgm:pt>
    <dgm:pt modelId="{E2393F4E-AE1E-4402-9D9C-88644BEB1046}" type="parTrans" cxnId="{CC5C116C-E862-408E-8F9B-82E6FFD61DD6}">
      <dgm:prSet/>
      <dgm:spPr/>
      <dgm:t>
        <a:bodyPr/>
        <a:lstStyle/>
        <a:p>
          <a:endParaRPr lang="en-US"/>
        </a:p>
      </dgm:t>
    </dgm:pt>
    <dgm:pt modelId="{506F6B21-D8A5-4927-A258-3D62E369D9B8}" type="sibTrans" cxnId="{CC5C116C-E862-408E-8F9B-82E6FFD61DD6}">
      <dgm:prSet/>
      <dgm:spPr/>
      <dgm:t>
        <a:bodyPr/>
        <a:lstStyle/>
        <a:p>
          <a:endParaRPr lang="en-US"/>
        </a:p>
      </dgm:t>
    </dgm:pt>
    <dgm:pt modelId="{AEAD03A6-B164-4E00-86F8-12B0D5873E2E}">
      <dgm:prSet custT="1"/>
      <dgm:spPr/>
      <dgm:t>
        <a:bodyPr/>
        <a:lstStyle/>
        <a:p>
          <a:pPr algn="just"/>
          <a:r>
            <a:rPr lang="en-US" sz="1800" dirty="0" smtClean="0"/>
            <a:t>Members to perform their functions in good faith and without fear, favour or prejudice; </a:t>
          </a:r>
        </a:p>
      </dgm:t>
    </dgm:pt>
    <dgm:pt modelId="{857696AC-9114-4BC1-BAE0-0BD0934426E5}" type="sibTrans" cxnId="{70955EAF-A604-402B-B817-48FC6BBF70D8}">
      <dgm:prSet/>
      <dgm:spPr/>
      <dgm:t>
        <a:bodyPr/>
        <a:lstStyle/>
        <a:p>
          <a:endParaRPr lang="en-US"/>
        </a:p>
      </dgm:t>
    </dgm:pt>
    <dgm:pt modelId="{77F88B7B-8716-4BE4-BF87-D554C21CD02A}" type="parTrans" cxnId="{70955EAF-A604-402B-B817-48FC6BBF70D8}">
      <dgm:prSet/>
      <dgm:spPr/>
      <dgm:t>
        <a:bodyPr/>
        <a:lstStyle/>
        <a:p>
          <a:endParaRPr lang="en-US"/>
        </a:p>
      </dgm:t>
    </dgm:pt>
    <dgm:pt modelId="{14F6D61B-79DA-4003-BABC-BE3A26B9B868}">
      <dgm:prSet custT="1"/>
      <dgm:spPr/>
      <dgm:t>
        <a:bodyPr/>
        <a:lstStyle/>
        <a:p>
          <a:pPr algn="just"/>
          <a:endParaRPr lang="en-US" sz="1600" dirty="0" smtClean="0"/>
        </a:p>
      </dgm:t>
    </dgm:pt>
    <dgm:pt modelId="{1BA61028-0AB9-465C-A1C6-ECA513293CAE}" type="parTrans" cxnId="{9406C6E0-95DF-4969-B4EB-252BC1B749BA}">
      <dgm:prSet/>
      <dgm:spPr/>
      <dgm:t>
        <a:bodyPr/>
        <a:lstStyle/>
        <a:p>
          <a:endParaRPr lang="en-ZA"/>
        </a:p>
      </dgm:t>
    </dgm:pt>
    <dgm:pt modelId="{5313919B-EA83-437A-8F3F-0FF4FBFE59F5}" type="sibTrans" cxnId="{9406C6E0-95DF-4969-B4EB-252BC1B749BA}">
      <dgm:prSet/>
      <dgm:spPr/>
      <dgm:t>
        <a:bodyPr/>
        <a:lstStyle/>
        <a:p>
          <a:endParaRPr lang="en-ZA"/>
        </a:p>
      </dgm:t>
    </dgm:pt>
    <dgm:pt modelId="{0B25047D-DA37-4F1A-9083-C56349B78E91}">
      <dgm:prSet custT="1"/>
      <dgm:spPr/>
      <dgm:t>
        <a:bodyPr/>
        <a:lstStyle/>
        <a:p>
          <a:pPr algn="just"/>
          <a:endParaRPr lang="en-US" sz="1800" dirty="0" smtClean="0"/>
        </a:p>
      </dgm:t>
    </dgm:pt>
    <dgm:pt modelId="{342C77D3-0DD3-4042-8E4F-367416434607}" type="parTrans" cxnId="{54828023-AFE3-4804-A538-C57B98376680}">
      <dgm:prSet/>
      <dgm:spPr/>
      <dgm:t>
        <a:bodyPr/>
        <a:lstStyle/>
        <a:p>
          <a:endParaRPr lang="en-ZA"/>
        </a:p>
      </dgm:t>
    </dgm:pt>
    <dgm:pt modelId="{6571AF37-C57B-4630-AB17-BAA26E90AA8E}" type="sibTrans" cxnId="{54828023-AFE3-4804-A538-C57B98376680}">
      <dgm:prSet/>
      <dgm:spPr/>
      <dgm:t>
        <a:bodyPr/>
        <a:lstStyle/>
        <a:p>
          <a:endParaRPr lang="en-ZA"/>
        </a:p>
      </dgm:t>
    </dgm:pt>
    <dgm:pt modelId="{59637A9E-AD31-4DFD-B08A-D4908A3ABAEA}">
      <dgm:prSet custT="1"/>
      <dgm:spPr/>
      <dgm:t>
        <a:bodyPr/>
        <a:lstStyle/>
        <a:p>
          <a:pPr algn="just"/>
          <a:endParaRPr lang="en-US" sz="1600" dirty="0"/>
        </a:p>
      </dgm:t>
    </dgm:pt>
    <dgm:pt modelId="{7CC6A4B1-56E1-4C67-AA3F-657A56391E87}" type="parTrans" cxnId="{29583FD2-5E03-4D64-B3C8-41C2E05A1451}">
      <dgm:prSet/>
      <dgm:spPr/>
      <dgm:t>
        <a:bodyPr/>
        <a:lstStyle/>
        <a:p>
          <a:endParaRPr lang="en-ZA"/>
        </a:p>
      </dgm:t>
    </dgm:pt>
    <dgm:pt modelId="{45A17413-7730-4A68-80D6-DAF0A44D8EA1}" type="sibTrans" cxnId="{29583FD2-5E03-4D64-B3C8-41C2E05A1451}">
      <dgm:prSet/>
      <dgm:spPr/>
      <dgm:t>
        <a:bodyPr/>
        <a:lstStyle/>
        <a:p>
          <a:endParaRPr lang="en-ZA"/>
        </a:p>
      </dgm:t>
    </dgm:pt>
    <dgm:pt modelId="{24362AF1-6F7E-434C-B073-3D606B30F1CD}">
      <dgm:prSet custT="1"/>
      <dgm:spPr/>
      <dgm:t>
        <a:bodyPr/>
        <a:lstStyle/>
        <a:p>
          <a:pPr algn="just"/>
          <a:endParaRPr lang="en-US" sz="1800" dirty="0"/>
        </a:p>
      </dgm:t>
    </dgm:pt>
    <dgm:pt modelId="{D3AAB0DC-8678-4958-A1C3-200B4D543680}" type="parTrans" cxnId="{711C8E11-43DB-413C-9CC4-61B53B8936C8}">
      <dgm:prSet/>
      <dgm:spPr/>
      <dgm:t>
        <a:bodyPr/>
        <a:lstStyle/>
        <a:p>
          <a:endParaRPr lang="en-ZA"/>
        </a:p>
      </dgm:t>
    </dgm:pt>
    <dgm:pt modelId="{D11A5115-76CC-4442-AED1-988ABCA1E51C}" type="sibTrans" cxnId="{711C8E11-43DB-413C-9CC4-61B53B8936C8}">
      <dgm:prSet/>
      <dgm:spPr/>
      <dgm:t>
        <a:bodyPr/>
        <a:lstStyle/>
        <a:p>
          <a:endParaRPr lang="en-ZA"/>
        </a:p>
      </dgm:t>
    </dgm:pt>
    <dgm:pt modelId="{7EB03262-9764-4C61-B50D-8BCF065BFBFA}">
      <dgm:prSet custT="1"/>
      <dgm:spPr/>
      <dgm:t>
        <a:bodyPr/>
        <a:lstStyle/>
        <a:p>
          <a:pPr algn="just"/>
          <a:endParaRPr lang="en-US" sz="1600" dirty="0" smtClean="0"/>
        </a:p>
      </dgm:t>
    </dgm:pt>
    <dgm:pt modelId="{759EBCB7-194E-4F1D-B6D6-B38D1FFC6F28}" type="sibTrans" cxnId="{B4FB6689-AFF7-455A-83D3-42A525C3AF2A}">
      <dgm:prSet/>
      <dgm:spPr/>
      <dgm:t>
        <a:bodyPr/>
        <a:lstStyle/>
        <a:p>
          <a:endParaRPr lang="en-ZA"/>
        </a:p>
      </dgm:t>
    </dgm:pt>
    <dgm:pt modelId="{E1918B4D-4F15-4553-AD68-492BCC39024E}" type="parTrans" cxnId="{B4FB6689-AFF7-455A-83D3-42A525C3AF2A}">
      <dgm:prSet/>
      <dgm:spPr/>
      <dgm:t>
        <a:bodyPr/>
        <a:lstStyle/>
        <a:p>
          <a:endParaRPr lang="en-ZA"/>
        </a:p>
      </dgm:t>
    </dgm:pt>
    <dgm:pt modelId="{D7288483-0244-4689-8613-DE0CC3CFF82C}">
      <dgm:prSet custT="1"/>
      <dgm:spPr/>
      <dgm:t>
        <a:bodyPr/>
        <a:lstStyle/>
        <a:p>
          <a:pPr algn="just"/>
          <a:r>
            <a:rPr lang="en-US" sz="1800" dirty="0" smtClean="0"/>
            <a:t>Person who contravenes or fails to comply, is guilty of misconduct. </a:t>
          </a:r>
        </a:p>
      </dgm:t>
    </dgm:pt>
    <dgm:pt modelId="{AF629AAC-F13B-4A6A-8716-A7DCD0D970D1}" type="parTrans" cxnId="{F2C72B43-9E7A-44CE-B11E-9C5D57777B06}">
      <dgm:prSet/>
      <dgm:spPr/>
      <dgm:t>
        <a:bodyPr/>
        <a:lstStyle/>
        <a:p>
          <a:endParaRPr lang="en-ZA"/>
        </a:p>
      </dgm:t>
    </dgm:pt>
    <dgm:pt modelId="{A7890278-DBBA-462D-800D-21D15BCBBC69}" type="sibTrans" cxnId="{F2C72B43-9E7A-44CE-B11E-9C5D57777B06}">
      <dgm:prSet/>
      <dgm:spPr/>
      <dgm:t>
        <a:bodyPr/>
        <a:lstStyle/>
        <a:p>
          <a:endParaRPr lang="en-ZA"/>
        </a:p>
      </dgm:t>
    </dgm:pt>
    <dgm:pt modelId="{86433349-7586-4D97-9D3C-940BDA8BB73A}" type="pres">
      <dgm:prSet presAssocID="{369396FD-F018-464E-8B60-3DF77F30732B}" presName="Name0" presStyleCnt="0">
        <dgm:presLayoutVars>
          <dgm:dir/>
          <dgm:animLvl val="lvl"/>
          <dgm:resizeHandles val="exact"/>
        </dgm:presLayoutVars>
      </dgm:prSet>
      <dgm:spPr/>
      <dgm:t>
        <a:bodyPr/>
        <a:lstStyle/>
        <a:p>
          <a:endParaRPr lang="en-ZA"/>
        </a:p>
      </dgm:t>
    </dgm:pt>
    <dgm:pt modelId="{329E540B-21B2-4663-945B-37D69691C7AC}" type="pres">
      <dgm:prSet presAssocID="{FF81170E-62BE-4C12-91A9-8772DE497D58}" presName="linNode" presStyleCnt="0"/>
      <dgm:spPr/>
    </dgm:pt>
    <dgm:pt modelId="{D5FFE689-CED6-4530-A387-B80A277F81EB}" type="pres">
      <dgm:prSet presAssocID="{FF81170E-62BE-4C12-91A9-8772DE497D58}" presName="parentText" presStyleLbl="node1" presStyleIdx="0" presStyleCnt="5" custScaleY="270633">
        <dgm:presLayoutVars>
          <dgm:chMax val="1"/>
          <dgm:bulletEnabled val="1"/>
        </dgm:presLayoutVars>
      </dgm:prSet>
      <dgm:spPr/>
      <dgm:t>
        <a:bodyPr/>
        <a:lstStyle/>
        <a:p>
          <a:endParaRPr lang="en-US"/>
        </a:p>
      </dgm:t>
    </dgm:pt>
    <dgm:pt modelId="{100E126F-3B36-40E6-8A5C-E902AEA7BF35}" type="pres">
      <dgm:prSet presAssocID="{FF81170E-62BE-4C12-91A9-8772DE497D58}" presName="descendantText" presStyleLbl="alignAccFollowNode1" presStyleIdx="0" presStyleCnt="5" custScaleY="337180">
        <dgm:presLayoutVars>
          <dgm:bulletEnabled val="1"/>
        </dgm:presLayoutVars>
      </dgm:prSet>
      <dgm:spPr/>
      <dgm:t>
        <a:bodyPr/>
        <a:lstStyle/>
        <a:p>
          <a:endParaRPr lang="en-US"/>
        </a:p>
      </dgm:t>
    </dgm:pt>
    <dgm:pt modelId="{3990D2DB-FBA4-4278-8CD7-B92E78629E44}" type="pres">
      <dgm:prSet presAssocID="{3295F690-3FCA-4E89-9C31-66B731924485}" presName="sp" presStyleCnt="0"/>
      <dgm:spPr/>
    </dgm:pt>
    <dgm:pt modelId="{9326E47C-E137-4B73-901B-8B5E319B1451}" type="pres">
      <dgm:prSet presAssocID="{47971C6D-6ED9-44A6-AE8D-304383A8B82A}" presName="linNode" presStyleCnt="0"/>
      <dgm:spPr/>
    </dgm:pt>
    <dgm:pt modelId="{249A93F0-8C0F-49A9-BB38-F618FDA2C9D0}" type="pres">
      <dgm:prSet presAssocID="{47971C6D-6ED9-44A6-AE8D-304383A8B82A}" presName="parentText" presStyleLbl="node1" presStyleIdx="1" presStyleCnt="5" custScaleY="349626">
        <dgm:presLayoutVars>
          <dgm:chMax val="1"/>
          <dgm:bulletEnabled val="1"/>
        </dgm:presLayoutVars>
      </dgm:prSet>
      <dgm:spPr/>
      <dgm:t>
        <a:bodyPr/>
        <a:lstStyle/>
        <a:p>
          <a:endParaRPr lang="en-US"/>
        </a:p>
      </dgm:t>
    </dgm:pt>
    <dgm:pt modelId="{A8EA8F74-1B9A-48F8-8531-52ADA272278F}" type="pres">
      <dgm:prSet presAssocID="{47971C6D-6ED9-44A6-AE8D-304383A8B82A}" presName="descendantText" presStyleLbl="alignAccFollowNode1" presStyleIdx="1" presStyleCnt="5" custScaleY="380564">
        <dgm:presLayoutVars>
          <dgm:bulletEnabled val="1"/>
        </dgm:presLayoutVars>
      </dgm:prSet>
      <dgm:spPr/>
      <dgm:t>
        <a:bodyPr/>
        <a:lstStyle/>
        <a:p>
          <a:endParaRPr lang="en-US"/>
        </a:p>
      </dgm:t>
    </dgm:pt>
    <dgm:pt modelId="{D3F599F5-6963-4BA0-A5EA-CC22D3650AA4}" type="pres">
      <dgm:prSet presAssocID="{554EC680-6A5F-4F46-A85F-47B12A44B11F}" presName="sp" presStyleCnt="0"/>
      <dgm:spPr/>
    </dgm:pt>
    <dgm:pt modelId="{8A74407D-B021-4F31-AA8C-1779361C4DFA}" type="pres">
      <dgm:prSet presAssocID="{D08211C0-C91E-4645-8DC6-D2A16C1C0C0B}" presName="linNode" presStyleCnt="0"/>
      <dgm:spPr/>
    </dgm:pt>
    <dgm:pt modelId="{06D5BFB3-5FBD-4F1E-9F59-FD0E4E3CE352}" type="pres">
      <dgm:prSet presAssocID="{D08211C0-C91E-4645-8DC6-D2A16C1C0C0B}" presName="parentText" presStyleLbl="node1" presStyleIdx="2" presStyleCnt="5" custScaleY="280177">
        <dgm:presLayoutVars>
          <dgm:chMax val="1"/>
          <dgm:bulletEnabled val="1"/>
        </dgm:presLayoutVars>
      </dgm:prSet>
      <dgm:spPr/>
      <dgm:t>
        <a:bodyPr/>
        <a:lstStyle/>
        <a:p>
          <a:endParaRPr lang="en-US"/>
        </a:p>
      </dgm:t>
    </dgm:pt>
    <dgm:pt modelId="{41300886-B62A-4E19-8370-F3E5EB69BFF5}" type="pres">
      <dgm:prSet presAssocID="{D08211C0-C91E-4645-8DC6-D2A16C1C0C0B}" presName="descendantText" presStyleLbl="alignAccFollowNode1" presStyleIdx="2" presStyleCnt="5" custScaleY="318908">
        <dgm:presLayoutVars>
          <dgm:bulletEnabled val="1"/>
        </dgm:presLayoutVars>
      </dgm:prSet>
      <dgm:spPr/>
      <dgm:t>
        <a:bodyPr/>
        <a:lstStyle/>
        <a:p>
          <a:endParaRPr lang="en-US"/>
        </a:p>
      </dgm:t>
    </dgm:pt>
    <dgm:pt modelId="{AC29D25E-661E-40FC-A0E7-874742F2D104}" type="pres">
      <dgm:prSet presAssocID="{DF5E0068-5F99-40CB-B34F-60887EFAB28C}" presName="sp" presStyleCnt="0"/>
      <dgm:spPr/>
    </dgm:pt>
    <dgm:pt modelId="{300D98B9-2578-4CB8-BC52-92D8BF91AD66}" type="pres">
      <dgm:prSet presAssocID="{876EA85E-5645-4A27-AD5D-83FD4BC576F4}" presName="linNode" presStyleCnt="0"/>
      <dgm:spPr/>
    </dgm:pt>
    <dgm:pt modelId="{C002B547-931C-4272-B36A-B5BC2906A894}" type="pres">
      <dgm:prSet presAssocID="{876EA85E-5645-4A27-AD5D-83FD4BC576F4}" presName="parentText" presStyleLbl="node1" presStyleIdx="3" presStyleCnt="5" custScaleY="284422">
        <dgm:presLayoutVars>
          <dgm:chMax val="1"/>
          <dgm:bulletEnabled val="1"/>
        </dgm:presLayoutVars>
      </dgm:prSet>
      <dgm:spPr/>
      <dgm:t>
        <a:bodyPr/>
        <a:lstStyle/>
        <a:p>
          <a:endParaRPr lang="en-US"/>
        </a:p>
      </dgm:t>
    </dgm:pt>
    <dgm:pt modelId="{CC03B186-EA56-431F-848D-F0FEB146B847}" type="pres">
      <dgm:prSet presAssocID="{876EA85E-5645-4A27-AD5D-83FD4BC576F4}" presName="descendantText" presStyleLbl="alignAccFollowNode1" presStyleIdx="3" presStyleCnt="5" custScaleY="344389">
        <dgm:presLayoutVars>
          <dgm:bulletEnabled val="1"/>
        </dgm:presLayoutVars>
      </dgm:prSet>
      <dgm:spPr/>
      <dgm:t>
        <a:bodyPr/>
        <a:lstStyle/>
        <a:p>
          <a:endParaRPr lang="en-US"/>
        </a:p>
      </dgm:t>
    </dgm:pt>
    <dgm:pt modelId="{CBD88615-60A8-4F7F-B0DF-802AB5323DB0}" type="pres">
      <dgm:prSet presAssocID="{F3BF7AB3-A293-4DD8-9269-0619B4F7EEAA}" presName="sp" presStyleCnt="0"/>
      <dgm:spPr/>
    </dgm:pt>
    <dgm:pt modelId="{D99B498D-0B04-458B-80ED-6EA6EB7DB2A3}" type="pres">
      <dgm:prSet presAssocID="{67A08010-453B-46E2-8968-5C1F6050990E}" presName="linNode" presStyleCnt="0"/>
      <dgm:spPr/>
    </dgm:pt>
    <dgm:pt modelId="{AF648771-372A-4731-BE4A-17B87F1911AE}" type="pres">
      <dgm:prSet presAssocID="{67A08010-453B-46E2-8968-5C1F6050990E}" presName="parentText" presStyleLbl="node1" presStyleIdx="4" presStyleCnt="5" custScaleY="307062">
        <dgm:presLayoutVars>
          <dgm:chMax val="1"/>
          <dgm:bulletEnabled val="1"/>
        </dgm:presLayoutVars>
      </dgm:prSet>
      <dgm:spPr/>
      <dgm:t>
        <a:bodyPr/>
        <a:lstStyle/>
        <a:p>
          <a:endParaRPr lang="en-US"/>
        </a:p>
      </dgm:t>
    </dgm:pt>
    <dgm:pt modelId="{7F5790AB-338C-4953-A90D-516143719EA1}" type="pres">
      <dgm:prSet presAssocID="{67A08010-453B-46E2-8968-5C1F6050990E}" presName="descendantText" presStyleLbl="alignAccFollowNode1" presStyleIdx="4" presStyleCnt="5" custScaleY="366473">
        <dgm:presLayoutVars>
          <dgm:bulletEnabled val="1"/>
        </dgm:presLayoutVars>
      </dgm:prSet>
      <dgm:spPr/>
      <dgm:t>
        <a:bodyPr/>
        <a:lstStyle/>
        <a:p>
          <a:endParaRPr lang="en-US"/>
        </a:p>
      </dgm:t>
    </dgm:pt>
  </dgm:ptLst>
  <dgm:cxnLst>
    <dgm:cxn modelId="{70955EAF-A604-402B-B817-48FC6BBF70D8}" srcId="{67A08010-453B-46E2-8968-5C1F6050990E}" destId="{AEAD03A6-B164-4E00-86F8-12B0D5873E2E}" srcOrd="2" destOrd="0" parTransId="{77F88B7B-8716-4BE4-BF87-D554C21CD02A}" sibTransId="{857696AC-9114-4BC1-BAE0-0BD0934426E5}"/>
    <dgm:cxn modelId="{0938CFC4-8C91-4053-9501-BD65E02987CC}" type="presOf" srcId="{369396FD-F018-464E-8B60-3DF77F30732B}" destId="{86433349-7586-4D97-9D3C-940BDA8BB73A}" srcOrd="0" destOrd="0" presId="urn:microsoft.com/office/officeart/2005/8/layout/vList5"/>
    <dgm:cxn modelId="{0F48CB7D-583C-473C-B7DD-F9EF404EF53C}" type="presOf" srcId="{EBA4A5C8-D3DD-41AC-A475-4D15835EF928}" destId="{A8EA8F74-1B9A-48F8-8531-52ADA272278F}" srcOrd="0" destOrd="2" presId="urn:microsoft.com/office/officeart/2005/8/layout/vList5"/>
    <dgm:cxn modelId="{059AD320-17B4-42B5-BA9E-1C59B18D2961}" srcId="{369396FD-F018-464E-8B60-3DF77F30732B}" destId="{FF81170E-62BE-4C12-91A9-8772DE497D58}" srcOrd="0" destOrd="0" parTransId="{1331E859-640F-4333-8235-D094E33CB44B}" sibTransId="{3295F690-3FCA-4E89-9C31-66B731924485}"/>
    <dgm:cxn modelId="{9872BD69-B21D-456B-A236-639D78317F80}" srcId="{FF81170E-62BE-4C12-91A9-8772DE497D58}" destId="{1CD8A43D-58CF-4D93-81C7-8690DC9F8B9F}" srcOrd="1" destOrd="0" parTransId="{9B6D6D48-D257-4526-9519-22922A52C733}" sibTransId="{513BB649-8ED9-4153-A11D-1117BAC5CAE8}"/>
    <dgm:cxn modelId="{9E9D8D9D-7752-48E4-9060-0C4D14DACCD4}" type="presOf" srcId="{5C1C0C6F-64A1-4204-A27C-F65A337F994B}" destId="{41300886-B62A-4E19-8370-F3E5EB69BFF5}" srcOrd="0" destOrd="4" presId="urn:microsoft.com/office/officeart/2005/8/layout/vList5"/>
    <dgm:cxn modelId="{AC8D73B8-FDE0-4F89-AD47-C4486D087794}" type="presOf" srcId="{0B25047D-DA37-4F1A-9083-C56349B78E91}" destId="{A8EA8F74-1B9A-48F8-8531-52ADA272278F}" srcOrd="0" destOrd="1" presId="urn:microsoft.com/office/officeart/2005/8/layout/vList5"/>
    <dgm:cxn modelId="{1DB16539-FB27-47FD-8F4F-38801681C09E}" srcId="{876EA85E-5645-4A27-AD5D-83FD4BC576F4}" destId="{B137BC9A-E289-455F-A1CC-025BE30E5715}" srcOrd="0" destOrd="0" parTransId="{C81DA49F-EBC8-4B75-9E6E-4DA5C3F7036B}" sibTransId="{D525AF58-AEAA-4365-9C80-744BAC0A1D6C}"/>
    <dgm:cxn modelId="{9C8441F7-5BAB-4479-B9A5-03AEDA5FAC9F}" srcId="{47971C6D-6ED9-44A6-AE8D-304383A8B82A}" destId="{12DCCA6F-08B3-4C62-9F6D-59C61D646C53}" srcOrd="4" destOrd="0" parTransId="{ABC685CC-0FC8-4582-B8CE-7B40D03600D7}" sibTransId="{B87C5054-ECEC-458A-A564-1F5FA11C8127}"/>
    <dgm:cxn modelId="{6C0C44EE-7005-4222-A2EA-064A365D2E29}" srcId="{369396FD-F018-464E-8B60-3DF77F30732B}" destId="{67A08010-453B-46E2-8968-5C1F6050990E}" srcOrd="4" destOrd="0" parTransId="{7703045F-8A0D-47B7-9EBE-6FDBDAF06FEE}" sibTransId="{DF3E2D7C-52F0-4350-BC27-9A780CC55006}"/>
    <dgm:cxn modelId="{6F3F9597-5A4C-4549-BB0B-978BEBCC7A35}" srcId="{876EA85E-5645-4A27-AD5D-83FD4BC576F4}" destId="{81B8323A-62B9-433C-AB62-F300A515E213}" srcOrd="3" destOrd="0" parTransId="{EF6A2FA7-B1E7-47EB-BA53-5C961DF4A697}" sibTransId="{61DC5314-F0CD-4EA4-969D-E05698E49E32}"/>
    <dgm:cxn modelId="{B3DF10CE-4063-4ECD-94A5-EC29C4A30F35}" srcId="{D08211C0-C91E-4645-8DC6-D2A16C1C0C0B}" destId="{7289F589-9A8C-494C-977E-8F4F80868BC6}" srcOrd="2" destOrd="0" parTransId="{1AE5B098-D9B6-45AE-BAD4-4534BA400D65}" sibTransId="{F6FFDA4A-375B-43F9-BE1B-270973537EE6}"/>
    <dgm:cxn modelId="{EBE96EE7-721B-4C26-AE67-7D07A952FA67}" type="presOf" srcId="{1F06C596-76B3-48A7-8C2D-CE45E7CE05F8}" destId="{100E126F-3B36-40E6-8A5C-E902AEA7BF35}" srcOrd="0" destOrd="0" presId="urn:microsoft.com/office/officeart/2005/8/layout/vList5"/>
    <dgm:cxn modelId="{16AD88B9-7446-4435-BBA7-7BCE4CC7C52D}" type="presOf" srcId="{D7288483-0244-4689-8613-DE0CC3CFF82C}" destId="{7F5790AB-338C-4953-A90D-516143719EA1}" srcOrd="0" destOrd="3" presId="urn:microsoft.com/office/officeart/2005/8/layout/vList5"/>
    <dgm:cxn modelId="{CC5C116C-E862-408E-8F9B-82E6FFD61DD6}" srcId="{67A08010-453B-46E2-8968-5C1F6050990E}" destId="{754C8DB3-F26E-46DB-A82B-F3942D4942E3}" srcOrd="5" destOrd="0" parTransId="{E2393F4E-AE1E-4402-9D9C-88644BEB1046}" sibTransId="{506F6B21-D8A5-4927-A258-3D62E369D9B8}"/>
    <dgm:cxn modelId="{72B8484D-DFDE-4872-95AB-34D47B05DA15}" type="presOf" srcId="{1CD8A43D-58CF-4D93-81C7-8690DC9F8B9F}" destId="{100E126F-3B36-40E6-8A5C-E902AEA7BF35}" srcOrd="0" destOrd="1" presId="urn:microsoft.com/office/officeart/2005/8/layout/vList5"/>
    <dgm:cxn modelId="{B737BDE2-79FF-42A7-A1D8-1A5957A2F22A}" type="presOf" srcId="{D08211C0-C91E-4645-8DC6-D2A16C1C0C0B}" destId="{06D5BFB3-5FBD-4F1E-9F59-FD0E4E3CE352}" srcOrd="0" destOrd="0" presId="urn:microsoft.com/office/officeart/2005/8/layout/vList5"/>
    <dgm:cxn modelId="{54828023-AFE3-4804-A538-C57B98376680}" srcId="{47971C6D-6ED9-44A6-AE8D-304383A8B82A}" destId="{0B25047D-DA37-4F1A-9083-C56349B78E91}" srcOrd="1" destOrd="0" parTransId="{342C77D3-0DD3-4042-8E4F-367416434607}" sibTransId="{6571AF37-C57B-4630-AB17-BAA26E90AA8E}"/>
    <dgm:cxn modelId="{4B40E244-D336-41B8-8A32-1FAFB793FBD7}" srcId="{369396FD-F018-464E-8B60-3DF77F30732B}" destId="{876EA85E-5645-4A27-AD5D-83FD4BC576F4}" srcOrd="3" destOrd="0" parTransId="{4416D7B3-1C1C-4F52-A847-AAB916F35DBC}" sibTransId="{F3BF7AB3-A293-4DD8-9269-0619B4F7EEAA}"/>
    <dgm:cxn modelId="{10E52133-8D45-49C1-9B08-BFFBEF6A3139}" type="presOf" srcId="{59637A9E-AD31-4DFD-B08A-D4908A3ABAEA}" destId="{41300886-B62A-4E19-8370-F3E5EB69BFF5}" srcOrd="0" destOrd="0" presId="urn:microsoft.com/office/officeart/2005/8/layout/vList5"/>
    <dgm:cxn modelId="{AF0A3977-AF05-40EB-893F-00FF532EDA75}" type="presOf" srcId="{AEAD03A6-B164-4E00-86F8-12B0D5873E2E}" destId="{7F5790AB-338C-4953-A90D-516143719EA1}" srcOrd="0" destOrd="2" presId="urn:microsoft.com/office/officeart/2005/8/layout/vList5"/>
    <dgm:cxn modelId="{2D8AAC84-3F20-4CE8-BBDB-AC50E283A04D}" srcId="{876EA85E-5645-4A27-AD5D-83FD4BC576F4}" destId="{CF99DF83-59C8-4DBA-8480-F7A1D9F21676}" srcOrd="4" destOrd="0" parTransId="{A47E36E0-1180-4CE1-8A2E-D120C9A6AF12}" sibTransId="{241722FC-94C4-4A71-A316-3B83BFDCA2CA}"/>
    <dgm:cxn modelId="{B4FB6689-AFF7-455A-83D3-42A525C3AF2A}" srcId="{67A08010-453B-46E2-8968-5C1F6050990E}" destId="{7EB03262-9764-4C61-B50D-8BCF065BFBFA}" srcOrd="1" destOrd="0" parTransId="{E1918B4D-4F15-4553-AD68-492BCC39024E}" sibTransId="{759EBCB7-194E-4F1D-B6D6-B38D1FFC6F28}"/>
    <dgm:cxn modelId="{29583FD2-5E03-4D64-B3C8-41C2E05A1451}" srcId="{D08211C0-C91E-4645-8DC6-D2A16C1C0C0B}" destId="{59637A9E-AD31-4DFD-B08A-D4908A3ABAEA}" srcOrd="0" destOrd="0" parTransId="{7CC6A4B1-56E1-4C67-AA3F-657A56391E87}" sibTransId="{45A17413-7730-4A68-80D6-DAF0A44D8EA1}"/>
    <dgm:cxn modelId="{ADFA200E-BBE9-450D-B4E0-FCC6EB64D6E9}" type="presOf" srcId="{14F6D61B-79DA-4003-BABC-BE3A26B9B868}" destId="{CC03B186-EA56-431F-848D-F0FEB146B847}" srcOrd="0" destOrd="1" presId="urn:microsoft.com/office/officeart/2005/8/layout/vList5"/>
    <dgm:cxn modelId="{F7C90149-7FB6-4414-8F17-B7245E38844C}" srcId="{67A08010-453B-46E2-8968-5C1F6050990E}" destId="{642B27CE-AFBC-4591-BEB7-89D2DC36306B}" srcOrd="4" destOrd="0" parTransId="{95623976-341E-489B-A157-0301E0623E65}" sibTransId="{8B0B1AF5-02C1-495D-840E-64623526353B}"/>
    <dgm:cxn modelId="{3977CEED-ED37-4E23-880E-F1C6B997FF17}" type="presOf" srcId="{67A08010-453B-46E2-8968-5C1F6050990E}" destId="{AF648771-372A-4731-BE4A-17B87F1911AE}" srcOrd="0" destOrd="0" presId="urn:microsoft.com/office/officeart/2005/8/layout/vList5"/>
    <dgm:cxn modelId="{6E919A83-1511-45FC-983D-5D73A64B0EFE}" srcId="{47971C6D-6ED9-44A6-AE8D-304383A8B82A}" destId="{EBA4A5C8-D3DD-41AC-A475-4D15835EF928}" srcOrd="2" destOrd="0" parTransId="{2DC9D635-2A0F-48A3-8FBF-0B2876E18A08}" sibTransId="{CA5C9C29-1443-4118-858F-5B588F88F480}"/>
    <dgm:cxn modelId="{07C859FD-6D3F-4D7F-A3D5-0800DF1BECB7}" type="presOf" srcId="{24362AF1-6F7E-434C-B073-3D606B30F1CD}" destId="{41300886-B62A-4E19-8370-F3E5EB69BFF5}" srcOrd="0" destOrd="1" presId="urn:microsoft.com/office/officeart/2005/8/layout/vList5"/>
    <dgm:cxn modelId="{3EF2F93C-5A9C-4957-8456-F3829B84977B}" type="presOf" srcId="{0D4C2793-9139-4F6E-9FDF-F4E2B6B8DA36}" destId="{7F5790AB-338C-4953-A90D-516143719EA1}" srcOrd="0" destOrd="0" presId="urn:microsoft.com/office/officeart/2005/8/layout/vList5"/>
    <dgm:cxn modelId="{0F9EBA30-AAD8-4A70-B05D-48B87F7D2A9B}" srcId="{47971C6D-6ED9-44A6-AE8D-304383A8B82A}" destId="{02C7DD94-24C4-445B-8BDA-EDB52FBC7333}" srcOrd="0" destOrd="0" parTransId="{8A380ED3-B59B-46AD-8607-7E8C3D546D78}" sibTransId="{B3F2ED77-86C9-4F6E-84D3-9AB71FD20D50}"/>
    <dgm:cxn modelId="{C0AE5D9B-7F07-4AE2-9B3D-1013198973B8}" type="presOf" srcId="{754C8DB3-F26E-46DB-A82B-F3942D4942E3}" destId="{7F5790AB-338C-4953-A90D-516143719EA1}" srcOrd="0" destOrd="5" presId="urn:microsoft.com/office/officeart/2005/8/layout/vList5"/>
    <dgm:cxn modelId="{12CCF052-06A6-4394-B7EB-2231AFC767A2}" srcId="{D08211C0-C91E-4645-8DC6-D2A16C1C0C0B}" destId="{5C1C0C6F-64A1-4204-A27C-F65A337F994B}" srcOrd="4" destOrd="0" parTransId="{1F95977B-03E3-464F-A872-00E066533E6E}" sibTransId="{F8E2855E-6C83-4C37-B0B3-3BC571AD5898}"/>
    <dgm:cxn modelId="{AE8F528D-21FD-48B4-907D-E57511490444}" srcId="{369396FD-F018-464E-8B60-3DF77F30732B}" destId="{D08211C0-C91E-4645-8DC6-D2A16C1C0C0B}" srcOrd="2" destOrd="0" parTransId="{C3AFDEB4-B428-48CB-A1A4-84CE9441005C}" sibTransId="{DF5E0068-5F99-40CB-B34F-60887EFAB28C}"/>
    <dgm:cxn modelId="{9406C6E0-95DF-4969-B4EB-252BC1B749BA}" srcId="{876EA85E-5645-4A27-AD5D-83FD4BC576F4}" destId="{14F6D61B-79DA-4003-BABC-BE3A26B9B868}" srcOrd="1" destOrd="0" parTransId="{1BA61028-0AB9-465C-A1C6-ECA513293CAE}" sibTransId="{5313919B-EA83-437A-8F3F-0FF4FBFE59F5}"/>
    <dgm:cxn modelId="{529B76EE-17D9-441D-881D-6D40C1E768CE}" type="presOf" srcId="{B137BC9A-E289-455F-A1CC-025BE30E5715}" destId="{CC03B186-EA56-431F-848D-F0FEB146B847}" srcOrd="0" destOrd="0" presId="urn:microsoft.com/office/officeart/2005/8/layout/vList5"/>
    <dgm:cxn modelId="{E51C0E29-7CAA-4DA2-A176-3E5471F94AB5}" type="presOf" srcId="{7EB03262-9764-4C61-B50D-8BCF065BFBFA}" destId="{7F5790AB-338C-4953-A90D-516143719EA1}" srcOrd="0" destOrd="1" presId="urn:microsoft.com/office/officeart/2005/8/layout/vList5"/>
    <dgm:cxn modelId="{03CE821F-9E8A-4DC4-95BA-DEA16F00BB12}" srcId="{67A08010-453B-46E2-8968-5C1F6050990E}" destId="{0D4C2793-9139-4F6E-9FDF-F4E2B6B8DA36}" srcOrd="0" destOrd="0" parTransId="{9E630456-17E7-4AF4-9553-C5CD7B165C3F}" sibTransId="{A23345C3-3D88-4E6B-9116-7632054F3654}"/>
    <dgm:cxn modelId="{EF01DEBD-6AE6-4715-8A2A-E864003F1A8F}" type="presOf" srcId="{7289F589-9A8C-494C-977E-8F4F80868BC6}" destId="{41300886-B62A-4E19-8370-F3E5EB69BFF5}" srcOrd="0" destOrd="2" presId="urn:microsoft.com/office/officeart/2005/8/layout/vList5"/>
    <dgm:cxn modelId="{2F259CE4-CC41-42AE-BFA3-3CFB67DF100F}" type="presOf" srcId="{FF81170E-62BE-4C12-91A9-8772DE497D58}" destId="{D5FFE689-CED6-4530-A387-B80A277F81EB}" srcOrd="0" destOrd="0" presId="urn:microsoft.com/office/officeart/2005/8/layout/vList5"/>
    <dgm:cxn modelId="{40377B26-39D4-4A85-BE52-108A79D5A7D1}" type="presOf" srcId="{876EA85E-5645-4A27-AD5D-83FD4BC576F4}" destId="{C002B547-931C-4272-B36A-B5BC2906A894}" srcOrd="0" destOrd="0" presId="urn:microsoft.com/office/officeart/2005/8/layout/vList5"/>
    <dgm:cxn modelId="{F2C72B43-9E7A-44CE-B11E-9C5D57777B06}" srcId="{67A08010-453B-46E2-8968-5C1F6050990E}" destId="{D7288483-0244-4689-8613-DE0CC3CFF82C}" srcOrd="3" destOrd="0" parTransId="{AF629AAC-F13B-4A6A-8716-A7DCD0D970D1}" sibTransId="{A7890278-DBBA-462D-800D-21D15BCBBC69}"/>
    <dgm:cxn modelId="{8DE89BE8-2D15-488B-BA60-F263A7735396}" srcId="{FF81170E-62BE-4C12-91A9-8772DE497D58}" destId="{1F06C596-76B3-48A7-8C2D-CE45E7CE05F8}" srcOrd="0" destOrd="0" parTransId="{CBC91A17-E973-41B5-BDC2-50A41B03B252}" sibTransId="{E538A2F3-07DC-4542-8299-189349BB71F5}"/>
    <dgm:cxn modelId="{4C34A45C-4A55-4F87-9548-0099118C397F}" type="presOf" srcId="{642B27CE-AFBC-4591-BEB7-89D2DC36306B}" destId="{7F5790AB-338C-4953-A90D-516143719EA1}" srcOrd="0" destOrd="4" presId="urn:microsoft.com/office/officeart/2005/8/layout/vList5"/>
    <dgm:cxn modelId="{6F135D2C-56D6-408B-850B-F3C07A3B87F3}" type="presOf" srcId="{02C7DD94-24C4-445B-8BDA-EDB52FBC7333}" destId="{A8EA8F74-1B9A-48F8-8531-52ADA272278F}" srcOrd="0" destOrd="0" presId="urn:microsoft.com/office/officeart/2005/8/layout/vList5"/>
    <dgm:cxn modelId="{B6C95B3E-6DFB-4D23-875B-0DCDF918B1F8}" type="presOf" srcId="{81B8323A-62B9-433C-AB62-F300A515E213}" destId="{CC03B186-EA56-431F-848D-F0FEB146B847}" srcOrd="0" destOrd="3" presId="urn:microsoft.com/office/officeart/2005/8/layout/vList5"/>
    <dgm:cxn modelId="{E7FA92D9-C645-418C-89B0-6828221664B0}" type="presOf" srcId="{77A4C166-606C-4904-BA94-0217CF323C77}" destId="{41300886-B62A-4E19-8370-F3E5EB69BFF5}" srcOrd="0" destOrd="3" presId="urn:microsoft.com/office/officeart/2005/8/layout/vList5"/>
    <dgm:cxn modelId="{857E1EE3-C03E-4774-88E2-8EAD21458119}" srcId="{369396FD-F018-464E-8B60-3DF77F30732B}" destId="{47971C6D-6ED9-44A6-AE8D-304383A8B82A}" srcOrd="1" destOrd="0" parTransId="{0D86EA47-A34B-4D22-9195-3AB5158EF8AF}" sibTransId="{554EC680-6A5F-4F46-A85F-47B12A44B11F}"/>
    <dgm:cxn modelId="{C5917DF7-F70E-485A-AE34-84AE0ECE7B08}" type="presOf" srcId="{CF99DF83-59C8-4DBA-8480-F7A1D9F21676}" destId="{CC03B186-EA56-431F-848D-F0FEB146B847}" srcOrd="0" destOrd="4" presId="urn:microsoft.com/office/officeart/2005/8/layout/vList5"/>
    <dgm:cxn modelId="{D6DD02B3-641C-4FA4-A94A-CB90C3989943}" type="presOf" srcId="{540DF543-AFD2-404A-998A-67EEA575C493}" destId="{CC03B186-EA56-431F-848D-F0FEB146B847}" srcOrd="0" destOrd="2" presId="urn:microsoft.com/office/officeart/2005/8/layout/vList5"/>
    <dgm:cxn modelId="{F8BBD318-B042-4234-BFE6-7EEBA652CEC0}" type="presOf" srcId="{47971C6D-6ED9-44A6-AE8D-304383A8B82A}" destId="{249A93F0-8C0F-49A9-BB38-F618FDA2C9D0}" srcOrd="0" destOrd="0" presId="urn:microsoft.com/office/officeart/2005/8/layout/vList5"/>
    <dgm:cxn modelId="{2AC4AD9F-D366-4571-9C41-12115B63E111}" type="presOf" srcId="{70B93BAF-7D1F-4382-892B-2341B6DF574F}" destId="{A8EA8F74-1B9A-48F8-8531-52ADA272278F}" srcOrd="0" destOrd="3" presId="urn:microsoft.com/office/officeart/2005/8/layout/vList5"/>
    <dgm:cxn modelId="{2F2675ED-9139-40E3-8489-83AAC5AEC927}" srcId="{47971C6D-6ED9-44A6-AE8D-304383A8B82A}" destId="{70B93BAF-7D1F-4382-892B-2341B6DF574F}" srcOrd="3" destOrd="0" parTransId="{5812DCB7-6212-4949-9623-A2E001DA1417}" sibTransId="{A0A80DEB-61D8-40F2-AE89-96BAAFBFAA00}"/>
    <dgm:cxn modelId="{E64558F7-C97D-4F22-AA18-35D984808F0C}" type="presOf" srcId="{12DCCA6F-08B3-4C62-9F6D-59C61D646C53}" destId="{A8EA8F74-1B9A-48F8-8531-52ADA272278F}" srcOrd="0" destOrd="4" presId="urn:microsoft.com/office/officeart/2005/8/layout/vList5"/>
    <dgm:cxn modelId="{DEF6EA1D-8357-4654-9E42-B6F1106B4883}" srcId="{876EA85E-5645-4A27-AD5D-83FD4BC576F4}" destId="{540DF543-AFD2-404A-998A-67EEA575C493}" srcOrd="2" destOrd="0" parTransId="{AB1BDC0A-0474-4D08-B5C6-0EDA36C65900}" sibTransId="{C7C3C5F3-03B6-42FA-9A9D-F92593F046CE}"/>
    <dgm:cxn modelId="{711C8E11-43DB-413C-9CC4-61B53B8936C8}" srcId="{D08211C0-C91E-4645-8DC6-D2A16C1C0C0B}" destId="{24362AF1-6F7E-434C-B073-3D606B30F1CD}" srcOrd="1" destOrd="0" parTransId="{D3AAB0DC-8678-4958-A1C3-200B4D543680}" sibTransId="{D11A5115-76CC-4442-AED1-988ABCA1E51C}"/>
    <dgm:cxn modelId="{22B39891-5675-4BBB-AA3B-FD2B6D3BD4AF}" srcId="{D08211C0-C91E-4645-8DC6-D2A16C1C0C0B}" destId="{77A4C166-606C-4904-BA94-0217CF323C77}" srcOrd="3" destOrd="0" parTransId="{8791383B-F7AF-43FA-BDFE-1703E8564B06}" sibTransId="{2A41ECEB-7297-4F00-9137-CC400EDCCD67}"/>
    <dgm:cxn modelId="{A653298C-6F95-49E1-8A42-9C3D47943398}" type="presParOf" srcId="{86433349-7586-4D97-9D3C-940BDA8BB73A}" destId="{329E540B-21B2-4663-945B-37D69691C7AC}" srcOrd="0" destOrd="0" presId="urn:microsoft.com/office/officeart/2005/8/layout/vList5"/>
    <dgm:cxn modelId="{65D81D4C-2D54-4DFC-B3C4-E083B8762AD7}" type="presParOf" srcId="{329E540B-21B2-4663-945B-37D69691C7AC}" destId="{D5FFE689-CED6-4530-A387-B80A277F81EB}" srcOrd="0" destOrd="0" presId="urn:microsoft.com/office/officeart/2005/8/layout/vList5"/>
    <dgm:cxn modelId="{CDEF6295-03A1-4A74-AC63-1E0CCD80A77F}" type="presParOf" srcId="{329E540B-21B2-4663-945B-37D69691C7AC}" destId="{100E126F-3B36-40E6-8A5C-E902AEA7BF35}" srcOrd="1" destOrd="0" presId="urn:microsoft.com/office/officeart/2005/8/layout/vList5"/>
    <dgm:cxn modelId="{C6852A90-8AAB-4772-82A6-B8D9D42AF35E}" type="presParOf" srcId="{86433349-7586-4D97-9D3C-940BDA8BB73A}" destId="{3990D2DB-FBA4-4278-8CD7-B92E78629E44}" srcOrd="1" destOrd="0" presId="urn:microsoft.com/office/officeart/2005/8/layout/vList5"/>
    <dgm:cxn modelId="{34562180-3919-4E82-85EE-B1E9A9E06C5F}" type="presParOf" srcId="{86433349-7586-4D97-9D3C-940BDA8BB73A}" destId="{9326E47C-E137-4B73-901B-8B5E319B1451}" srcOrd="2" destOrd="0" presId="urn:microsoft.com/office/officeart/2005/8/layout/vList5"/>
    <dgm:cxn modelId="{60B6C779-8D28-4E48-854A-A1962832F770}" type="presParOf" srcId="{9326E47C-E137-4B73-901B-8B5E319B1451}" destId="{249A93F0-8C0F-49A9-BB38-F618FDA2C9D0}" srcOrd="0" destOrd="0" presId="urn:microsoft.com/office/officeart/2005/8/layout/vList5"/>
    <dgm:cxn modelId="{397EE4E6-4C2F-4CC1-8AB2-78AFB053C243}" type="presParOf" srcId="{9326E47C-E137-4B73-901B-8B5E319B1451}" destId="{A8EA8F74-1B9A-48F8-8531-52ADA272278F}" srcOrd="1" destOrd="0" presId="urn:microsoft.com/office/officeart/2005/8/layout/vList5"/>
    <dgm:cxn modelId="{FE8DB5BE-7292-49C7-BE83-468FC12541F6}" type="presParOf" srcId="{86433349-7586-4D97-9D3C-940BDA8BB73A}" destId="{D3F599F5-6963-4BA0-A5EA-CC22D3650AA4}" srcOrd="3" destOrd="0" presId="urn:microsoft.com/office/officeart/2005/8/layout/vList5"/>
    <dgm:cxn modelId="{4C786538-4ADF-4AA8-9219-BC9084106CA5}" type="presParOf" srcId="{86433349-7586-4D97-9D3C-940BDA8BB73A}" destId="{8A74407D-B021-4F31-AA8C-1779361C4DFA}" srcOrd="4" destOrd="0" presId="urn:microsoft.com/office/officeart/2005/8/layout/vList5"/>
    <dgm:cxn modelId="{266C9EB0-6C62-4BEE-B44D-3A47CAB16F19}" type="presParOf" srcId="{8A74407D-B021-4F31-AA8C-1779361C4DFA}" destId="{06D5BFB3-5FBD-4F1E-9F59-FD0E4E3CE352}" srcOrd="0" destOrd="0" presId="urn:microsoft.com/office/officeart/2005/8/layout/vList5"/>
    <dgm:cxn modelId="{393A2AE4-9D03-4C05-9F23-B77A67C6B177}" type="presParOf" srcId="{8A74407D-B021-4F31-AA8C-1779361C4DFA}" destId="{41300886-B62A-4E19-8370-F3E5EB69BFF5}" srcOrd="1" destOrd="0" presId="urn:microsoft.com/office/officeart/2005/8/layout/vList5"/>
    <dgm:cxn modelId="{3D56EAF6-DFCC-44D8-A7D7-194B65E9656A}" type="presParOf" srcId="{86433349-7586-4D97-9D3C-940BDA8BB73A}" destId="{AC29D25E-661E-40FC-A0E7-874742F2D104}" srcOrd="5" destOrd="0" presId="urn:microsoft.com/office/officeart/2005/8/layout/vList5"/>
    <dgm:cxn modelId="{947CAD68-F0ED-4E67-81E2-BFDB9EB9CDCD}" type="presParOf" srcId="{86433349-7586-4D97-9D3C-940BDA8BB73A}" destId="{300D98B9-2578-4CB8-BC52-92D8BF91AD66}" srcOrd="6" destOrd="0" presId="urn:microsoft.com/office/officeart/2005/8/layout/vList5"/>
    <dgm:cxn modelId="{126AFFD4-CFE8-4C50-9B33-040A0D0A3A42}" type="presParOf" srcId="{300D98B9-2578-4CB8-BC52-92D8BF91AD66}" destId="{C002B547-931C-4272-B36A-B5BC2906A894}" srcOrd="0" destOrd="0" presId="urn:microsoft.com/office/officeart/2005/8/layout/vList5"/>
    <dgm:cxn modelId="{DBBFCE6D-40C7-4E25-872A-646D5827DCE5}" type="presParOf" srcId="{300D98B9-2578-4CB8-BC52-92D8BF91AD66}" destId="{CC03B186-EA56-431F-848D-F0FEB146B847}" srcOrd="1" destOrd="0" presId="urn:microsoft.com/office/officeart/2005/8/layout/vList5"/>
    <dgm:cxn modelId="{44840BE3-0DE2-417E-8806-3826EA09E915}" type="presParOf" srcId="{86433349-7586-4D97-9D3C-940BDA8BB73A}" destId="{CBD88615-60A8-4F7F-B0DF-802AB5323DB0}" srcOrd="7" destOrd="0" presId="urn:microsoft.com/office/officeart/2005/8/layout/vList5"/>
    <dgm:cxn modelId="{C12CD54A-7FC7-437B-9292-760CD00F4CC9}" type="presParOf" srcId="{86433349-7586-4D97-9D3C-940BDA8BB73A}" destId="{D99B498D-0B04-458B-80ED-6EA6EB7DB2A3}" srcOrd="8" destOrd="0" presId="urn:microsoft.com/office/officeart/2005/8/layout/vList5"/>
    <dgm:cxn modelId="{5DB42A78-2671-47CE-9B83-72C99F620C9C}" type="presParOf" srcId="{D99B498D-0B04-458B-80ED-6EA6EB7DB2A3}" destId="{AF648771-372A-4731-BE4A-17B87F1911AE}" srcOrd="0" destOrd="0" presId="urn:microsoft.com/office/officeart/2005/8/layout/vList5"/>
    <dgm:cxn modelId="{B6F7EFBC-49E2-4724-B5C8-536698276888}" type="presParOf" srcId="{D99B498D-0B04-458B-80ED-6EA6EB7DB2A3}" destId="{7F5790AB-338C-4953-A90D-516143719EA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35AA67-1AF9-4B4C-BEB9-29E524A61012}"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D5581819-002D-4936-872B-472D1A883FBA}">
      <dgm:prSet phldrT="[Text]" custT="1"/>
      <dgm:spPr/>
      <dgm:t>
        <a:bodyPr/>
        <a:lstStyle/>
        <a:p>
          <a:r>
            <a:rPr lang="en-US" sz="1800" b="1" dirty="0" smtClean="0"/>
            <a:t>Funding</a:t>
          </a:r>
          <a:endParaRPr lang="en-US" sz="1800" b="1" dirty="0"/>
        </a:p>
      </dgm:t>
    </dgm:pt>
    <dgm:pt modelId="{D9BD52F8-37E0-459A-AD1D-753AEAB6844A}" type="parTrans" cxnId="{DD78F4D0-20BE-4BDC-AA63-2B77491EEB51}">
      <dgm:prSet/>
      <dgm:spPr/>
      <dgm:t>
        <a:bodyPr/>
        <a:lstStyle/>
        <a:p>
          <a:endParaRPr lang="en-US" sz="1800"/>
        </a:p>
      </dgm:t>
    </dgm:pt>
    <dgm:pt modelId="{C01B8D2E-4A46-4867-90B0-CFE79CE07654}" type="sibTrans" cxnId="{DD78F4D0-20BE-4BDC-AA63-2B77491EEB51}">
      <dgm:prSet/>
      <dgm:spPr/>
      <dgm:t>
        <a:bodyPr/>
        <a:lstStyle/>
        <a:p>
          <a:endParaRPr lang="en-US" sz="1800"/>
        </a:p>
      </dgm:t>
    </dgm:pt>
    <dgm:pt modelId="{1C98C974-914E-4B0C-B47F-9B35297E9C62}">
      <dgm:prSet phldrT="[Text]" custT="1"/>
      <dgm:spPr/>
      <dgm:t>
        <a:bodyPr/>
        <a:lstStyle/>
        <a:p>
          <a:r>
            <a:rPr lang="en-ZA" sz="1800" dirty="0" smtClean="0">
              <a:effectLst/>
              <a:latin typeface="+mn-lt"/>
              <a:ea typeface="Calibri" panose="020F0502020204030204" pitchFamily="34" charset="0"/>
              <a:cs typeface="Arial" panose="020B0604020202020204" pitchFamily="34" charset="0"/>
            </a:rPr>
            <a:t>MDB entitled to funding appropriated annually by Parliament to enable it to perform its functions effectively.</a:t>
          </a:r>
          <a:endParaRPr lang="en-US" sz="1800" dirty="0">
            <a:latin typeface="+mn-lt"/>
          </a:endParaRPr>
        </a:p>
      </dgm:t>
    </dgm:pt>
    <dgm:pt modelId="{22B8E9CE-AD3E-4952-91EC-9A7DBDB1D14D}" type="parTrans" cxnId="{6F16539F-9C5F-484C-A5BA-ABD03D7091A4}">
      <dgm:prSet/>
      <dgm:spPr/>
      <dgm:t>
        <a:bodyPr/>
        <a:lstStyle/>
        <a:p>
          <a:endParaRPr lang="en-US" sz="1800"/>
        </a:p>
      </dgm:t>
    </dgm:pt>
    <dgm:pt modelId="{056AFD44-8424-4555-85BA-36758BCDA1D9}" type="sibTrans" cxnId="{6F16539F-9C5F-484C-A5BA-ABD03D7091A4}">
      <dgm:prSet/>
      <dgm:spPr/>
      <dgm:t>
        <a:bodyPr/>
        <a:lstStyle/>
        <a:p>
          <a:endParaRPr lang="en-US" sz="1800"/>
        </a:p>
      </dgm:t>
    </dgm:pt>
    <dgm:pt modelId="{37CEABDD-2252-466F-874F-B60A540A064A}">
      <dgm:prSet phldrT="[Text]" custT="1"/>
      <dgm:spPr/>
      <dgm:t>
        <a:bodyPr/>
        <a:lstStyle/>
        <a:p>
          <a:r>
            <a:rPr lang="en-US" sz="1800" b="1" dirty="0" smtClean="0"/>
            <a:t>Accountability</a:t>
          </a:r>
          <a:endParaRPr lang="en-US" sz="1800" b="1" dirty="0"/>
        </a:p>
      </dgm:t>
    </dgm:pt>
    <dgm:pt modelId="{CDEEB168-ECD5-4F8A-B73D-84D5AD340717}" type="parTrans" cxnId="{272992A0-73F3-494D-AEDA-2519C9B6154A}">
      <dgm:prSet/>
      <dgm:spPr/>
      <dgm:t>
        <a:bodyPr/>
        <a:lstStyle/>
        <a:p>
          <a:endParaRPr lang="en-US" sz="1800"/>
        </a:p>
      </dgm:t>
    </dgm:pt>
    <dgm:pt modelId="{7689FE10-988B-497E-B074-9CED07F8C748}" type="sibTrans" cxnId="{272992A0-73F3-494D-AEDA-2519C9B6154A}">
      <dgm:prSet/>
      <dgm:spPr/>
      <dgm:t>
        <a:bodyPr/>
        <a:lstStyle/>
        <a:p>
          <a:endParaRPr lang="en-US" sz="1800"/>
        </a:p>
      </dgm:t>
    </dgm:pt>
    <dgm:pt modelId="{2BDC4B32-BCF7-4505-9116-0ECA95360081}">
      <dgm:prSet phldrT="[Text]" custT="1"/>
      <dgm:spPr/>
      <dgm:t>
        <a:bodyPr/>
        <a:lstStyle/>
        <a:p>
          <a:r>
            <a:rPr lang="en-ZA" sz="1800" dirty="0" smtClean="0"/>
            <a:t>MDB to keep full and proper records of all income and expenditure; assets, liabilities and financial transactions; and ensure that resources are properly safeguarded and used in the most efficient and effective manner.</a:t>
          </a:r>
          <a:endParaRPr lang="en-US" sz="1800" dirty="0"/>
        </a:p>
      </dgm:t>
    </dgm:pt>
    <dgm:pt modelId="{18E75435-C399-4A85-89E8-F4918F4AA0CE}" type="parTrans" cxnId="{48047AF0-B308-4358-B348-67EA8F026F45}">
      <dgm:prSet/>
      <dgm:spPr/>
      <dgm:t>
        <a:bodyPr/>
        <a:lstStyle/>
        <a:p>
          <a:endParaRPr lang="en-US" sz="1800"/>
        </a:p>
      </dgm:t>
    </dgm:pt>
    <dgm:pt modelId="{538A6547-1343-4EB8-87E2-2A3581B86436}" type="sibTrans" cxnId="{48047AF0-B308-4358-B348-67EA8F026F45}">
      <dgm:prSet/>
      <dgm:spPr/>
      <dgm:t>
        <a:bodyPr/>
        <a:lstStyle/>
        <a:p>
          <a:endParaRPr lang="en-US" sz="1800"/>
        </a:p>
      </dgm:t>
    </dgm:pt>
    <dgm:pt modelId="{D4A270B9-B3CB-4AEF-B488-5EFCB9538772}">
      <dgm:prSet phldrT="[Text]" custT="1"/>
      <dgm:spPr/>
      <dgm:t>
        <a:bodyPr/>
        <a:lstStyle/>
        <a:p>
          <a:r>
            <a:rPr lang="en-US" sz="1800" b="1" dirty="0" smtClean="0"/>
            <a:t>Reporting</a:t>
          </a:r>
          <a:endParaRPr lang="en-US" sz="1800" b="1" dirty="0"/>
        </a:p>
      </dgm:t>
    </dgm:pt>
    <dgm:pt modelId="{57CFE7B3-742E-4217-AC8D-A02C7F2CD7F5}" type="parTrans" cxnId="{53D1894E-0770-45EE-AEA4-6ADFF279E349}">
      <dgm:prSet/>
      <dgm:spPr/>
      <dgm:t>
        <a:bodyPr/>
        <a:lstStyle/>
        <a:p>
          <a:endParaRPr lang="en-US" sz="1800"/>
        </a:p>
      </dgm:t>
    </dgm:pt>
    <dgm:pt modelId="{918B4A01-F2FB-4975-9E68-FCCA70357C49}" type="sibTrans" cxnId="{53D1894E-0770-45EE-AEA4-6ADFF279E349}">
      <dgm:prSet/>
      <dgm:spPr/>
      <dgm:t>
        <a:bodyPr/>
        <a:lstStyle/>
        <a:p>
          <a:endParaRPr lang="en-US" sz="1800"/>
        </a:p>
      </dgm:t>
    </dgm:pt>
    <dgm:pt modelId="{B8366C6E-CD8D-4A5F-967C-891BF7E7F0EA}">
      <dgm:prSet phldrT="[Text]" custT="1"/>
      <dgm:spPr/>
      <dgm:t>
        <a:bodyPr/>
        <a:lstStyle/>
        <a:p>
          <a:r>
            <a:rPr lang="en-ZA" sz="1800" dirty="0" smtClean="0"/>
            <a:t>The MDB to be accountable  to Parliament and must annually submit to both Houses of Parliament a written report on the activities of the MDB during a financial year.</a:t>
          </a:r>
          <a:endParaRPr lang="en-US" sz="1800" dirty="0"/>
        </a:p>
      </dgm:t>
    </dgm:pt>
    <dgm:pt modelId="{425C2DFA-37DB-4918-8A1F-99AC9E013637}" type="parTrans" cxnId="{AC236A19-51F5-40C3-AF3E-4E2F5C798BEB}">
      <dgm:prSet/>
      <dgm:spPr/>
      <dgm:t>
        <a:bodyPr/>
        <a:lstStyle/>
        <a:p>
          <a:endParaRPr lang="en-US" sz="1800"/>
        </a:p>
      </dgm:t>
    </dgm:pt>
    <dgm:pt modelId="{A2CC2B9F-9504-4BB4-85D0-4BF64121C340}" type="sibTrans" cxnId="{AC236A19-51F5-40C3-AF3E-4E2F5C798BEB}">
      <dgm:prSet/>
      <dgm:spPr/>
      <dgm:t>
        <a:bodyPr/>
        <a:lstStyle/>
        <a:p>
          <a:endParaRPr lang="en-US" sz="1800"/>
        </a:p>
      </dgm:t>
    </dgm:pt>
    <dgm:pt modelId="{51E7D4C2-C1EF-4C7A-980F-C80EF951F41A}">
      <dgm:prSet custT="1"/>
      <dgm:spPr/>
      <dgm:t>
        <a:bodyPr/>
        <a:lstStyle/>
        <a:p>
          <a:r>
            <a:rPr lang="en-ZA" sz="1800" dirty="0" smtClean="0">
              <a:effectLst/>
              <a:latin typeface="+mn-lt"/>
              <a:ea typeface="Calibri" panose="020F0502020204030204" pitchFamily="34" charset="0"/>
              <a:cs typeface="Arial" panose="020B0604020202020204" pitchFamily="34" charset="0"/>
            </a:rPr>
            <a:t>MDB may receive additional funding from any other source through the National Revenue Fund.</a:t>
          </a:r>
          <a:endParaRPr lang="en-US" sz="1800" dirty="0">
            <a:effectLst/>
            <a:latin typeface="+mn-lt"/>
            <a:ea typeface="Calibri" panose="020F0502020204030204" pitchFamily="34" charset="0"/>
            <a:cs typeface="Times New Roman" panose="02020603050405020304" pitchFamily="18" charset="0"/>
          </a:endParaRPr>
        </a:p>
      </dgm:t>
    </dgm:pt>
    <dgm:pt modelId="{67D19395-B647-413A-A866-1B39BBB2E3C6}" type="parTrans" cxnId="{A731AA06-81B0-44D0-B1FB-AA53826C35A3}">
      <dgm:prSet/>
      <dgm:spPr/>
      <dgm:t>
        <a:bodyPr/>
        <a:lstStyle/>
        <a:p>
          <a:endParaRPr lang="en-US" sz="1800"/>
        </a:p>
      </dgm:t>
    </dgm:pt>
    <dgm:pt modelId="{E327811B-C15D-4EDA-83F1-1EB75F821DBD}" type="sibTrans" cxnId="{A731AA06-81B0-44D0-B1FB-AA53826C35A3}">
      <dgm:prSet/>
      <dgm:spPr/>
      <dgm:t>
        <a:bodyPr/>
        <a:lstStyle/>
        <a:p>
          <a:endParaRPr lang="en-US" sz="1800"/>
        </a:p>
      </dgm:t>
    </dgm:pt>
    <dgm:pt modelId="{53AD48BA-F7E6-4B32-85DE-3D190F074288}">
      <dgm:prSet custT="1"/>
      <dgm:spPr/>
      <dgm:t>
        <a:bodyPr/>
        <a:lstStyle/>
        <a:p>
          <a:r>
            <a:rPr lang="en-ZA" sz="1800" b="1" dirty="0" smtClean="0"/>
            <a:t>Auditing</a:t>
          </a:r>
          <a:endParaRPr lang="en-US" sz="1800" dirty="0"/>
        </a:p>
      </dgm:t>
    </dgm:pt>
    <dgm:pt modelId="{DDC88FC3-EE76-480C-ACCE-7DF5D9CF364E}" type="parTrans" cxnId="{C6AC7151-C999-4E4B-8C5D-F9769C2BCA38}">
      <dgm:prSet/>
      <dgm:spPr/>
      <dgm:t>
        <a:bodyPr/>
        <a:lstStyle/>
        <a:p>
          <a:endParaRPr lang="en-US" sz="1800"/>
        </a:p>
      </dgm:t>
    </dgm:pt>
    <dgm:pt modelId="{A1D6BAC7-F63B-42D2-9FEF-F494F9F1C203}" type="sibTrans" cxnId="{C6AC7151-C999-4E4B-8C5D-F9769C2BCA38}">
      <dgm:prSet/>
      <dgm:spPr/>
      <dgm:t>
        <a:bodyPr/>
        <a:lstStyle/>
        <a:p>
          <a:endParaRPr lang="en-US" sz="1800"/>
        </a:p>
      </dgm:t>
    </dgm:pt>
    <dgm:pt modelId="{C3548AC1-EAEA-467E-AE76-EE0AFCD83097}">
      <dgm:prSet custT="1"/>
      <dgm:spPr/>
      <dgm:t>
        <a:bodyPr/>
        <a:lstStyle/>
        <a:p>
          <a:r>
            <a:rPr lang="en-ZA" sz="1800" dirty="0" smtClean="0"/>
            <a:t>The financial statements and records of the MDB must be audited annually by the Auditor-General.</a:t>
          </a:r>
          <a:endParaRPr lang="en-US" sz="1800" dirty="0"/>
        </a:p>
      </dgm:t>
    </dgm:pt>
    <dgm:pt modelId="{22DB4E1A-6C7F-4AA8-BF6E-9F8D05487C1E}" type="parTrans" cxnId="{9360EA27-503B-483D-9067-85699FDB1E06}">
      <dgm:prSet/>
      <dgm:spPr/>
      <dgm:t>
        <a:bodyPr/>
        <a:lstStyle/>
        <a:p>
          <a:endParaRPr lang="en-US" sz="1800"/>
        </a:p>
      </dgm:t>
    </dgm:pt>
    <dgm:pt modelId="{7EB3F48E-DACD-405C-B3EF-192BE1765DCB}" type="sibTrans" cxnId="{9360EA27-503B-483D-9067-85699FDB1E06}">
      <dgm:prSet/>
      <dgm:spPr/>
      <dgm:t>
        <a:bodyPr/>
        <a:lstStyle/>
        <a:p>
          <a:endParaRPr lang="en-US" sz="1800"/>
        </a:p>
      </dgm:t>
    </dgm:pt>
    <dgm:pt modelId="{EE8B7D9B-3E5B-4187-82D6-CB5F3B641A51}">
      <dgm:prSet custT="1"/>
      <dgm:spPr/>
      <dgm:t>
        <a:bodyPr/>
        <a:lstStyle/>
        <a:p>
          <a:r>
            <a:rPr lang="en-ZA" sz="1800" dirty="0" smtClean="0"/>
            <a:t>The report must be submitted in accordance with the prescripts of the PFMA.</a:t>
          </a:r>
          <a:endParaRPr lang="en-US" sz="1800" dirty="0"/>
        </a:p>
      </dgm:t>
    </dgm:pt>
    <dgm:pt modelId="{C811F31F-3125-4E64-A072-AA93E946E238}" type="parTrans" cxnId="{EF340AE1-00A0-441C-862B-690616180A24}">
      <dgm:prSet/>
      <dgm:spPr/>
      <dgm:t>
        <a:bodyPr/>
        <a:lstStyle/>
        <a:p>
          <a:endParaRPr lang="en-US" sz="1800"/>
        </a:p>
      </dgm:t>
    </dgm:pt>
    <dgm:pt modelId="{3CB7CF22-7F4A-4AC8-AA80-34358AE611AB}" type="sibTrans" cxnId="{EF340AE1-00A0-441C-862B-690616180A24}">
      <dgm:prSet/>
      <dgm:spPr/>
      <dgm:t>
        <a:bodyPr/>
        <a:lstStyle/>
        <a:p>
          <a:endParaRPr lang="en-US" sz="1800"/>
        </a:p>
      </dgm:t>
    </dgm:pt>
    <dgm:pt modelId="{78EBACA5-CCB0-49E6-A67F-25B0A6EC00BD}">
      <dgm:prSet phldrT="[Text]" custT="1"/>
      <dgm:spPr/>
      <dgm:t>
        <a:bodyPr/>
        <a:lstStyle/>
        <a:p>
          <a:endParaRPr lang="en-US" sz="1800" dirty="0">
            <a:latin typeface="+mn-lt"/>
          </a:endParaRPr>
        </a:p>
      </dgm:t>
    </dgm:pt>
    <dgm:pt modelId="{93F3E306-0363-4C6E-82AA-D92DB8A809C1}" type="parTrans" cxnId="{C65B6312-2D5B-4283-A3BA-9A1D5F78CAFC}">
      <dgm:prSet/>
      <dgm:spPr/>
      <dgm:t>
        <a:bodyPr/>
        <a:lstStyle/>
        <a:p>
          <a:endParaRPr lang="en-US"/>
        </a:p>
      </dgm:t>
    </dgm:pt>
    <dgm:pt modelId="{06BC1EF7-B662-49FA-8044-ECB35DACBB7E}" type="sibTrans" cxnId="{C65B6312-2D5B-4283-A3BA-9A1D5F78CAFC}">
      <dgm:prSet/>
      <dgm:spPr/>
      <dgm:t>
        <a:bodyPr/>
        <a:lstStyle/>
        <a:p>
          <a:endParaRPr lang="en-US"/>
        </a:p>
      </dgm:t>
    </dgm:pt>
    <dgm:pt modelId="{FC992C8B-04AD-4BCC-BE05-995C2C239D34}" type="pres">
      <dgm:prSet presAssocID="{CC35AA67-1AF9-4B4C-BEB9-29E524A61012}" presName="Name0" presStyleCnt="0">
        <dgm:presLayoutVars>
          <dgm:dir/>
          <dgm:animLvl val="lvl"/>
          <dgm:resizeHandles val="exact"/>
        </dgm:presLayoutVars>
      </dgm:prSet>
      <dgm:spPr/>
      <dgm:t>
        <a:bodyPr/>
        <a:lstStyle/>
        <a:p>
          <a:endParaRPr lang="en-ZA"/>
        </a:p>
      </dgm:t>
    </dgm:pt>
    <dgm:pt modelId="{8290575B-E760-4F11-9B86-F9D068DA6DAB}" type="pres">
      <dgm:prSet presAssocID="{D5581819-002D-4936-872B-472D1A883FBA}" presName="composite" presStyleCnt="0"/>
      <dgm:spPr/>
    </dgm:pt>
    <dgm:pt modelId="{E6F4CFA4-EED4-4FFC-B00E-8DFE945F0B18}" type="pres">
      <dgm:prSet presAssocID="{D5581819-002D-4936-872B-472D1A883FBA}" presName="parTx" presStyleLbl="alignNode1" presStyleIdx="0" presStyleCnt="4">
        <dgm:presLayoutVars>
          <dgm:chMax val="0"/>
          <dgm:chPref val="0"/>
          <dgm:bulletEnabled val="1"/>
        </dgm:presLayoutVars>
      </dgm:prSet>
      <dgm:spPr/>
      <dgm:t>
        <a:bodyPr/>
        <a:lstStyle/>
        <a:p>
          <a:endParaRPr lang="en-ZA"/>
        </a:p>
      </dgm:t>
    </dgm:pt>
    <dgm:pt modelId="{0E87D6DE-AAA7-42C4-B89F-FD2DCD30A2AA}" type="pres">
      <dgm:prSet presAssocID="{D5581819-002D-4936-872B-472D1A883FBA}" presName="desTx" presStyleLbl="alignAccFollowNode1" presStyleIdx="0" presStyleCnt="4">
        <dgm:presLayoutVars>
          <dgm:bulletEnabled val="1"/>
        </dgm:presLayoutVars>
      </dgm:prSet>
      <dgm:spPr/>
      <dgm:t>
        <a:bodyPr/>
        <a:lstStyle/>
        <a:p>
          <a:endParaRPr lang="en-US"/>
        </a:p>
      </dgm:t>
    </dgm:pt>
    <dgm:pt modelId="{4086B2A6-7AA2-400F-9A26-3F544366741A}" type="pres">
      <dgm:prSet presAssocID="{C01B8D2E-4A46-4867-90B0-CFE79CE07654}" presName="space" presStyleCnt="0"/>
      <dgm:spPr/>
    </dgm:pt>
    <dgm:pt modelId="{326F0B6F-6788-4618-BF70-C7F4C836DFB6}" type="pres">
      <dgm:prSet presAssocID="{37CEABDD-2252-466F-874F-B60A540A064A}" presName="composite" presStyleCnt="0"/>
      <dgm:spPr/>
    </dgm:pt>
    <dgm:pt modelId="{E7A91111-EA39-4F87-87D4-60893C25C974}" type="pres">
      <dgm:prSet presAssocID="{37CEABDD-2252-466F-874F-B60A540A064A}" presName="parTx" presStyleLbl="alignNode1" presStyleIdx="1" presStyleCnt="4">
        <dgm:presLayoutVars>
          <dgm:chMax val="0"/>
          <dgm:chPref val="0"/>
          <dgm:bulletEnabled val="1"/>
        </dgm:presLayoutVars>
      </dgm:prSet>
      <dgm:spPr/>
      <dgm:t>
        <a:bodyPr/>
        <a:lstStyle/>
        <a:p>
          <a:endParaRPr lang="en-US"/>
        </a:p>
      </dgm:t>
    </dgm:pt>
    <dgm:pt modelId="{207FA04A-9E1B-4D89-9D34-52249A421D8C}" type="pres">
      <dgm:prSet presAssocID="{37CEABDD-2252-466F-874F-B60A540A064A}" presName="desTx" presStyleLbl="alignAccFollowNode1" presStyleIdx="1" presStyleCnt="4">
        <dgm:presLayoutVars>
          <dgm:bulletEnabled val="1"/>
        </dgm:presLayoutVars>
      </dgm:prSet>
      <dgm:spPr/>
      <dgm:t>
        <a:bodyPr/>
        <a:lstStyle/>
        <a:p>
          <a:endParaRPr lang="en-US"/>
        </a:p>
      </dgm:t>
    </dgm:pt>
    <dgm:pt modelId="{AF06806D-9733-421D-8DA4-2365400C5F4B}" type="pres">
      <dgm:prSet presAssocID="{7689FE10-988B-497E-B074-9CED07F8C748}" presName="space" presStyleCnt="0"/>
      <dgm:spPr/>
    </dgm:pt>
    <dgm:pt modelId="{16F5A00B-C022-4EB8-B7FB-44EE5A00AC85}" type="pres">
      <dgm:prSet presAssocID="{53AD48BA-F7E6-4B32-85DE-3D190F074288}" presName="composite" presStyleCnt="0"/>
      <dgm:spPr/>
    </dgm:pt>
    <dgm:pt modelId="{745F6933-A23D-4DC7-A720-5EA44E3FA0E6}" type="pres">
      <dgm:prSet presAssocID="{53AD48BA-F7E6-4B32-85DE-3D190F074288}" presName="parTx" presStyleLbl="alignNode1" presStyleIdx="2" presStyleCnt="4">
        <dgm:presLayoutVars>
          <dgm:chMax val="0"/>
          <dgm:chPref val="0"/>
          <dgm:bulletEnabled val="1"/>
        </dgm:presLayoutVars>
      </dgm:prSet>
      <dgm:spPr/>
      <dgm:t>
        <a:bodyPr/>
        <a:lstStyle/>
        <a:p>
          <a:endParaRPr lang="en-US"/>
        </a:p>
      </dgm:t>
    </dgm:pt>
    <dgm:pt modelId="{A121585C-7190-4C01-916E-726F9DA0DBB8}" type="pres">
      <dgm:prSet presAssocID="{53AD48BA-F7E6-4B32-85DE-3D190F074288}" presName="desTx" presStyleLbl="alignAccFollowNode1" presStyleIdx="2" presStyleCnt="4">
        <dgm:presLayoutVars>
          <dgm:bulletEnabled val="1"/>
        </dgm:presLayoutVars>
      </dgm:prSet>
      <dgm:spPr/>
      <dgm:t>
        <a:bodyPr/>
        <a:lstStyle/>
        <a:p>
          <a:endParaRPr lang="en-ZA"/>
        </a:p>
      </dgm:t>
    </dgm:pt>
    <dgm:pt modelId="{9E977628-9E23-42C6-BCB2-21BD10B83099}" type="pres">
      <dgm:prSet presAssocID="{A1D6BAC7-F63B-42D2-9FEF-F494F9F1C203}" presName="space" presStyleCnt="0"/>
      <dgm:spPr/>
    </dgm:pt>
    <dgm:pt modelId="{A342A045-B71D-4B9B-A816-7437A86BA617}" type="pres">
      <dgm:prSet presAssocID="{D4A270B9-B3CB-4AEF-B488-5EFCB9538772}" presName="composite" presStyleCnt="0"/>
      <dgm:spPr/>
    </dgm:pt>
    <dgm:pt modelId="{649756B6-5393-4EA0-8B0D-77365339BF68}" type="pres">
      <dgm:prSet presAssocID="{D4A270B9-B3CB-4AEF-B488-5EFCB9538772}" presName="parTx" presStyleLbl="alignNode1" presStyleIdx="3" presStyleCnt="4">
        <dgm:presLayoutVars>
          <dgm:chMax val="0"/>
          <dgm:chPref val="0"/>
          <dgm:bulletEnabled val="1"/>
        </dgm:presLayoutVars>
      </dgm:prSet>
      <dgm:spPr/>
      <dgm:t>
        <a:bodyPr/>
        <a:lstStyle/>
        <a:p>
          <a:endParaRPr lang="en-ZA"/>
        </a:p>
      </dgm:t>
    </dgm:pt>
    <dgm:pt modelId="{BD728ECA-43FD-4410-85AF-8B36B3E6CEAB}" type="pres">
      <dgm:prSet presAssocID="{D4A270B9-B3CB-4AEF-B488-5EFCB9538772}" presName="desTx" presStyleLbl="alignAccFollowNode1" presStyleIdx="3" presStyleCnt="4">
        <dgm:presLayoutVars>
          <dgm:bulletEnabled val="1"/>
        </dgm:presLayoutVars>
      </dgm:prSet>
      <dgm:spPr/>
      <dgm:t>
        <a:bodyPr/>
        <a:lstStyle/>
        <a:p>
          <a:endParaRPr lang="en-US"/>
        </a:p>
      </dgm:t>
    </dgm:pt>
  </dgm:ptLst>
  <dgm:cxnLst>
    <dgm:cxn modelId="{C1BC721F-1BA2-479C-A46D-C1B1830A7711}" type="presOf" srcId="{2BDC4B32-BCF7-4505-9116-0ECA95360081}" destId="{207FA04A-9E1B-4D89-9D34-52249A421D8C}" srcOrd="0" destOrd="0" presId="urn:microsoft.com/office/officeart/2005/8/layout/hList1"/>
    <dgm:cxn modelId="{EF340AE1-00A0-441C-862B-690616180A24}" srcId="{D4A270B9-B3CB-4AEF-B488-5EFCB9538772}" destId="{EE8B7D9B-3E5B-4187-82D6-CB5F3B641A51}" srcOrd="1" destOrd="0" parTransId="{C811F31F-3125-4E64-A072-AA93E946E238}" sibTransId="{3CB7CF22-7F4A-4AC8-AA80-34358AE611AB}"/>
    <dgm:cxn modelId="{B973702F-F77E-4A8D-970D-7EBFFB3779D8}" type="presOf" srcId="{EE8B7D9B-3E5B-4187-82D6-CB5F3B641A51}" destId="{BD728ECA-43FD-4410-85AF-8B36B3E6CEAB}" srcOrd="0" destOrd="1" presId="urn:microsoft.com/office/officeart/2005/8/layout/hList1"/>
    <dgm:cxn modelId="{8443655E-8533-41F5-A79C-B8141A82B8E7}" type="presOf" srcId="{1C98C974-914E-4B0C-B47F-9B35297E9C62}" destId="{0E87D6DE-AAA7-42C4-B89F-FD2DCD30A2AA}" srcOrd="0" destOrd="0" presId="urn:microsoft.com/office/officeart/2005/8/layout/hList1"/>
    <dgm:cxn modelId="{5C37B2EA-F84F-4545-87E5-61AE209EF542}" type="presOf" srcId="{D5581819-002D-4936-872B-472D1A883FBA}" destId="{E6F4CFA4-EED4-4FFC-B00E-8DFE945F0B18}" srcOrd="0" destOrd="0" presId="urn:microsoft.com/office/officeart/2005/8/layout/hList1"/>
    <dgm:cxn modelId="{6F16539F-9C5F-484C-A5BA-ABD03D7091A4}" srcId="{D5581819-002D-4936-872B-472D1A883FBA}" destId="{1C98C974-914E-4B0C-B47F-9B35297E9C62}" srcOrd="0" destOrd="0" parTransId="{22B8E9CE-AD3E-4952-91EC-9A7DBDB1D14D}" sibTransId="{056AFD44-8424-4555-85BA-36758BCDA1D9}"/>
    <dgm:cxn modelId="{E3532871-20A0-4A28-8754-A048D44F5C25}" type="presOf" srcId="{CC35AA67-1AF9-4B4C-BEB9-29E524A61012}" destId="{FC992C8B-04AD-4BCC-BE05-995C2C239D34}" srcOrd="0" destOrd="0" presId="urn:microsoft.com/office/officeart/2005/8/layout/hList1"/>
    <dgm:cxn modelId="{53D1894E-0770-45EE-AEA4-6ADFF279E349}" srcId="{CC35AA67-1AF9-4B4C-BEB9-29E524A61012}" destId="{D4A270B9-B3CB-4AEF-B488-5EFCB9538772}" srcOrd="3" destOrd="0" parTransId="{57CFE7B3-742E-4217-AC8D-A02C7F2CD7F5}" sibTransId="{918B4A01-F2FB-4975-9E68-FCCA70357C49}"/>
    <dgm:cxn modelId="{C65B6312-2D5B-4283-A3BA-9A1D5F78CAFC}" srcId="{D5581819-002D-4936-872B-472D1A883FBA}" destId="{78EBACA5-CCB0-49E6-A67F-25B0A6EC00BD}" srcOrd="1" destOrd="0" parTransId="{93F3E306-0363-4C6E-82AA-D92DB8A809C1}" sibTransId="{06BC1EF7-B662-49FA-8044-ECB35DACBB7E}"/>
    <dgm:cxn modelId="{58A2793B-CB52-4CA4-B1CA-BCDBDAFAFC2E}" type="presOf" srcId="{78EBACA5-CCB0-49E6-A67F-25B0A6EC00BD}" destId="{0E87D6DE-AAA7-42C4-B89F-FD2DCD30A2AA}" srcOrd="0" destOrd="1" presId="urn:microsoft.com/office/officeart/2005/8/layout/hList1"/>
    <dgm:cxn modelId="{8EFE19BE-2B47-47C7-802A-6D06DE21ADC1}" type="presOf" srcId="{37CEABDD-2252-466F-874F-B60A540A064A}" destId="{E7A91111-EA39-4F87-87D4-60893C25C974}" srcOrd="0" destOrd="0" presId="urn:microsoft.com/office/officeart/2005/8/layout/hList1"/>
    <dgm:cxn modelId="{272992A0-73F3-494D-AEDA-2519C9B6154A}" srcId="{CC35AA67-1AF9-4B4C-BEB9-29E524A61012}" destId="{37CEABDD-2252-466F-874F-B60A540A064A}" srcOrd="1" destOrd="0" parTransId="{CDEEB168-ECD5-4F8A-B73D-84D5AD340717}" sibTransId="{7689FE10-988B-497E-B074-9CED07F8C748}"/>
    <dgm:cxn modelId="{DD78F4D0-20BE-4BDC-AA63-2B77491EEB51}" srcId="{CC35AA67-1AF9-4B4C-BEB9-29E524A61012}" destId="{D5581819-002D-4936-872B-472D1A883FBA}" srcOrd="0" destOrd="0" parTransId="{D9BD52F8-37E0-459A-AD1D-753AEAB6844A}" sibTransId="{C01B8D2E-4A46-4867-90B0-CFE79CE07654}"/>
    <dgm:cxn modelId="{9F7FFC2D-4C55-4E58-A41E-769731128242}" type="presOf" srcId="{53AD48BA-F7E6-4B32-85DE-3D190F074288}" destId="{745F6933-A23D-4DC7-A720-5EA44E3FA0E6}" srcOrd="0" destOrd="0" presId="urn:microsoft.com/office/officeart/2005/8/layout/hList1"/>
    <dgm:cxn modelId="{9360EA27-503B-483D-9067-85699FDB1E06}" srcId="{53AD48BA-F7E6-4B32-85DE-3D190F074288}" destId="{C3548AC1-EAEA-467E-AE76-EE0AFCD83097}" srcOrd="0" destOrd="0" parTransId="{22DB4E1A-6C7F-4AA8-BF6E-9F8D05487C1E}" sibTransId="{7EB3F48E-DACD-405C-B3EF-192BE1765DCB}"/>
    <dgm:cxn modelId="{DCF8A386-E3FF-466C-A919-42B3B824E8E2}" type="presOf" srcId="{C3548AC1-EAEA-467E-AE76-EE0AFCD83097}" destId="{A121585C-7190-4C01-916E-726F9DA0DBB8}" srcOrd="0" destOrd="0" presId="urn:microsoft.com/office/officeart/2005/8/layout/hList1"/>
    <dgm:cxn modelId="{C09E7587-6B60-4965-884C-AB9CAB255917}" type="presOf" srcId="{D4A270B9-B3CB-4AEF-B488-5EFCB9538772}" destId="{649756B6-5393-4EA0-8B0D-77365339BF68}" srcOrd="0" destOrd="0" presId="urn:microsoft.com/office/officeart/2005/8/layout/hList1"/>
    <dgm:cxn modelId="{6FFFDAF7-132D-4153-AD3B-7B334BC74E01}" type="presOf" srcId="{B8366C6E-CD8D-4A5F-967C-891BF7E7F0EA}" destId="{BD728ECA-43FD-4410-85AF-8B36B3E6CEAB}" srcOrd="0" destOrd="0" presId="urn:microsoft.com/office/officeart/2005/8/layout/hList1"/>
    <dgm:cxn modelId="{A731AA06-81B0-44D0-B1FB-AA53826C35A3}" srcId="{D5581819-002D-4936-872B-472D1A883FBA}" destId="{51E7D4C2-C1EF-4C7A-980F-C80EF951F41A}" srcOrd="2" destOrd="0" parTransId="{67D19395-B647-413A-A866-1B39BBB2E3C6}" sibTransId="{E327811B-C15D-4EDA-83F1-1EB75F821DBD}"/>
    <dgm:cxn modelId="{C6AC7151-C999-4E4B-8C5D-F9769C2BCA38}" srcId="{CC35AA67-1AF9-4B4C-BEB9-29E524A61012}" destId="{53AD48BA-F7E6-4B32-85DE-3D190F074288}" srcOrd="2" destOrd="0" parTransId="{DDC88FC3-EE76-480C-ACCE-7DF5D9CF364E}" sibTransId="{A1D6BAC7-F63B-42D2-9FEF-F494F9F1C203}"/>
    <dgm:cxn modelId="{5DED7AF9-51C5-4B26-9006-F24F97A2F8EB}" type="presOf" srcId="{51E7D4C2-C1EF-4C7A-980F-C80EF951F41A}" destId="{0E87D6DE-AAA7-42C4-B89F-FD2DCD30A2AA}" srcOrd="0" destOrd="2" presId="urn:microsoft.com/office/officeart/2005/8/layout/hList1"/>
    <dgm:cxn modelId="{48047AF0-B308-4358-B348-67EA8F026F45}" srcId="{37CEABDD-2252-466F-874F-B60A540A064A}" destId="{2BDC4B32-BCF7-4505-9116-0ECA95360081}" srcOrd="0" destOrd="0" parTransId="{18E75435-C399-4A85-89E8-F4918F4AA0CE}" sibTransId="{538A6547-1343-4EB8-87E2-2A3581B86436}"/>
    <dgm:cxn modelId="{AC236A19-51F5-40C3-AF3E-4E2F5C798BEB}" srcId="{D4A270B9-B3CB-4AEF-B488-5EFCB9538772}" destId="{B8366C6E-CD8D-4A5F-967C-891BF7E7F0EA}" srcOrd="0" destOrd="0" parTransId="{425C2DFA-37DB-4918-8A1F-99AC9E013637}" sibTransId="{A2CC2B9F-9504-4BB4-85D0-4BF64121C340}"/>
    <dgm:cxn modelId="{FFF588DF-18A5-40D3-A855-72C69ABAA45B}" type="presParOf" srcId="{FC992C8B-04AD-4BCC-BE05-995C2C239D34}" destId="{8290575B-E760-4F11-9B86-F9D068DA6DAB}" srcOrd="0" destOrd="0" presId="urn:microsoft.com/office/officeart/2005/8/layout/hList1"/>
    <dgm:cxn modelId="{EE73CF68-5ECC-479C-817A-E32A72F437A2}" type="presParOf" srcId="{8290575B-E760-4F11-9B86-F9D068DA6DAB}" destId="{E6F4CFA4-EED4-4FFC-B00E-8DFE945F0B18}" srcOrd="0" destOrd="0" presId="urn:microsoft.com/office/officeart/2005/8/layout/hList1"/>
    <dgm:cxn modelId="{30DC7042-B407-46C5-A037-B6F31B1CA680}" type="presParOf" srcId="{8290575B-E760-4F11-9B86-F9D068DA6DAB}" destId="{0E87D6DE-AAA7-42C4-B89F-FD2DCD30A2AA}" srcOrd="1" destOrd="0" presId="urn:microsoft.com/office/officeart/2005/8/layout/hList1"/>
    <dgm:cxn modelId="{9AF05D54-4200-4A3F-A12A-63697062F962}" type="presParOf" srcId="{FC992C8B-04AD-4BCC-BE05-995C2C239D34}" destId="{4086B2A6-7AA2-400F-9A26-3F544366741A}" srcOrd="1" destOrd="0" presId="urn:microsoft.com/office/officeart/2005/8/layout/hList1"/>
    <dgm:cxn modelId="{560DC9E8-20A9-4FEE-9A2B-EFF7E4D99733}" type="presParOf" srcId="{FC992C8B-04AD-4BCC-BE05-995C2C239D34}" destId="{326F0B6F-6788-4618-BF70-C7F4C836DFB6}" srcOrd="2" destOrd="0" presId="urn:microsoft.com/office/officeart/2005/8/layout/hList1"/>
    <dgm:cxn modelId="{B2A94FC8-F782-4E9F-BD1C-E0F229CC4578}" type="presParOf" srcId="{326F0B6F-6788-4618-BF70-C7F4C836DFB6}" destId="{E7A91111-EA39-4F87-87D4-60893C25C974}" srcOrd="0" destOrd="0" presId="urn:microsoft.com/office/officeart/2005/8/layout/hList1"/>
    <dgm:cxn modelId="{40646F5D-4ECC-42C5-821E-8C42BADEF830}" type="presParOf" srcId="{326F0B6F-6788-4618-BF70-C7F4C836DFB6}" destId="{207FA04A-9E1B-4D89-9D34-52249A421D8C}" srcOrd="1" destOrd="0" presId="urn:microsoft.com/office/officeart/2005/8/layout/hList1"/>
    <dgm:cxn modelId="{BAABC44D-8EB6-46F6-83A7-AD287E5E9E6A}" type="presParOf" srcId="{FC992C8B-04AD-4BCC-BE05-995C2C239D34}" destId="{AF06806D-9733-421D-8DA4-2365400C5F4B}" srcOrd="3" destOrd="0" presId="urn:microsoft.com/office/officeart/2005/8/layout/hList1"/>
    <dgm:cxn modelId="{832EEB39-482D-4BB2-BF38-8B2172B79ECF}" type="presParOf" srcId="{FC992C8B-04AD-4BCC-BE05-995C2C239D34}" destId="{16F5A00B-C022-4EB8-B7FB-44EE5A00AC85}" srcOrd="4" destOrd="0" presId="urn:microsoft.com/office/officeart/2005/8/layout/hList1"/>
    <dgm:cxn modelId="{814E5E45-33EE-4E9A-B633-BC6D4DE078D6}" type="presParOf" srcId="{16F5A00B-C022-4EB8-B7FB-44EE5A00AC85}" destId="{745F6933-A23D-4DC7-A720-5EA44E3FA0E6}" srcOrd="0" destOrd="0" presId="urn:microsoft.com/office/officeart/2005/8/layout/hList1"/>
    <dgm:cxn modelId="{42712E05-D06D-4F63-8500-4E10F710A79E}" type="presParOf" srcId="{16F5A00B-C022-4EB8-B7FB-44EE5A00AC85}" destId="{A121585C-7190-4C01-916E-726F9DA0DBB8}" srcOrd="1" destOrd="0" presId="urn:microsoft.com/office/officeart/2005/8/layout/hList1"/>
    <dgm:cxn modelId="{635330F4-D2EA-4C09-B121-76438501658C}" type="presParOf" srcId="{FC992C8B-04AD-4BCC-BE05-995C2C239D34}" destId="{9E977628-9E23-42C6-BCB2-21BD10B83099}" srcOrd="5" destOrd="0" presId="urn:microsoft.com/office/officeart/2005/8/layout/hList1"/>
    <dgm:cxn modelId="{98E928CD-D953-403A-9046-2420F1B24D91}" type="presParOf" srcId="{FC992C8B-04AD-4BCC-BE05-995C2C239D34}" destId="{A342A045-B71D-4B9B-A816-7437A86BA617}" srcOrd="6" destOrd="0" presId="urn:microsoft.com/office/officeart/2005/8/layout/hList1"/>
    <dgm:cxn modelId="{596C9BD8-F64D-496B-9C9E-82D170B8036E}" type="presParOf" srcId="{A342A045-B71D-4B9B-A816-7437A86BA617}" destId="{649756B6-5393-4EA0-8B0D-77365339BF68}" srcOrd="0" destOrd="0" presId="urn:microsoft.com/office/officeart/2005/8/layout/hList1"/>
    <dgm:cxn modelId="{126A08C0-7A3F-43F7-984A-0A4F3B78A4EC}" type="presParOf" srcId="{A342A045-B71D-4B9B-A816-7437A86BA617}" destId="{BD728ECA-43FD-4410-85AF-8B36B3E6CEA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C431257-884A-407C-87A8-93A2DBAA094C}" type="doc">
      <dgm:prSet loTypeId="urn:microsoft.com/office/officeart/2005/8/layout/hList6" loCatId="list" qsTypeId="urn:microsoft.com/office/officeart/2005/8/quickstyle/3d3" qsCatId="3D" csTypeId="urn:microsoft.com/office/officeart/2005/8/colors/colorful1" csCatId="colorful" phldr="1"/>
      <dgm:spPr/>
      <dgm:t>
        <a:bodyPr/>
        <a:lstStyle/>
        <a:p>
          <a:endParaRPr lang="en-ZA"/>
        </a:p>
      </dgm:t>
    </dgm:pt>
    <dgm:pt modelId="{B2A397C6-CA95-4884-825B-789B2512CF66}">
      <dgm:prSet phldrT="[Text]" custT="1"/>
      <dgm:spPr/>
      <dgm:t>
        <a:bodyPr/>
        <a:lstStyle/>
        <a:p>
          <a:r>
            <a:rPr lang="en-US" sz="1400" b="1" dirty="0" smtClean="0">
              <a:solidFill>
                <a:schemeClr val="tx1"/>
              </a:solidFill>
            </a:rPr>
            <a:t>1. </a:t>
          </a:r>
          <a:r>
            <a:rPr lang="en-ZA" sz="1400" b="1" dirty="0" smtClean="0">
              <a:solidFill>
                <a:schemeClr val="tx1"/>
              </a:solidFill>
            </a:rPr>
            <a:t>Initiation of the demarcation process</a:t>
          </a:r>
          <a:endParaRPr lang="en-ZA" sz="1400" b="1" dirty="0">
            <a:solidFill>
              <a:schemeClr val="tx1"/>
            </a:solidFill>
          </a:endParaRPr>
        </a:p>
      </dgm:t>
    </dgm:pt>
    <dgm:pt modelId="{F4533F6C-0322-405F-AA52-BD60F35C3D5C}" type="parTrans" cxnId="{0722639E-80F4-45E6-AA5D-C2D39D394439}">
      <dgm:prSet/>
      <dgm:spPr/>
      <dgm:t>
        <a:bodyPr/>
        <a:lstStyle/>
        <a:p>
          <a:endParaRPr lang="en-ZA"/>
        </a:p>
      </dgm:t>
    </dgm:pt>
    <dgm:pt modelId="{ED864E70-7429-4E0B-8CBA-5E10A8E3DDF1}" type="sibTrans" cxnId="{0722639E-80F4-45E6-AA5D-C2D39D394439}">
      <dgm:prSet/>
      <dgm:spPr/>
      <dgm:t>
        <a:bodyPr/>
        <a:lstStyle/>
        <a:p>
          <a:endParaRPr lang="en-ZA"/>
        </a:p>
      </dgm:t>
    </dgm:pt>
    <dgm:pt modelId="{D03B53E7-5D53-4599-816D-88AF7C87B183}">
      <dgm:prSet phldrT="[Text]" custT="1"/>
      <dgm:spPr/>
      <dgm:t>
        <a:bodyPr/>
        <a:lstStyle/>
        <a:p>
          <a:r>
            <a:rPr lang="en-US" sz="1400" b="1" dirty="0" smtClean="0">
              <a:solidFill>
                <a:schemeClr val="tx1"/>
              </a:solidFill>
            </a:rPr>
            <a:t>2.</a:t>
          </a:r>
          <a:r>
            <a:rPr lang="en-ZA" sz="1400" b="1" dirty="0" smtClean="0">
              <a:solidFill>
                <a:schemeClr val="tx1"/>
              </a:solidFill>
            </a:rPr>
            <a:t> Notification of intention to investigate a request for the determination of a municipal boundary</a:t>
          </a:r>
          <a:endParaRPr lang="en-US" sz="1400" b="1" dirty="0" smtClean="0">
            <a:solidFill>
              <a:schemeClr val="tx1"/>
            </a:solidFill>
          </a:endParaRPr>
        </a:p>
        <a:p>
          <a:r>
            <a:rPr lang="en-US" sz="1400" b="1" dirty="0" smtClean="0">
              <a:solidFill>
                <a:schemeClr val="tx1"/>
              </a:solidFill>
            </a:rPr>
            <a:t> </a:t>
          </a:r>
          <a:endParaRPr lang="en-ZA" sz="1400" b="1" dirty="0">
            <a:solidFill>
              <a:schemeClr val="tx1"/>
            </a:solidFill>
          </a:endParaRPr>
        </a:p>
      </dgm:t>
    </dgm:pt>
    <dgm:pt modelId="{24FD90FF-5A7A-4459-B455-6A6C5AF0E0F3}" type="parTrans" cxnId="{3699F7C0-922F-4A5B-B8FA-62E5EDD27209}">
      <dgm:prSet/>
      <dgm:spPr/>
      <dgm:t>
        <a:bodyPr/>
        <a:lstStyle/>
        <a:p>
          <a:endParaRPr lang="en-ZA"/>
        </a:p>
      </dgm:t>
    </dgm:pt>
    <dgm:pt modelId="{B19B2A2D-4454-44E7-9FA6-FFF7E97C3F8B}" type="sibTrans" cxnId="{3699F7C0-922F-4A5B-B8FA-62E5EDD27209}">
      <dgm:prSet/>
      <dgm:spPr/>
      <dgm:t>
        <a:bodyPr/>
        <a:lstStyle/>
        <a:p>
          <a:endParaRPr lang="en-ZA"/>
        </a:p>
      </dgm:t>
    </dgm:pt>
    <dgm:pt modelId="{C4214D96-FDB1-4324-B782-4C872A20C15A}">
      <dgm:prSet phldrT="[Text]" custT="1"/>
      <dgm:spPr/>
      <dgm:t>
        <a:bodyPr/>
        <a:lstStyle/>
        <a:p>
          <a:r>
            <a:rPr lang="en-US" sz="1400" b="1" dirty="0" smtClean="0">
              <a:solidFill>
                <a:schemeClr val="tx1"/>
              </a:solidFill>
            </a:rPr>
            <a:t>3. </a:t>
          </a:r>
          <a:r>
            <a:rPr lang="en-ZA" sz="1400" b="1" dirty="0" smtClean="0">
              <a:solidFill>
                <a:schemeClr val="tx1"/>
              </a:solidFill>
            </a:rPr>
            <a:t>Conducting investigations on municipal boundaries</a:t>
          </a:r>
          <a:endParaRPr lang="en-ZA" sz="1400" b="1" dirty="0">
            <a:solidFill>
              <a:schemeClr val="tx1"/>
            </a:solidFill>
          </a:endParaRPr>
        </a:p>
      </dgm:t>
    </dgm:pt>
    <dgm:pt modelId="{D32CE9A3-5C4C-476A-9152-1A76B56B02CF}" type="parTrans" cxnId="{CF6BCE38-8B1E-4722-8EBE-D593DECD0374}">
      <dgm:prSet/>
      <dgm:spPr/>
      <dgm:t>
        <a:bodyPr/>
        <a:lstStyle/>
        <a:p>
          <a:endParaRPr lang="en-ZA"/>
        </a:p>
      </dgm:t>
    </dgm:pt>
    <dgm:pt modelId="{93A69117-DC6E-4F0C-92FB-8889F1DE88E7}" type="sibTrans" cxnId="{CF6BCE38-8B1E-4722-8EBE-D593DECD0374}">
      <dgm:prSet/>
      <dgm:spPr/>
      <dgm:t>
        <a:bodyPr/>
        <a:lstStyle/>
        <a:p>
          <a:endParaRPr lang="en-ZA"/>
        </a:p>
      </dgm:t>
    </dgm:pt>
    <dgm:pt modelId="{85512AF0-1622-4C27-A6EC-55675D37CA7B}">
      <dgm:prSet phldrT="[Text]" custT="1"/>
      <dgm:spPr/>
      <dgm:t>
        <a:bodyPr/>
        <a:lstStyle/>
        <a:p>
          <a:r>
            <a:rPr lang="en-US" sz="1400" b="1" dirty="0" smtClean="0">
              <a:solidFill>
                <a:schemeClr val="tx1"/>
              </a:solidFill>
            </a:rPr>
            <a:t>4. Public consultation</a:t>
          </a:r>
          <a:endParaRPr lang="en-ZA" sz="1400" b="1" dirty="0">
            <a:solidFill>
              <a:schemeClr val="tx1"/>
            </a:solidFill>
          </a:endParaRPr>
        </a:p>
      </dgm:t>
    </dgm:pt>
    <dgm:pt modelId="{B6369071-52EE-44FB-B8CE-23DDC28E3BAF}" type="parTrans" cxnId="{BBF3A329-BDA2-4D62-A346-83830833A170}">
      <dgm:prSet/>
      <dgm:spPr/>
      <dgm:t>
        <a:bodyPr/>
        <a:lstStyle/>
        <a:p>
          <a:endParaRPr lang="en-ZA"/>
        </a:p>
      </dgm:t>
    </dgm:pt>
    <dgm:pt modelId="{1F7DA9AF-ABC4-4F44-9822-CF036A01A6AA}" type="sibTrans" cxnId="{BBF3A329-BDA2-4D62-A346-83830833A170}">
      <dgm:prSet/>
      <dgm:spPr/>
      <dgm:t>
        <a:bodyPr/>
        <a:lstStyle/>
        <a:p>
          <a:endParaRPr lang="en-ZA"/>
        </a:p>
      </dgm:t>
    </dgm:pt>
    <dgm:pt modelId="{AD2F30F0-40E9-47C5-90C8-AC4118477E49}">
      <dgm:prSet custT="1"/>
      <dgm:spPr/>
      <dgm:t>
        <a:bodyPr/>
        <a:lstStyle/>
        <a:p>
          <a:r>
            <a:rPr lang="en-US" sz="1400" b="1" dirty="0" smtClean="0">
              <a:solidFill>
                <a:schemeClr val="tx1"/>
              </a:solidFill>
            </a:rPr>
            <a:t>5. Communication of information concerning public participation</a:t>
          </a:r>
        </a:p>
      </dgm:t>
    </dgm:pt>
    <dgm:pt modelId="{F362B5B2-F553-41F7-8CA1-02E9330808C7}" type="parTrans" cxnId="{4DE8C17A-AF74-4F8A-AEC1-14C8060E8668}">
      <dgm:prSet/>
      <dgm:spPr/>
      <dgm:t>
        <a:bodyPr/>
        <a:lstStyle/>
        <a:p>
          <a:endParaRPr lang="en-US"/>
        </a:p>
      </dgm:t>
    </dgm:pt>
    <dgm:pt modelId="{F6159587-7D1C-40E2-8CC8-DA02489FAE42}" type="sibTrans" cxnId="{4DE8C17A-AF74-4F8A-AEC1-14C8060E8668}">
      <dgm:prSet/>
      <dgm:spPr/>
      <dgm:t>
        <a:bodyPr/>
        <a:lstStyle/>
        <a:p>
          <a:endParaRPr lang="en-US"/>
        </a:p>
      </dgm:t>
    </dgm:pt>
    <dgm:pt modelId="{04812227-7C56-4924-81C7-28B97480DFF6}">
      <dgm:prSet custT="1"/>
      <dgm:spPr/>
      <dgm:t>
        <a:bodyPr/>
        <a:lstStyle/>
        <a:p>
          <a:r>
            <a:rPr lang="en-US" sz="1400" b="1" dirty="0" smtClean="0">
              <a:solidFill>
                <a:schemeClr val="tx1"/>
              </a:solidFill>
            </a:rPr>
            <a:t>6. Publication of municipal boundary determination</a:t>
          </a:r>
        </a:p>
        <a:p>
          <a:r>
            <a:rPr lang="en-US" sz="1400" b="1" u="sng" dirty="0" smtClean="0">
              <a:solidFill>
                <a:schemeClr val="tx1"/>
              </a:solidFill>
            </a:rPr>
            <a:t>(with reasons)</a:t>
          </a:r>
        </a:p>
      </dgm:t>
    </dgm:pt>
    <dgm:pt modelId="{1CE27102-0D0E-4BF2-9F78-6965344652C9}" type="parTrans" cxnId="{1B875DB1-4E02-4235-BF58-9B386F7FD574}">
      <dgm:prSet/>
      <dgm:spPr/>
      <dgm:t>
        <a:bodyPr/>
        <a:lstStyle/>
        <a:p>
          <a:endParaRPr lang="en-US"/>
        </a:p>
      </dgm:t>
    </dgm:pt>
    <dgm:pt modelId="{8A2C7238-593B-4702-9CED-D5F7A464E795}" type="sibTrans" cxnId="{1B875DB1-4E02-4235-BF58-9B386F7FD574}">
      <dgm:prSet/>
      <dgm:spPr/>
      <dgm:t>
        <a:bodyPr/>
        <a:lstStyle/>
        <a:p>
          <a:endParaRPr lang="en-US"/>
        </a:p>
      </dgm:t>
    </dgm:pt>
    <dgm:pt modelId="{CD96AD67-F5D0-4F72-84CF-950C6D6376B2}" type="pres">
      <dgm:prSet presAssocID="{FC431257-884A-407C-87A8-93A2DBAA094C}" presName="Name0" presStyleCnt="0">
        <dgm:presLayoutVars>
          <dgm:dir/>
          <dgm:resizeHandles val="exact"/>
        </dgm:presLayoutVars>
      </dgm:prSet>
      <dgm:spPr/>
      <dgm:t>
        <a:bodyPr/>
        <a:lstStyle/>
        <a:p>
          <a:endParaRPr lang="en-US"/>
        </a:p>
      </dgm:t>
    </dgm:pt>
    <dgm:pt modelId="{28AE2440-365F-43CE-85AD-00B68DB2D805}" type="pres">
      <dgm:prSet presAssocID="{B2A397C6-CA95-4884-825B-789B2512CF66}" presName="node" presStyleLbl="node1" presStyleIdx="0" presStyleCnt="6" custAng="0" custLinFactNeighborX="-7225" custLinFactNeighborY="-2456">
        <dgm:presLayoutVars>
          <dgm:bulletEnabled val="1"/>
        </dgm:presLayoutVars>
      </dgm:prSet>
      <dgm:spPr/>
      <dgm:t>
        <a:bodyPr/>
        <a:lstStyle/>
        <a:p>
          <a:endParaRPr lang="en-US"/>
        </a:p>
      </dgm:t>
    </dgm:pt>
    <dgm:pt modelId="{6788D6F1-445A-46C6-A4C5-8ED2A3A3F13D}" type="pres">
      <dgm:prSet presAssocID="{ED864E70-7429-4E0B-8CBA-5E10A8E3DDF1}" presName="sibTrans" presStyleCnt="0"/>
      <dgm:spPr/>
      <dgm:t>
        <a:bodyPr/>
        <a:lstStyle/>
        <a:p>
          <a:endParaRPr lang="en-US"/>
        </a:p>
      </dgm:t>
    </dgm:pt>
    <dgm:pt modelId="{3A4A9A87-B0DA-4912-9E73-2EC17A6B3720}" type="pres">
      <dgm:prSet presAssocID="{D03B53E7-5D53-4599-816D-88AF7C87B183}" presName="node" presStyleLbl="node1" presStyleIdx="1" presStyleCnt="6">
        <dgm:presLayoutVars>
          <dgm:bulletEnabled val="1"/>
        </dgm:presLayoutVars>
      </dgm:prSet>
      <dgm:spPr/>
      <dgm:t>
        <a:bodyPr/>
        <a:lstStyle/>
        <a:p>
          <a:endParaRPr lang="en-US"/>
        </a:p>
      </dgm:t>
    </dgm:pt>
    <dgm:pt modelId="{992EE2BB-0197-4088-A995-B9B7271D4824}" type="pres">
      <dgm:prSet presAssocID="{B19B2A2D-4454-44E7-9FA6-FFF7E97C3F8B}" presName="sibTrans" presStyleCnt="0"/>
      <dgm:spPr/>
      <dgm:t>
        <a:bodyPr/>
        <a:lstStyle/>
        <a:p>
          <a:endParaRPr lang="en-US"/>
        </a:p>
      </dgm:t>
    </dgm:pt>
    <dgm:pt modelId="{610BD9E7-CEB4-464D-B0E5-BC6089738AE2}" type="pres">
      <dgm:prSet presAssocID="{C4214D96-FDB1-4324-B782-4C872A20C15A}" presName="node" presStyleLbl="node1" presStyleIdx="2" presStyleCnt="6">
        <dgm:presLayoutVars>
          <dgm:bulletEnabled val="1"/>
        </dgm:presLayoutVars>
      </dgm:prSet>
      <dgm:spPr/>
      <dgm:t>
        <a:bodyPr/>
        <a:lstStyle/>
        <a:p>
          <a:endParaRPr lang="en-US"/>
        </a:p>
      </dgm:t>
    </dgm:pt>
    <dgm:pt modelId="{87EA86D1-C787-4ACD-8883-86E45294FB46}" type="pres">
      <dgm:prSet presAssocID="{93A69117-DC6E-4F0C-92FB-8889F1DE88E7}" presName="sibTrans" presStyleCnt="0"/>
      <dgm:spPr/>
      <dgm:t>
        <a:bodyPr/>
        <a:lstStyle/>
        <a:p>
          <a:endParaRPr lang="en-US"/>
        </a:p>
      </dgm:t>
    </dgm:pt>
    <dgm:pt modelId="{B777FE82-540F-43BF-A908-D99FF558D471}" type="pres">
      <dgm:prSet presAssocID="{85512AF0-1622-4C27-A6EC-55675D37CA7B}" presName="node" presStyleLbl="node1" presStyleIdx="3" presStyleCnt="6">
        <dgm:presLayoutVars>
          <dgm:bulletEnabled val="1"/>
        </dgm:presLayoutVars>
      </dgm:prSet>
      <dgm:spPr/>
      <dgm:t>
        <a:bodyPr/>
        <a:lstStyle/>
        <a:p>
          <a:endParaRPr lang="en-US"/>
        </a:p>
      </dgm:t>
    </dgm:pt>
    <dgm:pt modelId="{FBE1F308-106E-41EE-8649-6A450DAFEA4C}" type="pres">
      <dgm:prSet presAssocID="{1F7DA9AF-ABC4-4F44-9822-CF036A01A6AA}" presName="sibTrans" presStyleCnt="0"/>
      <dgm:spPr/>
      <dgm:t>
        <a:bodyPr/>
        <a:lstStyle/>
        <a:p>
          <a:endParaRPr lang="en-US"/>
        </a:p>
      </dgm:t>
    </dgm:pt>
    <dgm:pt modelId="{27A813F2-811A-40D6-9C5A-6F47F4C24A8F}" type="pres">
      <dgm:prSet presAssocID="{AD2F30F0-40E9-47C5-90C8-AC4118477E49}" presName="node" presStyleLbl="node1" presStyleIdx="4" presStyleCnt="6">
        <dgm:presLayoutVars>
          <dgm:bulletEnabled val="1"/>
        </dgm:presLayoutVars>
      </dgm:prSet>
      <dgm:spPr/>
      <dgm:t>
        <a:bodyPr/>
        <a:lstStyle/>
        <a:p>
          <a:endParaRPr lang="en-US"/>
        </a:p>
      </dgm:t>
    </dgm:pt>
    <dgm:pt modelId="{9DE70F66-EA49-4937-804E-B75AD94F560F}" type="pres">
      <dgm:prSet presAssocID="{F6159587-7D1C-40E2-8CC8-DA02489FAE42}" presName="sibTrans" presStyleCnt="0"/>
      <dgm:spPr/>
      <dgm:t>
        <a:bodyPr/>
        <a:lstStyle/>
        <a:p>
          <a:endParaRPr lang="en-US"/>
        </a:p>
      </dgm:t>
    </dgm:pt>
    <dgm:pt modelId="{41CF2706-9B8D-4428-BBF8-7ABCF1D8009F}" type="pres">
      <dgm:prSet presAssocID="{04812227-7C56-4924-81C7-28B97480DFF6}" presName="node" presStyleLbl="node1" presStyleIdx="5" presStyleCnt="6">
        <dgm:presLayoutVars>
          <dgm:bulletEnabled val="1"/>
        </dgm:presLayoutVars>
      </dgm:prSet>
      <dgm:spPr/>
      <dgm:t>
        <a:bodyPr/>
        <a:lstStyle/>
        <a:p>
          <a:endParaRPr lang="en-US"/>
        </a:p>
      </dgm:t>
    </dgm:pt>
  </dgm:ptLst>
  <dgm:cxnLst>
    <dgm:cxn modelId="{C64DA0B3-7E41-4FB4-B4A5-61E74AF62ED3}" type="presOf" srcId="{C4214D96-FDB1-4324-B782-4C872A20C15A}" destId="{610BD9E7-CEB4-464D-B0E5-BC6089738AE2}" srcOrd="0" destOrd="0" presId="urn:microsoft.com/office/officeart/2005/8/layout/hList6"/>
    <dgm:cxn modelId="{4DE8C17A-AF74-4F8A-AEC1-14C8060E8668}" srcId="{FC431257-884A-407C-87A8-93A2DBAA094C}" destId="{AD2F30F0-40E9-47C5-90C8-AC4118477E49}" srcOrd="4" destOrd="0" parTransId="{F362B5B2-F553-41F7-8CA1-02E9330808C7}" sibTransId="{F6159587-7D1C-40E2-8CC8-DA02489FAE42}"/>
    <dgm:cxn modelId="{3699F7C0-922F-4A5B-B8FA-62E5EDD27209}" srcId="{FC431257-884A-407C-87A8-93A2DBAA094C}" destId="{D03B53E7-5D53-4599-816D-88AF7C87B183}" srcOrd="1" destOrd="0" parTransId="{24FD90FF-5A7A-4459-B455-6A6C5AF0E0F3}" sibTransId="{B19B2A2D-4454-44E7-9FA6-FFF7E97C3F8B}"/>
    <dgm:cxn modelId="{CF6BCE38-8B1E-4722-8EBE-D593DECD0374}" srcId="{FC431257-884A-407C-87A8-93A2DBAA094C}" destId="{C4214D96-FDB1-4324-B782-4C872A20C15A}" srcOrd="2" destOrd="0" parTransId="{D32CE9A3-5C4C-476A-9152-1A76B56B02CF}" sibTransId="{93A69117-DC6E-4F0C-92FB-8889F1DE88E7}"/>
    <dgm:cxn modelId="{BBF3A329-BDA2-4D62-A346-83830833A170}" srcId="{FC431257-884A-407C-87A8-93A2DBAA094C}" destId="{85512AF0-1622-4C27-A6EC-55675D37CA7B}" srcOrd="3" destOrd="0" parTransId="{B6369071-52EE-44FB-B8CE-23DDC28E3BAF}" sibTransId="{1F7DA9AF-ABC4-4F44-9822-CF036A01A6AA}"/>
    <dgm:cxn modelId="{23D56C00-8FA5-444F-8E83-E809F7DE2931}" type="presOf" srcId="{B2A397C6-CA95-4884-825B-789B2512CF66}" destId="{28AE2440-365F-43CE-85AD-00B68DB2D805}" srcOrd="0" destOrd="0" presId="urn:microsoft.com/office/officeart/2005/8/layout/hList6"/>
    <dgm:cxn modelId="{1B875DB1-4E02-4235-BF58-9B386F7FD574}" srcId="{FC431257-884A-407C-87A8-93A2DBAA094C}" destId="{04812227-7C56-4924-81C7-28B97480DFF6}" srcOrd="5" destOrd="0" parTransId="{1CE27102-0D0E-4BF2-9F78-6965344652C9}" sibTransId="{8A2C7238-593B-4702-9CED-D5F7A464E795}"/>
    <dgm:cxn modelId="{EC395FBB-F91E-497A-98C4-23511A5216CE}" type="presOf" srcId="{85512AF0-1622-4C27-A6EC-55675D37CA7B}" destId="{B777FE82-540F-43BF-A908-D99FF558D471}" srcOrd="0" destOrd="0" presId="urn:microsoft.com/office/officeart/2005/8/layout/hList6"/>
    <dgm:cxn modelId="{F415C5B5-FCA5-4844-A997-E48C1381EF66}" type="presOf" srcId="{FC431257-884A-407C-87A8-93A2DBAA094C}" destId="{CD96AD67-F5D0-4F72-84CF-950C6D6376B2}" srcOrd="0" destOrd="0" presId="urn:microsoft.com/office/officeart/2005/8/layout/hList6"/>
    <dgm:cxn modelId="{B5DF0017-F7F5-4AA6-9F17-A1B7426A06FC}" type="presOf" srcId="{AD2F30F0-40E9-47C5-90C8-AC4118477E49}" destId="{27A813F2-811A-40D6-9C5A-6F47F4C24A8F}" srcOrd="0" destOrd="0" presId="urn:microsoft.com/office/officeart/2005/8/layout/hList6"/>
    <dgm:cxn modelId="{856EB822-0866-4613-AA9D-BAA09C8171F6}" type="presOf" srcId="{04812227-7C56-4924-81C7-28B97480DFF6}" destId="{41CF2706-9B8D-4428-BBF8-7ABCF1D8009F}" srcOrd="0" destOrd="0" presId="urn:microsoft.com/office/officeart/2005/8/layout/hList6"/>
    <dgm:cxn modelId="{AC549076-ED8C-4D38-994A-0499F7EB3063}" type="presOf" srcId="{D03B53E7-5D53-4599-816D-88AF7C87B183}" destId="{3A4A9A87-B0DA-4912-9E73-2EC17A6B3720}" srcOrd="0" destOrd="0" presId="urn:microsoft.com/office/officeart/2005/8/layout/hList6"/>
    <dgm:cxn modelId="{0722639E-80F4-45E6-AA5D-C2D39D394439}" srcId="{FC431257-884A-407C-87A8-93A2DBAA094C}" destId="{B2A397C6-CA95-4884-825B-789B2512CF66}" srcOrd="0" destOrd="0" parTransId="{F4533F6C-0322-405F-AA52-BD60F35C3D5C}" sibTransId="{ED864E70-7429-4E0B-8CBA-5E10A8E3DDF1}"/>
    <dgm:cxn modelId="{247DC50F-3369-4D20-81BC-B9D5C56CDBD5}" type="presParOf" srcId="{CD96AD67-F5D0-4F72-84CF-950C6D6376B2}" destId="{28AE2440-365F-43CE-85AD-00B68DB2D805}" srcOrd="0" destOrd="0" presId="urn:microsoft.com/office/officeart/2005/8/layout/hList6"/>
    <dgm:cxn modelId="{E430157F-D4A5-49F3-A2D7-4398A03B5782}" type="presParOf" srcId="{CD96AD67-F5D0-4F72-84CF-950C6D6376B2}" destId="{6788D6F1-445A-46C6-A4C5-8ED2A3A3F13D}" srcOrd="1" destOrd="0" presId="urn:microsoft.com/office/officeart/2005/8/layout/hList6"/>
    <dgm:cxn modelId="{15243D70-A4DE-4AC6-9CD5-687A672A8840}" type="presParOf" srcId="{CD96AD67-F5D0-4F72-84CF-950C6D6376B2}" destId="{3A4A9A87-B0DA-4912-9E73-2EC17A6B3720}" srcOrd="2" destOrd="0" presId="urn:microsoft.com/office/officeart/2005/8/layout/hList6"/>
    <dgm:cxn modelId="{961B0DBC-51D5-4E9B-8F62-638AF3D9C427}" type="presParOf" srcId="{CD96AD67-F5D0-4F72-84CF-950C6D6376B2}" destId="{992EE2BB-0197-4088-A995-B9B7271D4824}" srcOrd="3" destOrd="0" presId="urn:microsoft.com/office/officeart/2005/8/layout/hList6"/>
    <dgm:cxn modelId="{999BD69C-12AE-48DE-B991-59998800110C}" type="presParOf" srcId="{CD96AD67-F5D0-4F72-84CF-950C6D6376B2}" destId="{610BD9E7-CEB4-464D-B0E5-BC6089738AE2}" srcOrd="4" destOrd="0" presId="urn:microsoft.com/office/officeart/2005/8/layout/hList6"/>
    <dgm:cxn modelId="{87AE71A9-CFF2-4337-A835-93D365E30106}" type="presParOf" srcId="{CD96AD67-F5D0-4F72-84CF-950C6D6376B2}" destId="{87EA86D1-C787-4ACD-8883-86E45294FB46}" srcOrd="5" destOrd="0" presId="urn:microsoft.com/office/officeart/2005/8/layout/hList6"/>
    <dgm:cxn modelId="{CD1E4741-5E40-4D68-849F-0613DBD2D9AD}" type="presParOf" srcId="{CD96AD67-F5D0-4F72-84CF-950C6D6376B2}" destId="{B777FE82-540F-43BF-A908-D99FF558D471}" srcOrd="6" destOrd="0" presId="urn:microsoft.com/office/officeart/2005/8/layout/hList6"/>
    <dgm:cxn modelId="{77F31544-DE85-4E9B-A86F-5B79EB6E5C6D}" type="presParOf" srcId="{CD96AD67-F5D0-4F72-84CF-950C6D6376B2}" destId="{FBE1F308-106E-41EE-8649-6A450DAFEA4C}" srcOrd="7" destOrd="0" presId="urn:microsoft.com/office/officeart/2005/8/layout/hList6"/>
    <dgm:cxn modelId="{43C193DD-2E31-4A70-AE49-F8676A569859}" type="presParOf" srcId="{CD96AD67-F5D0-4F72-84CF-950C6D6376B2}" destId="{27A813F2-811A-40D6-9C5A-6F47F4C24A8F}" srcOrd="8" destOrd="0" presId="urn:microsoft.com/office/officeart/2005/8/layout/hList6"/>
    <dgm:cxn modelId="{51F23A03-88AD-49FF-A99F-AB04FED671AB}" type="presParOf" srcId="{CD96AD67-F5D0-4F72-84CF-950C6D6376B2}" destId="{9DE70F66-EA49-4937-804E-B75AD94F560F}" srcOrd="9" destOrd="0" presId="urn:microsoft.com/office/officeart/2005/8/layout/hList6"/>
    <dgm:cxn modelId="{64D69C06-018E-48B4-9CD1-B6C99A31068D}" type="presParOf" srcId="{CD96AD67-F5D0-4F72-84CF-950C6D6376B2}" destId="{41CF2706-9B8D-4428-BBF8-7ABCF1D8009F}" srcOrd="1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C431257-884A-407C-87A8-93A2DBAA094C}" type="doc">
      <dgm:prSet loTypeId="urn:microsoft.com/office/officeart/2005/8/layout/process4" loCatId="process" qsTypeId="urn:microsoft.com/office/officeart/2005/8/quickstyle/3d3" qsCatId="3D" csTypeId="urn:microsoft.com/office/officeart/2005/8/colors/colorful1" csCatId="colorful" phldr="1"/>
      <dgm:spPr/>
      <dgm:t>
        <a:bodyPr/>
        <a:lstStyle/>
        <a:p>
          <a:endParaRPr lang="en-ZA"/>
        </a:p>
      </dgm:t>
    </dgm:pt>
    <dgm:pt modelId="{B2A397C6-CA95-4884-825B-789B2512CF66}">
      <dgm:prSet phldrT="[Text]" custT="1"/>
      <dgm:spPr/>
      <dgm:t>
        <a:bodyPr/>
        <a:lstStyle/>
        <a:p>
          <a:r>
            <a:rPr lang="en-US" sz="1400" b="1" dirty="0" smtClean="0">
              <a:solidFill>
                <a:schemeClr val="tx1"/>
              </a:solidFill>
              <a:latin typeface="Arial" panose="020B0604020202020204" pitchFamily="34" charset="0"/>
              <a:cs typeface="Arial" panose="020B0604020202020204" pitchFamily="34" charset="0"/>
            </a:rPr>
            <a:t>1.</a:t>
          </a:r>
          <a:r>
            <a:rPr lang="en-ZA" sz="14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The Minister publishes the formula determining the number councillors </a:t>
          </a:r>
        </a:p>
        <a:p>
          <a:r>
            <a:rPr lang="en-ZA" sz="14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in terms of section 20 of the Local Government: Municipal Structures Act, 1998 </a:t>
          </a:r>
          <a:r>
            <a:rPr lang="en-US" sz="1400" b="1" dirty="0" smtClean="0">
              <a:solidFill>
                <a:schemeClr val="tx1"/>
              </a:solidFill>
              <a:latin typeface="Arial" panose="020B0604020202020204" pitchFamily="34" charset="0"/>
              <a:cs typeface="Arial" panose="020B0604020202020204" pitchFamily="34" charset="0"/>
            </a:rPr>
            <a:t> </a:t>
          </a:r>
          <a:endParaRPr lang="en-ZA" sz="1400" b="1" dirty="0">
            <a:solidFill>
              <a:schemeClr val="tx1"/>
            </a:solidFill>
            <a:latin typeface="Arial" panose="020B0604020202020204" pitchFamily="34" charset="0"/>
            <a:cs typeface="Arial" panose="020B0604020202020204" pitchFamily="34" charset="0"/>
          </a:endParaRPr>
        </a:p>
      </dgm:t>
    </dgm:pt>
    <dgm:pt modelId="{F4533F6C-0322-405F-AA52-BD60F35C3D5C}" type="parTrans" cxnId="{0722639E-80F4-45E6-AA5D-C2D39D394439}">
      <dgm:prSet/>
      <dgm:spPr/>
      <dgm:t>
        <a:bodyPr/>
        <a:lstStyle/>
        <a:p>
          <a:endParaRPr lang="en-ZA"/>
        </a:p>
      </dgm:t>
    </dgm:pt>
    <dgm:pt modelId="{ED864E70-7429-4E0B-8CBA-5E10A8E3DDF1}" type="sibTrans" cxnId="{0722639E-80F4-45E6-AA5D-C2D39D394439}">
      <dgm:prSet/>
      <dgm:spPr/>
      <dgm:t>
        <a:bodyPr/>
        <a:lstStyle/>
        <a:p>
          <a:endParaRPr lang="en-ZA"/>
        </a:p>
      </dgm:t>
    </dgm:pt>
    <dgm:pt modelId="{B72D7619-869E-40FB-99C7-C254FB820C7F}">
      <dgm:prSet phldrT="[Text]" custT="1"/>
      <dgm:spPr/>
      <dgm:t>
        <a:bodyPr/>
        <a:lstStyle/>
        <a:p>
          <a:r>
            <a:rPr lang="en-US" sz="1400" b="1" dirty="0" smtClean="0">
              <a:solidFill>
                <a:schemeClr val="tx1"/>
              </a:solidFill>
              <a:latin typeface="Arial" panose="020B0604020202020204" pitchFamily="34" charset="0"/>
              <a:cs typeface="Arial" panose="020B0604020202020204" pitchFamily="34" charset="0"/>
            </a:rPr>
            <a:t>5. </a:t>
          </a:r>
          <a:r>
            <a:rPr lang="en-ZA" sz="1400" b="1" dirty="0" smtClean="0">
              <a:solidFill>
                <a:schemeClr val="tx1"/>
              </a:solidFill>
              <a:latin typeface="Arial" panose="020B0604020202020204" pitchFamily="34" charset="0"/>
              <a:cs typeface="Arial" panose="020B0604020202020204" pitchFamily="34" charset="0"/>
            </a:rPr>
            <a:t>Any person aggrieved by a delimitation may, within the prescribed period of publication, </a:t>
          </a:r>
        </a:p>
        <a:p>
          <a:r>
            <a:rPr lang="en-ZA" sz="1400" b="1" dirty="0" smtClean="0">
              <a:solidFill>
                <a:schemeClr val="tx1"/>
              </a:solidFill>
              <a:latin typeface="Arial" panose="020B0604020202020204" pitchFamily="34" charset="0"/>
              <a:cs typeface="Arial" panose="020B0604020202020204" pitchFamily="34" charset="0"/>
            </a:rPr>
            <a:t>submit objections in writing to the Board.</a:t>
          </a:r>
          <a:endParaRPr lang="en-ZA" sz="1400" b="1" dirty="0">
            <a:solidFill>
              <a:schemeClr val="tx1"/>
            </a:solidFill>
            <a:latin typeface="Arial" panose="020B0604020202020204" pitchFamily="34" charset="0"/>
            <a:cs typeface="Arial" panose="020B0604020202020204" pitchFamily="34" charset="0"/>
          </a:endParaRPr>
        </a:p>
      </dgm:t>
    </dgm:pt>
    <dgm:pt modelId="{C2ABF33D-E5D8-4A54-957B-DA54E9403DC0}" type="parTrans" cxnId="{661FA53E-7285-4A6E-9946-2F068B448FAC}">
      <dgm:prSet/>
      <dgm:spPr/>
      <dgm:t>
        <a:bodyPr/>
        <a:lstStyle/>
        <a:p>
          <a:endParaRPr lang="en-ZA"/>
        </a:p>
      </dgm:t>
    </dgm:pt>
    <dgm:pt modelId="{BB78FE4C-2DCF-467F-A5DE-DA8DC1DE2AAA}" type="sibTrans" cxnId="{661FA53E-7285-4A6E-9946-2F068B448FAC}">
      <dgm:prSet/>
      <dgm:spPr/>
      <dgm:t>
        <a:bodyPr/>
        <a:lstStyle/>
        <a:p>
          <a:endParaRPr lang="en-ZA"/>
        </a:p>
      </dgm:t>
    </dgm:pt>
    <dgm:pt modelId="{AD2F30F0-40E9-47C5-90C8-AC4118477E49}">
      <dgm:prSet custT="1"/>
      <dgm:spPr/>
      <dgm:t>
        <a:bodyPr/>
        <a:lstStyle/>
        <a:p>
          <a:r>
            <a:rPr lang="en-US" sz="1400" b="1" dirty="0" smtClean="0">
              <a:solidFill>
                <a:schemeClr val="tx1"/>
              </a:solidFill>
              <a:latin typeface="Arial" panose="020B0604020202020204" pitchFamily="34" charset="0"/>
              <a:cs typeface="Arial" panose="020B0604020202020204" pitchFamily="34" charset="0"/>
            </a:rPr>
            <a:t>6. T</a:t>
          </a:r>
          <a:r>
            <a:rPr lang="en-ZA" sz="14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he Board must consider those objections; and confirm, vary or withdraw its determination.</a:t>
          </a:r>
          <a:endParaRPr lang="en-US" sz="1400" b="1" dirty="0" smtClean="0">
            <a:solidFill>
              <a:schemeClr val="tx1"/>
            </a:solidFill>
            <a:latin typeface="Arial" panose="020B0604020202020204" pitchFamily="34" charset="0"/>
            <a:cs typeface="Arial" panose="020B0604020202020204" pitchFamily="34" charset="0"/>
          </a:endParaRPr>
        </a:p>
      </dgm:t>
    </dgm:pt>
    <dgm:pt modelId="{F362B5B2-F553-41F7-8CA1-02E9330808C7}" type="parTrans" cxnId="{4DE8C17A-AF74-4F8A-AEC1-14C8060E8668}">
      <dgm:prSet/>
      <dgm:spPr/>
      <dgm:t>
        <a:bodyPr/>
        <a:lstStyle/>
        <a:p>
          <a:endParaRPr lang="en-US"/>
        </a:p>
      </dgm:t>
    </dgm:pt>
    <dgm:pt modelId="{F6159587-7D1C-40E2-8CC8-DA02489FAE42}" type="sibTrans" cxnId="{4DE8C17A-AF74-4F8A-AEC1-14C8060E8668}">
      <dgm:prSet/>
      <dgm:spPr/>
      <dgm:t>
        <a:bodyPr/>
        <a:lstStyle/>
        <a:p>
          <a:endParaRPr lang="en-US"/>
        </a:p>
      </dgm:t>
    </dgm:pt>
    <dgm:pt modelId="{85512AF0-1622-4C27-A6EC-55675D37CA7B}">
      <dgm:prSet phldrT="[Text]" custT="1"/>
      <dgm:spPr/>
      <dgm:t>
        <a:bodyPr/>
        <a:lstStyle/>
        <a:p>
          <a:r>
            <a:rPr lang="en-US" sz="1400" b="1" dirty="0" smtClean="0">
              <a:solidFill>
                <a:schemeClr val="tx1"/>
              </a:solidFill>
              <a:latin typeface="Arial" panose="020B0604020202020204" pitchFamily="34" charset="0"/>
              <a:cs typeface="Arial" panose="020B0604020202020204" pitchFamily="34" charset="0"/>
            </a:rPr>
            <a:t>4. P</a:t>
          </a:r>
          <a:r>
            <a:rPr lang="en-ZA" sz="1400" b="1" dirty="0" err="1" smtClean="0">
              <a:solidFill>
                <a:schemeClr val="tx1"/>
              </a:solidFill>
              <a:latin typeface="Arial" panose="020B0604020202020204" pitchFamily="34" charset="0"/>
              <a:cs typeface="Arial" panose="020B0604020202020204" pitchFamily="34" charset="0"/>
            </a:rPr>
            <a:t>ublish</a:t>
          </a:r>
          <a:r>
            <a:rPr lang="en-ZA" sz="1400" b="1" dirty="0" smtClean="0">
              <a:solidFill>
                <a:schemeClr val="tx1"/>
              </a:solidFill>
              <a:latin typeface="Arial" panose="020B0604020202020204" pitchFamily="34" charset="0"/>
              <a:cs typeface="Arial" panose="020B0604020202020204" pitchFamily="34" charset="0"/>
            </a:rPr>
            <a:t> its delimitation decision of wards for a municipality in the </a:t>
          </a:r>
          <a:r>
            <a:rPr lang="en-ZA" sz="1400" b="1" i="1" dirty="0" smtClean="0">
              <a:solidFill>
                <a:schemeClr val="tx1"/>
              </a:solidFill>
              <a:latin typeface="Arial" panose="020B0604020202020204" pitchFamily="34" charset="0"/>
              <a:cs typeface="Arial" panose="020B0604020202020204" pitchFamily="34" charset="0"/>
            </a:rPr>
            <a:t>Provincial Gazette,</a:t>
          </a:r>
          <a:r>
            <a:rPr lang="en-ZA" sz="1400" b="1" dirty="0" smtClean="0">
              <a:solidFill>
                <a:schemeClr val="tx1"/>
              </a:solidFill>
              <a:latin typeface="Arial" panose="020B0604020202020204" pitchFamily="34" charset="0"/>
              <a:cs typeface="Arial" panose="020B0604020202020204" pitchFamily="34" charset="0"/>
            </a:rPr>
            <a:t> </a:t>
          </a:r>
        </a:p>
        <a:p>
          <a:r>
            <a:rPr lang="en-ZA" sz="1400" b="1" dirty="0" smtClean="0">
              <a:solidFill>
                <a:schemeClr val="tx1"/>
              </a:solidFill>
              <a:latin typeface="Arial" panose="020B0604020202020204" pitchFamily="34" charset="0"/>
              <a:cs typeface="Arial" panose="020B0604020202020204" pitchFamily="34" charset="0"/>
            </a:rPr>
            <a:t>together with the reasons for the delimitation.</a:t>
          </a:r>
          <a:endParaRPr lang="en-ZA" sz="1400" b="1" dirty="0">
            <a:solidFill>
              <a:schemeClr val="tx1"/>
            </a:solidFill>
            <a:latin typeface="Arial" panose="020B0604020202020204" pitchFamily="34" charset="0"/>
            <a:cs typeface="Arial" panose="020B0604020202020204" pitchFamily="34" charset="0"/>
          </a:endParaRPr>
        </a:p>
      </dgm:t>
    </dgm:pt>
    <dgm:pt modelId="{1F7DA9AF-ABC4-4F44-9822-CF036A01A6AA}" type="sibTrans" cxnId="{BBF3A329-BDA2-4D62-A346-83830833A170}">
      <dgm:prSet/>
      <dgm:spPr/>
      <dgm:t>
        <a:bodyPr/>
        <a:lstStyle/>
        <a:p>
          <a:endParaRPr lang="en-ZA"/>
        </a:p>
      </dgm:t>
    </dgm:pt>
    <dgm:pt modelId="{B6369071-52EE-44FB-B8CE-23DDC28E3BAF}" type="parTrans" cxnId="{BBF3A329-BDA2-4D62-A346-83830833A170}">
      <dgm:prSet/>
      <dgm:spPr/>
      <dgm:t>
        <a:bodyPr/>
        <a:lstStyle/>
        <a:p>
          <a:endParaRPr lang="en-ZA"/>
        </a:p>
      </dgm:t>
    </dgm:pt>
    <dgm:pt modelId="{C4214D96-FDB1-4324-B782-4C872A20C15A}">
      <dgm:prSet phldrT="[Text]" custT="1"/>
      <dgm:spPr/>
      <dgm:t>
        <a:bodyPr/>
        <a:lstStyle/>
        <a:p>
          <a:r>
            <a:rPr lang="en-US" sz="1400" b="1" dirty="0" smtClean="0">
              <a:solidFill>
                <a:schemeClr val="tx1"/>
              </a:solidFill>
              <a:latin typeface="Arial" panose="020B0604020202020204" pitchFamily="34" charset="0"/>
              <a:cs typeface="Arial" panose="020B0604020202020204" pitchFamily="34" charset="0"/>
            </a:rPr>
            <a:t>3. Establish mechanisms, processes and procedures </a:t>
          </a:r>
        </a:p>
        <a:p>
          <a:r>
            <a:rPr lang="en-US" sz="1400" b="1" dirty="0" smtClean="0">
              <a:solidFill>
                <a:schemeClr val="tx1"/>
              </a:solidFill>
              <a:latin typeface="Arial" panose="020B0604020202020204" pitchFamily="34" charset="0"/>
              <a:cs typeface="Arial" panose="020B0604020202020204" pitchFamily="34" charset="0"/>
            </a:rPr>
            <a:t>taking into account the needs of all citizens affected by delimitation processes.</a:t>
          </a:r>
          <a:endParaRPr lang="en-ZA" sz="1400" b="1" dirty="0">
            <a:solidFill>
              <a:schemeClr val="tx1"/>
            </a:solidFill>
            <a:latin typeface="Arial" panose="020B0604020202020204" pitchFamily="34" charset="0"/>
            <a:cs typeface="Arial" panose="020B0604020202020204" pitchFamily="34" charset="0"/>
          </a:endParaRPr>
        </a:p>
      </dgm:t>
    </dgm:pt>
    <dgm:pt modelId="{93A69117-DC6E-4F0C-92FB-8889F1DE88E7}" type="sibTrans" cxnId="{CF6BCE38-8B1E-4722-8EBE-D593DECD0374}">
      <dgm:prSet/>
      <dgm:spPr/>
      <dgm:t>
        <a:bodyPr/>
        <a:lstStyle/>
        <a:p>
          <a:endParaRPr lang="en-ZA"/>
        </a:p>
      </dgm:t>
    </dgm:pt>
    <dgm:pt modelId="{D32CE9A3-5C4C-476A-9152-1A76B56B02CF}" type="parTrans" cxnId="{CF6BCE38-8B1E-4722-8EBE-D593DECD0374}">
      <dgm:prSet/>
      <dgm:spPr/>
      <dgm:t>
        <a:bodyPr/>
        <a:lstStyle/>
        <a:p>
          <a:endParaRPr lang="en-ZA"/>
        </a:p>
      </dgm:t>
    </dgm:pt>
    <dgm:pt modelId="{D03B53E7-5D53-4599-816D-88AF7C87B183}">
      <dgm:prSet phldrT="[Text]" custT="1"/>
      <dgm:spPr/>
      <dgm:t>
        <a:bodyPr/>
        <a:lstStyle/>
        <a:p>
          <a:r>
            <a:rPr lang="en-ZA" sz="1400" b="1" dirty="0" smtClean="0">
              <a:solidFill>
                <a:schemeClr val="tx1"/>
              </a:solidFill>
              <a:latin typeface="Arial" panose="020B0604020202020204" pitchFamily="34" charset="0"/>
              <a:cs typeface="Arial" panose="020B0604020202020204" pitchFamily="34" charset="0"/>
            </a:rPr>
            <a:t>2. T</a:t>
          </a:r>
          <a:r>
            <a:rPr lang="en-US" sz="1400" b="1" dirty="0" smtClean="0">
              <a:solidFill>
                <a:schemeClr val="tx1"/>
              </a:solidFill>
              <a:latin typeface="Arial" panose="020B0604020202020204" pitchFamily="34" charset="0"/>
              <a:cs typeface="Arial" panose="020B0604020202020204" pitchFamily="34" charset="0"/>
            </a:rPr>
            <a:t>he Board </a:t>
          </a:r>
          <a:r>
            <a:rPr lang="en-ZA" sz="1400" b="1" dirty="0" smtClean="0">
              <a:solidFill>
                <a:schemeClr val="tx1"/>
              </a:solidFill>
              <a:latin typeface="Arial" panose="020B0604020202020204" pitchFamily="34" charset="0"/>
              <a:cs typeface="Arial" panose="020B0604020202020204" pitchFamily="34" charset="0"/>
            </a:rPr>
            <a:t>compiles a timetable for the delimitation of wards; and </a:t>
          </a:r>
        </a:p>
        <a:p>
          <a:r>
            <a:rPr lang="en-ZA" sz="1400" b="1" dirty="0" smtClean="0">
              <a:solidFill>
                <a:schemeClr val="tx1"/>
              </a:solidFill>
              <a:latin typeface="Arial" panose="020B0604020202020204" pitchFamily="34" charset="0"/>
              <a:cs typeface="Arial" panose="020B0604020202020204" pitchFamily="34" charset="0"/>
            </a:rPr>
            <a:t>publishes the delimitation timetable in the </a:t>
          </a:r>
          <a:r>
            <a:rPr lang="en-ZA" sz="1400" b="1" i="1" dirty="0" smtClean="0">
              <a:solidFill>
                <a:schemeClr val="tx1"/>
              </a:solidFill>
              <a:latin typeface="Arial" panose="020B0604020202020204" pitchFamily="34" charset="0"/>
              <a:cs typeface="Arial" panose="020B0604020202020204" pitchFamily="34" charset="0"/>
            </a:rPr>
            <a:t>Government Gazette.</a:t>
          </a:r>
          <a:endParaRPr lang="en-US" sz="1400" b="1" i="1" dirty="0" smtClean="0">
            <a:solidFill>
              <a:schemeClr val="tx1"/>
            </a:solidFill>
            <a:latin typeface="Arial" panose="020B0604020202020204" pitchFamily="34" charset="0"/>
            <a:cs typeface="Arial" panose="020B0604020202020204" pitchFamily="34" charset="0"/>
          </a:endParaRPr>
        </a:p>
        <a:p>
          <a:endParaRPr lang="en-ZA" sz="1400" b="1" dirty="0">
            <a:solidFill>
              <a:schemeClr val="tx1"/>
            </a:solidFill>
            <a:latin typeface="Arial" panose="020B0604020202020204" pitchFamily="34" charset="0"/>
            <a:cs typeface="Arial" panose="020B0604020202020204" pitchFamily="34" charset="0"/>
          </a:endParaRPr>
        </a:p>
      </dgm:t>
    </dgm:pt>
    <dgm:pt modelId="{B19B2A2D-4454-44E7-9FA6-FFF7E97C3F8B}" type="sibTrans" cxnId="{3699F7C0-922F-4A5B-B8FA-62E5EDD27209}">
      <dgm:prSet/>
      <dgm:spPr/>
      <dgm:t>
        <a:bodyPr/>
        <a:lstStyle/>
        <a:p>
          <a:endParaRPr lang="en-ZA"/>
        </a:p>
      </dgm:t>
    </dgm:pt>
    <dgm:pt modelId="{24FD90FF-5A7A-4459-B455-6A6C5AF0E0F3}" type="parTrans" cxnId="{3699F7C0-922F-4A5B-B8FA-62E5EDD27209}">
      <dgm:prSet/>
      <dgm:spPr/>
      <dgm:t>
        <a:bodyPr/>
        <a:lstStyle/>
        <a:p>
          <a:endParaRPr lang="en-ZA"/>
        </a:p>
      </dgm:t>
    </dgm:pt>
    <dgm:pt modelId="{BBD4EA46-BB27-4EEA-B457-1133005696E0}" type="pres">
      <dgm:prSet presAssocID="{FC431257-884A-407C-87A8-93A2DBAA094C}" presName="Name0" presStyleCnt="0">
        <dgm:presLayoutVars>
          <dgm:dir/>
          <dgm:animLvl val="lvl"/>
          <dgm:resizeHandles val="exact"/>
        </dgm:presLayoutVars>
      </dgm:prSet>
      <dgm:spPr/>
      <dgm:t>
        <a:bodyPr/>
        <a:lstStyle/>
        <a:p>
          <a:endParaRPr lang="en-ZA"/>
        </a:p>
      </dgm:t>
    </dgm:pt>
    <dgm:pt modelId="{362A7E78-77CE-4C06-B3B8-B8C5574AC49D}" type="pres">
      <dgm:prSet presAssocID="{AD2F30F0-40E9-47C5-90C8-AC4118477E49}" presName="boxAndChildren" presStyleCnt="0"/>
      <dgm:spPr/>
    </dgm:pt>
    <dgm:pt modelId="{96567FE9-170F-465A-930B-982D3B760561}" type="pres">
      <dgm:prSet presAssocID="{AD2F30F0-40E9-47C5-90C8-AC4118477E49}" presName="parentTextBox" presStyleLbl="node1" presStyleIdx="0" presStyleCnt="6"/>
      <dgm:spPr/>
      <dgm:t>
        <a:bodyPr/>
        <a:lstStyle/>
        <a:p>
          <a:endParaRPr lang="en-ZA"/>
        </a:p>
      </dgm:t>
    </dgm:pt>
    <dgm:pt modelId="{7821E021-1995-4F17-8747-275CC03728AE}" type="pres">
      <dgm:prSet presAssocID="{BB78FE4C-2DCF-467F-A5DE-DA8DC1DE2AAA}" presName="sp" presStyleCnt="0"/>
      <dgm:spPr/>
    </dgm:pt>
    <dgm:pt modelId="{E1B606C7-39DB-4CFB-AFE3-A99066FD551A}" type="pres">
      <dgm:prSet presAssocID="{B72D7619-869E-40FB-99C7-C254FB820C7F}" presName="arrowAndChildren" presStyleCnt="0"/>
      <dgm:spPr/>
    </dgm:pt>
    <dgm:pt modelId="{C811233A-0051-40C7-B41E-35DF57B7D0B9}" type="pres">
      <dgm:prSet presAssocID="{B72D7619-869E-40FB-99C7-C254FB820C7F}" presName="parentTextArrow" presStyleLbl="node1" presStyleIdx="1" presStyleCnt="6"/>
      <dgm:spPr/>
      <dgm:t>
        <a:bodyPr/>
        <a:lstStyle/>
        <a:p>
          <a:endParaRPr lang="en-ZA"/>
        </a:p>
      </dgm:t>
    </dgm:pt>
    <dgm:pt modelId="{5BF25C04-6D05-416E-B128-2D55C8FAC8A9}" type="pres">
      <dgm:prSet presAssocID="{1F7DA9AF-ABC4-4F44-9822-CF036A01A6AA}" presName="sp" presStyleCnt="0"/>
      <dgm:spPr/>
    </dgm:pt>
    <dgm:pt modelId="{F3B52F86-891E-4027-B33B-27E7616B6AF1}" type="pres">
      <dgm:prSet presAssocID="{85512AF0-1622-4C27-A6EC-55675D37CA7B}" presName="arrowAndChildren" presStyleCnt="0"/>
      <dgm:spPr/>
    </dgm:pt>
    <dgm:pt modelId="{3395ECAB-EB35-4999-8C34-4C924C2644CE}" type="pres">
      <dgm:prSet presAssocID="{85512AF0-1622-4C27-A6EC-55675D37CA7B}" presName="parentTextArrow" presStyleLbl="node1" presStyleIdx="2" presStyleCnt="6"/>
      <dgm:spPr/>
      <dgm:t>
        <a:bodyPr/>
        <a:lstStyle/>
        <a:p>
          <a:endParaRPr lang="en-ZA"/>
        </a:p>
      </dgm:t>
    </dgm:pt>
    <dgm:pt modelId="{3F7FB226-8FD7-4FF1-ADD7-9E5D8755CEA0}" type="pres">
      <dgm:prSet presAssocID="{93A69117-DC6E-4F0C-92FB-8889F1DE88E7}" presName="sp" presStyleCnt="0"/>
      <dgm:spPr/>
    </dgm:pt>
    <dgm:pt modelId="{5C21A354-77F4-4194-B729-5EB1AF95EFB2}" type="pres">
      <dgm:prSet presAssocID="{C4214D96-FDB1-4324-B782-4C872A20C15A}" presName="arrowAndChildren" presStyleCnt="0"/>
      <dgm:spPr/>
    </dgm:pt>
    <dgm:pt modelId="{4B8C8628-E968-43C7-B788-B862B9C879F4}" type="pres">
      <dgm:prSet presAssocID="{C4214D96-FDB1-4324-B782-4C872A20C15A}" presName="parentTextArrow" presStyleLbl="node1" presStyleIdx="3" presStyleCnt="6"/>
      <dgm:spPr/>
      <dgm:t>
        <a:bodyPr/>
        <a:lstStyle/>
        <a:p>
          <a:endParaRPr lang="en-ZA"/>
        </a:p>
      </dgm:t>
    </dgm:pt>
    <dgm:pt modelId="{6F22F8DD-8FF7-4F29-B5E4-73C65F52B79B}" type="pres">
      <dgm:prSet presAssocID="{B19B2A2D-4454-44E7-9FA6-FFF7E97C3F8B}" presName="sp" presStyleCnt="0"/>
      <dgm:spPr/>
    </dgm:pt>
    <dgm:pt modelId="{3111099B-1912-42BC-9E38-3AA4EE5D15A3}" type="pres">
      <dgm:prSet presAssocID="{D03B53E7-5D53-4599-816D-88AF7C87B183}" presName="arrowAndChildren" presStyleCnt="0"/>
      <dgm:spPr/>
    </dgm:pt>
    <dgm:pt modelId="{982A3E97-480A-4AE8-BEF9-3F05FCF57EF8}" type="pres">
      <dgm:prSet presAssocID="{D03B53E7-5D53-4599-816D-88AF7C87B183}" presName="parentTextArrow" presStyleLbl="node1" presStyleIdx="4" presStyleCnt="6"/>
      <dgm:spPr/>
      <dgm:t>
        <a:bodyPr/>
        <a:lstStyle/>
        <a:p>
          <a:endParaRPr lang="en-ZA"/>
        </a:p>
      </dgm:t>
    </dgm:pt>
    <dgm:pt modelId="{8671E368-60ED-44EB-908C-5465B618B0D7}" type="pres">
      <dgm:prSet presAssocID="{ED864E70-7429-4E0B-8CBA-5E10A8E3DDF1}" presName="sp" presStyleCnt="0"/>
      <dgm:spPr/>
    </dgm:pt>
    <dgm:pt modelId="{A2E24F6F-E38F-4B41-89F1-0FBB7AFD3961}" type="pres">
      <dgm:prSet presAssocID="{B2A397C6-CA95-4884-825B-789B2512CF66}" presName="arrowAndChildren" presStyleCnt="0"/>
      <dgm:spPr/>
    </dgm:pt>
    <dgm:pt modelId="{F32D89AB-2B79-4F76-9422-E085588A1B24}" type="pres">
      <dgm:prSet presAssocID="{B2A397C6-CA95-4884-825B-789B2512CF66}" presName="parentTextArrow" presStyleLbl="node1" presStyleIdx="5" presStyleCnt="6"/>
      <dgm:spPr/>
      <dgm:t>
        <a:bodyPr/>
        <a:lstStyle/>
        <a:p>
          <a:endParaRPr lang="en-ZA"/>
        </a:p>
      </dgm:t>
    </dgm:pt>
  </dgm:ptLst>
  <dgm:cxnLst>
    <dgm:cxn modelId="{0F7C78FB-30F6-400B-8E6A-DD28144F0AED}" type="presOf" srcId="{D03B53E7-5D53-4599-816D-88AF7C87B183}" destId="{982A3E97-480A-4AE8-BEF9-3F05FCF57EF8}" srcOrd="0" destOrd="0" presId="urn:microsoft.com/office/officeart/2005/8/layout/process4"/>
    <dgm:cxn modelId="{4DE8C17A-AF74-4F8A-AEC1-14C8060E8668}" srcId="{FC431257-884A-407C-87A8-93A2DBAA094C}" destId="{AD2F30F0-40E9-47C5-90C8-AC4118477E49}" srcOrd="5" destOrd="0" parTransId="{F362B5B2-F553-41F7-8CA1-02E9330808C7}" sibTransId="{F6159587-7D1C-40E2-8CC8-DA02489FAE42}"/>
    <dgm:cxn modelId="{3699F7C0-922F-4A5B-B8FA-62E5EDD27209}" srcId="{FC431257-884A-407C-87A8-93A2DBAA094C}" destId="{D03B53E7-5D53-4599-816D-88AF7C87B183}" srcOrd="1" destOrd="0" parTransId="{24FD90FF-5A7A-4459-B455-6A6C5AF0E0F3}" sibTransId="{B19B2A2D-4454-44E7-9FA6-FFF7E97C3F8B}"/>
    <dgm:cxn modelId="{CF6BCE38-8B1E-4722-8EBE-D593DECD0374}" srcId="{FC431257-884A-407C-87A8-93A2DBAA094C}" destId="{C4214D96-FDB1-4324-B782-4C872A20C15A}" srcOrd="2" destOrd="0" parTransId="{D32CE9A3-5C4C-476A-9152-1A76B56B02CF}" sibTransId="{93A69117-DC6E-4F0C-92FB-8889F1DE88E7}"/>
    <dgm:cxn modelId="{BBF3A329-BDA2-4D62-A346-83830833A170}" srcId="{FC431257-884A-407C-87A8-93A2DBAA094C}" destId="{85512AF0-1622-4C27-A6EC-55675D37CA7B}" srcOrd="3" destOrd="0" parTransId="{B6369071-52EE-44FB-B8CE-23DDC28E3BAF}" sibTransId="{1F7DA9AF-ABC4-4F44-9822-CF036A01A6AA}"/>
    <dgm:cxn modelId="{B7C051B7-FB92-43AA-9287-92F9B6B20BF4}" type="presOf" srcId="{C4214D96-FDB1-4324-B782-4C872A20C15A}" destId="{4B8C8628-E968-43C7-B788-B862B9C879F4}" srcOrd="0" destOrd="0" presId="urn:microsoft.com/office/officeart/2005/8/layout/process4"/>
    <dgm:cxn modelId="{ACEF6A2E-9FBB-483C-9188-8D56B136587D}" type="presOf" srcId="{B72D7619-869E-40FB-99C7-C254FB820C7F}" destId="{C811233A-0051-40C7-B41E-35DF57B7D0B9}" srcOrd="0" destOrd="0" presId="urn:microsoft.com/office/officeart/2005/8/layout/process4"/>
    <dgm:cxn modelId="{E8986405-1AEA-4602-82E2-1185AA7A303C}" type="presOf" srcId="{FC431257-884A-407C-87A8-93A2DBAA094C}" destId="{BBD4EA46-BB27-4EEA-B457-1133005696E0}" srcOrd="0" destOrd="0" presId="urn:microsoft.com/office/officeart/2005/8/layout/process4"/>
    <dgm:cxn modelId="{F844AC38-2CFA-4E9C-820E-1EA0E34B3A0E}" type="presOf" srcId="{85512AF0-1622-4C27-A6EC-55675D37CA7B}" destId="{3395ECAB-EB35-4999-8C34-4C924C2644CE}" srcOrd="0" destOrd="0" presId="urn:microsoft.com/office/officeart/2005/8/layout/process4"/>
    <dgm:cxn modelId="{140E76EC-C64E-4693-BB7D-55E7D9594D10}" type="presOf" srcId="{AD2F30F0-40E9-47C5-90C8-AC4118477E49}" destId="{96567FE9-170F-465A-930B-982D3B760561}" srcOrd="0" destOrd="0" presId="urn:microsoft.com/office/officeart/2005/8/layout/process4"/>
    <dgm:cxn modelId="{661FA53E-7285-4A6E-9946-2F068B448FAC}" srcId="{FC431257-884A-407C-87A8-93A2DBAA094C}" destId="{B72D7619-869E-40FB-99C7-C254FB820C7F}" srcOrd="4" destOrd="0" parTransId="{C2ABF33D-E5D8-4A54-957B-DA54E9403DC0}" sibTransId="{BB78FE4C-2DCF-467F-A5DE-DA8DC1DE2AAA}"/>
    <dgm:cxn modelId="{50F92DC7-DC28-45C3-8C97-D61E5E6C04A8}" type="presOf" srcId="{B2A397C6-CA95-4884-825B-789B2512CF66}" destId="{F32D89AB-2B79-4F76-9422-E085588A1B24}" srcOrd="0" destOrd="0" presId="urn:microsoft.com/office/officeart/2005/8/layout/process4"/>
    <dgm:cxn modelId="{0722639E-80F4-45E6-AA5D-C2D39D394439}" srcId="{FC431257-884A-407C-87A8-93A2DBAA094C}" destId="{B2A397C6-CA95-4884-825B-789B2512CF66}" srcOrd="0" destOrd="0" parTransId="{F4533F6C-0322-405F-AA52-BD60F35C3D5C}" sibTransId="{ED864E70-7429-4E0B-8CBA-5E10A8E3DDF1}"/>
    <dgm:cxn modelId="{04A91766-FED3-445C-90B4-339DEC265DA7}" type="presParOf" srcId="{BBD4EA46-BB27-4EEA-B457-1133005696E0}" destId="{362A7E78-77CE-4C06-B3B8-B8C5574AC49D}" srcOrd="0" destOrd="0" presId="urn:microsoft.com/office/officeart/2005/8/layout/process4"/>
    <dgm:cxn modelId="{0A61D565-9D01-4A84-A2FD-405C9819BD06}" type="presParOf" srcId="{362A7E78-77CE-4C06-B3B8-B8C5574AC49D}" destId="{96567FE9-170F-465A-930B-982D3B760561}" srcOrd="0" destOrd="0" presId="urn:microsoft.com/office/officeart/2005/8/layout/process4"/>
    <dgm:cxn modelId="{FCBA2812-E35C-4C10-B5EF-C6CB12A056F6}" type="presParOf" srcId="{BBD4EA46-BB27-4EEA-B457-1133005696E0}" destId="{7821E021-1995-4F17-8747-275CC03728AE}" srcOrd="1" destOrd="0" presId="urn:microsoft.com/office/officeart/2005/8/layout/process4"/>
    <dgm:cxn modelId="{38EFE681-DE55-4707-A012-C98319E9BBA9}" type="presParOf" srcId="{BBD4EA46-BB27-4EEA-B457-1133005696E0}" destId="{E1B606C7-39DB-4CFB-AFE3-A99066FD551A}" srcOrd="2" destOrd="0" presId="urn:microsoft.com/office/officeart/2005/8/layout/process4"/>
    <dgm:cxn modelId="{34104A47-85F6-4667-975A-F8E483617FA4}" type="presParOf" srcId="{E1B606C7-39DB-4CFB-AFE3-A99066FD551A}" destId="{C811233A-0051-40C7-B41E-35DF57B7D0B9}" srcOrd="0" destOrd="0" presId="urn:microsoft.com/office/officeart/2005/8/layout/process4"/>
    <dgm:cxn modelId="{042CDF86-B89A-44CE-8C20-4B4D5E56037A}" type="presParOf" srcId="{BBD4EA46-BB27-4EEA-B457-1133005696E0}" destId="{5BF25C04-6D05-416E-B128-2D55C8FAC8A9}" srcOrd="3" destOrd="0" presId="urn:microsoft.com/office/officeart/2005/8/layout/process4"/>
    <dgm:cxn modelId="{7E4F8515-2337-4033-AC97-C4BD0E23FF5B}" type="presParOf" srcId="{BBD4EA46-BB27-4EEA-B457-1133005696E0}" destId="{F3B52F86-891E-4027-B33B-27E7616B6AF1}" srcOrd="4" destOrd="0" presId="urn:microsoft.com/office/officeart/2005/8/layout/process4"/>
    <dgm:cxn modelId="{F95B6F6D-DCC0-4A8F-837E-4D0BEB13D7F1}" type="presParOf" srcId="{F3B52F86-891E-4027-B33B-27E7616B6AF1}" destId="{3395ECAB-EB35-4999-8C34-4C924C2644CE}" srcOrd="0" destOrd="0" presId="urn:microsoft.com/office/officeart/2005/8/layout/process4"/>
    <dgm:cxn modelId="{67B897FA-6809-4CEE-83FD-D827A9537507}" type="presParOf" srcId="{BBD4EA46-BB27-4EEA-B457-1133005696E0}" destId="{3F7FB226-8FD7-4FF1-ADD7-9E5D8755CEA0}" srcOrd="5" destOrd="0" presId="urn:microsoft.com/office/officeart/2005/8/layout/process4"/>
    <dgm:cxn modelId="{CF1D651A-0BF7-48B8-9C50-ADA96E0C7B99}" type="presParOf" srcId="{BBD4EA46-BB27-4EEA-B457-1133005696E0}" destId="{5C21A354-77F4-4194-B729-5EB1AF95EFB2}" srcOrd="6" destOrd="0" presId="urn:microsoft.com/office/officeart/2005/8/layout/process4"/>
    <dgm:cxn modelId="{F2D87807-F6C0-4791-AF30-925EDB87262D}" type="presParOf" srcId="{5C21A354-77F4-4194-B729-5EB1AF95EFB2}" destId="{4B8C8628-E968-43C7-B788-B862B9C879F4}" srcOrd="0" destOrd="0" presId="urn:microsoft.com/office/officeart/2005/8/layout/process4"/>
    <dgm:cxn modelId="{DF473B28-60C6-4448-8678-3E4F93B56D44}" type="presParOf" srcId="{BBD4EA46-BB27-4EEA-B457-1133005696E0}" destId="{6F22F8DD-8FF7-4F29-B5E4-73C65F52B79B}" srcOrd="7" destOrd="0" presId="urn:microsoft.com/office/officeart/2005/8/layout/process4"/>
    <dgm:cxn modelId="{CE0B624A-7C13-4A49-B252-A711B57DEFF3}" type="presParOf" srcId="{BBD4EA46-BB27-4EEA-B457-1133005696E0}" destId="{3111099B-1912-42BC-9E38-3AA4EE5D15A3}" srcOrd="8" destOrd="0" presId="urn:microsoft.com/office/officeart/2005/8/layout/process4"/>
    <dgm:cxn modelId="{8FE77B3C-0F67-44A5-BB25-04EB15F648CB}" type="presParOf" srcId="{3111099B-1912-42BC-9E38-3AA4EE5D15A3}" destId="{982A3E97-480A-4AE8-BEF9-3F05FCF57EF8}" srcOrd="0" destOrd="0" presId="urn:microsoft.com/office/officeart/2005/8/layout/process4"/>
    <dgm:cxn modelId="{14FC4DC6-09C4-4BAD-9244-79DC916B2D47}" type="presParOf" srcId="{BBD4EA46-BB27-4EEA-B457-1133005696E0}" destId="{8671E368-60ED-44EB-908C-5465B618B0D7}" srcOrd="9" destOrd="0" presId="urn:microsoft.com/office/officeart/2005/8/layout/process4"/>
    <dgm:cxn modelId="{E9B396E9-7252-474F-8076-FFC309FA6BB1}" type="presParOf" srcId="{BBD4EA46-BB27-4EEA-B457-1133005696E0}" destId="{A2E24F6F-E38F-4B41-89F1-0FBB7AFD3961}" srcOrd="10" destOrd="0" presId="urn:microsoft.com/office/officeart/2005/8/layout/process4"/>
    <dgm:cxn modelId="{5343FB74-FDC1-4753-B797-2144AEA51635}" type="presParOf" srcId="{A2E24F6F-E38F-4B41-89F1-0FBB7AFD3961}" destId="{F32D89AB-2B79-4F76-9422-E085588A1B2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B3D08-F846-452C-A465-99870FE651A6}">
      <dsp:nvSpPr>
        <dsp:cNvPr id="0" name=""/>
        <dsp:cNvSpPr/>
      </dsp:nvSpPr>
      <dsp:spPr>
        <a:xfrm>
          <a:off x="174654" y="0"/>
          <a:ext cx="4176459" cy="175736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smtClean="0"/>
            <a:t>Chapter 1: Interpretation and Application of the Act</a:t>
          </a:r>
        </a:p>
        <a:p>
          <a:pPr lvl="0" algn="ctr" defTabSz="800100">
            <a:lnSpc>
              <a:spcPct val="90000"/>
            </a:lnSpc>
            <a:spcBef>
              <a:spcPct val="0"/>
            </a:spcBef>
            <a:spcAft>
              <a:spcPct val="35000"/>
            </a:spcAft>
          </a:pPr>
          <a:r>
            <a:rPr lang="en-ZA" sz="1800" kern="1200" dirty="0" smtClean="0">
              <a:solidFill>
                <a:schemeClr val="tx1"/>
              </a:solidFill>
            </a:rPr>
            <a:t>(Definitions)</a:t>
          </a:r>
          <a:endParaRPr lang="en-ZA" sz="1800" kern="1200" dirty="0">
            <a:solidFill>
              <a:schemeClr val="tx1"/>
            </a:solidFill>
          </a:endParaRPr>
        </a:p>
      </dsp:txBody>
      <dsp:txXfrm>
        <a:off x="174654" y="0"/>
        <a:ext cx="4176459" cy="1757362"/>
      </dsp:txXfrm>
    </dsp:sp>
    <dsp:sp modelId="{98A3CAD4-2265-4710-9B7F-574CFDA213FB}">
      <dsp:nvSpPr>
        <dsp:cNvPr id="0" name=""/>
        <dsp:cNvSpPr/>
      </dsp:nvSpPr>
      <dsp:spPr>
        <a:xfrm>
          <a:off x="4644007" y="0"/>
          <a:ext cx="4325337" cy="175736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smtClean="0"/>
            <a:t>Chapter 2: Municipal Demarcation Board</a:t>
          </a:r>
        </a:p>
        <a:p>
          <a:pPr lvl="0" algn="ctr" defTabSz="800100">
            <a:lnSpc>
              <a:spcPct val="90000"/>
            </a:lnSpc>
            <a:spcBef>
              <a:spcPct val="0"/>
            </a:spcBef>
            <a:spcAft>
              <a:spcPct val="35000"/>
            </a:spcAft>
          </a:pPr>
          <a:r>
            <a:rPr lang="en-ZA" sz="1800" kern="1200" dirty="0" smtClean="0">
              <a:solidFill>
                <a:schemeClr val="tx1"/>
              </a:solidFill>
            </a:rPr>
            <a:t>(4 Parts: Establishment, Function and Powers of the MDB; Membership; Administration; Finances)</a:t>
          </a:r>
          <a:endParaRPr lang="en-ZA" sz="1800" kern="1200" dirty="0">
            <a:solidFill>
              <a:schemeClr val="tx1"/>
            </a:solidFill>
          </a:endParaRPr>
        </a:p>
      </dsp:txBody>
      <dsp:txXfrm>
        <a:off x="4644007" y="0"/>
        <a:ext cx="4325337" cy="1757362"/>
      </dsp:txXfrm>
    </dsp:sp>
    <dsp:sp modelId="{E0F36A6B-9C1F-49B4-93CE-35D6C35C134D}">
      <dsp:nvSpPr>
        <dsp:cNvPr id="0" name=""/>
        <dsp:cNvSpPr/>
      </dsp:nvSpPr>
      <dsp:spPr>
        <a:xfrm>
          <a:off x="198656" y="2050256"/>
          <a:ext cx="4198016" cy="175736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smtClean="0"/>
            <a:t>Chapter 3: Demarcation and Delimitation</a:t>
          </a:r>
        </a:p>
        <a:p>
          <a:pPr lvl="0" algn="ctr" defTabSz="800100">
            <a:lnSpc>
              <a:spcPct val="90000"/>
            </a:lnSpc>
            <a:spcBef>
              <a:spcPct val="0"/>
            </a:spcBef>
            <a:spcAft>
              <a:spcPct val="35000"/>
            </a:spcAft>
          </a:pPr>
          <a:r>
            <a:rPr lang="en-ZA" sz="1800" kern="1200" dirty="0" smtClean="0">
              <a:solidFill>
                <a:schemeClr val="tx1"/>
              </a:solidFill>
            </a:rPr>
            <a:t>(5 Parts: Criteria; Boundary Determinations; Public Participation; Ward Delimitation; Appeals Authority)</a:t>
          </a:r>
          <a:endParaRPr lang="en-ZA" sz="1800" kern="1200" dirty="0">
            <a:solidFill>
              <a:schemeClr val="tx1"/>
            </a:solidFill>
          </a:endParaRPr>
        </a:p>
      </dsp:txBody>
      <dsp:txXfrm>
        <a:off x="198656" y="2050256"/>
        <a:ext cx="4198016" cy="1757362"/>
      </dsp:txXfrm>
    </dsp:sp>
    <dsp:sp modelId="{5B5E789B-075A-413D-B906-5928CF006878}">
      <dsp:nvSpPr>
        <dsp:cNvPr id="0" name=""/>
        <dsp:cNvSpPr/>
      </dsp:nvSpPr>
      <dsp:spPr>
        <a:xfrm>
          <a:off x="4716015" y="2041592"/>
          <a:ext cx="4255775" cy="175736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smtClean="0"/>
            <a:t>Chapter 4: Municipal Capacity Assessments</a:t>
          </a:r>
          <a:endParaRPr lang="en-ZA" sz="1800" kern="1200" dirty="0"/>
        </a:p>
      </dsp:txBody>
      <dsp:txXfrm>
        <a:off x="4716015" y="2041592"/>
        <a:ext cx="4255775" cy="1757362"/>
      </dsp:txXfrm>
    </dsp:sp>
    <dsp:sp modelId="{CA1E9F50-2989-4725-B4FA-ED5E31CC459D}">
      <dsp:nvSpPr>
        <dsp:cNvPr id="0" name=""/>
        <dsp:cNvSpPr/>
      </dsp:nvSpPr>
      <dsp:spPr>
        <a:xfrm>
          <a:off x="251524" y="4100512"/>
          <a:ext cx="4176459" cy="175736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smtClean="0"/>
            <a:t>Chapter 5: Alteration of Provincial Boundaries</a:t>
          </a:r>
        </a:p>
        <a:p>
          <a:pPr lvl="0" algn="ctr" defTabSz="800100">
            <a:lnSpc>
              <a:spcPct val="90000"/>
            </a:lnSpc>
            <a:spcBef>
              <a:spcPct val="0"/>
            </a:spcBef>
            <a:spcAft>
              <a:spcPct val="35000"/>
            </a:spcAft>
          </a:pPr>
          <a:r>
            <a:rPr lang="en-ZA" sz="1800" kern="1200" dirty="0" smtClean="0">
              <a:solidFill>
                <a:schemeClr val="tx1"/>
              </a:solidFill>
            </a:rPr>
            <a:t>(Must be done within the framework of the Constitution; Regulations and Guidelines; Offences and Penalties; Amendment of Legislation; Transitional Arrangements)</a:t>
          </a:r>
          <a:endParaRPr lang="en-ZA" sz="1800" kern="1200" dirty="0">
            <a:solidFill>
              <a:schemeClr val="tx1"/>
            </a:solidFill>
          </a:endParaRPr>
        </a:p>
      </dsp:txBody>
      <dsp:txXfrm>
        <a:off x="251524" y="4100512"/>
        <a:ext cx="4176459" cy="1757362"/>
      </dsp:txXfrm>
    </dsp:sp>
    <dsp:sp modelId="{A3BDA113-7C11-4157-9F64-765D24515BEF}">
      <dsp:nvSpPr>
        <dsp:cNvPr id="0" name=""/>
        <dsp:cNvSpPr/>
      </dsp:nvSpPr>
      <dsp:spPr>
        <a:xfrm>
          <a:off x="4714873" y="4100512"/>
          <a:ext cx="4255775" cy="175736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smtClean="0"/>
            <a:t>Chapter 6: Miscellaneous</a:t>
          </a:r>
        </a:p>
        <a:p>
          <a:pPr lvl="0" algn="ctr" defTabSz="800100">
            <a:lnSpc>
              <a:spcPct val="90000"/>
            </a:lnSpc>
            <a:spcBef>
              <a:spcPct val="0"/>
            </a:spcBef>
            <a:spcAft>
              <a:spcPct val="35000"/>
            </a:spcAft>
          </a:pPr>
          <a:r>
            <a:rPr lang="en-ZA" sz="1800" kern="1200" dirty="0" smtClean="0">
              <a:solidFill>
                <a:schemeClr val="tx1"/>
              </a:solidFill>
            </a:rPr>
            <a:t>(Regulations and Guidelines; Offences and Penalties; Amendment of Legislation; Transitional Arrangements)</a:t>
          </a:r>
          <a:endParaRPr lang="en-ZA" sz="1800" kern="1200" dirty="0"/>
        </a:p>
      </dsp:txBody>
      <dsp:txXfrm>
        <a:off x="4714873" y="4100512"/>
        <a:ext cx="4255775" cy="17573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E126F-3B36-40E6-8A5C-E902AEA7BF35}">
      <dsp:nvSpPr>
        <dsp:cNvPr id="0" name=""/>
        <dsp:cNvSpPr/>
      </dsp:nvSpPr>
      <dsp:spPr>
        <a:xfrm rot="5400000">
          <a:off x="5650177" y="-2417993"/>
          <a:ext cx="884658" cy="5730001"/>
        </a:xfrm>
        <a:prstGeom prst="round2SameRect">
          <a:avLst/>
        </a:prstGeom>
        <a:solidFill>
          <a:schemeClr val="accent2">
            <a:alpha val="90000"/>
            <a:tint val="55000"/>
            <a:hueOff val="0"/>
            <a:satOff val="0"/>
            <a:lumOff val="0"/>
            <a:alphaOff val="0"/>
          </a:schemeClr>
        </a:solidFill>
        <a:ln w="12700" cap="flat" cmpd="sng" algn="ctr">
          <a:solidFill>
            <a:schemeClr val="accent2">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en-ZA" sz="1800" b="0" kern="1200" dirty="0" smtClean="0"/>
            <a:t>Members are appointed by the President in terms of the Act, which must consist of </a:t>
          </a:r>
          <a:r>
            <a:rPr lang="en-ZA" sz="1800" b="0" u="sng" kern="1200" dirty="0" smtClean="0"/>
            <a:t>no fewer than 7 and no more than 10 members. </a:t>
          </a:r>
          <a:endParaRPr lang="en-US" sz="1800" b="0" u="sng" kern="1200" dirty="0"/>
        </a:p>
      </dsp:txBody>
      <dsp:txXfrm rot="-5400000">
        <a:off x="3227506" y="47863"/>
        <a:ext cx="5686816" cy="798288"/>
      </dsp:txXfrm>
    </dsp:sp>
    <dsp:sp modelId="{D5FFE689-CED6-4530-A387-B80A277F81EB}">
      <dsp:nvSpPr>
        <dsp:cNvPr id="0" name=""/>
        <dsp:cNvSpPr/>
      </dsp:nvSpPr>
      <dsp:spPr>
        <a:xfrm>
          <a:off x="4380" y="2807"/>
          <a:ext cx="3223125" cy="888399"/>
        </a:xfrm>
        <a:prstGeom prst="roundRect">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Composition</a:t>
          </a:r>
          <a:endParaRPr lang="en-US" sz="2600" kern="1200" dirty="0"/>
        </a:p>
      </dsp:txBody>
      <dsp:txXfrm>
        <a:off x="47748" y="46175"/>
        <a:ext cx="3136389" cy="801663"/>
      </dsp:txXfrm>
    </dsp:sp>
    <dsp:sp modelId="{A8EA8F74-1B9A-48F8-8531-52ADA272278F}">
      <dsp:nvSpPr>
        <dsp:cNvPr id="0" name=""/>
        <dsp:cNvSpPr/>
      </dsp:nvSpPr>
      <dsp:spPr>
        <a:xfrm rot="5400000">
          <a:off x="5662079" y="-1463742"/>
          <a:ext cx="872758" cy="5735602"/>
        </a:xfrm>
        <a:prstGeom prst="round2SameRect">
          <a:avLst/>
        </a:prstGeom>
        <a:solidFill>
          <a:schemeClr val="accent2">
            <a:alpha val="90000"/>
            <a:tint val="55000"/>
            <a:hueOff val="0"/>
            <a:satOff val="0"/>
            <a:lumOff val="0"/>
            <a:alphaOff val="0"/>
          </a:schemeClr>
        </a:solidFill>
        <a:ln w="12700" cap="flat" cmpd="sng" algn="ctr">
          <a:solidFill>
            <a:schemeClr val="accent2">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en-GB" sz="1800" kern="1200" dirty="0" smtClean="0"/>
            <a:t>Additional requirements for members </a:t>
          </a:r>
          <a:r>
            <a:rPr lang="en-US" sz="1800" kern="1200" dirty="0" smtClean="0"/>
            <a:t>to possess qualification / knowledge / experience </a:t>
          </a:r>
          <a:r>
            <a:rPr lang="en-GB" sz="1800" kern="1200" dirty="0" smtClean="0"/>
            <a:t>in IT to qualify for appointment. </a:t>
          </a:r>
          <a:endParaRPr lang="en-US" sz="1800" kern="1200" dirty="0"/>
        </a:p>
      </dsp:txBody>
      <dsp:txXfrm rot="-5400000">
        <a:off x="3230658" y="1010284"/>
        <a:ext cx="5692997" cy="787548"/>
      </dsp:txXfrm>
    </dsp:sp>
    <dsp:sp modelId="{249A93F0-8C0F-49A9-BB38-F618FDA2C9D0}">
      <dsp:nvSpPr>
        <dsp:cNvPr id="0" name=""/>
        <dsp:cNvSpPr/>
      </dsp:nvSpPr>
      <dsp:spPr>
        <a:xfrm>
          <a:off x="4380" y="907133"/>
          <a:ext cx="3226276" cy="993851"/>
        </a:xfrm>
        <a:prstGeom prst="roundRect">
          <a:avLst/>
        </a:prstGeom>
        <a:solidFill>
          <a:schemeClr val="accent2">
            <a:shade val="50000"/>
            <a:hueOff val="-197058"/>
            <a:satOff val="2594"/>
            <a:lumOff val="155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Qualifications</a:t>
          </a:r>
          <a:endParaRPr lang="en-US" sz="2600" kern="1200" dirty="0"/>
        </a:p>
      </dsp:txBody>
      <dsp:txXfrm>
        <a:off x="52896" y="955649"/>
        <a:ext cx="3129244" cy="896819"/>
      </dsp:txXfrm>
    </dsp:sp>
    <dsp:sp modelId="{41300886-B62A-4E19-8370-F3E5EB69BFF5}">
      <dsp:nvSpPr>
        <dsp:cNvPr id="0" name=""/>
        <dsp:cNvSpPr/>
      </dsp:nvSpPr>
      <dsp:spPr>
        <a:xfrm rot="5400000">
          <a:off x="5636532" y="-484242"/>
          <a:ext cx="923851" cy="5735602"/>
        </a:xfrm>
        <a:prstGeom prst="round2SameRect">
          <a:avLst/>
        </a:prstGeom>
        <a:solidFill>
          <a:schemeClr val="accent2">
            <a:alpha val="90000"/>
            <a:tint val="55000"/>
            <a:hueOff val="0"/>
            <a:satOff val="0"/>
            <a:lumOff val="0"/>
            <a:alphaOff val="0"/>
          </a:schemeClr>
        </a:solidFill>
        <a:ln w="12700" cap="flat" cmpd="sng" algn="ctr">
          <a:solidFill>
            <a:schemeClr val="accent2">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66750">
            <a:lnSpc>
              <a:spcPct val="90000"/>
            </a:lnSpc>
            <a:spcBef>
              <a:spcPct val="0"/>
            </a:spcBef>
            <a:spcAft>
              <a:spcPct val="15000"/>
            </a:spcAft>
            <a:buChar char="••"/>
          </a:pPr>
          <a:r>
            <a:rPr lang="en-GB" sz="1500" kern="1200" dirty="0" smtClean="0"/>
            <a:t>Selection panel expanded to include Chairperson of Portfolio Committee; Chairperson of Select Committee of NCOP; Chairperson of the NHTL.</a:t>
          </a:r>
          <a:endParaRPr lang="en-US" sz="1500" kern="1200" dirty="0"/>
        </a:p>
        <a:p>
          <a:pPr marL="114300" lvl="1" indent="-114300" algn="just" defTabSz="666750">
            <a:lnSpc>
              <a:spcPct val="90000"/>
            </a:lnSpc>
            <a:spcBef>
              <a:spcPct val="0"/>
            </a:spcBef>
            <a:spcAft>
              <a:spcPct val="15000"/>
            </a:spcAft>
            <a:buChar char="••"/>
          </a:pPr>
          <a:r>
            <a:rPr lang="en-US" sz="1500" b="0" u="sng" kern="1200" dirty="0" smtClean="0">
              <a:solidFill>
                <a:schemeClr val="tx1"/>
              </a:solidFill>
            </a:rPr>
            <a:t>Minister may consult the “long” short-list when filling vacancies.</a:t>
          </a:r>
          <a:endParaRPr lang="en-US" sz="1500" b="0" u="sng" kern="1200" dirty="0">
            <a:solidFill>
              <a:schemeClr val="tx1"/>
            </a:solidFill>
          </a:endParaRPr>
        </a:p>
      </dsp:txBody>
      <dsp:txXfrm rot="-5400000">
        <a:off x="3230657" y="1966732"/>
        <a:ext cx="5690503" cy="833653"/>
      </dsp:txXfrm>
    </dsp:sp>
    <dsp:sp modelId="{06D5BFB3-5FBD-4F1E-9F59-FD0E4E3CE352}">
      <dsp:nvSpPr>
        <dsp:cNvPr id="0" name=""/>
        <dsp:cNvSpPr/>
      </dsp:nvSpPr>
      <dsp:spPr>
        <a:xfrm>
          <a:off x="4380" y="1916911"/>
          <a:ext cx="3226276" cy="933293"/>
        </a:xfrm>
        <a:prstGeom prst="roundRect">
          <a:avLst/>
        </a:prstGeom>
        <a:solidFill>
          <a:schemeClr val="accent2">
            <a:shade val="50000"/>
            <a:hueOff val="-394115"/>
            <a:satOff val="5189"/>
            <a:lumOff val="31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Appointment procedure</a:t>
          </a:r>
          <a:endParaRPr lang="en-US" sz="2600" kern="1200" dirty="0"/>
        </a:p>
      </dsp:txBody>
      <dsp:txXfrm>
        <a:off x="49940" y="1962471"/>
        <a:ext cx="3135156" cy="842173"/>
      </dsp:txXfrm>
    </dsp:sp>
    <dsp:sp modelId="{CC03B186-EA56-431F-848D-F0FEB146B847}">
      <dsp:nvSpPr>
        <dsp:cNvPr id="0" name=""/>
        <dsp:cNvSpPr/>
      </dsp:nvSpPr>
      <dsp:spPr>
        <a:xfrm rot="5400000">
          <a:off x="5762468" y="376794"/>
          <a:ext cx="671980" cy="5735602"/>
        </a:xfrm>
        <a:prstGeom prst="round2SameRect">
          <a:avLst/>
        </a:prstGeom>
        <a:solidFill>
          <a:schemeClr val="accent2">
            <a:alpha val="90000"/>
            <a:tint val="55000"/>
            <a:hueOff val="0"/>
            <a:satOff val="0"/>
            <a:lumOff val="0"/>
            <a:alphaOff val="0"/>
          </a:schemeClr>
        </a:solidFill>
        <a:ln w="12700" cap="flat" cmpd="sng" algn="ctr">
          <a:solidFill>
            <a:schemeClr val="accent2">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en-ZA" sz="1800" kern="1200" dirty="0" smtClean="0"/>
            <a:t>Term to be extended to 7 years from 5 years. </a:t>
          </a:r>
          <a:endParaRPr lang="en-US" sz="1800" kern="1200" dirty="0"/>
        </a:p>
      </dsp:txBody>
      <dsp:txXfrm rot="-5400000">
        <a:off x="3230658" y="2941408"/>
        <a:ext cx="5702799" cy="606374"/>
      </dsp:txXfrm>
    </dsp:sp>
    <dsp:sp modelId="{C002B547-931C-4272-B36A-B5BC2906A894}">
      <dsp:nvSpPr>
        <dsp:cNvPr id="0" name=""/>
        <dsp:cNvSpPr/>
      </dsp:nvSpPr>
      <dsp:spPr>
        <a:xfrm>
          <a:off x="4380" y="2866132"/>
          <a:ext cx="3226276" cy="756925"/>
        </a:xfrm>
        <a:prstGeom prst="roundRect">
          <a:avLst/>
        </a:prstGeom>
        <a:solidFill>
          <a:schemeClr val="accent2">
            <a:shade val="50000"/>
            <a:hueOff val="-591173"/>
            <a:satOff val="7783"/>
            <a:lumOff val="466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Term of office</a:t>
          </a:r>
          <a:endParaRPr lang="en-US" sz="2600" kern="1200" dirty="0"/>
        </a:p>
      </dsp:txBody>
      <dsp:txXfrm>
        <a:off x="41330" y="2903082"/>
        <a:ext cx="3152376" cy="683025"/>
      </dsp:txXfrm>
    </dsp:sp>
    <dsp:sp modelId="{7F5790AB-338C-4953-A90D-516143719EA1}">
      <dsp:nvSpPr>
        <dsp:cNvPr id="0" name=""/>
        <dsp:cNvSpPr/>
      </dsp:nvSpPr>
      <dsp:spPr>
        <a:xfrm rot="5400000">
          <a:off x="5405264" y="1492511"/>
          <a:ext cx="1386386" cy="5735602"/>
        </a:xfrm>
        <a:prstGeom prst="round2SameRect">
          <a:avLst/>
        </a:prstGeom>
        <a:solidFill>
          <a:schemeClr val="accent2">
            <a:alpha val="90000"/>
            <a:tint val="55000"/>
            <a:hueOff val="0"/>
            <a:satOff val="0"/>
            <a:lumOff val="0"/>
            <a:alphaOff val="0"/>
          </a:schemeClr>
        </a:solidFill>
        <a:ln w="12700" cap="flat" cmpd="sng" algn="ctr">
          <a:solidFill>
            <a:schemeClr val="accent2">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en-ZA" sz="1800" kern="1200" dirty="0" smtClean="0"/>
            <a:t>To be determined by the Minister, by notice in the Government Gazette, after consultation with the Independent Commission for the Remuneration of Public Office-bearers and the Minister of Finance.</a:t>
          </a:r>
          <a:endParaRPr lang="en-US" sz="1800" kern="1200" dirty="0"/>
        </a:p>
      </dsp:txBody>
      <dsp:txXfrm rot="-5400000">
        <a:off x="3230656" y="3734797"/>
        <a:ext cx="5667924" cy="1251030"/>
      </dsp:txXfrm>
    </dsp:sp>
    <dsp:sp modelId="{AF648771-372A-4731-BE4A-17B87F1911AE}">
      <dsp:nvSpPr>
        <dsp:cNvPr id="0" name=""/>
        <dsp:cNvSpPr/>
      </dsp:nvSpPr>
      <dsp:spPr>
        <a:xfrm>
          <a:off x="4380" y="3638985"/>
          <a:ext cx="3226276" cy="1442655"/>
        </a:xfrm>
        <a:prstGeom prst="roundRect">
          <a:avLst/>
        </a:prstGeom>
        <a:solidFill>
          <a:schemeClr val="accent2">
            <a:shade val="50000"/>
            <a:hueOff val="-394115"/>
            <a:satOff val="5189"/>
            <a:lumOff val="31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Conditions of appointment of Members</a:t>
          </a:r>
          <a:endParaRPr lang="en-US" sz="2600" kern="1200" dirty="0"/>
        </a:p>
      </dsp:txBody>
      <dsp:txXfrm>
        <a:off x="74805" y="3709410"/>
        <a:ext cx="3085426" cy="1301805"/>
      </dsp:txXfrm>
    </dsp:sp>
    <dsp:sp modelId="{36257A14-5DBF-4F61-A7CF-5CC34026346C}">
      <dsp:nvSpPr>
        <dsp:cNvPr id="0" name=""/>
        <dsp:cNvSpPr/>
      </dsp:nvSpPr>
      <dsp:spPr>
        <a:xfrm rot="5400000">
          <a:off x="5592771" y="2753151"/>
          <a:ext cx="1011373" cy="5735602"/>
        </a:xfrm>
        <a:prstGeom prst="round2SameRect">
          <a:avLst/>
        </a:prstGeom>
        <a:solidFill>
          <a:schemeClr val="accent2">
            <a:alpha val="90000"/>
            <a:tint val="55000"/>
            <a:hueOff val="0"/>
            <a:satOff val="0"/>
            <a:lumOff val="0"/>
            <a:alphaOff val="0"/>
          </a:schemeClr>
        </a:solidFill>
        <a:ln w="12700" cap="flat" cmpd="sng" algn="ctr">
          <a:solidFill>
            <a:schemeClr val="accent2">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en-ZA" sz="1800" kern="1200" dirty="0" smtClean="0"/>
            <a:t>The President appoints one member as the Chairperson and another member as the Deputy Chairperson.</a:t>
          </a:r>
          <a:endParaRPr lang="en-US" sz="1800" kern="1200" dirty="0"/>
        </a:p>
      </dsp:txBody>
      <dsp:txXfrm rot="-5400000">
        <a:off x="3230657" y="5164637"/>
        <a:ext cx="5686231" cy="912631"/>
      </dsp:txXfrm>
    </dsp:sp>
    <dsp:sp modelId="{04DF134B-B628-4638-8ED2-077D43200408}">
      <dsp:nvSpPr>
        <dsp:cNvPr id="0" name=""/>
        <dsp:cNvSpPr/>
      </dsp:nvSpPr>
      <dsp:spPr>
        <a:xfrm>
          <a:off x="4380" y="5097567"/>
          <a:ext cx="3226276" cy="1046769"/>
        </a:xfrm>
        <a:prstGeom prst="roundRect">
          <a:avLst/>
        </a:prstGeom>
        <a:solidFill>
          <a:schemeClr val="accent2">
            <a:shade val="50000"/>
            <a:hueOff val="-197058"/>
            <a:satOff val="2594"/>
            <a:lumOff val="155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Chairperson and Deputy Chairperson</a:t>
          </a:r>
          <a:endParaRPr lang="en-US" sz="2600" kern="1200" dirty="0"/>
        </a:p>
      </dsp:txBody>
      <dsp:txXfrm>
        <a:off x="55479" y="5148666"/>
        <a:ext cx="3124078" cy="9445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E126F-3B36-40E6-8A5C-E902AEA7BF35}">
      <dsp:nvSpPr>
        <dsp:cNvPr id="0" name=""/>
        <dsp:cNvSpPr/>
      </dsp:nvSpPr>
      <dsp:spPr>
        <a:xfrm rot="5400000">
          <a:off x="5568558" y="-2331612"/>
          <a:ext cx="1059798" cy="5735602"/>
        </a:xfrm>
        <a:prstGeom prst="round2SameRect">
          <a:avLst/>
        </a:prstGeom>
        <a:solidFill>
          <a:schemeClr val="accent2">
            <a:alpha val="90000"/>
            <a:tint val="55000"/>
            <a:hueOff val="0"/>
            <a:satOff val="0"/>
            <a:lumOff val="0"/>
            <a:alphaOff val="0"/>
          </a:schemeClr>
        </a:solidFill>
        <a:ln w="12700" cap="flat" cmpd="sng" algn="ctr">
          <a:solidFill>
            <a:schemeClr val="accent2">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endParaRPr lang="en-US" sz="1800" kern="1200" dirty="0"/>
        </a:p>
        <a:p>
          <a:pPr marL="171450" lvl="1" indent="-171450" algn="just" defTabSz="800100">
            <a:lnSpc>
              <a:spcPct val="90000"/>
            </a:lnSpc>
            <a:spcBef>
              <a:spcPct val="0"/>
            </a:spcBef>
            <a:spcAft>
              <a:spcPct val="15000"/>
            </a:spcAft>
            <a:buChar char="••"/>
          </a:pPr>
          <a:r>
            <a:rPr lang="en-US" sz="1800" kern="1200" dirty="0" smtClean="0"/>
            <a:t>In the event where a majority vote cannot be reached, the </a:t>
          </a:r>
          <a:r>
            <a:rPr lang="en-US" sz="1800" u="sng" kern="1200" dirty="0" smtClean="0"/>
            <a:t>Chairperson has the casting vote.</a:t>
          </a:r>
        </a:p>
      </dsp:txBody>
      <dsp:txXfrm rot="-5400000">
        <a:off x="3230657" y="58024"/>
        <a:ext cx="5683867" cy="956328"/>
      </dsp:txXfrm>
    </dsp:sp>
    <dsp:sp modelId="{D5FFE689-CED6-4530-A387-B80A277F81EB}">
      <dsp:nvSpPr>
        <dsp:cNvPr id="0" name=""/>
        <dsp:cNvSpPr/>
      </dsp:nvSpPr>
      <dsp:spPr>
        <a:xfrm>
          <a:off x="4380" y="4543"/>
          <a:ext cx="3226276" cy="1063291"/>
        </a:xfrm>
        <a:prstGeom prst="roundRect">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t>Meetings</a:t>
          </a:r>
          <a:endParaRPr lang="en-US" sz="2200" kern="1200" dirty="0"/>
        </a:p>
      </dsp:txBody>
      <dsp:txXfrm>
        <a:off x="56286" y="56449"/>
        <a:ext cx="3122464" cy="959479"/>
      </dsp:txXfrm>
    </dsp:sp>
    <dsp:sp modelId="{A8EA8F74-1B9A-48F8-8531-52ADA272278F}">
      <dsp:nvSpPr>
        <dsp:cNvPr id="0" name=""/>
        <dsp:cNvSpPr/>
      </dsp:nvSpPr>
      <dsp:spPr>
        <a:xfrm rot="5400000">
          <a:off x="5500378" y="-1093497"/>
          <a:ext cx="1196160" cy="5735602"/>
        </a:xfrm>
        <a:prstGeom prst="round2SameRect">
          <a:avLst/>
        </a:prstGeom>
        <a:solidFill>
          <a:schemeClr val="accent2">
            <a:alpha val="90000"/>
            <a:tint val="55000"/>
            <a:hueOff val="0"/>
            <a:satOff val="0"/>
            <a:lumOff val="0"/>
            <a:alphaOff val="0"/>
          </a:schemeClr>
        </a:solidFill>
        <a:ln w="12700" cap="flat" cmpd="sng" algn="ctr">
          <a:solidFill>
            <a:schemeClr val="accent2">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endParaRPr lang="en-US" sz="1800" kern="1200" dirty="0"/>
        </a:p>
        <a:p>
          <a:pPr marL="171450" lvl="1" indent="-171450" algn="just" defTabSz="800100">
            <a:lnSpc>
              <a:spcPct val="90000"/>
            </a:lnSpc>
            <a:spcBef>
              <a:spcPct val="0"/>
            </a:spcBef>
            <a:spcAft>
              <a:spcPct val="15000"/>
            </a:spcAft>
            <a:buChar char="••"/>
          </a:pPr>
          <a:endParaRPr lang="en-US" sz="1800" kern="1200" dirty="0" smtClean="0"/>
        </a:p>
        <a:p>
          <a:pPr marL="171450" lvl="1" indent="-171450" algn="just" defTabSz="800100">
            <a:lnSpc>
              <a:spcPct val="90000"/>
            </a:lnSpc>
            <a:spcBef>
              <a:spcPct val="0"/>
            </a:spcBef>
            <a:spcAft>
              <a:spcPct val="15000"/>
            </a:spcAft>
            <a:buChar char="••"/>
          </a:pPr>
          <a:r>
            <a:rPr lang="en-US" sz="1800" kern="1200" dirty="0" smtClean="0"/>
            <a:t>Enables the Board to determine its rules and procedures to conduct its business and to keep records of its proceedings and decisions. </a:t>
          </a:r>
        </a:p>
        <a:p>
          <a:pPr marL="171450" lvl="1" indent="-171450" algn="l" defTabSz="800100">
            <a:lnSpc>
              <a:spcPct val="90000"/>
            </a:lnSpc>
            <a:spcBef>
              <a:spcPct val="0"/>
            </a:spcBef>
            <a:spcAft>
              <a:spcPct val="15000"/>
            </a:spcAft>
            <a:buChar char="••"/>
          </a:pPr>
          <a:endParaRPr lang="en-US" sz="1800" kern="1200" dirty="0" smtClean="0"/>
        </a:p>
        <a:p>
          <a:pPr marL="171450" lvl="1" indent="-171450" algn="just" defTabSz="800100">
            <a:lnSpc>
              <a:spcPct val="90000"/>
            </a:lnSpc>
            <a:spcBef>
              <a:spcPct val="0"/>
            </a:spcBef>
            <a:spcAft>
              <a:spcPct val="15000"/>
            </a:spcAft>
            <a:buChar char="••"/>
          </a:pPr>
          <a:endParaRPr lang="en-US" sz="1800" kern="1200" dirty="0"/>
        </a:p>
      </dsp:txBody>
      <dsp:txXfrm rot="-5400000">
        <a:off x="3230657" y="1234616"/>
        <a:ext cx="5677210" cy="1079376"/>
      </dsp:txXfrm>
    </dsp:sp>
    <dsp:sp modelId="{249A93F0-8C0F-49A9-BB38-F618FDA2C9D0}">
      <dsp:nvSpPr>
        <dsp:cNvPr id="0" name=""/>
        <dsp:cNvSpPr/>
      </dsp:nvSpPr>
      <dsp:spPr>
        <a:xfrm>
          <a:off x="4380" y="1087479"/>
          <a:ext cx="3226276" cy="1373647"/>
        </a:xfrm>
        <a:prstGeom prst="roundRect">
          <a:avLst/>
        </a:prstGeom>
        <a:solidFill>
          <a:schemeClr val="accent2">
            <a:shade val="50000"/>
            <a:hueOff val="-236469"/>
            <a:satOff val="3113"/>
            <a:lumOff val="18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t>Rules of procedure</a:t>
          </a:r>
          <a:endParaRPr lang="en-US" sz="2200" kern="1200" dirty="0"/>
        </a:p>
      </dsp:txBody>
      <dsp:txXfrm>
        <a:off x="71436" y="1154535"/>
        <a:ext cx="3092164" cy="1239535"/>
      </dsp:txXfrm>
    </dsp:sp>
    <dsp:sp modelId="{41300886-B62A-4E19-8370-F3E5EB69BFF5}">
      <dsp:nvSpPr>
        <dsp:cNvPr id="0" name=""/>
        <dsp:cNvSpPr/>
      </dsp:nvSpPr>
      <dsp:spPr>
        <a:xfrm rot="5400000">
          <a:off x="5597274" y="163365"/>
          <a:ext cx="1002367" cy="5735602"/>
        </a:xfrm>
        <a:prstGeom prst="round2SameRect">
          <a:avLst/>
        </a:prstGeom>
        <a:solidFill>
          <a:schemeClr val="accent2">
            <a:alpha val="90000"/>
            <a:tint val="55000"/>
            <a:hueOff val="0"/>
            <a:satOff val="0"/>
            <a:lumOff val="0"/>
            <a:alphaOff val="0"/>
          </a:schemeClr>
        </a:solidFill>
        <a:ln w="12700" cap="flat" cmpd="sng" algn="ctr">
          <a:solidFill>
            <a:schemeClr val="accent2">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endParaRPr lang="en-US" sz="1600" kern="1200" dirty="0"/>
        </a:p>
        <a:p>
          <a:pPr marL="171450" lvl="1" indent="-171450" algn="just" defTabSz="800100">
            <a:lnSpc>
              <a:spcPct val="90000"/>
            </a:lnSpc>
            <a:spcBef>
              <a:spcPct val="0"/>
            </a:spcBef>
            <a:spcAft>
              <a:spcPct val="15000"/>
            </a:spcAft>
            <a:buChar char="••"/>
          </a:pPr>
          <a:endParaRPr lang="en-US" sz="1800" kern="1200" dirty="0"/>
        </a:p>
        <a:p>
          <a:pPr marL="171450" lvl="1" indent="-171450" algn="just" defTabSz="800100">
            <a:lnSpc>
              <a:spcPct val="90000"/>
            </a:lnSpc>
            <a:spcBef>
              <a:spcPct val="0"/>
            </a:spcBef>
            <a:spcAft>
              <a:spcPct val="15000"/>
            </a:spcAft>
            <a:buChar char="••"/>
          </a:pPr>
          <a:r>
            <a:rPr lang="en-US" sz="1800" kern="1200" dirty="0" smtClean="0"/>
            <a:t>Establish one or more committees to assist the Board to performance its function or exercise any of its powers.</a:t>
          </a:r>
          <a:endParaRPr lang="en-US" sz="1800" kern="1200" dirty="0"/>
        </a:p>
        <a:p>
          <a:pPr marL="171450" lvl="1" indent="-171450" algn="l" defTabSz="711200">
            <a:lnSpc>
              <a:spcPct val="90000"/>
            </a:lnSpc>
            <a:spcBef>
              <a:spcPct val="0"/>
            </a:spcBef>
            <a:spcAft>
              <a:spcPct val="15000"/>
            </a:spcAft>
            <a:buChar char="••"/>
          </a:pPr>
          <a:endParaRPr lang="en-US" sz="1600" kern="1200" dirty="0" smtClean="0"/>
        </a:p>
        <a:p>
          <a:pPr marL="171450" lvl="1" indent="-171450" algn="just" defTabSz="711200">
            <a:lnSpc>
              <a:spcPct val="90000"/>
            </a:lnSpc>
            <a:spcBef>
              <a:spcPct val="0"/>
            </a:spcBef>
            <a:spcAft>
              <a:spcPct val="15000"/>
            </a:spcAft>
            <a:buChar char="••"/>
          </a:pPr>
          <a:endParaRPr lang="en-US" sz="1600" kern="1200" dirty="0"/>
        </a:p>
      </dsp:txBody>
      <dsp:txXfrm rot="-5400000">
        <a:off x="3230657" y="2578914"/>
        <a:ext cx="5686670" cy="904503"/>
      </dsp:txXfrm>
    </dsp:sp>
    <dsp:sp modelId="{06D5BFB3-5FBD-4F1E-9F59-FD0E4E3CE352}">
      <dsp:nvSpPr>
        <dsp:cNvPr id="0" name=""/>
        <dsp:cNvSpPr/>
      </dsp:nvSpPr>
      <dsp:spPr>
        <a:xfrm>
          <a:off x="4380" y="2480772"/>
          <a:ext cx="3226276" cy="1100789"/>
        </a:xfrm>
        <a:prstGeom prst="roundRect">
          <a:avLst/>
        </a:prstGeom>
        <a:solidFill>
          <a:schemeClr val="accent2">
            <a:shade val="50000"/>
            <a:hueOff val="-472938"/>
            <a:satOff val="6226"/>
            <a:lumOff val="37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t>Committees</a:t>
          </a:r>
          <a:endParaRPr lang="en-US" sz="2200" kern="1200" dirty="0"/>
        </a:p>
      </dsp:txBody>
      <dsp:txXfrm>
        <a:off x="58116" y="2534508"/>
        <a:ext cx="3118804" cy="993317"/>
      </dsp:txXfrm>
    </dsp:sp>
    <dsp:sp modelId="{CC03B186-EA56-431F-848D-F0FEB146B847}">
      <dsp:nvSpPr>
        <dsp:cNvPr id="0" name=""/>
        <dsp:cNvSpPr/>
      </dsp:nvSpPr>
      <dsp:spPr>
        <a:xfrm rot="5400000">
          <a:off x="5557229" y="1292137"/>
          <a:ext cx="1082457" cy="5735602"/>
        </a:xfrm>
        <a:prstGeom prst="round2SameRect">
          <a:avLst/>
        </a:prstGeom>
        <a:solidFill>
          <a:schemeClr val="accent2">
            <a:alpha val="90000"/>
            <a:tint val="55000"/>
            <a:hueOff val="0"/>
            <a:satOff val="0"/>
            <a:lumOff val="0"/>
            <a:alphaOff val="0"/>
          </a:schemeClr>
        </a:solidFill>
        <a:ln w="12700" cap="flat" cmpd="sng" algn="ctr">
          <a:solidFill>
            <a:schemeClr val="accent2">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endParaRPr lang="en-US" sz="1800" kern="1200" dirty="0"/>
        </a:p>
        <a:p>
          <a:pPr marL="171450" lvl="1" indent="-171450" algn="just" defTabSz="711200">
            <a:lnSpc>
              <a:spcPct val="90000"/>
            </a:lnSpc>
            <a:spcBef>
              <a:spcPct val="0"/>
            </a:spcBef>
            <a:spcAft>
              <a:spcPct val="15000"/>
            </a:spcAft>
            <a:buChar char="••"/>
          </a:pPr>
          <a:endParaRPr lang="en-US" sz="1600" kern="1200" dirty="0" smtClean="0"/>
        </a:p>
        <a:p>
          <a:pPr marL="171450" lvl="1" indent="-171450" algn="just" defTabSz="800100">
            <a:lnSpc>
              <a:spcPct val="90000"/>
            </a:lnSpc>
            <a:spcBef>
              <a:spcPct val="0"/>
            </a:spcBef>
            <a:spcAft>
              <a:spcPct val="15000"/>
            </a:spcAft>
            <a:buChar char="••"/>
          </a:pPr>
          <a:r>
            <a:rPr lang="en-US" sz="1800" kern="1200" dirty="0" smtClean="0"/>
            <a:t>The Board may delegate any of its powers, excluding the power to make the final decision on the determination of a municipal boundary</a:t>
          </a:r>
        </a:p>
        <a:p>
          <a:pPr marL="171450" lvl="1" indent="-171450" algn="l" defTabSz="800100">
            <a:lnSpc>
              <a:spcPct val="90000"/>
            </a:lnSpc>
            <a:spcBef>
              <a:spcPct val="0"/>
            </a:spcBef>
            <a:spcAft>
              <a:spcPct val="15000"/>
            </a:spcAft>
            <a:buChar char="••"/>
          </a:pPr>
          <a:endParaRPr lang="en-US" sz="1800" kern="1200" dirty="0" smtClean="0"/>
        </a:p>
        <a:p>
          <a:pPr marL="171450" lvl="1" indent="-171450" algn="just" defTabSz="800100">
            <a:lnSpc>
              <a:spcPct val="90000"/>
            </a:lnSpc>
            <a:spcBef>
              <a:spcPct val="0"/>
            </a:spcBef>
            <a:spcAft>
              <a:spcPct val="15000"/>
            </a:spcAft>
            <a:buChar char="••"/>
          </a:pPr>
          <a:endParaRPr lang="en-US" sz="1800" kern="1200" dirty="0"/>
        </a:p>
      </dsp:txBody>
      <dsp:txXfrm rot="-5400000">
        <a:off x="3230657" y="3671551"/>
        <a:ext cx="5682761" cy="976775"/>
      </dsp:txXfrm>
    </dsp:sp>
    <dsp:sp modelId="{C002B547-931C-4272-B36A-B5BC2906A894}">
      <dsp:nvSpPr>
        <dsp:cNvPr id="0" name=""/>
        <dsp:cNvSpPr/>
      </dsp:nvSpPr>
      <dsp:spPr>
        <a:xfrm>
          <a:off x="4380" y="3601205"/>
          <a:ext cx="3226276" cy="1117467"/>
        </a:xfrm>
        <a:prstGeom prst="roundRect">
          <a:avLst/>
        </a:prstGeom>
        <a:solidFill>
          <a:schemeClr val="accent2">
            <a:shade val="50000"/>
            <a:hueOff val="-472938"/>
            <a:satOff val="6226"/>
            <a:lumOff val="37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endParaRPr lang="en-US" sz="2200" kern="1200" dirty="0" smtClean="0"/>
        </a:p>
        <a:p>
          <a:pPr lvl="0" algn="ctr" defTabSz="977900">
            <a:lnSpc>
              <a:spcPct val="90000"/>
            </a:lnSpc>
            <a:spcBef>
              <a:spcPct val="0"/>
            </a:spcBef>
            <a:spcAft>
              <a:spcPct val="35000"/>
            </a:spcAft>
          </a:pPr>
          <a:r>
            <a:rPr lang="en-US" sz="2200" kern="1200" dirty="0" smtClean="0"/>
            <a:t>Assignment of powers and duties</a:t>
          </a:r>
        </a:p>
        <a:p>
          <a:pPr lvl="0" algn="ctr" defTabSz="977900">
            <a:lnSpc>
              <a:spcPct val="90000"/>
            </a:lnSpc>
            <a:spcBef>
              <a:spcPct val="0"/>
            </a:spcBef>
            <a:spcAft>
              <a:spcPct val="35000"/>
            </a:spcAft>
          </a:pPr>
          <a:endParaRPr lang="en-US" sz="2200" kern="1200" dirty="0"/>
        </a:p>
      </dsp:txBody>
      <dsp:txXfrm>
        <a:off x="58930" y="3655755"/>
        <a:ext cx="3117176" cy="1008367"/>
      </dsp:txXfrm>
    </dsp:sp>
    <dsp:sp modelId="{7F5790AB-338C-4953-A90D-516143719EA1}">
      <dsp:nvSpPr>
        <dsp:cNvPr id="0" name=""/>
        <dsp:cNvSpPr/>
      </dsp:nvSpPr>
      <dsp:spPr>
        <a:xfrm rot="5400000">
          <a:off x="5522523" y="2473725"/>
          <a:ext cx="1151870" cy="5735602"/>
        </a:xfrm>
        <a:prstGeom prst="round2SameRect">
          <a:avLst/>
        </a:prstGeom>
        <a:solidFill>
          <a:schemeClr val="accent2">
            <a:alpha val="90000"/>
            <a:tint val="55000"/>
            <a:hueOff val="0"/>
            <a:satOff val="0"/>
            <a:lumOff val="0"/>
            <a:alphaOff val="0"/>
          </a:schemeClr>
        </a:solidFill>
        <a:ln w="12700" cap="flat" cmpd="sng" algn="ctr">
          <a:solidFill>
            <a:schemeClr val="accent2">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endParaRPr lang="en-US" sz="1600" kern="1200" dirty="0"/>
        </a:p>
        <a:p>
          <a:pPr marL="171450" lvl="1" indent="-171450" algn="just" defTabSz="711200">
            <a:lnSpc>
              <a:spcPct val="90000"/>
            </a:lnSpc>
            <a:spcBef>
              <a:spcPct val="0"/>
            </a:spcBef>
            <a:spcAft>
              <a:spcPct val="15000"/>
            </a:spcAft>
            <a:buChar char="••"/>
          </a:pPr>
          <a:endParaRPr lang="en-US" sz="1600" kern="1200" dirty="0" smtClean="0"/>
        </a:p>
        <a:p>
          <a:pPr marL="171450" lvl="1" indent="-171450" algn="just" defTabSz="800100">
            <a:lnSpc>
              <a:spcPct val="90000"/>
            </a:lnSpc>
            <a:spcBef>
              <a:spcPct val="0"/>
            </a:spcBef>
            <a:spcAft>
              <a:spcPct val="15000"/>
            </a:spcAft>
            <a:buChar char="••"/>
          </a:pPr>
          <a:r>
            <a:rPr lang="en-US" sz="1800" kern="1200" dirty="0" smtClean="0"/>
            <a:t>Members to perform their functions in good faith and without fear, favour or prejudice; </a:t>
          </a:r>
        </a:p>
        <a:p>
          <a:pPr marL="171450" lvl="1" indent="-171450" algn="just" defTabSz="800100">
            <a:lnSpc>
              <a:spcPct val="90000"/>
            </a:lnSpc>
            <a:spcBef>
              <a:spcPct val="0"/>
            </a:spcBef>
            <a:spcAft>
              <a:spcPct val="15000"/>
            </a:spcAft>
            <a:buChar char="••"/>
          </a:pPr>
          <a:r>
            <a:rPr lang="en-US" sz="1800" kern="1200" dirty="0" smtClean="0"/>
            <a:t>Person who contravenes or fails to comply, is guilty of misconduct. </a:t>
          </a:r>
        </a:p>
        <a:p>
          <a:pPr marL="171450" lvl="1" indent="-171450" algn="l" defTabSz="711200">
            <a:lnSpc>
              <a:spcPct val="90000"/>
            </a:lnSpc>
            <a:spcBef>
              <a:spcPct val="0"/>
            </a:spcBef>
            <a:spcAft>
              <a:spcPct val="15000"/>
            </a:spcAft>
            <a:buChar char="••"/>
          </a:pPr>
          <a:endParaRPr lang="en-US" sz="1600" kern="1200" dirty="0" smtClean="0"/>
        </a:p>
        <a:p>
          <a:pPr marL="171450" lvl="1" indent="-171450" algn="just" defTabSz="711200">
            <a:lnSpc>
              <a:spcPct val="90000"/>
            </a:lnSpc>
            <a:spcBef>
              <a:spcPct val="0"/>
            </a:spcBef>
            <a:spcAft>
              <a:spcPct val="15000"/>
            </a:spcAft>
            <a:buChar char="••"/>
          </a:pPr>
          <a:endParaRPr lang="en-US" sz="1600" kern="1200" dirty="0"/>
        </a:p>
      </dsp:txBody>
      <dsp:txXfrm rot="-5400000">
        <a:off x="3230657" y="4821821"/>
        <a:ext cx="5679372" cy="1039410"/>
      </dsp:txXfrm>
    </dsp:sp>
    <dsp:sp modelId="{AF648771-372A-4731-BE4A-17B87F1911AE}">
      <dsp:nvSpPr>
        <dsp:cNvPr id="0" name=""/>
        <dsp:cNvSpPr/>
      </dsp:nvSpPr>
      <dsp:spPr>
        <a:xfrm>
          <a:off x="4380" y="4738317"/>
          <a:ext cx="3226276" cy="1206417"/>
        </a:xfrm>
        <a:prstGeom prst="roundRect">
          <a:avLst/>
        </a:prstGeom>
        <a:solidFill>
          <a:schemeClr val="accent2">
            <a:shade val="50000"/>
            <a:hueOff val="-236469"/>
            <a:satOff val="3113"/>
            <a:lumOff val="18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endParaRPr lang="en-US" sz="2200" kern="1200" dirty="0" smtClean="0"/>
        </a:p>
        <a:p>
          <a:pPr lvl="0" algn="ctr" defTabSz="977900">
            <a:lnSpc>
              <a:spcPct val="90000"/>
            </a:lnSpc>
            <a:spcBef>
              <a:spcPct val="0"/>
            </a:spcBef>
            <a:spcAft>
              <a:spcPct val="35000"/>
            </a:spcAft>
          </a:pPr>
          <a:r>
            <a:rPr lang="en-US" sz="2200" kern="1200" dirty="0" smtClean="0"/>
            <a:t>Conduct of members</a:t>
          </a:r>
        </a:p>
        <a:p>
          <a:pPr lvl="0" algn="ctr" defTabSz="977900">
            <a:lnSpc>
              <a:spcPct val="90000"/>
            </a:lnSpc>
            <a:spcBef>
              <a:spcPct val="0"/>
            </a:spcBef>
            <a:spcAft>
              <a:spcPct val="35000"/>
            </a:spcAft>
          </a:pPr>
          <a:endParaRPr lang="en-US" sz="2600" kern="1200" dirty="0"/>
        </a:p>
      </dsp:txBody>
      <dsp:txXfrm>
        <a:off x="63272" y="4797209"/>
        <a:ext cx="3108492" cy="10886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4CFA4-EED4-4FFC-B00E-8DFE945F0B18}">
      <dsp:nvSpPr>
        <dsp:cNvPr id="0" name=""/>
        <dsp:cNvSpPr/>
      </dsp:nvSpPr>
      <dsp:spPr>
        <a:xfrm>
          <a:off x="3248" y="52435"/>
          <a:ext cx="1953498" cy="4896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b="1" kern="1200" dirty="0" smtClean="0"/>
            <a:t>Funding</a:t>
          </a:r>
          <a:endParaRPr lang="en-US" sz="1800" b="1" kern="1200" dirty="0"/>
        </a:p>
      </dsp:txBody>
      <dsp:txXfrm>
        <a:off x="3248" y="52435"/>
        <a:ext cx="1953498" cy="489600"/>
      </dsp:txXfrm>
    </dsp:sp>
    <dsp:sp modelId="{0E87D6DE-AAA7-42C4-B89F-FD2DCD30A2AA}">
      <dsp:nvSpPr>
        <dsp:cNvPr id="0" name=""/>
        <dsp:cNvSpPr/>
      </dsp:nvSpPr>
      <dsp:spPr>
        <a:xfrm>
          <a:off x="3248" y="542035"/>
          <a:ext cx="1953498" cy="485316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ZA" sz="1800" kern="1200" dirty="0" smtClean="0">
              <a:effectLst/>
              <a:latin typeface="+mn-lt"/>
              <a:ea typeface="Calibri" panose="020F0502020204030204" pitchFamily="34" charset="0"/>
              <a:cs typeface="Arial" panose="020B0604020202020204" pitchFamily="34" charset="0"/>
            </a:rPr>
            <a:t>MDB entitled to funding appropriated annually by Parliament to enable it to perform its functions effectively.</a:t>
          </a:r>
          <a:endParaRPr lang="en-US" sz="1800" kern="1200" dirty="0">
            <a:latin typeface="+mn-lt"/>
          </a:endParaRPr>
        </a:p>
        <a:p>
          <a:pPr marL="171450" lvl="1" indent="-171450" algn="l" defTabSz="800100">
            <a:lnSpc>
              <a:spcPct val="90000"/>
            </a:lnSpc>
            <a:spcBef>
              <a:spcPct val="0"/>
            </a:spcBef>
            <a:spcAft>
              <a:spcPct val="15000"/>
            </a:spcAft>
            <a:buChar char="••"/>
          </a:pPr>
          <a:endParaRPr lang="en-US" sz="1800" kern="1200" dirty="0">
            <a:latin typeface="+mn-lt"/>
          </a:endParaRPr>
        </a:p>
        <a:p>
          <a:pPr marL="171450" lvl="1" indent="-171450" algn="l" defTabSz="800100">
            <a:lnSpc>
              <a:spcPct val="90000"/>
            </a:lnSpc>
            <a:spcBef>
              <a:spcPct val="0"/>
            </a:spcBef>
            <a:spcAft>
              <a:spcPct val="15000"/>
            </a:spcAft>
            <a:buChar char="••"/>
          </a:pPr>
          <a:r>
            <a:rPr lang="en-ZA" sz="1800" kern="1200" dirty="0" smtClean="0">
              <a:effectLst/>
              <a:latin typeface="+mn-lt"/>
              <a:ea typeface="Calibri" panose="020F0502020204030204" pitchFamily="34" charset="0"/>
              <a:cs typeface="Arial" panose="020B0604020202020204" pitchFamily="34" charset="0"/>
            </a:rPr>
            <a:t>MDB may receive additional funding from any other source through the National Revenue Fund.</a:t>
          </a:r>
          <a:endParaRPr lang="en-US" sz="1800" kern="1200" dirty="0">
            <a:effectLst/>
            <a:latin typeface="+mn-lt"/>
            <a:ea typeface="Calibri" panose="020F0502020204030204" pitchFamily="34" charset="0"/>
            <a:cs typeface="Times New Roman" panose="02020603050405020304" pitchFamily="18" charset="0"/>
          </a:endParaRPr>
        </a:p>
      </dsp:txBody>
      <dsp:txXfrm>
        <a:off x="3248" y="542035"/>
        <a:ext cx="1953498" cy="4853160"/>
      </dsp:txXfrm>
    </dsp:sp>
    <dsp:sp modelId="{E7A91111-EA39-4F87-87D4-60893C25C974}">
      <dsp:nvSpPr>
        <dsp:cNvPr id="0" name=""/>
        <dsp:cNvSpPr/>
      </dsp:nvSpPr>
      <dsp:spPr>
        <a:xfrm>
          <a:off x="2230236" y="52435"/>
          <a:ext cx="1953498" cy="4896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b="1" kern="1200" dirty="0" smtClean="0"/>
            <a:t>Accountability</a:t>
          </a:r>
          <a:endParaRPr lang="en-US" sz="1800" b="1" kern="1200" dirty="0"/>
        </a:p>
      </dsp:txBody>
      <dsp:txXfrm>
        <a:off x="2230236" y="52435"/>
        <a:ext cx="1953498" cy="489600"/>
      </dsp:txXfrm>
    </dsp:sp>
    <dsp:sp modelId="{207FA04A-9E1B-4D89-9D34-52249A421D8C}">
      <dsp:nvSpPr>
        <dsp:cNvPr id="0" name=""/>
        <dsp:cNvSpPr/>
      </dsp:nvSpPr>
      <dsp:spPr>
        <a:xfrm>
          <a:off x="2230236" y="542035"/>
          <a:ext cx="1953498" cy="485316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ZA" sz="1800" kern="1200" dirty="0" smtClean="0"/>
            <a:t>MDB to keep full and proper records of all income and expenditure; assets, liabilities and financial transactions; and ensure that resources are properly safeguarded and used in the most efficient and effective manner.</a:t>
          </a:r>
          <a:endParaRPr lang="en-US" sz="1800" kern="1200" dirty="0"/>
        </a:p>
      </dsp:txBody>
      <dsp:txXfrm>
        <a:off x="2230236" y="542035"/>
        <a:ext cx="1953498" cy="4853160"/>
      </dsp:txXfrm>
    </dsp:sp>
    <dsp:sp modelId="{745F6933-A23D-4DC7-A720-5EA44E3FA0E6}">
      <dsp:nvSpPr>
        <dsp:cNvPr id="0" name=""/>
        <dsp:cNvSpPr/>
      </dsp:nvSpPr>
      <dsp:spPr>
        <a:xfrm>
          <a:off x="4457224" y="52435"/>
          <a:ext cx="1953498" cy="48960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ZA" sz="1800" b="1" kern="1200" dirty="0" smtClean="0"/>
            <a:t>Auditing</a:t>
          </a:r>
          <a:endParaRPr lang="en-US" sz="1800" kern="1200" dirty="0"/>
        </a:p>
      </dsp:txBody>
      <dsp:txXfrm>
        <a:off x="4457224" y="52435"/>
        <a:ext cx="1953498" cy="489600"/>
      </dsp:txXfrm>
    </dsp:sp>
    <dsp:sp modelId="{A121585C-7190-4C01-916E-726F9DA0DBB8}">
      <dsp:nvSpPr>
        <dsp:cNvPr id="0" name=""/>
        <dsp:cNvSpPr/>
      </dsp:nvSpPr>
      <dsp:spPr>
        <a:xfrm>
          <a:off x="4457224" y="542035"/>
          <a:ext cx="1953498" cy="485316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ZA" sz="1800" kern="1200" dirty="0" smtClean="0"/>
            <a:t>The financial statements and records of the MDB must be audited annually by the Auditor-General.</a:t>
          </a:r>
          <a:endParaRPr lang="en-US" sz="1800" kern="1200" dirty="0"/>
        </a:p>
      </dsp:txBody>
      <dsp:txXfrm>
        <a:off x="4457224" y="542035"/>
        <a:ext cx="1953498" cy="4853160"/>
      </dsp:txXfrm>
    </dsp:sp>
    <dsp:sp modelId="{649756B6-5393-4EA0-8B0D-77365339BF68}">
      <dsp:nvSpPr>
        <dsp:cNvPr id="0" name=""/>
        <dsp:cNvSpPr/>
      </dsp:nvSpPr>
      <dsp:spPr>
        <a:xfrm>
          <a:off x="6684212" y="52435"/>
          <a:ext cx="1953498" cy="48960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b="1" kern="1200" dirty="0" smtClean="0"/>
            <a:t>Reporting</a:t>
          </a:r>
          <a:endParaRPr lang="en-US" sz="1800" b="1" kern="1200" dirty="0"/>
        </a:p>
      </dsp:txBody>
      <dsp:txXfrm>
        <a:off x="6684212" y="52435"/>
        <a:ext cx="1953498" cy="489600"/>
      </dsp:txXfrm>
    </dsp:sp>
    <dsp:sp modelId="{BD728ECA-43FD-4410-85AF-8B36B3E6CEAB}">
      <dsp:nvSpPr>
        <dsp:cNvPr id="0" name=""/>
        <dsp:cNvSpPr/>
      </dsp:nvSpPr>
      <dsp:spPr>
        <a:xfrm>
          <a:off x="6684212" y="542035"/>
          <a:ext cx="1953498" cy="485316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ZA" sz="1800" kern="1200" dirty="0" smtClean="0"/>
            <a:t>The MDB to be accountable  to Parliament and must annually submit to both Houses of Parliament a written report on the activities of the MDB during a financial year.</a:t>
          </a:r>
          <a:endParaRPr lang="en-US" sz="1800" kern="1200" dirty="0"/>
        </a:p>
        <a:p>
          <a:pPr marL="171450" lvl="1" indent="-171450" algn="l" defTabSz="800100">
            <a:lnSpc>
              <a:spcPct val="90000"/>
            </a:lnSpc>
            <a:spcBef>
              <a:spcPct val="0"/>
            </a:spcBef>
            <a:spcAft>
              <a:spcPct val="15000"/>
            </a:spcAft>
            <a:buChar char="••"/>
          </a:pPr>
          <a:r>
            <a:rPr lang="en-ZA" sz="1800" kern="1200" dirty="0" smtClean="0"/>
            <a:t>The report must be submitted in accordance with the prescripts of the PFMA.</a:t>
          </a:r>
          <a:endParaRPr lang="en-US" sz="1800" kern="1200" dirty="0"/>
        </a:p>
      </dsp:txBody>
      <dsp:txXfrm>
        <a:off x="6684212" y="542035"/>
        <a:ext cx="1953498" cy="48531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AE2440-365F-43CE-85AD-00B68DB2D805}">
      <dsp:nvSpPr>
        <dsp:cNvPr id="0" name=""/>
        <dsp:cNvSpPr/>
      </dsp:nvSpPr>
      <dsp:spPr>
        <a:xfrm rot="16200000">
          <a:off x="-2055700" y="2055700"/>
          <a:ext cx="5544616" cy="1433214"/>
        </a:xfrm>
        <a:prstGeom prst="flowChartManualOperation">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0" tIns="0" rIns="88900" bIns="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1. </a:t>
          </a:r>
          <a:r>
            <a:rPr lang="en-ZA" sz="1400" b="1" kern="1200" dirty="0" smtClean="0">
              <a:solidFill>
                <a:schemeClr val="tx1"/>
              </a:solidFill>
            </a:rPr>
            <a:t>Initiation of the demarcation process</a:t>
          </a:r>
          <a:endParaRPr lang="en-ZA" sz="1400" b="1" kern="1200" dirty="0">
            <a:solidFill>
              <a:schemeClr val="tx1"/>
            </a:solidFill>
          </a:endParaRPr>
        </a:p>
      </dsp:txBody>
      <dsp:txXfrm rot="5400000">
        <a:off x="1" y="1108922"/>
        <a:ext cx="1433214" cy="3326770"/>
      </dsp:txXfrm>
    </dsp:sp>
    <dsp:sp modelId="{3A4A9A87-B0DA-4912-9E73-2EC17A6B3720}">
      <dsp:nvSpPr>
        <dsp:cNvPr id="0" name=""/>
        <dsp:cNvSpPr/>
      </dsp:nvSpPr>
      <dsp:spPr>
        <a:xfrm rot="16200000">
          <a:off x="-511366" y="2055700"/>
          <a:ext cx="5544616" cy="1433214"/>
        </a:xfrm>
        <a:prstGeom prst="flowChartManualOperation">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0" tIns="0" rIns="88900" bIns="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2.</a:t>
          </a:r>
          <a:r>
            <a:rPr lang="en-ZA" sz="1400" b="1" kern="1200" dirty="0" smtClean="0">
              <a:solidFill>
                <a:schemeClr val="tx1"/>
              </a:solidFill>
            </a:rPr>
            <a:t> Notification of intention to investigate a request for the determination of a municipal boundary</a:t>
          </a:r>
          <a:endParaRPr lang="en-US" sz="1400" b="1" kern="1200" dirty="0" smtClean="0">
            <a:solidFill>
              <a:schemeClr val="tx1"/>
            </a:solidFill>
          </a:endParaRPr>
        </a:p>
        <a:p>
          <a:pPr lvl="0" algn="ctr" defTabSz="622300">
            <a:lnSpc>
              <a:spcPct val="90000"/>
            </a:lnSpc>
            <a:spcBef>
              <a:spcPct val="0"/>
            </a:spcBef>
            <a:spcAft>
              <a:spcPct val="35000"/>
            </a:spcAft>
          </a:pPr>
          <a:r>
            <a:rPr lang="en-US" sz="1400" b="1" kern="1200" dirty="0" smtClean="0">
              <a:solidFill>
                <a:schemeClr val="tx1"/>
              </a:solidFill>
            </a:rPr>
            <a:t> </a:t>
          </a:r>
          <a:endParaRPr lang="en-ZA" sz="1400" b="1" kern="1200" dirty="0">
            <a:solidFill>
              <a:schemeClr val="tx1"/>
            </a:solidFill>
          </a:endParaRPr>
        </a:p>
      </dsp:txBody>
      <dsp:txXfrm rot="5400000">
        <a:off x="1544335" y="1108922"/>
        <a:ext cx="1433214" cy="3326770"/>
      </dsp:txXfrm>
    </dsp:sp>
    <dsp:sp modelId="{610BD9E7-CEB4-464D-B0E5-BC6089738AE2}">
      <dsp:nvSpPr>
        <dsp:cNvPr id="0" name=""/>
        <dsp:cNvSpPr/>
      </dsp:nvSpPr>
      <dsp:spPr>
        <a:xfrm rot="16200000">
          <a:off x="1029339" y="2055700"/>
          <a:ext cx="5544616" cy="1433214"/>
        </a:xfrm>
        <a:prstGeom prst="flowChartManualOperation">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0" tIns="0" rIns="88900" bIns="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3. </a:t>
          </a:r>
          <a:r>
            <a:rPr lang="en-ZA" sz="1400" b="1" kern="1200" dirty="0" smtClean="0">
              <a:solidFill>
                <a:schemeClr val="tx1"/>
              </a:solidFill>
            </a:rPr>
            <a:t>Conducting investigations on municipal boundaries</a:t>
          </a:r>
          <a:endParaRPr lang="en-ZA" sz="1400" b="1" kern="1200" dirty="0">
            <a:solidFill>
              <a:schemeClr val="tx1"/>
            </a:solidFill>
          </a:endParaRPr>
        </a:p>
      </dsp:txBody>
      <dsp:txXfrm rot="5400000">
        <a:off x="3085040" y="1108922"/>
        <a:ext cx="1433214" cy="3326770"/>
      </dsp:txXfrm>
    </dsp:sp>
    <dsp:sp modelId="{B777FE82-540F-43BF-A908-D99FF558D471}">
      <dsp:nvSpPr>
        <dsp:cNvPr id="0" name=""/>
        <dsp:cNvSpPr/>
      </dsp:nvSpPr>
      <dsp:spPr>
        <a:xfrm rot="16200000">
          <a:off x="2570044" y="2055700"/>
          <a:ext cx="5544616" cy="1433214"/>
        </a:xfrm>
        <a:prstGeom prst="flowChartManualOperation">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0" tIns="0" rIns="88900" bIns="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4. Public consultation</a:t>
          </a:r>
          <a:endParaRPr lang="en-ZA" sz="1400" b="1" kern="1200" dirty="0">
            <a:solidFill>
              <a:schemeClr val="tx1"/>
            </a:solidFill>
          </a:endParaRPr>
        </a:p>
      </dsp:txBody>
      <dsp:txXfrm rot="5400000">
        <a:off x="4625745" y="1108922"/>
        <a:ext cx="1433214" cy="3326770"/>
      </dsp:txXfrm>
    </dsp:sp>
    <dsp:sp modelId="{27A813F2-811A-40D6-9C5A-6F47F4C24A8F}">
      <dsp:nvSpPr>
        <dsp:cNvPr id="0" name=""/>
        <dsp:cNvSpPr/>
      </dsp:nvSpPr>
      <dsp:spPr>
        <a:xfrm rot="16200000">
          <a:off x="4110750" y="2055700"/>
          <a:ext cx="5544616" cy="1433214"/>
        </a:xfrm>
        <a:prstGeom prst="flowChartManualOperation">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0" tIns="0" rIns="88900" bIns="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5. Communication of information concerning public participation</a:t>
          </a:r>
        </a:p>
      </dsp:txBody>
      <dsp:txXfrm rot="5400000">
        <a:off x="6166451" y="1108922"/>
        <a:ext cx="1433214" cy="3326770"/>
      </dsp:txXfrm>
    </dsp:sp>
    <dsp:sp modelId="{41CF2706-9B8D-4428-BBF8-7ABCF1D8009F}">
      <dsp:nvSpPr>
        <dsp:cNvPr id="0" name=""/>
        <dsp:cNvSpPr/>
      </dsp:nvSpPr>
      <dsp:spPr>
        <a:xfrm rot="16200000">
          <a:off x="5651456" y="2055700"/>
          <a:ext cx="5544616" cy="1433214"/>
        </a:xfrm>
        <a:prstGeom prst="flowChartManualOperation">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0" tIns="0" rIns="88900" bIns="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6. Publication of municipal boundary determination</a:t>
          </a:r>
        </a:p>
        <a:p>
          <a:pPr lvl="0" algn="ctr" defTabSz="622300">
            <a:lnSpc>
              <a:spcPct val="90000"/>
            </a:lnSpc>
            <a:spcBef>
              <a:spcPct val="0"/>
            </a:spcBef>
            <a:spcAft>
              <a:spcPct val="35000"/>
            </a:spcAft>
          </a:pPr>
          <a:r>
            <a:rPr lang="en-US" sz="1400" b="1" u="sng" kern="1200" dirty="0" smtClean="0">
              <a:solidFill>
                <a:schemeClr val="tx1"/>
              </a:solidFill>
            </a:rPr>
            <a:t>(with reasons)</a:t>
          </a:r>
        </a:p>
      </dsp:txBody>
      <dsp:txXfrm rot="5400000">
        <a:off x="7707157" y="1108922"/>
        <a:ext cx="1433214" cy="33267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567FE9-170F-465A-930B-982D3B760561}">
      <dsp:nvSpPr>
        <dsp:cNvPr id="0" name=""/>
        <dsp:cNvSpPr/>
      </dsp:nvSpPr>
      <dsp:spPr>
        <a:xfrm>
          <a:off x="0" y="5326789"/>
          <a:ext cx="9144000" cy="699138"/>
        </a:xfrm>
        <a:prstGeom prst="rec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latin typeface="Arial" panose="020B0604020202020204" pitchFamily="34" charset="0"/>
              <a:cs typeface="Arial" panose="020B0604020202020204" pitchFamily="34" charset="0"/>
            </a:rPr>
            <a:t>6. T</a:t>
          </a:r>
          <a:r>
            <a:rPr lang="en-ZA" sz="1400" b="1" kern="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he Board must consider those objections; and confirm, vary or withdraw its determination.</a:t>
          </a:r>
          <a:endParaRPr lang="en-US" sz="1400" b="1" kern="1200" dirty="0" smtClean="0">
            <a:solidFill>
              <a:schemeClr val="tx1"/>
            </a:solidFill>
            <a:latin typeface="Arial" panose="020B0604020202020204" pitchFamily="34" charset="0"/>
            <a:cs typeface="Arial" panose="020B0604020202020204" pitchFamily="34" charset="0"/>
          </a:endParaRPr>
        </a:p>
      </dsp:txBody>
      <dsp:txXfrm>
        <a:off x="0" y="5326789"/>
        <a:ext cx="9144000" cy="699138"/>
      </dsp:txXfrm>
    </dsp:sp>
    <dsp:sp modelId="{C811233A-0051-40C7-B41E-35DF57B7D0B9}">
      <dsp:nvSpPr>
        <dsp:cNvPr id="0" name=""/>
        <dsp:cNvSpPr/>
      </dsp:nvSpPr>
      <dsp:spPr>
        <a:xfrm rot="10800000">
          <a:off x="0" y="4262001"/>
          <a:ext cx="9144000" cy="1075274"/>
        </a:xfrm>
        <a:prstGeom prst="upArrowCallou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latin typeface="Arial" panose="020B0604020202020204" pitchFamily="34" charset="0"/>
              <a:cs typeface="Arial" panose="020B0604020202020204" pitchFamily="34" charset="0"/>
            </a:rPr>
            <a:t>5. </a:t>
          </a:r>
          <a:r>
            <a:rPr lang="en-ZA" sz="1400" b="1" kern="1200" dirty="0" smtClean="0">
              <a:solidFill>
                <a:schemeClr val="tx1"/>
              </a:solidFill>
              <a:latin typeface="Arial" panose="020B0604020202020204" pitchFamily="34" charset="0"/>
              <a:cs typeface="Arial" panose="020B0604020202020204" pitchFamily="34" charset="0"/>
            </a:rPr>
            <a:t>Any person aggrieved by a delimitation may, within the prescribed period of publication, </a:t>
          </a:r>
        </a:p>
        <a:p>
          <a:pPr lvl="0" algn="ctr" defTabSz="622300">
            <a:lnSpc>
              <a:spcPct val="90000"/>
            </a:lnSpc>
            <a:spcBef>
              <a:spcPct val="0"/>
            </a:spcBef>
            <a:spcAft>
              <a:spcPct val="35000"/>
            </a:spcAft>
          </a:pPr>
          <a:r>
            <a:rPr lang="en-ZA" sz="1400" b="1" kern="1200" dirty="0" smtClean="0">
              <a:solidFill>
                <a:schemeClr val="tx1"/>
              </a:solidFill>
              <a:latin typeface="Arial" panose="020B0604020202020204" pitchFamily="34" charset="0"/>
              <a:cs typeface="Arial" panose="020B0604020202020204" pitchFamily="34" charset="0"/>
            </a:rPr>
            <a:t>submit objections in writing to the Board.</a:t>
          </a:r>
          <a:endParaRPr lang="en-ZA" sz="1400" b="1" kern="1200" dirty="0">
            <a:solidFill>
              <a:schemeClr val="tx1"/>
            </a:solidFill>
            <a:latin typeface="Arial" panose="020B0604020202020204" pitchFamily="34" charset="0"/>
            <a:cs typeface="Arial" panose="020B0604020202020204" pitchFamily="34" charset="0"/>
          </a:endParaRPr>
        </a:p>
      </dsp:txBody>
      <dsp:txXfrm rot="10800000">
        <a:off x="0" y="4262001"/>
        <a:ext cx="9144000" cy="698681"/>
      </dsp:txXfrm>
    </dsp:sp>
    <dsp:sp modelId="{3395ECAB-EB35-4999-8C34-4C924C2644CE}">
      <dsp:nvSpPr>
        <dsp:cNvPr id="0" name=""/>
        <dsp:cNvSpPr/>
      </dsp:nvSpPr>
      <dsp:spPr>
        <a:xfrm rot="10800000">
          <a:off x="0" y="3197214"/>
          <a:ext cx="9144000" cy="1075274"/>
        </a:xfrm>
        <a:prstGeom prst="upArrowCallou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latin typeface="Arial" panose="020B0604020202020204" pitchFamily="34" charset="0"/>
              <a:cs typeface="Arial" panose="020B0604020202020204" pitchFamily="34" charset="0"/>
            </a:rPr>
            <a:t>4. P</a:t>
          </a:r>
          <a:r>
            <a:rPr lang="en-ZA" sz="1400" b="1" kern="1200" dirty="0" err="1" smtClean="0">
              <a:solidFill>
                <a:schemeClr val="tx1"/>
              </a:solidFill>
              <a:latin typeface="Arial" panose="020B0604020202020204" pitchFamily="34" charset="0"/>
              <a:cs typeface="Arial" panose="020B0604020202020204" pitchFamily="34" charset="0"/>
            </a:rPr>
            <a:t>ublish</a:t>
          </a:r>
          <a:r>
            <a:rPr lang="en-ZA" sz="1400" b="1" kern="1200" dirty="0" smtClean="0">
              <a:solidFill>
                <a:schemeClr val="tx1"/>
              </a:solidFill>
              <a:latin typeface="Arial" panose="020B0604020202020204" pitchFamily="34" charset="0"/>
              <a:cs typeface="Arial" panose="020B0604020202020204" pitchFamily="34" charset="0"/>
            </a:rPr>
            <a:t> its delimitation decision of wards for a municipality in the </a:t>
          </a:r>
          <a:r>
            <a:rPr lang="en-ZA" sz="1400" b="1" i="1" kern="1200" dirty="0" smtClean="0">
              <a:solidFill>
                <a:schemeClr val="tx1"/>
              </a:solidFill>
              <a:latin typeface="Arial" panose="020B0604020202020204" pitchFamily="34" charset="0"/>
              <a:cs typeface="Arial" panose="020B0604020202020204" pitchFamily="34" charset="0"/>
            </a:rPr>
            <a:t>Provincial Gazette,</a:t>
          </a:r>
          <a:r>
            <a:rPr lang="en-ZA" sz="1400" b="1" kern="1200" dirty="0" smtClean="0">
              <a:solidFill>
                <a:schemeClr val="tx1"/>
              </a:solidFill>
              <a:latin typeface="Arial" panose="020B0604020202020204" pitchFamily="34" charset="0"/>
              <a:cs typeface="Arial" panose="020B0604020202020204" pitchFamily="34" charset="0"/>
            </a:rPr>
            <a:t> </a:t>
          </a:r>
        </a:p>
        <a:p>
          <a:pPr lvl="0" algn="ctr" defTabSz="622300">
            <a:lnSpc>
              <a:spcPct val="90000"/>
            </a:lnSpc>
            <a:spcBef>
              <a:spcPct val="0"/>
            </a:spcBef>
            <a:spcAft>
              <a:spcPct val="35000"/>
            </a:spcAft>
          </a:pPr>
          <a:r>
            <a:rPr lang="en-ZA" sz="1400" b="1" kern="1200" dirty="0" smtClean="0">
              <a:solidFill>
                <a:schemeClr val="tx1"/>
              </a:solidFill>
              <a:latin typeface="Arial" panose="020B0604020202020204" pitchFamily="34" charset="0"/>
              <a:cs typeface="Arial" panose="020B0604020202020204" pitchFamily="34" charset="0"/>
            </a:rPr>
            <a:t>together with the reasons for the delimitation.</a:t>
          </a:r>
          <a:endParaRPr lang="en-ZA" sz="1400" b="1" kern="1200" dirty="0">
            <a:solidFill>
              <a:schemeClr val="tx1"/>
            </a:solidFill>
            <a:latin typeface="Arial" panose="020B0604020202020204" pitchFamily="34" charset="0"/>
            <a:cs typeface="Arial" panose="020B0604020202020204" pitchFamily="34" charset="0"/>
          </a:endParaRPr>
        </a:p>
      </dsp:txBody>
      <dsp:txXfrm rot="10800000">
        <a:off x="0" y="3197214"/>
        <a:ext cx="9144000" cy="698681"/>
      </dsp:txXfrm>
    </dsp:sp>
    <dsp:sp modelId="{4B8C8628-E968-43C7-B788-B862B9C879F4}">
      <dsp:nvSpPr>
        <dsp:cNvPr id="0" name=""/>
        <dsp:cNvSpPr/>
      </dsp:nvSpPr>
      <dsp:spPr>
        <a:xfrm rot="10800000">
          <a:off x="0" y="2132426"/>
          <a:ext cx="9144000" cy="1075274"/>
        </a:xfrm>
        <a:prstGeom prst="upArrowCallou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latin typeface="Arial" panose="020B0604020202020204" pitchFamily="34" charset="0"/>
              <a:cs typeface="Arial" panose="020B0604020202020204" pitchFamily="34" charset="0"/>
            </a:rPr>
            <a:t>3. Establish mechanisms, processes and procedures </a:t>
          </a:r>
        </a:p>
        <a:p>
          <a:pPr lvl="0" algn="ctr" defTabSz="622300">
            <a:lnSpc>
              <a:spcPct val="90000"/>
            </a:lnSpc>
            <a:spcBef>
              <a:spcPct val="0"/>
            </a:spcBef>
            <a:spcAft>
              <a:spcPct val="35000"/>
            </a:spcAft>
          </a:pPr>
          <a:r>
            <a:rPr lang="en-US" sz="1400" b="1" kern="1200" dirty="0" smtClean="0">
              <a:solidFill>
                <a:schemeClr val="tx1"/>
              </a:solidFill>
              <a:latin typeface="Arial" panose="020B0604020202020204" pitchFamily="34" charset="0"/>
              <a:cs typeface="Arial" panose="020B0604020202020204" pitchFamily="34" charset="0"/>
            </a:rPr>
            <a:t>taking into account the needs of all citizens affected by delimitation processes.</a:t>
          </a:r>
          <a:endParaRPr lang="en-ZA" sz="1400" b="1" kern="1200" dirty="0">
            <a:solidFill>
              <a:schemeClr val="tx1"/>
            </a:solidFill>
            <a:latin typeface="Arial" panose="020B0604020202020204" pitchFamily="34" charset="0"/>
            <a:cs typeface="Arial" panose="020B0604020202020204" pitchFamily="34" charset="0"/>
          </a:endParaRPr>
        </a:p>
      </dsp:txBody>
      <dsp:txXfrm rot="10800000">
        <a:off x="0" y="2132426"/>
        <a:ext cx="9144000" cy="698681"/>
      </dsp:txXfrm>
    </dsp:sp>
    <dsp:sp modelId="{982A3E97-480A-4AE8-BEF9-3F05FCF57EF8}">
      <dsp:nvSpPr>
        <dsp:cNvPr id="0" name=""/>
        <dsp:cNvSpPr/>
      </dsp:nvSpPr>
      <dsp:spPr>
        <a:xfrm rot="10800000">
          <a:off x="0" y="1067639"/>
          <a:ext cx="9144000" cy="1075274"/>
        </a:xfrm>
        <a:prstGeom prst="upArrowCallou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ZA" sz="1400" b="1" kern="1200" dirty="0" smtClean="0">
              <a:solidFill>
                <a:schemeClr val="tx1"/>
              </a:solidFill>
              <a:latin typeface="Arial" panose="020B0604020202020204" pitchFamily="34" charset="0"/>
              <a:cs typeface="Arial" panose="020B0604020202020204" pitchFamily="34" charset="0"/>
            </a:rPr>
            <a:t>2. T</a:t>
          </a:r>
          <a:r>
            <a:rPr lang="en-US" sz="1400" b="1" kern="1200" dirty="0" smtClean="0">
              <a:solidFill>
                <a:schemeClr val="tx1"/>
              </a:solidFill>
              <a:latin typeface="Arial" panose="020B0604020202020204" pitchFamily="34" charset="0"/>
              <a:cs typeface="Arial" panose="020B0604020202020204" pitchFamily="34" charset="0"/>
            </a:rPr>
            <a:t>he Board </a:t>
          </a:r>
          <a:r>
            <a:rPr lang="en-ZA" sz="1400" b="1" kern="1200" dirty="0" smtClean="0">
              <a:solidFill>
                <a:schemeClr val="tx1"/>
              </a:solidFill>
              <a:latin typeface="Arial" panose="020B0604020202020204" pitchFamily="34" charset="0"/>
              <a:cs typeface="Arial" panose="020B0604020202020204" pitchFamily="34" charset="0"/>
            </a:rPr>
            <a:t>compiles a timetable for the delimitation of wards; and </a:t>
          </a:r>
        </a:p>
        <a:p>
          <a:pPr lvl="0" algn="ctr" defTabSz="622300">
            <a:lnSpc>
              <a:spcPct val="90000"/>
            </a:lnSpc>
            <a:spcBef>
              <a:spcPct val="0"/>
            </a:spcBef>
            <a:spcAft>
              <a:spcPct val="35000"/>
            </a:spcAft>
          </a:pPr>
          <a:r>
            <a:rPr lang="en-ZA" sz="1400" b="1" kern="1200" dirty="0" smtClean="0">
              <a:solidFill>
                <a:schemeClr val="tx1"/>
              </a:solidFill>
              <a:latin typeface="Arial" panose="020B0604020202020204" pitchFamily="34" charset="0"/>
              <a:cs typeface="Arial" panose="020B0604020202020204" pitchFamily="34" charset="0"/>
            </a:rPr>
            <a:t>publishes the delimitation timetable in the </a:t>
          </a:r>
          <a:r>
            <a:rPr lang="en-ZA" sz="1400" b="1" i="1" kern="1200" dirty="0" smtClean="0">
              <a:solidFill>
                <a:schemeClr val="tx1"/>
              </a:solidFill>
              <a:latin typeface="Arial" panose="020B0604020202020204" pitchFamily="34" charset="0"/>
              <a:cs typeface="Arial" panose="020B0604020202020204" pitchFamily="34" charset="0"/>
            </a:rPr>
            <a:t>Government Gazette.</a:t>
          </a:r>
          <a:endParaRPr lang="en-US" sz="1400" b="1" i="1" kern="1200" dirty="0" smtClean="0">
            <a:solidFill>
              <a:schemeClr val="tx1"/>
            </a:solidFill>
            <a:latin typeface="Arial" panose="020B0604020202020204" pitchFamily="34" charset="0"/>
            <a:cs typeface="Arial" panose="020B0604020202020204" pitchFamily="34" charset="0"/>
          </a:endParaRPr>
        </a:p>
        <a:p>
          <a:pPr lvl="0" algn="ctr" defTabSz="622300">
            <a:lnSpc>
              <a:spcPct val="90000"/>
            </a:lnSpc>
            <a:spcBef>
              <a:spcPct val="0"/>
            </a:spcBef>
            <a:spcAft>
              <a:spcPct val="35000"/>
            </a:spcAft>
          </a:pPr>
          <a:endParaRPr lang="en-ZA" sz="1400" b="1" kern="1200" dirty="0">
            <a:solidFill>
              <a:schemeClr val="tx1"/>
            </a:solidFill>
            <a:latin typeface="Arial" panose="020B0604020202020204" pitchFamily="34" charset="0"/>
            <a:cs typeface="Arial" panose="020B0604020202020204" pitchFamily="34" charset="0"/>
          </a:endParaRPr>
        </a:p>
      </dsp:txBody>
      <dsp:txXfrm rot="10800000">
        <a:off x="0" y="1067639"/>
        <a:ext cx="9144000" cy="698681"/>
      </dsp:txXfrm>
    </dsp:sp>
    <dsp:sp modelId="{F32D89AB-2B79-4F76-9422-E085588A1B24}">
      <dsp:nvSpPr>
        <dsp:cNvPr id="0" name=""/>
        <dsp:cNvSpPr/>
      </dsp:nvSpPr>
      <dsp:spPr>
        <a:xfrm rot="10800000">
          <a:off x="0" y="2851"/>
          <a:ext cx="9144000" cy="1075274"/>
        </a:xfrm>
        <a:prstGeom prst="upArrowCallou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latin typeface="Arial" panose="020B0604020202020204" pitchFamily="34" charset="0"/>
              <a:cs typeface="Arial" panose="020B0604020202020204" pitchFamily="34" charset="0"/>
            </a:rPr>
            <a:t>1.</a:t>
          </a:r>
          <a:r>
            <a:rPr lang="en-ZA" sz="1400" b="1" kern="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The Minister publishes the formula determining the number councillors </a:t>
          </a:r>
        </a:p>
        <a:p>
          <a:pPr lvl="0" algn="ctr" defTabSz="622300">
            <a:lnSpc>
              <a:spcPct val="90000"/>
            </a:lnSpc>
            <a:spcBef>
              <a:spcPct val="0"/>
            </a:spcBef>
            <a:spcAft>
              <a:spcPct val="35000"/>
            </a:spcAft>
          </a:pPr>
          <a:r>
            <a:rPr lang="en-ZA" sz="1400" b="1" kern="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in terms of section 20 of the Local Government: Municipal Structures Act, 1998 </a:t>
          </a:r>
          <a:r>
            <a:rPr lang="en-US" sz="1400" b="1" kern="1200" dirty="0" smtClean="0">
              <a:solidFill>
                <a:schemeClr val="tx1"/>
              </a:solidFill>
              <a:latin typeface="Arial" panose="020B0604020202020204" pitchFamily="34" charset="0"/>
              <a:cs typeface="Arial" panose="020B0604020202020204" pitchFamily="34" charset="0"/>
            </a:rPr>
            <a:t> </a:t>
          </a:r>
          <a:endParaRPr lang="en-ZA" sz="1400" b="1" kern="1200" dirty="0">
            <a:solidFill>
              <a:schemeClr val="tx1"/>
            </a:solidFill>
            <a:latin typeface="Arial" panose="020B0604020202020204" pitchFamily="34" charset="0"/>
            <a:cs typeface="Arial" panose="020B0604020202020204" pitchFamily="34" charset="0"/>
          </a:endParaRPr>
        </a:p>
      </dsp:txBody>
      <dsp:txXfrm rot="10800000">
        <a:off x="0" y="2851"/>
        <a:ext cx="9144000" cy="69868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ZA" altLang="en-US" dirty="0"/>
          </a:p>
        </p:txBody>
      </p:sp>
      <p:sp>
        <p:nvSpPr>
          <p:cNvPr id="3" name="Date Placeholder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A95F1E8F-4337-4EEA-ADE0-1816A0B15578}" type="datetimeFigureOut">
              <a:rPr lang="en-ZA" altLang="en-US"/>
              <a:pPr>
                <a:defRPr/>
              </a:pPr>
              <a:t>2019/08/23</a:t>
            </a:fld>
            <a:endParaRPr lang="en-ZA" altLang="en-US" dirty="0"/>
          </a:p>
        </p:txBody>
      </p:sp>
      <p:sp>
        <p:nvSpPr>
          <p:cNvPr id="4" name="Footer Placeholder 3"/>
          <p:cNvSpPr>
            <a:spLocks noGrp="1"/>
          </p:cNvSpPr>
          <p:nvPr>
            <p:ph type="ftr" sz="quarter" idx="2"/>
          </p:nvPr>
        </p:nvSpPr>
        <p:spPr>
          <a:xfrm>
            <a:off x="0" y="9428164"/>
            <a:ext cx="2946400"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ZA" altLang="en-US"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D877F5E-48A0-4D35-8E8F-FB17EE24D763}" type="slidenum">
              <a:rPr lang="en-ZA" altLang="en-US"/>
              <a:pPr>
                <a:defRPr/>
              </a:pPr>
              <a:t>‹#›</a:t>
            </a:fld>
            <a:endParaRPr lang="en-ZA" altLang="en-US" dirty="0"/>
          </a:p>
        </p:txBody>
      </p:sp>
    </p:spTree>
    <p:extLst>
      <p:ext uri="{BB962C8B-B14F-4D97-AF65-F5344CB8AC3E}">
        <p14:creationId xmlns:p14="http://schemas.microsoft.com/office/powerpoint/2010/main" val="48547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ZA" altLang="en-US" dirty="0"/>
          </a:p>
        </p:txBody>
      </p:sp>
      <p:sp>
        <p:nvSpPr>
          <p:cNvPr id="3" name="Date Placeholder 2"/>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EE57824-2140-44FD-9E28-D8DE1A0246F8}" type="datetimeFigureOut">
              <a:rPr lang="en-ZA" altLang="en-US"/>
              <a:pPr>
                <a:defRPr/>
              </a:pPr>
              <a:t>2019/08/23</a:t>
            </a:fld>
            <a:endParaRPr lang="en-ZA" altLang="en-US" dirty="0"/>
          </a:p>
        </p:txBody>
      </p:sp>
      <p:sp>
        <p:nvSpPr>
          <p:cNvPr id="4" name="Slide Image Placeholder 3"/>
          <p:cNvSpPr>
            <a:spLocks noGrp="1" noRot="1" noChangeAspect="1"/>
          </p:cNvSpPr>
          <p:nvPr>
            <p:ph type="sldImg" idx="2"/>
          </p:nvPr>
        </p:nvSpPr>
        <p:spPr>
          <a:xfrm>
            <a:off x="1165225" y="1239838"/>
            <a:ext cx="4467225" cy="3351212"/>
          </a:xfrm>
          <a:prstGeom prst="rect">
            <a:avLst/>
          </a:prstGeom>
          <a:noFill/>
          <a:ln w="12700">
            <a:solidFill>
              <a:prstClr val="black"/>
            </a:solidFill>
          </a:ln>
        </p:spPr>
        <p:txBody>
          <a:bodyPr vert="horz" lIns="91440" tIns="45720" rIns="91440" bIns="45720" rtlCol="0" anchor="ctr"/>
          <a:lstStyle/>
          <a:p>
            <a:pPr lvl="0"/>
            <a:endParaRPr lang="en-ZA" noProof="0" dirty="0" smtClean="0"/>
          </a:p>
        </p:txBody>
      </p:sp>
      <p:sp>
        <p:nvSpPr>
          <p:cNvPr id="5" name="Notes Placeholder 4"/>
          <p:cNvSpPr>
            <a:spLocks noGrp="1"/>
          </p:cNvSpPr>
          <p:nvPr>
            <p:ph type="body" sz="quarter" idx="3"/>
          </p:nvPr>
        </p:nvSpPr>
        <p:spPr>
          <a:xfrm>
            <a:off x="679450" y="4776788"/>
            <a:ext cx="5438775" cy="3908425"/>
          </a:xfrm>
          <a:prstGeom prst="rect">
            <a:avLst/>
          </a:prstGeom>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endParaRPr lang="en-ZA" altLang="en-US" noProof="0" smtClean="0"/>
          </a:p>
        </p:txBody>
      </p:sp>
      <p:sp>
        <p:nvSpPr>
          <p:cNvPr id="6" name="Footer Placeholder 5"/>
          <p:cNvSpPr>
            <a:spLocks noGrp="1"/>
          </p:cNvSpPr>
          <p:nvPr>
            <p:ph type="ftr" sz="quarter" idx="4"/>
          </p:nvPr>
        </p:nvSpPr>
        <p:spPr>
          <a:xfrm>
            <a:off x="0" y="9429751"/>
            <a:ext cx="2946400" cy="496888"/>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ZA" altLang="en-US" dirty="0"/>
          </a:p>
        </p:txBody>
      </p:sp>
      <p:sp>
        <p:nvSpPr>
          <p:cNvPr id="7" name="Slide Number Placeholder 6"/>
          <p:cNvSpPr>
            <a:spLocks noGrp="1"/>
          </p:cNvSpPr>
          <p:nvPr>
            <p:ph type="sldNum" sz="quarter" idx="5"/>
          </p:nvPr>
        </p:nvSpPr>
        <p:spPr>
          <a:xfrm>
            <a:off x="3849688" y="9429751"/>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807BF63-E7EA-48FD-A890-33BD889E66D7}" type="slidenum">
              <a:rPr lang="en-ZA" altLang="en-US"/>
              <a:pPr>
                <a:defRPr/>
              </a:pPr>
              <a:t>‹#›</a:t>
            </a:fld>
            <a:endParaRPr lang="en-ZA" altLang="en-US" dirty="0"/>
          </a:p>
        </p:txBody>
      </p:sp>
    </p:spTree>
    <p:extLst>
      <p:ext uri="{BB962C8B-B14F-4D97-AF65-F5344CB8AC3E}">
        <p14:creationId xmlns:p14="http://schemas.microsoft.com/office/powerpoint/2010/main" val="1755040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itchFamily="34" charset="-128"/>
              </a:defRPr>
            </a:lvl1pPr>
            <a:lvl2pPr marL="737601" indent="-283693">
              <a:defRPr>
                <a:solidFill>
                  <a:schemeClr val="tx1"/>
                </a:solidFill>
                <a:latin typeface="Arial" panose="020B0604020202020204" pitchFamily="34" charset="0"/>
                <a:ea typeface="ＭＳ Ｐゴシック" pitchFamily="34" charset="-128"/>
              </a:defRPr>
            </a:lvl2pPr>
            <a:lvl3pPr marL="1134770" indent="-226954">
              <a:defRPr>
                <a:solidFill>
                  <a:schemeClr val="tx1"/>
                </a:solidFill>
                <a:latin typeface="Arial" panose="020B0604020202020204" pitchFamily="34" charset="0"/>
                <a:ea typeface="ＭＳ Ｐゴシック" pitchFamily="34" charset="-128"/>
              </a:defRPr>
            </a:lvl3pPr>
            <a:lvl4pPr marL="1588679" indent="-226954">
              <a:defRPr>
                <a:solidFill>
                  <a:schemeClr val="tx1"/>
                </a:solidFill>
                <a:latin typeface="Arial" panose="020B0604020202020204" pitchFamily="34" charset="0"/>
                <a:ea typeface="ＭＳ Ｐゴシック" pitchFamily="34" charset="-128"/>
              </a:defRPr>
            </a:lvl4pPr>
            <a:lvl5pPr marL="2042587" indent="-226954">
              <a:defRPr>
                <a:solidFill>
                  <a:schemeClr val="tx1"/>
                </a:solidFill>
                <a:latin typeface="Arial" panose="020B0604020202020204" pitchFamily="34" charset="0"/>
                <a:ea typeface="ＭＳ Ｐゴシック" pitchFamily="34" charset="-128"/>
              </a:defRPr>
            </a:lvl5pPr>
            <a:lvl6pPr marL="2496495" indent="-226954" defTabSz="453908"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6pPr>
            <a:lvl7pPr marL="2950403" indent="-226954" defTabSz="453908"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7pPr>
            <a:lvl8pPr marL="3404311" indent="-226954" defTabSz="453908"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8pPr>
            <a:lvl9pPr marL="3858219" indent="-226954" defTabSz="453908"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9pPr>
          </a:lstStyle>
          <a:p>
            <a:fld id="{CB23A657-0FE4-40FD-8861-3AF8735E6FF9}" type="slidenum">
              <a:rPr lang="en-ZA" altLang="en-US" smtClean="0">
                <a:solidFill>
                  <a:prstClr val="black"/>
                </a:solidFill>
              </a:rPr>
              <a:pPr/>
              <a:t>1</a:t>
            </a:fld>
            <a:endParaRPr lang="en-ZA" altLang="en-US" dirty="0" smtClean="0">
              <a:solidFill>
                <a:prstClr val="black"/>
              </a:solidFill>
            </a:endParaRPr>
          </a:p>
        </p:txBody>
      </p:sp>
    </p:spTree>
    <p:extLst>
      <p:ext uri="{BB962C8B-B14F-4D97-AF65-F5344CB8AC3E}">
        <p14:creationId xmlns:p14="http://schemas.microsoft.com/office/powerpoint/2010/main" val="1535706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ea typeface="ＭＳ Ｐゴシック" panose="020B0600070205080204" pitchFamily="34" charset="-128"/>
            </a:endParaRP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44E64B0-5ED7-4A63-A14D-4A19748AF525}" type="slidenum">
              <a:rPr lang="en-US" altLang="en-US" smtClean="0"/>
              <a:pPr/>
              <a:t>6</a:t>
            </a:fld>
            <a:endParaRPr lang="en-US" altLang="en-US" smtClean="0"/>
          </a:p>
        </p:txBody>
      </p:sp>
    </p:spTree>
    <p:extLst>
      <p:ext uri="{BB962C8B-B14F-4D97-AF65-F5344CB8AC3E}">
        <p14:creationId xmlns:p14="http://schemas.microsoft.com/office/powerpoint/2010/main" val="55278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ea typeface="ＭＳ Ｐゴシック" panose="020B0600070205080204" pitchFamily="34" charset="-128"/>
            </a:endParaRP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44E64B0-5ED7-4A63-A14D-4A19748AF525}" type="slidenum">
              <a:rPr lang="en-US" altLang="en-US" smtClean="0"/>
              <a:pPr/>
              <a:t>7</a:t>
            </a:fld>
            <a:endParaRPr lang="en-US" altLang="en-US" smtClean="0"/>
          </a:p>
        </p:txBody>
      </p:sp>
    </p:spTree>
    <p:extLst>
      <p:ext uri="{BB962C8B-B14F-4D97-AF65-F5344CB8AC3E}">
        <p14:creationId xmlns:p14="http://schemas.microsoft.com/office/powerpoint/2010/main" val="4169829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ea typeface="ＭＳ Ｐゴシック" panose="020B0600070205080204" pitchFamily="34" charset="-128"/>
            </a:endParaRP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44E64B0-5ED7-4A63-A14D-4A19748AF525}" type="slidenum">
              <a:rPr lang="en-US" altLang="en-US" smtClean="0"/>
              <a:pPr/>
              <a:t>8</a:t>
            </a:fld>
            <a:endParaRPr lang="en-US" altLang="en-US" smtClean="0"/>
          </a:p>
        </p:txBody>
      </p:sp>
    </p:spTree>
    <p:extLst>
      <p:ext uri="{BB962C8B-B14F-4D97-AF65-F5344CB8AC3E}">
        <p14:creationId xmlns:p14="http://schemas.microsoft.com/office/powerpoint/2010/main" val="3558862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ea typeface="ＭＳ Ｐゴシック" panose="020B0600070205080204" pitchFamily="34" charset="-128"/>
            </a:endParaRP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44E64B0-5ED7-4A63-A14D-4A19748AF525}" type="slidenum">
              <a:rPr lang="en-US" altLang="en-US" smtClean="0"/>
              <a:pPr/>
              <a:t>9</a:t>
            </a:fld>
            <a:endParaRPr lang="en-US" altLang="en-US" smtClean="0"/>
          </a:p>
        </p:txBody>
      </p:sp>
    </p:spTree>
    <p:extLst>
      <p:ext uri="{BB962C8B-B14F-4D97-AF65-F5344CB8AC3E}">
        <p14:creationId xmlns:p14="http://schemas.microsoft.com/office/powerpoint/2010/main" val="2185783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ea typeface="ＭＳ Ｐゴシック" panose="020B0600070205080204" pitchFamily="34" charset="-128"/>
            </a:endParaRP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44E64B0-5ED7-4A63-A14D-4A19748AF525}" type="slidenum">
              <a:rPr lang="en-US" altLang="en-US" smtClean="0"/>
              <a:pPr/>
              <a:t>10</a:t>
            </a:fld>
            <a:endParaRPr lang="en-US" altLang="en-US" smtClean="0"/>
          </a:p>
        </p:txBody>
      </p:sp>
    </p:spTree>
    <p:extLst>
      <p:ext uri="{BB962C8B-B14F-4D97-AF65-F5344CB8AC3E}">
        <p14:creationId xmlns:p14="http://schemas.microsoft.com/office/powerpoint/2010/main" val="2094803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ea typeface="ＭＳ Ｐゴシック" panose="020B0600070205080204" pitchFamily="34" charset="-128"/>
            </a:endParaRP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44E64B0-5ED7-4A63-A14D-4A19748AF525}" type="slidenum">
              <a:rPr lang="en-US" altLang="en-US" smtClean="0"/>
              <a:pPr/>
              <a:t>11</a:t>
            </a:fld>
            <a:endParaRPr lang="en-US" altLang="en-US" smtClean="0"/>
          </a:p>
        </p:txBody>
      </p:sp>
    </p:spTree>
    <p:extLst>
      <p:ext uri="{BB962C8B-B14F-4D97-AF65-F5344CB8AC3E}">
        <p14:creationId xmlns:p14="http://schemas.microsoft.com/office/powerpoint/2010/main" val="25001457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PRESENTATION TITLE</a:t>
            </a:r>
            <a:endParaRPr lang="en-US" dirty="0"/>
          </a:p>
        </p:txBody>
      </p:sp>
      <p:sp>
        <p:nvSpPr>
          <p:cNvPr id="3" name="Subtitle 2"/>
          <p:cNvSpPr>
            <a:spLocks noGrp="1"/>
          </p:cNvSpPr>
          <p:nvPr>
            <p:ph type="subTitle" idx="1" hasCustomPrompt="1"/>
          </p:nvPr>
        </p:nvSpPr>
        <p:spPr>
          <a:xfrm>
            <a:off x="-12824" y="3068960"/>
            <a:ext cx="4368800" cy="1368152"/>
          </a:xfrm>
        </p:spPr>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Enter Meeting and Presenter</a:t>
            </a:r>
            <a:endParaRPr lang="en-US" dirty="0"/>
          </a:p>
        </p:txBody>
      </p:sp>
      <p:sp>
        <p:nvSpPr>
          <p:cNvPr id="4" name="Date Placeholder 3"/>
          <p:cNvSpPr>
            <a:spLocks noGrp="1"/>
          </p:cNvSpPr>
          <p:nvPr>
            <p:ph type="dt" sz="half" idx="10"/>
          </p:nvPr>
        </p:nvSpPr>
        <p:spPr>
          <a:xfrm>
            <a:off x="344339" y="6205536"/>
            <a:ext cx="2057400" cy="365125"/>
          </a:xfrm>
        </p:spPr>
        <p:txBody>
          <a:bodyPr/>
          <a:lstStyle>
            <a:lvl1pPr>
              <a:defRPr/>
            </a:lvl1pPr>
          </a:lstStyle>
          <a:p>
            <a:pPr>
              <a:defRPr/>
            </a:pPr>
            <a:fld id="{7CAC68EB-0DFE-4EAD-9AB0-6892D02DC9CC}" type="datetime1">
              <a:rPr lang="en-US" altLang="en-US" smtClean="0"/>
              <a:t>8/23/2019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1200"/>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74464" y="4747395"/>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6896" y="4717119"/>
            <a:ext cx="3412976"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Click to enter Date</a:t>
            </a:r>
            <a:endParaRPr lang="en-ZA" dirty="0"/>
          </a:p>
        </p:txBody>
      </p:sp>
    </p:spTree>
    <p:extLst>
      <p:ext uri="{BB962C8B-B14F-4D97-AF65-F5344CB8AC3E}">
        <p14:creationId xmlns:p14="http://schemas.microsoft.com/office/powerpoint/2010/main" val="424567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t>8/23/2019</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17" name="TextBox 16"/>
          <p:cNvSpPr txBox="1"/>
          <p:nvPr userDrawn="1"/>
        </p:nvSpPr>
        <p:spPr>
          <a:xfrm>
            <a:off x="469218" y="3150840"/>
            <a:ext cx="3814750" cy="523220"/>
          </a:xfrm>
          <a:prstGeom prst="rect">
            <a:avLst/>
          </a:prstGeom>
          <a:noFill/>
        </p:spPr>
        <p:txBody>
          <a:bodyPr wrap="square" rtlCol="0" anchor="ctr">
            <a:spAutoFit/>
          </a:bodyPr>
          <a:lstStyle/>
          <a:p>
            <a:pPr algn="ctr"/>
            <a:r>
              <a:rPr lang="en-ZA" sz="2800" b="1" dirty="0" smtClean="0">
                <a:solidFill>
                  <a:srgbClr val="F967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a:t>
            </a:r>
            <a:endParaRPr lang="en-ZA" sz="2800" b="1" dirty="0">
              <a:solidFill>
                <a:srgbClr val="F967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5171040"/>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370E3F-A316-4D5F-A2EC-C579BE8BC39E}" type="datetime1">
              <a:rPr lang="en-US" altLang="en-US" smtClean="0"/>
              <a:t>8/23/2019</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4F7EF6C3-2C39-41F3-8068-C91AF6575724}" type="slidenum">
              <a:rPr lang="en-US" altLang="en-US"/>
              <a:pPr>
                <a:defRPr/>
              </a:pPr>
              <a:t>‹#›</a:t>
            </a:fld>
            <a:endParaRPr lang="en-US" altLang="en-US" dirty="0"/>
          </a:p>
        </p:txBody>
      </p:sp>
    </p:spTree>
    <p:extLst>
      <p:ext uri="{BB962C8B-B14F-4D97-AF65-F5344CB8AC3E}">
        <p14:creationId xmlns:p14="http://schemas.microsoft.com/office/powerpoint/2010/main" val="684619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A9CD10-9ECF-436F-A9CC-62457A327D42}" type="datetime1">
              <a:rPr lang="en-US" altLang="en-US" smtClean="0"/>
              <a:t>8/23/2019</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63F881F1-635A-4234-BF8B-81467AA297AF}" type="slidenum">
              <a:rPr lang="en-US" altLang="en-US"/>
              <a:pPr>
                <a:defRPr/>
              </a:pPr>
              <a:t>‹#›</a:t>
            </a:fld>
            <a:endParaRPr lang="en-US" altLang="en-US" dirty="0"/>
          </a:p>
        </p:txBody>
      </p:sp>
    </p:spTree>
    <p:extLst>
      <p:ext uri="{BB962C8B-B14F-4D97-AF65-F5344CB8AC3E}">
        <p14:creationId xmlns:p14="http://schemas.microsoft.com/office/powerpoint/2010/main" val="65252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70B76B-7061-4AB6-962F-5EDD7338745E}" type="datetime1">
              <a:rPr lang="en-US" altLang="en-US" smtClean="0"/>
              <a:t>8/23/2019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4B49F2DA-B8B7-4757-899C-B833A2E55C42}" type="slidenum">
              <a:rPr lang="en-US" altLang="en-US"/>
              <a:pPr>
                <a:defRPr/>
              </a:pPr>
              <a:t>‹#›</a:t>
            </a:fld>
            <a:endParaRPr lang="en-US" altLang="en-US" dirty="0"/>
          </a:p>
        </p:txBody>
      </p:sp>
    </p:spTree>
    <p:extLst>
      <p:ext uri="{BB962C8B-B14F-4D97-AF65-F5344CB8AC3E}">
        <p14:creationId xmlns:p14="http://schemas.microsoft.com/office/powerpoint/2010/main" val="710240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393A45B-7C88-4C98-83B8-B7FA17EC9730}" type="datetime1">
              <a:rPr lang="en-US" altLang="en-US" smtClean="0"/>
              <a:t>8/23/2019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6DDDBA89-0625-4A0B-9E8E-0C6AA6EC87BE}" type="slidenum">
              <a:rPr lang="en-US" altLang="en-US"/>
              <a:pPr>
                <a:defRPr/>
              </a:pPr>
              <a:t>‹#›</a:t>
            </a:fld>
            <a:endParaRPr lang="en-US" altLang="en-US" dirty="0"/>
          </a:p>
        </p:txBody>
      </p:sp>
    </p:spTree>
    <p:extLst>
      <p:ext uri="{BB962C8B-B14F-4D97-AF65-F5344CB8AC3E}">
        <p14:creationId xmlns:p14="http://schemas.microsoft.com/office/powerpoint/2010/main" val="2529230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3DB45D51-D3B7-4EF8-BF8A-20AB48AB5899}" type="slidenum">
              <a:rPr lang="en-ZA" altLang="en-US">
                <a:solidFill>
                  <a:prstClr val="black"/>
                </a:solidFill>
              </a:rPr>
              <a:pPr>
                <a:defRPr/>
              </a:pPr>
              <a:t>‹#›</a:t>
            </a:fld>
            <a:endParaRPr lang="en-ZA" altLang="en-US" dirty="0">
              <a:solidFill>
                <a:prstClr val="black"/>
              </a:solidFill>
            </a:endParaRPr>
          </a:p>
        </p:txBody>
      </p:sp>
    </p:spTree>
    <p:extLst>
      <p:ext uri="{BB962C8B-B14F-4D97-AF65-F5344CB8AC3E}">
        <p14:creationId xmlns:p14="http://schemas.microsoft.com/office/powerpoint/2010/main" val="2972423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Content Placeholder 2"/>
          <p:cNvSpPr>
            <a:spLocks noGrp="1"/>
          </p:cNvSpPr>
          <p:nvPr>
            <p:ph idx="1"/>
          </p:nvPr>
        </p:nvSpPr>
        <p:spPr>
          <a:xfrm>
            <a:off x="628650" y="2060847"/>
            <a:ext cx="7886700" cy="411611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7673147-4C6F-411C-A9BE-6B969405037A}" type="datetime1">
              <a:rPr lang="en-US" altLang="en-US" smtClean="0"/>
              <a:t>8/23/2019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483674" y="6356350"/>
            <a:ext cx="486966" cy="365125"/>
          </a:xfrm>
        </p:spPr>
        <p:txBody>
          <a:bodyPr/>
          <a:lstStyle>
            <a:lvl1pPr>
              <a:defRPr sz="1050" b="1">
                <a:solidFill>
                  <a:schemeClr val="tx1"/>
                </a:solidFill>
              </a:defRPr>
            </a:lvl1pPr>
          </a:lstStyle>
          <a:p>
            <a:pPr>
              <a:defRPr/>
            </a:pPr>
            <a:fld id="{7773200B-CD01-40FD-9F7E-DB68DF9A3C84}" type="slidenum">
              <a:rPr lang="en-US" altLang="en-US" smtClean="0"/>
              <a:pPr>
                <a:defRPr/>
              </a:pPr>
              <a:t>‹#›</a:t>
            </a:fld>
            <a:endParaRPr lang="en-US" altLang="en-US" dirty="0"/>
          </a:p>
        </p:txBody>
      </p:sp>
    </p:spTree>
    <p:extLst>
      <p:ext uri="{BB962C8B-B14F-4D97-AF65-F5344CB8AC3E}">
        <p14:creationId xmlns:p14="http://schemas.microsoft.com/office/powerpoint/2010/main" val="130085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Ou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t>8/23/2019</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515350" y="6375400"/>
            <a:ext cx="486966"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6" name="TextBox 5"/>
          <p:cNvSpPr txBox="1"/>
          <p:nvPr userDrawn="1"/>
        </p:nvSpPr>
        <p:spPr>
          <a:xfrm>
            <a:off x="628650" y="147991"/>
            <a:ext cx="7886700" cy="1569660"/>
          </a:xfrm>
          <a:prstGeom prst="rect">
            <a:avLst/>
          </a:prstGeom>
          <a:noFill/>
        </p:spPr>
        <p:txBody>
          <a:bodyPr wrap="square" rtlCol="0" anchor="ctr">
            <a:spAutoFit/>
          </a:bodyPr>
          <a:lstStyle/>
          <a:p>
            <a:pPr algn="ctr"/>
            <a:endParaRPr lang="en-ZA" sz="2400" b="1" dirty="0" smtClean="0">
              <a:solidFill>
                <a:srgbClr val="F9671C"/>
              </a:solidFill>
            </a:endParaRPr>
          </a:p>
          <a:p>
            <a:pPr algn="ctr"/>
            <a:r>
              <a:rPr lang="en-ZA" sz="2400" b="1" dirty="0" smtClean="0">
                <a:solidFill>
                  <a:srgbClr val="F9671C"/>
                </a:solidFill>
              </a:rPr>
              <a:t>Presentation Outline</a:t>
            </a:r>
          </a:p>
          <a:p>
            <a:pPr algn="ctr"/>
            <a:endParaRPr lang="en-ZA" sz="2400" b="1" dirty="0" smtClean="0">
              <a:solidFill>
                <a:srgbClr val="F9671C"/>
              </a:solidFill>
            </a:endParaRPr>
          </a:p>
          <a:p>
            <a:pPr algn="ctr"/>
            <a:endParaRPr lang="en-ZA" sz="2400" b="1" dirty="0">
              <a:solidFill>
                <a:srgbClr val="F9671C"/>
              </a:solidFill>
            </a:endParaRPr>
          </a:p>
        </p:txBody>
      </p:sp>
      <p:sp>
        <p:nvSpPr>
          <p:cNvPr id="10" name="Text Placeholder 9"/>
          <p:cNvSpPr>
            <a:spLocks noGrp="1"/>
          </p:cNvSpPr>
          <p:nvPr>
            <p:ph type="body" sz="quarter" idx="13"/>
          </p:nvPr>
        </p:nvSpPr>
        <p:spPr>
          <a:xfrm>
            <a:off x="692113" y="1412776"/>
            <a:ext cx="7759774" cy="437564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Tree>
    <p:extLst>
      <p:ext uri="{BB962C8B-B14F-4D97-AF65-F5344CB8AC3E}">
        <p14:creationId xmlns:p14="http://schemas.microsoft.com/office/powerpoint/2010/main" val="264752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ZA" dirty="0"/>
          </a:p>
        </p:txBody>
      </p:sp>
      <p:sp>
        <p:nvSpPr>
          <p:cNvPr id="3" name="Date Placeholder 2"/>
          <p:cNvSpPr>
            <a:spLocks noGrp="1"/>
          </p:cNvSpPr>
          <p:nvPr>
            <p:ph type="dt" sz="half" idx="10"/>
          </p:nvPr>
        </p:nvSpPr>
        <p:spPr/>
        <p:txBody>
          <a:bodyPr/>
          <a:lstStyle/>
          <a:p>
            <a:pPr>
              <a:defRPr/>
            </a:pPr>
            <a:fld id="{79E219C6-9DCD-4B25-8045-661A28C93840}" type="datetime1">
              <a:rPr lang="en-US" altLang="en-US" smtClean="0"/>
              <a:t>8/23/2019</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360965" y="6356349"/>
            <a:ext cx="630982"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7" name="Content Placeholder 6"/>
          <p:cNvSpPr>
            <a:spLocks noGrp="1"/>
          </p:cNvSpPr>
          <p:nvPr>
            <p:ph sz="quarter" idx="13"/>
          </p:nvPr>
        </p:nvSpPr>
        <p:spPr>
          <a:xfrm>
            <a:off x="628650" y="2060848"/>
            <a:ext cx="8047806"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296483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9448" y="1052737"/>
            <a:ext cx="7886700" cy="172819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623888" y="3284984"/>
            <a:ext cx="7886700" cy="2592288"/>
          </a:xfrm>
        </p:spPr>
        <p:txBody>
          <a:bodyPr/>
          <a:lstStyle>
            <a:lvl1pPr marL="3429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7FDB954-5FC1-4E57-BE9D-6F3CA8B59496}" type="datetime1">
              <a:rPr lang="en-US" altLang="en-US" smtClean="0"/>
              <a:t>8/23/2019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316416" y="6350000"/>
            <a:ext cx="702990" cy="365125"/>
          </a:xfrm>
        </p:spPr>
        <p:txBody>
          <a:bodyPr/>
          <a:lstStyle>
            <a:lvl1pPr>
              <a:defRPr sz="1050" b="1">
                <a:solidFill>
                  <a:schemeClr val="tx1"/>
                </a:solidFill>
              </a:defRPr>
            </a:lvl1pPr>
          </a:lstStyle>
          <a:p>
            <a:pPr>
              <a:defRPr/>
            </a:pPr>
            <a:fld id="{BC9634C8-74A5-40CB-934A-CD2A3BFAA19A}" type="slidenum">
              <a:rPr lang="en-US" altLang="en-US" smtClean="0"/>
              <a:pPr>
                <a:defRPr/>
              </a:pPr>
              <a:t>‹#›</a:t>
            </a:fld>
            <a:endParaRPr lang="en-US" altLang="en-US" dirty="0"/>
          </a:p>
        </p:txBody>
      </p:sp>
    </p:spTree>
    <p:extLst>
      <p:ext uri="{BB962C8B-B14F-4D97-AF65-F5344CB8AC3E}">
        <p14:creationId xmlns:p14="http://schemas.microsoft.com/office/powerpoint/2010/main" val="40875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F200377-9DA1-4FD9-BFAF-7F0ACE404FF3}" type="datetime1">
              <a:rPr lang="en-US" altLang="en-US" smtClean="0"/>
              <a:t>8/23/2019</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a:xfrm>
            <a:off x="8500566" y="6362700"/>
            <a:ext cx="486966" cy="365125"/>
          </a:xfrm>
        </p:spPr>
        <p:txBody>
          <a:bodyPr/>
          <a:lstStyle>
            <a:lvl1pPr>
              <a:defRPr sz="1050" b="1">
                <a:solidFill>
                  <a:schemeClr val="tx1"/>
                </a:solidFill>
              </a:defRPr>
            </a:lvl1pPr>
          </a:lstStyle>
          <a:p>
            <a:pPr>
              <a:defRPr/>
            </a:pPr>
            <a:fld id="{7D1B44E7-E1DC-4BA0-A8D3-21BCA9610FFD}" type="slidenum">
              <a:rPr lang="en-US" altLang="en-US" smtClean="0"/>
              <a:pPr>
                <a:defRPr/>
              </a:pPr>
              <a:t>‹#›</a:t>
            </a:fld>
            <a:endParaRPr lang="en-US" altLang="en-US" dirty="0"/>
          </a:p>
        </p:txBody>
      </p:sp>
    </p:spTree>
    <p:extLst>
      <p:ext uri="{BB962C8B-B14F-4D97-AF65-F5344CB8AC3E}">
        <p14:creationId xmlns:p14="http://schemas.microsoft.com/office/powerpoint/2010/main" val="198393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6"/>
            <a:ext cx="7886700" cy="1325563"/>
          </a:xfrm>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sub-heading 1</a:t>
            </a:r>
          </a:p>
        </p:txBody>
      </p:sp>
      <p:sp>
        <p:nvSpPr>
          <p:cNvPr id="4" name="Content Placeholder 3"/>
          <p:cNvSpPr>
            <a:spLocks noGrp="1"/>
          </p:cNvSpPr>
          <p:nvPr>
            <p:ph sz="half" idx="2"/>
          </p:nvPr>
        </p:nvSpPr>
        <p:spPr>
          <a:xfrm>
            <a:off x="629842" y="2505075"/>
            <a:ext cx="3868340"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sub-heading 2</a:t>
            </a:r>
          </a:p>
        </p:txBody>
      </p:sp>
      <p:sp>
        <p:nvSpPr>
          <p:cNvPr id="6" name="Content Placeholder 5"/>
          <p:cNvSpPr>
            <a:spLocks noGrp="1"/>
          </p:cNvSpPr>
          <p:nvPr>
            <p:ph sz="quarter" idx="4"/>
          </p:nvPr>
        </p:nvSpPr>
        <p:spPr>
          <a:xfrm>
            <a:off x="4629150" y="2505075"/>
            <a:ext cx="3887391"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7842548-84F6-42CB-9865-ED31DA31A4AC}" type="datetime1">
              <a:rPr lang="en-US" altLang="en-US" smtClean="0"/>
              <a:t>8/23/2019</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a:xfrm>
            <a:off x="8676456" y="6356350"/>
            <a:ext cx="342950" cy="365125"/>
          </a:xfrm>
        </p:spPr>
        <p:txBody>
          <a:bodyPr/>
          <a:lstStyle>
            <a:lvl1pPr>
              <a:defRPr sz="1050" b="1"/>
            </a:lvl1pPr>
          </a:lstStyle>
          <a:p>
            <a:pPr>
              <a:defRPr/>
            </a:pPr>
            <a:fld id="{806F8076-3A8E-4B46-B4F5-C8C360422376}" type="slidenum">
              <a:rPr lang="en-US" altLang="en-US" smtClean="0"/>
              <a:pPr>
                <a:defRPr/>
              </a:pPr>
              <a:t>‹#›</a:t>
            </a:fld>
            <a:endParaRPr lang="en-US" altLang="en-US" dirty="0"/>
          </a:p>
        </p:txBody>
      </p:sp>
    </p:spTree>
    <p:extLst>
      <p:ext uri="{BB962C8B-B14F-4D97-AF65-F5344CB8AC3E}">
        <p14:creationId xmlns:p14="http://schemas.microsoft.com/office/powerpoint/2010/main" val="139840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Date Placeholder 3"/>
          <p:cNvSpPr>
            <a:spLocks noGrp="1"/>
          </p:cNvSpPr>
          <p:nvPr>
            <p:ph type="dt" sz="half" idx="10"/>
          </p:nvPr>
        </p:nvSpPr>
        <p:spPr/>
        <p:txBody>
          <a:bodyPr/>
          <a:lstStyle>
            <a:lvl1pPr>
              <a:defRPr/>
            </a:lvl1pPr>
          </a:lstStyle>
          <a:p>
            <a:pPr>
              <a:defRPr/>
            </a:pPr>
            <a:fld id="{D909C6D0-C4B2-4B79-8281-4B0BBDC0C753}" type="datetime1">
              <a:rPr lang="en-US" altLang="en-US" smtClean="0"/>
              <a:t>8/23/2019</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a:xfrm>
            <a:off x="8547174" y="6356350"/>
            <a:ext cx="414958" cy="365125"/>
          </a:xfrm>
        </p:spPr>
        <p:txBody>
          <a:bodyPr/>
          <a:lstStyle>
            <a:lvl1pPr>
              <a:defRPr sz="1050" b="1">
                <a:solidFill>
                  <a:schemeClr val="tx1"/>
                </a:solidFill>
              </a:defRPr>
            </a:lvl1pPr>
          </a:lstStyle>
          <a:p>
            <a:pPr>
              <a:defRPr/>
            </a:pPr>
            <a:fld id="{A366BFC1-2C5E-46C1-BDEF-7A7A2330CF33}" type="slidenum">
              <a:rPr lang="en-US" altLang="en-US" smtClean="0"/>
              <a:pPr>
                <a:defRPr/>
              </a:pPr>
              <a:t>‹#›</a:t>
            </a:fld>
            <a:endParaRPr lang="en-US" altLang="en-US" dirty="0"/>
          </a:p>
        </p:txBody>
      </p:sp>
    </p:spTree>
    <p:extLst>
      <p:ext uri="{BB962C8B-B14F-4D97-AF65-F5344CB8AC3E}">
        <p14:creationId xmlns:p14="http://schemas.microsoft.com/office/powerpoint/2010/main" val="123772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5CF3B9-10B1-49C4-A767-82CE7696D4A1}" type="datetime1">
              <a:rPr lang="en-US" altLang="en-US" smtClean="0"/>
              <a:t>8/23/2019</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a:xfrm>
            <a:off x="8515350" y="6375400"/>
            <a:ext cx="414958" cy="365125"/>
          </a:xfrm>
        </p:spPr>
        <p:txBody>
          <a:bodyPr/>
          <a:lstStyle>
            <a:lvl1pPr>
              <a:defRPr sz="1050" b="1">
                <a:solidFill>
                  <a:schemeClr val="tx1"/>
                </a:solidFill>
              </a:defRPr>
            </a:lvl1pPr>
          </a:lstStyle>
          <a:p>
            <a:pPr>
              <a:defRPr/>
            </a:pPr>
            <a:fld id="{8DAE5F84-E312-425D-9DEB-2BEEBC90EA2A}" type="slidenum">
              <a:rPr lang="en-US" altLang="en-US" smtClean="0"/>
              <a:pPr>
                <a:defRPr/>
              </a:pPr>
              <a:t>‹#›</a:t>
            </a:fld>
            <a:endParaRPr lang="en-US" altLang="en-US" dirty="0"/>
          </a:p>
        </p:txBody>
      </p:sp>
    </p:spTree>
    <p:extLst>
      <p:ext uri="{BB962C8B-B14F-4D97-AF65-F5344CB8AC3E}">
        <p14:creationId xmlns:p14="http://schemas.microsoft.com/office/powerpoint/2010/main" val="404457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9E219C6-9DCD-4B25-8045-661A28C93840}" type="datetime1">
              <a:rPr lang="en-US" altLang="en-US" smtClean="0"/>
              <a:t>8/23/2019</a:t>
            </a:fld>
            <a:endParaRPr lang="en-US" alt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DFFE2B6-938D-47C6-8A9B-DD6FD95CA4F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5" r:id="rId1"/>
    <p:sldLayoutId id="2147483745" r:id="rId2"/>
    <p:sldLayoutId id="2147483757" r:id="rId3"/>
    <p:sldLayoutId id="2147483756" r:id="rId4"/>
    <p:sldLayoutId id="2147483746" r:id="rId5"/>
    <p:sldLayoutId id="2147483747" r:id="rId6"/>
    <p:sldLayoutId id="2147483748" r:id="rId7"/>
    <p:sldLayoutId id="2147483749" r:id="rId8"/>
    <p:sldLayoutId id="2147483750" r:id="rId9"/>
    <p:sldLayoutId id="2147483758" r:id="rId10"/>
    <p:sldLayoutId id="2147483751" r:id="rId11"/>
    <p:sldLayoutId id="2147483752" r:id="rId12"/>
    <p:sldLayoutId id="2147483753" r:id="rId13"/>
    <p:sldLayoutId id="2147483754" r:id="rId14"/>
    <p:sldLayoutId id="2147483759" r:id="rId15"/>
  </p:sldLayoutIdLst>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80528" y="1196752"/>
            <a:ext cx="6408712" cy="2088232"/>
          </a:xfrm>
        </p:spPr>
        <p:txBody>
          <a:bodyPr/>
          <a:lstStyle/>
          <a:p>
            <a:r>
              <a:rPr lang="en-ZA" sz="2200" u="sng" dirty="0" smtClean="0">
                <a:solidFill>
                  <a:schemeClr val="tx1"/>
                </a:solidFill>
                <a:latin typeface="Arial Black" panose="020B0A04020102020204" pitchFamily="34" charset="0"/>
              </a:rPr>
              <a:t>AMENDMENTS </a:t>
            </a:r>
            <a:r>
              <a:rPr lang="en-ZA" sz="2200" u="sng" dirty="0">
                <a:solidFill>
                  <a:schemeClr val="tx1"/>
                </a:solidFill>
                <a:latin typeface="Arial Black" panose="020B0A04020102020204" pitchFamily="34" charset="0"/>
              </a:rPr>
              <a:t>TO </a:t>
            </a:r>
            <a:r>
              <a:rPr lang="en-ZA" sz="2200" u="sng" dirty="0" smtClean="0">
                <a:solidFill>
                  <a:schemeClr val="tx1"/>
                </a:solidFill>
                <a:latin typeface="Arial Black" panose="020B0A04020102020204" pitchFamily="34" charset="0"/>
              </a:rPr>
              <a:t>THE:</a:t>
            </a:r>
            <a:br>
              <a:rPr lang="en-ZA" sz="2200" u="sng" dirty="0" smtClean="0">
                <a:solidFill>
                  <a:schemeClr val="tx1"/>
                </a:solidFill>
                <a:latin typeface="Arial Black" panose="020B0A04020102020204" pitchFamily="34" charset="0"/>
              </a:rPr>
            </a:br>
            <a:r>
              <a:rPr lang="en-ZA" sz="2200" u="sng" dirty="0" smtClean="0">
                <a:solidFill>
                  <a:schemeClr val="tx1"/>
                </a:solidFill>
                <a:latin typeface="Arial Black" panose="020B0A04020102020204" pitchFamily="34" charset="0"/>
              </a:rPr>
              <a:t/>
            </a:r>
            <a:br>
              <a:rPr lang="en-ZA" sz="2200" u="sng" dirty="0" smtClean="0">
                <a:solidFill>
                  <a:schemeClr val="tx1"/>
                </a:solidFill>
                <a:latin typeface="Arial Black" panose="020B0A04020102020204" pitchFamily="34" charset="0"/>
              </a:rPr>
            </a:br>
            <a:r>
              <a:rPr lang="en-ZA" u="sng" dirty="0" smtClean="0">
                <a:solidFill>
                  <a:schemeClr val="tx1"/>
                </a:solidFill>
                <a:latin typeface="Arial Black" panose="020B0A04020102020204" pitchFamily="34" charset="0"/>
              </a:rPr>
              <a:t>LG: MUNICIPAL </a:t>
            </a:r>
            <a:r>
              <a:rPr lang="en-ZA" u="sng" dirty="0">
                <a:solidFill>
                  <a:schemeClr val="tx1"/>
                </a:solidFill>
                <a:latin typeface="Arial Black" panose="020B0A04020102020204" pitchFamily="34" charset="0"/>
              </a:rPr>
              <a:t>STRUCTURES </a:t>
            </a:r>
            <a:r>
              <a:rPr lang="en-ZA" u="sng" dirty="0" smtClean="0">
                <a:solidFill>
                  <a:schemeClr val="tx1"/>
                </a:solidFill>
                <a:latin typeface="Arial Black" panose="020B0A04020102020204" pitchFamily="34" charset="0"/>
              </a:rPr>
              <a:t>ACT; </a:t>
            </a:r>
            <a:br>
              <a:rPr lang="en-ZA" u="sng" dirty="0" smtClean="0">
                <a:solidFill>
                  <a:schemeClr val="tx1"/>
                </a:solidFill>
                <a:latin typeface="Arial Black" panose="020B0A04020102020204" pitchFamily="34" charset="0"/>
              </a:rPr>
            </a:br>
            <a:r>
              <a:rPr lang="en-ZA" u="sng" dirty="0">
                <a:solidFill>
                  <a:schemeClr val="tx1"/>
                </a:solidFill>
                <a:latin typeface="Arial Black" panose="020B0A04020102020204" pitchFamily="34" charset="0"/>
              </a:rPr>
              <a:t/>
            </a:r>
            <a:br>
              <a:rPr lang="en-ZA" u="sng" dirty="0">
                <a:solidFill>
                  <a:schemeClr val="tx1"/>
                </a:solidFill>
                <a:latin typeface="Arial Black" panose="020B0A04020102020204" pitchFamily="34" charset="0"/>
              </a:rPr>
            </a:br>
            <a:r>
              <a:rPr lang="en-ZA" u="sng" dirty="0" smtClean="0">
                <a:solidFill>
                  <a:schemeClr val="tx1"/>
                </a:solidFill>
                <a:latin typeface="Arial Black" panose="020B0A04020102020204" pitchFamily="34" charset="0"/>
              </a:rPr>
              <a:t>and</a:t>
            </a:r>
            <a:br>
              <a:rPr lang="en-ZA" u="sng" dirty="0" smtClean="0">
                <a:solidFill>
                  <a:schemeClr val="tx1"/>
                </a:solidFill>
                <a:latin typeface="Arial Black" panose="020B0A04020102020204" pitchFamily="34" charset="0"/>
              </a:rPr>
            </a:br>
            <a:r>
              <a:rPr lang="en-ZA" u="sng" dirty="0">
                <a:solidFill>
                  <a:schemeClr val="tx1"/>
                </a:solidFill>
                <a:latin typeface="Arial Black" panose="020B0A04020102020204" pitchFamily="34" charset="0"/>
              </a:rPr>
              <a:t/>
            </a:r>
            <a:br>
              <a:rPr lang="en-ZA" u="sng" dirty="0">
                <a:solidFill>
                  <a:schemeClr val="tx1"/>
                </a:solidFill>
                <a:latin typeface="Arial Black" panose="020B0A04020102020204" pitchFamily="34" charset="0"/>
              </a:rPr>
            </a:br>
            <a:r>
              <a:rPr lang="en-ZA" u="sng" dirty="0" smtClean="0">
                <a:solidFill>
                  <a:schemeClr val="tx1"/>
                </a:solidFill>
                <a:latin typeface="Arial Black" panose="020B0A04020102020204" pitchFamily="34" charset="0"/>
              </a:rPr>
              <a:t>LG: MUNICIPAL DEMARCATION ACT</a:t>
            </a:r>
            <a:endParaRPr lang="en-ZA" u="sng" dirty="0">
              <a:solidFill>
                <a:srgbClr val="00B050"/>
              </a:solidFill>
              <a:latin typeface="Arial Black" panose="020B0A04020102020204" pitchFamily="34" charset="0"/>
            </a:endParaRPr>
          </a:p>
        </p:txBody>
      </p:sp>
      <p:sp>
        <p:nvSpPr>
          <p:cNvPr id="8" name="Subtitle 7"/>
          <p:cNvSpPr>
            <a:spLocks noGrp="1"/>
          </p:cNvSpPr>
          <p:nvPr>
            <p:ph type="subTitle" idx="1"/>
          </p:nvPr>
        </p:nvSpPr>
        <p:spPr>
          <a:xfrm>
            <a:off x="341328" y="3573016"/>
            <a:ext cx="6390912" cy="1368152"/>
          </a:xfrm>
        </p:spPr>
        <p:txBody>
          <a:bodyPr/>
          <a:lstStyle/>
          <a:p>
            <a:r>
              <a:rPr lang="en-ZA" u="sng" dirty="0" smtClean="0">
                <a:latin typeface="Arial Black" panose="020B0A04020102020204" pitchFamily="34" charset="0"/>
              </a:rPr>
              <a:t>STRATEGIC PLANNING SESSION:</a:t>
            </a:r>
          </a:p>
          <a:p>
            <a:r>
              <a:rPr lang="en-ZA" u="sng" dirty="0" smtClean="0">
                <a:latin typeface="Arial Black" panose="020B0A04020102020204" pitchFamily="34" charset="0"/>
              </a:rPr>
              <a:t>PORTFOLIO COMMITTEE ON COGTA</a:t>
            </a:r>
            <a:endParaRPr lang="en-ZA" u="sng" dirty="0">
              <a:latin typeface="Arial Black" panose="020B0A04020102020204" pitchFamily="34" charset="0"/>
            </a:endParaRPr>
          </a:p>
        </p:txBody>
      </p:sp>
      <p:sp>
        <p:nvSpPr>
          <p:cNvPr id="9" name="Content Placeholder 8"/>
          <p:cNvSpPr>
            <a:spLocks noGrp="1"/>
          </p:cNvSpPr>
          <p:nvPr>
            <p:ph sz="quarter" idx="13"/>
          </p:nvPr>
        </p:nvSpPr>
        <p:spPr>
          <a:xfrm>
            <a:off x="1187624" y="5013176"/>
            <a:ext cx="4032448" cy="360040"/>
          </a:xfrm>
        </p:spPr>
        <p:txBody>
          <a:bodyPr/>
          <a:lstStyle/>
          <a:p>
            <a:r>
              <a:rPr lang="en-ZA" sz="1800" u="sng" dirty="0" smtClean="0">
                <a:solidFill>
                  <a:schemeClr val="tx1"/>
                </a:solidFill>
                <a:latin typeface="Arial Black" panose="020B0A04020102020204" pitchFamily="34" charset="0"/>
              </a:rPr>
              <a:t>27 TO 29 AUGUST 2019</a:t>
            </a:r>
            <a:endParaRPr lang="en-ZA" sz="1800" u="sng" dirty="0">
              <a:solidFill>
                <a:schemeClr val="tx1"/>
              </a:solidFill>
              <a:latin typeface="Arial Black" panose="020B0A04020102020204" pitchFamily="34" charset="0"/>
            </a:endParaRPr>
          </a:p>
        </p:txBody>
      </p:sp>
      <p:pic>
        <p:nvPicPr>
          <p:cNvPr id="5" name="Picture 8" descr="dt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8264" y="6165303"/>
            <a:ext cx="1905000" cy="50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2539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txBox="1">
            <a:spLocks/>
          </p:cNvSpPr>
          <p:nvPr/>
        </p:nvSpPr>
        <p:spPr bwMode="auto">
          <a:xfrm>
            <a:off x="-180528" y="1264890"/>
            <a:ext cx="9145015" cy="530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23900" indent="-36830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lvl="1">
              <a:buFont typeface="Wingdings" panose="05000000000000000000" pitchFamily="2" charset="2"/>
              <a:buChar char="q"/>
            </a:pPr>
            <a:endParaRPr lang="en-ZA" altLang="en-US" sz="2400" dirty="0"/>
          </a:p>
          <a:p>
            <a:pPr lvl="1">
              <a:buFont typeface="Wingdings" panose="05000000000000000000" pitchFamily="2" charset="2"/>
              <a:buChar char="q"/>
            </a:pPr>
            <a:endParaRPr lang="en-GB" altLang="en-US" sz="2400" dirty="0"/>
          </a:p>
        </p:txBody>
      </p:sp>
      <p:sp>
        <p:nvSpPr>
          <p:cNvPr id="922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34A026C0-070D-4DEA-B4DE-796C13942D6B}" type="slidenum">
              <a:rPr lang="en-ZA" altLang="en-US" sz="1200" smtClean="0"/>
              <a:pPr>
                <a:spcBef>
                  <a:spcPct val="0"/>
                </a:spcBef>
                <a:buFontTx/>
                <a:buNone/>
              </a:pPr>
              <a:t>10</a:t>
            </a:fld>
            <a:endParaRPr lang="en-ZA" altLang="en-US" sz="1200" smtClean="0"/>
          </a:p>
        </p:txBody>
      </p:sp>
      <p:graphicFrame>
        <p:nvGraphicFramePr>
          <p:cNvPr id="2" name="Table 1"/>
          <p:cNvGraphicFramePr>
            <a:graphicFrameLocks noGrp="1"/>
          </p:cNvGraphicFramePr>
          <p:nvPr>
            <p:extLst>
              <p:ext uri="{D42A27DB-BD31-4B8C-83A1-F6EECF244321}">
                <p14:modId xmlns:p14="http://schemas.microsoft.com/office/powerpoint/2010/main" val="3495116891"/>
              </p:ext>
            </p:extLst>
          </p:nvPr>
        </p:nvGraphicFramePr>
        <p:xfrm>
          <a:off x="36511" y="-27384"/>
          <a:ext cx="9144001" cy="6885383"/>
        </p:xfrm>
        <a:graphic>
          <a:graphicData uri="http://schemas.openxmlformats.org/drawingml/2006/table">
            <a:tbl>
              <a:tblPr firstRow="1" firstCol="1" bandRow="1">
                <a:tableStyleId>{21E4AEA4-8DFA-4A89-87EB-49C32662AFE0}</a:tableStyleId>
              </a:tblPr>
              <a:tblGrid>
                <a:gridCol w="1043608">
                  <a:extLst>
                    <a:ext uri="{9D8B030D-6E8A-4147-A177-3AD203B41FA5}">
                      <a16:colId xmlns:a16="http://schemas.microsoft.com/office/drawing/2014/main" val="4108935219"/>
                    </a:ext>
                  </a:extLst>
                </a:gridCol>
                <a:gridCol w="1475657">
                  <a:extLst>
                    <a:ext uri="{9D8B030D-6E8A-4147-A177-3AD203B41FA5}">
                      <a16:colId xmlns:a16="http://schemas.microsoft.com/office/drawing/2014/main" val="1968348070"/>
                    </a:ext>
                  </a:extLst>
                </a:gridCol>
                <a:gridCol w="6624736">
                  <a:extLst>
                    <a:ext uri="{9D8B030D-6E8A-4147-A177-3AD203B41FA5}">
                      <a16:colId xmlns:a16="http://schemas.microsoft.com/office/drawing/2014/main" val="3768011985"/>
                    </a:ext>
                  </a:extLst>
                </a:gridCol>
              </a:tblGrid>
              <a:tr h="268341">
                <a:tc>
                  <a:txBody>
                    <a:bodyPr/>
                    <a:lstStyle/>
                    <a:p>
                      <a:pPr algn="ctr">
                        <a:lnSpc>
                          <a:spcPct val="107000"/>
                        </a:lnSpc>
                        <a:spcAft>
                          <a:spcPts val="0"/>
                        </a:spcAft>
                      </a:pPr>
                      <a:r>
                        <a:rPr lang="en-ZA" sz="1600" dirty="0" smtClean="0">
                          <a:solidFill>
                            <a:schemeClr val="tx1"/>
                          </a:solidFill>
                          <a:effectLst/>
                          <a:latin typeface="Arial" panose="020B0604020202020204" pitchFamily="34" charset="0"/>
                          <a:cs typeface="Arial" panose="020B0604020202020204" pitchFamily="34" charset="0"/>
                        </a:rPr>
                        <a:t>SECTION</a:t>
                      </a:r>
                      <a:endParaRPr lang="en-ZA" sz="1600" dirty="0">
                        <a:solidFill>
                          <a:schemeClr val="tx1"/>
                        </a:solidFill>
                        <a:effectLst/>
                        <a:latin typeface="Arial" panose="020B0604020202020204" pitchFamily="34" charset="0"/>
                        <a:cs typeface="Arial" panose="020B0604020202020204" pitchFamily="34" charset="0"/>
                      </a:endParaRPr>
                    </a:p>
                  </a:txBody>
                  <a:tcPr marL="54901" marR="549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PROVISION</a:t>
                      </a:r>
                    </a:p>
                  </a:txBody>
                  <a:tcPr marL="54901" marR="549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en-ZA" sz="1600" dirty="0" smtClean="0">
                          <a:solidFill>
                            <a:schemeClr val="tx1"/>
                          </a:solidFill>
                          <a:effectLst/>
                          <a:latin typeface="Arial" panose="020B0604020202020204" pitchFamily="34" charset="0"/>
                          <a:cs typeface="Arial" panose="020B0604020202020204" pitchFamily="34" charset="0"/>
                        </a:rPr>
                        <a:t>PROPOSED</a:t>
                      </a:r>
                      <a:r>
                        <a:rPr lang="en-ZA" sz="1600" baseline="0" dirty="0" smtClean="0">
                          <a:solidFill>
                            <a:schemeClr val="tx1"/>
                          </a:solidFill>
                          <a:effectLst/>
                          <a:latin typeface="Arial" panose="020B0604020202020204" pitchFamily="34" charset="0"/>
                          <a:cs typeface="Arial" panose="020B0604020202020204" pitchFamily="34" charset="0"/>
                        </a:rPr>
                        <a:t> </a:t>
                      </a:r>
                      <a:r>
                        <a:rPr lang="en-ZA" sz="1600" dirty="0" smtClean="0">
                          <a:solidFill>
                            <a:schemeClr val="tx1"/>
                          </a:solidFill>
                          <a:effectLst/>
                          <a:latin typeface="Arial" panose="020B0604020202020204" pitchFamily="34" charset="0"/>
                          <a:cs typeface="Arial" panose="020B0604020202020204" pitchFamily="34" charset="0"/>
                        </a:rPr>
                        <a:t>AMENDMENT</a:t>
                      </a:r>
                      <a:endParaRPr lang="en-ZA" sz="1600" dirty="0">
                        <a:solidFill>
                          <a:schemeClr val="tx1"/>
                        </a:solidFill>
                        <a:effectLst/>
                        <a:latin typeface="Arial" panose="020B0604020202020204" pitchFamily="34" charset="0"/>
                        <a:cs typeface="Arial" panose="020B0604020202020204" pitchFamily="34" charset="0"/>
                      </a:endParaRPr>
                    </a:p>
                  </a:txBody>
                  <a:tcPr marL="54901" marR="549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009687996"/>
                  </a:ext>
                </a:extLst>
              </a:tr>
              <a:tr h="752321">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28.</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r>
                        <a:rPr lang="en-ZA" sz="1600" dirty="0" smtClean="0">
                          <a:latin typeface="Arial" panose="020B0604020202020204" pitchFamily="34" charset="0"/>
                          <a:cs typeface="Arial" panose="020B0604020202020204" pitchFamily="34" charset="0"/>
                        </a:rPr>
                        <a:t>General amendment</a:t>
                      </a:r>
                      <a:endParaRPr lang="en-ZA" sz="1600"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177800" indent="-177800" algn="just">
                        <a:buFont typeface="Wingdings" panose="05000000000000000000" pitchFamily="2" charset="2"/>
                        <a:buChar char="§"/>
                      </a:pPr>
                      <a:r>
                        <a:rPr lang="en-ZA" sz="1600" dirty="0" smtClean="0">
                          <a:latin typeface="Arial" panose="020B0604020202020204" pitchFamily="34" charset="0"/>
                          <a:cs typeface="Arial" panose="020B0604020202020204" pitchFamily="34" charset="0"/>
                        </a:rPr>
                        <a:t>It is indicated which sections in the Act are deleted where reference is made to the</a:t>
                      </a:r>
                      <a:r>
                        <a:rPr lang="en-ZA" sz="1600" baseline="0" dirty="0" smtClean="0">
                          <a:latin typeface="Arial" panose="020B0604020202020204" pitchFamily="34" charset="0"/>
                          <a:cs typeface="Arial" panose="020B0604020202020204" pitchFamily="34" charset="0"/>
                        </a:rPr>
                        <a:t> plenary-type of municipality.</a:t>
                      </a:r>
                    </a:p>
                    <a:p>
                      <a:pPr marL="177800" indent="-177800" algn="just">
                        <a:buFont typeface="Wingdings" panose="05000000000000000000" pitchFamily="2" charset="2"/>
                        <a:buChar char="§"/>
                      </a:pPr>
                      <a:endParaRPr lang="en-ZA" sz="1600"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1"/>
                  </a:ext>
                </a:extLst>
              </a:tr>
              <a:tr h="1571267">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29.</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ZA" sz="1600" b="0" kern="1200" dirty="0" smtClean="0">
                          <a:solidFill>
                            <a:schemeClr val="dk1"/>
                          </a:solidFill>
                          <a:effectLst/>
                          <a:latin typeface="Arial" panose="020B0604020202020204" pitchFamily="34" charset="0"/>
                          <a:ea typeface="+mn-ea"/>
                          <a:cs typeface="Arial" panose="020B0604020202020204" pitchFamily="34" charset="0"/>
                        </a:rPr>
                        <a:t>Schedule 1: Part Three: </a:t>
                      </a:r>
                    </a:p>
                    <a:p>
                      <a:pPr marL="0" marR="0" lvl="0" indent="0" algn="just" defTabSz="685800" rtl="0" eaLnBrk="1" fontAlgn="auto" latinLnBrk="0" hangingPunct="1">
                        <a:lnSpc>
                          <a:spcPct val="107000"/>
                        </a:lnSpc>
                        <a:spcBef>
                          <a:spcPts val="0"/>
                        </a:spcBef>
                        <a:spcAft>
                          <a:spcPts val="0"/>
                        </a:spcAft>
                        <a:buClrTx/>
                        <a:buSzTx/>
                        <a:buFontTx/>
                        <a:buNone/>
                        <a:tabLst/>
                        <a:defRPr/>
                      </a:pPr>
                      <a:r>
                        <a:rPr lang="en-ZA" sz="1600" b="0" kern="1200" dirty="0" smtClean="0">
                          <a:solidFill>
                            <a:schemeClr val="dk1"/>
                          </a:solidFill>
                          <a:effectLst/>
                          <a:latin typeface="Arial" panose="020B0604020202020204" pitchFamily="34" charset="0"/>
                          <a:ea typeface="+mn-ea"/>
                          <a:cs typeface="Arial" panose="020B0604020202020204" pitchFamily="34" charset="0"/>
                        </a:rPr>
                        <a:t>Item 16: Excessive seats</a:t>
                      </a:r>
                      <a:endParaRPr lang="en-ZA" sz="1600" b="0" dirty="0" smtClean="0">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7800" indent="-177800" algn="just">
                        <a:lnSpc>
                          <a:spcPct val="100000"/>
                        </a:lnSpc>
                        <a:spcAft>
                          <a:spcPts val="0"/>
                        </a:spcAft>
                        <a:buFont typeface="Wingdings" panose="05000000000000000000" pitchFamily="2" charset="2"/>
                        <a:buChar char="§"/>
                      </a:pPr>
                      <a:r>
                        <a:rPr lang="en-GB" sz="1600" b="0" kern="1200" dirty="0" smtClean="0">
                          <a:solidFill>
                            <a:schemeClr val="tx1"/>
                          </a:solidFill>
                          <a:effectLst/>
                          <a:latin typeface="Arial" panose="020B0604020202020204" pitchFamily="34" charset="0"/>
                          <a:ea typeface="+mn-ea"/>
                          <a:cs typeface="Arial" panose="020B0604020202020204" pitchFamily="34" charset="0"/>
                        </a:rPr>
                        <a:t>A</a:t>
                      </a:r>
                      <a:r>
                        <a:rPr lang="en-GB" sz="1600" b="0" kern="1200" baseline="0" dirty="0" smtClean="0">
                          <a:solidFill>
                            <a:schemeClr val="tx1"/>
                          </a:solidFill>
                          <a:effectLst/>
                          <a:latin typeface="Arial" panose="020B0604020202020204" pitchFamily="34" charset="0"/>
                          <a:ea typeface="+mn-ea"/>
                          <a:cs typeface="Arial" panose="020B0604020202020204" pitchFamily="34" charset="0"/>
                        </a:rPr>
                        <a:t> procedure is prescribed for the redistribution of excessive seats (</a:t>
                      </a:r>
                      <a:r>
                        <a:rPr lang="en-GB" sz="1600" b="0" kern="1200" dirty="0" smtClean="0">
                          <a:solidFill>
                            <a:schemeClr val="tx1"/>
                          </a:solidFill>
                          <a:effectLst/>
                          <a:latin typeface="Arial" panose="020B0604020202020204" pitchFamily="34" charset="0"/>
                          <a:ea typeface="+mn-ea"/>
                          <a:cs typeface="Arial" panose="020B0604020202020204" pitchFamily="34" charset="0"/>
                        </a:rPr>
                        <a:t>similar to Item 17 which deals with insufficient party lists).</a:t>
                      </a:r>
                      <a:r>
                        <a:rPr lang="en-GB" sz="1600" b="0" kern="1200" baseline="0" dirty="0" smtClean="0">
                          <a:solidFill>
                            <a:schemeClr val="tx1"/>
                          </a:solidFill>
                          <a:effectLst/>
                          <a:latin typeface="Arial" panose="020B0604020202020204" pitchFamily="34" charset="0"/>
                          <a:ea typeface="+mn-ea"/>
                          <a:cs typeface="Arial" panose="020B0604020202020204" pitchFamily="34" charset="0"/>
                        </a:rPr>
                        <a:t> </a:t>
                      </a:r>
                    </a:p>
                    <a:p>
                      <a:pPr marL="177800" indent="-177800" algn="just">
                        <a:lnSpc>
                          <a:spcPct val="100000"/>
                        </a:lnSpc>
                        <a:spcAft>
                          <a:spcPts val="0"/>
                        </a:spcAft>
                        <a:buFont typeface="Wingdings" panose="05000000000000000000" pitchFamily="2" charset="2"/>
                        <a:buChar char="§"/>
                      </a:pPr>
                      <a:r>
                        <a:rPr lang="en-GB" sz="1600" b="0" kern="1200" baseline="0" dirty="0" smtClean="0">
                          <a:solidFill>
                            <a:schemeClr val="tx1"/>
                          </a:solidFill>
                          <a:effectLst/>
                          <a:latin typeface="Arial" panose="020B0604020202020204" pitchFamily="34" charset="0"/>
                          <a:ea typeface="+mn-ea"/>
                          <a:cs typeface="Arial" panose="020B0604020202020204" pitchFamily="34" charset="0"/>
                        </a:rPr>
                        <a:t>The party with excessive seats will be awarded the ward seats and then excluded from the subsequent calculation where a new quota is determined and PR list seats recalculated.</a:t>
                      </a:r>
                    </a:p>
                    <a:p>
                      <a:pPr marL="177800" indent="-177800" algn="just">
                        <a:lnSpc>
                          <a:spcPct val="100000"/>
                        </a:lnSpc>
                        <a:spcAft>
                          <a:spcPts val="0"/>
                        </a:spcAft>
                        <a:buFont typeface="Wingdings" panose="05000000000000000000" pitchFamily="2" charset="2"/>
                        <a:buChar char="§"/>
                      </a:pPr>
                      <a:r>
                        <a:rPr lang="en-GB" sz="1600" b="1" u="sng" kern="1200" baseline="0" dirty="0" smtClean="0">
                          <a:solidFill>
                            <a:srgbClr val="FF0000"/>
                          </a:solidFill>
                          <a:effectLst/>
                          <a:latin typeface="Arial" panose="020B0604020202020204" pitchFamily="34" charset="0"/>
                          <a:ea typeface="+mn-ea"/>
                          <a:cs typeface="Arial" panose="020B0604020202020204" pitchFamily="34" charset="0"/>
                        </a:rPr>
                        <a:t>Revised</a:t>
                      </a:r>
                      <a:endParaRPr lang="en-ZA" sz="1600" b="1" u="sng"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69822507"/>
                  </a:ext>
                </a:extLst>
              </a:tr>
              <a:tr h="1073363">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29.</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 typeface="Wingdings" panose="05000000000000000000" pitchFamily="2" charset="2"/>
                        <a:buNone/>
                        <a:tabLst/>
                        <a:defRPr/>
                      </a:pPr>
                      <a:r>
                        <a:rPr lang="en-ZA" sz="1600" b="0" dirty="0" smtClean="0">
                          <a:effectLst/>
                          <a:latin typeface="Arial" panose="020B0604020202020204" pitchFamily="34" charset="0"/>
                          <a:ea typeface="Calibri" panose="020F0502020204030204" pitchFamily="34" charset="0"/>
                          <a:cs typeface="Arial" panose="020B0604020202020204" pitchFamily="34" charset="0"/>
                        </a:rPr>
                        <a:t>Item 17: Insufficient party lists</a:t>
                      </a:r>
                    </a:p>
                    <a:p>
                      <a:pPr marL="0" marR="0" lvl="0" indent="0" algn="just" defTabSz="685800" rtl="0" eaLnBrk="1" fontAlgn="auto" latinLnBrk="0" hangingPunct="1">
                        <a:lnSpc>
                          <a:spcPct val="107000"/>
                        </a:lnSpc>
                        <a:spcBef>
                          <a:spcPts val="0"/>
                        </a:spcBef>
                        <a:spcAft>
                          <a:spcPts val="0"/>
                        </a:spcAft>
                        <a:buClrTx/>
                        <a:buSzTx/>
                        <a:buFont typeface="Wingdings" panose="05000000000000000000" pitchFamily="2" charset="2"/>
                        <a:buNone/>
                        <a:tabLst/>
                        <a:defRPr/>
                      </a:pP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7800" marR="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dirty="0" smtClean="0">
                          <a:effectLst/>
                          <a:latin typeface="Arial" panose="020B0604020202020204" pitchFamily="34" charset="0"/>
                          <a:cs typeface="Arial" panose="020B0604020202020204" pitchFamily="34" charset="0"/>
                        </a:rPr>
                        <a:t>Parties are given 2 days to supplement their lists.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3"/>
                  </a:ext>
                </a:extLst>
              </a:tr>
              <a:tr h="1073363">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29.</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 typeface="Wingdings" panose="05000000000000000000" pitchFamily="2" charset="2"/>
                        <a:buNone/>
                        <a:tabLst/>
                        <a:defRPr/>
                      </a:pPr>
                      <a:r>
                        <a:rPr lang="en-ZA" sz="1600" b="1" u="sng" dirty="0" smtClean="0">
                          <a:effectLst/>
                          <a:latin typeface="Arial" panose="020B0604020202020204" pitchFamily="34" charset="0"/>
                          <a:ea typeface="Calibri" panose="020F0502020204030204" pitchFamily="34" charset="0"/>
                          <a:cs typeface="Arial" panose="020B0604020202020204" pitchFamily="34" charset="0"/>
                        </a:rPr>
                        <a:t>New</a:t>
                      </a:r>
                      <a:r>
                        <a:rPr lang="en-ZA" sz="1600" b="0" dirty="0" smtClean="0">
                          <a:effectLst/>
                          <a:latin typeface="Arial" panose="020B0604020202020204" pitchFamily="34" charset="0"/>
                          <a:ea typeface="Calibri" panose="020F0502020204030204" pitchFamily="34" charset="0"/>
                          <a:cs typeface="Arial" panose="020B0604020202020204" pitchFamily="34" charset="0"/>
                        </a:rPr>
                        <a:t> Item 17A:</a:t>
                      </a:r>
                      <a:r>
                        <a:rPr lang="en-ZA" sz="1600" b="0" baseline="0" dirty="0" smtClean="0">
                          <a:effectLst/>
                          <a:latin typeface="Arial" panose="020B0604020202020204" pitchFamily="34" charset="0"/>
                          <a:ea typeface="Calibri" panose="020F0502020204030204" pitchFamily="34" charset="0"/>
                          <a:cs typeface="Arial" panose="020B0604020202020204" pitchFamily="34" charset="0"/>
                        </a:rPr>
                        <a:t> Multiple seats</a:t>
                      </a:r>
                    </a:p>
                    <a:p>
                      <a:pPr marL="0" marR="0" lvl="0" indent="0" algn="just" defTabSz="685800" rtl="0" eaLnBrk="1" fontAlgn="auto" latinLnBrk="0" hangingPunct="1">
                        <a:lnSpc>
                          <a:spcPct val="107000"/>
                        </a:lnSpc>
                        <a:spcBef>
                          <a:spcPts val="0"/>
                        </a:spcBef>
                        <a:spcAft>
                          <a:spcPts val="0"/>
                        </a:spcAft>
                        <a:buClrTx/>
                        <a:buSzTx/>
                        <a:buFont typeface="Wingdings" panose="05000000000000000000" pitchFamily="2" charset="2"/>
                        <a:buNone/>
                        <a:tabLst/>
                        <a:defRPr/>
                      </a:pP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7800" marR="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dirty="0" smtClean="0">
                          <a:effectLst/>
                          <a:latin typeface="Arial" panose="020B0604020202020204" pitchFamily="34" charset="0"/>
                          <a:cs typeface="Arial" panose="020B0604020202020204" pitchFamily="34" charset="0"/>
                        </a:rPr>
                        <a:t>Where a person is assigned to more than 1 seat,</a:t>
                      </a:r>
                      <a:r>
                        <a:rPr lang="en-ZA" sz="1600" b="0" baseline="0" dirty="0" smtClean="0">
                          <a:effectLst/>
                          <a:latin typeface="Arial" panose="020B0604020202020204" pitchFamily="34" charset="0"/>
                          <a:cs typeface="Arial" panose="020B0604020202020204" pitchFamily="34" charset="0"/>
                        </a:rPr>
                        <a:t> such person or party has 2 days to indicate their choice to the IEC.</a:t>
                      </a:r>
                    </a:p>
                    <a:p>
                      <a:pPr marL="177800" marR="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1" u="sng" baseline="0" dirty="0" smtClean="0">
                          <a:solidFill>
                            <a:srgbClr val="FF0000"/>
                          </a:solidFill>
                          <a:effectLst/>
                          <a:latin typeface="Arial" panose="020B0604020202020204" pitchFamily="34" charset="0"/>
                          <a:cs typeface="Arial" panose="020B0604020202020204" pitchFamily="34" charset="0"/>
                        </a:rPr>
                        <a:t>Revised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4"/>
                  </a:ext>
                </a:extLst>
              </a:tr>
              <a:tr h="805023">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29.</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 typeface="Wingdings" panose="05000000000000000000" pitchFamily="2" charset="2"/>
                        <a:buNone/>
                        <a:tabLst/>
                        <a:defRPr/>
                      </a:pPr>
                      <a:r>
                        <a:rPr lang="en-ZA" sz="1600" b="0" dirty="0" smtClean="0">
                          <a:effectLst/>
                          <a:latin typeface="Arial" panose="020B0604020202020204" pitchFamily="34" charset="0"/>
                          <a:ea typeface="Calibri" panose="020F0502020204030204" pitchFamily="34" charset="0"/>
                          <a:cs typeface="Arial" panose="020B0604020202020204" pitchFamily="34" charset="0"/>
                        </a:rPr>
                        <a:t>Item 18: Filling of vacancies</a:t>
                      </a:r>
                    </a:p>
                    <a:p>
                      <a:pPr marL="0" marR="0" lvl="0" indent="0" algn="just" defTabSz="685800" rtl="0" eaLnBrk="1" fontAlgn="auto" latinLnBrk="0" hangingPunct="1">
                        <a:lnSpc>
                          <a:spcPct val="107000"/>
                        </a:lnSpc>
                        <a:spcBef>
                          <a:spcPts val="0"/>
                        </a:spcBef>
                        <a:spcAft>
                          <a:spcPts val="0"/>
                        </a:spcAft>
                        <a:buClrTx/>
                        <a:buSzTx/>
                        <a:buFont typeface="Wingdings" panose="05000000000000000000" pitchFamily="2" charset="2"/>
                        <a:buNone/>
                        <a:tabLst/>
                        <a:defRPr/>
                      </a:pP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7800" marR="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kern="1200" baseline="0" dirty="0" smtClean="0">
                          <a:solidFill>
                            <a:schemeClr val="dk1"/>
                          </a:solidFill>
                          <a:effectLst/>
                          <a:latin typeface="Arial" panose="020B0604020202020204" pitchFamily="34" charset="0"/>
                          <a:ea typeface="+mn-ea"/>
                          <a:cs typeface="Arial" panose="020B0604020202020204" pitchFamily="34" charset="0"/>
                        </a:rPr>
                        <a:t>MM has 14 days (and not 7) to inform IEC of a vacancy.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5"/>
                  </a:ext>
                </a:extLst>
              </a:tr>
              <a:tr h="1341705">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29.</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 typeface="Wingdings" panose="05000000000000000000" pitchFamily="2" charset="2"/>
                        <a:buNone/>
                        <a:tabLst/>
                        <a:defRPr/>
                      </a:pPr>
                      <a:r>
                        <a:rPr lang="en-ZA" sz="1600" b="0" dirty="0" smtClean="0">
                          <a:effectLst/>
                          <a:latin typeface="Arial" panose="020B0604020202020204" pitchFamily="34" charset="0"/>
                          <a:ea typeface="Calibri" panose="020F0502020204030204" pitchFamily="34" charset="0"/>
                          <a:cs typeface="Arial" panose="020B0604020202020204" pitchFamily="34" charset="0"/>
                        </a:rPr>
                        <a:t>Item 20: Filling vacancies and changing the order</a:t>
                      </a:r>
                    </a:p>
                    <a:p>
                      <a:pPr marL="0" marR="0" lvl="0" indent="0" algn="just" defTabSz="685800" rtl="0" eaLnBrk="1" fontAlgn="auto" latinLnBrk="0" hangingPunct="1">
                        <a:lnSpc>
                          <a:spcPct val="107000"/>
                        </a:lnSpc>
                        <a:spcBef>
                          <a:spcPts val="0"/>
                        </a:spcBef>
                        <a:spcAft>
                          <a:spcPts val="0"/>
                        </a:spcAft>
                        <a:buClrTx/>
                        <a:buSzTx/>
                        <a:buFont typeface="Wingdings" panose="05000000000000000000" pitchFamily="2" charset="2"/>
                        <a:buNone/>
                        <a:tabLst/>
                        <a:defRPr/>
                      </a:pP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7800" marR="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kern="1200" baseline="0" dirty="0" smtClean="0">
                          <a:solidFill>
                            <a:schemeClr val="dk1"/>
                          </a:solidFill>
                          <a:effectLst/>
                          <a:latin typeface="Arial" panose="020B0604020202020204" pitchFamily="34" charset="0"/>
                          <a:ea typeface="+mn-ea"/>
                          <a:cs typeface="Arial" panose="020B0604020202020204" pitchFamily="34" charset="0"/>
                        </a:rPr>
                        <a:t>A party may only change its list after the declaration of results for that election.</a:t>
                      </a:r>
                    </a:p>
                    <a:p>
                      <a:pPr marL="177800" marR="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kern="1200" baseline="0" dirty="0" smtClean="0">
                          <a:solidFill>
                            <a:schemeClr val="dk1"/>
                          </a:solidFill>
                          <a:effectLst/>
                          <a:latin typeface="Arial" panose="020B0604020202020204" pitchFamily="34" charset="0"/>
                          <a:ea typeface="+mn-ea"/>
                          <a:cs typeface="Arial" panose="020B0604020202020204" pitchFamily="34" charset="0"/>
                        </a:rPr>
                        <a:t>A party may be able to supplement its list with a former cllr only after 21 days after the cllr ceased to hold office.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43535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txBox="1">
            <a:spLocks/>
          </p:cNvSpPr>
          <p:nvPr/>
        </p:nvSpPr>
        <p:spPr bwMode="auto">
          <a:xfrm>
            <a:off x="-180528" y="1264890"/>
            <a:ext cx="9145015" cy="530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23900" indent="-36830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lvl="1">
              <a:buFont typeface="Wingdings" panose="05000000000000000000" pitchFamily="2" charset="2"/>
              <a:buChar char="q"/>
            </a:pPr>
            <a:endParaRPr lang="en-ZA" altLang="en-US" sz="2400" dirty="0"/>
          </a:p>
          <a:p>
            <a:pPr lvl="1">
              <a:buFont typeface="Wingdings" panose="05000000000000000000" pitchFamily="2" charset="2"/>
              <a:buChar char="q"/>
            </a:pPr>
            <a:endParaRPr lang="en-GB" altLang="en-US" sz="2400" dirty="0"/>
          </a:p>
        </p:txBody>
      </p:sp>
      <p:sp>
        <p:nvSpPr>
          <p:cNvPr id="922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34A026C0-070D-4DEA-B4DE-796C13942D6B}" type="slidenum">
              <a:rPr lang="en-ZA" altLang="en-US" sz="1200" smtClean="0"/>
              <a:pPr>
                <a:spcBef>
                  <a:spcPct val="0"/>
                </a:spcBef>
                <a:buFontTx/>
                <a:buNone/>
              </a:pPr>
              <a:t>11</a:t>
            </a:fld>
            <a:endParaRPr lang="en-ZA" altLang="en-US" sz="1200" smtClean="0"/>
          </a:p>
        </p:txBody>
      </p:sp>
      <p:graphicFrame>
        <p:nvGraphicFramePr>
          <p:cNvPr id="2" name="Table 1"/>
          <p:cNvGraphicFramePr>
            <a:graphicFrameLocks noGrp="1"/>
          </p:cNvGraphicFramePr>
          <p:nvPr>
            <p:extLst>
              <p:ext uri="{D42A27DB-BD31-4B8C-83A1-F6EECF244321}">
                <p14:modId xmlns:p14="http://schemas.microsoft.com/office/powerpoint/2010/main" val="3204722921"/>
              </p:ext>
            </p:extLst>
          </p:nvPr>
        </p:nvGraphicFramePr>
        <p:xfrm>
          <a:off x="-35497" y="-27384"/>
          <a:ext cx="9144001" cy="6885384"/>
        </p:xfrm>
        <a:graphic>
          <a:graphicData uri="http://schemas.openxmlformats.org/drawingml/2006/table">
            <a:tbl>
              <a:tblPr firstRow="1" firstCol="1" bandRow="1">
                <a:tableStyleId>{21E4AEA4-8DFA-4A89-87EB-49C32662AFE0}</a:tableStyleId>
              </a:tblPr>
              <a:tblGrid>
                <a:gridCol w="1043608">
                  <a:extLst>
                    <a:ext uri="{9D8B030D-6E8A-4147-A177-3AD203B41FA5}">
                      <a16:colId xmlns:a16="http://schemas.microsoft.com/office/drawing/2014/main" val="4108935219"/>
                    </a:ext>
                  </a:extLst>
                </a:gridCol>
                <a:gridCol w="1763689">
                  <a:extLst>
                    <a:ext uri="{9D8B030D-6E8A-4147-A177-3AD203B41FA5}">
                      <a16:colId xmlns:a16="http://schemas.microsoft.com/office/drawing/2014/main" val="1968348070"/>
                    </a:ext>
                  </a:extLst>
                </a:gridCol>
                <a:gridCol w="6336704">
                  <a:extLst>
                    <a:ext uri="{9D8B030D-6E8A-4147-A177-3AD203B41FA5}">
                      <a16:colId xmlns:a16="http://schemas.microsoft.com/office/drawing/2014/main" val="3768011985"/>
                    </a:ext>
                  </a:extLst>
                </a:gridCol>
              </a:tblGrid>
              <a:tr h="269264">
                <a:tc>
                  <a:txBody>
                    <a:bodyPr/>
                    <a:lstStyle/>
                    <a:p>
                      <a:pPr algn="ctr">
                        <a:lnSpc>
                          <a:spcPct val="107000"/>
                        </a:lnSpc>
                        <a:spcAft>
                          <a:spcPts val="0"/>
                        </a:spcAft>
                      </a:pPr>
                      <a:r>
                        <a:rPr lang="en-ZA" sz="1600" dirty="0" smtClean="0">
                          <a:solidFill>
                            <a:schemeClr val="tx1"/>
                          </a:solidFill>
                          <a:effectLst/>
                          <a:latin typeface="Arial" panose="020B0604020202020204" pitchFamily="34" charset="0"/>
                          <a:cs typeface="Arial" panose="020B0604020202020204" pitchFamily="34" charset="0"/>
                        </a:rPr>
                        <a:t>SECTION</a:t>
                      </a:r>
                      <a:endParaRPr lang="en-ZA" sz="1600" dirty="0">
                        <a:solidFill>
                          <a:schemeClr val="tx1"/>
                        </a:solidFill>
                        <a:effectLst/>
                        <a:latin typeface="Arial" panose="020B0604020202020204" pitchFamily="34" charset="0"/>
                        <a:cs typeface="Arial" panose="020B0604020202020204" pitchFamily="34" charset="0"/>
                      </a:endParaRPr>
                    </a:p>
                  </a:txBody>
                  <a:tcPr marL="54901" marR="549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PROVISION</a:t>
                      </a:r>
                    </a:p>
                  </a:txBody>
                  <a:tcPr marL="54901" marR="549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en-ZA" sz="1600" dirty="0" smtClean="0">
                          <a:solidFill>
                            <a:schemeClr val="tx1"/>
                          </a:solidFill>
                          <a:effectLst/>
                          <a:latin typeface="Arial" panose="020B0604020202020204" pitchFamily="34" charset="0"/>
                          <a:cs typeface="Arial" panose="020B0604020202020204" pitchFamily="34" charset="0"/>
                        </a:rPr>
                        <a:t>PROPOSED</a:t>
                      </a:r>
                      <a:r>
                        <a:rPr lang="en-ZA" sz="1600" baseline="0" dirty="0" smtClean="0">
                          <a:solidFill>
                            <a:schemeClr val="tx1"/>
                          </a:solidFill>
                          <a:effectLst/>
                          <a:latin typeface="Arial" panose="020B0604020202020204" pitchFamily="34" charset="0"/>
                          <a:cs typeface="Arial" panose="020B0604020202020204" pitchFamily="34" charset="0"/>
                        </a:rPr>
                        <a:t> </a:t>
                      </a:r>
                      <a:r>
                        <a:rPr lang="en-ZA" sz="1600" dirty="0" smtClean="0">
                          <a:solidFill>
                            <a:schemeClr val="tx1"/>
                          </a:solidFill>
                          <a:effectLst/>
                          <a:latin typeface="Arial" panose="020B0604020202020204" pitchFamily="34" charset="0"/>
                          <a:cs typeface="Arial" panose="020B0604020202020204" pitchFamily="34" charset="0"/>
                        </a:rPr>
                        <a:t>AMENDMENT</a:t>
                      </a:r>
                      <a:endParaRPr lang="en-ZA" sz="1600" dirty="0">
                        <a:solidFill>
                          <a:schemeClr val="tx1"/>
                        </a:solidFill>
                        <a:effectLst/>
                        <a:latin typeface="Arial" panose="020B0604020202020204" pitchFamily="34" charset="0"/>
                        <a:cs typeface="Arial" panose="020B0604020202020204" pitchFamily="34" charset="0"/>
                      </a:endParaRPr>
                    </a:p>
                  </a:txBody>
                  <a:tcPr marL="54901" marR="549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009687996"/>
                  </a:ext>
                </a:extLst>
              </a:tr>
              <a:tr h="1615581">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30.</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 typeface="Wingdings" panose="05000000000000000000" pitchFamily="2" charset="2"/>
                        <a:buNone/>
                        <a:tabLst/>
                        <a:defRPr/>
                      </a:pPr>
                      <a:r>
                        <a:rPr lang="en-ZA" sz="1600" b="0" kern="1200" dirty="0" smtClean="0">
                          <a:solidFill>
                            <a:schemeClr val="dk1"/>
                          </a:solidFill>
                          <a:effectLst/>
                          <a:latin typeface="Arial" panose="020B0604020202020204" pitchFamily="34" charset="0"/>
                          <a:ea typeface="+mn-ea"/>
                          <a:cs typeface="Arial" panose="020B0604020202020204" pitchFamily="34" charset="0"/>
                        </a:rPr>
                        <a:t>Schedule 2: Part One: Proportional</a:t>
                      </a:r>
                      <a:r>
                        <a:rPr lang="en-ZA" sz="1600" b="0" kern="1200" baseline="0" dirty="0" smtClean="0">
                          <a:solidFill>
                            <a:schemeClr val="dk1"/>
                          </a:solidFill>
                          <a:effectLst/>
                          <a:latin typeface="Arial" panose="020B0604020202020204" pitchFamily="34" charset="0"/>
                          <a:ea typeface="+mn-ea"/>
                          <a:cs typeface="Arial" panose="020B0604020202020204" pitchFamily="34" charset="0"/>
                        </a:rPr>
                        <a:t> elections: Electoral system for party representatives</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7800" marR="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kern="1200" dirty="0" smtClean="0">
                          <a:solidFill>
                            <a:schemeClr val="dk1"/>
                          </a:solidFill>
                          <a:effectLst/>
                          <a:latin typeface="Arial" panose="020B0604020202020204" pitchFamily="34" charset="0"/>
                          <a:ea typeface="+mn-ea"/>
                          <a:cs typeface="Arial" panose="020B0604020202020204" pitchFamily="34" charset="0"/>
                        </a:rPr>
                        <a:t>Items</a:t>
                      </a:r>
                      <a:r>
                        <a:rPr lang="en-ZA" sz="1600" b="0" kern="1200" baseline="0" dirty="0" smtClean="0">
                          <a:solidFill>
                            <a:schemeClr val="dk1"/>
                          </a:solidFill>
                          <a:effectLst/>
                          <a:latin typeface="Arial" panose="020B0604020202020204" pitchFamily="34" charset="0"/>
                          <a:ea typeface="+mn-ea"/>
                          <a:cs typeface="Arial" panose="020B0604020202020204" pitchFamily="34" charset="0"/>
                        </a:rPr>
                        <a:t> 2, 3, 5, 6, 8 and 10 are substituted.</a:t>
                      </a:r>
                    </a:p>
                    <a:p>
                      <a:pPr marL="177800" marR="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kern="1200" baseline="0" dirty="0" smtClean="0">
                          <a:solidFill>
                            <a:schemeClr val="dk1"/>
                          </a:solidFill>
                          <a:effectLst/>
                          <a:latin typeface="Arial" panose="020B0604020202020204" pitchFamily="34" charset="0"/>
                          <a:ea typeface="+mn-ea"/>
                          <a:cs typeface="Arial" panose="020B0604020202020204" pitchFamily="34" charset="0"/>
                        </a:rPr>
                        <a:t>If a candidate is assigned to more than 1 seat, then the party or independent ward candidate has 2 days to inform the IEC of decision.</a:t>
                      </a:r>
                    </a:p>
                    <a:p>
                      <a:pPr marL="177800" marR="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kern="1200" baseline="0" dirty="0" smtClean="0">
                          <a:solidFill>
                            <a:schemeClr val="dk1"/>
                          </a:solidFill>
                          <a:effectLst/>
                          <a:latin typeface="Arial" panose="020B0604020202020204" pitchFamily="34" charset="0"/>
                          <a:ea typeface="+mn-ea"/>
                          <a:cs typeface="Arial" panose="020B0604020202020204" pitchFamily="34" charset="0"/>
                        </a:rPr>
                        <a:t>MM has 14 days (and not 7) to inform IEC of a vacancy.</a:t>
                      </a:r>
                    </a:p>
                    <a:p>
                      <a:pPr marL="177800" marR="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1" u="sng" kern="1200" baseline="0" dirty="0" smtClean="0">
                          <a:solidFill>
                            <a:schemeClr val="dk1"/>
                          </a:solidFill>
                          <a:effectLst/>
                          <a:latin typeface="Arial" panose="020B0604020202020204" pitchFamily="34" charset="0"/>
                          <a:ea typeface="+mn-ea"/>
                          <a:cs typeface="Arial" panose="020B0604020202020204" pitchFamily="34" charset="0"/>
                        </a:rPr>
                        <a:t>New</a:t>
                      </a:r>
                      <a:r>
                        <a:rPr lang="en-ZA" sz="1600" b="0" kern="1200" baseline="0" dirty="0" smtClean="0">
                          <a:solidFill>
                            <a:schemeClr val="dk1"/>
                          </a:solidFill>
                          <a:effectLst/>
                          <a:latin typeface="Arial" panose="020B0604020202020204" pitchFamily="34" charset="0"/>
                          <a:ea typeface="+mn-ea"/>
                          <a:cs typeface="Arial" panose="020B0604020202020204" pitchFamily="34" charset="0"/>
                        </a:rPr>
                        <a:t> Item 10A dealing with </a:t>
                      </a:r>
                      <a:r>
                        <a:rPr lang="en-ZA" sz="1600" b="1" u="sng" kern="1200" baseline="0" dirty="0" smtClean="0">
                          <a:solidFill>
                            <a:schemeClr val="dk1"/>
                          </a:solidFill>
                          <a:effectLst/>
                          <a:latin typeface="Arial" panose="020B0604020202020204" pitchFamily="34" charset="0"/>
                          <a:ea typeface="+mn-ea"/>
                          <a:cs typeface="Arial" panose="020B0604020202020204" pitchFamily="34" charset="0"/>
                        </a:rPr>
                        <a:t>multiple seats</a:t>
                      </a:r>
                      <a:r>
                        <a:rPr lang="en-ZA" sz="1600" b="0" kern="1200" baseline="0" dirty="0" smtClean="0">
                          <a:solidFill>
                            <a:schemeClr val="dk1"/>
                          </a:solidFill>
                          <a:effectLst/>
                          <a:latin typeface="Arial" panose="020B0604020202020204" pitchFamily="34" charset="0"/>
                          <a:ea typeface="+mn-ea"/>
                          <a:cs typeface="Arial" panose="020B0604020202020204" pitchFamily="34" charset="0"/>
                        </a:rPr>
                        <a:t> is inserted. </a:t>
                      </a:r>
                      <a:endParaRPr lang="en-ZA" sz="1600" b="0" dirty="0" smtClean="0">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1"/>
                  </a:ext>
                </a:extLst>
              </a:tr>
              <a:tr h="1884845">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30.</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 typeface="Wingdings" panose="05000000000000000000" pitchFamily="2" charset="2"/>
                        <a:buNone/>
                        <a:tabLst/>
                        <a:defRPr/>
                      </a:pPr>
                      <a:r>
                        <a:rPr lang="en-ZA" sz="1600" b="0" kern="1200" dirty="0" smtClean="0">
                          <a:solidFill>
                            <a:schemeClr val="dk1"/>
                          </a:solidFill>
                          <a:effectLst/>
                          <a:latin typeface="Arial" panose="020B0604020202020204" pitchFamily="34" charset="0"/>
                          <a:ea typeface="+mn-ea"/>
                          <a:cs typeface="Arial" panose="020B0604020202020204" pitchFamily="34" charset="0"/>
                        </a:rPr>
                        <a:t>Schedule 2: Part Two: Allocation and election of representatives of local councils and DMAs to district councils</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177800" marR="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kern="1200" baseline="0" dirty="0" smtClean="0">
                          <a:solidFill>
                            <a:schemeClr val="tx1"/>
                          </a:solidFill>
                          <a:effectLst/>
                          <a:latin typeface="Arial" panose="020B0604020202020204" pitchFamily="34" charset="0"/>
                          <a:ea typeface="+mn-ea"/>
                          <a:cs typeface="Arial" panose="020B0604020202020204" pitchFamily="34" charset="0"/>
                        </a:rPr>
                        <a:t>The heading is substituted.(removal of DMAs).</a:t>
                      </a:r>
                    </a:p>
                    <a:p>
                      <a:pPr marL="177800" marR="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kern="1200" baseline="0" dirty="0" smtClean="0">
                          <a:solidFill>
                            <a:schemeClr val="tx1"/>
                          </a:solidFill>
                          <a:effectLst/>
                          <a:latin typeface="Arial" panose="020B0604020202020204" pitchFamily="34" charset="0"/>
                          <a:ea typeface="+mn-ea"/>
                          <a:cs typeface="Arial" panose="020B0604020202020204" pitchFamily="34" charset="0"/>
                        </a:rPr>
                        <a:t>Items 14 and 15 are substituted – removal of reference to DMAs.</a:t>
                      </a:r>
                    </a:p>
                    <a:p>
                      <a:pPr marL="177800" marR="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kern="1200" baseline="0" dirty="0" smtClean="0">
                          <a:solidFill>
                            <a:schemeClr val="tx1"/>
                          </a:solidFill>
                          <a:effectLst/>
                          <a:latin typeface="Arial" panose="020B0604020202020204" pitchFamily="34" charset="0"/>
                          <a:ea typeface="+mn-ea"/>
                          <a:cs typeface="Arial" panose="020B0604020202020204" pitchFamily="34" charset="0"/>
                        </a:rPr>
                        <a:t>Item 23 is substituted by clarifying that the filling of vacancies is in respect of </a:t>
                      </a:r>
                      <a:r>
                        <a:rPr lang="en-ZA" sz="1600" b="1" u="sng" kern="1200" baseline="0" dirty="0" smtClean="0">
                          <a:solidFill>
                            <a:schemeClr val="tx1"/>
                          </a:solidFill>
                          <a:effectLst/>
                          <a:latin typeface="Arial" panose="020B0604020202020204" pitchFamily="34" charset="0"/>
                          <a:ea typeface="+mn-ea"/>
                          <a:cs typeface="Arial" panose="020B0604020202020204" pitchFamily="34" charset="0"/>
                        </a:rPr>
                        <a:t>district councils.</a:t>
                      </a:r>
                    </a:p>
                    <a:p>
                      <a:pPr marL="177800" marR="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u="none" kern="1200" baseline="0" dirty="0" smtClean="0">
                          <a:solidFill>
                            <a:schemeClr val="tx1"/>
                          </a:solidFill>
                          <a:effectLst/>
                          <a:latin typeface="Arial" panose="020B0604020202020204" pitchFamily="34" charset="0"/>
                          <a:ea typeface="+mn-ea"/>
                          <a:cs typeface="Arial" panose="020B0604020202020204" pitchFamily="34" charset="0"/>
                        </a:rPr>
                        <a:t>Item 24 is repealed.</a:t>
                      </a:r>
                      <a:endParaRPr lang="en-ZA" sz="1600" b="0" u="none" dirty="0" smtClean="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4000153012"/>
                  </a:ext>
                </a:extLst>
              </a:tr>
              <a:tr h="1346318">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31.</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ZA" sz="1600" b="0" kern="1200" dirty="0" smtClean="0">
                          <a:solidFill>
                            <a:schemeClr val="dk1"/>
                          </a:solidFill>
                          <a:effectLst/>
                          <a:latin typeface="Arial" panose="020B0604020202020204" pitchFamily="34" charset="0"/>
                          <a:ea typeface="+mn-ea"/>
                          <a:cs typeface="Arial" panose="020B0604020202020204" pitchFamily="34" charset="0"/>
                        </a:rPr>
                        <a:t>Schedule 3: Election of municipal office bearers: Item 1: Application</a:t>
                      </a:r>
                      <a:endParaRPr lang="en-ZA" sz="1600" b="0" dirty="0" smtClean="0">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177800" indent="-177800" algn="just">
                        <a:lnSpc>
                          <a:spcPct val="100000"/>
                        </a:lnSpc>
                        <a:spcAft>
                          <a:spcPts val="0"/>
                        </a:spcAft>
                        <a:buFont typeface="Wingdings" panose="05000000000000000000" pitchFamily="2" charset="2"/>
                        <a:buChar char="§"/>
                      </a:pPr>
                      <a:r>
                        <a:rPr lang="en-GB" sz="1600" b="0" kern="1200" dirty="0" smtClean="0">
                          <a:solidFill>
                            <a:schemeClr val="tx1"/>
                          </a:solidFill>
                          <a:effectLst/>
                          <a:latin typeface="Arial" panose="020B0604020202020204" pitchFamily="34" charset="0"/>
                          <a:ea typeface="+mn-ea"/>
                          <a:cs typeface="Arial" panose="020B0604020202020204" pitchFamily="34" charset="0"/>
                        </a:rPr>
                        <a:t>Item</a:t>
                      </a:r>
                      <a:r>
                        <a:rPr lang="en-GB" sz="1600" b="0" kern="1200" baseline="0" dirty="0" smtClean="0">
                          <a:solidFill>
                            <a:schemeClr val="tx1"/>
                          </a:solidFill>
                          <a:effectLst/>
                          <a:latin typeface="Arial" panose="020B0604020202020204" pitchFamily="34" charset="0"/>
                          <a:ea typeface="+mn-ea"/>
                          <a:cs typeface="Arial" panose="020B0604020202020204" pitchFamily="34" charset="0"/>
                        </a:rPr>
                        <a:t> amended to also include whip as an office-bearer.</a:t>
                      </a:r>
                      <a:endParaRPr lang="en-ZA" sz="16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592247252"/>
                  </a:ext>
                </a:extLst>
              </a:tr>
              <a:tr h="807791">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32.</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ZA" sz="1600" b="1" u="sng" kern="1200" dirty="0" smtClean="0">
                          <a:solidFill>
                            <a:schemeClr val="dk1"/>
                          </a:solidFill>
                          <a:effectLst/>
                          <a:latin typeface="Arial" panose="020B0604020202020204" pitchFamily="34" charset="0"/>
                          <a:ea typeface="+mn-ea"/>
                          <a:cs typeface="Arial" panose="020B0604020202020204" pitchFamily="34" charset="0"/>
                        </a:rPr>
                        <a:t>New</a:t>
                      </a:r>
                      <a:r>
                        <a:rPr lang="en-ZA" sz="1600" b="0" kern="1200" dirty="0" smtClean="0">
                          <a:solidFill>
                            <a:schemeClr val="dk1"/>
                          </a:solidFill>
                          <a:effectLst/>
                          <a:latin typeface="Arial" panose="020B0604020202020204" pitchFamily="34" charset="0"/>
                          <a:ea typeface="+mn-ea"/>
                          <a:cs typeface="Arial" panose="020B0604020202020204" pitchFamily="34" charset="0"/>
                        </a:rPr>
                        <a:t> Schedule 7: Code of Conduct for Councillors</a:t>
                      </a:r>
                      <a:endParaRPr lang="en-ZA" sz="1600" b="0" dirty="0" smtClean="0">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177800" marR="0" lvl="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kern="1200" dirty="0" smtClean="0">
                          <a:solidFill>
                            <a:schemeClr val="tx1"/>
                          </a:solidFill>
                          <a:effectLst/>
                          <a:latin typeface="Arial" panose="020B0604020202020204" pitchFamily="34" charset="0"/>
                          <a:ea typeface="+mn-ea"/>
                          <a:cs typeface="Arial" panose="020B0604020202020204" pitchFamily="34" charset="0"/>
                        </a:rPr>
                        <a:t>Code</a:t>
                      </a:r>
                      <a:r>
                        <a:rPr lang="en-ZA" sz="1600" b="0" kern="1200" baseline="0" dirty="0" smtClean="0">
                          <a:solidFill>
                            <a:schemeClr val="tx1"/>
                          </a:solidFill>
                          <a:effectLst/>
                          <a:latin typeface="Arial" panose="020B0604020202020204" pitchFamily="34" charset="0"/>
                          <a:ea typeface="+mn-ea"/>
                          <a:cs typeface="Arial" panose="020B0604020202020204" pitchFamily="34" charset="0"/>
                        </a:rPr>
                        <a:t> of Conduct is migrated from the Systems Act.</a:t>
                      </a:r>
                    </a:p>
                    <a:p>
                      <a:pPr marL="177800" marR="0" lvl="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1" u="sng" kern="1200" baseline="0" dirty="0" smtClean="0">
                          <a:solidFill>
                            <a:srgbClr val="FF0000"/>
                          </a:solidFill>
                          <a:effectLst/>
                          <a:latin typeface="Arial" panose="020B0604020202020204" pitchFamily="34" charset="0"/>
                          <a:ea typeface="+mn-ea"/>
                          <a:cs typeface="Arial" panose="020B0604020202020204" pitchFamily="34" charset="0"/>
                        </a:rPr>
                        <a:t>Revised (Substitute: Intervention with Interference;  Council with Municipal), etc …</a:t>
                      </a:r>
                      <a:endParaRPr lang="en-ZA" sz="1600" b="1" u="sng" dirty="0" smtClean="0">
                        <a:solidFill>
                          <a:srgbClr val="FF0000"/>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2222855767"/>
                  </a:ext>
                </a:extLst>
              </a:tr>
              <a:tr h="423058">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33.</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ZA" sz="1600" b="0" dirty="0" smtClean="0">
                          <a:effectLst/>
                          <a:latin typeface="Arial" panose="020B0604020202020204" pitchFamily="34" charset="0"/>
                          <a:cs typeface="Arial" panose="020B0604020202020204" pitchFamily="34" charset="0"/>
                        </a:rPr>
                        <a:t>Repeal of laws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177800" marR="0" lvl="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dirty="0" smtClean="0">
                          <a:solidFill>
                            <a:schemeClr val="tx1"/>
                          </a:solidFill>
                          <a:effectLst/>
                          <a:latin typeface="Arial" panose="020B0604020202020204" pitchFamily="34" charset="0"/>
                          <a:cs typeface="Arial" panose="020B0604020202020204" pitchFamily="34" charset="0"/>
                        </a:rPr>
                        <a:t>Section 19 and Schedule 1 of the Systems Act is repealed.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5"/>
                  </a:ext>
                </a:extLst>
              </a:tr>
              <a:tr h="538527">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34.</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ZA" sz="1600" b="0" dirty="0" smtClean="0">
                          <a:effectLst/>
                          <a:latin typeface="Arial" panose="020B0604020202020204" pitchFamily="34" charset="0"/>
                          <a:cs typeface="Arial" panose="020B0604020202020204" pitchFamily="34" charset="0"/>
                        </a:rPr>
                        <a:t>Short title and commencement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177800" marR="0" lvl="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dirty="0" smtClean="0">
                          <a:solidFill>
                            <a:schemeClr val="tx1"/>
                          </a:solidFill>
                          <a:effectLst/>
                          <a:latin typeface="Arial" panose="020B0604020202020204" pitchFamily="34" charset="0"/>
                          <a:cs typeface="Arial" panose="020B0604020202020204" pitchFamily="34" charset="0"/>
                        </a:rPr>
                        <a:t>Act is called: Local Government: Municipal Structures Amendment Act, 2018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5632642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548680"/>
          </a:xfrm>
        </p:spPr>
        <p:txBody>
          <a:bodyPr/>
          <a:lstStyle/>
          <a:p>
            <a:r>
              <a:rPr lang="en-ZA" u="sng" dirty="0" smtClean="0"/>
              <a:t>ENGAGEMENTS ON THE BILL</a:t>
            </a:r>
            <a:endParaRPr lang="en-ZA" u="sng" dirty="0"/>
          </a:p>
        </p:txBody>
      </p:sp>
      <p:sp>
        <p:nvSpPr>
          <p:cNvPr id="3" name="Content Placeholder 2"/>
          <p:cNvSpPr>
            <a:spLocks noGrp="1"/>
          </p:cNvSpPr>
          <p:nvPr>
            <p:ph idx="1"/>
          </p:nvPr>
        </p:nvSpPr>
        <p:spPr>
          <a:xfrm>
            <a:off x="0" y="573658"/>
            <a:ext cx="9144000" cy="6095702"/>
          </a:xfrm>
        </p:spPr>
        <p:txBody>
          <a:bodyPr/>
          <a:lstStyle/>
          <a:p>
            <a:pPr marL="342900" indent="-285750" algn="just">
              <a:lnSpc>
                <a:spcPct val="140000"/>
              </a:lnSpc>
              <a:spcBef>
                <a:spcPts val="0"/>
              </a:spcBef>
              <a:buFont typeface="Wingdings" panose="05000000000000000000" pitchFamily="2" charset="2"/>
              <a:buChar char="q"/>
            </a:pPr>
            <a:r>
              <a:rPr lang="en-ZA" sz="1800" b="1" dirty="0" smtClean="0">
                <a:solidFill>
                  <a:prstClr val="black"/>
                </a:solidFill>
              </a:rPr>
              <a:t>Engagements were held as follows with the Portfolio Committee on CoGTA:</a:t>
            </a:r>
          </a:p>
          <a:p>
            <a:pPr marL="685800" lvl="1" indent="-285750" algn="just">
              <a:lnSpc>
                <a:spcPct val="140000"/>
              </a:lnSpc>
              <a:spcBef>
                <a:spcPts val="0"/>
              </a:spcBef>
              <a:buFont typeface="Wingdings" panose="05000000000000000000" pitchFamily="2" charset="2"/>
              <a:buChar char="§"/>
            </a:pPr>
            <a:r>
              <a:rPr lang="en-ZA" sz="1800" b="1" dirty="0" smtClean="0">
                <a:solidFill>
                  <a:prstClr val="black"/>
                </a:solidFill>
              </a:rPr>
              <a:t>Stakeholders made presentations on </a:t>
            </a:r>
            <a:r>
              <a:rPr lang="en-ZA" sz="1800" b="1" u="sng" dirty="0" smtClean="0">
                <a:solidFill>
                  <a:prstClr val="black"/>
                </a:solidFill>
              </a:rPr>
              <a:t>13, 14 and 20 November 2018</a:t>
            </a:r>
            <a:r>
              <a:rPr lang="en-ZA" sz="1800" b="1" dirty="0" smtClean="0">
                <a:solidFill>
                  <a:prstClr val="black"/>
                </a:solidFill>
              </a:rPr>
              <a:t> – </a:t>
            </a:r>
          </a:p>
          <a:p>
            <a:pPr marL="1028700" lvl="2" indent="-285750" algn="just">
              <a:lnSpc>
                <a:spcPct val="140000"/>
              </a:lnSpc>
              <a:spcBef>
                <a:spcPts val="0"/>
              </a:spcBef>
              <a:buFont typeface="Wingdings" panose="05000000000000000000" pitchFamily="2" charset="2"/>
              <a:buChar char="ü"/>
            </a:pPr>
            <a:r>
              <a:rPr lang="en-ZA" sz="1800" b="1" dirty="0" smtClean="0">
                <a:solidFill>
                  <a:prstClr val="black"/>
                </a:solidFill>
              </a:rPr>
              <a:t>SALGA;</a:t>
            </a:r>
          </a:p>
          <a:p>
            <a:pPr marL="1028700" lvl="2" indent="-285750" algn="just">
              <a:lnSpc>
                <a:spcPct val="140000"/>
              </a:lnSpc>
              <a:spcBef>
                <a:spcPts val="0"/>
              </a:spcBef>
              <a:buFont typeface="Wingdings" panose="05000000000000000000" pitchFamily="2" charset="2"/>
              <a:buChar char="ü"/>
            </a:pPr>
            <a:r>
              <a:rPr lang="en-ZA" sz="1800" b="1" dirty="0" smtClean="0">
                <a:solidFill>
                  <a:prstClr val="black"/>
                </a:solidFill>
              </a:rPr>
              <a:t>MDB;</a:t>
            </a:r>
          </a:p>
          <a:p>
            <a:pPr marL="1028700" lvl="2" indent="-285750" algn="just">
              <a:lnSpc>
                <a:spcPct val="140000"/>
              </a:lnSpc>
              <a:spcBef>
                <a:spcPts val="0"/>
              </a:spcBef>
              <a:buFont typeface="Wingdings" panose="05000000000000000000" pitchFamily="2" charset="2"/>
              <a:buChar char="ü"/>
            </a:pPr>
            <a:r>
              <a:rPr lang="en-ZA" sz="1800" b="1" dirty="0" smtClean="0">
                <a:solidFill>
                  <a:prstClr val="black"/>
                </a:solidFill>
              </a:rPr>
              <a:t>KZN, WC, NC; and</a:t>
            </a:r>
          </a:p>
          <a:p>
            <a:pPr marL="1028700" lvl="2" indent="-285750" algn="just">
              <a:lnSpc>
                <a:spcPct val="140000"/>
              </a:lnSpc>
              <a:spcBef>
                <a:spcPts val="0"/>
              </a:spcBef>
              <a:buFont typeface="Wingdings" panose="05000000000000000000" pitchFamily="2" charset="2"/>
              <a:buChar char="ü"/>
            </a:pPr>
            <a:r>
              <a:rPr lang="en-ZA" sz="1800" b="1" dirty="0" smtClean="0">
                <a:solidFill>
                  <a:prstClr val="black"/>
                </a:solidFill>
              </a:rPr>
              <a:t>DoJCD, IEC and DCoG. </a:t>
            </a:r>
          </a:p>
          <a:p>
            <a:pPr marL="1028700" lvl="2" indent="-285750" algn="just">
              <a:lnSpc>
                <a:spcPct val="140000"/>
              </a:lnSpc>
              <a:spcBef>
                <a:spcPts val="0"/>
              </a:spcBef>
              <a:buFont typeface="Wingdings" panose="05000000000000000000" pitchFamily="2" charset="2"/>
              <a:buChar char="ü"/>
            </a:pPr>
            <a:r>
              <a:rPr lang="en-ZA" sz="1800" b="1" dirty="0" smtClean="0">
                <a:solidFill>
                  <a:srgbClr val="FF0000"/>
                </a:solidFill>
              </a:rPr>
              <a:t>(Written inputs from FS: CoGTA and MP: CoGTA)</a:t>
            </a:r>
          </a:p>
          <a:p>
            <a:pPr marL="342900" indent="-285750" algn="just">
              <a:lnSpc>
                <a:spcPct val="140000"/>
              </a:lnSpc>
              <a:spcBef>
                <a:spcPts val="0"/>
              </a:spcBef>
              <a:buFont typeface="Wingdings" panose="05000000000000000000" pitchFamily="2" charset="2"/>
              <a:buChar char="q"/>
            </a:pPr>
            <a:r>
              <a:rPr lang="en-ZA" sz="1800" b="1" dirty="0" smtClean="0"/>
              <a:t>Advert </a:t>
            </a:r>
            <a:r>
              <a:rPr lang="en-ZA" sz="1800" b="1" dirty="0"/>
              <a:t>in the weekend newspaper/s – closing date of 30 November 2018 for </a:t>
            </a:r>
            <a:r>
              <a:rPr lang="en-ZA" sz="1800" b="1" dirty="0" smtClean="0"/>
              <a:t>submissions – </a:t>
            </a:r>
            <a:r>
              <a:rPr lang="en-ZA" sz="1800" b="1" u="sng" dirty="0" smtClean="0"/>
              <a:t>no submissions received.</a:t>
            </a:r>
          </a:p>
          <a:p>
            <a:pPr marL="685800" lvl="1" indent="-285750" algn="just">
              <a:lnSpc>
                <a:spcPct val="140000"/>
              </a:lnSpc>
              <a:spcBef>
                <a:spcPts val="0"/>
              </a:spcBef>
              <a:buFont typeface="Wingdings" panose="05000000000000000000" pitchFamily="2" charset="2"/>
              <a:buChar char="§"/>
            </a:pPr>
            <a:r>
              <a:rPr lang="en-ZA" sz="1800" b="1" dirty="0" smtClean="0"/>
              <a:t>Deliberations were held on –</a:t>
            </a:r>
          </a:p>
          <a:p>
            <a:pPr marL="1028700" lvl="2" indent="-285750" algn="just">
              <a:lnSpc>
                <a:spcPct val="140000"/>
              </a:lnSpc>
              <a:spcBef>
                <a:spcPts val="0"/>
              </a:spcBef>
              <a:buFont typeface="Wingdings" panose="05000000000000000000" pitchFamily="2" charset="2"/>
              <a:buChar char="ü"/>
            </a:pPr>
            <a:r>
              <a:rPr lang="en-ZA" sz="1800" b="1" dirty="0" smtClean="0">
                <a:solidFill>
                  <a:srgbClr val="FF0000"/>
                </a:solidFill>
              </a:rPr>
              <a:t>5 and 6 December 2018; and</a:t>
            </a:r>
          </a:p>
          <a:p>
            <a:pPr marL="1028700" lvl="2" indent="-285750" algn="just">
              <a:lnSpc>
                <a:spcPct val="140000"/>
              </a:lnSpc>
              <a:spcBef>
                <a:spcPts val="0"/>
              </a:spcBef>
              <a:buFont typeface="Wingdings" panose="05000000000000000000" pitchFamily="2" charset="2"/>
              <a:buChar char="ü"/>
            </a:pPr>
            <a:r>
              <a:rPr lang="en-ZA" sz="1800" b="1" dirty="0" smtClean="0">
                <a:solidFill>
                  <a:srgbClr val="FF0000"/>
                </a:solidFill>
              </a:rPr>
              <a:t>Changes made to 20 Clauses.</a:t>
            </a:r>
          </a:p>
          <a:p>
            <a:pPr marL="342900" indent="-285750" algn="just">
              <a:lnSpc>
                <a:spcPct val="140000"/>
              </a:lnSpc>
              <a:spcBef>
                <a:spcPts val="0"/>
              </a:spcBef>
              <a:buFont typeface="Wingdings" panose="05000000000000000000" pitchFamily="2" charset="2"/>
              <a:buChar char="q"/>
            </a:pPr>
            <a:r>
              <a:rPr lang="en-ZA" sz="1800" b="1" dirty="0" smtClean="0">
                <a:solidFill>
                  <a:prstClr val="black"/>
                </a:solidFill>
              </a:rPr>
              <a:t>The Bill was debated in the National Assembly on </a:t>
            </a:r>
            <a:r>
              <a:rPr lang="en-ZA" sz="1800" b="1" u="sng" dirty="0" smtClean="0">
                <a:solidFill>
                  <a:srgbClr val="FF0000"/>
                </a:solidFill>
              </a:rPr>
              <a:t>13 February 2019</a:t>
            </a:r>
            <a:r>
              <a:rPr lang="en-ZA" sz="1800" b="1" dirty="0" smtClean="0">
                <a:solidFill>
                  <a:prstClr val="black"/>
                </a:solidFill>
              </a:rPr>
              <a:t> and thereafter submitted to the NCOP for concurrence (Section 76 Bill).</a:t>
            </a:r>
          </a:p>
          <a:p>
            <a:pPr marL="342900" indent="-285750" algn="just">
              <a:lnSpc>
                <a:spcPct val="140000"/>
              </a:lnSpc>
              <a:spcBef>
                <a:spcPts val="0"/>
              </a:spcBef>
              <a:buFont typeface="Wingdings" panose="05000000000000000000" pitchFamily="2" charset="2"/>
              <a:buChar char="q"/>
            </a:pPr>
            <a:r>
              <a:rPr lang="en-ZA" sz="1800" b="1" dirty="0" smtClean="0">
                <a:solidFill>
                  <a:prstClr val="black"/>
                </a:solidFill>
              </a:rPr>
              <a:t>Minister has subsequently requested the NCOP to consider / table the Bill.</a:t>
            </a:r>
          </a:p>
          <a:p>
            <a:pPr marL="342900" indent="-285750" algn="just">
              <a:lnSpc>
                <a:spcPct val="140000"/>
              </a:lnSpc>
              <a:spcBef>
                <a:spcPts val="0"/>
              </a:spcBef>
              <a:buFont typeface="Wingdings" panose="05000000000000000000" pitchFamily="2" charset="2"/>
              <a:buChar char="q"/>
            </a:pPr>
            <a:endParaRPr lang="en-ZA" sz="1800" b="1" dirty="0" smtClean="0">
              <a:solidFill>
                <a:prstClr val="black"/>
              </a:solidFill>
            </a:endParaRPr>
          </a:p>
        </p:txBody>
      </p:sp>
      <p:sp>
        <p:nvSpPr>
          <p:cNvPr id="4" name="Slide Number Placeholder 3"/>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7773200B-CD01-40FD-9F7E-DB68DF9A3C84}"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12</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val="24870998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0" y="0"/>
            <a:ext cx="9144000" cy="6858000"/>
          </a:xfrm>
        </p:spPr>
        <p:txBody>
          <a:bodyPr/>
          <a:lstStyle/>
          <a:p>
            <a:pPr marL="0" indent="0" algn="ctr">
              <a:buFont typeface="Arial" panose="020B0604020202020204" pitchFamily="34" charset="0"/>
              <a:buNone/>
            </a:pPr>
            <a:r>
              <a:rPr lang="en-ZA" altLang="en-US" sz="35000" b="1" dirty="0" smtClean="0">
                <a:solidFill>
                  <a:srgbClr val="FF0000"/>
                </a:solidFill>
                <a:ea typeface="ＭＳ Ｐゴシック" panose="020B0600070205080204" pitchFamily="34" charset="-128"/>
              </a:rPr>
              <a:t>2.</a:t>
            </a:r>
          </a:p>
          <a:p>
            <a:pPr marL="0" indent="0" algn="ctr">
              <a:buFont typeface="Arial" panose="020B0604020202020204" pitchFamily="34" charset="0"/>
              <a:buNone/>
            </a:pPr>
            <a:r>
              <a:rPr lang="en-ZA" altLang="en-US" sz="3200" b="1" u="sng" dirty="0" smtClean="0">
                <a:solidFill>
                  <a:srgbClr val="FF0000"/>
                </a:solidFill>
                <a:ea typeface="ＭＳ Ｐゴシック" panose="020B0600070205080204" pitchFamily="34" charset="-128"/>
              </a:rPr>
              <a:t>AMENDMENTS TO </a:t>
            </a:r>
            <a:r>
              <a:rPr lang="en-ZA" altLang="en-US" sz="3200" b="1" u="sng" smtClean="0">
                <a:solidFill>
                  <a:srgbClr val="FF0000"/>
                </a:solidFill>
                <a:ea typeface="ＭＳ Ｐゴシック" panose="020B0600070205080204" pitchFamily="34" charset="-128"/>
              </a:rPr>
              <a:t>THE </a:t>
            </a:r>
          </a:p>
          <a:p>
            <a:pPr marL="0" indent="0" algn="ctr">
              <a:buFont typeface="Arial" panose="020B0604020202020204" pitchFamily="34" charset="0"/>
              <a:buNone/>
            </a:pPr>
            <a:r>
              <a:rPr lang="en-ZA" altLang="en-US" sz="3200" b="1" u="sng" smtClean="0">
                <a:solidFill>
                  <a:srgbClr val="FF0000"/>
                </a:solidFill>
                <a:ea typeface="ＭＳ Ｐゴシック" panose="020B0600070205080204" pitchFamily="34" charset="-128"/>
              </a:rPr>
              <a:t>MUNICIPAL </a:t>
            </a:r>
            <a:r>
              <a:rPr lang="en-ZA" altLang="en-US" sz="3200" b="1" u="sng" dirty="0" smtClean="0">
                <a:solidFill>
                  <a:srgbClr val="FF0000"/>
                </a:solidFill>
                <a:ea typeface="ＭＳ Ｐゴシック" panose="020B0600070205080204" pitchFamily="34" charset="-128"/>
              </a:rPr>
              <a:t>DEMARCATION ACT</a:t>
            </a:r>
          </a:p>
        </p:txBody>
      </p:sp>
      <p:sp>
        <p:nvSpPr>
          <p:cNvPr id="71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68497444-745D-4A45-A4EB-5952912AC4CF}" type="slidenum">
              <a:rPr lang="en-ZA" altLang="en-US" sz="1200" smtClean="0"/>
              <a:pPr>
                <a:spcBef>
                  <a:spcPct val="0"/>
                </a:spcBef>
                <a:buFontTx/>
                <a:buNone/>
              </a:pPr>
              <a:t>13</a:t>
            </a:fld>
            <a:endParaRPr lang="en-ZA" altLang="en-US" sz="1200" smtClean="0"/>
          </a:p>
        </p:txBody>
      </p:sp>
    </p:spTree>
    <p:extLst>
      <p:ext uri="{BB962C8B-B14F-4D97-AF65-F5344CB8AC3E}">
        <p14:creationId xmlns:p14="http://schemas.microsoft.com/office/powerpoint/2010/main" val="929928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48680"/>
          </a:xfrm>
        </p:spPr>
        <p:txBody>
          <a:bodyPr/>
          <a:lstStyle/>
          <a:p>
            <a:r>
              <a:rPr lang="en-ZA" u="sng" dirty="0" smtClean="0"/>
              <a:t>BACKGROUND</a:t>
            </a:r>
            <a:endParaRPr lang="en-ZA" u="sng" dirty="0"/>
          </a:p>
        </p:txBody>
      </p:sp>
      <p:sp>
        <p:nvSpPr>
          <p:cNvPr id="3" name="Content Placeholder 2"/>
          <p:cNvSpPr>
            <a:spLocks noGrp="1"/>
          </p:cNvSpPr>
          <p:nvPr>
            <p:ph idx="1"/>
          </p:nvPr>
        </p:nvSpPr>
        <p:spPr>
          <a:xfrm>
            <a:off x="0" y="404664"/>
            <a:ext cx="9144000" cy="6120680"/>
          </a:xfrm>
        </p:spPr>
        <p:txBody>
          <a:bodyPr/>
          <a:lstStyle/>
          <a:p>
            <a:pPr marL="285750" indent="-285750" algn="just">
              <a:buFont typeface="Wingdings" panose="05000000000000000000" pitchFamily="2" charset="2"/>
              <a:buChar char="q"/>
            </a:pPr>
            <a:r>
              <a:rPr lang="en-ZA" sz="1600" dirty="0" smtClean="0"/>
              <a:t>The </a:t>
            </a:r>
            <a:r>
              <a:rPr lang="en-ZA" sz="1600" dirty="0"/>
              <a:t>amendments to the Demarcation Act are based on proposals submitted by the Municipal Demarcation </a:t>
            </a:r>
            <a:r>
              <a:rPr lang="en-ZA" sz="1600" dirty="0" smtClean="0"/>
              <a:t>Board (MDB). </a:t>
            </a:r>
            <a:r>
              <a:rPr lang="en-ZA" sz="1600" dirty="0"/>
              <a:t>These proposals are informed by the following</a:t>
            </a:r>
            <a:r>
              <a:rPr lang="en-ZA" sz="1600" dirty="0" smtClean="0"/>
              <a:t>:</a:t>
            </a:r>
          </a:p>
          <a:p>
            <a:pPr marL="0" indent="0" algn="just">
              <a:buNone/>
            </a:pPr>
            <a:endParaRPr lang="en-ZA" sz="1600" dirty="0" smtClean="0"/>
          </a:p>
          <a:p>
            <a:pPr marL="685800" lvl="1" indent="-342900" algn="just">
              <a:buFont typeface="Wingdings" panose="05000000000000000000" pitchFamily="2" charset="2"/>
              <a:buChar char="§"/>
            </a:pPr>
            <a:r>
              <a:rPr lang="en-ZA" sz="1600" dirty="0" smtClean="0"/>
              <a:t>Inputs </a:t>
            </a:r>
            <a:r>
              <a:rPr lang="en-ZA" sz="1600" dirty="0"/>
              <a:t>from the previous Boards; </a:t>
            </a:r>
          </a:p>
          <a:p>
            <a:pPr marL="685800" lvl="1" indent="-342900" algn="just">
              <a:buFont typeface="Wingdings" panose="05000000000000000000" pitchFamily="2" charset="2"/>
              <a:buChar char="§"/>
            </a:pPr>
            <a:r>
              <a:rPr lang="en-ZA" sz="1600" dirty="0"/>
              <a:t>Demarcation Process Review Task Team Report;</a:t>
            </a:r>
          </a:p>
          <a:p>
            <a:pPr marL="685800" lvl="1" indent="-342900" algn="just">
              <a:buFont typeface="Wingdings" panose="05000000000000000000" pitchFamily="2" charset="2"/>
              <a:buChar char="§"/>
            </a:pPr>
            <a:r>
              <a:rPr lang="en-ZA" sz="1600" dirty="0"/>
              <a:t>Lessons learnt by the current Board from previous re-determinations;</a:t>
            </a:r>
          </a:p>
          <a:p>
            <a:pPr marL="685800" lvl="1" indent="-342900" algn="just">
              <a:buFont typeface="Wingdings" panose="05000000000000000000" pitchFamily="2" charset="2"/>
              <a:buChar char="§"/>
            </a:pPr>
            <a:r>
              <a:rPr lang="en-ZA" sz="1600" dirty="0"/>
              <a:t>Litigations;</a:t>
            </a:r>
          </a:p>
          <a:p>
            <a:pPr marL="685800" lvl="1" indent="-342900" algn="just">
              <a:buFont typeface="Wingdings" panose="05000000000000000000" pitchFamily="2" charset="2"/>
              <a:buChar char="§"/>
            </a:pPr>
            <a:r>
              <a:rPr lang="en-ZA" sz="1600" dirty="0"/>
              <a:t>Legislative gaps;</a:t>
            </a:r>
          </a:p>
          <a:p>
            <a:pPr marL="685800" lvl="1" indent="-342900" algn="just">
              <a:buFont typeface="Wingdings" panose="05000000000000000000" pitchFamily="2" charset="2"/>
              <a:buChar char="§"/>
            </a:pPr>
            <a:r>
              <a:rPr lang="en-ZA" sz="1600" dirty="0"/>
              <a:t>Inputs from stakeholders;</a:t>
            </a:r>
          </a:p>
          <a:p>
            <a:pPr marL="685800" lvl="1" indent="-342900" algn="just">
              <a:buFont typeface="Wingdings" panose="05000000000000000000" pitchFamily="2" charset="2"/>
              <a:buChar char="§"/>
            </a:pPr>
            <a:r>
              <a:rPr lang="en-ZA" sz="1600" dirty="0"/>
              <a:t>Case law applicable to MDB;</a:t>
            </a:r>
          </a:p>
          <a:p>
            <a:pPr marL="685800" lvl="1" indent="-342900" algn="just">
              <a:buFont typeface="Wingdings" panose="05000000000000000000" pitchFamily="2" charset="2"/>
              <a:buChar char="§"/>
            </a:pPr>
            <a:r>
              <a:rPr lang="en-ZA" sz="1600" dirty="0"/>
              <a:t>State law advisor’s opinion on the independence of the MDB; </a:t>
            </a:r>
          </a:p>
          <a:p>
            <a:pPr marL="685800" lvl="1" indent="-342900" algn="just">
              <a:buFont typeface="Wingdings" panose="05000000000000000000" pitchFamily="2" charset="2"/>
              <a:buChar char="§"/>
            </a:pPr>
            <a:r>
              <a:rPr lang="en-ZA" sz="1600" dirty="0"/>
              <a:t>Inputs from the conference on Demarcation and Spatial Transformation; and</a:t>
            </a:r>
          </a:p>
          <a:p>
            <a:pPr marL="685800" lvl="1" indent="-342900" algn="just">
              <a:buFont typeface="Wingdings" panose="05000000000000000000" pitchFamily="2" charset="2"/>
              <a:buChar char="§"/>
            </a:pPr>
            <a:r>
              <a:rPr lang="en-ZA" sz="1600" dirty="0"/>
              <a:t>Local Government Technical Legislative Review Workshop</a:t>
            </a:r>
            <a:r>
              <a:rPr lang="en-ZA" sz="1600" dirty="0" smtClean="0"/>
              <a:t>.</a:t>
            </a:r>
          </a:p>
          <a:p>
            <a:pPr marL="342900" lvl="1" indent="0" algn="just">
              <a:buNone/>
            </a:pPr>
            <a:endParaRPr lang="en-ZA" sz="1600" dirty="0" smtClean="0"/>
          </a:p>
          <a:p>
            <a:pPr marL="342900" indent="-342900" algn="just">
              <a:buFont typeface="Wingdings" panose="05000000000000000000" pitchFamily="2" charset="2"/>
              <a:buChar char="q"/>
              <a:defRPr/>
            </a:pPr>
            <a:r>
              <a:rPr lang="en-GB" sz="1600" dirty="0" smtClean="0">
                <a:ea typeface="Calibri" panose="020F0502020204030204" pitchFamily="34" charset="0"/>
                <a:cs typeface="Times New Roman" panose="02020603050405020304" pitchFamily="18" charset="0"/>
              </a:rPr>
              <a:t>A </a:t>
            </a:r>
            <a:r>
              <a:rPr lang="en-GB" sz="1600" dirty="0">
                <a:ea typeface="Calibri" panose="020F0502020204030204" pitchFamily="34" charset="0"/>
                <a:cs typeface="Times New Roman" panose="02020603050405020304" pitchFamily="18" charset="0"/>
              </a:rPr>
              <a:t>2-day Technical Legislative Review Workshop was held on </a:t>
            </a:r>
            <a:r>
              <a:rPr lang="en-GB" sz="1600" dirty="0" smtClean="0">
                <a:ea typeface="Calibri" panose="020F0502020204030204" pitchFamily="34" charset="0"/>
                <a:cs typeface="Times New Roman" panose="02020603050405020304" pitchFamily="18" charset="0"/>
              </a:rPr>
              <a:t>2 </a:t>
            </a:r>
            <a:r>
              <a:rPr lang="en-GB" sz="1600" dirty="0">
                <a:ea typeface="Calibri" panose="020F0502020204030204" pitchFamily="34" charset="0"/>
                <a:cs typeface="Times New Roman" panose="02020603050405020304" pitchFamily="18" charset="0"/>
              </a:rPr>
              <a:t>and 3 March 2017:</a:t>
            </a:r>
          </a:p>
          <a:p>
            <a:pPr marL="0" indent="0" algn="just">
              <a:buNone/>
              <a:defRPr/>
            </a:pPr>
            <a:endParaRPr lang="en-GB" sz="1600" dirty="0">
              <a:ea typeface="Calibri" panose="020F0502020204030204" pitchFamily="34" charset="0"/>
              <a:cs typeface="Times New Roman" panose="02020603050405020304" pitchFamily="18" charset="0"/>
            </a:endParaRPr>
          </a:p>
          <a:p>
            <a:pPr marL="685800" lvl="1" indent="-342900" algn="just">
              <a:buFont typeface="Wingdings" panose="05000000000000000000" pitchFamily="2" charset="2"/>
              <a:buChar char="§"/>
              <a:defRPr/>
            </a:pPr>
            <a:r>
              <a:rPr lang="en-GB" sz="1600" dirty="0">
                <a:ea typeface="Calibri" panose="020F0502020204030204" pitchFamily="34" charset="0"/>
                <a:cs typeface="Times New Roman" panose="02020603050405020304" pitchFamily="18" charset="0"/>
              </a:rPr>
              <a:t>Attended by DTA, NHTL, DRDLR, NT, DHA, DWS, </a:t>
            </a:r>
            <a:r>
              <a:rPr lang="en-GB" sz="1600" dirty="0">
                <a:solidFill>
                  <a:srgbClr val="FF0000"/>
                </a:solidFill>
                <a:ea typeface="Calibri" panose="020F0502020204030204" pitchFamily="34" charset="0"/>
                <a:cs typeface="Times New Roman" panose="02020603050405020304" pitchFamily="18" charset="0"/>
              </a:rPr>
              <a:t>DoJCD, OCSLA, DPME, </a:t>
            </a:r>
            <a:r>
              <a:rPr lang="en-GB" sz="1600" u="sng" dirty="0">
                <a:solidFill>
                  <a:srgbClr val="FF0000"/>
                </a:solidFill>
                <a:ea typeface="Calibri" panose="020F0502020204030204" pitchFamily="34" charset="0"/>
                <a:cs typeface="Times New Roman" panose="02020603050405020304" pitchFamily="18" charset="0"/>
              </a:rPr>
              <a:t>IEC, MDB, SALGA, All Provinces,</a:t>
            </a:r>
            <a:r>
              <a:rPr lang="en-GB" sz="1600" dirty="0">
                <a:ea typeface="Calibri" panose="020F0502020204030204" pitchFamily="34" charset="0"/>
                <a:cs typeface="Times New Roman" panose="02020603050405020304" pitchFamily="18" charset="0"/>
              </a:rPr>
              <a:t> SAPS, SACN, </a:t>
            </a:r>
            <a:r>
              <a:rPr lang="en-GB" sz="1600" dirty="0" err="1">
                <a:ea typeface="Calibri" panose="020F0502020204030204" pitchFamily="34" charset="0"/>
                <a:cs typeface="Times New Roman" panose="02020603050405020304" pitchFamily="18" charset="0"/>
              </a:rPr>
              <a:t>StatsSA</a:t>
            </a:r>
            <a:r>
              <a:rPr lang="en-GB" sz="1600" dirty="0">
                <a:ea typeface="Calibri" panose="020F0502020204030204" pitchFamily="34" charset="0"/>
                <a:cs typeface="Times New Roman" panose="02020603050405020304" pitchFamily="18" charset="0"/>
              </a:rPr>
              <a:t>, DoT, </a:t>
            </a:r>
            <a:r>
              <a:rPr lang="en-GB" sz="1600" dirty="0" err="1">
                <a:ea typeface="Calibri" panose="020F0502020204030204" pitchFamily="34" charset="0"/>
                <a:cs typeface="Times New Roman" panose="02020603050405020304" pitchFamily="18" charset="0"/>
              </a:rPr>
              <a:t>DoTourism</a:t>
            </a:r>
            <a:r>
              <a:rPr lang="en-GB" sz="1600" dirty="0">
                <a:ea typeface="Calibri" panose="020F0502020204030204" pitchFamily="34" charset="0"/>
                <a:cs typeface="Times New Roman" panose="02020603050405020304" pitchFamily="18" charset="0"/>
              </a:rPr>
              <a:t>; </a:t>
            </a:r>
            <a:endParaRPr lang="en-GB" sz="1600" dirty="0" smtClean="0">
              <a:ea typeface="Calibri" panose="020F0502020204030204" pitchFamily="34" charset="0"/>
              <a:cs typeface="Times New Roman" panose="02020603050405020304" pitchFamily="18" charset="0"/>
            </a:endParaRPr>
          </a:p>
          <a:p>
            <a:pPr marL="685800" lvl="1" indent="-342900" algn="just">
              <a:buFont typeface="Wingdings" panose="05000000000000000000" pitchFamily="2" charset="2"/>
              <a:buChar char="§"/>
              <a:defRPr/>
            </a:pPr>
            <a:r>
              <a:rPr lang="en-GB" sz="1600" dirty="0" smtClean="0">
                <a:ea typeface="Calibri" panose="020F0502020204030204" pitchFamily="34" charset="0"/>
                <a:cs typeface="Times New Roman" panose="02020603050405020304" pitchFamily="18" charset="0"/>
              </a:rPr>
              <a:t>120 </a:t>
            </a:r>
            <a:r>
              <a:rPr lang="en-GB" sz="1600" dirty="0">
                <a:ea typeface="Calibri" panose="020F0502020204030204" pitchFamily="34" charset="0"/>
                <a:cs typeface="Times New Roman" panose="02020603050405020304" pitchFamily="18" charset="0"/>
              </a:rPr>
              <a:t>participants over the 2 </a:t>
            </a:r>
            <a:r>
              <a:rPr lang="en-GB" sz="1600" dirty="0" smtClean="0">
                <a:ea typeface="Calibri" panose="020F0502020204030204" pitchFamily="34" charset="0"/>
                <a:cs typeface="Times New Roman" panose="02020603050405020304" pitchFamily="18" charset="0"/>
              </a:rPr>
              <a:t>days; </a:t>
            </a:r>
          </a:p>
          <a:p>
            <a:pPr marL="685800" lvl="1" indent="-342900" algn="just">
              <a:buFont typeface="Wingdings" panose="05000000000000000000" pitchFamily="2" charset="2"/>
              <a:buChar char="§"/>
              <a:defRPr/>
            </a:pPr>
            <a:r>
              <a:rPr lang="en-ZA" sz="1600" dirty="0"/>
              <a:t>An analysis of each section of the Demarcation Act was undertaken</a:t>
            </a:r>
            <a:r>
              <a:rPr lang="en-ZA" sz="1600" dirty="0" smtClean="0"/>
              <a:t>.</a:t>
            </a:r>
            <a:endParaRPr lang="en-GB" sz="1600" dirty="0">
              <a:ea typeface="Calibri" panose="020F0502020204030204" pitchFamily="34" charset="0"/>
              <a:cs typeface="Times New Roman" panose="02020603050405020304" pitchFamily="18" charset="0"/>
            </a:endParaRPr>
          </a:p>
          <a:p>
            <a:pPr marL="685800" lvl="1" indent="-342900" algn="just">
              <a:buFont typeface="Wingdings" panose="05000000000000000000" pitchFamily="2" charset="2"/>
              <a:buChar char="§"/>
              <a:defRPr/>
            </a:pPr>
            <a:endParaRPr lang="en-GB" sz="1600" dirty="0">
              <a:ea typeface="Calibri" panose="020F0502020204030204" pitchFamily="34" charset="0"/>
              <a:cs typeface="Times New Roman" panose="02020603050405020304" pitchFamily="18" charset="0"/>
            </a:endParaRPr>
          </a:p>
          <a:p>
            <a:pPr marL="355600" lvl="1" indent="-355600" algn="just">
              <a:buFont typeface="Wingdings" panose="05000000000000000000" pitchFamily="2" charset="2"/>
              <a:buChar char="q"/>
              <a:defRPr/>
            </a:pPr>
            <a:r>
              <a:rPr lang="en-GB" sz="1600" dirty="0">
                <a:ea typeface="Calibri" panose="020F0502020204030204" pitchFamily="34" charset="0"/>
                <a:cs typeface="Times New Roman" panose="02020603050405020304" pitchFamily="18" charset="0"/>
              </a:rPr>
              <a:t>It should be noted that due to the number of the proposed amendments it has necessitated that the whole Act be repealed in its entirety and replaced with a “new” Act</a:t>
            </a:r>
            <a:r>
              <a:rPr lang="en-GB" sz="1600" dirty="0" smtClean="0">
                <a:ea typeface="Calibri" panose="020F0502020204030204" pitchFamily="34" charset="0"/>
                <a:cs typeface="Times New Roman" panose="02020603050405020304" pitchFamily="18" charset="0"/>
              </a:rPr>
              <a:t>.</a:t>
            </a:r>
            <a:endParaRPr lang="en-GB" sz="1600" dirty="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7773200B-CD01-40FD-9F7E-DB68DF9A3C84}"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14</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val="1592850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27" y="-27384"/>
            <a:ext cx="9144000" cy="548680"/>
          </a:xfrm>
        </p:spPr>
        <p:txBody>
          <a:bodyPr/>
          <a:lstStyle/>
          <a:p>
            <a:r>
              <a:rPr lang="en-ZA" sz="2800" u="sng" dirty="0" smtClean="0">
                <a:latin typeface="Arial Black" panose="020B0A04020102020204" pitchFamily="34" charset="0"/>
              </a:rPr>
              <a:t>UPDATE</a:t>
            </a:r>
            <a:r>
              <a:rPr lang="en-ZA" sz="2800" u="sng" dirty="0">
                <a:latin typeface="Arial Black" panose="020B0A04020102020204" pitchFamily="34" charset="0"/>
              </a:rPr>
              <a:t> </a:t>
            </a:r>
            <a:r>
              <a:rPr lang="en-ZA" sz="2800" u="sng" dirty="0" smtClean="0">
                <a:latin typeface="Arial Black" panose="020B0A04020102020204" pitchFamily="34" charset="0"/>
              </a:rPr>
              <a:t>ON PROCESS MATTERS</a:t>
            </a:r>
            <a:endParaRPr lang="en-ZA" sz="2800" u="sng" dirty="0">
              <a:latin typeface="Arial Black" panose="020B0A04020102020204" pitchFamily="34" charset="0"/>
            </a:endParaRPr>
          </a:p>
        </p:txBody>
      </p:sp>
      <p:sp>
        <p:nvSpPr>
          <p:cNvPr id="3" name="Content Placeholder 2"/>
          <p:cNvSpPr>
            <a:spLocks noGrp="1"/>
          </p:cNvSpPr>
          <p:nvPr>
            <p:ph idx="1"/>
          </p:nvPr>
        </p:nvSpPr>
        <p:spPr>
          <a:xfrm>
            <a:off x="-25965" y="404664"/>
            <a:ext cx="9151538" cy="6309320"/>
          </a:xfrm>
        </p:spPr>
        <p:txBody>
          <a:bodyPr/>
          <a:lstStyle/>
          <a:p>
            <a:pPr marL="446088" lvl="1" indent="-358775" algn="just">
              <a:lnSpc>
                <a:spcPct val="120000"/>
              </a:lnSpc>
              <a:spcBef>
                <a:spcPts val="0"/>
              </a:spcBef>
              <a:buFont typeface="Wingdings" panose="05000000000000000000" pitchFamily="2" charset="2"/>
              <a:buChar char="§"/>
              <a:defRPr/>
            </a:pPr>
            <a:r>
              <a:rPr lang="en-GB" sz="1800" dirty="0" smtClean="0">
                <a:ea typeface="Calibri" panose="020F0502020204030204" pitchFamily="34" charset="0"/>
              </a:rPr>
              <a:t>DPME provided SEIAS pre-certification of the Bill on </a:t>
            </a:r>
            <a:r>
              <a:rPr lang="en-GB" sz="1800" b="1" u="sng" dirty="0" smtClean="0">
                <a:ea typeface="Calibri" panose="020F0502020204030204" pitchFamily="34" charset="0"/>
              </a:rPr>
              <a:t>19 July 2017.</a:t>
            </a:r>
          </a:p>
          <a:p>
            <a:pPr marL="446088" lvl="1" indent="-358775" algn="just">
              <a:lnSpc>
                <a:spcPct val="120000"/>
              </a:lnSpc>
              <a:spcBef>
                <a:spcPts val="0"/>
              </a:spcBef>
              <a:buFont typeface="Wingdings" panose="05000000000000000000" pitchFamily="2" charset="2"/>
              <a:buChar char="§"/>
              <a:defRPr/>
            </a:pPr>
            <a:r>
              <a:rPr lang="en-GB" sz="1800" dirty="0" smtClean="0">
                <a:ea typeface="Calibri" panose="020F0502020204030204" pitchFamily="34" charset="0"/>
              </a:rPr>
              <a:t>Bill </a:t>
            </a:r>
            <a:r>
              <a:rPr lang="en-GB" sz="1800" dirty="0">
                <a:ea typeface="Calibri" panose="020F0502020204030204" pitchFamily="34" charset="0"/>
              </a:rPr>
              <a:t>presented to the LG MinMEC on </a:t>
            </a:r>
            <a:r>
              <a:rPr lang="en-GB" sz="1800" b="1" u="sng" dirty="0">
                <a:ea typeface="Calibri" panose="020F0502020204030204" pitchFamily="34" charset="0"/>
              </a:rPr>
              <a:t>8 August 2017.</a:t>
            </a:r>
          </a:p>
          <a:p>
            <a:pPr marL="446088" lvl="1" indent="-358775" algn="just">
              <a:lnSpc>
                <a:spcPct val="120000"/>
              </a:lnSpc>
              <a:spcBef>
                <a:spcPts val="0"/>
              </a:spcBef>
              <a:buFont typeface="Wingdings" panose="05000000000000000000" pitchFamily="2" charset="2"/>
              <a:buChar char="§"/>
              <a:defRPr/>
            </a:pPr>
            <a:r>
              <a:rPr lang="en-GB" sz="1800" dirty="0" smtClean="0">
                <a:ea typeface="Calibri" panose="020F0502020204030204" pitchFamily="34" charset="0"/>
              </a:rPr>
              <a:t>Final input on Memorandum on the Objects of the Bill (MOOB) received from the MDB on</a:t>
            </a:r>
            <a:r>
              <a:rPr lang="en-GB" sz="1800" b="1" dirty="0" smtClean="0">
                <a:ea typeface="Calibri" panose="020F0502020204030204" pitchFamily="34" charset="0"/>
              </a:rPr>
              <a:t> </a:t>
            </a:r>
            <a:r>
              <a:rPr lang="en-GB" sz="1800" b="1" u="sng" dirty="0" smtClean="0">
                <a:ea typeface="Calibri" panose="020F0502020204030204" pitchFamily="34" charset="0"/>
              </a:rPr>
              <a:t>1 September 2017.</a:t>
            </a:r>
            <a:endParaRPr lang="en-GB" sz="1800" b="1" u="sng" dirty="0">
              <a:ea typeface="Calibri" panose="020F0502020204030204" pitchFamily="34" charset="0"/>
            </a:endParaRPr>
          </a:p>
          <a:p>
            <a:pPr marL="446088" lvl="1" indent="-358775" algn="just">
              <a:lnSpc>
                <a:spcPct val="120000"/>
              </a:lnSpc>
              <a:spcBef>
                <a:spcPts val="0"/>
              </a:spcBef>
              <a:buFont typeface="Wingdings" panose="05000000000000000000" pitchFamily="2" charset="2"/>
              <a:buChar char="§"/>
              <a:defRPr/>
            </a:pPr>
            <a:r>
              <a:rPr lang="en-GB" sz="1800" dirty="0">
                <a:ea typeface="Calibri" panose="020F0502020204030204" pitchFamily="34" charset="0"/>
              </a:rPr>
              <a:t>Bill submitted to the OCSLA on </a:t>
            </a:r>
            <a:r>
              <a:rPr lang="en-GB" sz="1800" b="1" u="sng" dirty="0">
                <a:ea typeface="Calibri" panose="020F0502020204030204" pitchFamily="34" charset="0"/>
              </a:rPr>
              <a:t>29 March 2018.</a:t>
            </a:r>
          </a:p>
          <a:p>
            <a:pPr marL="446088" lvl="1" indent="-358775" algn="just">
              <a:lnSpc>
                <a:spcPct val="120000"/>
              </a:lnSpc>
              <a:spcBef>
                <a:spcPts val="0"/>
              </a:spcBef>
              <a:buFont typeface="Wingdings" panose="05000000000000000000" pitchFamily="2" charset="2"/>
              <a:buChar char="§"/>
              <a:defRPr/>
            </a:pPr>
            <a:r>
              <a:rPr lang="en-GB" sz="1800" dirty="0">
                <a:ea typeface="Calibri" panose="020F0502020204030204" pitchFamily="34" charset="0"/>
              </a:rPr>
              <a:t>Preliminary certification of the Bill received on </a:t>
            </a:r>
            <a:r>
              <a:rPr lang="en-GB" sz="1800" b="1" u="sng" dirty="0">
                <a:ea typeface="Calibri" panose="020F0502020204030204" pitchFamily="34" charset="0"/>
              </a:rPr>
              <a:t>18 May 2018.</a:t>
            </a:r>
          </a:p>
          <a:p>
            <a:pPr marL="446088" lvl="1" indent="-358775" algn="just">
              <a:lnSpc>
                <a:spcPct val="120000"/>
              </a:lnSpc>
              <a:spcBef>
                <a:spcPts val="0"/>
              </a:spcBef>
              <a:buFont typeface="Wingdings" panose="05000000000000000000" pitchFamily="2" charset="2"/>
              <a:buChar char="§"/>
              <a:defRPr/>
            </a:pPr>
            <a:r>
              <a:rPr lang="en-GB" sz="1800" dirty="0">
                <a:ea typeface="Calibri" panose="020F0502020204030204" pitchFamily="34" charset="0"/>
              </a:rPr>
              <a:t>Further engagement (DCoG, MDB and OCSLA) on the Bill on </a:t>
            </a:r>
            <a:r>
              <a:rPr lang="en-GB" sz="1800" b="1" u="sng" dirty="0">
                <a:ea typeface="Calibri" panose="020F0502020204030204" pitchFamily="34" charset="0"/>
              </a:rPr>
              <a:t>30 May 2018</a:t>
            </a:r>
            <a:r>
              <a:rPr lang="en-GB" sz="1800" b="1" dirty="0">
                <a:ea typeface="Calibri" panose="020F0502020204030204" pitchFamily="34" charset="0"/>
              </a:rPr>
              <a:t> </a:t>
            </a:r>
            <a:r>
              <a:rPr lang="en-GB" sz="1800" dirty="0">
                <a:ea typeface="Calibri" panose="020F0502020204030204" pitchFamily="34" charset="0"/>
              </a:rPr>
              <a:t>– revised Bill submitted to OCSLA.</a:t>
            </a:r>
          </a:p>
          <a:p>
            <a:pPr marL="446088" lvl="1" indent="-358775" algn="just">
              <a:lnSpc>
                <a:spcPct val="120000"/>
              </a:lnSpc>
              <a:spcBef>
                <a:spcPts val="0"/>
              </a:spcBef>
              <a:buFont typeface="Wingdings" panose="05000000000000000000" pitchFamily="2" charset="2"/>
              <a:buChar char="§"/>
              <a:defRPr/>
            </a:pPr>
            <a:r>
              <a:rPr lang="en-GB" sz="1800" dirty="0">
                <a:ea typeface="Calibri" panose="020F0502020204030204" pitchFamily="34" charset="0"/>
              </a:rPr>
              <a:t>Further engagement on the Bill on </a:t>
            </a:r>
            <a:r>
              <a:rPr lang="en-GB" sz="1800" b="1" u="sng" dirty="0">
                <a:ea typeface="Calibri" panose="020F0502020204030204" pitchFamily="34" charset="0"/>
              </a:rPr>
              <a:t>13 June 2018</a:t>
            </a:r>
            <a:r>
              <a:rPr lang="en-GB" sz="1800" b="1" dirty="0">
                <a:ea typeface="Calibri" panose="020F0502020204030204" pitchFamily="34" charset="0"/>
              </a:rPr>
              <a:t> </a:t>
            </a:r>
            <a:r>
              <a:rPr lang="en-GB" sz="1800" dirty="0">
                <a:ea typeface="Calibri" panose="020F0502020204030204" pitchFamily="34" charset="0"/>
              </a:rPr>
              <a:t>(DCoG and MDB) – considered inputs. </a:t>
            </a:r>
            <a:endParaRPr lang="en-GB" sz="1800" dirty="0" smtClean="0">
              <a:ea typeface="Calibri" panose="020F0502020204030204" pitchFamily="34" charset="0"/>
            </a:endParaRPr>
          </a:p>
          <a:p>
            <a:pPr marL="446088" lvl="1" indent="-358775" algn="just">
              <a:lnSpc>
                <a:spcPct val="120000"/>
              </a:lnSpc>
              <a:spcBef>
                <a:spcPts val="0"/>
              </a:spcBef>
              <a:buFont typeface="Wingdings" panose="05000000000000000000" pitchFamily="2" charset="2"/>
              <a:buChar char="§"/>
              <a:defRPr/>
            </a:pPr>
            <a:r>
              <a:rPr lang="en-GB" sz="1800" dirty="0">
                <a:ea typeface="Calibri" panose="020F0502020204030204" pitchFamily="34" charset="0"/>
              </a:rPr>
              <a:t>Further input received on </a:t>
            </a:r>
            <a:r>
              <a:rPr lang="en-GB" sz="1800" b="1" u="sng" dirty="0">
                <a:ea typeface="Calibri" panose="020F0502020204030204" pitchFamily="34" charset="0"/>
              </a:rPr>
              <a:t>14 June 2018 </a:t>
            </a:r>
            <a:r>
              <a:rPr lang="en-GB" sz="1800" dirty="0">
                <a:ea typeface="Calibri" panose="020F0502020204030204" pitchFamily="34" charset="0"/>
              </a:rPr>
              <a:t>on </a:t>
            </a:r>
            <a:r>
              <a:rPr lang="en-GB" sz="1800" u="sng" dirty="0">
                <a:ea typeface="Calibri" panose="020F0502020204030204" pitchFamily="34" charset="0"/>
              </a:rPr>
              <a:t>capacity assessments </a:t>
            </a:r>
            <a:r>
              <a:rPr lang="en-GB" sz="1800" dirty="0">
                <a:ea typeface="Calibri" panose="020F0502020204030204" pitchFamily="34" charset="0"/>
              </a:rPr>
              <a:t>– revised  Bill re-submitted to the OCSLA on </a:t>
            </a:r>
            <a:r>
              <a:rPr lang="en-GB" sz="1800" b="1" u="sng" dirty="0">
                <a:ea typeface="Calibri" panose="020F0502020204030204" pitchFamily="34" charset="0"/>
              </a:rPr>
              <a:t>18 June 2018</a:t>
            </a:r>
            <a:r>
              <a:rPr lang="en-GB" sz="1800" dirty="0">
                <a:ea typeface="Calibri" panose="020F0502020204030204" pitchFamily="34" charset="0"/>
              </a:rPr>
              <a:t>.</a:t>
            </a:r>
          </a:p>
          <a:p>
            <a:pPr marL="446088" lvl="1" indent="-358775" algn="just">
              <a:lnSpc>
                <a:spcPct val="120000"/>
              </a:lnSpc>
              <a:spcBef>
                <a:spcPts val="0"/>
              </a:spcBef>
              <a:buFont typeface="Wingdings" panose="05000000000000000000" pitchFamily="2" charset="2"/>
              <a:buChar char="§"/>
              <a:defRPr/>
            </a:pPr>
            <a:r>
              <a:rPr lang="en-GB" sz="1800" dirty="0">
                <a:ea typeface="Calibri" panose="020F0502020204030204" pitchFamily="34" charset="0"/>
              </a:rPr>
              <a:t>Revised Bill received from the OCSLA and Legal Services on </a:t>
            </a:r>
            <a:r>
              <a:rPr lang="en-GB" sz="1800" b="1" u="sng" dirty="0">
                <a:ea typeface="Calibri" panose="020F0502020204030204" pitchFamily="34" charset="0"/>
              </a:rPr>
              <a:t>7 October 2018</a:t>
            </a:r>
            <a:r>
              <a:rPr lang="en-GB" sz="1800" u="sng" dirty="0" smtClean="0">
                <a:ea typeface="Calibri" panose="020F0502020204030204" pitchFamily="34" charset="0"/>
              </a:rPr>
              <a:t>.</a:t>
            </a:r>
          </a:p>
          <a:p>
            <a:pPr marL="446088" lvl="1" indent="-358775" algn="just">
              <a:lnSpc>
                <a:spcPct val="120000"/>
              </a:lnSpc>
              <a:spcBef>
                <a:spcPts val="0"/>
              </a:spcBef>
              <a:buFont typeface="Wingdings" panose="05000000000000000000" pitchFamily="2" charset="2"/>
              <a:buChar char="§"/>
              <a:defRPr/>
            </a:pPr>
            <a:r>
              <a:rPr lang="en-ZA" sz="1800" dirty="0" smtClean="0">
                <a:ea typeface="Calibri" panose="020F0502020204030204" pitchFamily="34" charset="0"/>
              </a:rPr>
              <a:t>The Bill was </a:t>
            </a:r>
            <a:r>
              <a:rPr lang="en-ZA" sz="1800" dirty="0">
                <a:ea typeface="Calibri" panose="020F0502020204030204" pitchFamily="34" charset="0"/>
              </a:rPr>
              <a:t>presented to the </a:t>
            </a:r>
            <a:r>
              <a:rPr lang="en-ZA" sz="1800" b="1" u="sng" dirty="0">
                <a:ea typeface="Calibri" panose="020F0502020204030204" pitchFamily="34" charset="0"/>
              </a:rPr>
              <a:t>Governance and Administration  (G and A) </a:t>
            </a:r>
            <a:r>
              <a:rPr lang="en-ZA" sz="1800" b="1" u="sng" dirty="0" smtClean="0">
                <a:ea typeface="Calibri" panose="020F0502020204030204" pitchFamily="34" charset="0"/>
              </a:rPr>
              <a:t>Working Session</a:t>
            </a:r>
            <a:r>
              <a:rPr lang="en-ZA" sz="1800" dirty="0" smtClean="0">
                <a:ea typeface="Calibri" panose="020F0502020204030204" pitchFamily="34" charset="0"/>
              </a:rPr>
              <a:t> held </a:t>
            </a:r>
            <a:r>
              <a:rPr lang="en-ZA" sz="1800" dirty="0">
                <a:ea typeface="Calibri" panose="020F0502020204030204" pitchFamily="34" charset="0"/>
              </a:rPr>
              <a:t>on </a:t>
            </a:r>
            <a:r>
              <a:rPr lang="en-ZA" sz="1800" b="1" u="sng" dirty="0">
                <a:ea typeface="Calibri" panose="020F0502020204030204" pitchFamily="34" charset="0"/>
              </a:rPr>
              <a:t>24 January </a:t>
            </a:r>
            <a:r>
              <a:rPr lang="en-ZA" sz="1800" b="1" u="sng" dirty="0" smtClean="0">
                <a:ea typeface="Calibri" panose="020F0502020204030204" pitchFamily="34" charset="0"/>
              </a:rPr>
              <a:t>2019</a:t>
            </a:r>
            <a:r>
              <a:rPr lang="en-ZA" sz="1800" b="1" dirty="0" smtClean="0">
                <a:ea typeface="Calibri" panose="020F0502020204030204" pitchFamily="34" charset="0"/>
              </a:rPr>
              <a:t> - </a:t>
            </a:r>
            <a:r>
              <a:rPr lang="en-ZA" sz="1800" dirty="0" smtClean="0">
                <a:ea typeface="Calibri" panose="020F0502020204030204" pitchFamily="34" charset="0"/>
              </a:rPr>
              <a:t>approval </a:t>
            </a:r>
            <a:r>
              <a:rPr lang="en-ZA" sz="1800" dirty="0">
                <a:ea typeface="Calibri" panose="020F0502020204030204" pitchFamily="34" charset="0"/>
              </a:rPr>
              <a:t>for submission to the G and A </a:t>
            </a:r>
            <a:r>
              <a:rPr lang="en-ZA" sz="1800" dirty="0" smtClean="0">
                <a:ea typeface="Calibri" panose="020F0502020204030204" pitchFamily="34" charset="0"/>
              </a:rPr>
              <a:t>Technical Committee.  </a:t>
            </a:r>
            <a:endParaRPr lang="en-GB" sz="1800" dirty="0">
              <a:ea typeface="Calibri" panose="020F0502020204030204" pitchFamily="34" charset="0"/>
            </a:endParaRPr>
          </a:p>
          <a:p>
            <a:pPr marL="446088" lvl="1" indent="-358775" algn="just">
              <a:lnSpc>
                <a:spcPct val="120000"/>
              </a:lnSpc>
              <a:spcBef>
                <a:spcPts val="0"/>
              </a:spcBef>
              <a:buFont typeface="Wingdings" panose="05000000000000000000" pitchFamily="2" charset="2"/>
              <a:buChar char="§"/>
              <a:defRPr/>
            </a:pPr>
            <a:r>
              <a:rPr lang="en-GB" sz="1800" dirty="0" smtClean="0">
                <a:ea typeface="Calibri" panose="020F0502020204030204" pitchFamily="34" charset="0"/>
              </a:rPr>
              <a:t>The final SEIAS incorporating input from the DPME was submitted on  </a:t>
            </a:r>
            <a:r>
              <a:rPr lang="en-GB" sz="1800" b="1" u="sng" dirty="0" smtClean="0">
                <a:ea typeface="Calibri" panose="020F0502020204030204" pitchFamily="34" charset="0"/>
              </a:rPr>
              <a:t>31 January 2019 </a:t>
            </a:r>
            <a:r>
              <a:rPr lang="en-GB" sz="1800" dirty="0" smtClean="0">
                <a:ea typeface="Calibri" panose="020F0502020204030204" pitchFamily="34" charset="0"/>
              </a:rPr>
              <a:t>for final sign-off </a:t>
            </a:r>
            <a:r>
              <a:rPr lang="en-GB" sz="1800" b="1" u="sng" dirty="0" smtClean="0">
                <a:ea typeface="Calibri" panose="020F0502020204030204" pitchFamily="34" charset="0"/>
              </a:rPr>
              <a:t>(received on 7 February 2019).</a:t>
            </a:r>
          </a:p>
          <a:p>
            <a:pPr marL="446088" lvl="1" indent="-358775" algn="just">
              <a:lnSpc>
                <a:spcPct val="120000"/>
              </a:lnSpc>
              <a:spcBef>
                <a:spcPts val="0"/>
              </a:spcBef>
              <a:buFont typeface="Wingdings" panose="05000000000000000000" pitchFamily="2" charset="2"/>
              <a:buChar char="§"/>
              <a:defRPr/>
            </a:pPr>
            <a:r>
              <a:rPr lang="en-GB" sz="1800" b="1" dirty="0" smtClean="0">
                <a:ea typeface="Calibri" panose="020F0502020204030204" pitchFamily="34" charset="0"/>
              </a:rPr>
              <a:t>Processed via the G&amp;A Technical Committee on 14 February 2019.</a:t>
            </a:r>
          </a:p>
        </p:txBody>
      </p:sp>
      <p:sp>
        <p:nvSpPr>
          <p:cNvPr id="4" name="Slide Number Placeholder 3"/>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7773200B-CD01-40FD-9F7E-DB68DF9A3C84}"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15</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val="28144633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2"/>
            <a:ext cx="7886700" cy="432048"/>
          </a:xfrm>
        </p:spPr>
        <p:txBody>
          <a:bodyPr/>
          <a:lstStyle/>
          <a:p>
            <a:r>
              <a:rPr lang="en-ZA" u="sng" dirty="0" smtClean="0"/>
              <a:t>OVERVIEW OF PROPOSED AMENDMENTS</a:t>
            </a:r>
            <a:endParaRPr lang="en-ZA" u="sng" dirty="0"/>
          </a:p>
        </p:txBody>
      </p:sp>
      <p:graphicFrame>
        <p:nvGraphicFramePr>
          <p:cNvPr id="5" name="Content Placeholder 4"/>
          <p:cNvGraphicFramePr>
            <a:graphicFrameLocks noGrp="1"/>
          </p:cNvGraphicFramePr>
          <p:nvPr>
            <p:ph idx="1"/>
            <p:extLst/>
          </p:nvPr>
        </p:nvGraphicFramePr>
        <p:xfrm>
          <a:off x="0" y="595313"/>
          <a:ext cx="9144000" cy="5857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16</a:t>
            </a:fld>
            <a:endParaRPr lang="en-US" altLang="en-US" dirty="0"/>
          </a:p>
        </p:txBody>
      </p:sp>
    </p:spTree>
    <p:extLst>
      <p:ext uri="{BB962C8B-B14F-4D97-AF65-F5344CB8AC3E}">
        <p14:creationId xmlns:p14="http://schemas.microsoft.com/office/powerpoint/2010/main" val="1176929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432048"/>
          </a:xfrm>
        </p:spPr>
        <p:txBody>
          <a:bodyPr/>
          <a:lstStyle/>
          <a:p>
            <a:r>
              <a:rPr lang="en-ZA" u="sng" dirty="0" smtClean="0">
                <a:solidFill>
                  <a:schemeClr val="tx1"/>
                </a:solidFill>
              </a:rPr>
              <a:t>CHAPTER 1: INTERPRETATION AND APPLICATION</a:t>
            </a:r>
            <a:endParaRPr lang="en-ZA" u="sng" dirty="0">
              <a:solidFill>
                <a:schemeClr val="tx1"/>
              </a:solidFill>
            </a:endParaRPr>
          </a:p>
        </p:txBody>
      </p:sp>
      <p:sp>
        <p:nvSpPr>
          <p:cNvPr id="3" name="Content Placeholder 2"/>
          <p:cNvSpPr>
            <a:spLocks noGrp="1"/>
          </p:cNvSpPr>
          <p:nvPr>
            <p:ph idx="1"/>
          </p:nvPr>
        </p:nvSpPr>
        <p:spPr>
          <a:xfrm>
            <a:off x="0" y="620688"/>
            <a:ext cx="9144000" cy="5857666"/>
          </a:xfrm>
        </p:spPr>
        <p:txBody>
          <a:bodyPr/>
          <a:lstStyle/>
          <a:p>
            <a:pPr marL="355600" indent="-355600" algn="just">
              <a:lnSpc>
                <a:spcPct val="120000"/>
              </a:lnSpc>
              <a:spcBef>
                <a:spcPts val="0"/>
              </a:spcBef>
              <a:spcAft>
                <a:spcPts val="0"/>
              </a:spcAft>
              <a:buFont typeface="Wingdings" panose="05000000000000000000" pitchFamily="2" charset="2"/>
              <a:buChar char="q"/>
            </a:pPr>
            <a:r>
              <a:rPr lang="en-ZA" b="1" dirty="0" smtClean="0"/>
              <a:t>DEFINITIONS</a:t>
            </a:r>
            <a:endParaRPr lang="en-ZA" dirty="0" smtClean="0">
              <a:solidFill>
                <a:prstClr val="black"/>
              </a:solidFill>
            </a:endParaRPr>
          </a:p>
          <a:p>
            <a:pPr marL="0" marR="0" indent="0" algn="just">
              <a:lnSpc>
                <a:spcPct val="120000"/>
              </a:lnSpc>
              <a:spcBef>
                <a:spcPts val="0"/>
              </a:spcBef>
              <a:spcAft>
                <a:spcPts val="0"/>
              </a:spcAft>
              <a:buNone/>
              <a:tabLst>
                <a:tab pos="355600" algn="l"/>
              </a:tabLst>
            </a:pPr>
            <a:r>
              <a:rPr lang="en-GB" sz="1900" dirty="0" smtClean="0">
                <a:solidFill>
                  <a:srgbClr val="000000"/>
                </a:solidFill>
                <a:ea typeface="Times New Roman" panose="02020603050405020304" pitchFamily="18" charset="0"/>
              </a:rPr>
              <a:t>	</a:t>
            </a:r>
            <a:r>
              <a:rPr lang="en-GB" sz="1900" b="1" u="sng" dirty="0" smtClean="0">
                <a:solidFill>
                  <a:srgbClr val="000000"/>
                </a:solidFill>
                <a:ea typeface="Times New Roman" panose="02020603050405020304" pitchFamily="18" charset="0"/>
              </a:rPr>
              <a:t>The </a:t>
            </a:r>
            <a:r>
              <a:rPr lang="en-GB" sz="1900" b="1" u="sng" dirty="0">
                <a:solidFill>
                  <a:srgbClr val="000000"/>
                </a:solidFill>
                <a:ea typeface="Times New Roman" panose="02020603050405020304" pitchFamily="18" charset="0"/>
              </a:rPr>
              <a:t>following </a:t>
            </a:r>
            <a:r>
              <a:rPr lang="en-GB" sz="1900" b="1" u="sng" dirty="0" smtClean="0">
                <a:solidFill>
                  <a:srgbClr val="000000"/>
                </a:solidFill>
                <a:ea typeface="Times New Roman" panose="02020603050405020304" pitchFamily="18" charset="0"/>
              </a:rPr>
              <a:t>“new” definitions </a:t>
            </a:r>
            <a:r>
              <a:rPr lang="en-GB" sz="1900" b="1" u="sng" dirty="0">
                <a:solidFill>
                  <a:srgbClr val="000000"/>
                </a:solidFill>
                <a:ea typeface="Times New Roman" panose="02020603050405020304" pitchFamily="18" charset="0"/>
              </a:rPr>
              <a:t>are included</a:t>
            </a:r>
            <a:r>
              <a:rPr lang="en-GB" sz="1900" b="1" u="sng" dirty="0" smtClean="0">
                <a:solidFill>
                  <a:srgbClr val="000000"/>
                </a:solidFill>
                <a:ea typeface="Times New Roman" panose="02020603050405020304" pitchFamily="18" charset="0"/>
              </a:rPr>
              <a:t>:</a:t>
            </a:r>
            <a:endParaRPr lang="en-ZA" sz="1900" b="1" u="sng" dirty="0" smtClean="0">
              <a:solidFill>
                <a:prstClr val="black"/>
              </a:solidFill>
            </a:endParaRPr>
          </a:p>
          <a:p>
            <a:pPr marL="873125" lvl="1" indent="-514350" algn="just" defTabSz="360363" eaLnBrk="1" fontAlgn="auto" hangingPunct="1">
              <a:lnSpc>
                <a:spcPct val="120000"/>
              </a:lnSpc>
              <a:spcBef>
                <a:spcPts val="0"/>
              </a:spcBef>
              <a:spcAft>
                <a:spcPts val="0"/>
              </a:spcAft>
              <a:buAutoNum type="romanLcParenBoth"/>
              <a:defRPr/>
            </a:pPr>
            <a:r>
              <a:rPr lang="en-ZA" sz="1900" dirty="0" smtClean="0">
                <a:solidFill>
                  <a:prstClr val="black"/>
                </a:solidFill>
              </a:rPr>
              <a:t>Demarcation Appeals Authority – </a:t>
            </a:r>
          </a:p>
          <a:p>
            <a:pPr marL="1252538" lvl="2" indent="-360363" algn="just" defTabSz="360363" eaLnBrk="1" fontAlgn="auto" hangingPunct="1">
              <a:lnSpc>
                <a:spcPct val="120000"/>
              </a:lnSpc>
              <a:spcBef>
                <a:spcPts val="0"/>
              </a:spcBef>
              <a:spcAft>
                <a:spcPts val="0"/>
              </a:spcAft>
              <a:buFont typeface="Wingdings" panose="05000000000000000000" pitchFamily="2" charset="2"/>
              <a:buChar char="§"/>
              <a:defRPr/>
            </a:pPr>
            <a:r>
              <a:rPr lang="en-ZA" sz="1900" dirty="0" smtClean="0">
                <a:solidFill>
                  <a:prstClr val="black"/>
                </a:solidFill>
              </a:rPr>
              <a:t>In Section 38 of the Act (discussed later).</a:t>
            </a:r>
          </a:p>
          <a:p>
            <a:pPr marL="873125" lvl="1" indent="-514350" algn="just" defTabSz="360363" eaLnBrk="1" fontAlgn="auto" hangingPunct="1">
              <a:lnSpc>
                <a:spcPct val="120000"/>
              </a:lnSpc>
              <a:spcBef>
                <a:spcPts val="0"/>
              </a:spcBef>
              <a:spcAft>
                <a:spcPts val="0"/>
              </a:spcAft>
              <a:buAutoNum type="romanLcParenBoth"/>
              <a:defRPr/>
            </a:pPr>
            <a:r>
              <a:rPr lang="en-ZA" sz="1900" dirty="0" smtClean="0">
                <a:solidFill>
                  <a:prstClr val="black"/>
                </a:solidFill>
              </a:rPr>
              <a:t>Differentiation of the Board and the MDB – </a:t>
            </a:r>
          </a:p>
          <a:p>
            <a:pPr marL="1252538" lvl="4" indent="-360363" algn="just" eaLnBrk="1" fontAlgn="auto" hangingPunct="1">
              <a:lnSpc>
                <a:spcPct val="120000"/>
              </a:lnSpc>
              <a:spcBef>
                <a:spcPts val="0"/>
              </a:spcBef>
              <a:spcAft>
                <a:spcPts val="0"/>
              </a:spcAft>
              <a:buFont typeface="Wingdings" panose="05000000000000000000" pitchFamily="2" charset="2"/>
              <a:buChar char="§"/>
              <a:defRPr/>
            </a:pPr>
            <a:r>
              <a:rPr lang="en-ZA" sz="1900" b="1" dirty="0" smtClean="0">
                <a:solidFill>
                  <a:prstClr val="black"/>
                </a:solidFill>
              </a:rPr>
              <a:t>Board</a:t>
            </a:r>
            <a:r>
              <a:rPr lang="en-ZA" sz="1900" dirty="0" smtClean="0">
                <a:solidFill>
                  <a:prstClr val="black"/>
                </a:solidFill>
              </a:rPr>
              <a:t> means the Members of the Board appointed in terms of Section 5; and</a:t>
            </a:r>
          </a:p>
          <a:p>
            <a:pPr marL="1252538" lvl="4" indent="-360363" algn="just" eaLnBrk="1" fontAlgn="auto" hangingPunct="1">
              <a:lnSpc>
                <a:spcPct val="120000"/>
              </a:lnSpc>
              <a:spcBef>
                <a:spcPts val="0"/>
              </a:spcBef>
              <a:spcAft>
                <a:spcPts val="0"/>
              </a:spcAft>
              <a:buFont typeface="Wingdings" panose="05000000000000000000" pitchFamily="2" charset="2"/>
              <a:buChar char="§"/>
              <a:defRPr/>
            </a:pPr>
            <a:r>
              <a:rPr lang="en-ZA" sz="1900" b="1" dirty="0" smtClean="0">
                <a:solidFill>
                  <a:prstClr val="black"/>
                </a:solidFill>
              </a:rPr>
              <a:t>MDB</a:t>
            </a:r>
            <a:r>
              <a:rPr lang="en-ZA" sz="1900" dirty="0" smtClean="0">
                <a:solidFill>
                  <a:prstClr val="black"/>
                </a:solidFill>
              </a:rPr>
              <a:t> means the organisation itself (including the members of the Board and the Administration). </a:t>
            </a:r>
          </a:p>
          <a:p>
            <a:pPr marL="873125" lvl="4" indent="-514350" algn="just" eaLnBrk="1" fontAlgn="auto" hangingPunct="1">
              <a:lnSpc>
                <a:spcPct val="120000"/>
              </a:lnSpc>
              <a:spcBef>
                <a:spcPts val="0"/>
              </a:spcBef>
              <a:spcAft>
                <a:spcPts val="0"/>
              </a:spcAft>
              <a:buAutoNum type="romanLcParenBoth" startAt="2"/>
              <a:tabLst>
                <a:tab pos="719138" algn="l"/>
              </a:tabLst>
              <a:defRPr/>
            </a:pPr>
            <a:r>
              <a:rPr lang="en-ZA" sz="1900" dirty="0" smtClean="0">
                <a:solidFill>
                  <a:prstClr val="black"/>
                </a:solidFill>
              </a:rPr>
              <a:t>Chief Executive Officer (previously the Manager).</a:t>
            </a:r>
            <a:endParaRPr lang="en-ZA" sz="1900" dirty="0">
              <a:solidFill>
                <a:prstClr val="black"/>
              </a:solidFill>
            </a:endParaRPr>
          </a:p>
          <a:p>
            <a:pPr marL="873125" lvl="4" indent="-514350" algn="just" eaLnBrk="1" fontAlgn="auto" hangingPunct="1">
              <a:lnSpc>
                <a:spcPct val="120000"/>
              </a:lnSpc>
              <a:spcBef>
                <a:spcPts val="0"/>
              </a:spcBef>
              <a:spcAft>
                <a:spcPts val="0"/>
              </a:spcAft>
              <a:buAutoNum type="romanLcParenBoth" startAt="2"/>
              <a:tabLst>
                <a:tab pos="719138" algn="l"/>
              </a:tabLst>
              <a:defRPr/>
            </a:pPr>
            <a:r>
              <a:rPr lang="en-ZA" sz="1900" dirty="0" smtClean="0">
                <a:solidFill>
                  <a:prstClr val="black"/>
                </a:solidFill>
              </a:rPr>
              <a:t>Organ of State (Section 239 of the Constitution).</a:t>
            </a:r>
            <a:endParaRPr lang="en-ZA" sz="1900" dirty="0">
              <a:solidFill>
                <a:prstClr val="black"/>
              </a:solidFill>
            </a:endParaRPr>
          </a:p>
          <a:p>
            <a:pPr marL="873125" lvl="4" indent="-514350" algn="just" eaLnBrk="1" fontAlgn="auto" hangingPunct="1">
              <a:lnSpc>
                <a:spcPct val="120000"/>
              </a:lnSpc>
              <a:spcBef>
                <a:spcPts val="0"/>
              </a:spcBef>
              <a:spcAft>
                <a:spcPts val="0"/>
              </a:spcAft>
              <a:buAutoNum type="romanLcParenBoth" startAt="2"/>
              <a:tabLst>
                <a:tab pos="719138" algn="l"/>
              </a:tabLst>
              <a:defRPr/>
            </a:pPr>
            <a:r>
              <a:rPr lang="en-ZA" sz="1900" b="1" u="sng" dirty="0" smtClean="0">
                <a:solidFill>
                  <a:prstClr val="black"/>
                </a:solidFill>
              </a:rPr>
              <a:t>Political</a:t>
            </a:r>
            <a:r>
              <a:rPr lang="en-ZA" sz="1900" dirty="0" smtClean="0">
                <a:solidFill>
                  <a:prstClr val="black"/>
                </a:solidFill>
              </a:rPr>
              <a:t> Officer-bearer </a:t>
            </a:r>
            <a:r>
              <a:rPr lang="en-ZA" sz="1900" b="1" dirty="0" smtClean="0">
                <a:solidFill>
                  <a:prstClr val="black"/>
                </a:solidFill>
              </a:rPr>
              <a:t>[POB]</a:t>
            </a:r>
            <a:r>
              <a:rPr lang="en-ZA" sz="1900" dirty="0" smtClean="0">
                <a:solidFill>
                  <a:prstClr val="black"/>
                </a:solidFill>
              </a:rPr>
              <a:t> (i.e., Chairperson, Deputy Chairperson, Secretary, Deputy Secretary, Treasurer of a registered political party nationally, or in any province, region or other area [or equivalent position]).</a:t>
            </a:r>
          </a:p>
          <a:p>
            <a:pPr marL="873125" lvl="4" indent="-514350" algn="just" eaLnBrk="1" fontAlgn="auto" hangingPunct="1">
              <a:lnSpc>
                <a:spcPct val="120000"/>
              </a:lnSpc>
              <a:spcBef>
                <a:spcPts val="0"/>
              </a:spcBef>
              <a:spcAft>
                <a:spcPts val="0"/>
              </a:spcAft>
              <a:buAutoNum type="romanLcParenBoth" startAt="2"/>
              <a:tabLst>
                <a:tab pos="719138" algn="l"/>
              </a:tabLst>
              <a:defRPr/>
            </a:pPr>
            <a:r>
              <a:rPr lang="en-GB" sz="1900" dirty="0" smtClean="0">
                <a:solidFill>
                  <a:srgbClr val="000000"/>
                </a:solidFill>
                <a:ea typeface="Times New Roman" panose="02020603050405020304" pitchFamily="18" charset="0"/>
              </a:rPr>
              <a:t>Public </a:t>
            </a:r>
            <a:r>
              <a:rPr lang="en-GB" sz="1900" dirty="0">
                <a:solidFill>
                  <a:srgbClr val="000000"/>
                </a:solidFill>
                <a:ea typeface="Times New Roman" panose="02020603050405020304" pitchFamily="18" charset="0"/>
              </a:rPr>
              <a:t>Finance Management </a:t>
            </a:r>
            <a:r>
              <a:rPr lang="en-GB" sz="1900" dirty="0" smtClean="0">
                <a:solidFill>
                  <a:srgbClr val="000000"/>
                </a:solidFill>
                <a:ea typeface="Times New Roman" panose="02020603050405020304" pitchFamily="18" charset="0"/>
              </a:rPr>
              <a:t>Act </a:t>
            </a:r>
            <a:r>
              <a:rPr lang="en-GB" sz="1900" b="1" dirty="0" smtClean="0">
                <a:solidFill>
                  <a:srgbClr val="000000"/>
                </a:solidFill>
                <a:ea typeface="Times New Roman" panose="02020603050405020304" pitchFamily="18" charset="0"/>
              </a:rPr>
              <a:t>[PFMA] </a:t>
            </a:r>
            <a:r>
              <a:rPr lang="en-GB" sz="1900" dirty="0" smtClean="0">
                <a:solidFill>
                  <a:srgbClr val="000000"/>
                </a:solidFill>
                <a:ea typeface="Times New Roman" panose="02020603050405020304" pitchFamily="18" charset="0"/>
              </a:rPr>
              <a:t>“refer to </a:t>
            </a:r>
            <a:r>
              <a:rPr lang="en-ZA" sz="1900" dirty="0" smtClean="0">
                <a:solidFill>
                  <a:srgbClr val="000000"/>
                </a:solidFill>
                <a:ea typeface="Times New Roman" panose="02020603050405020304" pitchFamily="18" charset="0"/>
              </a:rPr>
              <a:t>the </a:t>
            </a:r>
            <a:r>
              <a:rPr lang="en-ZA" sz="1900" dirty="0">
                <a:solidFill>
                  <a:srgbClr val="000000"/>
                </a:solidFill>
                <a:ea typeface="Times New Roman" panose="02020603050405020304" pitchFamily="18" charset="0"/>
              </a:rPr>
              <a:t>Board </a:t>
            </a:r>
            <a:r>
              <a:rPr lang="en-ZA" sz="1900" dirty="0" smtClean="0">
                <a:solidFill>
                  <a:srgbClr val="000000"/>
                </a:solidFill>
                <a:ea typeface="Times New Roman" panose="02020603050405020304" pitchFamily="18" charset="0"/>
              </a:rPr>
              <a:t>as </a:t>
            </a:r>
            <a:r>
              <a:rPr lang="en-ZA" sz="1900" dirty="0">
                <a:solidFill>
                  <a:srgbClr val="000000"/>
                </a:solidFill>
                <a:ea typeface="Times New Roman" panose="02020603050405020304" pitchFamily="18" charset="0"/>
              </a:rPr>
              <a:t>the “Accounting Authority” </a:t>
            </a:r>
            <a:r>
              <a:rPr lang="en-ZA" sz="1900" dirty="0" smtClean="0">
                <a:solidFill>
                  <a:srgbClr val="000000"/>
                </a:solidFill>
                <a:ea typeface="Times New Roman" panose="02020603050405020304" pitchFamily="18" charset="0"/>
              </a:rPr>
              <a:t>in terms </a:t>
            </a:r>
            <a:r>
              <a:rPr lang="en-ZA" sz="1900" dirty="0">
                <a:solidFill>
                  <a:srgbClr val="000000"/>
                </a:solidFill>
                <a:ea typeface="Times New Roman" panose="02020603050405020304" pitchFamily="18" charset="0"/>
              </a:rPr>
              <a:t>of Chapter 5 of the PFMA</a:t>
            </a:r>
            <a:r>
              <a:rPr lang="en-ZA" sz="1900" dirty="0" smtClean="0">
                <a:solidFill>
                  <a:srgbClr val="000000"/>
                </a:solidFill>
                <a:ea typeface="Times New Roman" panose="02020603050405020304" pitchFamily="18" charset="0"/>
              </a:rPr>
              <a:t>.</a:t>
            </a:r>
            <a:endParaRPr lang="en-US" sz="1900" dirty="0" smtClean="0">
              <a:solidFill>
                <a:srgbClr val="000000"/>
              </a:solidFill>
              <a:ea typeface="Times New Roman" panose="02020603050405020304" pitchFamily="18" charset="0"/>
            </a:endParaRPr>
          </a:p>
          <a:p>
            <a:pPr marL="873125" lvl="4" indent="-514350" algn="just" eaLnBrk="1" fontAlgn="auto" hangingPunct="1">
              <a:lnSpc>
                <a:spcPct val="120000"/>
              </a:lnSpc>
              <a:spcBef>
                <a:spcPts val="0"/>
              </a:spcBef>
              <a:spcAft>
                <a:spcPts val="0"/>
              </a:spcAft>
              <a:buAutoNum type="romanLcParenBoth" startAt="2"/>
              <a:tabLst>
                <a:tab pos="719138" algn="l"/>
              </a:tabLst>
              <a:defRPr/>
            </a:pPr>
            <a:r>
              <a:rPr lang="en-GB" sz="1900" dirty="0" smtClean="0">
                <a:solidFill>
                  <a:srgbClr val="000000"/>
                </a:solidFill>
                <a:ea typeface="Times New Roman" panose="02020603050405020304" pitchFamily="18" charset="0"/>
              </a:rPr>
              <a:t>Local Community.</a:t>
            </a:r>
            <a:endParaRPr lang="en-US" sz="1900" dirty="0">
              <a:solidFill>
                <a:srgbClr val="000000"/>
              </a:solidFill>
              <a:ea typeface="Times New Roman" panose="02020603050405020304" pitchFamily="18" charset="0"/>
            </a:endParaRPr>
          </a:p>
          <a:p>
            <a:pPr marL="873125" lvl="4" indent="-514350" algn="just" eaLnBrk="1" fontAlgn="auto" hangingPunct="1">
              <a:lnSpc>
                <a:spcPct val="120000"/>
              </a:lnSpc>
              <a:spcBef>
                <a:spcPts val="0"/>
              </a:spcBef>
              <a:spcAft>
                <a:spcPts val="0"/>
              </a:spcAft>
              <a:buAutoNum type="romanLcParenBoth" startAt="2"/>
              <a:tabLst>
                <a:tab pos="719138" algn="l"/>
              </a:tabLst>
              <a:defRPr/>
            </a:pPr>
            <a:endParaRPr lang="en-ZA" dirty="0" smtClean="0">
              <a:solidFill>
                <a:prstClr val="black"/>
              </a:solidFill>
            </a:endParaRPr>
          </a:p>
          <a:p>
            <a:pPr marL="0" indent="0" algn="just" eaLnBrk="1" fontAlgn="auto" hangingPunct="1">
              <a:lnSpc>
                <a:spcPct val="120000"/>
              </a:lnSpc>
              <a:spcBef>
                <a:spcPts val="0"/>
              </a:spcBef>
              <a:spcAft>
                <a:spcPts val="0"/>
              </a:spcAft>
              <a:buNone/>
              <a:defRPr/>
            </a:pPr>
            <a:r>
              <a:rPr lang="en-ZA" dirty="0" smtClean="0">
                <a:solidFill>
                  <a:prstClr val="black"/>
                </a:solidFill>
              </a:rPr>
              <a:t> </a:t>
            </a:r>
            <a:endParaRPr lang="en-ZA" dirty="0" smtClean="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17</a:t>
            </a:fld>
            <a:endParaRPr lang="en-US" altLang="en-US" dirty="0"/>
          </a:p>
        </p:txBody>
      </p:sp>
    </p:spTree>
    <p:extLst>
      <p:ext uri="{BB962C8B-B14F-4D97-AF65-F5344CB8AC3E}">
        <p14:creationId xmlns:p14="http://schemas.microsoft.com/office/powerpoint/2010/main" val="24878713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2"/>
            <a:ext cx="7886700" cy="792088"/>
          </a:xfrm>
        </p:spPr>
        <p:txBody>
          <a:bodyPr/>
          <a:lstStyle/>
          <a:p>
            <a:r>
              <a:rPr lang="en-ZA" u="sng" dirty="0" smtClean="0">
                <a:solidFill>
                  <a:schemeClr val="tx1"/>
                </a:solidFill>
              </a:rPr>
              <a:t>CHAPTER 2: MUNICIPAL DEMARCATION BOARD</a:t>
            </a:r>
            <a:endParaRPr lang="en-ZA" u="sng" dirty="0">
              <a:solidFill>
                <a:schemeClr val="tx1"/>
              </a:solidFill>
            </a:endParaRPr>
          </a:p>
        </p:txBody>
      </p:sp>
      <p:sp>
        <p:nvSpPr>
          <p:cNvPr id="3" name="Content Placeholder 2"/>
          <p:cNvSpPr>
            <a:spLocks noGrp="1"/>
          </p:cNvSpPr>
          <p:nvPr>
            <p:ph idx="1"/>
          </p:nvPr>
        </p:nvSpPr>
        <p:spPr>
          <a:xfrm>
            <a:off x="0" y="836712"/>
            <a:ext cx="9144000" cy="6021288"/>
          </a:xfrm>
        </p:spPr>
        <p:txBody>
          <a:bodyPr/>
          <a:lstStyle/>
          <a:p>
            <a:pPr marL="355600" indent="-355600" algn="just">
              <a:buFont typeface="Wingdings" panose="05000000000000000000" pitchFamily="2" charset="2"/>
              <a:buChar char="q"/>
            </a:pPr>
            <a:r>
              <a:rPr lang="en-ZA" sz="1800" b="1" dirty="0" smtClean="0"/>
              <a:t>Part 1: Establishment</a:t>
            </a:r>
            <a:r>
              <a:rPr lang="en-ZA" sz="1800" b="1" dirty="0"/>
              <a:t>, functions and general powers of </a:t>
            </a:r>
            <a:r>
              <a:rPr lang="en-ZA" sz="1800" b="1" dirty="0" smtClean="0"/>
              <a:t>MDB:</a:t>
            </a:r>
            <a:endParaRPr lang="en-ZA" sz="1800" b="1" dirty="0">
              <a:solidFill>
                <a:prstClr val="black"/>
              </a:solidFill>
              <a:ea typeface="Calibri" panose="020F0502020204030204" pitchFamily="34" charset="0"/>
            </a:endParaRPr>
          </a:p>
          <a:p>
            <a:pPr marL="685800" lvl="1" indent="-342900" algn="just" eaLnBrk="1" fontAlgn="auto" hangingPunct="1">
              <a:lnSpc>
                <a:spcPct val="107000"/>
              </a:lnSpc>
              <a:spcBef>
                <a:spcPts val="0"/>
              </a:spcBef>
              <a:spcAft>
                <a:spcPts val="0"/>
              </a:spcAft>
              <a:buFont typeface="Wingdings" panose="05000000000000000000" pitchFamily="2" charset="2"/>
              <a:buChar char="§"/>
              <a:defRPr/>
            </a:pPr>
            <a:r>
              <a:rPr lang="en-ZA" sz="1800" dirty="0" smtClean="0">
                <a:solidFill>
                  <a:prstClr val="black"/>
                </a:solidFill>
                <a:ea typeface="Times New Roman" panose="02020603050405020304" pitchFamily="18" charset="0"/>
              </a:rPr>
              <a:t>May require municipalities to </a:t>
            </a:r>
            <a:r>
              <a:rPr lang="en-ZA" sz="1800" u="sng" dirty="0" smtClean="0">
                <a:solidFill>
                  <a:prstClr val="black"/>
                </a:solidFill>
                <a:ea typeface="Times New Roman" panose="02020603050405020304" pitchFamily="18" charset="0"/>
              </a:rPr>
              <a:t>provide facilities for the holding of meetings.</a:t>
            </a:r>
          </a:p>
          <a:p>
            <a:pPr marL="685800" lvl="1" indent="-342900" algn="just" eaLnBrk="1" fontAlgn="auto" hangingPunct="1">
              <a:lnSpc>
                <a:spcPct val="107000"/>
              </a:lnSpc>
              <a:spcBef>
                <a:spcPts val="0"/>
              </a:spcBef>
              <a:spcAft>
                <a:spcPts val="0"/>
              </a:spcAft>
              <a:buFont typeface="Wingdings" panose="05000000000000000000" pitchFamily="2" charset="2"/>
              <a:buChar char="§"/>
              <a:defRPr/>
            </a:pPr>
            <a:r>
              <a:rPr lang="en-ZA" sz="1800" dirty="0">
                <a:solidFill>
                  <a:prstClr val="black"/>
                </a:solidFill>
              </a:rPr>
              <a:t>Enabling the Board to </a:t>
            </a:r>
            <a:r>
              <a:rPr lang="en-ZA" sz="1800" u="sng" dirty="0">
                <a:solidFill>
                  <a:prstClr val="black"/>
                </a:solidFill>
              </a:rPr>
              <a:t>source additional funding for specific projects. </a:t>
            </a:r>
            <a:endParaRPr lang="en-ZA" sz="1800" u="sng" dirty="0"/>
          </a:p>
          <a:p>
            <a:pPr marL="685800" lvl="1" indent="-342900" algn="just" eaLnBrk="1" fontAlgn="auto" hangingPunct="1">
              <a:lnSpc>
                <a:spcPct val="107000"/>
              </a:lnSpc>
              <a:spcBef>
                <a:spcPts val="0"/>
              </a:spcBef>
              <a:spcAft>
                <a:spcPts val="0"/>
              </a:spcAft>
              <a:buFont typeface="Wingdings" panose="05000000000000000000" pitchFamily="2" charset="2"/>
              <a:buChar char="§"/>
              <a:defRPr/>
            </a:pPr>
            <a:r>
              <a:rPr lang="en-ZA" sz="1800" dirty="0" smtClean="0">
                <a:solidFill>
                  <a:prstClr val="black"/>
                </a:solidFill>
                <a:ea typeface="Times New Roman" panose="02020603050405020304" pitchFamily="18" charset="0"/>
              </a:rPr>
              <a:t>MDB consists of:</a:t>
            </a:r>
          </a:p>
          <a:p>
            <a:pPr marL="1028700" lvl="2" indent="-342900" algn="just" eaLnBrk="1" fontAlgn="auto" hangingPunct="1">
              <a:lnSpc>
                <a:spcPct val="107000"/>
              </a:lnSpc>
              <a:spcBef>
                <a:spcPts val="0"/>
              </a:spcBef>
              <a:spcAft>
                <a:spcPts val="0"/>
              </a:spcAft>
              <a:buFont typeface="Wingdings" panose="05000000000000000000" pitchFamily="2" charset="2"/>
              <a:buChar char="ü"/>
              <a:defRPr/>
            </a:pPr>
            <a:r>
              <a:rPr lang="en-ZA" sz="1800" dirty="0" smtClean="0">
                <a:solidFill>
                  <a:prstClr val="black"/>
                </a:solidFill>
                <a:ea typeface="Times New Roman" panose="02020603050405020304" pitchFamily="18" charset="0"/>
              </a:rPr>
              <a:t>Members of the Board appointed by the President; and</a:t>
            </a:r>
          </a:p>
          <a:p>
            <a:pPr marL="1028700" lvl="2" indent="-342900" algn="just" eaLnBrk="1" fontAlgn="auto" hangingPunct="1">
              <a:lnSpc>
                <a:spcPct val="107000"/>
              </a:lnSpc>
              <a:spcBef>
                <a:spcPts val="0"/>
              </a:spcBef>
              <a:spcAft>
                <a:spcPts val="0"/>
              </a:spcAft>
              <a:buFont typeface="Wingdings" panose="05000000000000000000" pitchFamily="2" charset="2"/>
              <a:buChar char="ü"/>
              <a:defRPr/>
            </a:pPr>
            <a:r>
              <a:rPr lang="en-ZA" sz="1800" dirty="0"/>
              <a:t>T</a:t>
            </a:r>
            <a:r>
              <a:rPr lang="en-ZA" sz="1800" dirty="0" smtClean="0"/>
              <a:t>he administration</a:t>
            </a:r>
            <a:r>
              <a:rPr lang="en-ZA" sz="1800" dirty="0" smtClean="0">
                <a:solidFill>
                  <a:prstClr val="black"/>
                </a:solidFill>
                <a:ea typeface="Times New Roman" panose="02020603050405020304" pitchFamily="18" charset="0"/>
              </a:rPr>
              <a:t>.</a:t>
            </a:r>
            <a:endParaRPr lang="en-ZA" sz="1800" dirty="0">
              <a:solidFill>
                <a:prstClr val="black"/>
              </a:solidFill>
              <a:ea typeface="Times New Roman" panose="02020603050405020304" pitchFamily="18" charset="0"/>
            </a:endParaRPr>
          </a:p>
          <a:p>
            <a:pPr marL="355600" lvl="2" indent="-355600" algn="just" eaLnBrk="1" fontAlgn="auto" hangingPunct="1">
              <a:lnSpc>
                <a:spcPct val="107000"/>
              </a:lnSpc>
              <a:spcBef>
                <a:spcPts val="0"/>
              </a:spcBef>
              <a:spcAft>
                <a:spcPts val="0"/>
              </a:spcAft>
              <a:buFont typeface="Wingdings" panose="05000000000000000000" pitchFamily="2" charset="2"/>
              <a:buChar char="q"/>
              <a:defRPr/>
            </a:pPr>
            <a:r>
              <a:rPr lang="en-ZA" sz="1800" b="1" dirty="0" smtClean="0"/>
              <a:t>Part 2: Membership of the Board:</a:t>
            </a:r>
          </a:p>
          <a:p>
            <a:pPr marL="685800" lvl="1" indent="-342900" algn="just" eaLnBrk="1" fontAlgn="auto" hangingPunct="1">
              <a:lnSpc>
                <a:spcPct val="107000"/>
              </a:lnSpc>
              <a:spcBef>
                <a:spcPts val="0"/>
              </a:spcBef>
              <a:spcAft>
                <a:spcPts val="0"/>
              </a:spcAft>
              <a:buFont typeface="Wingdings" panose="05000000000000000000" pitchFamily="2" charset="2"/>
              <a:buChar char="§"/>
              <a:defRPr/>
            </a:pPr>
            <a:r>
              <a:rPr lang="en-ZA" sz="1800" dirty="0" smtClean="0">
                <a:solidFill>
                  <a:prstClr val="black"/>
                </a:solidFill>
                <a:ea typeface="Times New Roman" panose="02020603050405020304" pitchFamily="18" charset="0"/>
              </a:rPr>
              <a:t>No fewer than </a:t>
            </a:r>
            <a:r>
              <a:rPr lang="en-ZA" sz="1800" u="sng" dirty="0" smtClean="0">
                <a:solidFill>
                  <a:prstClr val="black"/>
                </a:solidFill>
                <a:ea typeface="Times New Roman" panose="02020603050405020304" pitchFamily="18" charset="0"/>
              </a:rPr>
              <a:t>7 and no more than ten</a:t>
            </a:r>
            <a:r>
              <a:rPr lang="en-ZA" sz="1800" dirty="0" smtClean="0">
                <a:solidFill>
                  <a:prstClr val="black"/>
                </a:solidFill>
                <a:ea typeface="Times New Roman" panose="02020603050405020304" pitchFamily="18" charset="0"/>
              </a:rPr>
              <a:t> members of the Board – as determined in the Gazette.</a:t>
            </a:r>
          </a:p>
          <a:p>
            <a:pPr marL="685800" lvl="1" indent="-342900" algn="just" eaLnBrk="1" fontAlgn="auto" hangingPunct="1">
              <a:lnSpc>
                <a:spcPct val="107000"/>
              </a:lnSpc>
              <a:spcBef>
                <a:spcPts val="0"/>
              </a:spcBef>
              <a:spcAft>
                <a:spcPts val="0"/>
              </a:spcAft>
              <a:buFont typeface="Wingdings" panose="05000000000000000000" pitchFamily="2" charset="2"/>
              <a:buChar char="§"/>
              <a:defRPr/>
            </a:pPr>
            <a:r>
              <a:rPr lang="en-ZA" sz="1800" dirty="0" smtClean="0">
                <a:solidFill>
                  <a:prstClr val="black"/>
                </a:solidFill>
                <a:ea typeface="Times New Roman" panose="02020603050405020304" pitchFamily="18" charset="0"/>
              </a:rPr>
              <a:t>Members of the Board must have a </a:t>
            </a:r>
            <a:r>
              <a:rPr lang="en-ZA" sz="1800" dirty="0">
                <a:solidFill>
                  <a:prstClr val="black"/>
                </a:solidFill>
                <a:ea typeface="Times New Roman" panose="02020603050405020304" pitchFamily="18" charset="0"/>
              </a:rPr>
              <a:t>qualification or relevant experience or </a:t>
            </a:r>
            <a:r>
              <a:rPr lang="en-ZA" sz="1800" u="sng" dirty="0">
                <a:solidFill>
                  <a:prstClr val="black"/>
                </a:solidFill>
                <a:ea typeface="Times New Roman" panose="02020603050405020304" pitchFamily="18" charset="0"/>
              </a:rPr>
              <a:t>appropriate knowledge on IT</a:t>
            </a:r>
            <a:r>
              <a:rPr lang="en-ZA" sz="1800" u="sng" dirty="0" smtClean="0">
                <a:solidFill>
                  <a:prstClr val="black"/>
                </a:solidFill>
                <a:ea typeface="Times New Roman" panose="02020603050405020304" pitchFamily="18" charset="0"/>
              </a:rPr>
              <a:t>.</a:t>
            </a:r>
          </a:p>
          <a:p>
            <a:pPr marL="685800" lvl="1" indent="-342900" algn="just" eaLnBrk="1" fontAlgn="auto" hangingPunct="1">
              <a:lnSpc>
                <a:spcPct val="107000"/>
              </a:lnSpc>
              <a:spcBef>
                <a:spcPts val="0"/>
              </a:spcBef>
              <a:spcAft>
                <a:spcPts val="0"/>
              </a:spcAft>
              <a:buFont typeface="Wingdings" panose="05000000000000000000" pitchFamily="2" charset="2"/>
              <a:buChar char="§"/>
              <a:defRPr/>
            </a:pPr>
            <a:r>
              <a:rPr lang="en-ZA" sz="1800" dirty="0">
                <a:ea typeface="Calibri" panose="020F0502020204030204" pitchFamily="34" charset="0"/>
              </a:rPr>
              <a:t>The Chairperson of the Board is the </a:t>
            </a:r>
            <a:r>
              <a:rPr lang="en-ZA" sz="1800" u="sng" dirty="0">
                <a:ea typeface="Calibri" panose="020F0502020204030204" pitchFamily="34" charset="0"/>
              </a:rPr>
              <a:t>executive authority </a:t>
            </a:r>
            <a:r>
              <a:rPr lang="en-ZA" sz="1800" dirty="0">
                <a:ea typeface="Calibri" panose="020F0502020204030204" pitchFamily="34" charset="0"/>
              </a:rPr>
              <a:t>in accordance with the </a:t>
            </a:r>
            <a:r>
              <a:rPr lang="en-ZA" sz="1800" u="sng" dirty="0">
                <a:ea typeface="Calibri" panose="020F0502020204030204" pitchFamily="34" charset="0"/>
              </a:rPr>
              <a:t>Public Finance Management Act</a:t>
            </a:r>
            <a:r>
              <a:rPr lang="en-ZA" sz="1800" dirty="0">
                <a:ea typeface="Calibri" panose="020F0502020204030204" pitchFamily="34" charset="0"/>
              </a:rPr>
              <a:t>.</a:t>
            </a:r>
            <a:endParaRPr lang="en-ZA" sz="1800" dirty="0" smtClean="0">
              <a:solidFill>
                <a:prstClr val="black"/>
              </a:solidFill>
              <a:ea typeface="Times New Roman" panose="02020603050405020304" pitchFamily="18" charset="0"/>
            </a:endParaRPr>
          </a:p>
          <a:p>
            <a:pPr marL="685800" lvl="1" indent="-342900" algn="just" eaLnBrk="1" fontAlgn="auto" hangingPunct="1">
              <a:lnSpc>
                <a:spcPct val="107000"/>
              </a:lnSpc>
              <a:spcBef>
                <a:spcPts val="0"/>
              </a:spcBef>
              <a:spcAft>
                <a:spcPts val="0"/>
              </a:spcAft>
              <a:buFont typeface="Wingdings" panose="05000000000000000000" pitchFamily="2" charset="2"/>
              <a:buChar char="§"/>
              <a:defRPr/>
            </a:pPr>
            <a:r>
              <a:rPr lang="en-ZA" sz="1800" u="sng" dirty="0" smtClean="0">
                <a:solidFill>
                  <a:prstClr val="black"/>
                </a:solidFill>
                <a:ea typeface="Times New Roman" panose="02020603050405020304" pitchFamily="18" charset="0"/>
              </a:rPr>
              <a:t>Selection panel</a:t>
            </a:r>
            <a:r>
              <a:rPr lang="en-ZA" sz="1800" dirty="0" smtClean="0">
                <a:solidFill>
                  <a:prstClr val="black"/>
                </a:solidFill>
                <a:ea typeface="Times New Roman" panose="02020603050405020304" pitchFamily="18" charset="0"/>
              </a:rPr>
              <a:t> to include designee from the NA, NCOP and the NHTL. </a:t>
            </a:r>
          </a:p>
          <a:p>
            <a:pPr marL="685800" lvl="1" indent="-342900" algn="just" eaLnBrk="1" fontAlgn="auto" hangingPunct="1">
              <a:lnSpc>
                <a:spcPct val="107000"/>
              </a:lnSpc>
              <a:spcBef>
                <a:spcPts val="0"/>
              </a:spcBef>
              <a:spcAft>
                <a:spcPts val="0"/>
              </a:spcAft>
              <a:buFont typeface="Wingdings" panose="05000000000000000000" pitchFamily="2" charset="2"/>
              <a:buChar char="§"/>
              <a:defRPr/>
            </a:pPr>
            <a:r>
              <a:rPr lang="en-ZA" sz="1800" dirty="0" smtClean="0">
                <a:solidFill>
                  <a:prstClr val="black"/>
                </a:solidFill>
              </a:rPr>
              <a:t>Members of the Board to serve a </a:t>
            </a:r>
            <a:r>
              <a:rPr lang="en-ZA" sz="1800" u="sng" dirty="0" smtClean="0">
                <a:solidFill>
                  <a:prstClr val="black"/>
                </a:solidFill>
              </a:rPr>
              <a:t>7-year term of office</a:t>
            </a:r>
            <a:r>
              <a:rPr lang="en-US" sz="1800" u="sng" dirty="0" smtClean="0">
                <a:solidFill>
                  <a:prstClr val="black"/>
                </a:solidFill>
              </a:rPr>
              <a:t> </a:t>
            </a:r>
            <a:r>
              <a:rPr lang="en-US" sz="1800" dirty="0" smtClean="0">
                <a:solidFill>
                  <a:prstClr val="black"/>
                </a:solidFill>
              </a:rPr>
              <a:t>calculated </a:t>
            </a:r>
            <a:r>
              <a:rPr lang="en-US" sz="1800" dirty="0">
                <a:solidFill>
                  <a:prstClr val="black"/>
                </a:solidFill>
              </a:rPr>
              <a:t>from the date of appointment by the President</a:t>
            </a:r>
            <a:r>
              <a:rPr lang="en-US" sz="1800" dirty="0" smtClean="0">
                <a:solidFill>
                  <a:prstClr val="black"/>
                </a:solidFill>
              </a:rPr>
              <a:t>.</a:t>
            </a:r>
            <a:endParaRPr lang="en-ZA" sz="1800" dirty="0" smtClean="0">
              <a:solidFill>
                <a:prstClr val="black"/>
              </a:solidFill>
            </a:endParaRPr>
          </a:p>
          <a:p>
            <a:pPr marL="685800" lvl="1" indent="-342900" algn="just" eaLnBrk="1" fontAlgn="auto" hangingPunct="1">
              <a:lnSpc>
                <a:spcPct val="107000"/>
              </a:lnSpc>
              <a:spcBef>
                <a:spcPts val="0"/>
              </a:spcBef>
              <a:spcAft>
                <a:spcPts val="0"/>
              </a:spcAft>
              <a:buFont typeface="Wingdings" panose="05000000000000000000" pitchFamily="2" charset="2"/>
              <a:buChar char="§"/>
              <a:defRPr/>
            </a:pPr>
            <a:r>
              <a:rPr lang="en-ZA" sz="1800" dirty="0" smtClean="0">
                <a:solidFill>
                  <a:prstClr val="black"/>
                </a:solidFill>
              </a:rPr>
              <a:t>A person is </a:t>
            </a:r>
            <a:r>
              <a:rPr lang="en-ZA" sz="1800" u="sng" dirty="0" smtClean="0">
                <a:solidFill>
                  <a:prstClr val="black"/>
                </a:solidFill>
              </a:rPr>
              <a:t>no longer a member of the Board </a:t>
            </a:r>
            <a:r>
              <a:rPr lang="en-ZA" sz="1800" dirty="0" smtClean="0">
                <a:solidFill>
                  <a:prstClr val="black"/>
                </a:solidFill>
              </a:rPr>
              <a:t>if 3 meetings are missed </a:t>
            </a:r>
            <a:r>
              <a:rPr lang="en-US" sz="1800" dirty="0" smtClean="0">
                <a:solidFill>
                  <a:prstClr val="black"/>
                </a:solidFill>
              </a:rPr>
              <a:t>without </a:t>
            </a:r>
            <a:r>
              <a:rPr lang="en-US" sz="1800" dirty="0">
                <a:solidFill>
                  <a:prstClr val="black"/>
                </a:solidFill>
              </a:rPr>
              <a:t>being granted leave of absence by the Chairperson</a:t>
            </a:r>
            <a:r>
              <a:rPr lang="en-ZA" sz="1800" dirty="0" smtClean="0">
                <a:solidFill>
                  <a:prstClr val="black"/>
                </a:solidFill>
              </a:rPr>
              <a:t>.</a:t>
            </a:r>
          </a:p>
          <a:p>
            <a:pPr marL="685800" lvl="1" indent="-342900" algn="just" eaLnBrk="1" fontAlgn="auto" hangingPunct="1">
              <a:lnSpc>
                <a:spcPct val="107000"/>
              </a:lnSpc>
              <a:spcBef>
                <a:spcPts val="0"/>
              </a:spcBef>
              <a:spcAft>
                <a:spcPts val="0"/>
              </a:spcAft>
              <a:buFont typeface="Wingdings" panose="05000000000000000000" pitchFamily="2" charset="2"/>
              <a:buChar char="§"/>
              <a:defRPr/>
            </a:pPr>
            <a:r>
              <a:rPr lang="en-ZA" sz="1800" dirty="0" smtClean="0">
                <a:solidFill>
                  <a:prstClr val="black"/>
                </a:solidFill>
              </a:rPr>
              <a:t>Conditions of service / appointment are determined </a:t>
            </a:r>
            <a:r>
              <a:rPr lang="en-ZA" sz="1800" dirty="0" smtClean="0"/>
              <a:t>after consulting the </a:t>
            </a:r>
            <a:r>
              <a:rPr lang="en-ZA" sz="1800" dirty="0" smtClean="0">
                <a:solidFill>
                  <a:prstClr val="black"/>
                </a:solidFill>
              </a:rPr>
              <a:t>Commission and the Minister of Finance.</a:t>
            </a:r>
          </a:p>
          <a:p>
            <a:pPr marL="685800" lvl="1" indent="-342900" algn="just" eaLnBrk="1" fontAlgn="auto" hangingPunct="1">
              <a:lnSpc>
                <a:spcPct val="107000"/>
              </a:lnSpc>
              <a:spcBef>
                <a:spcPts val="0"/>
              </a:spcBef>
              <a:spcAft>
                <a:spcPts val="0"/>
              </a:spcAft>
              <a:buFont typeface="Courier New" panose="02070309020205020404" pitchFamily="49" charset="0"/>
              <a:buChar char="o"/>
              <a:defRPr/>
            </a:pPr>
            <a:endParaRPr lang="en-ZA" sz="1800"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18</a:t>
            </a:fld>
            <a:endParaRPr lang="en-US" altLang="en-US" dirty="0"/>
          </a:p>
        </p:txBody>
      </p:sp>
    </p:spTree>
    <p:extLst>
      <p:ext uri="{BB962C8B-B14F-4D97-AF65-F5344CB8AC3E}">
        <p14:creationId xmlns:p14="http://schemas.microsoft.com/office/powerpoint/2010/main" val="40447339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9392"/>
            <a:ext cx="7886700" cy="792088"/>
          </a:xfrm>
        </p:spPr>
        <p:txBody>
          <a:bodyPr/>
          <a:lstStyle/>
          <a:p>
            <a:r>
              <a:rPr lang="en-ZA" u="sng" dirty="0" smtClean="0">
                <a:solidFill>
                  <a:schemeClr val="tx1"/>
                </a:solidFill>
              </a:rPr>
              <a:t>CHAPTER 2: MUNICIPAL DEMARCATION BOARD</a:t>
            </a:r>
            <a:endParaRPr lang="en-ZA" u="sng" dirty="0">
              <a:solidFill>
                <a:schemeClr val="tx1"/>
              </a:solidFill>
            </a:endParaRPr>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19</a:t>
            </a:fld>
            <a:endParaRPr lang="en-US" altLang="en-US" dirty="0"/>
          </a:p>
        </p:txBody>
      </p:sp>
      <p:graphicFrame>
        <p:nvGraphicFramePr>
          <p:cNvPr id="10" name="Content Placeholder 9"/>
          <p:cNvGraphicFramePr>
            <a:graphicFrameLocks noGrp="1"/>
          </p:cNvGraphicFramePr>
          <p:nvPr>
            <p:ph idx="1"/>
            <p:extLst/>
          </p:nvPr>
        </p:nvGraphicFramePr>
        <p:xfrm>
          <a:off x="86680" y="692696"/>
          <a:ext cx="8970640" cy="61471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1073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432048"/>
          </a:xfrm>
        </p:spPr>
        <p:txBody>
          <a:bodyPr/>
          <a:lstStyle/>
          <a:p>
            <a:r>
              <a:rPr lang="en-ZA" u="sng" dirty="0" smtClean="0"/>
              <a:t>PRESENTATION </a:t>
            </a:r>
            <a:r>
              <a:rPr lang="en-ZA" u="sng" dirty="0"/>
              <a:t>OUTLINE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46227943"/>
              </p:ext>
            </p:extLst>
          </p:nvPr>
        </p:nvGraphicFramePr>
        <p:xfrm>
          <a:off x="0" y="620713"/>
          <a:ext cx="9144000" cy="481584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1147420">
                <a:tc>
                  <a:txBody>
                    <a:bodyPr/>
                    <a:lstStyle/>
                    <a:p>
                      <a:pPr algn="ctr"/>
                      <a:endParaRPr lang="en-ZA" sz="2000" u="sng" dirty="0" smtClean="0">
                        <a:solidFill>
                          <a:schemeClr val="tx1"/>
                        </a:solidFill>
                        <a:latin typeface="Arial" panose="020B0604020202020204" pitchFamily="34" charset="0"/>
                        <a:cs typeface="Arial" panose="020B0604020202020204" pitchFamily="34" charset="0"/>
                      </a:endParaRPr>
                    </a:p>
                    <a:p>
                      <a:pPr algn="ctr"/>
                      <a:r>
                        <a:rPr lang="en-ZA" sz="2000" u="sng" dirty="0" smtClean="0">
                          <a:solidFill>
                            <a:schemeClr val="tx1"/>
                          </a:solidFill>
                          <a:latin typeface="Arial" panose="020B0604020202020204" pitchFamily="34" charset="0"/>
                          <a:cs typeface="Arial" panose="020B0604020202020204" pitchFamily="34" charset="0"/>
                        </a:rPr>
                        <a:t>AMENDMENTS TO THE LG: MUNICIPAL STRUCTURES ACT</a:t>
                      </a:r>
                    </a:p>
                    <a:p>
                      <a:pPr algn="ctr"/>
                      <a:endParaRPr lang="en-ZA" sz="2000" u="sng"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en-ZA" sz="2000" u="sng" dirty="0" smtClean="0">
                        <a:solidFill>
                          <a:schemeClr val="tx1"/>
                        </a:solidFill>
                        <a:latin typeface="Arial" panose="020B0604020202020204" pitchFamily="34" charset="0"/>
                        <a:cs typeface="Arial" panose="020B0604020202020204" pitchFamily="34" charset="0"/>
                      </a:endParaRPr>
                    </a:p>
                    <a:p>
                      <a:pPr algn="ctr"/>
                      <a:r>
                        <a:rPr lang="en-ZA" sz="2000" u="sng" dirty="0" smtClean="0">
                          <a:solidFill>
                            <a:schemeClr val="tx1"/>
                          </a:solidFill>
                          <a:latin typeface="Arial" panose="020B0604020202020204" pitchFamily="34" charset="0"/>
                          <a:cs typeface="Arial" panose="020B0604020202020204" pitchFamily="34" charset="0"/>
                        </a:rPr>
                        <a:t>AMENDMENTS</a:t>
                      </a:r>
                      <a:r>
                        <a:rPr lang="en-ZA" sz="2000" u="sng" baseline="0" dirty="0" smtClean="0">
                          <a:solidFill>
                            <a:schemeClr val="tx1"/>
                          </a:solidFill>
                          <a:latin typeface="Arial" panose="020B0604020202020204" pitchFamily="34" charset="0"/>
                          <a:cs typeface="Arial" panose="020B0604020202020204" pitchFamily="34" charset="0"/>
                        </a:rPr>
                        <a:t> TO THE LG: MUNICIPAL DEMARCATION ACT</a:t>
                      </a:r>
                      <a:endParaRPr lang="en-ZA" sz="2000" u="sng"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068680">
                <a:tc>
                  <a:txBody>
                    <a:bodyPr/>
                    <a:lstStyle/>
                    <a:p>
                      <a:pPr marL="285750" indent="-285750">
                        <a:buFont typeface="Wingdings" panose="05000000000000000000" pitchFamily="2" charset="2"/>
                        <a:buChar char="q"/>
                      </a:pPr>
                      <a:r>
                        <a:rPr lang="en-ZA" sz="2800" dirty="0" smtClean="0">
                          <a:solidFill>
                            <a:schemeClr val="tx1"/>
                          </a:solidFill>
                          <a:latin typeface="Arial" panose="020B0604020202020204" pitchFamily="34" charset="0"/>
                          <a:cs typeface="Arial" panose="020B0604020202020204" pitchFamily="34" charset="0"/>
                        </a:rPr>
                        <a:t>Overview</a:t>
                      </a:r>
                      <a:r>
                        <a:rPr lang="en-ZA" sz="2800" baseline="0" dirty="0" smtClean="0">
                          <a:solidFill>
                            <a:schemeClr val="tx1"/>
                          </a:solidFill>
                          <a:latin typeface="Arial" panose="020B0604020202020204" pitchFamily="34" charset="0"/>
                          <a:cs typeface="Arial" panose="020B0604020202020204" pitchFamily="34" charset="0"/>
                        </a:rPr>
                        <a:t> of amendments</a:t>
                      </a:r>
                    </a:p>
                    <a:p>
                      <a:pPr marL="285750" indent="-285750">
                        <a:buFont typeface="Wingdings" panose="05000000000000000000" pitchFamily="2" charset="2"/>
                        <a:buChar char="q"/>
                      </a:pPr>
                      <a:endParaRPr lang="en-ZA" sz="2800" dirty="0" smtClean="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ZA" sz="2800" dirty="0" smtClean="0">
                          <a:solidFill>
                            <a:schemeClr val="tx1"/>
                          </a:solidFill>
                          <a:latin typeface="Arial" panose="020B0604020202020204" pitchFamily="34" charset="0"/>
                          <a:cs typeface="Arial" panose="020B0604020202020204" pitchFamily="34" charset="0"/>
                        </a:rPr>
                        <a:t>Deliberations in the Portfolio Committee on CoGTA – amendments proposed</a:t>
                      </a:r>
                    </a:p>
                    <a:p>
                      <a:pPr marL="285750" indent="-285750">
                        <a:buFont typeface="Wingdings" panose="05000000000000000000" pitchFamily="2" charset="2"/>
                        <a:buChar char="q"/>
                      </a:pPr>
                      <a:endParaRPr lang="en-ZA" sz="2800" dirty="0" smtClean="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ZA" sz="2800" dirty="0" smtClean="0">
                          <a:solidFill>
                            <a:schemeClr val="tx1"/>
                          </a:solidFill>
                          <a:latin typeface="Arial" panose="020B0604020202020204" pitchFamily="34" charset="0"/>
                          <a:cs typeface="Arial" panose="020B0604020202020204" pitchFamily="34" charset="0"/>
                        </a:rPr>
                        <a:t>Status of Bill</a:t>
                      </a:r>
                    </a:p>
                  </a:txBody>
                  <a:tcPr/>
                </a:tc>
                <a:tc>
                  <a:txBody>
                    <a:bodyPr/>
                    <a:lstStyle/>
                    <a:p>
                      <a:pPr marL="285750" indent="-285750">
                        <a:buFont typeface="Wingdings" panose="05000000000000000000" pitchFamily="2" charset="2"/>
                        <a:buChar char="q"/>
                      </a:pPr>
                      <a:r>
                        <a:rPr lang="en-ZA" sz="2800" dirty="0" smtClean="0">
                          <a:solidFill>
                            <a:schemeClr val="tx1"/>
                          </a:solidFill>
                          <a:latin typeface="Arial" panose="020B0604020202020204" pitchFamily="34" charset="0"/>
                          <a:cs typeface="Arial" panose="020B0604020202020204" pitchFamily="34" charset="0"/>
                        </a:rPr>
                        <a:t>Background</a:t>
                      </a:r>
                      <a:endParaRPr lang="en-ZA" sz="2800" baseline="0" dirty="0" smtClean="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ZA" sz="2800" baseline="0" dirty="0" smtClean="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ZA" sz="2800" baseline="0" dirty="0" smtClean="0">
                          <a:solidFill>
                            <a:schemeClr val="tx1"/>
                          </a:solidFill>
                          <a:latin typeface="Arial" panose="020B0604020202020204" pitchFamily="34" charset="0"/>
                          <a:cs typeface="Arial" panose="020B0604020202020204" pitchFamily="34" charset="0"/>
                        </a:rPr>
                        <a:t>Update on process matters.</a:t>
                      </a:r>
                    </a:p>
                    <a:p>
                      <a:pPr marL="285750" indent="-285750">
                        <a:buFont typeface="Wingdings" panose="05000000000000000000" pitchFamily="2" charset="2"/>
                        <a:buChar char="q"/>
                      </a:pPr>
                      <a:endParaRPr lang="en-ZA" sz="2800" baseline="0" dirty="0" smtClean="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ZA" sz="2800" baseline="0" dirty="0" smtClean="0">
                          <a:solidFill>
                            <a:schemeClr val="tx1"/>
                          </a:solidFill>
                          <a:latin typeface="Arial" panose="020B0604020202020204" pitchFamily="34" charset="0"/>
                          <a:cs typeface="Arial" panose="020B0604020202020204" pitchFamily="34" charset="0"/>
                        </a:rPr>
                        <a:t>Overview of amendments</a:t>
                      </a: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7773200B-CD01-40FD-9F7E-DB68DF9A3C84}"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2</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
        <p:nvSpPr>
          <p:cNvPr id="3" name="TextBox 2"/>
          <p:cNvSpPr txBox="1"/>
          <p:nvPr/>
        </p:nvSpPr>
        <p:spPr>
          <a:xfrm>
            <a:off x="0" y="5589240"/>
            <a:ext cx="9144000" cy="584775"/>
          </a:xfrm>
          <a:prstGeom prst="rect">
            <a:avLst/>
          </a:prstGeom>
          <a:noFill/>
        </p:spPr>
        <p:txBody>
          <a:bodyPr wrap="square" rtlCol="0">
            <a:spAutoFit/>
          </a:bodyPr>
          <a:lstStyle/>
          <a:p>
            <a:pPr algn="ctr"/>
            <a:r>
              <a:rPr lang="en-ZA" sz="3200" b="1" u="sng" dirty="0" smtClean="0"/>
              <a:t>Both Bills are attached herewith</a:t>
            </a:r>
            <a:endParaRPr lang="en-ZA" sz="3200" b="1" u="sng" dirty="0"/>
          </a:p>
        </p:txBody>
      </p:sp>
    </p:spTree>
    <p:extLst>
      <p:ext uri="{BB962C8B-B14F-4D97-AF65-F5344CB8AC3E}">
        <p14:creationId xmlns:p14="http://schemas.microsoft.com/office/powerpoint/2010/main" val="1922517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2"/>
            <a:ext cx="7886700" cy="792088"/>
          </a:xfrm>
        </p:spPr>
        <p:txBody>
          <a:bodyPr/>
          <a:lstStyle/>
          <a:p>
            <a:r>
              <a:rPr lang="en-ZA" u="sng" dirty="0" smtClean="0">
                <a:solidFill>
                  <a:schemeClr val="tx1"/>
                </a:solidFill>
              </a:rPr>
              <a:t>CHAPTER 2: MUNICIPAL DEMARCATION BOARD</a:t>
            </a:r>
            <a:endParaRPr lang="en-ZA" u="sng" dirty="0">
              <a:solidFill>
                <a:schemeClr val="tx1"/>
              </a:solidFill>
            </a:endParaRPr>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20</a:t>
            </a:fld>
            <a:endParaRPr lang="en-US" alt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301283040"/>
              </p:ext>
            </p:extLst>
          </p:nvPr>
        </p:nvGraphicFramePr>
        <p:xfrm>
          <a:off x="86680" y="836712"/>
          <a:ext cx="8970640" cy="5949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14283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2"/>
            <a:ext cx="7886700" cy="792088"/>
          </a:xfrm>
        </p:spPr>
        <p:txBody>
          <a:bodyPr/>
          <a:lstStyle/>
          <a:p>
            <a:r>
              <a:rPr lang="en-ZA" u="sng" dirty="0" smtClean="0">
                <a:solidFill>
                  <a:schemeClr val="tx1"/>
                </a:solidFill>
              </a:rPr>
              <a:t>CHAPTER 2: MUNICIPAL DEMARCATION BOARD</a:t>
            </a:r>
            <a:endParaRPr lang="en-ZA" u="sng" dirty="0">
              <a:solidFill>
                <a:schemeClr val="tx1"/>
              </a:solidFill>
            </a:endParaRPr>
          </a:p>
        </p:txBody>
      </p:sp>
      <p:sp>
        <p:nvSpPr>
          <p:cNvPr id="3" name="Content Placeholder 2"/>
          <p:cNvSpPr>
            <a:spLocks noGrp="1"/>
          </p:cNvSpPr>
          <p:nvPr>
            <p:ph idx="1"/>
          </p:nvPr>
        </p:nvSpPr>
        <p:spPr>
          <a:xfrm>
            <a:off x="0" y="836712"/>
            <a:ext cx="9144000" cy="6021288"/>
          </a:xfrm>
        </p:spPr>
        <p:txBody>
          <a:bodyPr/>
          <a:lstStyle/>
          <a:p>
            <a:pPr marL="355600" indent="-355600" algn="just">
              <a:buFont typeface="Wingdings" panose="05000000000000000000" pitchFamily="2" charset="2"/>
              <a:buChar char="§"/>
            </a:pPr>
            <a:r>
              <a:rPr lang="en-ZA" sz="2400" b="1" dirty="0" smtClean="0"/>
              <a:t>Part 3: Administration and Staff Matters:</a:t>
            </a:r>
            <a:endParaRPr lang="en-ZA" sz="2400" b="1" dirty="0" smtClean="0">
              <a:solidFill>
                <a:prstClr val="black"/>
              </a:solidFill>
              <a:ea typeface="Calibri" panose="020F0502020204030204" pitchFamily="34" charset="0"/>
            </a:endParaRPr>
          </a:p>
          <a:p>
            <a:pPr marL="685800" lvl="1" indent="-342900" algn="just" eaLnBrk="1" fontAlgn="auto" hangingPunct="1">
              <a:lnSpc>
                <a:spcPct val="107000"/>
              </a:lnSpc>
              <a:spcBef>
                <a:spcPts val="0"/>
              </a:spcBef>
              <a:spcAft>
                <a:spcPts val="0"/>
              </a:spcAft>
              <a:buFont typeface="Courier New" panose="02070309020205020404" pitchFamily="49" charset="0"/>
              <a:buChar char="o"/>
              <a:defRPr/>
            </a:pPr>
            <a:r>
              <a:rPr lang="en-ZA" sz="2400" dirty="0" smtClean="0">
                <a:solidFill>
                  <a:prstClr val="black"/>
                </a:solidFill>
                <a:ea typeface="Times New Roman" panose="02020603050405020304" pitchFamily="18" charset="0"/>
              </a:rPr>
              <a:t>Appointment of CEO – is the accounting officer in terms of the PFMA.</a:t>
            </a:r>
          </a:p>
          <a:p>
            <a:pPr marL="685800" lvl="1" indent="-342900" algn="just" eaLnBrk="1" fontAlgn="auto" hangingPunct="1">
              <a:lnSpc>
                <a:spcPct val="107000"/>
              </a:lnSpc>
              <a:spcBef>
                <a:spcPts val="0"/>
              </a:spcBef>
              <a:spcAft>
                <a:spcPts val="0"/>
              </a:spcAft>
              <a:buFont typeface="Courier New" panose="02070309020205020404" pitchFamily="49" charset="0"/>
              <a:buChar char="o"/>
              <a:defRPr/>
            </a:pPr>
            <a:r>
              <a:rPr lang="en-ZA" sz="2400" dirty="0" smtClean="0">
                <a:solidFill>
                  <a:prstClr val="black"/>
                </a:solidFill>
                <a:ea typeface="Times New Roman" panose="02020603050405020304" pitchFamily="18" charset="0"/>
              </a:rPr>
              <a:t>In the absence of the CEO, a member of the administration acts as the CEO.</a:t>
            </a:r>
          </a:p>
          <a:p>
            <a:pPr marL="685800" lvl="1" indent="-342900" algn="just" eaLnBrk="1" fontAlgn="auto" hangingPunct="1">
              <a:lnSpc>
                <a:spcPct val="107000"/>
              </a:lnSpc>
              <a:spcBef>
                <a:spcPts val="0"/>
              </a:spcBef>
              <a:spcAft>
                <a:spcPts val="0"/>
              </a:spcAft>
              <a:buFont typeface="Courier New" panose="02070309020205020404" pitchFamily="49" charset="0"/>
              <a:buChar char="o"/>
              <a:defRPr/>
            </a:pPr>
            <a:r>
              <a:rPr lang="en-ZA" sz="2400" dirty="0" smtClean="0">
                <a:solidFill>
                  <a:prstClr val="black"/>
                </a:solidFill>
                <a:ea typeface="Times New Roman" panose="02020603050405020304" pitchFamily="18" charset="0"/>
              </a:rPr>
              <a:t>CEO, in consultation with the Board, appoints staff – also determines the conditions of employment. </a:t>
            </a:r>
          </a:p>
          <a:p>
            <a:pPr marL="273050" indent="-273050" algn="just">
              <a:buFont typeface="Wingdings" panose="05000000000000000000" pitchFamily="2" charset="2"/>
              <a:buChar char="§"/>
            </a:pPr>
            <a:endParaRPr lang="en-ZA" sz="2400" b="1" dirty="0" smtClean="0"/>
          </a:p>
          <a:p>
            <a:pPr marL="273050" indent="-273050" algn="just">
              <a:buFont typeface="Wingdings" panose="05000000000000000000" pitchFamily="2" charset="2"/>
              <a:buChar char="§"/>
            </a:pPr>
            <a:r>
              <a:rPr lang="en-ZA" sz="2400" b="1" dirty="0" smtClean="0"/>
              <a:t>Part 4: Finances </a:t>
            </a:r>
            <a:r>
              <a:rPr lang="en-ZA" sz="2400" b="1" dirty="0" smtClean="0">
                <a:solidFill>
                  <a:srgbClr val="FF0000"/>
                </a:solidFill>
              </a:rPr>
              <a:t>(see next slide):</a:t>
            </a:r>
            <a:r>
              <a:rPr lang="en-ZA" sz="2400" b="1" dirty="0" smtClean="0"/>
              <a:t> </a:t>
            </a:r>
          </a:p>
          <a:p>
            <a:pPr marL="685800" lvl="1" indent="-342900" algn="just" eaLnBrk="1" fontAlgn="auto" hangingPunct="1">
              <a:lnSpc>
                <a:spcPct val="107000"/>
              </a:lnSpc>
              <a:spcBef>
                <a:spcPts val="0"/>
              </a:spcBef>
              <a:spcAft>
                <a:spcPts val="0"/>
              </a:spcAft>
              <a:buFont typeface="Courier New" panose="02070309020205020404" pitchFamily="49" charset="0"/>
              <a:buChar char="o"/>
              <a:defRPr/>
            </a:pPr>
            <a:r>
              <a:rPr lang="en-ZA" sz="2400" dirty="0" smtClean="0">
                <a:solidFill>
                  <a:prstClr val="black"/>
                </a:solidFill>
                <a:ea typeface="Times New Roman" panose="02020603050405020304" pitchFamily="18" charset="0"/>
              </a:rPr>
              <a:t>Deals with – </a:t>
            </a:r>
          </a:p>
          <a:p>
            <a:pPr marL="1028700" lvl="2" indent="-342900" algn="just" eaLnBrk="1" fontAlgn="auto" hangingPunct="1">
              <a:lnSpc>
                <a:spcPct val="107000"/>
              </a:lnSpc>
              <a:spcBef>
                <a:spcPts val="0"/>
              </a:spcBef>
              <a:spcAft>
                <a:spcPts val="0"/>
              </a:spcAft>
              <a:buFont typeface="Wingdings" panose="05000000000000000000" pitchFamily="2" charset="2"/>
              <a:buChar char="ü"/>
              <a:defRPr/>
            </a:pPr>
            <a:r>
              <a:rPr lang="en-ZA" sz="2400" dirty="0" smtClean="0">
                <a:solidFill>
                  <a:prstClr val="black"/>
                </a:solidFill>
                <a:ea typeface="Times New Roman" panose="02020603050405020304" pitchFamily="18" charset="0"/>
              </a:rPr>
              <a:t>Funding;</a:t>
            </a:r>
          </a:p>
          <a:p>
            <a:pPr marL="1028700" lvl="2" indent="-342900" algn="just" eaLnBrk="1" fontAlgn="auto" hangingPunct="1">
              <a:lnSpc>
                <a:spcPct val="107000"/>
              </a:lnSpc>
              <a:spcBef>
                <a:spcPts val="0"/>
              </a:spcBef>
              <a:spcAft>
                <a:spcPts val="0"/>
              </a:spcAft>
              <a:buFont typeface="Wingdings" panose="05000000000000000000" pitchFamily="2" charset="2"/>
              <a:buChar char="ü"/>
              <a:defRPr/>
            </a:pPr>
            <a:r>
              <a:rPr lang="en-ZA" sz="2400" dirty="0" smtClean="0">
                <a:solidFill>
                  <a:prstClr val="black"/>
                </a:solidFill>
                <a:ea typeface="Times New Roman" panose="02020603050405020304" pitchFamily="18" charset="0"/>
              </a:rPr>
              <a:t>Accountability;</a:t>
            </a:r>
          </a:p>
          <a:p>
            <a:pPr marL="1028700" lvl="2" indent="-342900" algn="just" eaLnBrk="1" fontAlgn="auto" hangingPunct="1">
              <a:lnSpc>
                <a:spcPct val="107000"/>
              </a:lnSpc>
              <a:spcBef>
                <a:spcPts val="0"/>
              </a:spcBef>
              <a:spcAft>
                <a:spcPts val="0"/>
              </a:spcAft>
              <a:buFont typeface="Wingdings" panose="05000000000000000000" pitchFamily="2" charset="2"/>
              <a:buChar char="ü"/>
              <a:defRPr/>
            </a:pPr>
            <a:r>
              <a:rPr lang="en-ZA" sz="2400" dirty="0" smtClean="0">
                <a:solidFill>
                  <a:prstClr val="black"/>
                </a:solidFill>
                <a:ea typeface="Times New Roman" panose="02020603050405020304" pitchFamily="18" charset="0"/>
              </a:rPr>
              <a:t>Audit; and</a:t>
            </a:r>
          </a:p>
          <a:p>
            <a:pPr marL="1028700" lvl="2" indent="-342900" algn="just" eaLnBrk="1" fontAlgn="auto" hangingPunct="1">
              <a:lnSpc>
                <a:spcPct val="107000"/>
              </a:lnSpc>
              <a:spcBef>
                <a:spcPts val="0"/>
              </a:spcBef>
              <a:spcAft>
                <a:spcPts val="0"/>
              </a:spcAft>
              <a:buFont typeface="Wingdings" panose="05000000000000000000" pitchFamily="2" charset="2"/>
              <a:buChar char="ü"/>
              <a:defRPr/>
            </a:pPr>
            <a:r>
              <a:rPr lang="en-ZA" sz="2400" dirty="0" smtClean="0">
                <a:solidFill>
                  <a:prstClr val="black"/>
                </a:solidFill>
                <a:ea typeface="Times New Roman" panose="02020603050405020304" pitchFamily="18" charset="0"/>
              </a:rPr>
              <a:t>Reporting.</a:t>
            </a:r>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21</a:t>
            </a:fld>
            <a:endParaRPr lang="en-US" altLang="en-US" dirty="0"/>
          </a:p>
        </p:txBody>
      </p:sp>
    </p:spTree>
    <p:extLst>
      <p:ext uri="{BB962C8B-B14F-4D97-AF65-F5344CB8AC3E}">
        <p14:creationId xmlns:p14="http://schemas.microsoft.com/office/powerpoint/2010/main" val="3774224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2"/>
            <a:ext cx="7886700" cy="792088"/>
          </a:xfrm>
        </p:spPr>
        <p:txBody>
          <a:bodyPr/>
          <a:lstStyle/>
          <a:p>
            <a:r>
              <a:rPr lang="en-ZA" u="sng" dirty="0" smtClean="0">
                <a:solidFill>
                  <a:schemeClr val="tx1"/>
                </a:solidFill>
              </a:rPr>
              <a:t>CHAPTER 2: MUNICIPAL DEMARCATION BOARD</a:t>
            </a:r>
            <a:endParaRPr lang="en-ZA" u="sng" dirty="0">
              <a:solidFill>
                <a:schemeClr val="tx1"/>
              </a:solidFill>
            </a:endParaRPr>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22</a:t>
            </a:fld>
            <a:endParaRPr lang="en-US" altLang="en-US" dirty="0"/>
          </a:p>
        </p:txBody>
      </p:sp>
      <p:graphicFrame>
        <p:nvGraphicFramePr>
          <p:cNvPr id="7" name="Content Placeholder 6"/>
          <p:cNvGraphicFramePr>
            <a:graphicFrameLocks noGrp="1"/>
          </p:cNvGraphicFramePr>
          <p:nvPr>
            <p:ph idx="1"/>
            <p:extLst/>
          </p:nvPr>
        </p:nvGraphicFramePr>
        <p:xfrm>
          <a:off x="251520" y="908720"/>
          <a:ext cx="8640960" cy="54476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39589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432048"/>
          </a:xfrm>
        </p:spPr>
        <p:txBody>
          <a:bodyPr/>
          <a:lstStyle/>
          <a:p>
            <a:r>
              <a:rPr lang="en-ZA" u="sng" dirty="0" smtClean="0">
                <a:solidFill>
                  <a:schemeClr val="tx1"/>
                </a:solidFill>
              </a:rPr>
              <a:t>CHAPTER 3: DEMARCATION &amp; DELIMITATION</a:t>
            </a:r>
            <a:endParaRPr lang="en-ZA" u="sng" dirty="0">
              <a:solidFill>
                <a:schemeClr val="tx1"/>
              </a:solidFill>
            </a:endParaRPr>
          </a:p>
        </p:txBody>
      </p:sp>
      <p:sp>
        <p:nvSpPr>
          <p:cNvPr id="3" name="Content Placeholder 2"/>
          <p:cNvSpPr>
            <a:spLocks noGrp="1"/>
          </p:cNvSpPr>
          <p:nvPr>
            <p:ph idx="1"/>
          </p:nvPr>
        </p:nvSpPr>
        <p:spPr>
          <a:xfrm>
            <a:off x="0" y="764704"/>
            <a:ext cx="9144000" cy="5832648"/>
          </a:xfrm>
        </p:spPr>
        <p:txBody>
          <a:bodyPr/>
          <a:lstStyle/>
          <a:p>
            <a:pPr marL="358775" indent="-358775" algn="just">
              <a:buFont typeface="Wingdings" panose="05000000000000000000" pitchFamily="2" charset="2"/>
              <a:buChar char="§"/>
            </a:pPr>
            <a:r>
              <a:rPr lang="en-ZA" sz="2200" b="1" dirty="0" smtClean="0"/>
              <a:t>Part </a:t>
            </a:r>
            <a:r>
              <a:rPr lang="en-ZA" sz="2200" b="1" dirty="0"/>
              <a:t>1: Demarcation Criteria</a:t>
            </a:r>
            <a:r>
              <a:rPr lang="en-ZA" sz="2200" b="1" dirty="0" smtClean="0"/>
              <a:t>:</a:t>
            </a:r>
          </a:p>
          <a:p>
            <a:pPr marL="712788" indent="-354013" algn="just">
              <a:buFont typeface="Courier New" panose="02070309020205020404" pitchFamily="49" charset="0"/>
              <a:buChar char="o"/>
            </a:pPr>
            <a:r>
              <a:rPr lang="en-ZA" sz="2200" dirty="0"/>
              <a:t>Add 24(e) </a:t>
            </a:r>
            <a:r>
              <a:rPr lang="en-ZA" sz="2200" dirty="0" smtClean="0"/>
              <a:t>- when a boundary is determined, the area must have the </a:t>
            </a:r>
            <a:r>
              <a:rPr lang="en-ZA" sz="2200" u="sng" dirty="0" smtClean="0"/>
              <a:t>capacity to execute its allocated powers and functions.</a:t>
            </a:r>
            <a:r>
              <a:rPr lang="en-ZA" sz="2200" dirty="0" smtClean="0"/>
              <a:t> </a:t>
            </a:r>
          </a:p>
          <a:p>
            <a:pPr marL="712788" indent="-350838" algn="just">
              <a:buFont typeface="Courier New" panose="02070309020205020404" pitchFamily="49" charset="0"/>
              <a:buChar char="o"/>
            </a:pPr>
            <a:r>
              <a:rPr lang="en-ZA" sz="2200" dirty="0" smtClean="0"/>
              <a:t>The </a:t>
            </a:r>
            <a:r>
              <a:rPr lang="en-ZA" sz="2200" dirty="0"/>
              <a:t>following </a:t>
            </a:r>
            <a:r>
              <a:rPr lang="en-ZA" sz="2200" u="sng" dirty="0" smtClean="0"/>
              <a:t>additional factors</a:t>
            </a:r>
            <a:r>
              <a:rPr lang="en-ZA" sz="2200" dirty="0" smtClean="0"/>
              <a:t> must </a:t>
            </a:r>
            <a:r>
              <a:rPr lang="en-ZA" sz="2200" dirty="0"/>
              <a:t>be </a:t>
            </a:r>
            <a:r>
              <a:rPr lang="en-ZA" sz="2200" dirty="0" smtClean="0"/>
              <a:t>taken into account when determining municipal boundaries:</a:t>
            </a:r>
            <a:endParaRPr lang="en-ZA" sz="2200" dirty="0"/>
          </a:p>
          <a:p>
            <a:pPr marL="1055688" lvl="1" indent="-350838" algn="just">
              <a:buFont typeface="Wingdings" panose="05000000000000000000" pitchFamily="2" charset="2"/>
              <a:buChar char="ü"/>
            </a:pPr>
            <a:r>
              <a:rPr lang="en-ZA" sz="2200" dirty="0"/>
              <a:t>(m) common geo-statistical building blocks, which facilitates and supports a standard geographical hierarchy;</a:t>
            </a:r>
          </a:p>
          <a:p>
            <a:pPr marL="1055688" lvl="1" indent="-350838" algn="just">
              <a:buFont typeface="Wingdings" panose="05000000000000000000" pitchFamily="2" charset="2"/>
              <a:buChar char="ü"/>
            </a:pPr>
            <a:r>
              <a:rPr lang="en-ZA" sz="2200" dirty="0"/>
              <a:t>(n) relevant national development policies and plans which might impact on the nature of local government and its boundaries;</a:t>
            </a:r>
          </a:p>
          <a:p>
            <a:pPr marL="1055688" lvl="1" indent="-350838" algn="just">
              <a:buFont typeface="Wingdings" panose="05000000000000000000" pitchFamily="2" charset="2"/>
              <a:buChar char="ü"/>
            </a:pPr>
            <a:r>
              <a:rPr lang="en-ZA" sz="2200" dirty="0"/>
              <a:t>(o) relevant policies and legislation relating to the institutional or functional reorganisation of local government; and</a:t>
            </a:r>
          </a:p>
          <a:p>
            <a:pPr marL="1055688" lvl="1" indent="-350838" algn="just">
              <a:buFont typeface="Wingdings" panose="05000000000000000000" pitchFamily="2" charset="2"/>
              <a:buChar char="ü"/>
            </a:pPr>
            <a:r>
              <a:rPr lang="en-ZA" sz="2200" dirty="0"/>
              <a:t>(p) natural endowments, resources, assets, business investments and other drivers of economic growth must be taken into account when determining municipal boundaries</a:t>
            </a:r>
            <a:r>
              <a:rPr lang="en-ZA" sz="2200" dirty="0" smtClean="0"/>
              <a:t>.</a:t>
            </a:r>
          </a:p>
          <a:p>
            <a:pPr marL="712788" indent="-350838" algn="just">
              <a:buFont typeface="Courier New" panose="02070309020205020404" pitchFamily="49" charset="0"/>
              <a:buChar char="o"/>
            </a:pPr>
            <a:r>
              <a:rPr lang="en-ZA" sz="2200" u="sng" dirty="0" smtClean="0"/>
              <a:t>Determination of type of municipality</a:t>
            </a:r>
            <a:r>
              <a:rPr lang="en-ZA" sz="2200" dirty="0" smtClean="0"/>
              <a:t> – incorporation of elements of Sections 2, 3, 4 and 6 of the Structures Act.</a:t>
            </a:r>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23</a:t>
            </a:fld>
            <a:endParaRPr lang="en-US" altLang="en-US" dirty="0"/>
          </a:p>
        </p:txBody>
      </p:sp>
    </p:spTree>
    <p:extLst>
      <p:ext uri="{BB962C8B-B14F-4D97-AF65-F5344CB8AC3E}">
        <p14:creationId xmlns:p14="http://schemas.microsoft.com/office/powerpoint/2010/main" val="38478077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4624"/>
            <a:ext cx="7886700" cy="432048"/>
          </a:xfrm>
        </p:spPr>
        <p:txBody>
          <a:bodyPr/>
          <a:lstStyle/>
          <a:p>
            <a:r>
              <a:rPr lang="en-ZA" u="sng" dirty="0" smtClean="0">
                <a:solidFill>
                  <a:schemeClr val="tx1"/>
                </a:solidFill>
              </a:rPr>
              <a:t>CHAPTER 3: DEMARCATION &amp; DELIMITATION</a:t>
            </a:r>
            <a:endParaRPr lang="en-ZA" u="sng" dirty="0">
              <a:solidFill>
                <a:schemeClr val="tx1"/>
              </a:solidFill>
            </a:endParaRPr>
          </a:p>
        </p:txBody>
      </p:sp>
      <p:sp>
        <p:nvSpPr>
          <p:cNvPr id="3" name="Content Placeholder 2"/>
          <p:cNvSpPr>
            <a:spLocks noGrp="1"/>
          </p:cNvSpPr>
          <p:nvPr>
            <p:ph idx="1"/>
          </p:nvPr>
        </p:nvSpPr>
        <p:spPr>
          <a:xfrm>
            <a:off x="0" y="476672"/>
            <a:ext cx="9144000" cy="5832648"/>
          </a:xfrm>
        </p:spPr>
        <p:txBody>
          <a:bodyPr/>
          <a:lstStyle/>
          <a:p>
            <a:pPr marL="358775" indent="-358775" algn="just">
              <a:buFont typeface="Wingdings" panose="05000000000000000000" pitchFamily="2" charset="2"/>
              <a:buChar char="§"/>
            </a:pPr>
            <a:r>
              <a:rPr lang="en-ZA" sz="1650" b="1" dirty="0" smtClean="0"/>
              <a:t>Part 2: Municipal Boundary Determinations: </a:t>
            </a:r>
            <a:endParaRPr lang="en-ZA" sz="1650" b="1" u="sng" dirty="0" smtClean="0">
              <a:solidFill>
                <a:srgbClr val="FF0000"/>
              </a:solidFill>
            </a:endParaRPr>
          </a:p>
          <a:p>
            <a:pPr marL="712788" indent="-354013" algn="just">
              <a:buFont typeface="Courier New" panose="02070309020205020404" pitchFamily="49" charset="0"/>
              <a:buChar char="o"/>
            </a:pPr>
            <a:r>
              <a:rPr lang="en-ZA" sz="1650" u="sng" dirty="0" smtClean="0"/>
              <a:t>Initiation:</a:t>
            </a:r>
            <a:r>
              <a:rPr lang="en-ZA" sz="1650" dirty="0" smtClean="0"/>
              <a:t> </a:t>
            </a:r>
          </a:p>
          <a:p>
            <a:pPr marL="1055688" lvl="1" indent="-354013" algn="just">
              <a:buFont typeface="Wingdings" panose="05000000000000000000" pitchFamily="2" charset="2"/>
              <a:buChar char="ü"/>
            </a:pPr>
            <a:r>
              <a:rPr lang="en-ZA" sz="1650" dirty="0" smtClean="0"/>
              <a:t>The Board will only do categorisation, amalgamation, or boundary change that affects more than one whole ward, </a:t>
            </a:r>
            <a:r>
              <a:rPr lang="en-ZA" sz="1650" u="sng" dirty="0" smtClean="0">
                <a:solidFill>
                  <a:srgbClr val="FF0000"/>
                </a:solidFill>
              </a:rPr>
              <a:t>every 10 years.</a:t>
            </a:r>
          </a:p>
          <a:p>
            <a:pPr marL="1055688" lvl="1" indent="-354013" algn="just">
              <a:buFont typeface="Wingdings" panose="05000000000000000000" pitchFamily="2" charset="2"/>
              <a:buChar char="ü"/>
            </a:pPr>
            <a:r>
              <a:rPr lang="en-ZA" sz="1650" u="sng" dirty="0" smtClean="0"/>
              <a:t>Requests</a:t>
            </a:r>
            <a:r>
              <a:rPr lang="en-ZA" sz="1650" dirty="0" smtClean="0"/>
              <a:t> from individuals or communities, Minister or MECs, or from affected municipalities, </a:t>
            </a:r>
            <a:r>
              <a:rPr lang="en-ZA" sz="1650" u="sng" dirty="0" smtClean="0">
                <a:solidFill>
                  <a:srgbClr val="FF0000"/>
                </a:solidFill>
              </a:rPr>
              <a:t>must be accompanied by motivation.</a:t>
            </a:r>
          </a:p>
          <a:p>
            <a:pPr marL="1055688" lvl="1" indent="-354013" algn="just">
              <a:buFont typeface="Wingdings" panose="05000000000000000000" pitchFamily="2" charset="2"/>
              <a:buChar char="ü"/>
            </a:pPr>
            <a:r>
              <a:rPr lang="en-ZA" sz="1650" dirty="0" smtClean="0"/>
              <a:t>Minister may determine priorities and reasonable timeframes, after consultation with MECs, </a:t>
            </a:r>
            <a:r>
              <a:rPr lang="en-ZA" sz="1650" u="sng" dirty="0" smtClean="0">
                <a:solidFill>
                  <a:srgbClr val="FF0000"/>
                </a:solidFill>
              </a:rPr>
              <a:t>but not less than 3 years before the earliest possible date for next LGE.</a:t>
            </a:r>
            <a:r>
              <a:rPr lang="en-ZA" sz="1650" dirty="0" smtClean="0"/>
              <a:t> </a:t>
            </a:r>
          </a:p>
          <a:p>
            <a:pPr marL="1055688" lvl="1" indent="-354013" algn="just">
              <a:buFont typeface="Wingdings" panose="05000000000000000000" pitchFamily="2" charset="2"/>
              <a:buChar char="ü"/>
            </a:pPr>
            <a:r>
              <a:rPr lang="en-ZA" sz="1650" dirty="0" smtClean="0"/>
              <a:t>Board may make </a:t>
            </a:r>
            <a:r>
              <a:rPr lang="en-ZA" sz="1650" u="sng" dirty="0" smtClean="0">
                <a:solidFill>
                  <a:srgbClr val="FF0000"/>
                </a:solidFill>
              </a:rPr>
              <a:t>no boundary changes after the determination of the formulae</a:t>
            </a:r>
            <a:r>
              <a:rPr lang="en-ZA" sz="1650" dirty="0" smtClean="0"/>
              <a:t> for the number of councillors by the Minister. </a:t>
            </a:r>
          </a:p>
          <a:p>
            <a:pPr marL="712788" indent="-354013" algn="just">
              <a:buFont typeface="Courier New" panose="02070309020205020404" pitchFamily="49" charset="0"/>
              <a:buChar char="o"/>
            </a:pPr>
            <a:r>
              <a:rPr lang="en-ZA" sz="1650" u="sng" dirty="0" smtClean="0"/>
              <a:t>Notification of Intention to Investigate a Request:</a:t>
            </a:r>
            <a:r>
              <a:rPr lang="en-ZA" sz="1650" dirty="0" smtClean="0"/>
              <a:t> </a:t>
            </a:r>
          </a:p>
          <a:p>
            <a:pPr marL="1055688" lvl="1" indent="-354013" algn="just">
              <a:buFont typeface="Wingdings" panose="05000000000000000000" pitchFamily="2" charset="2"/>
              <a:buChar char="ü"/>
            </a:pPr>
            <a:r>
              <a:rPr lang="en-ZA" sz="1650" dirty="0" smtClean="0"/>
              <a:t>The Board will publish a Notice in a local newspaper and invite written representations.</a:t>
            </a:r>
          </a:p>
          <a:p>
            <a:pPr marL="1055688" lvl="1" indent="-354013" algn="just">
              <a:buFont typeface="Wingdings" panose="05000000000000000000" pitchFamily="2" charset="2"/>
              <a:buChar char="ü"/>
            </a:pPr>
            <a:r>
              <a:rPr lang="en-ZA" sz="1650" dirty="0" smtClean="0"/>
              <a:t>Send Notice to MEC, affected municipalities, Magistrate, PHTL and invite written representations.</a:t>
            </a:r>
          </a:p>
          <a:p>
            <a:pPr marL="1055688" lvl="1" indent="-354013" algn="just">
              <a:buFont typeface="Wingdings" panose="05000000000000000000" pitchFamily="2" charset="2"/>
              <a:buChar char="ü"/>
            </a:pPr>
            <a:r>
              <a:rPr lang="en-ZA" sz="1650" dirty="0" smtClean="0"/>
              <a:t>If representations do not support the application, the Board may decline the application.</a:t>
            </a:r>
          </a:p>
          <a:p>
            <a:pPr marL="712788" indent="-354013" algn="just">
              <a:buFont typeface="Courier New" panose="02070309020205020404" pitchFamily="49" charset="0"/>
              <a:buChar char="o"/>
            </a:pPr>
            <a:r>
              <a:rPr lang="en-ZA" sz="1650" u="sng" dirty="0" smtClean="0"/>
              <a:t>Conducting Investigations:</a:t>
            </a:r>
          </a:p>
          <a:p>
            <a:pPr marL="1055688" lvl="1" indent="-354013" algn="just">
              <a:buFont typeface="Wingdings" panose="05000000000000000000" pitchFamily="2" charset="2"/>
              <a:buChar char="ü"/>
            </a:pPr>
            <a:r>
              <a:rPr lang="en-ZA" sz="1650" u="sng" dirty="0" smtClean="0">
                <a:solidFill>
                  <a:srgbClr val="FF0000"/>
                </a:solidFill>
              </a:rPr>
              <a:t>If not a minor technical adjustment,</a:t>
            </a:r>
            <a:r>
              <a:rPr lang="en-ZA" sz="1650" dirty="0" smtClean="0"/>
              <a:t> the Board must institute a formal investigation on any application (on its own, or designate one or more Ds, or an expert, as an investigating committee).</a:t>
            </a:r>
          </a:p>
          <a:p>
            <a:pPr marL="1055688" lvl="1" indent="-354013" algn="just">
              <a:buFont typeface="Wingdings" panose="05000000000000000000" pitchFamily="2" charset="2"/>
              <a:buChar char="ü"/>
            </a:pPr>
            <a:r>
              <a:rPr lang="en-ZA" sz="1650" dirty="0" smtClean="0"/>
              <a:t>The </a:t>
            </a:r>
            <a:r>
              <a:rPr lang="en-ZA" sz="1650" u="sng" dirty="0" smtClean="0">
                <a:solidFill>
                  <a:srgbClr val="FF0000"/>
                </a:solidFill>
              </a:rPr>
              <a:t>Committee may summon a person to give evidence</a:t>
            </a:r>
            <a:r>
              <a:rPr lang="en-ZA" sz="1650" dirty="0" smtClean="0"/>
              <a:t> or produce a document available to that person.</a:t>
            </a:r>
          </a:p>
          <a:p>
            <a:pPr marL="1055688" lvl="1" indent="-354013" algn="just">
              <a:buFont typeface="Wingdings" panose="05000000000000000000" pitchFamily="2" charset="2"/>
              <a:buChar char="ü"/>
            </a:pPr>
            <a:r>
              <a:rPr lang="en-ZA" sz="1650" dirty="0" smtClean="0"/>
              <a:t>The Committee must publish an interim report on the findings of the investigation.</a:t>
            </a:r>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24</a:t>
            </a:fld>
            <a:endParaRPr lang="en-US" altLang="en-US" dirty="0"/>
          </a:p>
        </p:txBody>
      </p:sp>
    </p:spTree>
    <p:extLst>
      <p:ext uri="{BB962C8B-B14F-4D97-AF65-F5344CB8AC3E}">
        <p14:creationId xmlns:p14="http://schemas.microsoft.com/office/powerpoint/2010/main" val="17754227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2"/>
            <a:ext cx="7886700" cy="432048"/>
          </a:xfrm>
        </p:spPr>
        <p:txBody>
          <a:bodyPr/>
          <a:lstStyle/>
          <a:p>
            <a:r>
              <a:rPr lang="en-ZA" u="sng" dirty="0" smtClean="0">
                <a:solidFill>
                  <a:schemeClr val="tx1"/>
                </a:solidFill>
              </a:rPr>
              <a:t>CHAPTER 3: DEMARCATION &amp; DELIMITATION</a:t>
            </a:r>
            <a:endParaRPr lang="en-ZA" u="sng" dirty="0">
              <a:solidFill>
                <a:schemeClr val="tx1"/>
              </a:solidFill>
            </a:endParaRPr>
          </a:p>
        </p:txBody>
      </p:sp>
      <p:sp>
        <p:nvSpPr>
          <p:cNvPr id="3" name="Content Placeholder 2"/>
          <p:cNvSpPr>
            <a:spLocks noGrp="1"/>
          </p:cNvSpPr>
          <p:nvPr>
            <p:ph idx="1"/>
          </p:nvPr>
        </p:nvSpPr>
        <p:spPr>
          <a:xfrm>
            <a:off x="9386" y="548680"/>
            <a:ext cx="9144000" cy="5832648"/>
          </a:xfrm>
        </p:spPr>
        <p:txBody>
          <a:bodyPr/>
          <a:lstStyle/>
          <a:p>
            <a:pPr marL="358775" indent="-358775" algn="just">
              <a:buFont typeface="Wingdings" panose="05000000000000000000" pitchFamily="2" charset="2"/>
              <a:buChar char="§"/>
            </a:pPr>
            <a:r>
              <a:rPr lang="en-ZA" sz="1950" b="1" dirty="0" smtClean="0"/>
              <a:t>Part 3: Public Participation: </a:t>
            </a:r>
          </a:p>
          <a:p>
            <a:pPr marL="712788" indent="-354013" algn="just">
              <a:buFont typeface="Courier New" panose="02070309020205020404" pitchFamily="49" charset="0"/>
              <a:buChar char="o"/>
            </a:pPr>
            <a:r>
              <a:rPr lang="en-ZA" sz="1950" u="sng" dirty="0" smtClean="0"/>
              <a:t>Public Consultation:</a:t>
            </a:r>
            <a:r>
              <a:rPr lang="en-ZA" sz="1950" dirty="0" smtClean="0"/>
              <a:t> </a:t>
            </a:r>
          </a:p>
          <a:p>
            <a:pPr marL="1055688" lvl="1" indent="-354013" algn="just">
              <a:buFont typeface="Wingdings" panose="05000000000000000000" pitchFamily="2" charset="2"/>
              <a:buChar char="ü"/>
            </a:pPr>
            <a:r>
              <a:rPr lang="en-ZA" sz="1950" u="sng" dirty="0" smtClean="0">
                <a:solidFill>
                  <a:srgbClr val="FF0000"/>
                </a:solidFill>
              </a:rPr>
              <a:t>Applicant must consult public before a request is submitted to the Board.</a:t>
            </a:r>
          </a:p>
          <a:p>
            <a:pPr marL="1055688" lvl="1" indent="-354013" algn="just">
              <a:buFont typeface="Wingdings" panose="05000000000000000000" pitchFamily="2" charset="2"/>
              <a:buChar char="ü"/>
            </a:pPr>
            <a:r>
              <a:rPr lang="en-ZA" sz="1950" dirty="0" smtClean="0"/>
              <a:t>The Board must then consult the public (after 2 weeks after receiving the investigation report).</a:t>
            </a:r>
          </a:p>
          <a:p>
            <a:pPr marL="1055688" lvl="1" indent="-354013" algn="just">
              <a:buFont typeface="Wingdings" panose="05000000000000000000" pitchFamily="2" charset="2"/>
              <a:buChar char="ü"/>
            </a:pPr>
            <a:r>
              <a:rPr lang="en-ZA" sz="1950" dirty="0" smtClean="0"/>
              <a:t>The </a:t>
            </a:r>
            <a:r>
              <a:rPr lang="en-ZA" sz="1950" u="sng" dirty="0" smtClean="0">
                <a:solidFill>
                  <a:srgbClr val="FF0000"/>
                </a:solidFill>
              </a:rPr>
              <a:t>investigation report must be displayed at the municipal offices</a:t>
            </a:r>
            <a:r>
              <a:rPr lang="en-ZA" sz="1950" dirty="0" smtClean="0"/>
              <a:t> and on the MDB website – will also facilitate submission by illiterate persons.</a:t>
            </a:r>
          </a:p>
          <a:p>
            <a:pPr marL="1055688" lvl="1" indent="-354013" algn="just">
              <a:buFont typeface="Wingdings" panose="05000000000000000000" pitchFamily="2" charset="2"/>
              <a:buChar char="ü"/>
            </a:pPr>
            <a:r>
              <a:rPr lang="en-ZA" sz="1950" dirty="0" smtClean="0"/>
              <a:t>Affected municipalities will provide suitable and secure venues</a:t>
            </a:r>
            <a:r>
              <a:rPr lang="en-ZA" sz="1950" dirty="0"/>
              <a:t>.</a:t>
            </a:r>
            <a:endParaRPr lang="en-ZA" sz="1950" dirty="0" smtClean="0"/>
          </a:p>
          <a:p>
            <a:pPr marL="1055688" lvl="1" indent="-354013" algn="just">
              <a:buFont typeface="Wingdings" panose="05000000000000000000" pitchFamily="2" charset="2"/>
              <a:buChar char="ü"/>
            </a:pPr>
            <a:r>
              <a:rPr lang="en-ZA" sz="1950" dirty="0" smtClean="0"/>
              <a:t>The Board may then conduct public hearings.</a:t>
            </a:r>
            <a:endParaRPr lang="en-ZA" sz="1950" u="sng" dirty="0" smtClean="0"/>
          </a:p>
          <a:p>
            <a:pPr marL="712788" indent="-354013" algn="just">
              <a:buFont typeface="Courier New" panose="02070309020205020404" pitchFamily="49" charset="0"/>
              <a:buChar char="o"/>
            </a:pPr>
            <a:r>
              <a:rPr lang="en-ZA" sz="1950" u="sng" dirty="0" smtClean="0"/>
              <a:t>Mechanisms, Processes and Procedures for Public Participation:</a:t>
            </a:r>
            <a:r>
              <a:rPr lang="en-ZA" sz="1950" dirty="0" smtClean="0"/>
              <a:t> </a:t>
            </a:r>
          </a:p>
          <a:p>
            <a:pPr marL="1055688" lvl="1" indent="-354013" algn="just">
              <a:buFont typeface="Wingdings" panose="05000000000000000000" pitchFamily="2" charset="2"/>
              <a:buChar char="ü"/>
            </a:pPr>
            <a:r>
              <a:rPr lang="en-ZA" sz="1950" dirty="0" smtClean="0"/>
              <a:t>The Board must ensure participation through government, political, civil, and CBOs to promote transparency and administrative justice.</a:t>
            </a:r>
          </a:p>
          <a:p>
            <a:pPr marL="712788" indent="-354013" algn="just">
              <a:buFont typeface="Courier New" panose="02070309020205020404" pitchFamily="49" charset="0"/>
              <a:buChar char="o"/>
            </a:pPr>
            <a:r>
              <a:rPr lang="en-ZA" sz="1950" u="sng" dirty="0" smtClean="0"/>
              <a:t>Publication of Boundary Determination:</a:t>
            </a:r>
          </a:p>
          <a:p>
            <a:pPr marL="1055688" lvl="1" indent="-354013" algn="just">
              <a:buFont typeface="Wingdings" panose="05000000000000000000" pitchFamily="2" charset="2"/>
              <a:buChar char="ü"/>
            </a:pPr>
            <a:r>
              <a:rPr lang="en-ZA" sz="1950" u="sng" dirty="0" smtClean="0">
                <a:solidFill>
                  <a:srgbClr val="FF0000"/>
                </a:solidFill>
              </a:rPr>
              <a:t>The Board must publish final determination in the </a:t>
            </a:r>
            <a:r>
              <a:rPr lang="en-ZA" sz="1950" i="1" u="sng" dirty="0" smtClean="0">
                <a:solidFill>
                  <a:srgbClr val="FF0000"/>
                </a:solidFill>
              </a:rPr>
              <a:t>Provincial Gazette,</a:t>
            </a:r>
            <a:r>
              <a:rPr lang="en-ZA" sz="1950" i="1" dirty="0" smtClean="0">
                <a:solidFill>
                  <a:srgbClr val="FF0000"/>
                </a:solidFill>
              </a:rPr>
              <a:t> </a:t>
            </a:r>
            <a:r>
              <a:rPr lang="en-ZA" sz="1950" dirty="0" smtClean="0"/>
              <a:t>whereafter aggrieved parties have 30 days to submit written objections.</a:t>
            </a:r>
          </a:p>
          <a:p>
            <a:pPr marL="1055688" lvl="1" indent="-354013" algn="just">
              <a:buFont typeface="Wingdings" panose="05000000000000000000" pitchFamily="2" charset="2"/>
              <a:buChar char="ü"/>
            </a:pPr>
            <a:r>
              <a:rPr lang="en-ZA" sz="1950" dirty="0" smtClean="0"/>
              <a:t>The Board must consider objections and must confirm, vary or withdraw its determination</a:t>
            </a:r>
            <a:r>
              <a:rPr lang="en-ZA" sz="1950" dirty="0"/>
              <a:t>.</a:t>
            </a:r>
            <a:endParaRPr lang="en-ZA" sz="1950" dirty="0" smtClean="0"/>
          </a:p>
          <a:p>
            <a:pPr marL="1055688" lvl="1" indent="-354013" algn="just">
              <a:buFont typeface="Wingdings" panose="05000000000000000000" pitchFamily="2" charset="2"/>
              <a:buChar char="ü"/>
            </a:pPr>
            <a:r>
              <a:rPr lang="en-ZA" sz="1950" u="sng" dirty="0" smtClean="0">
                <a:solidFill>
                  <a:srgbClr val="FF0000"/>
                </a:solidFill>
              </a:rPr>
              <a:t>The Board must publish reasons for their decisions.</a:t>
            </a:r>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25</a:t>
            </a:fld>
            <a:endParaRPr lang="en-US" altLang="en-US" dirty="0"/>
          </a:p>
        </p:txBody>
      </p:sp>
    </p:spTree>
    <p:extLst>
      <p:ext uri="{BB962C8B-B14F-4D97-AF65-F5344CB8AC3E}">
        <p14:creationId xmlns:p14="http://schemas.microsoft.com/office/powerpoint/2010/main" val="31076262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4625"/>
            <a:ext cx="7886700" cy="792088"/>
          </a:xfrm>
        </p:spPr>
        <p:txBody>
          <a:bodyPr/>
          <a:lstStyle/>
          <a:p>
            <a:r>
              <a:rPr lang="en-US" u="sng" dirty="0" smtClean="0"/>
              <a:t>BOUNDARY DETERMINATION</a:t>
            </a: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26</a:t>
            </a:fld>
            <a:endParaRPr lang="en-US" altLang="en-US" dirty="0"/>
          </a:p>
        </p:txBody>
      </p:sp>
      <p:graphicFrame>
        <p:nvGraphicFramePr>
          <p:cNvPr id="5" name="Content Placeholder 4"/>
          <p:cNvGraphicFramePr>
            <a:graphicFrameLocks noGrp="1"/>
          </p:cNvGraphicFramePr>
          <p:nvPr>
            <p:ph idx="1"/>
            <p:extLst/>
          </p:nvPr>
        </p:nvGraphicFramePr>
        <p:xfrm>
          <a:off x="0" y="980728"/>
          <a:ext cx="914400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10450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4624"/>
            <a:ext cx="7886700" cy="432048"/>
          </a:xfrm>
        </p:spPr>
        <p:txBody>
          <a:bodyPr/>
          <a:lstStyle/>
          <a:p>
            <a:r>
              <a:rPr lang="en-ZA" u="sng" dirty="0" smtClean="0">
                <a:solidFill>
                  <a:schemeClr val="tx1"/>
                </a:solidFill>
              </a:rPr>
              <a:t>CHAPTER 3: DEMARCATION &amp; DELIMITATION</a:t>
            </a:r>
            <a:endParaRPr lang="en-ZA" u="sng" dirty="0">
              <a:solidFill>
                <a:schemeClr val="tx1"/>
              </a:solidFill>
            </a:endParaRPr>
          </a:p>
        </p:txBody>
      </p:sp>
      <p:sp>
        <p:nvSpPr>
          <p:cNvPr id="3" name="Content Placeholder 2"/>
          <p:cNvSpPr>
            <a:spLocks noGrp="1"/>
          </p:cNvSpPr>
          <p:nvPr>
            <p:ph idx="1"/>
          </p:nvPr>
        </p:nvSpPr>
        <p:spPr>
          <a:xfrm>
            <a:off x="0" y="476672"/>
            <a:ext cx="9144000" cy="5832648"/>
          </a:xfrm>
        </p:spPr>
        <p:txBody>
          <a:bodyPr/>
          <a:lstStyle/>
          <a:p>
            <a:pPr marL="358775" indent="-358775" algn="just">
              <a:buFont typeface="Wingdings" panose="05000000000000000000" pitchFamily="2" charset="2"/>
              <a:buChar char="§"/>
            </a:pPr>
            <a:r>
              <a:rPr lang="en-ZA" sz="1750" b="1" dirty="0" smtClean="0"/>
              <a:t>Part 4: Ward Delimitation:</a:t>
            </a:r>
          </a:p>
          <a:p>
            <a:pPr marL="712788" indent="-354013" algn="just">
              <a:buFont typeface="Courier New" panose="02070309020205020404" pitchFamily="49" charset="0"/>
              <a:buChar char="o"/>
            </a:pPr>
            <a:r>
              <a:rPr lang="en-ZA" sz="1750" u="sng" dirty="0" smtClean="0"/>
              <a:t>Delimitation of Wards:</a:t>
            </a:r>
            <a:r>
              <a:rPr lang="en-ZA" sz="1750" dirty="0" smtClean="0"/>
              <a:t> </a:t>
            </a:r>
          </a:p>
          <a:p>
            <a:pPr marL="1055688" lvl="1" indent="-354013" algn="just">
              <a:buFont typeface="Wingdings" panose="05000000000000000000" pitchFamily="2" charset="2"/>
              <a:buChar char="ü"/>
            </a:pPr>
            <a:r>
              <a:rPr lang="en-ZA" sz="1750" dirty="0" smtClean="0"/>
              <a:t>After the Minister publishes the formulae for the determination of the number of councillors, the </a:t>
            </a:r>
            <a:r>
              <a:rPr lang="en-ZA" sz="1750" u="sng" dirty="0" smtClean="0">
                <a:solidFill>
                  <a:srgbClr val="FF0000"/>
                </a:solidFill>
              </a:rPr>
              <a:t>Board publishes a timetable for the delimitation of wards</a:t>
            </a:r>
            <a:r>
              <a:rPr lang="en-ZA" sz="1750" dirty="0" smtClean="0"/>
              <a:t> in the </a:t>
            </a:r>
            <a:r>
              <a:rPr lang="en-ZA" sz="1750" i="1" dirty="0" smtClean="0"/>
              <a:t>Government Gazette</a:t>
            </a:r>
            <a:r>
              <a:rPr lang="en-ZA" sz="1750" i="1" dirty="0"/>
              <a:t>.</a:t>
            </a:r>
            <a:endParaRPr lang="en-ZA" sz="1750" dirty="0" smtClean="0"/>
          </a:p>
          <a:p>
            <a:pPr marL="1055688" lvl="1" indent="-354013" algn="just">
              <a:buFont typeface="Wingdings" panose="05000000000000000000" pitchFamily="2" charset="2"/>
              <a:buChar char="ü"/>
            </a:pPr>
            <a:r>
              <a:rPr lang="en-ZA" sz="1750" dirty="0" smtClean="0"/>
              <a:t>Board may amend the timetable on good cause shown.</a:t>
            </a:r>
          </a:p>
          <a:p>
            <a:pPr marL="712788" indent="-354013" algn="just">
              <a:buFont typeface="Courier New" panose="02070309020205020404" pitchFamily="49" charset="0"/>
              <a:buChar char="o"/>
            </a:pPr>
            <a:r>
              <a:rPr lang="en-ZA" sz="1750" u="sng" dirty="0" smtClean="0"/>
              <a:t>Number of Wards:</a:t>
            </a:r>
            <a:r>
              <a:rPr lang="en-ZA" sz="1750" dirty="0" smtClean="0"/>
              <a:t> </a:t>
            </a:r>
          </a:p>
          <a:p>
            <a:pPr marL="1055688" lvl="1" indent="-354013" algn="just">
              <a:buFont typeface="Wingdings" panose="05000000000000000000" pitchFamily="2" charset="2"/>
              <a:buChar char="ü"/>
            </a:pPr>
            <a:r>
              <a:rPr lang="en-ZA" sz="1750" dirty="0" smtClean="0"/>
              <a:t>Is equal to the number of ward councillors in the municipality.</a:t>
            </a:r>
          </a:p>
          <a:p>
            <a:pPr marL="712788" indent="-354013" algn="just">
              <a:buFont typeface="Courier New" panose="02070309020205020404" pitchFamily="49" charset="0"/>
              <a:buChar char="o"/>
            </a:pPr>
            <a:r>
              <a:rPr lang="en-ZA" sz="1750" u="sng" dirty="0" smtClean="0"/>
              <a:t>Ward Delimitation Criteria:</a:t>
            </a:r>
          </a:p>
          <a:p>
            <a:pPr marL="1055688" lvl="1" indent="-354013" algn="just">
              <a:buFont typeface="Wingdings" panose="05000000000000000000" pitchFamily="2" charset="2"/>
              <a:buChar char="ü"/>
            </a:pPr>
            <a:r>
              <a:rPr lang="en-ZA" sz="1750" dirty="0" smtClean="0"/>
              <a:t>Number of registered voters may not deviate by 15%.</a:t>
            </a:r>
          </a:p>
          <a:p>
            <a:pPr marL="1055688" lvl="1" indent="-354013" algn="just">
              <a:buFont typeface="Wingdings" panose="05000000000000000000" pitchFamily="2" charset="2"/>
              <a:buChar char="ü"/>
            </a:pPr>
            <a:r>
              <a:rPr lang="en-ZA" sz="1750" u="sng" dirty="0" smtClean="0">
                <a:solidFill>
                  <a:srgbClr val="FF0000"/>
                </a:solidFill>
              </a:rPr>
              <a:t>If a deviation occurs, it may not exceed 30% of the norm,</a:t>
            </a:r>
            <a:r>
              <a:rPr lang="en-ZA" sz="1750" dirty="0" smtClean="0">
                <a:solidFill>
                  <a:srgbClr val="FF0000"/>
                </a:solidFill>
              </a:rPr>
              <a:t> </a:t>
            </a:r>
            <a:r>
              <a:rPr lang="en-ZA" sz="1750" dirty="0" smtClean="0"/>
              <a:t>and may only be in instances to:</a:t>
            </a:r>
          </a:p>
          <a:p>
            <a:pPr marL="1398588" lvl="2" indent="-354013" algn="just">
              <a:buFont typeface="Wingdings" panose="05000000000000000000" pitchFamily="2" charset="2"/>
              <a:buChar char="Ø"/>
            </a:pPr>
            <a:r>
              <a:rPr lang="en-ZA" sz="1750" dirty="0" smtClean="0">
                <a:solidFill>
                  <a:srgbClr val="FF0000"/>
                </a:solidFill>
              </a:rPr>
              <a:t>Avoid the fragmentation of a continuous built-up area;</a:t>
            </a:r>
          </a:p>
          <a:p>
            <a:pPr marL="1398588" lvl="2" indent="-354013" algn="just">
              <a:buFont typeface="Wingdings" panose="05000000000000000000" pitchFamily="2" charset="2"/>
              <a:buChar char="Ø"/>
            </a:pPr>
            <a:r>
              <a:rPr lang="en-ZA" sz="1750" dirty="0" smtClean="0">
                <a:solidFill>
                  <a:srgbClr val="FF0000"/>
                </a:solidFill>
              </a:rPr>
              <a:t>Accommodate voting stations that fall outside a ward; and</a:t>
            </a:r>
          </a:p>
          <a:p>
            <a:pPr marL="1398588" lvl="2" indent="-354013" algn="just">
              <a:buFont typeface="Wingdings" panose="05000000000000000000" pitchFamily="2" charset="2"/>
              <a:buChar char="Ø"/>
            </a:pPr>
            <a:r>
              <a:rPr lang="en-ZA" sz="1750" dirty="0" smtClean="0">
                <a:solidFill>
                  <a:srgbClr val="FF0000"/>
                </a:solidFill>
              </a:rPr>
              <a:t>Align a ward boundary to physical features, and proclaimed traditional council areas.</a:t>
            </a:r>
          </a:p>
          <a:p>
            <a:pPr marL="1055688" lvl="1" indent="-354013" algn="just">
              <a:buFont typeface="Wingdings" panose="05000000000000000000" pitchFamily="2" charset="2"/>
              <a:buChar char="ü"/>
            </a:pPr>
            <a:r>
              <a:rPr lang="en-ZA" sz="1750" u="sng" dirty="0" smtClean="0">
                <a:solidFill>
                  <a:srgbClr val="FF0000"/>
                </a:solidFill>
              </a:rPr>
              <a:t>In deviations above 30%, the Board must submit details to the IEC for their views.</a:t>
            </a:r>
          </a:p>
          <a:p>
            <a:pPr marL="712788" indent="-354013" algn="just">
              <a:buFont typeface="Courier New" panose="02070309020205020404" pitchFamily="49" charset="0"/>
              <a:buChar char="o"/>
            </a:pPr>
            <a:r>
              <a:rPr lang="en-ZA" sz="1750" u="sng" dirty="0" smtClean="0"/>
              <a:t>Publication of Ward Delimitation:</a:t>
            </a:r>
            <a:endParaRPr lang="en-ZA" sz="1750" u="sng" dirty="0"/>
          </a:p>
          <a:p>
            <a:pPr marL="1055688" lvl="1" indent="-354013" algn="just">
              <a:buFont typeface="Wingdings" panose="05000000000000000000" pitchFamily="2" charset="2"/>
              <a:buChar char="ü"/>
            </a:pPr>
            <a:r>
              <a:rPr lang="en-ZA" sz="1750" dirty="0" smtClean="0"/>
              <a:t>Board publishes its decisions in the </a:t>
            </a:r>
            <a:r>
              <a:rPr lang="en-ZA" sz="1750" i="1" dirty="0" smtClean="0"/>
              <a:t>Provincial Gazette </a:t>
            </a:r>
            <a:r>
              <a:rPr lang="en-ZA" sz="1750" dirty="0" smtClean="0"/>
              <a:t>(with reasons); </a:t>
            </a:r>
          </a:p>
          <a:p>
            <a:pPr marL="1055688" lvl="1" indent="-354013" algn="just">
              <a:buFont typeface="Wingdings" panose="05000000000000000000" pitchFamily="2" charset="2"/>
              <a:buChar char="ü"/>
            </a:pPr>
            <a:r>
              <a:rPr lang="en-ZA" sz="1750" dirty="0" smtClean="0"/>
              <a:t>Aggrieved persons have 30 days to submit written objections; and</a:t>
            </a:r>
          </a:p>
          <a:p>
            <a:pPr marL="1055688" lvl="1" indent="-354013" algn="just">
              <a:buFont typeface="Wingdings" panose="05000000000000000000" pitchFamily="2" charset="2"/>
              <a:buChar char="ü"/>
            </a:pPr>
            <a:r>
              <a:rPr lang="en-ZA" sz="1750" dirty="0" smtClean="0"/>
              <a:t>Board then confirms or varies the delimitation.</a:t>
            </a:r>
            <a:endParaRPr lang="en-ZA" sz="1750"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27</a:t>
            </a:fld>
            <a:endParaRPr lang="en-US" altLang="en-US" dirty="0"/>
          </a:p>
        </p:txBody>
      </p:sp>
    </p:spTree>
    <p:extLst>
      <p:ext uri="{BB962C8B-B14F-4D97-AF65-F5344CB8AC3E}">
        <p14:creationId xmlns:p14="http://schemas.microsoft.com/office/powerpoint/2010/main" val="39003835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504056"/>
          </a:xfrm>
        </p:spPr>
        <p:txBody>
          <a:bodyPr/>
          <a:lstStyle/>
          <a:p>
            <a:r>
              <a:rPr lang="en-US" sz="2800" u="sng" dirty="0" smtClean="0"/>
              <a:t>WARD DELIMITATION</a:t>
            </a:r>
            <a:r>
              <a:rPr lang="en-ZA" dirty="0" smtClean="0"/>
              <a:t/>
            </a:r>
            <a:br>
              <a:rPr lang="en-ZA" dirty="0" smtClean="0"/>
            </a:b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28</a:t>
            </a:fld>
            <a:endParaRPr lang="en-US" alt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68417625"/>
              </p:ext>
            </p:extLst>
          </p:nvPr>
        </p:nvGraphicFramePr>
        <p:xfrm>
          <a:off x="0" y="620688"/>
          <a:ext cx="9144000" cy="6028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65541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2"/>
            <a:ext cx="7886700" cy="432048"/>
          </a:xfrm>
        </p:spPr>
        <p:txBody>
          <a:bodyPr/>
          <a:lstStyle/>
          <a:p>
            <a:r>
              <a:rPr lang="en-ZA" u="sng" dirty="0" smtClean="0">
                <a:solidFill>
                  <a:schemeClr val="tx1"/>
                </a:solidFill>
              </a:rPr>
              <a:t>CHAPTER 3: DEMARCATION &amp; DELIMITATION</a:t>
            </a:r>
            <a:endParaRPr lang="en-ZA" u="sng" dirty="0">
              <a:solidFill>
                <a:schemeClr val="tx1"/>
              </a:solidFill>
            </a:endParaRPr>
          </a:p>
        </p:txBody>
      </p:sp>
      <p:sp>
        <p:nvSpPr>
          <p:cNvPr id="3" name="Content Placeholder 2"/>
          <p:cNvSpPr>
            <a:spLocks noGrp="1"/>
          </p:cNvSpPr>
          <p:nvPr>
            <p:ph idx="1"/>
          </p:nvPr>
        </p:nvSpPr>
        <p:spPr>
          <a:xfrm>
            <a:off x="0" y="548680"/>
            <a:ext cx="9144000" cy="5832648"/>
          </a:xfrm>
        </p:spPr>
        <p:txBody>
          <a:bodyPr/>
          <a:lstStyle/>
          <a:p>
            <a:pPr marL="358775" indent="-358775" algn="just">
              <a:buFont typeface="Wingdings" panose="05000000000000000000" pitchFamily="2" charset="2"/>
              <a:buChar char="§"/>
            </a:pPr>
            <a:r>
              <a:rPr lang="en-ZA" sz="1800" b="1" dirty="0" smtClean="0"/>
              <a:t>Part 5: Demarcation Appeals Authority (DAA):</a:t>
            </a:r>
          </a:p>
          <a:p>
            <a:pPr marL="712788" indent="-354013" algn="just">
              <a:buFont typeface="Courier New" panose="02070309020205020404" pitchFamily="49" charset="0"/>
              <a:buChar char="o"/>
            </a:pPr>
            <a:r>
              <a:rPr lang="en-ZA" sz="1800" u="sng" dirty="0" smtClean="0"/>
              <a:t>Establishment and Constitution of the DAA:</a:t>
            </a:r>
            <a:r>
              <a:rPr lang="en-ZA" sz="1800" dirty="0" smtClean="0"/>
              <a:t> </a:t>
            </a:r>
          </a:p>
          <a:p>
            <a:pPr marL="1055688" lvl="1" indent="-354013" algn="just">
              <a:buFont typeface="Wingdings" panose="05000000000000000000" pitchFamily="2" charset="2"/>
              <a:buChar char="ü"/>
            </a:pPr>
            <a:r>
              <a:rPr lang="en-ZA" sz="1800" u="sng" dirty="0" smtClean="0">
                <a:solidFill>
                  <a:srgbClr val="FF0000"/>
                </a:solidFill>
              </a:rPr>
              <a:t>Chairperson, and 4 to 10 persons,</a:t>
            </a:r>
            <a:r>
              <a:rPr lang="en-ZA" sz="1800" dirty="0" smtClean="0">
                <a:solidFill>
                  <a:srgbClr val="FF0000"/>
                </a:solidFill>
              </a:rPr>
              <a:t> </a:t>
            </a:r>
            <a:r>
              <a:rPr lang="en-ZA" sz="1800" dirty="0" smtClean="0"/>
              <a:t>appointed by the President, </a:t>
            </a:r>
            <a:r>
              <a:rPr lang="en-ZA" sz="1800" u="sng" dirty="0" smtClean="0">
                <a:solidFill>
                  <a:srgbClr val="FF0000"/>
                </a:solidFill>
              </a:rPr>
              <a:t>on a part-time basis,</a:t>
            </a:r>
            <a:r>
              <a:rPr lang="en-ZA" sz="1800" dirty="0" smtClean="0">
                <a:solidFill>
                  <a:srgbClr val="FF0000"/>
                </a:solidFill>
              </a:rPr>
              <a:t> </a:t>
            </a:r>
            <a:r>
              <a:rPr lang="en-ZA" sz="1800" dirty="0" smtClean="0"/>
              <a:t>on recommendation by the Minister, when this Act comes into operation.</a:t>
            </a:r>
          </a:p>
          <a:p>
            <a:pPr marL="712788" indent="-354013" algn="just">
              <a:buFont typeface="Courier New" panose="02070309020205020404" pitchFamily="49" charset="0"/>
              <a:buChar char="o"/>
            </a:pPr>
            <a:r>
              <a:rPr lang="en-ZA" sz="1800" u="sng" dirty="0" smtClean="0"/>
              <a:t>Functions of the DAA:</a:t>
            </a:r>
            <a:r>
              <a:rPr lang="en-ZA" sz="1800" dirty="0" smtClean="0"/>
              <a:t> </a:t>
            </a:r>
          </a:p>
          <a:p>
            <a:pPr marL="1055688" lvl="1" indent="-354013" algn="just">
              <a:buFont typeface="Wingdings" panose="05000000000000000000" pitchFamily="2" charset="2"/>
              <a:buChar char="ü"/>
            </a:pPr>
            <a:r>
              <a:rPr lang="en-ZA" sz="1800" dirty="0" smtClean="0"/>
              <a:t>Adjudicates on the merits of final municipal and ward boundaries; and </a:t>
            </a:r>
          </a:p>
          <a:p>
            <a:pPr marL="1055688" lvl="1" indent="-354013" algn="just">
              <a:buFont typeface="Wingdings" panose="05000000000000000000" pitchFamily="2" charset="2"/>
              <a:buChar char="ü"/>
            </a:pPr>
            <a:r>
              <a:rPr lang="en-ZA" sz="1800" u="sng" dirty="0" smtClean="0">
                <a:solidFill>
                  <a:srgbClr val="FF0000"/>
                </a:solidFill>
              </a:rPr>
              <a:t>Minister may prescribe regulations relating to the functions of the DAA.</a:t>
            </a:r>
          </a:p>
          <a:p>
            <a:pPr marL="712788" indent="-354013" algn="just">
              <a:buFont typeface="Courier New" panose="02070309020205020404" pitchFamily="49" charset="0"/>
              <a:buChar char="o"/>
            </a:pPr>
            <a:r>
              <a:rPr lang="en-ZA" sz="1800" u="sng" dirty="0" smtClean="0"/>
              <a:t>Qualifications of Members of the DAA:</a:t>
            </a:r>
          </a:p>
          <a:p>
            <a:pPr marL="1055688" lvl="1" indent="-354013" algn="just">
              <a:buFont typeface="Wingdings" panose="05000000000000000000" pitchFamily="2" charset="2"/>
              <a:buChar char="ü"/>
            </a:pPr>
            <a:r>
              <a:rPr lang="en-ZA" sz="1800" dirty="0" smtClean="0"/>
              <a:t>South African citizens; experience in demarcation; legal training and experience; etcetera;</a:t>
            </a:r>
          </a:p>
          <a:p>
            <a:pPr marL="1055688" lvl="1" indent="-354013" algn="just">
              <a:buFont typeface="Wingdings" panose="05000000000000000000" pitchFamily="2" charset="2"/>
              <a:buChar char="ü"/>
            </a:pPr>
            <a:r>
              <a:rPr lang="en-ZA" sz="1800" dirty="0" smtClean="0"/>
              <a:t>Same exclusions as applicable to the Board; and</a:t>
            </a:r>
          </a:p>
          <a:p>
            <a:pPr marL="1055688" lvl="1" indent="-354013" algn="just">
              <a:buFont typeface="Wingdings" panose="05000000000000000000" pitchFamily="2" charset="2"/>
              <a:buChar char="ü"/>
            </a:pPr>
            <a:r>
              <a:rPr lang="en-ZA" sz="1800" u="sng" dirty="0" smtClean="0">
                <a:solidFill>
                  <a:srgbClr val="FF0000"/>
                </a:solidFill>
              </a:rPr>
              <a:t>A member of the Board will have to wait a full-term to be eligible to become a member of the DAA.</a:t>
            </a:r>
            <a:endParaRPr lang="en-ZA" sz="1800" u="sng" dirty="0">
              <a:solidFill>
                <a:srgbClr val="FF0000"/>
              </a:solidFill>
            </a:endParaRPr>
          </a:p>
          <a:p>
            <a:pPr marL="712788" indent="-354013" algn="just">
              <a:buFont typeface="Courier New" panose="02070309020205020404" pitchFamily="49" charset="0"/>
              <a:buChar char="o"/>
            </a:pPr>
            <a:r>
              <a:rPr lang="en-ZA" sz="1800" u="sng" dirty="0" smtClean="0"/>
              <a:t>Term of Office:</a:t>
            </a:r>
            <a:endParaRPr lang="en-ZA" sz="1800" u="sng" dirty="0"/>
          </a:p>
          <a:p>
            <a:pPr marL="1055688" lvl="1" indent="-354013" algn="just">
              <a:buFont typeface="Wingdings" panose="05000000000000000000" pitchFamily="2" charset="2"/>
              <a:buChar char="ü"/>
            </a:pPr>
            <a:r>
              <a:rPr lang="en-ZA" sz="1800" dirty="0" smtClean="0"/>
              <a:t>7 years, and may not serve more than 2 terms.</a:t>
            </a:r>
          </a:p>
          <a:p>
            <a:pPr marL="712788" indent="-354013" algn="just">
              <a:buFont typeface="Courier New" panose="02070309020205020404" pitchFamily="49" charset="0"/>
              <a:buChar char="o"/>
            </a:pPr>
            <a:r>
              <a:rPr lang="en-ZA" sz="1800" dirty="0" smtClean="0"/>
              <a:t>Act also provides for – </a:t>
            </a:r>
          </a:p>
          <a:p>
            <a:pPr marL="1055688" lvl="1" indent="-354013" algn="just">
              <a:buFont typeface="Wingdings" panose="05000000000000000000" pitchFamily="2" charset="2"/>
              <a:buChar char="ü"/>
            </a:pPr>
            <a:r>
              <a:rPr lang="en-ZA" sz="1800" dirty="0"/>
              <a:t>P</a:t>
            </a:r>
            <a:r>
              <a:rPr lang="en-ZA" sz="1800" dirty="0" smtClean="0"/>
              <a:t>roceedings:</a:t>
            </a:r>
          </a:p>
          <a:p>
            <a:pPr marL="1055688" lvl="1" indent="-354013" algn="just">
              <a:buFont typeface="Wingdings" panose="05000000000000000000" pitchFamily="2" charset="2"/>
              <a:buChar char="ü"/>
            </a:pPr>
            <a:r>
              <a:rPr lang="en-ZA" sz="1800" dirty="0" smtClean="0"/>
              <a:t>Conflict and disclosure of interest;</a:t>
            </a:r>
          </a:p>
          <a:p>
            <a:pPr marL="1055688" lvl="1" indent="-354013" algn="just">
              <a:buFont typeface="Wingdings" panose="05000000000000000000" pitchFamily="2" charset="2"/>
              <a:buChar char="ü"/>
            </a:pPr>
            <a:r>
              <a:rPr lang="en-ZA" sz="1800" dirty="0" smtClean="0"/>
              <a:t>Conditions of service, remuneration and allowances; and </a:t>
            </a:r>
          </a:p>
          <a:p>
            <a:pPr marL="1055688" lvl="1" indent="-354013" algn="just">
              <a:buFont typeface="Wingdings" panose="05000000000000000000" pitchFamily="2" charset="2"/>
              <a:buChar char="ü"/>
            </a:pPr>
            <a:r>
              <a:rPr lang="en-ZA" sz="1800" dirty="0" smtClean="0"/>
              <a:t>Administrative assistance.</a:t>
            </a:r>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29</a:t>
            </a:fld>
            <a:endParaRPr lang="en-US" altLang="en-US" dirty="0"/>
          </a:p>
        </p:txBody>
      </p:sp>
    </p:spTree>
    <p:extLst>
      <p:ext uri="{BB962C8B-B14F-4D97-AF65-F5344CB8AC3E}">
        <p14:creationId xmlns:p14="http://schemas.microsoft.com/office/powerpoint/2010/main" val="3251049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0" y="0"/>
            <a:ext cx="9144000" cy="6858000"/>
          </a:xfrm>
        </p:spPr>
        <p:txBody>
          <a:bodyPr/>
          <a:lstStyle/>
          <a:p>
            <a:pPr marL="0" indent="0" algn="ctr">
              <a:buFont typeface="Arial" panose="020B0604020202020204" pitchFamily="34" charset="0"/>
              <a:buNone/>
            </a:pPr>
            <a:r>
              <a:rPr lang="en-ZA" altLang="en-US" sz="35000" b="1" dirty="0" smtClean="0">
                <a:solidFill>
                  <a:srgbClr val="FF0000"/>
                </a:solidFill>
                <a:ea typeface="ＭＳ Ｐゴシック" panose="020B0600070205080204" pitchFamily="34" charset="-128"/>
              </a:rPr>
              <a:t>1.</a:t>
            </a:r>
          </a:p>
          <a:p>
            <a:pPr marL="0" indent="0" algn="ctr">
              <a:buFont typeface="Arial" panose="020B0604020202020204" pitchFamily="34" charset="0"/>
              <a:buNone/>
            </a:pPr>
            <a:r>
              <a:rPr lang="en-ZA" altLang="en-US" sz="3200" b="1" u="sng" dirty="0" smtClean="0">
                <a:solidFill>
                  <a:srgbClr val="FF0000"/>
                </a:solidFill>
                <a:ea typeface="ＭＳ Ｐゴシック" panose="020B0600070205080204" pitchFamily="34" charset="-128"/>
              </a:rPr>
              <a:t>AMENDMENTS </a:t>
            </a:r>
            <a:r>
              <a:rPr lang="en-ZA" altLang="en-US" sz="3200" b="1" u="sng" dirty="0">
                <a:solidFill>
                  <a:srgbClr val="FF0000"/>
                </a:solidFill>
                <a:ea typeface="ＭＳ Ｐゴシック" panose="020B0600070205080204" pitchFamily="34" charset="-128"/>
              </a:rPr>
              <a:t>TO THE </a:t>
            </a:r>
            <a:endParaRPr lang="en-ZA" altLang="en-US" sz="3200" b="1" u="sng" dirty="0" smtClean="0">
              <a:solidFill>
                <a:srgbClr val="FF0000"/>
              </a:solidFill>
              <a:ea typeface="ＭＳ Ｐゴシック" panose="020B0600070205080204" pitchFamily="34" charset="-128"/>
            </a:endParaRPr>
          </a:p>
          <a:p>
            <a:pPr marL="0" indent="0" algn="ctr">
              <a:buFont typeface="Arial" panose="020B0604020202020204" pitchFamily="34" charset="0"/>
              <a:buNone/>
            </a:pPr>
            <a:r>
              <a:rPr lang="en-ZA" altLang="en-US" sz="3200" b="1" u="sng" dirty="0" smtClean="0">
                <a:solidFill>
                  <a:srgbClr val="FF0000"/>
                </a:solidFill>
                <a:ea typeface="ＭＳ Ｐゴシック" panose="020B0600070205080204" pitchFamily="34" charset="-128"/>
              </a:rPr>
              <a:t>MUNICIPAL </a:t>
            </a:r>
            <a:r>
              <a:rPr lang="en-ZA" altLang="en-US" sz="3200" b="1" u="sng" dirty="0">
                <a:solidFill>
                  <a:srgbClr val="FF0000"/>
                </a:solidFill>
                <a:ea typeface="ＭＳ Ｐゴシック" panose="020B0600070205080204" pitchFamily="34" charset="-128"/>
              </a:rPr>
              <a:t>STRUCTURES ACT </a:t>
            </a:r>
            <a:r>
              <a:rPr lang="en-ZA" altLang="en-US" sz="3200" b="1" u="sng" dirty="0" smtClean="0">
                <a:solidFill>
                  <a:srgbClr val="FF0000"/>
                </a:solidFill>
                <a:ea typeface="ＭＳ Ｐゴシック" panose="020B0600070205080204" pitchFamily="34" charset="-128"/>
              </a:rPr>
              <a:t> </a:t>
            </a:r>
          </a:p>
        </p:txBody>
      </p:sp>
      <p:sp>
        <p:nvSpPr>
          <p:cNvPr id="71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68497444-745D-4A45-A4EB-5952912AC4CF}" type="slidenum">
              <a:rPr lang="en-ZA" altLang="en-US" sz="1200" smtClean="0"/>
              <a:pPr>
                <a:spcBef>
                  <a:spcPct val="0"/>
                </a:spcBef>
                <a:buFontTx/>
                <a:buNone/>
              </a:pPr>
              <a:t>3</a:t>
            </a:fld>
            <a:endParaRPr lang="en-ZA" altLang="en-US" sz="1200" smtClean="0"/>
          </a:p>
        </p:txBody>
      </p:sp>
    </p:spTree>
    <p:extLst>
      <p:ext uri="{BB962C8B-B14F-4D97-AF65-F5344CB8AC3E}">
        <p14:creationId xmlns:p14="http://schemas.microsoft.com/office/powerpoint/2010/main" val="23308334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432048"/>
          </a:xfrm>
        </p:spPr>
        <p:txBody>
          <a:bodyPr/>
          <a:lstStyle/>
          <a:p>
            <a:r>
              <a:rPr lang="en-ZA" u="sng" dirty="0" smtClean="0">
                <a:solidFill>
                  <a:schemeClr val="tx1"/>
                </a:solidFill>
              </a:rPr>
              <a:t>CHAPTER 4: MUNICIPAL CAPACITY ASSESSMENTS (MCAs)</a:t>
            </a:r>
            <a:endParaRPr lang="en-ZA" u="sng" dirty="0">
              <a:solidFill>
                <a:schemeClr val="tx1"/>
              </a:solidFill>
            </a:endParaRPr>
          </a:p>
        </p:txBody>
      </p:sp>
      <p:sp>
        <p:nvSpPr>
          <p:cNvPr id="3" name="Content Placeholder 2"/>
          <p:cNvSpPr>
            <a:spLocks noGrp="1"/>
          </p:cNvSpPr>
          <p:nvPr>
            <p:ph idx="1"/>
          </p:nvPr>
        </p:nvSpPr>
        <p:spPr>
          <a:xfrm>
            <a:off x="0" y="620688"/>
            <a:ext cx="9144000" cy="5832648"/>
          </a:xfrm>
        </p:spPr>
        <p:txBody>
          <a:bodyPr/>
          <a:lstStyle/>
          <a:p>
            <a:pPr marL="358775" indent="-358775" algn="just">
              <a:buFont typeface="Wingdings" panose="05000000000000000000" pitchFamily="2" charset="2"/>
              <a:buChar char="§"/>
            </a:pPr>
            <a:r>
              <a:rPr lang="en-ZA" sz="2200" u="sng" dirty="0" smtClean="0"/>
              <a:t>Must conduct MCAs to –</a:t>
            </a:r>
          </a:p>
          <a:p>
            <a:pPr marL="701675" lvl="1" indent="-358775" algn="just">
              <a:buFont typeface="Courier New" panose="02070309020205020404" pitchFamily="49" charset="0"/>
              <a:buChar char="o"/>
            </a:pPr>
            <a:r>
              <a:rPr lang="en-ZA" sz="2200" dirty="0"/>
              <a:t>S</a:t>
            </a:r>
            <a:r>
              <a:rPr lang="en-ZA" sz="2200" dirty="0" smtClean="0"/>
              <a:t>upport its decisions on determination and redetermination of municipal boundaries;</a:t>
            </a:r>
          </a:p>
          <a:p>
            <a:pPr marL="701675" lvl="1" indent="-358775" algn="just">
              <a:buFont typeface="Courier New" panose="02070309020205020404" pitchFamily="49" charset="0"/>
              <a:buChar char="o"/>
            </a:pPr>
            <a:r>
              <a:rPr lang="en-ZA" sz="2200" dirty="0" smtClean="0"/>
              <a:t>Assist the Minister and MECs with regards to the adjustment of powers and functions; and</a:t>
            </a:r>
          </a:p>
          <a:p>
            <a:pPr marL="701675" lvl="1" indent="-358775" algn="just">
              <a:buFont typeface="Courier New" panose="02070309020205020404" pitchFamily="49" charset="0"/>
              <a:buChar char="o"/>
            </a:pPr>
            <a:r>
              <a:rPr lang="en-ZA" sz="2200" dirty="0" smtClean="0"/>
              <a:t>Render an advisory service.</a:t>
            </a:r>
          </a:p>
          <a:p>
            <a:pPr marL="342900" lvl="1" indent="0" algn="just">
              <a:buNone/>
            </a:pPr>
            <a:endParaRPr lang="en-ZA" sz="2200" dirty="0" smtClean="0"/>
          </a:p>
          <a:p>
            <a:pPr marL="358775" indent="-358775" algn="just">
              <a:buFont typeface="Wingdings" panose="05000000000000000000" pitchFamily="2" charset="2"/>
              <a:buChar char="§"/>
            </a:pPr>
            <a:r>
              <a:rPr lang="en-ZA" sz="2200" u="sng" dirty="0"/>
              <a:t>Must </a:t>
            </a:r>
            <a:r>
              <a:rPr lang="en-ZA" sz="2200" u="sng" dirty="0" smtClean="0"/>
              <a:t>take into account the following when conducting an MCA –</a:t>
            </a:r>
            <a:endParaRPr lang="en-ZA" sz="2200" u="sng" dirty="0"/>
          </a:p>
          <a:p>
            <a:pPr marL="701675" lvl="1" indent="-358775" algn="just">
              <a:buFont typeface="Courier New" panose="02070309020205020404" pitchFamily="49" charset="0"/>
              <a:buChar char="o"/>
            </a:pPr>
            <a:r>
              <a:rPr lang="en-ZA" sz="2200" dirty="0" smtClean="0"/>
              <a:t>Operational, administrative and financial management capacity;</a:t>
            </a:r>
          </a:p>
          <a:p>
            <a:pPr marL="701675" lvl="1" indent="-358775" algn="just">
              <a:buFont typeface="Courier New" panose="02070309020205020404" pitchFamily="49" charset="0"/>
              <a:buChar char="o"/>
            </a:pPr>
            <a:r>
              <a:rPr lang="en-ZA" sz="2200" dirty="0" smtClean="0"/>
              <a:t>Infrastructure that enables a municipality to collect revenue and to govern;</a:t>
            </a:r>
          </a:p>
          <a:p>
            <a:pPr marL="701675" lvl="1" indent="-358775" algn="just">
              <a:buFont typeface="Courier New" panose="02070309020205020404" pitchFamily="49" charset="0"/>
              <a:buChar char="o"/>
            </a:pPr>
            <a:r>
              <a:rPr lang="en-ZA" sz="2200" dirty="0" smtClean="0"/>
              <a:t>Natural resources;</a:t>
            </a:r>
          </a:p>
          <a:p>
            <a:pPr marL="701675" lvl="1" indent="-358775" algn="just">
              <a:buFont typeface="Courier New" panose="02070309020205020404" pitchFamily="49" charset="0"/>
              <a:buChar char="o"/>
            </a:pPr>
            <a:r>
              <a:rPr lang="en-ZA" sz="2200" dirty="0" smtClean="0"/>
              <a:t>Any other drivers of economic growth;</a:t>
            </a:r>
          </a:p>
          <a:p>
            <a:pPr marL="701675" lvl="1" indent="-358775" algn="just">
              <a:buFont typeface="Courier New" panose="02070309020205020404" pitchFamily="49" charset="0"/>
              <a:buChar char="o"/>
            </a:pPr>
            <a:r>
              <a:rPr lang="en-ZA" sz="2200" dirty="0" smtClean="0"/>
              <a:t>Social cohesion; and</a:t>
            </a:r>
          </a:p>
          <a:p>
            <a:pPr marL="701675" lvl="1" indent="-358775" algn="just">
              <a:buFont typeface="Courier New" panose="02070309020205020404" pitchFamily="49" charset="0"/>
              <a:buChar char="o"/>
            </a:pPr>
            <a:r>
              <a:rPr lang="en-ZA" sz="2200" dirty="0" smtClean="0"/>
              <a:t>Any other factors considered by the MEC in the allocation of powers and functions.</a:t>
            </a:r>
          </a:p>
          <a:p>
            <a:pPr marL="358775" indent="-358775" algn="just">
              <a:buFont typeface="Wingdings" panose="05000000000000000000" pitchFamily="2" charset="2"/>
              <a:buChar char="§"/>
            </a:pPr>
            <a:r>
              <a:rPr lang="en-ZA" sz="2200" u="sng" dirty="0" smtClean="0"/>
              <a:t>Also aligned with Sections 9 and 10 of the Systems Act.</a:t>
            </a:r>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30</a:t>
            </a:fld>
            <a:endParaRPr lang="en-US" altLang="en-US" dirty="0"/>
          </a:p>
        </p:txBody>
      </p:sp>
    </p:spTree>
    <p:extLst>
      <p:ext uri="{BB962C8B-B14F-4D97-AF65-F5344CB8AC3E}">
        <p14:creationId xmlns:p14="http://schemas.microsoft.com/office/powerpoint/2010/main" val="30843226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936104"/>
          </a:xfrm>
        </p:spPr>
        <p:txBody>
          <a:bodyPr/>
          <a:lstStyle/>
          <a:p>
            <a:r>
              <a:rPr lang="en-ZA" u="sng" dirty="0" smtClean="0">
                <a:solidFill>
                  <a:schemeClr val="tx1"/>
                </a:solidFill>
              </a:rPr>
              <a:t>CHAPTER 5: </a:t>
            </a:r>
            <a:r>
              <a:rPr lang="en-US" u="sng" dirty="0">
                <a:solidFill>
                  <a:schemeClr val="tx1"/>
                </a:solidFill>
              </a:rPr>
              <a:t>ROLE OF THE </a:t>
            </a:r>
            <a:r>
              <a:rPr lang="en-US" u="sng" dirty="0" smtClean="0">
                <a:solidFill>
                  <a:schemeClr val="tx1"/>
                </a:solidFill>
              </a:rPr>
              <a:t>MDB </a:t>
            </a:r>
            <a:br>
              <a:rPr lang="en-US" u="sng" dirty="0" smtClean="0">
                <a:solidFill>
                  <a:schemeClr val="tx1"/>
                </a:solidFill>
              </a:rPr>
            </a:br>
            <a:r>
              <a:rPr lang="en-US" u="sng" dirty="0" smtClean="0">
                <a:solidFill>
                  <a:schemeClr val="tx1"/>
                </a:solidFill>
              </a:rPr>
              <a:t>IN </a:t>
            </a:r>
            <a:r>
              <a:rPr lang="en-US" u="sng" dirty="0">
                <a:solidFill>
                  <a:schemeClr val="tx1"/>
                </a:solidFill>
              </a:rPr>
              <a:t>THE ALTERATION OF PROVINCIAL </a:t>
            </a:r>
            <a:r>
              <a:rPr lang="en-US" u="sng" dirty="0" smtClean="0">
                <a:solidFill>
                  <a:schemeClr val="tx1"/>
                </a:solidFill>
              </a:rPr>
              <a:t>BOUNDARIES</a:t>
            </a:r>
            <a:r>
              <a:rPr lang="en-US" u="sng" dirty="0">
                <a:solidFill>
                  <a:schemeClr val="tx1"/>
                </a:solidFill>
              </a:rPr>
              <a:t> </a:t>
            </a:r>
            <a:endParaRPr lang="en-ZA" u="sng" dirty="0">
              <a:solidFill>
                <a:schemeClr val="tx1"/>
              </a:solidFill>
            </a:endParaRPr>
          </a:p>
        </p:txBody>
      </p:sp>
      <p:sp>
        <p:nvSpPr>
          <p:cNvPr id="3" name="Content Placeholder 2"/>
          <p:cNvSpPr>
            <a:spLocks noGrp="1"/>
          </p:cNvSpPr>
          <p:nvPr>
            <p:ph idx="1"/>
          </p:nvPr>
        </p:nvSpPr>
        <p:spPr>
          <a:xfrm>
            <a:off x="0" y="836712"/>
            <a:ext cx="9144000" cy="5544616"/>
          </a:xfrm>
        </p:spPr>
        <p:txBody>
          <a:bodyPr/>
          <a:lstStyle/>
          <a:p>
            <a:pPr marL="342900" lvl="0" indent="-342900">
              <a:buFont typeface="Wingdings" panose="05000000000000000000" pitchFamily="2" charset="2"/>
              <a:buChar char="q"/>
            </a:pPr>
            <a:r>
              <a:rPr lang="en-US" sz="2100" b="1" dirty="0" smtClean="0"/>
              <a:t>Provincial </a:t>
            </a:r>
            <a:r>
              <a:rPr lang="en-US" sz="2100" b="1" dirty="0"/>
              <a:t>boundary </a:t>
            </a:r>
            <a:r>
              <a:rPr lang="en-US" sz="2100" b="1" dirty="0" smtClean="0"/>
              <a:t>alteration</a:t>
            </a:r>
            <a:endParaRPr lang="en-US" sz="2100" dirty="0"/>
          </a:p>
          <a:p>
            <a:pPr marL="0" lvl="0" indent="0">
              <a:buNone/>
            </a:pPr>
            <a:r>
              <a:rPr lang="en-US" sz="2100" u="sng" dirty="0"/>
              <a:t> A</a:t>
            </a:r>
            <a:r>
              <a:rPr lang="en-US" sz="2100" u="sng" dirty="0" smtClean="0"/>
              <a:t>mendments are aimed at:</a:t>
            </a:r>
            <a:endParaRPr lang="en-US" sz="2100" u="sng" dirty="0"/>
          </a:p>
          <a:p>
            <a:pPr lvl="0" algn="just">
              <a:buFont typeface="Wingdings" panose="05000000000000000000" pitchFamily="2" charset="2"/>
              <a:buChar char="§"/>
            </a:pPr>
            <a:r>
              <a:rPr lang="en-US" sz="2100" dirty="0" smtClean="0"/>
              <a:t>Ensuring that the </a:t>
            </a:r>
            <a:r>
              <a:rPr lang="en-US" sz="2100" dirty="0"/>
              <a:t>alteration of provincial boundaries must be done in terms of </a:t>
            </a:r>
            <a:r>
              <a:rPr lang="en-US" sz="2100" u="sng" dirty="0"/>
              <a:t>section 74 of the Constitution and rules and orders of the National Assembly.</a:t>
            </a:r>
          </a:p>
          <a:p>
            <a:pPr lvl="0" algn="just">
              <a:buFont typeface="Wingdings" panose="05000000000000000000" pitchFamily="2" charset="2"/>
              <a:buChar char="§"/>
            </a:pPr>
            <a:r>
              <a:rPr lang="en-US" sz="2100" dirty="0" smtClean="0"/>
              <a:t>Enabling the </a:t>
            </a:r>
            <a:r>
              <a:rPr lang="en-US" sz="2100" dirty="0"/>
              <a:t>Minister </a:t>
            </a:r>
            <a:r>
              <a:rPr lang="en-US" sz="2100" dirty="0" smtClean="0"/>
              <a:t>to-</a:t>
            </a:r>
            <a:endParaRPr lang="en-US" sz="2100" dirty="0"/>
          </a:p>
          <a:p>
            <a:pPr marL="892175" lvl="0" indent="-428625" algn="just">
              <a:buNone/>
            </a:pPr>
            <a:r>
              <a:rPr lang="en-US" sz="2100" dirty="0" smtClean="0"/>
              <a:t>(a) on </a:t>
            </a:r>
            <a:r>
              <a:rPr lang="en-US" sz="2100" dirty="0"/>
              <a:t>request by the MEC for local government, or other statutory bodies, or individual or community or any other establishment experiencing challenges with provincial boundaries consider requesting the MDB to investigate such </a:t>
            </a:r>
            <a:r>
              <a:rPr lang="en-US" sz="2100" dirty="0" smtClean="0"/>
              <a:t>issues; and</a:t>
            </a:r>
          </a:p>
          <a:p>
            <a:pPr marL="892175" lvl="0" indent="-428625" algn="just">
              <a:buNone/>
            </a:pPr>
            <a:r>
              <a:rPr lang="en-US" sz="2100" dirty="0" smtClean="0"/>
              <a:t>(b) after </a:t>
            </a:r>
            <a:r>
              <a:rPr lang="en-US" sz="2100" dirty="0"/>
              <a:t>consulting the MECs for local government, request the MDB to investigate areas affecting provincial boundaries; </a:t>
            </a:r>
            <a:r>
              <a:rPr lang="en-US" sz="2100" dirty="0" smtClean="0"/>
              <a:t>and</a:t>
            </a:r>
            <a:endParaRPr lang="en-US" sz="2100" b="1" dirty="0" smtClean="0">
              <a:solidFill>
                <a:srgbClr val="FF0000"/>
              </a:solidFill>
            </a:endParaRPr>
          </a:p>
          <a:p>
            <a:pPr marL="892175" lvl="0" indent="-428625" algn="just">
              <a:buNone/>
            </a:pPr>
            <a:r>
              <a:rPr lang="en-US" sz="2100" dirty="0" smtClean="0"/>
              <a:t>(c) make </a:t>
            </a:r>
            <a:r>
              <a:rPr lang="en-US" sz="2100" dirty="0"/>
              <a:t>recommendations to Parliament on the basis of the </a:t>
            </a:r>
            <a:r>
              <a:rPr lang="en-US" sz="2100" dirty="0" smtClean="0"/>
              <a:t>MDB report. </a:t>
            </a:r>
          </a:p>
          <a:p>
            <a:pPr marL="358775" lvl="0" indent="-358775" algn="just">
              <a:buFont typeface="Wingdings" panose="05000000000000000000" pitchFamily="2" charset="2"/>
              <a:buChar char="§"/>
            </a:pPr>
            <a:r>
              <a:rPr lang="en-US" sz="2100" dirty="0" smtClean="0"/>
              <a:t>MDB </a:t>
            </a:r>
            <a:r>
              <a:rPr lang="en-US" sz="2100" dirty="0"/>
              <a:t>may make recommendations to the National Assembly on provincial boundary challenges identified when performing its functions in terms of </a:t>
            </a:r>
            <a:r>
              <a:rPr lang="en-US" sz="2100" u="sng" dirty="0">
                <a:solidFill>
                  <a:srgbClr val="FF0000"/>
                </a:solidFill>
              </a:rPr>
              <a:t>section 5(5</a:t>
            </a:r>
            <a:r>
              <a:rPr lang="en-US" sz="2100" u="sng" dirty="0" smtClean="0">
                <a:solidFill>
                  <a:srgbClr val="FF0000"/>
                </a:solidFill>
              </a:rPr>
              <a:t>) [i.e. Functions of the MDB].</a:t>
            </a:r>
            <a:r>
              <a:rPr lang="en-US" sz="2100" dirty="0" smtClean="0"/>
              <a:t> </a:t>
            </a:r>
            <a:endParaRPr lang="en-US" sz="2100" dirty="0"/>
          </a:p>
          <a:p>
            <a:pPr marL="0" indent="0" algn="just">
              <a:buNone/>
            </a:pPr>
            <a:endParaRPr lang="en-ZA" sz="2100" dirty="0" smtClean="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31</a:t>
            </a:fld>
            <a:endParaRPr lang="en-US" altLang="en-US" dirty="0"/>
          </a:p>
        </p:txBody>
      </p:sp>
    </p:spTree>
    <p:extLst>
      <p:ext uri="{BB962C8B-B14F-4D97-AF65-F5344CB8AC3E}">
        <p14:creationId xmlns:p14="http://schemas.microsoft.com/office/powerpoint/2010/main" val="39608117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432048"/>
          </a:xfrm>
        </p:spPr>
        <p:txBody>
          <a:bodyPr/>
          <a:lstStyle/>
          <a:p>
            <a:r>
              <a:rPr lang="en-ZA" u="sng" dirty="0" smtClean="0">
                <a:solidFill>
                  <a:schemeClr val="tx1"/>
                </a:solidFill>
              </a:rPr>
              <a:t>CHAPTER 6: MISCELLANEOUS</a:t>
            </a:r>
            <a:endParaRPr lang="en-ZA" u="sng" dirty="0">
              <a:solidFill>
                <a:schemeClr val="tx1"/>
              </a:solidFill>
            </a:endParaRPr>
          </a:p>
        </p:txBody>
      </p:sp>
      <p:sp>
        <p:nvSpPr>
          <p:cNvPr id="3" name="Content Placeholder 2"/>
          <p:cNvSpPr>
            <a:spLocks noGrp="1"/>
          </p:cNvSpPr>
          <p:nvPr>
            <p:ph idx="1"/>
          </p:nvPr>
        </p:nvSpPr>
        <p:spPr>
          <a:xfrm>
            <a:off x="0" y="908720"/>
            <a:ext cx="9144000" cy="5832648"/>
          </a:xfrm>
        </p:spPr>
        <p:txBody>
          <a:bodyPr/>
          <a:lstStyle/>
          <a:p>
            <a:pPr marL="358775" indent="-358775" algn="just">
              <a:buFont typeface="Wingdings" panose="05000000000000000000" pitchFamily="2" charset="2"/>
              <a:buChar char="§"/>
            </a:pPr>
            <a:r>
              <a:rPr lang="en-ZA" sz="2800" dirty="0" smtClean="0"/>
              <a:t>Regulations and Guidelines.</a:t>
            </a:r>
          </a:p>
          <a:p>
            <a:pPr marL="0" indent="0" algn="just">
              <a:buNone/>
            </a:pPr>
            <a:endParaRPr lang="en-ZA" sz="2800" dirty="0" smtClean="0"/>
          </a:p>
          <a:p>
            <a:pPr marL="358775" indent="-358775" algn="just">
              <a:buFont typeface="Wingdings" panose="05000000000000000000" pitchFamily="2" charset="2"/>
              <a:buChar char="§"/>
            </a:pPr>
            <a:r>
              <a:rPr lang="en-ZA" sz="2800" dirty="0" smtClean="0"/>
              <a:t>Offences and Penalties.</a:t>
            </a:r>
          </a:p>
          <a:p>
            <a:pPr marL="701675" lvl="1" indent="-358775" algn="just">
              <a:buFont typeface="Courier New" panose="02070309020205020404" pitchFamily="49" charset="0"/>
              <a:buChar char="o"/>
            </a:pPr>
            <a:r>
              <a:rPr lang="en-ZA" sz="2800" dirty="0" smtClean="0"/>
              <a:t>For persons who disregard summons.</a:t>
            </a:r>
          </a:p>
          <a:p>
            <a:pPr marL="342900" lvl="1" indent="0" algn="just">
              <a:buNone/>
            </a:pPr>
            <a:endParaRPr lang="en-ZA" sz="2800" dirty="0" smtClean="0"/>
          </a:p>
          <a:p>
            <a:pPr marL="358775" indent="-358775" algn="just">
              <a:buFont typeface="Wingdings" panose="05000000000000000000" pitchFamily="2" charset="2"/>
              <a:buChar char="§"/>
            </a:pPr>
            <a:r>
              <a:rPr lang="en-ZA" sz="2800" dirty="0" smtClean="0"/>
              <a:t>Amendment of Legislation.</a:t>
            </a:r>
          </a:p>
          <a:p>
            <a:pPr marL="0" indent="0" algn="just">
              <a:buNone/>
            </a:pPr>
            <a:endParaRPr lang="en-ZA" sz="2800" dirty="0" smtClean="0"/>
          </a:p>
          <a:p>
            <a:pPr marL="358775" indent="-358775" algn="just">
              <a:buFont typeface="Wingdings" panose="05000000000000000000" pitchFamily="2" charset="2"/>
              <a:buChar char="§"/>
            </a:pPr>
            <a:r>
              <a:rPr lang="en-ZA" sz="2800" dirty="0" smtClean="0"/>
              <a:t>Transitional Arrangements.</a:t>
            </a:r>
          </a:p>
          <a:p>
            <a:pPr marL="0" indent="0" algn="just">
              <a:buNone/>
            </a:pPr>
            <a:endParaRPr lang="en-ZA" sz="2800" dirty="0" smtClean="0"/>
          </a:p>
          <a:p>
            <a:pPr marL="358775" indent="-358775" algn="just">
              <a:buFont typeface="Wingdings" panose="05000000000000000000" pitchFamily="2" charset="2"/>
              <a:buChar char="§"/>
            </a:pPr>
            <a:r>
              <a:rPr lang="en-ZA" sz="2800" dirty="0" smtClean="0"/>
              <a:t>Short Title and Commencement.</a:t>
            </a:r>
          </a:p>
          <a:p>
            <a:pPr marL="701675" lvl="1" indent="-358775" algn="just">
              <a:buFont typeface="Courier New" panose="02070309020205020404" pitchFamily="49" charset="0"/>
              <a:buChar char="o"/>
            </a:pPr>
            <a:r>
              <a:rPr lang="en-ZA" sz="2800" dirty="0" smtClean="0"/>
              <a:t>LG: MDA, 2019.</a:t>
            </a:r>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32</a:t>
            </a:fld>
            <a:endParaRPr lang="en-US" altLang="en-US" dirty="0"/>
          </a:p>
        </p:txBody>
      </p:sp>
    </p:spTree>
    <p:extLst>
      <p:ext uri="{BB962C8B-B14F-4D97-AF65-F5344CB8AC3E}">
        <p14:creationId xmlns:p14="http://schemas.microsoft.com/office/powerpoint/2010/main" val="41473509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0" y="0"/>
            <a:ext cx="9144000" cy="6858000"/>
          </a:xfrm>
        </p:spPr>
        <p:txBody>
          <a:bodyPr/>
          <a:lstStyle/>
          <a:p>
            <a:pPr marL="0" indent="0" algn="ctr">
              <a:buFont typeface="Arial" panose="020B0604020202020204" pitchFamily="34" charset="0"/>
              <a:buNone/>
            </a:pPr>
            <a:r>
              <a:rPr lang="en-ZA" altLang="en-US" sz="35000" b="1" dirty="0">
                <a:solidFill>
                  <a:srgbClr val="FF0000"/>
                </a:solidFill>
                <a:ea typeface="ＭＳ Ｐゴシック" panose="020B0600070205080204" pitchFamily="34" charset="-128"/>
              </a:rPr>
              <a:t>3</a:t>
            </a:r>
            <a:r>
              <a:rPr lang="en-ZA" altLang="en-US" sz="35000" b="1" dirty="0" smtClean="0">
                <a:solidFill>
                  <a:srgbClr val="FF0000"/>
                </a:solidFill>
                <a:ea typeface="ＭＳ Ｐゴシック" panose="020B0600070205080204" pitchFamily="34" charset="-128"/>
              </a:rPr>
              <a:t>.</a:t>
            </a:r>
          </a:p>
          <a:p>
            <a:pPr marL="0" indent="0" algn="ctr">
              <a:buFont typeface="Arial" panose="020B0604020202020204" pitchFamily="34" charset="0"/>
              <a:buNone/>
            </a:pPr>
            <a:r>
              <a:rPr lang="en-ZA" altLang="en-US" sz="3200" b="1" u="sng" dirty="0" smtClean="0">
                <a:solidFill>
                  <a:srgbClr val="FF0000"/>
                </a:solidFill>
                <a:ea typeface="ＭＳ Ｐゴシック" panose="020B0600070205080204" pitchFamily="34" charset="-128"/>
              </a:rPr>
              <a:t>RECOMMENDATIONS</a:t>
            </a:r>
          </a:p>
        </p:txBody>
      </p:sp>
      <p:sp>
        <p:nvSpPr>
          <p:cNvPr id="717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68497444-745D-4A45-A4EB-5952912AC4CF}" type="slidenum">
              <a:rPr lang="en-ZA" altLang="en-US" sz="1200" smtClean="0"/>
              <a:pPr>
                <a:spcBef>
                  <a:spcPct val="0"/>
                </a:spcBef>
                <a:buFontTx/>
                <a:buNone/>
              </a:pPr>
              <a:t>33</a:t>
            </a:fld>
            <a:endParaRPr lang="en-ZA" altLang="en-US" sz="1200" smtClean="0"/>
          </a:p>
        </p:txBody>
      </p:sp>
    </p:spTree>
    <p:extLst>
      <p:ext uri="{BB962C8B-B14F-4D97-AF65-F5344CB8AC3E}">
        <p14:creationId xmlns:p14="http://schemas.microsoft.com/office/powerpoint/2010/main" val="5618249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51719"/>
          </a:xfrm>
        </p:spPr>
        <p:txBody>
          <a:bodyPr/>
          <a:lstStyle/>
          <a:p>
            <a:r>
              <a:rPr lang="en-ZA" sz="3600" u="sng" smtClean="0">
                <a:effectLst/>
                <a:latin typeface="Arial"/>
                <a:ea typeface="+mn-ea"/>
                <a:cs typeface="+mn-cs"/>
              </a:rPr>
              <a:t>RECOMMENDATIONS</a:t>
            </a:r>
            <a:endParaRPr lang="en-ZA" sz="3600" u="sng" dirty="0"/>
          </a:p>
        </p:txBody>
      </p:sp>
      <p:sp>
        <p:nvSpPr>
          <p:cNvPr id="6" name="Content Placeholder 5"/>
          <p:cNvSpPr>
            <a:spLocks noGrp="1"/>
          </p:cNvSpPr>
          <p:nvPr>
            <p:ph idx="1"/>
          </p:nvPr>
        </p:nvSpPr>
        <p:spPr>
          <a:xfrm>
            <a:off x="0" y="814664"/>
            <a:ext cx="9144000" cy="5206624"/>
          </a:xfrm>
        </p:spPr>
        <p:txBody>
          <a:bodyPr/>
          <a:lstStyle/>
          <a:p>
            <a:pPr algn="just">
              <a:lnSpc>
                <a:spcPct val="130000"/>
              </a:lnSpc>
              <a:spcBef>
                <a:spcPts val="0"/>
              </a:spcBef>
              <a:buFont typeface="Wingdings" panose="05000000000000000000" pitchFamily="2" charset="2"/>
              <a:buChar char="q"/>
            </a:pPr>
            <a:r>
              <a:rPr lang="en-ZA" sz="2800" b="1" u="sng" dirty="0" smtClean="0"/>
              <a:t>It is recommended that the Portfolio Committee on CoGTA Notes the:</a:t>
            </a:r>
            <a:r>
              <a:rPr lang="en-ZA" sz="2800" b="1" dirty="0" smtClean="0"/>
              <a:t>  </a:t>
            </a:r>
          </a:p>
          <a:p>
            <a:pPr marL="0" indent="0" algn="just">
              <a:lnSpc>
                <a:spcPct val="130000"/>
              </a:lnSpc>
              <a:spcBef>
                <a:spcPts val="0"/>
              </a:spcBef>
              <a:buNone/>
            </a:pPr>
            <a:endParaRPr lang="en-ZA" sz="2800" b="1" dirty="0" smtClean="0"/>
          </a:p>
          <a:p>
            <a:pPr marL="965200" lvl="1" indent="-514350" algn="just">
              <a:lnSpc>
                <a:spcPct val="130000"/>
              </a:lnSpc>
              <a:spcBef>
                <a:spcPts val="0"/>
              </a:spcBef>
              <a:buAutoNum type="romanLcParenBoth"/>
              <a:tabLst>
                <a:tab pos="985838" algn="l"/>
              </a:tabLst>
            </a:pPr>
            <a:r>
              <a:rPr lang="en-ZA" sz="2800" b="1" dirty="0"/>
              <a:t>C</a:t>
            </a:r>
            <a:r>
              <a:rPr lang="en-ZA" sz="2800" b="1" dirty="0" smtClean="0"/>
              <a:t>ontents of the presentation; and</a:t>
            </a:r>
          </a:p>
          <a:p>
            <a:pPr marL="965200" lvl="1" indent="-514350" algn="just">
              <a:lnSpc>
                <a:spcPct val="130000"/>
              </a:lnSpc>
              <a:spcBef>
                <a:spcPts val="0"/>
              </a:spcBef>
              <a:buAutoNum type="romanLcParenBoth"/>
              <a:tabLst>
                <a:tab pos="985838" algn="l"/>
              </a:tabLst>
            </a:pPr>
            <a:r>
              <a:rPr lang="en-ZA" sz="2800" b="1" dirty="0"/>
              <a:t>S</a:t>
            </a:r>
            <a:r>
              <a:rPr lang="en-ZA" sz="2800" b="1" dirty="0" smtClean="0"/>
              <a:t>tatus of the two Bills.</a:t>
            </a:r>
          </a:p>
        </p:txBody>
      </p:sp>
      <p:sp>
        <p:nvSpPr>
          <p:cNvPr id="4" name="Slide Number Placeholder 3"/>
          <p:cNvSpPr>
            <a:spLocks noGrp="1"/>
          </p:cNvSpPr>
          <p:nvPr>
            <p:ph type="sldNum" sz="quarter" idx="12"/>
          </p:nvPr>
        </p:nvSpPr>
        <p:spPr/>
        <p:txBody>
          <a:bodyPr/>
          <a:lstStyle/>
          <a:p>
            <a:pPr>
              <a:defRPr/>
            </a:pPr>
            <a:fld id="{B2B5F259-515B-4C61-8C96-478E373F91FA}" type="slidenum">
              <a:rPr lang="en-ZA" altLang="en-US" smtClean="0">
                <a:solidFill>
                  <a:prstClr val="black"/>
                </a:solidFill>
              </a:rPr>
              <a:pPr>
                <a:defRPr/>
              </a:pPr>
              <a:t>34</a:t>
            </a:fld>
            <a:endParaRPr lang="en-ZA" altLang="en-US" dirty="0">
              <a:solidFill>
                <a:prstClr val="black"/>
              </a:solidFill>
            </a:endParaRPr>
          </a:p>
        </p:txBody>
      </p:sp>
    </p:spTree>
    <p:extLst>
      <p:ext uri="{BB962C8B-B14F-4D97-AF65-F5344CB8AC3E}">
        <p14:creationId xmlns:p14="http://schemas.microsoft.com/office/powerpoint/2010/main" val="2587177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8" y="-27384"/>
            <a:ext cx="9144000" cy="548680"/>
          </a:xfrm>
        </p:spPr>
        <p:txBody>
          <a:bodyPr/>
          <a:lstStyle/>
          <a:p>
            <a:r>
              <a:rPr lang="en-ZA" sz="2800" u="sng" dirty="0" smtClean="0"/>
              <a:t>BACKGROUND</a:t>
            </a:r>
            <a:endParaRPr lang="en-ZA" sz="2800" u="sng" dirty="0"/>
          </a:p>
        </p:txBody>
      </p:sp>
      <p:sp>
        <p:nvSpPr>
          <p:cNvPr id="3" name="Content Placeholder 2"/>
          <p:cNvSpPr>
            <a:spLocks noGrp="1"/>
          </p:cNvSpPr>
          <p:nvPr>
            <p:ph idx="1"/>
          </p:nvPr>
        </p:nvSpPr>
        <p:spPr>
          <a:xfrm>
            <a:off x="0" y="548680"/>
            <a:ext cx="9151538" cy="5661248"/>
          </a:xfrm>
        </p:spPr>
        <p:txBody>
          <a:bodyPr/>
          <a:lstStyle/>
          <a:p>
            <a:pPr marL="358775" indent="-358775" algn="just">
              <a:buFont typeface="Wingdings" panose="05000000000000000000" pitchFamily="2" charset="2"/>
              <a:buChar char="q"/>
            </a:pPr>
            <a:r>
              <a:rPr lang="en-ZA" sz="1900" dirty="0" smtClean="0"/>
              <a:t>Initially, amendments </a:t>
            </a:r>
            <a:r>
              <a:rPr lang="en-ZA" sz="1900" dirty="0"/>
              <a:t>to the </a:t>
            </a:r>
            <a:r>
              <a:rPr lang="en-ZA" sz="1900" dirty="0" smtClean="0"/>
              <a:t>Municipal Structures </a:t>
            </a:r>
            <a:r>
              <a:rPr lang="en-ZA" sz="1900" dirty="0"/>
              <a:t>Act </a:t>
            </a:r>
            <a:r>
              <a:rPr lang="en-ZA" sz="1900" dirty="0" smtClean="0"/>
              <a:t>(MStrA) mostly related </a:t>
            </a:r>
            <a:r>
              <a:rPr lang="en-ZA" sz="1900" dirty="0"/>
              <a:t>to proposals received from the </a:t>
            </a:r>
            <a:r>
              <a:rPr lang="en-ZA" sz="1900" b="1" u="sng" dirty="0"/>
              <a:t>Independent Electoral Commission (IEC).</a:t>
            </a:r>
            <a:r>
              <a:rPr lang="en-ZA" sz="1900" dirty="0"/>
              <a:t> These proposals </a:t>
            </a:r>
            <a:r>
              <a:rPr lang="en-ZA" sz="1900" dirty="0" smtClean="0"/>
              <a:t>were informed </a:t>
            </a:r>
            <a:r>
              <a:rPr lang="en-ZA" sz="1900" dirty="0"/>
              <a:t>by challenges that </a:t>
            </a:r>
            <a:r>
              <a:rPr lang="en-ZA" sz="1900" dirty="0" smtClean="0"/>
              <a:t>were experienced </a:t>
            </a:r>
            <a:r>
              <a:rPr lang="en-ZA" sz="1900" dirty="0"/>
              <a:t>by the IEC </a:t>
            </a:r>
            <a:r>
              <a:rPr lang="en-ZA" sz="1900" dirty="0" smtClean="0"/>
              <a:t>in the </a:t>
            </a:r>
            <a:r>
              <a:rPr lang="en-ZA" sz="1900" dirty="0"/>
              <a:t>administration and management of </a:t>
            </a:r>
            <a:r>
              <a:rPr lang="en-ZA" sz="1900" dirty="0" smtClean="0"/>
              <a:t>local government elections (LGEs). </a:t>
            </a:r>
          </a:p>
          <a:p>
            <a:pPr marL="358775" indent="-358775" algn="just">
              <a:buFont typeface="Wingdings" panose="05000000000000000000" pitchFamily="2" charset="2"/>
              <a:buChar char="q"/>
            </a:pPr>
            <a:endParaRPr lang="en-ZA" sz="1900" dirty="0" smtClean="0"/>
          </a:p>
          <a:p>
            <a:pPr marL="358775" indent="-358775" algn="just">
              <a:lnSpc>
                <a:spcPct val="100000"/>
              </a:lnSpc>
              <a:spcBef>
                <a:spcPts val="0"/>
              </a:spcBef>
              <a:buFont typeface="Wingdings" panose="05000000000000000000" pitchFamily="2" charset="2"/>
              <a:buChar char="q"/>
            </a:pPr>
            <a:r>
              <a:rPr lang="en-ZA" altLang="en-US" sz="1900" b="1" dirty="0"/>
              <a:t>Apart from the four general LGEs that were held, there have also been many </a:t>
            </a:r>
            <a:r>
              <a:rPr lang="en-ZA" altLang="en-US" sz="1900" b="1" u="sng" dirty="0"/>
              <a:t>by-elections</a:t>
            </a:r>
            <a:r>
              <a:rPr lang="en-ZA" altLang="en-US" sz="1900" b="1" dirty="0"/>
              <a:t> during the terms, as follows:</a:t>
            </a:r>
          </a:p>
          <a:p>
            <a:pPr marL="342900" lvl="1" indent="0" algn="just">
              <a:buNone/>
            </a:pPr>
            <a:endParaRPr lang="en-ZA" altLang="en-US" sz="1900" b="1" dirty="0"/>
          </a:p>
          <a:p>
            <a:pPr marL="1066800" lvl="3" indent="-368300">
              <a:buFont typeface="Courier New" panose="02070309020205020404" pitchFamily="49" charset="0"/>
              <a:buChar char="o"/>
              <a:tabLst>
                <a:tab pos="1160463" algn="l"/>
              </a:tabLst>
              <a:defRPr/>
            </a:pPr>
            <a:r>
              <a:rPr lang="en-ZA" altLang="en-US" sz="1900" b="1" dirty="0"/>
              <a:t>2000 	- 	60 by-elections;</a:t>
            </a:r>
          </a:p>
          <a:p>
            <a:pPr marL="1066800" lvl="3" indent="-368300">
              <a:buFont typeface="Courier New" panose="02070309020205020404" pitchFamily="49" charset="0"/>
              <a:buChar char="o"/>
              <a:tabLst>
                <a:tab pos="1160463" algn="l"/>
              </a:tabLst>
              <a:defRPr/>
            </a:pPr>
            <a:r>
              <a:rPr lang="en-ZA" altLang="en-US" sz="1900" b="1" dirty="0"/>
              <a:t>2006 	- 	54 by-elections; </a:t>
            </a:r>
          </a:p>
          <a:p>
            <a:pPr marL="1066800" lvl="3" indent="-368300">
              <a:buFont typeface="Courier New" panose="02070309020205020404" pitchFamily="49" charset="0"/>
              <a:buChar char="o"/>
              <a:tabLst>
                <a:tab pos="1160463" algn="l"/>
              </a:tabLst>
              <a:defRPr/>
            </a:pPr>
            <a:r>
              <a:rPr lang="en-ZA" altLang="en-US" sz="1900" b="1" dirty="0"/>
              <a:t>2011 	- 	</a:t>
            </a:r>
            <a:r>
              <a:rPr lang="en-GB" sz="1900" b="1" dirty="0">
                <a:solidFill>
                  <a:prstClr val="black"/>
                </a:solidFill>
                <a:ea typeface="Times New Roman" panose="02020603050405020304" pitchFamily="18" charset="0"/>
              </a:rPr>
              <a:t>741</a:t>
            </a:r>
            <a:r>
              <a:rPr lang="en-ZA" altLang="en-US" sz="1900" b="1" dirty="0"/>
              <a:t> by-elections; and</a:t>
            </a:r>
          </a:p>
          <a:p>
            <a:pPr marL="1066800" lvl="3" indent="-368300">
              <a:buFont typeface="Courier New" panose="02070309020205020404" pitchFamily="49" charset="0"/>
              <a:buChar char="o"/>
              <a:tabLst>
                <a:tab pos="1160463" algn="l"/>
              </a:tabLst>
              <a:defRPr/>
            </a:pPr>
            <a:r>
              <a:rPr lang="en-ZA" altLang="en-US" sz="1900" b="1" dirty="0">
                <a:solidFill>
                  <a:srgbClr val="FF0000"/>
                </a:solidFill>
              </a:rPr>
              <a:t>2016 	-     	</a:t>
            </a:r>
            <a:r>
              <a:rPr lang="en-ZA" altLang="en-US" sz="1900" b="1" dirty="0" smtClean="0">
                <a:solidFill>
                  <a:srgbClr val="FF0000"/>
                </a:solidFill>
              </a:rPr>
              <a:t>253 </a:t>
            </a:r>
            <a:r>
              <a:rPr lang="en-ZA" altLang="en-US" sz="1900" b="1" dirty="0">
                <a:solidFill>
                  <a:srgbClr val="FF0000"/>
                </a:solidFill>
              </a:rPr>
              <a:t>by-elections </a:t>
            </a:r>
            <a:r>
              <a:rPr lang="en-ZA" altLang="en-US" sz="1900" b="1" dirty="0" smtClean="0">
                <a:solidFill>
                  <a:srgbClr val="FF0000"/>
                </a:solidFill>
              </a:rPr>
              <a:t>to date (July 2019).</a:t>
            </a:r>
            <a:r>
              <a:rPr lang="en-ZA" altLang="en-US" sz="1900" b="1" u="sng" dirty="0" smtClean="0">
                <a:solidFill>
                  <a:srgbClr val="FF0000"/>
                </a:solidFill>
              </a:rPr>
              <a:t> </a:t>
            </a:r>
            <a:endParaRPr lang="en-ZA" altLang="en-US" sz="1900" b="1" u="sng" dirty="0">
              <a:solidFill>
                <a:srgbClr val="FF0000"/>
              </a:solidFill>
            </a:endParaRPr>
          </a:p>
          <a:p>
            <a:pPr marL="358775" indent="-358775" algn="just">
              <a:buFont typeface="Wingdings" panose="05000000000000000000" pitchFamily="2" charset="2"/>
              <a:buChar char="q"/>
            </a:pPr>
            <a:endParaRPr lang="en-ZA" sz="1900" dirty="0" smtClean="0"/>
          </a:p>
          <a:p>
            <a:pPr marL="358775" indent="-358775" algn="just">
              <a:buFont typeface="Wingdings" panose="05000000000000000000" pitchFamily="2" charset="2"/>
              <a:buChar char="q"/>
            </a:pPr>
            <a:r>
              <a:rPr lang="en-ZA" sz="1900" dirty="0" smtClean="0"/>
              <a:t>DCoG</a:t>
            </a:r>
            <a:r>
              <a:rPr lang="en-ZA" sz="1900" dirty="0"/>
              <a:t>, SALGA, Provinces and some municipalities have also proposed other amendments to the </a:t>
            </a:r>
            <a:r>
              <a:rPr lang="en-ZA" sz="1900" dirty="0" smtClean="0"/>
              <a:t>MSA, which </a:t>
            </a:r>
            <a:r>
              <a:rPr lang="en-ZA" sz="1900" dirty="0"/>
              <a:t>are, in the main, to </a:t>
            </a:r>
            <a:r>
              <a:rPr lang="en-ZA" sz="1900" b="1" u="sng" dirty="0"/>
              <a:t>promote certainty</a:t>
            </a:r>
            <a:r>
              <a:rPr lang="en-ZA" sz="1900" dirty="0"/>
              <a:t> on some matters and to </a:t>
            </a:r>
            <a:r>
              <a:rPr lang="en-ZA" sz="1900" b="1" u="sng" dirty="0"/>
              <a:t>strengthen </a:t>
            </a:r>
            <a:r>
              <a:rPr lang="en-ZA" sz="1900" b="1" u="sng" dirty="0" smtClean="0"/>
              <a:t>oversight and governance</a:t>
            </a:r>
            <a:r>
              <a:rPr lang="en-ZA" sz="1900" b="1" dirty="0" smtClean="0"/>
              <a:t> </a:t>
            </a:r>
            <a:r>
              <a:rPr lang="en-ZA" sz="1900" dirty="0"/>
              <a:t>in municipalities</a:t>
            </a:r>
            <a:r>
              <a:rPr lang="en-ZA" sz="1900" dirty="0" smtClean="0"/>
              <a:t>.</a:t>
            </a:r>
          </a:p>
          <a:p>
            <a:pPr marL="358775" indent="-358775" algn="just">
              <a:buFont typeface="Wingdings" panose="05000000000000000000" pitchFamily="2" charset="2"/>
              <a:buChar char="q"/>
            </a:pPr>
            <a:endParaRPr lang="en-ZA" sz="1900" dirty="0"/>
          </a:p>
          <a:p>
            <a:pPr marL="358775" indent="-358775" algn="just">
              <a:buFont typeface="Wingdings" panose="05000000000000000000" pitchFamily="2" charset="2"/>
              <a:buChar char="q"/>
            </a:pPr>
            <a:r>
              <a:rPr lang="en-ZA" altLang="en-US" sz="1900" dirty="0">
                <a:solidFill>
                  <a:prstClr val="black"/>
                </a:solidFill>
              </a:rPr>
              <a:t>The proposed amendments </a:t>
            </a:r>
            <a:r>
              <a:rPr lang="en-ZA" altLang="en-US" sz="1900" dirty="0" smtClean="0">
                <a:solidFill>
                  <a:prstClr val="black"/>
                </a:solidFill>
              </a:rPr>
              <a:t>were </a:t>
            </a:r>
            <a:r>
              <a:rPr lang="en-ZA" altLang="en-US" sz="1900" dirty="0">
                <a:solidFill>
                  <a:prstClr val="black"/>
                </a:solidFill>
              </a:rPr>
              <a:t>also informed by various consultative processes and engagements with various stakeholders. </a:t>
            </a:r>
          </a:p>
          <a:p>
            <a:pPr marL="0" indent="0" algn="just">
              <a:buNone/>
            </a:pPr>
            <a:endParaRPr lang="en-ZA" sz="1900" dirty="0"/>
          </a:p>
        </p:txBody>
      </p:sp>
      <p:sp>
        <p:nvSpPr>
          <p:cNvPr id="4" name="Slide Number Placeholder 3"/>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7773200B-CD01-40FD-9F7E-DB68DF9A3C84}"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4</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val="1224974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78906"/>
            <a:ext cx="9144000" cy="548680"/>
          </a:xfrm>
        </p:spPr>
        <p:txBody>
          <a:bodyPr/>
          <a:lstStyle/>
          <a:p>
            <a:r>
              <a:rPr lang="en-ZA" u="sng" dirty="0" smtClean="0"/>
              <a:t>HIGH-LEVEL OVERVIEW OF AMENDMENTS TO THE MStrA</a:t>
            </a:r>
            <a:endParaRPr lang="en-ZA" u="sng" dirty="0"/>
          </a:p>
        </p:txBody>
      </p:sp>
      <p:sp>
        <p:nvSpPr>
          <p:cNvPr id="4" name="Slide Number Placeholder 3"/>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7773200B-CD01-40FD-9F7E-DB68DF9A3C84}"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5</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
        <p:nvSpPr>
          <p:cNvPr id="5" name="Rounded Rectangle 4"/>
          <p:cNvSpPr/>
          <p:nvPr/>
        </p:nvSpPr>
        <p:spPr>
          <a:xfrm>
            <a:off x="323528" y="1484784"/>
            <a:ext cx="4176464" cy="3077009"/>
          </a:xfrm>
          <a:prstGeom prst="roundRect">
            <a:avLst/>
          </a:prstGeom>
          <a:solidFill>
            <a:schemeClr val="accent6">
              <a:lumMod val="40000"/>
              <a:lumOff val="60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en-ZA" b="1" dirty="0" smtClean="0">
              <a:solidFill>
                <a:schemeClr val="tx1"/>
              </a:solidFill>
              <a:latin typeface="Arial" panose="020B0604020202020204" pitchFamily="34" charset="0"/>
              <a:cs typeface="Arial" panose="020B0604020202020204" pitchFamily="34" charset="0"/>
            </a:endParaRPr>
          </a:p>
          <a:p>
            <a:pPr algn="ctr"/>
            <a:r>
              <a:rPr lang="en-ZA" b="1" dirty="0" smtClean="0">
                <a:solidFill>
                  <a:schemeClr val="tx1"/>
                </a:solidFill>
                <a:latin typeface="Arial" panose="020B0604020202020204" pitchFamily="34" charset="0"/>
                <a:cs typeface="Arial" panose="020B0604020202020204" pitchFamily="34" charset="0"/>
              </a:rPr>
              <a:t>1. </a:t>
            </a:r>
          </a:p>
          <a:p>
            <a:pPr algn="ctr"/>
            <a:r>
              <a:rPr lang="en-ZA" b="1" u="sng" dirty="0" smtClean="0">
                <a:solidFill>
                  <a:schemeClr val="tx1"/>
                </a:solidFill>
                <a:latin typeface="Arial" panose="020B0604020202020204" pitchFamily="34" charset="0"/>
                <a:cs typeface="Arial" panose="020B0604020202020204" pitchFamily="34" charset="0"/>
              </a:rPr>
              <a:t>ELECTORAL MATTERS</a:t>
            </a:r>
          </a:p>
          <a:p>
            <a:pPr algn="ctr"/>
            <a:endParaRPr lang="en-ZA" b="1" dirty="0" smtClean="0">
              <a:solidFill>
                <a:schemeClr val="tx1"/>
              </a:solidFill>
              <a:latin typeface="Arial" panose="020B0604020202020204" pitchFamily="34" charset="0"/>
              <a:cs typeface="Arial" panose="020B0604020202020204" pitchFamily="34" charset="0"/>
            </a:endParaRPr>
          </a:p>
          <a:p>
            <a:pPr marL="174625" indent="-174625">
              <a:buFont typeface="Wingdings" panose="05000000000000000000" pitchFamily="2" charset="2"/>
              <a:buChar char="§"/>
            </a:pPr>
            <a:r>
              <a:rPr lang="en-ZA" dirty="0">
                <a:solidFill>
                  <a:schemeClr val="tx1"/>
                </a:solidFill>
                <a:latin typeface="Arial" panose="020B0604020202020204" pitchFamily="34" charset="0"/>
                <a:cs typeface="Arial" panose="020B0604020202020204" pitchFamily="34" charset="0"/>
              </a:rPr>
              <a:t>Definition of “declared elected”</a:t>
            </a:r>
          </a:p>
          <a:p>
            <a:pPr marL="174625" indent="-174625">
              <a:buFont typeface="Wingdings" panose="05000000000000000000" pitchFamily="2" charset="2"/>
              <a:buChar char="§"/>
            </a:pPr>
            <a:r>
              <a:rPr lang="en-ZA" dirty="0" smtClean="0">
                <a:solidFill>
                  <a:schemeClr val="tx1"/>
                </a:solidFill>
                <a:latin typeface="Arial" panose="020B0604020202020204" pitchFamily="34" charset="0"/>
                <a:cs typeface="Arial" panose="020B0604020202020204" pitchFamily="34" charset="0"/>
              </a:rPr>
              <a:t>14 day period to inform of vacancy</a:t>
            </a:r>
          </a:p>
          <a:p>
            <a:pPr marL="174625" indent="-174625">
              <a:buFont typeface="Wingdings" panose="05000000000000000000" pitchFamily="2" charset="2"/>
              <a:buChar char="§"/>
            </a:pPr>
            <a:r>
              <a:rPr lang="en-ZA" dirty="0" smtClean="0">
                <a:solidFill>
                  <a:schemeClr val="tx1"/>
                </a:solidFill>
                <a:latin typeface="Arial" panose="020B0604020202020204" pitchFamily="34" charset="0"/>
                <a:cs typeface="Arial" panose="020B0604020202020204" pitchFamily="34" charset="0"/>
              </a:rPr>
              <a:t>Allocation / recalculation for  excessive seats</a:t>
            </a:r>
          </a:p>
          <a:p>
            <a:pPr marL="174625" indent="-174625">
              <a:buFont typeface="Wingdings" panose="05000000000000000000" pitchFamily="2" charset="2"/>
              <a:buChar char="§"/>
            </a:pPr>
            <a:r>
              <a:rPr lang="en-ZA" dirty="0" smtClean="0">
                <a:solidFill>
                  <a:schemeClr val="tx1"/>
                </a:solidFill>
                <a:latin typeface="Arial" panose="020B0604020202020204" pitchFamily="34" charset="0"/>
                <a:cs typeface="Arial" panose="020B0604020202020204" pitchFamily="34" charset="0"/>
              </a:rPr>
              <a:t>Party lists – timeframes</a:t>
            </a:r>
          </a:p>
          <a:p>
            <a:endParaRPr lang="en-ZA" dirty="0" smtClean="0">
              <a:solidFill>
                <a:schemeClr val="tx1"/>
              </a:solidFill>
              <a:latin typeface="Arial" panose="020B0604020202020204" pitchFamily="34" charset="0"/>
              <a:cs typeface="Arial" panose="020B0604020202020204" pitchFamily="34" charset="0"/>
            </a:endParaRPr>
          </a:p>
          <a:p>
            <a:pPr marL="174625" indent="-174625">
              <a:buFont typeface="Wingdings" panose="05000000000000000000" pitchFamily="2" charset="2"/>
              <a:buChar char="§"/>
            </a:pPr>
            <a:endParaRPr lang="en-ZA" dirty="0" smtClean="0">
              <a:solidFill>
                <a:schemeClr val="tx1"/>
              </a:solidFill>
              <a:latin typeface="Arial" panose="020B0604020202020204" pitchFamily="34" charset="0"/>
              <a:cs typeface="Arial" panose="020B0604020202020204" pitchFamily="34" charset="0"/>
            </a:endParaRPr>
          </a:p>
          <a:p>
            <a:pPr marL="174625" indent="-174625">
              <a:buFont typeface="Wingdings" panose="05000000000000000000" pitchFamily="2" charset="2"/>
              <a:buChar char="§"/>
            </a:pPr>
            <a:endParaRPr lang="en-ZA" dirty="0" smtClean="0">
              <a:solidFill>
                <a:schemeClr val="tx1"/>
              </a:solidFill>
              <a:latin typeface="Arial" panose="020B0604020202020204" pitchFamily="34" charset="0"/>
              <a:cs typeface="Arial" panose="020B0604020202020204" pitchFamily="34" charset="0"/>
            </a:endParaRPr>
          </a:p>
          <a:p>
            <a:pPr marL="342900" indent="-342900" algn="ctr">
              <a:buFont typeface="Wingdings" panose="05000000000000000000" pitchFamily="2" charset="2"/>
              <a:buChar char="§"/>
            </a:pPr>
            <a:endParaRPr lang="en-ZA" dirty="0">
              <a:solidFill>
                <a:schemeClr val="tx1"/>
              </a:solidFill>
              <a:latin typeface="Arial" panose="020B0604020202020204" pitchFamily="34" charset="0"/>
              <a:cs typeface="Arial" panose="020B0604020202020204" pitchFamily="34" charset="0"/>
            </a:endParaRPr>
          </a:p>
        </p:txBody>
      </p:sp>
      <p:sp>
        <p:nvSpPr>
          <p:cNvPr id="6" name="Rounded Rectangle 5"/>
          <p:cNvSpPr/>
          <p:nvPr/>
        </p:nvSpPr>
        <p:spPr>
          <a:xfrm>
            <a:off x="4860032" y="1484784"/>
            <a:ext cx="3960440" cy="3077009"/>
          </a:xfrm>
          <a:prstGeom prst="roundRect">
            <a:avLst/>
          </a:prstGeom>
          <a:solidFill>
            <a:schemeClr val="accent1">
              <a:lumMod val="60000"/>
              <a:lumOff val="4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ZA" b="1" dirty="0" smtClean="0">
                <a:solidFill>
                  <a:schemeClr val="tx1"/>
                </a:solidFill>
                <a:latin typeface="Arial" panose="020B0604020202020204" pitchFamily="34" charset="0"/>
                <a:cs typeface="Arial" panose="020B0604020202020204" pitchFamily="34" charset="0"/>
              </a:rPr>
              <a:t>2. </a:t>
            </a:r>
          </a:p>
          <a:p>
            <a:pPr algn="ctr"/>
            <a:r>
              <a:rPr lang="en-ZA" b="1" u="sng" dirty="0" smtClean="0">
                <a:solidFill>
                  <a:schemeClr val="tx1"/>
                </a:solidFill>
                <a:latin typeface="Arial" panose="020B0604020202020204" pitchFamily="34" charset="0"/>
                <a:cs typeface="Arial" panose="020B0604020202020204" pitchFamily="34" charset="0"/>
              </a:rPr>
              <a:t>GOVERNANCE MATTERS</a:t>
            </a:r>
          </a:p>
          <a:p>
            <a:pPr algn="ctr"/>
            <a:endParaRPr lang="en-ZA" sz="1200" b="1" dirty="0" smtClean="0">
              <a:solidFill>
                <a:schemeClr val="tx1"/>
              </a:solidFill>
              <a:latin typeface="Arial" panose="020B0604020202020204" pitchFamily="34" charset="0"/>
              <a:cs typeface="Arial" panose="020B0604020202020204" pitchFamily="34" charset="0"/>
            </a:endParaRPr>
          </a:p>
          <a:p>
            <a:pPr marL="174625" indent="-174625">
              <a:buFont typeface="Wingdings" panose="05000000000000000000" pitchFamily="2" charset="2"/>
              <a:buChar char="§"/>
            </a:pPr>
            <a:r>
              <a:rPr lang="en-ZA" dirty="0" smtClean="0">
                <a:solidFill>
                  <a:schemeClr val="tx1"/>
                </a:solidFill>
                <a:latin typeface="Arial" panose="020B0604020202020204" pitchFamily="34" charset="0"/>
                <a:cs typeface="Arial" panose="020B0604020202020204" pitchFamily="34" charset="0"/>
              </a:rPr>
              <a:t>Abolition of plenary-type municipality</a:t>
            </a:r>
          </a:p>
          <a:p>
            <a:pPr marL="174625" indent="-174625">
              <a:buFont typeface="Wingdings" panose="05000000000000000000" pitchFamily="2" charset="2"/>
              <a:buChar char="§"/>
            </a:pPr>
            <a:r>
              <a:rPr lang="en-ZA" dirty="0">
                <a:solidFill>
                  <a:schemeClr val="tx1"/>
                </a:solidFill>
                <a:latin typeface="Arial" panose="020B0604020202020204" pitchFamily="34" charset="0"/>
                <a:cs typeface="Arial" panose="020B0604020202020204" pitchFamily="34" charset="0"/>
              </a:rPr>
              <a:t>Quorums and decisions</a:t>
            </a:r>
          </a:p>
          <a:p>
            <a:pPr marL="174625" indent="-174625">
              <a:buFont typeface="Wingdings" panose="05000000000000000000" pitchFamily="2" charset="2"/>
              <a:buChar char="§"/>
            </a:pPr>
            <a:r>
              <a:rPr lang="en-ZA" dirty="0" smtClean="0">
                <a:solidFill>
                  <a:schemeClr val="tx1"/>
                </a:solidFill>
                <a:latin typeface="Arial" panose="020B0604020202020204" pitchFamily="34" charset="0"/>
                <a:cs typeface="Arial" panose="020B0604020202020204" pitchFamily="34" charset="0"/>
              </a:rPr>
              <a:t>Use of size of munic to deviate when determining # of cllrs</a:t>
            </a:r>
          </a:p>
          <a:p>
            <a:pPr marL="174625" indent="-174625">
              <a:buFont typeface="Wingdings" panose="05000000000000000000" pitchFamily="2" charset="2"/>
              <a:buChar char="§"/>
            </a:pPr>
            <a:r>
              <a:rPr lang="en-ZA" dirty="0" smtClean="0">
                <a:solidFill>
                  <a:schemeClr val="tx1"/>
                </a:solidFill>
                <a:latin typeface="Arial" panose="020B0604020202020204" pitchFamily="34" charset="0"/>
                <a:cs typeface="Arial" panose="020B0604020202020204" pitchFamily="34" charset="0"/>
              </a:rPr>
              <a:t>Functions of Speakers</a:t>
            </a:r>
          </a:p>
          <a:p>
            <a:pPr marL="174625" indent="-174625">
              <a:buFont typeface="Wingdings" panose="05000000000000000000" pitchFamily="2" charset="2"/>
              <a:buChar char="§"/>
            </a:pPr>
            <a:r>
              <a:rPr lang="en-ZA" dirty="0" smtClean="0">
                <a:solidFill>
                  <a:schemeClr val="tx1"/>
                </a:solidFill>
                <a:latin typeface="Arial" panose="020B0604020202020204" pitchFamily="34" charset="0"/>
                <a:cs typeface="Arial" panose="020B0604020202020204" pitchFamily="34" charset="0"/>
              </a:rPr>
              <a:t>Office of the Whip</a:t>
            </a:r>
          </a:p>
          <a:p>
            <a:pPr marL="174625" indent="-174625">
              <a:buFont typeface="Wingdings" panose="05000000000000000000" pitchFamily="2" charset="2"/>
              <a:buChar char="§"/>
            </a:pPr>
            <a:r>
              <a:rPr lang="en-ZA" dirty="0" smtClean="0">
                <a:solidFill>
                  <a:schemeClr val="tx1"/>
                </a:solidFill>
                <a:latin typeface="Arial" panose="020B0604020202020204" pitchFamily="34" charset="0"/>
                <a:cs typeface="Arial" panose="020B0604020202020204" pitchFamily="34" charset="0"/>
              </a:rPr>
              <a:t>MPACs</a:t>
            </a:r>
          </a:p>
        </p:txBody>
      </p:sp>
      <p:sp>
        <p:nvSpPr>
          <p:cNvPr id="7" name="Rounded Rectangle 6"/>
          <p:cNvSpPr/>
          <p:nvPr/>
        </p:nvSpPr>
        <p:spPr>
          <a:xfrm>
            <a:off x="323528" y="4705809"/>
            <a:ext cx="8496944" cy="1819535"/>
          </a:xfrm>
          <a:prstGeom prst="roundRect">
            <a:avLst/>
          </a:prstGeom>
          <a:solidFill>
            <a:schemeClr val="accent4">
              <a:lumMod val="60000"/>
              <a:lumOff val="4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ZA" b="1" dirty="0" smtClean="0">
                <a:solidFill>
                  <a:schemeClr val="tx1"/>
                </a:solidFill>
                <a:latin typeface="Arial" panose="020B0604020202020204" pitchFamily="34" charset="0"/>
                <a:cs typeface="Arial" panose="020B0604020202020204" pitchFamily="34" charset="0"/>
              </a:rPr>
              <a:t>3. </a:t>
            </a:r>
          </a:p>
          <a:p>
            <a:pPr algn="ctr"/>
            <a:r>
              <a:rPr lang="en-ZA" b="1" u="sng" dirty="0" smtClean="0">
                <a:solidFill>
                  <a:schemeClr val="tx1"/>
                </a:solidFill>
                <a:latin typeface="Arial" panose="020B0604020202020204" pitchFamily="34" charset="0"/>
                <a:cs typeface="Arial" panose="020B0604020202020204" pitchFamily="34" charset="0"/>
              </a:rPr>
              <a:t>OTHER MATTERS</a:t>
            </a:r>
          </a:p>
          <a:p>
            <a:pPr marL="174625" indent="-174625">
              <a:buFont typeface="Wingdings" panose="05000000000000000000" pitchFamily="2" charset="2"/>
              <a:buChar char="§"/>
            </a:pPr>
            <a:r>
              <a:rPr lang="en-ZA" dirty="0" smtClean="0">
                <a:solidFill>
                  <a:schemeClr val="tx1"/>
                </a:solidFill>
                <a:latin typeface="Arial" panose="020B0604020202020204" pitchFamily="34" charset="0"/>
                <a:cs typeface="Arial" panose="020B0604020202020204" pitchFamily="34" charset="0"/>
              </a:rPr>
              <a:t>Removal of reference to District Management Areas (DMAs)</a:t>
            </a:r>
          </a:p>
          <a:p>
            <a:pPr marL="174625" indent="-174625">
              <a:buFont typeface="Wingdings" panose="05000000000000000000" pitchFamily="2" charset="2"/>
              <a:buChar char="§"/>
            </a:pPr>
            <a:r>
              <a:rPr lang="en-ZA" dirty="0" smtClean="0">
                <a:solidFill>
                  <a:schemeClr val="tx1"/>
                </a:solidFill>
                <a:latin typeface="Arial" panose="020B0604020202020204" pitchFamily="34" charset="0"/>
                <a:cs typeface="Arial" panose="020B0604020202020204" pitchFamily="34" charset="0"/>
              </a:rPr>
              <a:t>Migrate Section 85(3) and (4) of the MSA to the MDA</a:t>
            </a:r>
          </a:p>
          <a:p>
            <a:pPr marL="174625" indent="-174625">
              <a:buFont typeface="Wingdings" panose="05000000000000000000" pitchFamily="2" charset="2"/>
              <a:buChar char="§"/>
            </a:pPr>
            <a:r>
              <a:rPr lang="en-ZA" dirty="0" smtClean="0">
                <a:solidFill>
                  <a:schemeClr val="tx1"/>
                </a:solidFill>
                <a:latin typeface="Arial" panose="020B0604020202020204" pitchFamily="34" charset="0"/>
                <a:cs typeface="Arial" panose="020B0604020202020204" pitchFamily="34" charset="0"/>
              </a:rPr>
              <a:t>Migrate Section 19 of the Systems Act to the MSA</a:t>
            </a:r>
          </a:p>
          <a:p>
            <a:pPr marL="174625" indent="-174625">
              <a:buFont typeface="Wingdings" panose="05000000000000000000" pitchFamily="2" charset="2"/>
              <a:buChar char="§"/>
            </a:pPr>
            <a:r>
              <a:rPr lang="en-ZA" dirty="0" smtClean="0">
                <a:solidFill>
                  <a:schemeClr val="tx1"/>
                </a:solidFill>
                <a:latin typeface="Arial" panose="020B0604020202020204" pitchFamily="34" charset="0"/>
                <a:cs typeface="Arial" panose="020B0604020202020204" pitchFamily="34" charset="0"/>
              </a:rPr>
              <a:t>Migrate Schedule 1 of the Systems Act to the MSA</a:t>
            </a:r>
          </a:p>
        </p:txBody>
      </p:sp>
      <p:sp>
        <p:nvSpPr>
          <p:cNvPr id="8" name="Rounded Rectangle 7"/>
          <p:cNvSpPr/>
          <p:nvPr/>
        </p:nvSpPr>
        <p:spPr>
          <a:xfrm>
            <a:off x="323528" y="627586"/>
            <a:ext cx="8496944" cy="713182"/>
          </a:xfrm>
          <a:prstGeom prst="roundRect">
            <a:avLst/>
          </a:prstGeom>
          <a:solidFill>
            <a:schemeClr val="accent4">
              <a:lumMod val="20000"/>
              <a:lumOff val="80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ZA" b="1" dirty="0" smtClean="0">
                <a:solidFill>
                  <a:schemeClr val="tx1"/>
                </a:solidFill>
                <a:latin typeface="Arial" panose="020B0604020202020204" pitchFamily="34" charset="0"/>
                <a:cs typeface="Arial" panose="020B0604020202020204" pitchFamily="34" charset="0"/>
              </a:rPr>
              <a:t>1. </a:t>
            </a:r>
          </a:p>
          <a:p>
            <a:pPr algn="ctr"/>
            <a:r>
              <a:rPr lang="en-ZA" b="1" u="sng" dirty="0" smtClean="0">
                <a:solidFill>
                  <a:schemeClr val="tx1"/>
                </a:solidFill>
                <a:latin typeface="Arial" panose="020B0604020202020204" pitchFamily="34" charset="0"/>
                <a:cs typeface="Arial" panose="020B0604020202020204" pitchFamily="34" charset="0"/>
              </a:rPr>
              <a:t>34 provisions in the Bill: Electoral; Governance; Other</a:t>
            </a:r>
          </a:p>
          <a:p>
            <a:pPr algn="ctr"/>
            <a:r>
              <a:rPr lang="en-ZA" b="1" u="sng" dirty="0" smtClean="0">
                <a:solidFill>
                  <a:schemeClr val="tx1"/>
                </a:solidFill>
                <a:latin typeface="Arial" panose="020B0604020202020204" pitchFamily="34" charset="0"/>
                <a:cs typeface="Arial" panose="020B0604020202020204" pitchFamily="34" charset="0"/>
              </a:rPr>
              <a:t>Note: Colour-coding</a:t>
            </a:r>
          </a:p>
          <a:p>
            <a:pPr algn="ctr"/>
            <a:endParaRPr lang="en-ZA"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0924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txBox="1">
            <a:spLocks/>
          </p:cNvSpPr>
          <p:nvPr/>
        </p:nvSpPr>
        <p:spPr bwMode="auto">
          <a:xfrm>
            <a:off x="-180528" y="1264890"/>
            <a:ext cx="9145015" cy="530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23900" indent="-36830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lvl="1">
              <a:buFont typeface="Wingdings" panose="05000000000000000000" pitchFamily="2" charset="2"/>
              <a:buChar char="q"/>
            </a:pPr>
            <a:endParaRPr lang="en-ZA" altLang="en-US" sz="2400" dirty="0"/>
          </a:p>
          <a:p>
            <a:pPr lvl="1">
              <a:buFont typeface="Wingdings" panose="05000000000000000000" pitchFamily="2" charset="2"/>
              <a:buChar char="q"/>
            </a:pPr>
            <a:endParaRPr lang="en-GB" altLang="en-US" sz="2400" dirty="0"/>
          </a:p>
        </p:txBody>
      </p:sp>
      <p:sp>
        <p:nvSpPr>
          <p:cNvPr id="922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34A026C0-070D-4DEA-B4DE-796C13942D6B}" type="slidenum">
              <a:rPr lang="en-ZA" altLang="en-US" sz="1200" smtClean="0"/>
              <a:pPr>
                <a:spcBef>
                  <a:spcPct val="0"/>
                </a:spcBef>
                <a:buFontTx/>
                <a:buNone/>
              </a:pPr>
              <a:t>6</a:t>
            </a:fld>
            <a:endParaRPr lang="en-ZA" altLang="en-US" sz="1200" smtClean="0"/>
          </a:p>
        </p:txBody>
      </p:sp>
      <p:graphicFrame>
        <p:nvGraphicFramePr>
          <p:cNvPr id="2" name="Table 1"/>
          <p:cNvGraphicFramePr>
            <a:graphicFrameLocks noGrp="1"/>
          </p:cNvGraphicFramePr>
          <p:nvPr>
            <p:extLst>
              <p:ext uri="{D42A27DB-BD31-4B8C-83A1-F6EECF244321}">
                <p14:modId xmlns:p14="http://schemas.microsoft.com/office/powerpoint/2010/main" val="489515614"/>
              </p:ext>
            </p:extLst>
          </p:nvPr>
        </p:nvGraphicFramePr>
        <p:xfrm>
          <a:off x="35496" y="28148"/>
          <a:ext cx="9144000" cy="6948273"/>
        </p:xfrm>
        <a:graphic>
          <a:graphicData uri="http://schemas.openxmlformats.org/drawingml/2006/table">
            <a:tbl>
              <a:tblPr firstRow="1" firstCol="1" bandRow="1">
                <a:tableStyleId>{21E4AEA4-8DFA-4A89-87EB-49C32662AFE0}</a:tableStyleId>
              </a:tblPr>
              <a:tblGrid>
                <a:gridCol w="1043314">
                  <a:extLst>
                    <a:ext uri="{9D8B030D-6E8A-4147-A177-3AD203B41FA5}">
                      <a16:colId xmlns:a16="http://schemas.microsoft.com/office/drawing/2014/main" val="4108935219"/>
                    </a:ext>
                  </a:extLst>
                </a:gridCol>
                <a:gridCol w="2672391">
                  <a:extLst>
                    <a:ext uri="{9D8B030D-6E8A-4147-A177-3AD203B41FA5}">
                      <a16:colId xmlns:a16="http://schemas.microsoft.com/office/drawing/2014/main" val="1968348070"/>
                    </a:ext>
                  </a:extLst>
                </a:gridCol>
                <a:gridCol w="5428295">
                  <a:extLst>
                    <a:ext uri="{9D8B030D-6E8A-4147-A177-3AD203B41FA5}">
                      <a16:colId xmlns:a16="http://schemas.microsoft.com/office/drawing/2014/main" val="3768011985"/>
                    </a:ext>
                  </a:extLst>
                </a:gridCol>
              </a:tblGrid>
              <a:tr h="246982">
                <a:tc>
                  <a:txBody>
                    <a:bodyPr/>
                    <a:lstStyle/>
                    <a:p>
                      <a:pPr algn="ctr">
                        <a:lnSpc>
                          <a:spcPct val="107000"/>
                        </a:lnSpc>
                        <a:spcAft>
                          <a:spcPts val="0"/>
                        </a:spcAft>
                      </a:pPr>
                      <a:r>
                        <a:rPr lang="en-ZA" sz="1600" dirty="0" smtClean="0">
                          <a:solidFill>
                            <a:schemeClr val="tx1"/>
                          </a:solidFill>
                          <a:effectLst/>
                          <a:latin typeface="Arial" panose="020B0604020202020204" pitchFamily="34" charset="0"/>
                          <a:cs typeface="Arial" panose="020B0604020202020204" pitchFamily="34" charset="0"/>
                        </a:rPr>
                        <a:t>SECTION</a:t>
                      </a:r>
                      <a:endParaRPr lang="en-ZA" sz="1600" dirty="0">
                        <a:solidFill>
                          <a:schemeClr val="tx1"/>
                        </a:solidFill>
                        <a:effectLst/>
                        <a:latin typeface="Arial" panose="020B0604020202020204" pitchFamily="34" charset="0"/>
                        <a:cs typeface="Arial" panose="020B0604020202020204" pitchFamily="34" charset="0"/>
                      </a:endParaRPr>
                    </a:p>
                  </a:txBody>
                  <a:tcPr marL="54901" marR="549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PROVISION</a:t>
                      </a:r>
                    </a:p>
                  </a:txBody>
                  <a:tcPr marL="54901" marR="549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en-ZA" sz="1600" dirty="0" smtClean="0">
                          <a:solidFill>
                            <a:schemeClr val="tx1"/>
                          </a:solidFill>
                          <a:effectLst/>
                          <a:latin typeface="Arial" panose="020B0604020202020204" pitchFamily="34" charset="0"/>
                          <a:cs typeface="Arial" panose="020B0604020202020204" pitchFamily="34" charset="0"/>
                        </a:rPr>
                        <a:t>PROPOSED</a:t>
                      </a:r>
                      <a:r>
                        <a:rPr lang="en-ZA" sz="1600" baseline="0" dirty="0" smtClean="0">
                          <a:solidFill>
                            <a:schemeClr val="tx1"/>
                          </a:solidFill>
                          <a:effectLst/>
                          <a:latin typeface="Arial" panose="020B0604020202020204" pitchFamily="34" charset="0"/>
                          <a:cs typeface="Arial" panose="020B0604020202020204" pitchFamily="34" charset="0"/>
                        </a:rPr>
                        <a:t> </a:t>
                      </a:r>
                      <a:r>
                        <a:rPr lang="en-ZA" sz="1600" dirty="0" smtClean="0">
                          <a:solidFill>
                            <a:schemeClr val="tx1"/>
                          </a:solidFill>
                          <a:effectLst/>
                          <a:latin typeface="Arial" panose="020B0604020202020204" pitchFamily="34" charset="0"/>
                          <a:cs typeface="Arial" panose="020B0604020202020204" pitchFamily="34" charset="0"/>
                        </a:rPr>
                        <a:t>AMENDMENT</a:t>
                      </a:r>
                      <a:endParaRPr lang="en-ZA" sz="1600" dirty="0">
                        <a:solidFill>
                          <a:schemeClr val="tx1"/>
                        </a:solidFill>
                        <a:effectLst/>
                        <a:latin typeface="Arial" panose="020B0604020202020204" pitchFamily="34" charset="0"/>
                        <a:cs typeface="Arial" panose="020B0604020202020204" pitchFamily="34" charset="0"/>
                      </a:endParaRPr>
                    </a:p>
                  </a:txBody>
                  <a:tcPr marL="54901" marR="549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009687996"/>
                  </a:ext>
                </a:extLst>
              </a:tr>
              <a:tr h="1216937">
                <a:tc>
                  <a:txBody>
                    <a:bodyPr/>
                    <a:lstStyle/>
                    <a:p>
                      <a:pPr marL="0" indent="0" algn="ctr">
                        <a:lnSpc>
                          <a:spcPct val="107000"/>
                        </a:lnSpc>
                        <a:spcAft>
                          <a:spcPts val="0"/>
                        </a:spcAft>
                        <a:buFont typeface="+mj-lt"/>
                        <a:buNone/>
                      </a:pPr>
                      <a:r>
                        <a:rPr lang="en-ZA" sz="1600" dirty="0" smtClean="0">
                          <a:solidFill>
                            <a:schemeClr val="tx1"/>
                          </a:solidFill>
                          <a:effectLst/>
                          <a:latin typeface="Arial" panose="020B0604020202020204" pitchFamily="34" charset="0"/>
                          <a:cs typeface="Arial" panose="020B0604020202020204" pitchFamily="34" charset="0"/>
                        </a:rPr>
                        <a:t>1. </a:t>
                      </a:r>
                      <a:endParaRPr lang="en-ZA" sz="1600"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ZA" sz="16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Section 1: Definitions</a:t>
                      </a:r>
                      <a:endParaRPr lang="en-ZA"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177800" indent="-177800" algn="just">
                        <a:lnSpc>
                          <a:spcPct val="107000"/>
                        </a:lnSpc>
                        <a:buFont typeface="Wingdings" panose="05000000000000000000" pitchFamily="2" charset="2"/>
                        <a:buChar char="§"/>
                      </a:pPr>
                      <a:r>
                        <a:rPr lang="en-ZA" sz="1600" dirty="0" smtClean="0">
                          <a:solidFill>
                            <a:schemeClr val="tx1"/>
                          </a:solidFill>
                          <a:effectLst/>
                          <a:latin typeface="Arial" panose="020B0604020202020204" pitchFamily="34" charset="0"/>
                          <a:cs typeface="Arial" panose="020B0604020202020204" pitchFamily="34" charset="0"/>
                        </a:rPr>
                        <a:t>The term </a:t>
                      </a:r>
                      <a:r>
                        <a:rPr lang="en-ZA" sz="1600" b="1" dirty="0" smtClean="0">
                          <a:solidFill>
                            <a:schemeClr val="tx1"/>
                          </a:solidFill>
                          <a:effectLst/>
                          <a:latin typeface="Arial" panose="020B0604020202020204" pitchFamily="34" charset="0"/>
                          <a:cs typeface="Arial" panose="020B0604020202020204" pitchFamily="34" charset="0"/>
                        </a:rPr>
                        <a:t>“declared elected”</a:t>
                      </a:r>
                      <a:r>
                        <a:rPr lang="en-ZA" sz="1600" dirty="0" smtClean="0">
                          <a:solidFill>
                            <a:schemeClr val="tx1"/>
                          </a:solidFill>
                          <a:effectLst/>
                          <a:latin typeface="Arial" panose="020B0604020202020204" pitchFamily="34" charset="0"/>
                          <a:cs typeface="Arial" panose="020B0604020202020204" pitchFamily="34" charset="0"/>
                        </a:rPr>
                        <a:t> be defined.</a:t>
                      </a:r>
                    </a:p>
                    <a:p>
                      <a:pPr marL="177800" indent="-177800" algn="just">
                        <a:lnSpc>
                          <a:spcPct val="107000"/>
                        </a:lnSpc>
                        <a:buFont typeface="Wingdings" panose="05000000000000000000" pitchFamily="2" charset="2"/>
                        <a:buChar char="§"/>
                      </a:pPr>
                      <a:r>
                        <a:rPr lang="en-ZA" sz="1600" dirty="0" smtClean="0">
                          <a:solidFill>
                            <a:schemeClr val="tx1"/>
                          </a:solidFill>
                          <a:effectLst/>
                          <a:latin typeface="Arial" panose="020B0604020202020204" pitchFamily="34" charset="0"/>
                          <a:cs typeface="Arial" panose="020B0604020202020204" pitchFamily="34" charset="0"/>
                        </a:rPr>
                        <a:t>Definition</a:t>
                      </a:r>
                      <a:r>
                        <a:rPr lang="en-ZA" sz="1600" baseline="0" dirty="0" smtClean="0">
                          <a:solidFill>
                            <a:schemeClr val="tx1"/>
                          </a:solidFill>
                          <a:effectLst/>
                          <a:latin typeface="Arial" panose="020B0604020202020204" pitchFamily="34" charset="0"/>
                          <a:cs typeface="Arial" panose="020B0604020202020204" pitchFamily="34" charset="0"/>
                        </a:rPr>
                        <a:t> of “</a:t>
                      </a:r>
                      <a:r>
                        <a:rPr lang="en-ZA" sz="1600" b="1" baseline="0" dirty="0" smtClean="0">
                          <a:solidFill>
                            <a:schemeClr val="tx1"/>
                          </a:solidFill>
                          <a:effectLst/>
                          <a:latin typeface="Arial" panose="020B0604020202020204" pitchFamily="34" charset="0"/>
                          <a:cs typeface="Arial" panose="020B0604020202020204" pitchFamily="34" charset="0"/>
                        </a:rPr>
                        <a:t>DMA” </a:t>
                      </a:r>
                      <a:r>
                        <a:rPr lang="en-ZA" sz="1600" b="0" baseline="0" dirty="0" smtClean="0">
                          <a:solidFill>
                            <a:schemeClr val="tx1"/>
                          </a:solidFill>
                          <a:effectLst/>
                          <a:latin typeface="Arial" panose="020B0604020202020204" pitchFamily="34" charset="0"/>
                          <a:cs typeface="Arial" panose="020B0604020202020204" pitchFamily="34" charset="0"/>
                        </a:rPr>
                        <a:t>deleted.</a:t>
                      </a:r>
                    </a:p>
                    <a:p>
                      <a:pPr marL="177800" indent="-177800" algn="just">
                        <a:lnSpc>
                          <a:spcPct val="107000"/>
                        </a:lnSpc>
                        <a:buFont typeface="Wingdings" panose="05000000000000000000" pitchFamily="2" charset="2"/>
                        <a:buChar char="§"/>
                      </a:pPr>
                      <a:r>
                        <a:rPr lang="en-ZA" sz="1600" b="0" baseline="0" dirty="0" smtClean="0">
                          <a:solidFill>
                            <a:schemeClr val="tx1"/>
                          </a:solidFill>
                          <a:effectLst/>
                          <a:latin typeface="Arial" panose="020B0604020202020204" pitchFamily="34" charset="0"/>
                          <a:cs typeface="Arial" panose="020B0604020202020204" pitchFamily="34" charset="0"/>
                        </a:rPr>
                        <a:t>Definition of </a:t>
                      </a:r>
                      <a:r>
                        <a:rPr lang="en-ZA" sz="1600" b="1" baseline="0" dirty="0" smtClean="0">
                          <a:solidFill>
                            <a:schemeClr val="tx1"/>
                          </a:solidFill>
                          <a:effectLst/>
                          <a:latin typeface="Arial" panose="020B0604020202020204" pitchFamily="34" charset="0"/>
                          <a:cs typeface="Arial" panose="020B0604020202020204" pitchFamily="34" charset="0"/>
                        </a:rPr>
                        <a:t>“election” </a:t>
                      </a:r>
                      <a:r>
                        <a:rPr lang="en-ZA" sz="1600" b="0" baseline="0" dirty="0" smtClean="0">
                          <a:solidFill>
                            <a:schemeClr val="tx1"/>
                          </a:solidFill>
                          <a:effectLst/>
                          <a:latin typeface="Arial" panose="020B0604020202020204" pitchFamily="34" charset="0"/>
                          <a:cs typeface="Arial" panose="020B0604020202020204" pitchFamily="34" charset="0"/>
                        </a:rPr>
                        <a:t>is substituted.</a:t>
                      </a:r>
                    </a:p>
                    <a:p>
                      <a:pPr marL="177800" indent="-177800" algn="just">
                        <a:lnSpc>
                          <a:spcPct val="107000"/>
                        </a:lnSpc>
                        <a:buFont typeface="Wingdings" panose="05000000000000000000" pitchFamily="2" charset="2"/>
                        <a:buChar char="§"/>
                      </a:pPr>
                      <a:r>
                        <a:rPr lang="en-ZA" sz="1600" dirty="0" smtClean="0">
                          <a:solidFill>
                            <a:schemeClr val="tx1"/>
                          </a:solidFill>
                          <a:effectLst/>
                          <a:latin typeface="Arial" panose="020B0604020202020204" pitchFamily="34" charset="0"/>
                          <a:cs typeface="Arial" panose="020B0604020202020204" pitchFamily="34" charset="0"/>
                        </a:rPr>
                        <a:t>Insertion of definition for </a:t>
                      </a:r>
                      <a:r>
                        <a:rPr lang="en-ZA" sz="1600" b="1" dirty="0" smtClean="0">
                          <a:solidFill>
                            <a:schemeClr val="tx1"/>
                          </a:solidFill>
                          <a:effectLst/>
                          <a:latin typeface="Arial" panose="020B0604020202020204" pitchFamily="34" charset="0"/>
                          <a:cs typeface="Arial" panose="020B0604020202020204" pitchFamily="34" charset="0"/>
                        </a:rPr>
                        <a:t>“whip”.</a:t>
                      </a:r>
                    </a:p>
                    <a:p>
                      <a:pPr marL="177800" indent="-177800" algn="just">
                        <a:lnSpc>
                          <a:spcPct val="107000"/>
                        </a:lnSpc>
                        <a:buFont typeface="Wingdings" panose="05000000000000000000" pitchFamily="2" charset="2"/>
                        <a:buChar char="§"/>
                      </a:pPr>
                      <a:r>
                        <a:rPr lang="en-ZA" sz="1600" b="1" dirty="0" smtClean="0">
                          <a:solidFill>
                            <a:srgbClr val="FF0000"/>
                          </a:solidFill>
                          <a:effectLst/>
                          <a:latin typeface="Arial" panose="020B0604020202020204" pitchFamily="34" charset="0"/>
                          <a:cs typeface="Arial" panose="020B0604020202020204" pitchFamily="34" charset="0"/>
                        </a:rPr>
                        <a:t>WHIP </a:t>
                      </a:r>
                      <a:r>
                        <a:rPr lang="en-ZA" sz="1600" b="0" dirty="0" smtClean="0">
                          <a:solidFill>
                            <a:srgbClr val="FF0000"/>
                          </a:solidFill>
                          <a:effectLst/>
                          <a:latin typeface="Arial" panose="020B0604020202020204" pitchFamily="34" charset="0"/>
                          <a:cs typeface="Arial" panose="020B0604020202020204" pitchFamily="34" charset="0"/>
                        </a:rPr>
                        <a:t>defined</a:t>
                      </a:r>
                      <a:endParaRPr lang="en-ZA" sz="1600" b="1" dirty="0" smtClean="0">
                        <a:solidFill>
                          <a:srgbClr val="FF0000"/>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631035096"/>
                  </a:ext>
                </a:extLst>
              </a:tr>
              <a:tr h="493964">
                <a:tc>
                  <a:txBody>
                    <a:bodyPr/>
                    <a:lstStyle/>
                    <a:p>
                      <a:pPr marL="0" indent="0" algn="ctr">
                        <a:lnSpc>
                          <a:spcPct val="107000"/>
                        </a:lnSpc>
                        <a:spcAft>
                          <a:spcPts val="0"/>
                        </a:spcAft>
                        <a:buFont typeface="+mj-lt"/>
                        <a:buNone/>
                      </a:pPr>
                      <a:r>
                        <a:rPr lang="en-ZA" sz="1600" dirty="0" smtClean="0">
                          <a:solidFill>
                            <a:schemeClr val="tx1"/>
                          </a:solidFill>
                          <a:effectLst/>
                          <a:latin typeface="Arial" panose="020B0604020202020204" pitchFamily="34" charset="0"/>
                          <a:cs typeface="Arial" panose="020B0604020202020204" pitchFamily="34" charset="0"/>
                        </a:rPr>
                        <a:t>2. </a:t>
                      </a:r>
                      <a:endParaRPr lang="en-ZA" sz="1600"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Section 6: DMAs</a:t>
                      </a:r>
                      <a:endParaRPr lang="en-ZA"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177800" marR="0" lvl="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kern="1200" dirty="0" smtClean="0">
                          <a:solidFill>
                            <a:schemeClr val="tx1"/>
                          </a:solidFill>
                          <a:effectLst/>
                          <a:latin typeface="Arial" panose="020B0604020202020204" pitchFamily="34" charset="0"/>
                          <a:ea typeface="+mn-ea"/>
                          <a:cs typeface="Arial" panose="020B0604020202020204" pitchFamily="34" charset="0"/>
                        </a:rPr>
                        <a:t>Section 6 (and other related provisions dealing with DMAs)</a:t>
                      </a:r>
                      <a:r>
                        <a:rPr kumimoji="0" lang="en-ZA" sz="16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repealed.</a:t>
                      </a:r>
                      <a:r>
                        <a:rPr lang="en-ZA" sz="1600" b="0" kern="1200" dirty="0" smtClean="0">
                          <a:solidFill>
                            <a:schemeClr val="tx1"/>
                          </a:solidFill>
                          <a:effectLst/>
                          <a:latin typeface="Arial" panose="020B0604020202020204" pitchFamily="34" charset="0"/>
                          <a:ea typeface="+mn-ea"/>
                          <a:cs typeface="Arial" panose="020B0604020202020204" pitchFamily="34" charset="0"/>
                        </a:rPr>
                        <a:t> </a:t>
                      </a:r>
                      <a:endParaRPr lang="en-ZA" sz="1600" b="0" dirty="0" smtClean="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3097917720"/>
                  </a:ext>
                </a:extLst>
              </a:tr>
              <a:tr h="740946">
                <a:tc>
                  <a:txBody>
                    <a:bodyPr/>
                    <a:lstStyle/>
                    <a:p>
                      <a:pPr marL="0" indent="0" algn="ctr">
                        <a:lnSpc>
                          <a:spcPct val="107000"/>
                        </a:lnSpc>
                        <a:spcAft>
                          <a:spcPts val="0"/>
                        </a:spcAft>
                        <a:buFont typeface="+mj-lt"/>
                        <a:buNone/>
                      </a:pPr>
                      <a:r>
                        <a:rPr lang="en-ZA" sz="1600" dirty="0" smtClean="0">
                          <a:solidFill>
                            <a:schemeClr val="tx1"/>
                          </a:solidFill>
                          <a:effectLst/>
                          <a:latin typeface="Arial" panose="020B0604020202020204" pitchFamily="34" charset="0"/>
                          <a:cs typeface="Arial" panose="020B0604020202020204" pitchFamily="34" charset="0"/>
                        </a:rPr>
                        <a:t>3. to </a:t>
                      </a:r>
                      <a:r>
                        <a:rPr lang="en-ZA" sz="1600" baseline="0" dirty="0" smtClean="0">
                          <a:solidFill>
                            <a:schemeClr val="tx1"/>
                          </a:solidFill>
                          <a:effectLst/>
                          <a:latin typeface="Arial" panose="020B0604020202020204" pitchFamily="34" charset="0"/>
                          <a:cs typeface="Arial" panose="020B0604020202020204" pitchFamily="34" charset="0"/>
                        </a:rPr>
                        <a:t>5.</a:t>
                      </a:r>
                      <a:endParaRPr lang="en-ZA" sz="1600"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ZA" sz="1600" b="0" kern="1200" dirty="0" smtClean="0">
                          <a:solidFill>
                            <a:schemeClr val="tx1"/>
                          </a:solidFill>
                          <a:effectLst/>
                          <a:latin typeface="Arial" panose="020B0604020202020204" pitchFamily="34" charset="0"/>
                          <a:ea typeface="+mn-ea"/>
                          <a:cs typeface="Arial" panose="020B0604020202020204" pitchFamily="34" charset="0"/>
                        </a:rPr>
                        <a:t>Sections 7(c), 9(e), 9(f),</a:t>
                      </a:r>
                      <a:r>
                        <a:rPr lang="en-ZA" sz="1600" b="0" kern="1200" baseline="0" dirty="0" smtClean="0">
                          <a:solidFill>
                            <a:schemeClr val="tx1"/>
                          </a:solidFill>
                          <a:effectLst/>
                          <a:latin typeface="Arial" panose="020B0604020202020204" pitchFamily="34" charset="0"/>
                          <a:ea typeface="+mn-ea"/>
                          <a:cs typeface="Arial" panose="020B0604020202020204" pitchFamily="34" charset="0"/>
                        </a:rPr>
                        <a:t> 1</a:t>
                      </a:r>
                      <a:r>
                        <a:rPr lang="en-ZA" sz="1600" b="0" kern="1200" dirty="0" smtClean="0">
                          <a:solidFill>
                            <a:schemeClr val="tx1"/>
                          </a:solidFill>
                          <a:effectLst/>
                          <a:latin typeface="Arial" panose="020B0604020202020204" pitchFamily="34" charset="0"/>
                          <a:ea typeface="+mn-ea"/>
                          <a:cs typeface="Arial" panose="020B0604020202020204" pitchFamily="34" charset="0"/>
                        </a:rPr>
                        <a:t>0(c) are deleted: Types of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231775" marR="0" lvl="0" indent="-231775"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kern="1200" dirty="0" smtClean="0">
                          <a:solidFill>
                            <a:schemeClr val="tx1"/>
                          </a:solidFill>
                          <a:effectLst/>
                          <a:latin typeface="Arial" panose="020B0604020202020204" pitchFamily="34" charset="0"/>
                          <a:ea typeface="+mn-ea"/>
                          <a:cs typeface="Arial" panose="020B0604020202020204" pitchFamily="34" charset="0"/>
                        </a:rPr>
                        <a:t>Abolition of the plenary-type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505835697"/>
                  </a:ext>
                </a:extLst>
              </a:tr>
              <a:tr h="740946">
                <a:tc>
                  <a:txBody>
                    <a:bodyPr/>
                    <a:lstStyle/>
                    <a:p>
                      <a:pPr marL="0" indent="0" algn="ctr">
                        <a:lnSpc>
                          <a:spcPct val="107000"/>
                        </a:lnSpc>
                        <a:spcAft>
                          <a:spcPts val="0"/>
                        </a:spcAft>
                        <a:buFont typeface="+mj-lt"/>
                        <a:buNone/>
                      </a:pPr>
                      <a:r>
                        <a:rPr lang="en-ZA" sz="1600" strike="dblStrike" baseline="0" dirty="0" smtClean="0">
                          <a:solidFill>
                            <a:schemeClr val="tx1"/>
                          </a:solidFill>
                          <a:effectLst/>
                          <a:latin typeface="Arial" panose="020B0604020202020204" pitchFamily="34" charset="0"/>
                          <a:cs typeface="Arial" panose="020B0604020202020204" pitchFamily="34" charset="0"/>
                        </a:rPr>
                        <a:t>6.</a:t>
                      </a:r>
                      <a:endParaRPr lang="en-ZA" sz="1600" strike="dblStrike" baseline="0"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ZA" sz="1600" b="0" strike="dblStrike" kern="1200" baseline="0" dirty="0" smtClean="0">
                          <a:solidFill>
                            <a:schemeClr val="tx1"/>
                          </a:solidFill>
                          <a:effectLst/>
                          <a:latin typeface="Arial" panose="020B0604020202020204" pitchFamily="34" charset="0"/>
                          <a:ea typeface="+mn-ea"/>
                          <a:cs typeface="Arial" panose="020B0604020202020204" pitchFamily="34" charset="0"/>
                        </a:rPr>
                        <a:t>Section 12(4)(a) is deleted: MECs to establish municipalities.</a:t>
                      </a:r>
                      <a:endParaRPr lang="en-ZA" sz="1600" b="0" strike="dblStrike"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177800" indent="-177800" algn="just">
                        <a:lnSpc>
                          <a:spcPct val="107000"/>
                        </a:lnSpc>
                        <a:spcAft>
                          <a:spcPts val="0"/>
                        </a:spcAft>
                        <a:buFont typeface="Wingdings" panose="05000000000000000000" pitchFamily="2" charset="2"/>
                        <a:buChar char="§"/>
                      </a:pPr>
                      <a:r>
                        <a:rPr lang="en-ZA" sz="1600" b="0" strike="dblStrike" kern="1200" baseline="0" dirty="0" smtClean="0">
                          <a:solidFill>
                            <a:schemeClr val="tx1"/>
                          </a:solidFill>
                          <a:effectLst/>
                          <a:latin typeface="Arial" panose="020B0604020202020204" pitchFamily="34" charset="0"/>
                          <a:ea typeface="+mn-ea"/>
                          <a:cs typeface="Arial" panose="020B0604020202020204" pitchFamily="34" charset="0"/>
                        </a:rPr>
                        <a:t>The subsection is deleted because it is repeated in 12(4)(b) – consultation with SALGA and existing municipalities.</a:t>
                      </a:r>
                      <a:endParaRPr lang="en-ZA" sz="1600" b="0" strike="dblStrike" baseline="0" dirty="0" smtClean="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469822507"/>
                  </a:ext>
                </a:extLst>
              </a:tr>
              <a:tr h="740946">
                <a:tc>
                  <a:txBody>
                    <a:bodyPr/>
                    <a:lstStyle/>
                    <a:p>
                      <a:pPr marL="0" indent="0" algn="ctr">
                        <a:lnSpc>
                          <a:spcPct val="107000"/>
                        </a:lnSpc>
                        <a:spcAft>
                          <a:spcPts val="0"/>
                        </a:spcAft>
                        <a:buFont typeface="+mj-lt"/>
                        <a:buNone/>
                      </a:pPr>
                      <a:r>
                        <a:rPr lang="en-ZA" sz="1600" strike="dblStrike" baseline="0" dirty="0" smtClean="0">
                          <a:solidFill>
                            <a:schemeClr val="tx1"/>
                          </a:solidFill>
                          <a:effectLst/>
                          <a:latin typeface="Arial" panose="020B0604020202020204" pitchFamily="34" charset="0"/>
                          <a:cs typeface="Arial" panose="020B0604020202020204" pitchFamily="34" charset="0"/>
                        </a:rPr>
                        <a:t>7. </a:t>
                      </a:r>
                      <a:endParaRPr lang="en-ZA" sz="1600" strike="dblStrike" baseline="0"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ZA" sz="1600" b="0" strike="dblStrike" kern="1200" baseline="0" dirty="0" smtClean="0">
                          <a:solidFill>
                            <a:schemeClr val="tx1"/>
                          </a:solidFill>
                          <a:effectLst/>
                          <a:latin typeface="Arial" panose="020B0604020202020204" pitchFamily="34" charset="0"/>
                          <a:ea typeface="+mn-ea"/>
                          <a:cs typeface="Arial" panose="020B0604020202020204" pitchFamily="34" charset="0"/>
                        </a:rPr>
                        <a:t>Section 16(3)(a) is deleted: Amendment of Section 12 Notices</a:t>
                      </a:r>
                      <a:endParaRPr lang="en-ZA" sz="1600" b="0" strike="dblStrike"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177800" marR="0" lvl="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strike="dblStrike" kern="1200" baseline="0" dirty="0" smtClean="0">
                          <a:solidFill>
                            <a:schemeClr val="tx1"/>
                          </a:solidFill>
                          <a:effectLst/>
                          <a:latin typeface="Arial" panose="020B0604020202020204" pitchFamily="34" charset="0"/>
                          <a:ea typeface="+mn-ea"/>
                          <a:cs typeface="Arial" panose="020B0604020202020204" pitchFamily="34" charset="0"/>
                        </a:rPr>
                        <a:t>The subsection is deleted because it is repeated in 16(4)(b) – consultation with SALGA and existing municipalities.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4000153012"/>
                  </a:ext>
                </a:extLst>
              </a:tr>
              <a:tr h="1615691">
                <a:tc>
                  <a:txBody>
                    <a:bodyPr/>
                    <a:lstStyle/>
                    <a:p>
                      <a:pPr marL="0" indent="0" algn="ctr">
                        <a:lnSpc>
                          <a:spcPct val="107000"/>
                        </a:lnSpc>
                        <a:spcAft>
                          <a:spcPts val="0"/>
                        </a:spcAft>
                        <a:buFont typeface="+mj-lt"/>
                        <a:buNone/>
                      </a:pPr>
                      <a:r>
                        <a:rPr lang="en-ZA" sz="1600" dirty="0" smtClean="0">
                          <a:solidFill>
                            <a:schemeClr val="tx1"/>
                          </a:solidFill>
                          <a:effectLst/>
                          <a:latin typeface="Arial" panose="020B0604020202020204" pitchFamily="34" charset="0"/>
                          <a:cs typeface="Arial" panose="020B0604020202020204" pitchFamily="34" charset="0"/>
                        </a:rPr>
                        <a:t>8.</a:t>
                      </a:r>
                      <a:r>
                        <a:rPr lang="en-ZA" sz="1600" baseline="0" dirty="0" smtClean="0">
                          <a:solidFill>
                            <a:schemeClr val="tx1"/>
                          </a:solidFill>
                          <a:effectLst/>
                          <a:latin typeface="Arial" panose="020B0604020202020204" pitchFamily="34" charset="0"/>
                          <a:cs typeface="Arial" panose="020B0604020202020204" pitchFamily="34" charset="0"/>
                        </a:rPr>
                        <a:t> </a:t>
                      </a:r>
                      <a:endParaRPr lang="en-ZA" sz="1600"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GB" sz="1600" b="0" kern="1200" dirty="0" smtClean="0">
                          <a:solidFill>
                            <a:schemeClr val="tx1"/>
                          </a:solidFill>
                          <a:effectLst/>
                          <a:latin typeface="Arial" panose="020B0604020202020204" pitchFamily="34" charset="0"/>
                          <a:ea typeface="+mn-ea"/>
                          <a:cs typeface="Arial" panose="020B0604020202020204" pitchFamily="34" charset="0"/>
                        </a:rPr>
                        <a:t>Amend Section 20:</a:t>
                      </a:r>
                      <a:r>
                        <a:rPr lang="en-GB" sz="1600" b="0" kern="1200" baseline="0" dirty="0" smtClean="0">
                          <a:solidFill>
                            <a:schemeClr val="tx1"/>
                          </a:solidFill>
                          <a:effectLst/>
                          <a:latin typeface="Arial" panose="020B0604020202020204" pitchFamily="34" charset="0"/>
                          <a:ea typeface="+mn-ea"/>
                          <a:cs typeface="Arial" panose="020B0604020202020204" pitchFamily="34" charset="0"/>
                        </a:rPr>
                        <a:t> </a:t>
                      </a:r>
                      <a:r>
                        <a:rPr lang="en-GB" sz="1600" b="0" kern="1200" dirty="0" smtClean="0">
                          <a:solidFill>
                            <a:schemeClr val="tx1"/>
                          </a:solidFill>
                          <a:effectLst/>
                          <a:latin typeface="Arial" panose="020B0604020202020204" pitchFamily="34" charset="0"/>
                          <a:ea typeface="+mn-ea"/>
                          <a:cs typeface="Arial" panose="020B0604020202020204" pitchFamily="34" charset="0"/>
                        </a:rPr>
                        <a:t>Determination of number of councillors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231775" lvl="1" indent="-231775" algn="just">
                        <a:buFont typeface="Wingdings" panose="05000000000000000000" pitchFamily="2" charset="2"/>
                        <a:buChar char="§"/>
                      </a:pPr>
                      <a:r>
                        <a:rPr lang="en-ZA" sz="1600" dirty="0" smtClean="0">
                          <a:solidFill>
                            <a:schemeClr val="tx1"/>
                          </a:solidFill>
                          <a:latin typeface="Arial" panose="020B0604020202020204" pitchFamily="34" charset="0"/>
                          <a:cs typeface="Arial" panose="020B0604020202020204" pitchFamily="34" charset="0"/>
                        </a:rPr>
                        <a:t>Minimum of 15 Cllrs</a:t>
                      </a:r>
                      <a:r>
                        <a:rPr lang="en-ZA" sz="1600" baseline="0" dirty="0" smtClean="0">
                          <a:solidFill>
                            <a:schemeClr val="tx1"/>
                          </a:solidFill>
                          <a:latin typeface="Arial" panose="020B0604020202020204" pitchFamily="34" charset="0"/>
                          <a:cs typeface="Arial" panose="020B0604020202020204" pitchFamily="34" charset="0"/>
                        </a:rPr>
                        <a:t> </a:t>
                      </a:r>
                      <a:r>
                        <a:rPr lang="en-ZA" sz="1600" dirty="0" smtClean="0">
                          <a:solidFill>
                            <a:schemeClr val="tx1"/>
                          </a:solidFill>
                          <a:latin typeface="Arial" panose="020B0604020202020204" pitchFamily="34" charset="0"/>
                          <a:cs typeface="Arial" panose="020B0604020202020204" pitchFamily="34" charset="0"/>
                        </a:rPr>
                        <a:t>in a LM or DM. </a:t>
                      </a:r>
                      <a:r>
                        <a:rPr lang="en-ZA" sz="1600" b="1" u="sng" dirty="0" smtClean="0">
                          <a:solidFill>
                            <a:srgbClr val="FF0000"/>
                          </a:solidFill>
                          <a:latin typeface="Arial" panose="020B0604020202020204" pitchFamily="34" charset="0"/>
                          <a:cs typeface="Arial" panose="020B0604020202020204" pitchFamily="34" charset="0"/>
                        </a:rPr>
                        <a:t>(Changed</a:t>
                      </a:r>
                      <a:r>
                        <a:rPr lang="en-ZA" sz="1600" b="1" u="sng" baseline="0" dirty="0" smtClean="0">
                          <a:solidFill>
                            <a:srgbClr val="FF0000"/>
                          </a:solidFill>
                          <a:latin typeface="Arial" panose="020B0604020202020204" pitchFamily="34" charset="0"/>
                          <a:cs typeface="Arial" panose="020B0604020202020204" pitchFamily="34" charset="0"/>
                        </a:rPr>
                        <a:t> to “10”)</a:t>
                      </a:r>
                      <a:endParaRPr lang="en-ZA" sz="1600" b="1" u="sng" dirty="0" smtClean="0">
                        <a:solidFill>
                          <a:srgbClr val="FF0000"/>
                        </a:solidFill>
                        <a:latin typeface="Arial" panose="020B0604020202020204" pitchFamily="34" charset="0"/>
                        <a:cs typeface="Arial" panose="020B0604020202020204" pitchFamily="34" charset="0"/>
                      </a:endParaRPr>
                    </a:p>
                    <a:p>
                      <a:pPr marL="231775" lvl="1" indent="-231775" algn="just">
                        <a:buFont typeface="Wingdings" panose="05000000000000000000" pitchFamily="2" charset="2"/>
                        <a:buChar char="§"/>
                      </a:pPr>
                      <a:r>
                        <a:rPr lang="en-ZA" sz="1600" dirty="0" smtClean="0">
                          <a:solidFill>
                            <a:schemeClr val="tx1"/>
                          </a:solidFill>
                          <a:latin typeface="Arial" panose="020B0604020202020204" pitchFamily="34" charset="0"/>
                          <a:cs typeface="Arial" panose="020B0604020202020204" pitchFamily="34" charset="0"/>
                        </a:rPr>
                        <a:t>Subsections 20(4)(a) and (b) to be retained.</a:t>
                      </a:r>
                    </a:p>
                    <a:p>
                      <a:pPr marL="231775" lvl="1" indent="-231775" algn="just">
                        <a:buFont typeface="Wingdings" panose="05000000000000000000" pitchFamily="2" charset="2"/>
                        <a:buChar char="§"/>
                      </a:pPr>
                      <a:r>
                        <a:rPr lang="en-ZA" sz="1600" dirty="0" smtClean="0">
                          <a:solidFill>
                            <a:schemeClr val="tx1"/>
                          </a:solidFill>
                          <a:latin typeface="Arial" panose="020B0604020202020204" pitchFamily="34" charset="0"/>
                          <a:cs typeface="Arial" panose="020B0604020202020204" pitchFamily="34" charset="0"/>
                        </a:rPr>
                        <a:t>Deviate </a:t>
                      </a:r>
                      <a:r>
                        <a:rPr lang="en-ZA" sz="1600" b="1" u="sng" dirty="0" smtClean="0">
                          <a:solidFill>
                            <a:schemeClr val="tx1"/>
                          </a:solidFill>
                          <a:latin typeface="Arial" panose="020B0604020202020204" pitchFamily="34" charset="0"/>
                          <a:cs typeface="Arial" panose="020B0604020202020204" pitchFamily="34" charset="0"/>
                        </a:rPr>
                        <a:t>by not more than 20%</a:t>
                      </a:r>
                      <a:r>
                        <a:rPr lang="en-ZA" sz="1600" dirty="0" smtClean="0">
                          <a:solidFill>
                            <a:schemeClr val="tx1"/>
                          </a:solidFill>
                          <a:latin typeface="Arial" panose="020B0604020202020204" pitchFamily="34" charset="0"/>
                          <a:cs typeface="Arial" panose="020B0604020202020204" pitchFamily="34" charset="0"/>
                        </a:rPr>
                        <a:t> for determining number of Cllrs in </a:t>
                      </a:r>
                      <a:r>
                        <a:rPr lang="en-ZA" sz="1600" b="1" u="sng" dirty="0" smtClean="0">
                          <a:solidFill>
                            <a:srgbClr val="FF0000"/>
                          </a:solidFill>
                          <a:latin typeface="Arial" panose="020B0604020202020204" pitchFamily="34" charset="0"/>
                          <a:cs typeface="Arial" panose="020B0604020202020204" pitchFamily="34" charset="0"/>
                        </a:rPr>
                        <a:t>local municipalities</a:t>
                      </a:r>
                      <a:r>
                        <a:rPr lang="en-ZA" sz="1600" dirty="0" smtClean="0">
                          <a:solidFill>
                            <a:schemeClr val="tx1"/>
                          </a:solidFill>
                          <a:latin typeface="Arial" panose="020B0604020202020204" pitchFamily="34" charset="0"/>
                          <a:cs typeface="Arial" panose="020B0604020202020204" pitchFamily="34" charset="0"/>
                        </a:rPr>
                        <a:t> greater than </a:t>
                      </a:r>
                      <a:r>
                        <a:rPr lang="en-ZA" sz="1600" b="1" u="sng" dirty="0" smtClean="0">
                          <a:solidFill>
                            <a:schemeClr val="tx1"/>
                          </a:solidFill>
                          <a:latin typeface="Arial" panose="020B0604020202020204" pitchFamily="34" charset="0"/>
                          <a:cs typeface="Arial" panose="020B0604020202020204" pitchFamily="34" charset="0"/>
                        </a:rPr>
                        <a:t>20,000  square kilometres.</a:t>
                      </a:r>
                    </a:p>
                    <a:p>
                      <a:pPr marL="231775" lvl="1" indent="-231775" algn="just">
                        <a:buFont typeface="Wingdings" panose="05000000000000000000" pitchFamily="2" charset="2"/>
                        <a:buChar char="§"/>
                      </a:pPr>
                      <a:r>
                        <a:rPr lang="en-ZA" sz="1600" b="1" u="sng" dirty="0" smtClean="0">
                          <a:solidFill>
                            <a:srgbClr val="FF0000"/>
                          </a:solidFill>
                          <a:latin typeface="Arial" panose="020B0604020202020204" pitchFamily="34" charset="0"/>
                          <a:cs typeface="Arial" panose="020B0604020202020204" pitchFamily="34" charset="0"/>
                        </a:rPr>
                        <a:t>Concurrence of Minister required when deviating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592247252"/>
                  </a:ext>
                </a:extLst>
              </a:tr>
              <a:tr h="896914">
                <a:tc>
                  <a:txBody>
                    <a:bodyPr/>
                    <a:lstStyle/>
                    <a:p>
                      <a:pPr marL="0" indent="0" algn="ctr">
                        <a:lnSpc>
                          <a:spcPct val="107000"/>
                        </a:lnSpc>
                        <a:spcAft>
                          <a:spcPts val="0"/>
                        </a:spcAft>
                        <a:buFont typeface="+mj-lt"/>
                        <a:buNone/>
                      </a:pPr>
                      <a:r>
                        <a:rPr lang="en-ZA" sz="1600" dirty="0" smtClean="0">
                          <a:solidFill>
                            <a:schemeClr val="tx1"/>
                          </a:solidFill>
                          <a:effectLst/>
                          <a:latin typeface="Arial" panose="020B0604020202020204" pitchFamily="34" charset="0"/>
                          <a:cs typeface="Arial" panose="020B0604020202020204" pitchFamily="34" charset="0"/>
                        </a:rPr>
                        <a:t>9. </a:t>
                      </a:r>
                      <a:endParaRPr lang="en-ZA" sz="1600"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GB" sz="1600" b="0" kern="1200" dirty="0" smtClean="0">
                          <a:solidFill>
                            <a:schemeClr val="tx1"/>
                          </a:solidFill>
                          <a:effectLst/>
                          <a:latin typeface="Arial" panose="020B0604020202020204" pitchFamily="34" charset="0"/>
                          <a:ea typeface="+mn-ea"/>
                          <a:cs typeface="Arial" panose="020B0604020202020204" pitchFamily="34" charset="0"/>
                        </a:rPr>
                        <a:t>Section 21: Qualifications for councillors</a:t>
                      </a:r>
                      <a:endParaRPr lang="en-ZA" sz="16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177800" marR="0" lvl="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dirty="0" smtClean="0">
                          <a:solidFill>
                            <a:schemeClr val="tx1"/>
                          </a:solidFill>
                          <a:effectLst/>
                          <a:latin typeface="Arial" panose="020B0604020202020204" pitchFamily="34" charset="0"/>
                          <a:cs typeface="Arial" panose="020B0604020202020204" pitchFamily="34" charset="0"/>
                        </a:rPr>
                        <a:t>Cllr removed from office by an MEC may not stand as a candidate in an election </a:t>
                      </a:r>
                      <a:r>
                        <a:rPr lang="en-ZA" sz="1600" b="1" u="sng" dirty="0" smtClean="0">
                          <a:solidFill>
                            <a:schemeClr val="tx1"/>
                          </a:solidFill>
                          <a:effectLst/>
                          <a:latin typeface="Arial" panose="020B0604020202020204" pitchFamily="34" charset="0"/>
                          <a:cs typeface="Arial" panose="020B0604020202020204" pitchFamily="34" charset="0"/>
                        </a:rPr>
                        <a:t>for  any municipal council</a:t>
                      </a:r>
                      <a:r>
                        <a:rPr lang="en-ZA" sz="1600" b="0" dirty="0" smtClean="0">
                          <a:solidFill>
                            <a:schemeClr val="tx1"/>
                          </a:solidFill>
                          <a:effectLst/>
                          <a:latin typeface="Arial" panose="020B0604020202020204" pitchFamily="34" charset="0"/>
                          <a:cs typeface="Arial" panose="020B0604020202020204" pitchFamily="34" charset="0"/>
                        </a:rPr>
                        <a:t> for period of two years after removal from office.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222855767"/>
                  </a:ext>
                </a:extLst>
              </a:tr>
            </a:tbl>
          </a:graphicData>
        </a:graphic>
      </p:graphicFrame>
    </p:spTree>
    <p:extLst>
      <p:ext uri="{BB962C8B-B14F-4D97-AF65-F5344CB8AC3E}">
        <p14:creationId xmlns:p14="http://schemas.microsoft.com/office/powerpoint/2010/main" val="3793007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txBox="1">
            <a:spLocks/>
          </p:cNvSpPr>
          <p:nvPr/>
        </p:nvSpPr>
        <p:spPr bwMode="auto">
          <a:xfrm>
            <a:off x="-180528" y="1264890"/>
            <a:ext cx="9145015" cy="530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23900" indent="-36830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lvl="1">
              <a:buFont typeface="Wingdings" panose="05000000000000000000" pitchFamily="2" charset="2"/>
              <a:buChar char="q"/>
            </a:pPr>
            <a:endParaRPr lang="en-ZA" altLang="en-US" sz="2400" dirty="0"/>
          </a:p>
          <a:p>
            <a:pPr lvl="1">
              <a:buFont typeface="Wingdings" panose="05000000000000000000" pitchFamily="2" charset="2"/>
              <a:buChar char="q"/>
            </a:pPr>
            <a:endParaRPr lang="en-GB" altLang="en-US" sz="2400" dirty="0"/>
          </a:p>
        </p:txBody>
      </p:sp>
      <p:sp>
        <p:nvSpPr>
          <p:cNvPr id="922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34A026C0-070D-4DEA-B4DE-796C13942D6B}" type="slidenum">
              <a:rPr lang="en-ZA" altLang="en-US" sz="1200" smtClean="0"/>
              <a:pPr>
                <a:spcBef>
                  <a:spcPct val="0"/>
                </a:spcBef>
                <a:buFontTx/>
                <a:buNone/>
              </a:pPr>
              <a:t>7</a:t>
            </a:fld>
            <a:endParaRPr lang="en-ZA" altLang="en-US" sz="1200" smtClean="0"/>
          </a:p>
        </p:txBody>
      </p:sp>
      <p:graphicFrame>
        <p:nvGraphicFramePr>
          <p:cNvPr id="2" name="Table 1"/>
          <p:cNvGraphicFramePr>
            <a:graphicFrameLocks noGrp="1"/>
          </p:cNvGraphicFramePr>
          <p:nvPr>
            <p:extLst/>
          </p:nvPr>
        </p:nvGraphicFramePr>
        <p:xfrm>
          <a:off x="35496" y="-2"/>
          <a:ext cx="9144000" cy="6813378"/>
        </p:xfrm>
        <a:graphic>
          <a:graphicData uri="http://schemas.openxmlformats.org/drawingml/2006/table">
            <a:tbl>
              <a:tblPr firstRow="1" firstCol="1" bandRow="1">
                <a:tableStyleId>{21E4AEA4-8DFA-4A89-87EB-49C32662AFE0}</a:tableStyleId>
              </a:tblPr>
              <a:tblGrid>
                <a:gridCol w="1043314">
                  <a:extLst>
                    <a:ext uri="{9D8B030D-6E8A-4147-A177-3AD203B41FA5}">
                      <a16:colId xmlns:a16="http://schemas.microsoft.com/office/drawing/2014/main" val="4108935219"/>
                    </a:ext>
                  </a:extLst>
                </a:gridCol>
                <a:gridCol w="2672391">
                  <a:extLst>
                    <a:ext uri="{9D8B030D-6E8A-4147-A177-3AD203B41FA5}">
                      <a16:colId xmlns:a16="http://schemas.microsoft.com/office/drawing/2014/main" val="1968348070"/>
                    </a:ext>
                  </a:extLst>
                </a:gridCol>
                <a:gridCol w="5428295">
                  <a:extLst>
                    <a:ext uri="{9D8B030D-6E8A-4147-A177-3AD203B41FA5}">
                      <a16:colId xmlns:a16="http://schemas.microsoft.com/office/drawing/2014/main" val="3768011985"/>
                    </a:ext>
                  </a:extLst>
                </a:gridCol>
              </a:tblGrid>
              <a:tr h="264720">
                <a:tc>
                  <a:txBody>
                    <a:bodyPr/>
                    <a:lstStyle/>
                    <a:p>
                      <a:pPr algn="ctr">
                        <a:lnSpc>
                          <a:spcPct val="107000"/>
                        </a:lnSpc>
                        <a:spcAft>
                          <a:spcPts val="0"/>
                        </a:spcAft>
                      </a:pPr>
                      <a:r>
                        <a:rPr lang="en-ZA" sz="1600" dirty="0" smtClean="0">
                          <a:solidFill>
                            <a:schemeClr val="tx1"/>
                          </a:solidFill>
                          <a:effectLst/>
                          <a:latin typeface="Arial" panose="020B0604020202020204" pitchFamily="34" charset="0"/>
                          <a:cs typeface="Arial" panose="020B0604020202020204" pitchFamily="34" charset="0"/>
                        </a:rPr>
                        <a:t>SECTION</a:t>
                      </a:r>
                      <a:endParaRPr lang="en-ZA" sz="1600" dirty="0">
                        <a:solidFill>
                          <a:schemeClr val="tx1"/>
                        </a:solidFill>
                        <a:effectLst/>
                        <a:latin typeface="Arial" panose="020B0604020202020204" pitchFamily="34" charset="0"/>
                        <a:cs typeface="Arial" panose="020B0604020202020204" pitchFamily="34" charset="0"/>
                      </a:endParaRPr>
                    </a:p>
                  </a:txBody>
                  <a:tcPr marL="54901" marR="549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PROVISION</a:t>
                      </a:r>
                    </a:p>
                  </a:txBody>
                  <a:tcPr marL="54901" marR="549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en-ZA" sz="1600" dirty="0" smtClean="0">
                          <a:solidFill>
                            <a:schemeClr val="tx1"/>
                          </a:solidFill>
                          <a:effectLst/>
                          <a:latin typeface="Arial" panose="020B0604020202020204" pitchFamily="34" charset="0"/>
                          <a:cs typeface="Arial" panose="020B0604020202020204" pitchFamily="34" charset="0"/>
                        </a:rPr>
                        <a:t>PROPOSED</a:t>
                      </a:r>
                      <a:r>
                        <a:rPr lang="en-ZA" sz="1600" baseline="0" dirty="0" smtClean="0">
                          <a:solidFill>
                            <a:schemeClr val="tx1"/>
                          </a:solidFill>
                          <a:effectLst/>
                          <a:latin typeface="Arial" panose="020B0604020202020204" pitchFamily="34" charset="0"/>
                          <a:cs typeface="Arial" panose="020B0604020202020204" pitchFamily="34" charset="0"/>
                        </a:rPr>
                        <a:t> </a:t>
                      </a:r>
                      <a:r>
                        <a:rPr lang="en-ZA" sz="1600" dirty="0" smtClean="0">
                          <a:solidFill>
                            <a:schemeClr val="tx1"/>
                          </a:solidFill>
                          <a:effectLst/>
                          <a:latin typeface="Arial" panose="020B0604020202020204" pitchFamily="34" charset="0"/>
                          <a:cs typeface="Arial" panose="020B0604020202020204" pitchFamily="34" charset="0"/>
                        </a:rPr>
                        <a:t>AMENDMENT</a:t>
                      </a:r>
                      <a:endParaRPr lang="en-ZA" sz="1600" dirty="0">
                        <a:solidFill>
                          <a:schemeClr val="tx1"/>
                        </a:solidFill>
                        <a:effectLst/>
                        <a:latin typeface="Arial" panose="020B0604020202020204" pitchFamily="34" charset="0"/>
                        <a:cs typeface="Arial" panose="020B0604020202020204" pitchFamily="34" charset="0"/>
                      </a:endParaRPr>
                    </a:p>
                  </a:txBody>
                  <a:tcPr marL="54901" marR="549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009687996"/>
                  </a:ext>
                </a:extLst>
              </a:tr>
              <a:tr h="1323596">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10. </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Section 22: Election of metropolitan and local councils</a:t>
                      </a:r>
                      <a:endParaRPr kumimoji="0" lang="en-ZA" sz="16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7800" marR="0" lvl="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GB" sz="16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Subsection 22(4) is deleted – refers to LMs with fewer than 7 cllrs.</a:t>
                      </a:r>
                    </a:p>
                    <a:p>
                      <a:pPr marL="177800" marR="0" lvl="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GB" sz="16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Subsection 22(5) is added - aligned to section 1 – </a:t>
                      </a:r>
                      <a:r>
                        <a:rPr kumimoji="0" lang="en-ZA" sz="16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C</a:t>
                      </a:r>
                      <a:r>
                        <a:rPr lang="en-ZA" sz="1600" b="0" kern="1200" dirty="0" err="1" smtClean="0">
                          <a:solidFill>
                            <a:schemeClr val="tx1"/>
                          </a:solidFill>
                          <a:effectLst/>
                          <a:latin typeface="Arial" panose="020B0604020202020204" pitchFamily="34" charset="0"/>
                          <a:ea typeface="+mn-ea"/>
                          <a:cs typeface="Arial" panose="020B0604020202020204" pitchFamily="34" charset="0"/>
                        </a:rPr>
                        <a:t>llr</a:t>
                      </a:r>
                      <a:r>
                        <a:rPr lang="en-ZA" sz="1600" b="0" kern="1200" dirty="0" smtClean="0">
                          <a:solidFill>
                            <a:schemeClr val="tx1"/>
                          </a:solidFill>
                          <a:effectLst/>
                          <a:latin typeface="Arial" panose="020B0604020202020204" pitchFamily="34" charset="0"/>
                          <a:ea typeface="+mn-ea"/>
                          <a:cs typeface="Arial" panose="020B0604020202020204" pitchFamily="34" charset="0"/>
                        </a:rPr>
                        <a:t> is deemed to assume office on the date</a:t>
                      </a:r>
                      <a:r>
                        <a:rPr lang="en-ZA" sz="1600" b="0" kern="1200" baseline="0" dirty="0" smtClean="0">
                          <a:solidFill>
                            <a:schemeClr val="tx1"/>
                          </a:solidFill>
                          <a:effectLst/>
                          <a:latin typeface="Arial" panose="020B0604020202020204" pitchFamily="34" charset="0"/>
                          <a:ea typeface="+mn-ea"/>
                          <a:cs typeface="Arial" panose="020B0604020202020204" pitchFamily="34" charset="0"/>
                        </a:rPr>
                        <a:t> </a:t>
                      </a:r>
                      <a:r>
                        <a:rPr lang="en-ZA" sz="1600" b="0" kern="1200" dirty="0" smtClean="0">
                          <a:solidFill>
                            <a:schemeClr val="tx1"/>
                          </a:solidFill>
                          <a:effectLst/>
                          <a:latin typeface="Arial" panose="020B0604020202020204" pitchFamily="34" charset="0"/>
                          <a:ea typeface="+mn-ea"/>
                          <a:cs typeface="Arial" panose="020B0604020202020204" pitchFamily="34" charset="0"/>
                        </a:rPr>
                        <a:t>of the declaration of the results of an election.</a:t>
                      </a:r>
                      <a:endParaRPr kumimoji="0" lang="en-ZA" sz="16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31035096"/>
                  </a:ext>
                </a:extLst>
              </a:tr>
              <a:tr h="794158">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11.</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ZA" sz="1600" b="0" dirty="0" smtClean="0">
                          <a:solidFill>
                            <a:schemeClr val="tx1"/>
                          </a:solidFill>
                          <a:effectLst/>
                          <a:latin typeface="Arial" panose="020B0604020202020204" pitchFamily="34" charset="0"/>
                          <a:cs typeface="Arial" panose="020B0604020202020204" pitchFamily="34" charset="0"/>
                        </a:rPr>
                        <a:t>Section 23: Election and appointment of district councils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177800" indent="-177800" algn="just">
                        <a:lnSpc>
                          <a:spcPct val="107000"/>
                        </a:lnSpc>
                        <a:spcAft>
                          <a:spcPts val="0"/>
                        </a:spcAft>
                        <a:buFont typeface="Wingdings" panose="05000000000000000000" pitchFamily="2" charset="2"/>
                        <a:buChar char="§"/>
                      </a:pPr>
                      <a:r>
                        <a:rPr lang="en-ZA" sz="16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Subsection 23(1)(c) is deleted – reference to DMAs.</a:t>
                      </a:r>
                    </a:p>
                    <a:p>
                      <a:pPr marL="177800" indent="-177800" algn="just">
                        <a:lnSpc>
                          <a:spcPct val="107000"/>
                        </a:lnSpc>
                        <a:spcAft>
                          <a:spcPts val="0"/>
                        </a:spcAft>
                        <a:buFont typeface="Wingdings" panose="05000000000000000000" pitchFamily="2" charset="2"/>
                        <a:buChar char="§"/>
                      </a:pPr>
                      <a:r>
                        <a:rPr lang="en-ZA" sz="16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Subsection</a:t>
                      </a:r>
                      <a:r>
                        <a:rPr lang="en-ZA" sz="1600" b="0" baseline="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23(2) is substituted to remove reference to DMAs.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794158">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11.</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ZA" sz="1600" b="0" dirty="0" smtClean="0">
                          <a:solidFill>
                            <a:schemeClr val="tx1"/>
                          </a:solidFill>
                          <a:effectLst/>
                          <a:latin typeface="Arial" panose="020B0604020202020204" pitchFamily="34" charset="0"/>
                          <a:cs typeface="Arial" panose="020B0604020202020204" pitchFamily="34" charset="0"/>
                        </a:rPr>
                        <a:t>Section 23: Election and appointment of district councils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7800" marR="0" lvl="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GB" sz="16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Subsection 22(5) is added - aligned to section 1 – </a:t>
                      </a:r>
                      <a:r>
                        <a:rPr kumimoji="0" lang="en-ZA" sz="16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C</a:t>
                      </a:r>
                      <a:r>
                        <a:rPr lang="en-ZA" sz="1600" b="0" kern="1200" dirty="0" err="1" smtClean="0">
                          <a:solidFill>
                            <a:schemeClr val="tx1"/>
                          </a:solidFill>
                          <a:effectLst/>
                          <a:latin typeface="Arial" panose="020B0604020202020204" pitchFamily="34" charset="0"/>
                          <a:ea typeface="+mn-ea"/>
                          <a:cs typeface="Arial" panose="020B0604020202020204" pitchFamily="34" charset="0"/>
                        </a:rPr>
                        <a:t>llr</a:t>
                      </a:r>
                      <a:r>
                        <a:rPr lang="en-ZA" sz="1600" b="0" kern="1200" dirty="0" smtClean="0">
                          <a:solidFill>
                            <a:schemeClr val="tx1"/>
                          </a:solidFill>
                          <a:effectLst/>
                          <a:latin typeface="Arial" panose="020B0604020202020204" pitchFamily="34" charset="0"/>
                          <a:ea typeface="+mn-ea"/>
                          <a:cs typeface="Arial" panose="020B0604020202020204" pitchFamily="34" charset="0"/>
                        </a:rPr>
                        <a:t> is deemed to assume office on the date</a:t>
                      </a:r>
                      <a:r>
                        <a:rPr lang="en-ZA" sz="1600" b="0" kern="1200" baseline="0" dirty="0" smtClean="0">
                          <a:solidFill>
                            <a:schemeClr val="tx1"/>
                          </a:solidFill>
                          <a:effectLst/>
                          <a:latin typeface="Arial" panose="020B0604020202020204" pitchFamily="34" charset="0"/>
                          <a:ea typeface="+mn-ea"/>
                          <a:cs typeface="Arial" panose="020B0604020202020204" pitchFamily="34" charset="0"/>
                        </a:rPr>
                        <a:t> </a:t>
                      </a:r>
                      <a:r>
                        <a:rPr lang="en-ZA" sz="1600" b="0" kern="1200" dirty="0" smtClean="0">
                          <a:solidFill>
                            <a:schemeClr val="tx1"/>
                          </a:solidFill>
                          <a:effectLst/>
                          <a:latin typeface="Arial" panose="020B0604020202020204" pitchFamily="34" charset="0"/>
                          <a:ea typeface="+mn-ea"/>
                          <a:cs typeface="Arial" panose="020B0604020202020204" pitchFamily="34" charset="0"/>
                        </a:rPr>
                        <a:t>of the declaration of the results of an election.</a:t>
                      </a:r>
                      <a:endParaRPr kumimoji="0" lang="en-ZA" sz="1600" b="0" i="0" u="none" strike="noStrike" kern="1200" cap="none" spc="0" normalizeH="0" baseline="0" noProof="0" dirty="0" smtClean="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3"/>
                  </a:ext>
                </a:extLst>
              </a:tr>
              <a:tr h="529438">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12. </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GB" sz="1600" b="0" kern="1200" dirty="0" smtClean="0">
                          <a:solidFill>
                            <a:schemeClr val="tx1"/>
                          </a:solidFill>
                          <a:effectLst/>
                          <a:latin typeface="Arial" panose="020B0604020202020204" pitchFamily="34" charset="0"/>
                          <a:ea typeface="+mn-ea"/>
                          <a:cs typeface="Arial" panose="020B0604020202020204" pitchFamily="34" charset="0"/>
                        </a:rPr>
                        <a:t>Section 25: By-elections</a:t>
                      </a:r>
                      <a:endParaRPr lang="en-ZA" sz="1600" b="0" dirty="0" smtClean="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177800" indent="-177800" algn="just">
                        <a:lnSpc>
                          <a:spcPct val="107000"/>
                        </a:lnSpc>
                        <a:spcAft>
                          <a:spcPts val="0"/>
                        </a:spcAft>
                        <a:buFont typeface="Wingdings" panose="05000000000000000000" pitchFamily="2" charset="2"/>
                        <a:buChar char="§"/>
                      </a:pPr>
                      <a:r>
                        <a:rPr lang="en-ZA" sz="16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Subsection 25(1) substituted to remove reference to DMAs.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3097917720"/>
                  </a:ext>
                </a:extLst>
              </a:tr>
              <a:tr h="1588314">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12. </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GB" sz="1600" b="0" kern="1200" dirty="0" smtClean="0">
                          <a:solidFill>
                            <a:schemeClr val="tx1"/>
                          </a:solidFill>
                          <a:effectLst/>
                          <a:latin typeface="Arial" panose="020B0604020202020204" pitchFamily="34" charset="0"/>
                          <a:ea typeface="+mn-ea"/>
                          <a:cs typeface="Arial" panose="020B0604020202020204" pitchFamily="34" charset="0"/>
                        </a:rPr>
                        <a:t>Section 25: By-elections</a:t>
                      </a:r>
                      <a:endParaRPr lang="en-ZA" sz="1600" b="0" dirty="0" smtClean="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7800" indent="-177800" algn="just">
                        <a:lnSpc>
                          <a:spcPct val="107000"/>
                        </a:lnSpc>
                        <a:spcAft>
                          <a:spcPts val="0"/>
                        </a:spcAft>
                        <a:buFont typeface="Wingdings" panose="05000000000000000000" pitchFamily="2" charset="2"/>
                        <a:buChar char="§"/>
                      </a:pPr>
                      <a:r>
                        <a:rPr lang="en-ZA" sz="16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New subsection</a:t>
                      </a:r>
                      <a:r>
                        <a:rPr lang="en-ZA" sz="1600" b="0" baseline="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25(2A) inserted for MM to inform MEC of ward vacancy within 14 days.</a:t>
                      </a:r>
                    </a:p>
                    <a:p>
                      <a:pPr marL="177800" indent="-177800" algn="just">
                        <a:lnSpc>
                          <a:spcPct val="107000"/>
                        </a:lnSpc>
                        <a:spcAft>
                          <a:spcPts val="0"/>
                        </a:spcAft>
                        <a:buFont typeface="Wingdings" panose="05000000000000000000" pitchFamily="2" charset="2"/>
                        <a:buChar char="§"/>
                      </a:pPr>
                      <a:r>
                        <a:rPr lang="en-ZA" sz="16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MEC (and not the MM) to call and set the date for by-elections in </a:t>
                      </a:r>
                      <a:r>
                        <a:rPr lang="en-ZA" sz="1600" b="0" i="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Provincial Gazette. </a:t>
                      </a:r>
                    </a:p>
                    <a:p>
                      <a:pPr marL="177800" indent="-177800" algn="just">
                        <a:lnSpc>
                          <a:spcPct val="107000"/>
                        </a:lnSpc>
                        <a:spcAft>
                          <a:spcPts val="0"/>
                        </a:spcAft>
                        <a:buFont typeface="Wingdings" panose="05000000000000000000" pitchFamily="2" charset="2"/>
                        <a:buChar char="§"/>
                      </a:pPr>
                      <a:r>
                        <a:rPr lang="en-ZA" sz="16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Subsection 25(4) is deleted because it is catered-for in the new provisions above.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5"/>
                  </a:ext>
                </a:extLst>
              </a:tr>
              <a:tr h="529438">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13.</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ZA" sz="16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Section 27: Vacation of office</a:t>
                      </a:r>
                      <a:endParaRPr lang="en-ZA"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177800" indent="-177800" algn="just">
                        <a:buFont typeface="Wingdings" panose="05000000000000000000" pitchFamily="2" charset="2"/>
                        <a:buChar char="§"/>
                      </a:pPr>
                      <a:r>
                        <a:rPr lang="en-ZA" sz="1600" b="0" dirty="0" smtClean="0">
                          <a:solidFill>
                            <a:schemeClr val="tx1"/>
                          </a:solidFill>
                          <a:effectLst/>
                          <a:latin typeface="Arial" panose="020B0604020202020204" pitchFamily="34" charset="0"/>
                          <a:cs typeface="Arial" panose="020B0604020202020204" pitchFamily="34" charset="0"/>
                        </a:rPr>
                        <a:t>Reference</a:t>
                      </a:r>
                      <a:r>
                        <a:rPr lang="en-ZA" sz="1600" b="0" baseline="0" dirty="0" smtClean="0">
                          <a:solidFill>
                            <a:schemeClr val="tx1"/>
                          </a:solidFill>
                          <a:effectLst/>
                          <a:latin typeface="Arial" panose="020B0604020202020204" pitchFamily="34" charset="0"/>
                          <a:cs typeface="Arial" panose="020B0604020202020204" pitchFamily="34" charset="0"/>
                        </a:rPr>
                        <a:t> to the Systems Act (Schedule 1) is removed – Code of Conduct for Cllrs.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6"/>
                  </a:ext>
                </a:extLst>
              </a:tr>
              <a:tr h="989556">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13.</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ZA" sz="16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Section 27: Vacation of office</a:t>
                      </a:r>
                      <a:endParaRPr lang="en-ZA"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7800" indent="-177800" algn="just">
                        <a:buFont typeface="Wingdings" panose="05000000000000000000" pitchFamily="2" charset="2"/>
                        <a:buChar char="§"/>
                      </a:pPr>
                      <a:r>
                        <a:rPr lang="en-ZA" sz="1600" b="0" dirty="0" smtClean="0">
                          <a:solidFill>
                            <a:schemeClr val="tx1"/>
                          </a:solidFill>
                          <a:effectLst/>
                          <a:latin typeface="Arial" panose="020B0604020202020204" pitchFamily="34" charset="0"/>
                          <a:cs typeface="Arial" panose="020B0604020202020204" pitchFamily="34" charset="0"/>
                        </a:rPr>
                        <a:t>Subsection 27(2) is added to make</a:t>
                      </a:r>
                      <a:r>
                        <a:rPr lang="en-ZA" sz="1600" b="0" baseline="0" dirty="0" smtClean="0">
                          <a:solidFill>
                            <a:schemeClr val="tx1"/>
                          </a:solidFill>
                          <a:effectLst/>
                          <a:latin typeface="Arial" panose="020B0604020202020204" pitchFamily="34" charset="0"/>
                          <a:cs typeface="Arial" panose="020B0604020202020204" pitchFamily="34" charset="0"/>
                        </a:rPr>
                        <a:t> cross-reference to definition of “authorised representative” in the Municipal Electoral Act. </a:t>
                      </a:r>
                    </a:p>
                    <a:p>
                      <a:pPr marL="177800" indent="-177800" algn="just">
                        <a:buFont typeface="Wingdings" panose="05000000000000000000" pitchFamily="2" charset="2"/>
                        <a:buChar char="§"/>
                      </a:pPr>
                      <a:endParaRPr lang="en-ZA" sz="1600" b="0" baseline="0" dirty="0" smtClean="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11484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txBox="1">
            <a:spLocks/>
          </p:cNvSpPr>
          <p:nvPr/>
        </p:nvSpPr>
        <p:spPr bwMode="auto">
          <a:xfrm>
            <a:off x="-180528" y="1264890"/>
            <a:ext cx="9145015" cy="530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23900" indent="-36830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lvl="1">
              <a:buFont typeface="Wingdings" panose="05000000000000000000" pitchFamily="2" charset="2"/>
              <a:buChar char="q"/>
            </a:pPr>
            <a:endParaRPr lang="en-ZA" altLang="en-US" sz="2400" dirty="0"/>
          </a:p>
          <a:p>
            <a:pPr lvl="1">
              <a:buFont typeface="Wingdings" panose="05000000000000000000" pitchFamily="2" charset="2"/>
              <a:buChar char="q"/>
            </a:pPr>
            <a:endParaRPr lang="en-GB" altLang="en-US" sz="2400" dirty="0"/>
          </a:p>
        </p:txBody>
      </p:sp>
      <p:sp>
        <p:nvSpPr>
          <p:cNvPr id="922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34A026C0-070D-4DEA-B4DE-796C13942D6B}" type="slidenum">
              <a:rPr lang="en-ZA" altLang="en-US" sz="1200" smtClean="0"/>
              <a:pPr>
                <a:spcBef>
                  <a:spcPct val="0"/>
                </a:spcBef>
                <a:buFontTx/>
                <a:buNone/>
              </a:pPr>
              <a:t>8</a:t>
            </a:fld>
            <a:endParaRPr lang="en-ZA" altLang="en-US" sz="1200" smtClean="0"/>
          </a:p>
        </p:txBody>
      </p:sp>
      <p:graphicFrame>
        <p:nvGraphicFramePr>
          <p:cNvPr id="2" name="Table 1"/>
          <p:cNvGraphicFramePr>
            <a:graphicFrameLocks noGrp="1"/>
          </p:cNvGraphicFramePr>
          <p:nvPr>
            <p:extLst>
              <p:ext uri="{D42A27DB-BD31-4B8C-83A1-F6EECF244321}">
                <p14:modId xmlns:p14="http://schemas.microsoft.com/office/powerpoint/2010/main" val="3851715744"/>
              </p:ext>
            </p:extLst>
          </p:nvPr>
        </p:nvGraphicFramePr>
        <p:xfrm>
          <a:off x="35496" y="-2"/>
          <a:ext cx="9144000" cy="6803536"/>
        </p:xfrm>
        <a:graphic>
          <a:graphicData uri="http://schemas.openxmlformats.org/drawingml/2006/table">
            <a:tbl>
              <a:tblPr firstRow="1" firstCol="1" bandRow="1">
                <a:tableStyleId>{21E4AEA4-8DFA-4A89-87EB-49C32662AFE0}</a:tableStyleId>
              </a:tblPr>
              <a:tblGrid>
                <a:gridCol w="1210338">
                  <a:extLst>
                    <a:ext uri="{9D8B030D-6E8A-4147-A177-3AD203B41FA5}">
                      <a16:colId xmlns:a16="http://schemas.microsoft.com/office/drawing/2014/main" val="4108935219"/>
                    </a:ext>
                  </a:extLst>
                </a:gridCol>
                <a:gridCol w="1920781">
                  <a:extLst>
                    <a:ext uri="{9D8B030D-6E8A-4147-A177-3AD203B41FA5}">
                      <a16:colId xmlns:a16="http://schemas.microsoft.com/office/drawing/2014/main" val="1968348070"/>
                    </a:ext>
                  </a:extLst>
                </a:gridCol>
                <a:gridCol w="6012881">
                  <a:extLst>
                    <a:ext uri="{9D8B030D-6E8A-4147-A177-3AD203B41FA5}">
                      <a16:colId xmlns:a16="http://schemas.microsoft.com/office/drawing/2014/main" val="3768011985"/>
                    </a:ext>
                  </a:extLst>
                </a:gridCol>
              </a:tblGrid>
              <a:tr h="270000">
                <a:tc>
                  <a:txBody>
                    <a:bodyPr/>
                    <a:lstStyle/>
                    <a:p>
                      <a:pPr algn="ctr">
                        <a:lnSpc>
                          <a:spcPct val="107000"/>
                        </a:lnSpc>
                        <a:spcAft>
                          <a:spcPts val="0"/>
                        </a:spcAft>
                      </a:pPr>
                      <a:r>
                        <a:rPr lang="en-ZA" sz="1600" dirty="0" smtClean="0">
                          <a:solidFill>
                            <a:schemeClr val="tx1"/>
                          </a:solidFill>
                          <a:effectLst/>
                          <a:latin typeface="Arial" panose="020B0604020202020204" pitchFamily="34" charset="0"/>
                          <a:cs typeface="Arial" panose="020B0604020202020204" pitchFamily="34" charset="0"/>
                        </a:rPr>
                        <a:t>SECTION</a:t>
                      </a:r>
                      <a:endParaRPr lang="en-ZA" sz="1600" dirty="0">
                        <a:solidFill>
                          <a:schemeClr val="tx1"/>
                        </a:solidFill>
                        <a:effectLst/>
                        <a:latin typeface="Arial" panose="020B0604020202020204" pitchFamily="34" charset="0"/>
                        <a:cs typeface="Arial" panose="020B0604020202020204" pitchFamily="34" charset="0"/>
                      </a:endParaRPr>
                    </a:p>
                  </a:txBody>
                  <a:tcPr marL="54901" marR="549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PROVISION</a:t>
                      </a:r>
                    </a:p>
                  </a:txBody>
                  <a:tcPr marL="54901" marR="549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en-ZA" sz="1600" dirty="0" smtClean="0">
                          <a:solidFill>
                            <a:schemeClr val="tx1"/>
                          </a:solidFill>
                          <a:effectLst/>
                          <a:latin typeface="Arial" panose="020B0604020202020204" pitchFamily="34" charset="0"/>
                          <a:cs typeface="Arial" panose="020B0604020202020204" pitchFamily="34" charset="0"/>
                        </a:rPr>
                        <a:t>PROPOSED</a:t>
                      </a:r>
                      <a:r>
                        <a:rPr lang="en-ZA" sz="1600" baseline="0" dirty="0" smtClean="0">
                          <a:solidFill>
                            <a:schemeClr val="tx1"/>
                          </a:solidFill>
                          <a:effectLst/>
                          <a:latin typeface="Arial" panose="020B0604020202020204" pitchFamily="34" charset="0"/>
                          <a:cs typeface="Arial" panose="020B0604020202020204" pitchFamily="34" charset="0"/>
                        </a:rPr>
                        <a:t> </a:t>
                      </a:r>
                      <a:r>
                        <a:rPr lang="en-ZA" sz="1600" dirty="0" smtClean="0">
                          <a:solidFill>
                            <a:schemeClr val="tx1"/>
                          </a:solidFill>
                          <a:effectLst/>
                          <a:latin typeface="Arial" panose="020B0604020202020204" pitchFamily="34" charset="0"/>
                          <a:cs typeface="Arial" panose="020B0604020202020204" pitchFamily="34" charset="0"/>
                        </a:rPr>
                        <a:t>AMENDMENT</a:t>
                      </a:r>
                      <a:endParaRPr lang="en-ZA" sz="1600" dirty="0">
                        <a:solidFill>
                          <a:schemeClr val="tx1"/>
                        </a:solidFill>
                        <a:effectLst/>
                        <a:latin typeface="Arial" panose="020B0604020202020204" pitchFamily="34" charset="0"/>
                        <a:cs typeface="Arial" panose="020B0604020202020204" pitchFamily="34" charset="0"/>
                      </a:endParaRPr>
                    </a:p>
                  </a:txBody>
                  <a:tcPr marL="54901" marR="549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009687996"/>
                  </a:ext>
                </a:extLst>
              </a:tr>
              <a:tr h="809998">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14.</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GB" sz="1600" b="0" kern="1200" dirty="0" smtClean="0">
                          <a:solidFill>
                            <a:schemeClr val="tx1"/>
                          </a:solidFill>
                          <a:effectLst/>
                          <a:latin typeface="Arial" panose="020B0604020202020204" pitchFamily="34" charset="0"/>
                          <a:ea typeface="+mn-ea"/>
                          <a:cs typeface="Arial" panose="020B0604020202020204" pitchFamily="34" charset="0"/>
                        </a:rPr>
                        <a:t>Section 29: Meetings</a:t>
                      </a:r>
                      <a:r>
                        <a:rPr lang="en-GB" sz="1600" b="0" kern="1200" baseline="0" dirty="0" smtClean="0">
                          <a:solidFill>
                            <a:schemeClr val="tx1"/>
                          </a:solidFill>
                          <a:effectLst/>
                          <a:latin typeface="Arial" panose="020B0604020202020204" pitchFamily="34" charset="0"/>
                          <a:ea typeface="+mn-ea"/>
                          <a:cs typeface="Arial" panose="020B0604020202020204" pitchFamily="34" charset="0"/>
                        </a:rPr>
                        <a:t> of municipal councils</a:t>
                      </a:r>
                      <a:endParaRPr lang="en-ZA"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177800" indent="-177800" algn="just">
                        <a:buFont typeface="Wingdings" panose="05000000000000000000" pitchFamily="2" charset="2"/>
                        <a:buChar char="§"/>
                      </a:pPr>
                      <a:r>
                        <a:rPr lang="en-GB" sz="1600" b="1" u="sng" kern="1200" baseline="0" dirty="0" smtClean="0">
                          <a:solidFill>
                            <a:schemeClr val="tx1"/>
                          </a:solidFill>
                          <a:effectLst/>
                          <a:latin typeface="Arial" panose="020B0604020202020204" pitchFamily="34" charset="0"/>
                          <a:ea typeface="+mn-ea"/>
                          <a:cs typeface="Arial" panose="020B0604020202020204" pitchFamily="34" charset="0"/>
                        </a:rPr>
                        <a:t>New</a:t>
                      </a:r>
                      <a:r>
                        <a:rPr lang="en-GB" sz="1600" b="0" u="none" kern="1200" baseline="0" dirty="0" smtClean="0">
                          <a:solidFill>
                            <a:schemeClr val="tx1"/>
                          </a:solidFill>
                          <a:effectLst/>
                          <a:latin typeface="Arial" panose="020B0604020202020204" pitchFamily="34" charset="0"/>
                          <a:ea typeface="+mn-ea"/>
                          <a:cs typeface="Arial" panose="020B0604020202020204" pitchFamily="34" charset="0"/>
                        </a:rPr>
                        <a:t> subsection 29(1A) is added for a person designated by the MEC to call a meeting in instances where the Speaker / Acting Speaker refuses to do so. </a:t>
                      </a:r>
                      <a:r>
                        <a:rPr lang="en-GB" sz="1600" b="1" u="sng" kern="1200" baseline="0" dirty="0" smtClean="0">
                          <a:solidFill>
                            <a:srgbClr val="FF0000"/>
                          </a:solidFill>
                          <a:effectLst/>
                          <a:latin typeface="Arial" panose="020B0604020202020204" pitchFamily="34" charset="0"/>
                          <a:ea typeface="+mn-ea"/>
                          <a:cs typeface="Arial" panose="020B0604020202020204" pitchFamily="34" charset="0"/>
                        </a:rPr>
                        <a:t>(Revised)</a:t>
                      </a:r>
                      <a:endParaRPr lang="en-ZA" sz="1600" b="1" u="sng" dirty="0">
                        <a:solidFill>
                          <a:srgbClr val="FF0000"/>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1"/>
                  </a:ext>
                </a:extLst>
              </a:tr>
              <a:tr h="1079995">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15.</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GB" sz="1600" b="1" u="sng" kern="1200" dirty="0" smtClean="0">
                          <a:solidFill>
                            <a:schemeClr val="tx1"/>
                          </a:solidFill>
                          <a:effectLst/>
                          <a:latin typeface="Arial" panose="020B0604020202020204" pitchFamily="34" charset="0"/>
                          <a:ea typeface="+mn-ea"/>
                          <a:cs typeface="Arial" panose="020B0604020202020204" pitchFamily="34" charset="0"/>
                        </a:rPr>
                        <a:t>New</a:t>
                      </a:r>
                      <a:r>
                        <a:rPr lang="en-GB" sz="1600" b="0" kern="1200" dirty="0" smtClean="0">
                          <a:solidFill>
                            <a:schemeClr val="tx1"/>
                          </a:solidFill>
                          <a:effectLst/>
                          <a:latin typeface="Arial" panose="020B0604020202020204" pitchFamily="34" charset="0"/>
                          <a:ea typeface="+mn-ea"/>
                          <a:cs typeface="Arial" panose="020B0604020202020204" pitchFamily="34" charset="0"/>
                        </a:rPr>
                        <a:t> section 29A: Public notice of meetings of municipal councils</a:t>
                      </a:r>
                      <a:endParaRPr lang="en-ZA"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177800" indent="-177800" algn="just">
                        <a:buFont typeface="Wingdings" panose="05000000000000000000" pitchFamily="2" charset="2"/>
                        <a:buChar char="§"/>
                      </a:pPr>
                      <a:r>
                        <a:rPr lang="en-GB" sz="1600" b="1" u="sng" kern="1200" baseline="0" dirty="0" smtClean="0">
                          <a:solidFill>
                            <a:schemeClr val="tx1"/>
                          </a:solidFill>
                          <a:effectLst/>
                          <a:latin typeface="Arial" panose="020B0604020202020204" pitchFamily="34" charset="0"/>
                          <a:ea typeface="+mn-ea"/>
                          <a:cs typeface="Arial" panose="020B0604020202020204" pitchFamily="34" charset="0"/>
                        </a:rPr>
                        <a:t>New</a:t>
                      </a:r>
                      <a:r>
                        <a:rPr lang="en-GB" sz="1600" b="0" u="none" kern="1200" baseline="0" dirty="0" smtClean="0">
                          <a:solidFill>
                            <a:schemeClr val="tx1"/>
                          </a:solidFill>
                          <a:effectLst/>
                          <a:latin typeface="Arial" panose="020B0604020202020204" pitchFamily="34" charset="0"/>
                          <a:ea typeface="+mn-ea"/>
                          <a:cs typeface="Arial" panose="020B0604020202020204" pitchFamily="34" charset="0"/>
                        </a:rPr>
                        <a:t> section 29(A) is added for notice of meetings – this is an improvement / revision / migration of section 19 of the Systems Act. </a:t>
                      </a:r>
                    </a:p>
                    <a:p>
                      <a:pPr marL="177800" indent="-177800" algn="just">
                        <a:buFont typeface="Wingdings" panose="05000000000000000000" pitchFamily="2" charset="2"/>
                        <a:buChar char="§"/>
                      </a:pPr>
                      <a:r>
                        <a:rPr lang="en-GB" sz="1600" b="1" u="sng" kern="1200" baseline="0" dirty="0" smtClean="0">
                          <a:solidFill>
                            <a:srgbClr val="FF0000"/>
                          </a:solidFill>
                          <a:effectLst/>
                          <a:latin typeface="Arial" panose="020B0604020202020204" pitchFamily="34" charset="0"/>
                          <a:ea typeface="+mn-ea"/>
                          <a:cs typeface="Arial" panose="020B0604020202020204" pitchFamily="34" charset="0"/>
                        </a:rPr>
                        <a:t>(Rejected, and revised)</a:t>
                      </a:r>
                      <a:endParaRPr lang="en-ZA" sz="1600" b="1" u="sng" dirty="0">
                        <a:solidFill>
                          <a:srgbClr val="FF0000"/>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809998">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16.</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ZA" sz="1600" b="0" kern="1200" dirty="0" smtClean="0">
                          <a:solidFill>
                            <a:schemeClr val="tx1"/>
                          </a:solidFill>
                          <a:effectLst/>
                          <a:latin typeface="Arial" panose="020B0604020202020204" pitchFamily="34" charset="0"/>
                          <a:ea typeface="+mn-ea"/>
                          <a:cs typeface="Arial" panose="020B0604020202020204" pitchFamily="34" charset="0"/>
                        </a:rPr>
                        <a:t>Section 30: Quorums and decisions</a:t>
                      </a:r>
                      <a:endParaRPr lang="en-ZA" sz="1600" b="0" dirty="0" smtClean="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177800" indent="-177800" algn="just">
                        <a:lnSpc>
                          <a:spcPct val="107000"/>
                        </a:lnSpc>
                        <a:spcAft>
                          <a:spcPts val="0"/>
                        </a:spcAft>
                        <a:buFont typeface="Wingdings" panose="05000000000000000000" pitchFamily="2" charset="2"/>
                        <a:buChar char="§"/>
                      </a:pPr>
                      <a:r>
                        <a:rPr lang="en-US" sz="1600" b="0" dirty="0" smtClean="0">
                          <a:solidFill>
                            <a:schemeClr val="tx1"/>
                          </a:solidFill>
                          <a:effectLst/>
                          <a:latin typeface="Arial" panose="020B0604020202020204" pitchFamily="34" charset="0"/>
                          <a:cs typeface="Arial" panose="020B0604020202020204" pitchFamily="34" charset="0"/>
                        </a:rPr>
                        <a:t>Confirmation of quorum</a:t>
                      </a:r>
                      <a:r>
                        <a:rPr lang="en-US" sz="1600" b="0" baseline="0" dirty="0" smtClean="0">
                          <a:solidFill>
                            <a:schemeClr val="tx1"/>
                          </a:solidFill>
                          <a:effectLst/>
                          <a:latin typeface="Arial" panose="020B0604020202020204" pitchFamily="34" charset="0"/>
                          <a:cs typeface="Arial" panose="020B0604020202020204" pitchFamily="34" charset="0"/>
                        </a:rPr>
                        <a:t> is provided, by cross-reference to the number determined by the MEC </a:t>
                      </a:r>
                      <a:r>
                        <a:rPr lang="en-US" sz="1600" b="1" u="sng" baseline="0" dirty="0" smtClean="0">
                          <a:solidFill>
                            <a:srgbClr val="FF0000"/>
                          </a:solidFill>
                          <a:effectLst/>
                          <a:latin typeface="Arial" panose="020B0604020202020204" pitchFamily="34" charset="0"/>
                          <a:cs typeface="Arial" panose="020B0604020202020204" pitchFamily="34" charset="0"/>
                        </a:rPr>
                        <a:t>(must be present when voting on a matter).</a:t>
                      </a:r>
                    </a:p>
                    <a:p>
                      <a:pPr marL="177800" indent="-177800" algn="just">
                        <a:lnSpc>
                          <a:spcPct val="107000"/>
                        </a:lnSpc>
                        <a:spcAft>
                          <a:spcPts val="0"/>
                        </a:spcAft>
                        <a:buFont typeface="Wingdings" panose="05000000000000000000" pitchFamily="2" charset="2"/>
                        <a:buChar char="§"/>
                      </a:pPr>
                      <a:r>
                        <a:rPr lang="en-US" sz="1600" b="0" dirty="0" smtClean="0">
                          <a:solidFill>
                            <a:schemeClr val="tx1"/>
                          </a:solidFill>
                          <a:effectLst/>
                          <a:latin typeface="Arial" panose="020B0604020202020204" pitchFamily="34" charset="0"/>
                          <a:cs typeface="Arial" panose="020B0604020202020204" pitchFamily="34" charset="0"/>
                        </a:rPr>
                        <a:t>Casting vote of the presiding Cllr is clarified. </a:t>
                      </a:r>
                      <a:r>
                        <a:rPr lang="en-US" sz="1600" b="1" u="sng" dirty="0" smtClean="0">
                          <a:solidFill>
                            <a:srgbClr val="FF0000"/>
                          </a:solidFill>
                          <a:effectLst/>
                          <a:latin typeface="Arial" panose="020B0604020202020204" pitchFamily="34" charset="0"/>
                          <a:cs typeface="Arial" panose="020B0604020202020204" pitchFamily="34" charset="0"/>
                        </a:rPr>
                        <a:t>(Revised)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469822507"/>
                  </a:ext>
                </a:extLst>
              </a:tr>
              <a:tr h="809998">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17.</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ZA" sz="1600" b="0" dirty="0" smtClean="0">
                          <a:solidFill>
                            <a:schemeClr val="tx1"/>
                          </a:solidFill>
                          <a:effectLst/>
                          <a:latin typeface="Arial" panose="020B0604020202020204" pitchFamily="34" charset="0"/>
                          <a:cs typeface="Arial" panose="020B0604020202020204" pitchFamily="34" charset="0"/>
                        </a:rPr>
                        <a:t>Section 36: Election of speakers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231775" marR="0" lvl="0" indent="-231775"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kern="1200" dirty="0" smtClean="0">
                          <a:solidFill>
                            <a:schemeClr val="tx1"/>
                          </a:solidFill>
                          <a:effectLst/>
                          <a:latin typeface="Arial" panose="020B0604020202020204" pitchFamily="34" charset="0"/>
                          <a:ea typeface="+mn-ea"/>
                          <a:cs typeface="Arial" panose="020B0604020202020204" pitchFamily="34" charset="0"/>
                        </a:rPr>
                        <a:t>Alignment with the abolition of the plenary-type</a:t>
                      </a:r>
                      <a:r>
                        <a:rPr lang="en-ZA" sz="1600" b="0" kern="1200" baseline="0" dirty="0" smtClean="0">
                          <a:solidFill>
                            <a:schemeClr val="tx1"/>
                          </a:solidFill>
                          <a:effectLst/>
                          <a:latin typeface="Arial" panose="020B0604020202020204" pitchFamily="34" charset="0"/>
                          <a:ea typeface="+mn-ea"/>
                          <a:cs typeface="Arial" panose="020B0604020202020204" pitchFamily="34" charset="0"/>
                        </a:rPr>
                        <a:t> municipality (Cllr may not hold office as speaker and mayor </a:t>
                      </a:r>
                      <a:r>
                        <a:rPr lang="en-ZA" sz="1600" b="1" u="sng" kern="1200" baseline="0" dirty="0" smtClean="0">
                          <a:solidFill>
                            <a:schemeClr val="tx1"/>
                          </a:solidFill>
                          <a:effectLst/>
                          <a:latin typeface="Arial" panose="020B0604020202020204" pitchFamily="34" charset="0"/>
                          <a:ea typeface="+mn-ea"/>
                          <a:cs typeface="Arial" panose="020B0604020202020204" pitchFamily="34" charset="0"/>
                        </a:rPr>
                        <a:t>IN ANY</a:t>
                      </a:r>
                      <a:r>
                        <a:rPr lang="en-ZA" sz="1600" b="0" kern="1200" baseline="0" dirty="0" smtClean="0">
                          <a:solidFill>
                            <a:schemeClr val="tx1"/>
                          </a:solidFill>
                          <a:effectLst/>
                          <a:latin typeface="Arial" panose="020B0604020202020204" pitchFamily="34" charset="0"/>
                          <a:ea typeface="+mn-ea"/>
                          <a:cs typeface="Arial" panose="020B0604020202020204" pitchFamily="34" charset="0"/>
                        </a:rPr>
                        <a:t> municipality).</a:t>
                      </a:r>
                      <a:endParaRPr lang="en-ZA" sz="1600" b="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4"/>
                  </a:ext>
                </a:extLst>
              </a:tr>
              <a:tr h="1079995">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18. </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ZA" sz="1600" b="0" kern="1200" dirty="0" smtClean="0">
                          <a:solidFill>
                            <a:schemeClr val="tx1"/>
                          </a:solidFill>
                          <a:effectLst/>
                          <a:latin typeface="Arial" panose="020B0604020202020204" pitchFamily="34" charset="0"/>
                          <a:ea typeface="+mn-ea"/>
                          <a:cs typeface="Arial" panose="020B0604020202020204" pitchFamily="34" charset="0"/>
                        </a:rPr>
                        <a:t>Section 37: Functions of speakers</a:t>
                      </a:r>
                      <a:endParaRPr lang="en-ZA" sz="1600" b="0" dirty="0" smtClean="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177800" marR="0" lvl="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dirty="0" smtClean="0">
                          <a:solidFill>
                            <a:schemeClr val="tx1"/>
                          </a:solidFill>
                          <a:effectLst/>
                          <a:latin typeface="Arial" panose="020B0604020202020204" pitchFamily="34" charset="0"/>
                          <a:cs typeface="Arial" panose="020B0604020202020204" pitchFamily="34" charset="0"/>
                        </a:rPr>
                        <a:t>Reference</a:t>
                      </a:r>
                      <a:r>
                        <a:rPr lang="en-ZA" sz="1600" b="0" baseline="0" dirty="0" smtClean="0">
                          <a:solidFill>
                            <a:schemeClr val="tx1"/>
                          </a:solidFill>
                          <a:effectLst/>
                          <a:latin typeface="Arial" panose="020B0604020202020204" pitchFamily="34" charset="0"/>
                          <a:cs typeface="Arial" panose="020B0604020202020204" pitchFamily="34" charset="0"/>
                        </a:rPr>
                        <a:t> to the Systems Act (Schedule 1) is removed – Code of Conduct for Cllrs.</a:t>
                      </a:r>
                    </a:p>
                    <a:p>
                      <a:pPr marL="177800" marR="0" lvl="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dirty="0" smtClean="0">
                          <a:solidFill>
                            <a:schemeClr val="tx1"/>
                          </a:solidFill>
                          <a:latin typeface="Arial" panose="020B0604020202020204" pitchFamily="34" charset="0"/>
                          <a:cs typeface="Arial" panose="020B0604020202020204" pitchFamily="34" charset="0"/>
                        </a:rPr>
                        <a:t>Four subparagraphs are added to expand and strengthen the functions of the </a:t>
                      </a:r>
                      <a:r>
                        <a:rPr lang="en-ZA" sz="1600" b="0" u="sng" dirty="0" smtClean="0">
                          <a:solidFill>
                            <a:schemeClr val="tx1"/>
                          </a:solidFill>
                          <a:latin typeface="Arial" panose="020B0604020202020204" pitchFamily="34" charset="0"/>
                          <a:cs typeface="Arial" panose="020B0604020202020204" pitchFamily="34" charset="0"/>
                        </a:rPr>
                        <a:t>Speaker. </a:t>
                      </a:r>
                      <a:r>
                        <a:rPr lang="en-ZA" sz="1600" b="1" u="none" dirty="0" smtClean="0">
                          <a:solidFill>
                            <a:srgbClr val="FF0000"/>
                          </a:solidFill>
                          <a:latin typeface="Arial" panose="020B0604020202020204" pitchFamily="34" charset="0"/>
                          <a:cs typeface="Arial" panose="020B0604020202020204" pitchFamily="34" charset="0"/>
                        </a:rPr>
                        <a:t>(Revised)</a:t>
                      </a:r>
                      <a:endParaRPr lang="en-ZA" sz="1600" b="1" u="none" dirty="0" smtClean="0">
                        <a:solidFill>
                          <a:srgbClr val="FF0000"/>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4000153012"/>
                  </a:ext>
                </a:extLst>
              </a:tr>
              <a:tr h="226524">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19.</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GB" sz="1600" b="1" u="sng" kern="1200" dirty="0" smtClean="0">
                          <a:solidFill>
                            <a:schemeClr val="tx1"/>
                          </a:solidFill>
                          <a:effectLst/>
                          <a:latin typeface="Arial" panose="020B0604020202020204" pitchFamily="34" charset="0"/>
                          <a:ea typeface="+mn-ea"/>
                          <a:cs typeface="Arial" panose="020B0604020202020204" pitchFamily="34" charset="0"/>
                        </a:rPr>
                        <a:t>New</a:t>
                      </a:r>
                      <a:r>
                        <a:rPr lang="en-GB" sz="1600" b="0" kern="1200" dirty="0" smtClean="0">
                          <a:solidFill>
                            <a:schemeClr val="tx1"/>
                          </a:solidFill>
                          <a:effectLst/>
                          <a:latin typeface="Arial" panose="020B0604020202020204" pitchFamily="34" charset="0"/>
                          <a:ea typeface="+mn-ea"/>
                          <a:cs typeface="Arial" panose="020B0604020202020204" pitchFamily="34" charset="0"/>
                        </a:rPr>
                        <a:t> sections 41A to 41F: Whips</a:t>
                      </a:r>
                      <a:endParaRPr lang="en-ZA" sz="16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177800" marR="0" lvl="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1" u="sng" dirty="0" smtClean="0">
                          <a:solidFill>
                            <a:schemeClr val="tx1"/>
                          </a:solidFill>
                          <a:latin typeface="Arial" panose="020B0604020202020204" pitchFamily="34" charset="0"/>
                          <a:cs typeface="Arial" panose="020B0604020202020204" pitchFamily="34" charset="0"/>
                        </a:rPr>
                        <a:t>Establishment of the Office of the Whip,</a:t>
                      </a:r>
                      <a:r>
                        <a:rPr lang="en-ZA" sz="1600" b="0" u="none" dirty="0" smtClean="0">
                          <a:solidFill>
                            <a:schemeClr val="tx1"/>
                          </a:solidFill>
                          <a:latin typeface="Arial" panose="020B0604020202020204" pitchFamily="34" charset="0"/>
                          <a:cs typeface="Arial" panose="020B0604020202020204" pitchFamily="34" charset="0"/>
                        </a:rPr>
                        <a:t> to provide for:</a:t>
                      </a:r>
                      <a:r>
                        <a:rPr lang="en-ZA" sz="1600" b="0" u="none" baseline="0" dirty="0" smtClean="0">
                          <a:solidFill>
                            <a:schemeClr val="tx1"/>
                          </a:solidFill>
                          <a:latin typeface="Arial" panose="020B0604020202020204" pitchFamily="34" charset="0"/>
                          <a:cs typeface="Arial" panose="020B0604020202020204" pitchFamily="34" charset="0"/>
                        </a:rPr>
                        <a:t> e</a:t>
                      </a:r>
                      <a:r>
                        <a:rPr lang="en-ZA" sz="1600" b="0" u="none" dirty="0" smtClean="0">
                          <a:solidFill>
                            <a:schemeClr val="tx1"/>
                          </a:solidFill>
                          <a:latin typeface="Arial" panose="020B0604020202020204" pitchFamily="34" charset="0"/>
                          <a:cs typeface="Arial" panose="020B0604020202020204" pitchFamily="34" charset="0"/>
                        </a:rPr>
                        <a:t>lection, functions, term, vacation, removal,</a:t>
                      </a:r>
                      <a:r>
                        <a:rPr lang="en-ZA" sz="1600" b="0" u="none" baseline="0" dirty="0" smtClean="0">
                          <a:solidFill>
                            <a:schemeClr val="tx1"/>
                          </a:solidFill>
                          <a:latin typeface="Arial" panose="020B0604020202020204" pitchFamily="34" charset="0"/>
                          <a:cs typeface="Arial" panose="020B0604020202020204" pitchFamily="34" charset="0"/>
                        </a:rPr>
                        <a:t> and acting whips</a:t>
                      </a:r>
                      <a:r>
                        <a:rPr lang="en-ZA" sz="1600" b="0" u="none" dirty="0" smtClean="0">
                          <a:solidFill>
                            <a:schemeClr val="tx1"/>
                          </a:solidFill>
                          <a:latin typeface="Arial" panose="020B0604020202020204" pitchFamily="34" charset="0"/>
                          <a:cs typeface="Arial" panose="020B0604020202020204" pitchFamily="34" charset="0"/>
                        </a:rPr>
                        <a:t>.</a:t>
                      </a:r>
                      <a:endParaRPr lang="en-US" sz="1600" b="0" u="none" dirty="0" smtClean="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592247252"/>
                  </a:ext>
                </a:extLst>
              </a:tr>
              <a:tr h="1188021">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20.</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GB" sz="1600" b="0" kern="1200" dirty="0" smtClean="0">
                          <a:solidFill>
                            <a:schemeClr val="tx1"/>
                          </a:solidFill>
                          <a:effectLst/>
                          <a:latin typeface="Arial" panose="020B0604020202020204" pitchFamily="34" charset="0"/>
                          <a:ea typeface="+mn-ea"/>
                          <a:cs typeface="Arial" panose="020B0604020202020204" pitchFamily="34" charset="0"/>
                        </a:rPr>
                        <a:t>Section 43: Composition of executive committees</a:t>
                      </a:r>
                      <a:endParaRPr lang="en-ZA" sz="1600" b="0" dirty="0" smtClean="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177800" marR="0" lvl="1" indent="-177800" algn="just" defTabSz="685800" rtl="0" eaLnBrk="0" fontAlgn="base" latinLnBrk="0" hangingPunct="0">
                        <a:lnSpc>
                          <a:spcPct val="90000"/>
                        </a:lnSpc>
                        <a:spcBef>
                          <a:spcPts val="375"/>
                        </a:spcBef>
                        <a:spcAft>
                          <a:spcPct val="0"/>
                        </a:spcAft>
                        <a:buClrTx/>
                        <a:buSzTx/>
                        <a:buFont typeface="Wingdings" panose="05000000000000000000" pitchFamily="2" charset="2"/>
                        <a:buChar char="§"/>
                        <a:tabLst/>
                        <a:defRPr/>
                      </a:pPr>
                      <a:r>
                        <a:rPr kumimoji="0" lang="en-ZA" sz="16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Councils must </a:t>
                      </a:r>
                      <a:r>
                        <a:rPr kumimoji="0" lang="en-ZA" sz="1600" b="1" i="0" u="sng"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determine</a:t>
                      </a:r>
                      <a:r>
                        <a:rPr kumimoji="0" lang="en-ZA" sz="16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(not elect) the number off cllrs for the EXCO </a:t>
                      </a:r>
                      <a:r>
                        <a:rPr kumimoji="0" lang="en-ZA" sz="1600" b="1" i="0" u="sng"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(fractions to be disregarded).</a:t>
                      </a:r>
                    </a:p>
                    <a:p>
                      <a:pPr marL="177800" marR="0" lvl="1" indent="-177800" algn="just" defTabSz="685800" rtl="0" eaLnBrk="0" fontAlgn="base" latinLnBrk="0" hangingPunct="0">
                        <a:lnSpc>
                          <a:spcPct val="90000"/>
                        </a:lnSpc>
                        <a:spcBef>
                          <a:spcPts val="375"/>
                        </a:spcBef>
                        <a:spcAft>
                          <a:spcPct val="0"/>
                        </a:spcAft>
                        <a:buClrTx/>
                        <a:buSzTx/>
                        <a:buFont typeface="Wingdings" panose="05000000000000000000" pitchFamily="2" charset="2"/>
                        <a:buChar char="§"/>
                        <a:tabLst/>
                        <a:defRPr/>
                      </a:pPr>
                      <a:r>
                        <a:rPr kumimoji="0" lang="en-ZA" sz="16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Formula prescribed is: </a:t>
                      </a:r>
                      <a:r>
                        <a:rPr lang="en-ZA" sz="1600" kern="1200" dirty="0" smtClean="0">
                          <a:solidFill>
                            <a:schemeClr val="dk1"/>
                          </a:solidFill>
                          <a:effectLst/>
                          <a:latin typeface="Arial" panose="020B0604020202020204" pitchFamily="34" charset="0"/>
                          <a:ea typeface="+mn-ea"/>
                          <a:cs typeface="Arial" panose="020B0604020202020204" pitchFamily="34" charset="0"/>
                        </a:rPr>
                        <a:t>number of seats won by a party ÷ total no. of Cllrs for municipality × no. of EXCO seats; surpluses compete with other similar surpluses</a:t>
                      </a:r>
                      <a:r>
                        <a:rPr kumimoji="0" lang="en-ZA" sz="16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a:t>
                      </a:r>
                      <a:endParaRPr kumimoji="0" lang="en-US" sz="16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222855767"/>
                  </a:ext>
                </a:extLst>
              </a:tr>
            </a:tbl>
          </a:graphicData>
        </a:graphic>
      </p:graphicFrame>
    </p:spTree>
    <p:extLst>
      <p:ext uri="{BB962C8B-B14F-4D97-AF65-F5344CB8AC3E}">
        <p14:creationId xmlns:p14="http://schemas.microsoft.com/office/powerpoint/2010/main" val="1785281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txBox="1">
            <a:spLocks/>
          </p:cNvSpPr>
          <p:nvPr/>
        </p:nvSpPr>
        <p:spPr bwMode="auto">
          <a:xfrm>
            <a:off x="-180528" y="1264890"/>
            <a:ext cx="9145015" cy="530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23900" indent="-36830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lvl="1">
              <a:buFont typeface="Wingdings" panose="05000000000000000000" pitchFamily="2" charset="2"/>
              <a:buChar char="q"/>
            </a:pPr>
            <a:endParaRPr lang="en-ZA" altLang="en-US" sz="2400" dirty="0"/>
          </a:p>
          <a:p>
            <a:pPr lvl="1">
              <a:buFont typeface="Wingdings" panose="05000000000000000000" pitchFamily="2" charset="2"/>
              <a:buChar char="q"/>
            </a:pPr>
            <a:endParaRPr lang="en-GB" altLang="en-US" sz="2400" dirty="0"/>
          </a:p>
        </p:txBody>
      </p:sp>
      <p:sp>
        <p:nvSpPr>
          <p:cNvPr id="922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34A026C0-070D-4DEA-B4DE-796C13942D6B}" type="slidenum">
              <a:rPr lang="en-ZA" altLang="en-US" sz="1200" smtClean="0"/>
              <a:pPr>
                <a:spcBef>
                  <a:spcPct val="0"/>
                </a:spcBef>
                <a:buFontTx/>
                <a:buNone/>
              </a:pPr>
              <a:t>9</a:t>
            </a:fld>
            <a:endParaRPr lang="en-ZA" altLang="en-US" sz="1200" smtClean="0"/>
          </a:p>
        </p:txBody>
      </p:sp>
      <p:graphicFrame>
        <p:nvGraphicFramePr>
          <p:cNvPr id="2" name="Table 1"/>
          <p:cNvGraphicFramePr>
            <a:graphicFrameLocks noGrp="1"/>
          </p:cNvGraphicFramePr>
          <p:nvPr>
            <p:extLst>
              <p:ext uri="{D42A27DB-BD31-4B8C-83A1-F6EECF244321}">
                <p14:modId xmlns:p14="http://schemas.microsoft.com/office/powerpoint/2010/main" val="3940897622"/>
              </p:ext>
            </p:extLst>
          </p:nvPr>
        </p:nvGraphicFramePr>
        <p:xfrm>
          <a:off x="35496" y="-27384"/>
          <a:ext cx="9144000" cy="6839904"/>
        </p:xfrm>
        <a:graphic>
          <a:graphicData uri="http://schemas.openxmlformats.org/drawingml/2006/table">
            <a:tbl>
              <a:tblPr firstRow="1" firstCol="1" bandRow="1">
                <a:tableStyleId>{21E4AEA4-8DFA-4A89-87EB-49C32662AFE0}</a:tableStyleId>
              </a:tblPr>
              <a:tblGrid>
                <a:gridCol w="1219017">
                  <a:extLst>
                    <a:ext uri="{9D8B030D-6E8A-4147-A177-3AD203B41FA5}">
                      <a16:colId xmlns:a16="http://schemas.microsoft.com/office/drawing/2014/main" val="4108935219"/>
                    </a:ext>
                  </a:extLst>
                </a:gridCol>
                <a:gridCol w="2234291">
                  <a:extLst>
                    <a:ext uri="{9D8B030D-6E8A-4147-A177-3AD203B41FA5}">
                      <a16:colId xmlns:a16="http://schemas.microsoft.com/office/drawing/2014/main" val="1968348070"/>
                    </a:ext>
                  </a:extLst>
                </a:gridCol>
                <a:gridCol w="5690692">
                  <a:extLst>
                    <a:ext uri="{9D8B030D-6E8A-4147-A177-3AD203B41FA5}">
                      <a16:colId xmlns:a16="http://schemas.microsoft.com/office/drawing/2014/main" val="3768011985"/>
                    </a:ext>
                  </a:extLst>
                </a:gridCol>
              </a:tblGrid>
              <a:tr h="254326">
                <a:tc>
                  <a:txBody>
                    <a:bodyPr/>
                    <a:lstStyle/>
                    <a:p>
                      <a:pPr algn="ctr">
                        <a:lnSpc>
                          <a:spcPct val="107000"/>
                        </a:lnSpc>
                        <a:spcAft>
                          <a:spcPts val="0"/>
                        </a:spcAft>
                      </a:pPr>
                      <a:r>
                        <a:rPr lang="en-ZA" sz="1600" dirty="0" smtClean="0">
                          <a:solidFill>
                            <a:schemeClr val="tx1"/>
                          </a:solidFill>
                          <a:effectLst/>
                          <a:latin typeface="Arial" panose="020B0604020202020204" pitchFamily="34" charset="0"/>
                          <a:cs typeface="Arial" panose="020B0604020202020204" pitchFamily="34" charset="0"/>
                        </a:rPr>
                        <a:t>SECTION</a:t>
                      </a:r>
                      <a:endParaRPr lang="en-ZA" sz="1600" dirty="0">
                        <a:solidFill>
                          <a:schemeClr val="tx1"/>
                        </a:solidFill>
                        <a:effectLst/>
                        <a:latin typeface="Arial" panose="020B0604020202020204" pitchFamily="34" charset="0"/>
                        <a:cs typeface="Arial" panose="020B0604020202020204" pitchFamily="34" charset="0"/>
                      </a:endParaRPr>
                    </a:p>
                  </a:txBody>
                  <a:tcPr marL="54901" marR="549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PROVISION</a:t>
                      </a:r>
                    </a:p>
                  </a:txBody>
                  <a:tcPr marL="54901" marR="549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0"/>
                        </a:spcAft>
                      </a:pPr>
                      <a:r>
                        <a:rPr lang="en-ZA" sz="1600" dirty="0" smtClean="0">
                          <a:solidFill>
                            <a:schemeClr val="tx1"/>
                          </a:solidFill>
                          <a:effectLst/>
                          <a:latin typeface="Arial" panose="020B0604020202020204" pitchFamily="34" charset="0"/>
                          <a:cs typeface="Arial" panose="020B0604020202020204" pitchFamily="34" charset="0"/>
                        </a:rPr>
                        <a:t>PROPOSED</a:t>
                      </a:r>
                      <a:r>
                        <a:rPr lang="en-ZA" sz="1600" baseline="0" dirty="0" smtClean="0">
                          <a:solidFill>
                            <a:schemeClr val="tx1"/>
                          </a:solidFill>
                          <a:effectLst/>
                          <a:latin typeface="Arial" panose="020B0604020202020204" pitchFamily="34" charset="0"/>
                          <a:cs typeface="Arial" panose="020B0604020202020204" pitchFamily="34" charset="0"/>
                        </a:rPr>
                        <a:t> </a:t>
                      </a:r>
                      <a:r>
                        <a:rPr lang="en-ZA" sz="1600" dirty="0" smtClean="0">
                          <a:solidFill>
                            <a:schemeClr val="tx1"/>
                          </a:solidFill>
                          <a:effectLst/>
                          <a:latin typeface="Arial" panose="020B0604020202020204" pitchFamily="34" charset="0"/>
                          <a:cs typeface="Arial" panose="020B0604020202020204" pitchFamily="34" charset="0"/>
                        </a:rPr>
                        <a:t>AMENDMENT</a:t>
                      </a:r>
                      <a:endParaRPr lang="en-ZA" sz="1600" dirty="0">
                        <a:solidFill>
                          <a:schemeClr val="tx1"/>
                        </a:solidFill>
                        <a:effectLst/>
                        <a:latin typeface="Arial" panose="020B0604020202020204" pitchFamily="34" charset="0"/>
                        <a:cs typeface="Arial" panose="020B0604020202020204" pitchFamily="34" charset="0"/>
                      </a:endParaRPr>
                    </a:p>
                  </a:txBody>
                  <a:tcPr marL="54901" marR="549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009687996"/>
                  </a:ext>
                </a:extLst>
              </a:tr>
              <a:tr h="713027">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21.</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ZA" sz="1600" b="0" dirty="0" smtClean="0">
                          <a:solidFill>
                            <a:schemeClr val="tx1"/>
                          </a:solidFill>
                          <a:effectLst/>
                          <a:latin typeface="Arial" panose="020B0604020202020204" pitchFamily="34" charset="0"/>
                          <a:cs typeface="Arial" panose="020B0604020202020204" pitchFamily="34" charset="0"/>
                        </a:rPr>
                        <a:t>Section 44: Powers and functions of </a:t>
                      </a:r>
                      <a:r>
                        <a:rPr lang="en-ZA" sz="1600" b="0" baseline="0" dirty="0" smtClean="0">
                          <a:solidFill>
                            <a:schemeClr val="tx1"/>
                          </a:solidFill>
                          <a:effectLst/>
                          <a:latin typeface="Arial" panose="020B0604020202020204" pitchFamily="34" charset="0"/>
                          <a:cs typeface="Arial" panose="020B0604020202020204" pitchFamily="34" charset="0"/>
                        </a:rPr>
                        <a:t>EXCOs</a:t>
                      </a:r>
                      <a:endParaRPr lang="en-ZA" sz="1600" b="0" dirty="0" smtClean="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177800" lvl="0" indent="-177800" algn="just">
                        <a:lnSpc>
                          <a:spcPct val="100000"/>
                        </a:lnSpc>
                        <a:spcAft>
                          <a:spcPts val="0"/>
                        </a:spcAft>
                        <a:buFont typeface="Wingdings" panose="05000000000000000000" pitchFamily="2" charset="2"/>
                        <a:buChar char="§"/>
                      </a:pPr>
                      <a:r>
                        <a:rPr lang="en-ZA" sz="1600" b="0" dirty="0" smtClean="0">
                          <a:solidFill>
                            <a:schemeClr val="tx1"/>
                          </a:solidFill>
                          <a:effectLst/>
                          <a:latin typeface="Arial" panose="020B0604020202020204" pitchFamily="34" charset="0"/>
                          <a:cs typeface="Arial" panose="020B0604020202020204" pitchFamily="34" charset="0"/>
                        </a:rPr>
                        <a:t>It is clarified that EXCOs will only receive reports from the Section</a:t>
                      </a:r>
                      <a:r>
                        <a:rPr lang="en-ZA" sz="1600" b="0" baseline="0" dirty="0" smtClean="0">
                          <a:solidFill>
                            <a:schemeClr val="tx1"/>
                          </a:solidFill>
                          <a:effectLst/>
                          <a:latin typeface="Arial" panose="020B0604020202020204" pitchFamily="34" charset="0"/>
                          <a:cs typeface="Arial" panose="020B0604020202020204" pitchFamily="34" charset="0"/>
                        </a:rPr>
                        <a:t> 80 committees (and not from other committees).</a:t>
                      </a:r>
                      <a:endParaRPr lang="en-ZA" sz="1600" b="0" dirty="0" smtClean="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1"/>
                  </a:ext>
                </a:extLst>
              </a:tr>
              <a:tr h="950703">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22.</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ZA" sz="1600" b="0" kern="1200" dirty="0" smtClean="0">
                          <a:solidFill>
                            <a:schemeClr val="tx1"/>
                          </a:solidFill>
                          <a:effectLst/>
                          <a:latin typeface="Arial" panose="020B0604020202020204" pitchFamily="34" charset="0"/>
                          <a:ea typeface="+mn-ea"/>
                          <a:cs typeface="Arial" panose="020B0604020202020204" pitchFamily="34" charset="0"/>
                        </a:rPr>
                        <a:t>Section 56: Functions and powers of executive mayors</a:t>
                      </a:r>
                      <a:endParaRPr lang="en-ZA" sz="1600" b="0" dirty="0" smtClean="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177800" lvl="0" indent="-177800" algn="just">
                        <a:lnSpc>
                          <a:spcPct val="100000"/>
                        </a:lnSpc>
                        <a:spcAft>
                          <a:spcPts val="0"/>
                        </a:spcAft>
                        <a:buFont typeface="Wingdings" panose="05000000000000000000" pitchFamily="2" charset="2"/>
                        <a:buChar char="§"/>
                      </a:pPr>
                      <a:r>
                        <a:rPr lang="en-ZA" sz="16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It is clarified that executive mayors will be entitled to receive reports from </a:t>
                      </a:r>
                      <a:r>
                        <a:rPr lang="en-ZA" sz="16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Section 80 committees (and not from other committees), and to forward such reports</a:t>
                      </a:r>
                      <a:r>
                        <a:rPr lang="en-ZA" sz="1600" b="0"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with recommendations to the council</a:t>
                      </a:r>
                      <a:r>
                        <a:rPr lang="en-ZA" sz="16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1188379">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23.</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ZA" sz="1600" b="0" kern="1200" dirty="0" smtClean="0">
                          <a:solidFill>
                            <a:schemeClr val="dk1"/>
                          </a:solidFill>
                          <a:effectLst/>
                          <a:latin typeface="Arial" panose="020B0604020202020204" pitchFamily="34" charset="0"/>
                          <a:ea typeface="+mn-ea"/>
                          <a:cs typeface="Arial" panose="020B0604020202020204" pitchFamily="34" charset="0"/>
                        </a:rPr>
                        <a:t>Section 73:</a:t>
                      </a:r>
                      <a:r>
                        <a:rPr lang="en-ZA" sz="1600" b="0" kern="1200" baseline="0" dirty="0" smtClean="0">
                          <a:solidFill>
                            <a:schemeClr val="dk1"/>
                          </a:solidFill>
                          <a:effectLst/>
                          <a:latin typeface="Arial" panose="020B0604020202020204" pitchFamily="34" charset="0"/>
                          <a:ea typeface="+mn-ea"/>
                          <a:cs typeface="Arial" panose="020B0604020202020204" pitchFamily="34" charset="0"/>
                        </a:rPr>
                        <a:t> Establishment of ward committees</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177800" indent="-177800" algn="just">
                        <a:buFont typeface="Wingdings" panose="05000000000000000000" pitchFamily="2" charset="2"/>
                        <a:buChar char="§"/>
                      </a:pPr>
                      <a:r>
                        <a:rPr lang="en-ZA" sz="1600" u="none" dirty="0" smtClean="0">
                          <a:latin typeface="Arial" panose="020B0604020202020204" pitchFamily="34" charset="0"/>
                          <a:cs typeface="Arial" panose="020B0604020202020204" pitchFamily="34" charset="0"/>
                        </a:rPr>
                        <a:t>Metros and LMs</a:t>
                      </a:r>
                      <a:r>
                        <a:rPr lang="en-ZA" sz="1600" u="none" baseline="0" dirty="0" smtClean="0">
                          <a:latin typeface="Arial" panose="020B0604020202020204" pitchFamily="34" charset="0"/>
                          <a:cs typeface="Arial" panose="020B0604020202020204" pitchFamily="34" charset="0"/>
                        </a:rPr>
                        <a:t> must </a:t>
                      </a:r>
                      <a:r>
                        <a:rPr lang="en-ZA" sz="1600" u="none" dirty="0" smtClean="0">
                          <a:latin typeface="Arial" panose="020B0604020202020204" pitchFamily="34" charset="0"/>
                          <a:cs typeface="Arial" panose="020B0604020202020204" pitchFamily="34" charset="0"/>
                        </a:rPr>
                        <a:t>establish ward committees within 120 days after a LGE.</a:t>
                      </a:r>
                    </a:p>
                    <a:p>
                      <a:pPr marL="177800" indent="-177800" algn="just">
                        <a:buFont typeface="Wingdings" panose="05000000000000000000" pitchFamily="2" charset="2"/>
                        <a:buChar char="§"/>
                      </a:pPr>
                      <a:r>
                        <a:rPr lang="en-ZA" sz="1600" b="1" u="sng" dirty="0" smtClean="0">
                          <a:latin typeface="Arial" panose="020B0604020202020204" pitchFamily="34" charset="0"/>
                          <a:cs typeface="Arial" panose="020B0604020202020204" pitchFamily="34" charset="0"/>
                        </a:rPr>
                        <a:t>New</a:t>
                      </a:r>
                      <a:r>
                        <a:rPr lang="en-ZA" sz="1600" u="none" dirty="0" smtClean="0">
                          <a:latin typeface="Arial" panose="020B0604020202020204" pitchFamily="34" charset="0"/>
                          <a:cs typeface="Arial" panose="020B0604020202020204" pitchFamily="34" charset="0"/>
                        </a:rPr>
                        <a:t> subsection 73(1A) is inserted for</a:t>
                      </a:r>
                      <a:r>
                        <a:rPr lang="en-ZA" sz="1600" u="none" baseline="0" dirty="0" smtClean="0">
                          <a:latin typeface="Arial" panose="020B0604020202020204" pitchFamily="34" charset="0"/>
                          <a:cs typeface="Arial" panose="020B0604020202020204" pitchFamily="34" charset="0"/>
                        </a:rPr>
                        <a:t> the Speaker to request the MEC for an extension – the MEC must also forward the reasons to the Minister</a:t>
                      </a:r>
                      <a:r>
                        <a:rPr lang="en-ZA" sz="1600" u="none" dirty="0" smtClean="0">
                          <a:latin typeface="Arial" panose="020B0604020202020204" pitchFamily="34" charset="0"/>
                          <a:cs typeface="Arial" panose="020B0604020202020204" pitchFamily="34" charset="0"/>
                        </a:rPr>
                        <a:t>. </a:t>
                      </a:r>
                      <a:r>
                        <a:rPr lang="en-ZA" sz="1600" b="1" u="sng" dirty="0" smtClean="0">
                          <a:solidFill>
                            <a:srgbClr val="FF0000"/>
                          </a:solidFill>
                          <a:latin typeface="Arial" panose="020B0604020202020204" pitchFamily="34" charset="0"/>
                          <a:cs typeface="Arial" panose="020B0604020202020204" pitchFamily="34" charset="0"/>
                        </a:rPr>
                        <a:t>(Revised)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3"/>
                  </a:ext>
                </a:extLst>
              </a:tr>
              <a:tr h="762977">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24.</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en-ZA" sz="1600" b="1" u="sng" kern="1200" dirty="0" smtClean="0">
                          <a:solidFill>
                            <a:schemeClr val="tx1"/>
                          </a:solidFill>
                          <a:effectLst/>
                          <a:latin typeface="Arial" panose="020B0604020202020204" pitchFamily="34" charset="0"/>
                          <a:ea typeface="+mn-ea"/>
                          <a:cs typeface="Arial" panose="020B0604020202020204" pitchFamily="34" charset="0"/>
                        </a:rPr>
                        <a:t>New</a:t>
                      </a:r>
                      <a:r>
                        <a:rPr lang="en-ZA" sz="1600" b="0" kern="1200" baseline="0" dirty="0" smtClean="0">
                          <a:solidFill>
                            <a:schemeClr val="tx1"/>
                          </a:solidFill>
                          <a:effectLst/>
                          <a:latin typeface="Arial" panose="020B0604020202020204" pitchFamily="34" charset="0"/>
                          <a:ea typeface="+mn-ea"/>
                          <a:cs typeface="Arial" panose="020B0604020202020204" pitchFamily="34" charset="0"/>
                        </a:rPr>
                        <a:t> s</a:t>
                      </a:r>
                      <a:r>
                        <a:rPr lang="en-ZA" sz="1600" b="0" kern="1200" dirty="0" smtClean="0">
                          <a:solidFill>
                            <a:schemeClr val="tx1"/>
                          </a:solidFill>
                          <a:effectLst/>
                          <a:latin typeface="Arial" panose="020B0604020202020204" pitchFamily="34" charset="0"/>
                          <a:ea typeface="+mn-ea"/>
                          <a:cs typeface="Arial" panose="020B0604020202020204" pitchFamily="34" charset="0"/>
                        </a:rPr>
                        <a:t>ection 79A: Establishment of MPACs</a:t>
                      </a:r>
                      <a:endParaRPr lang="en-ZA" sz="1600" b="0" dirty="0" smtClean="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177800" indent="-177800" algn="just">
                        <a:lnSpc>
                          <a:spcPct val="107000"/>
                        </a:lnSpc>
                        <a:spcAft>
                          <a:spcPts val="0"/>
                        </a:spcAft>
                        <a:buFont typeface="Wingdings" panose="05000000000000000000" pitchFamily="2" charset="2"/>
                        <a:buChar char="§"/>
                      </a:pPr>
                      <a:r>
                        <a:rPr lang="en-US" sz="1600" b="1" u="sng" dirty="0" smtClean="0">
                          <a:solidFill>
                            <a:schemeClr val="tx1"/>
                          </a:solidFill>
                          <a:effectLst/>
                          <a:latin typeface="Arial" panose="020B0604020202020204" pitchFamily="34" charset="0"/>
                          <a:cs typeface="Arial" panose="020B0604020202020204" pitchFamily="34" charset="0"/>
                        </a:rPr>
                        <a:t>New</a:t>
                      </a:r>
                      <a:r>
                        <a:rPr lang="en-US" sz="1600" b="0" dirty="0" smtClean="0">
                          <a:solidFill>
                            <a:schemeClr val="tx1"/>
                          </a:solidFill>
                          <a:effectLst/>
                          <a:latin typeface="Arial" panose="020B0604020202020204" pitchFamily="34" charset="0"/>
                          <a:cs typeface="Arial" panose="020B0604020202020204" pitchFamily="34" charset="0"/>
                        </a:rPr>
                        <a:t> section is added for the establishment of MPACs</a:t>
                      </a:r>
                      <a:r>
                        <a:rPr lang="en-US" sz="1600" b="0" baseline="0" dirty="0" smtClean="0">
                          <a:solidFill>
                            <a:schemeClr val="tx1"/>
                          </a:solidFill>
                          <a:effectLst/>
                          <a:latin typeface="Arial" panose="020B0604020202020204" pitchFamily="34" charset="0"/>
                          <a:cs typeface="Arial" panose="020B0604020202020204" pitchFamily="34" charset="0"/>
                        </a:rPr>
                        <a:t> – this is to ensure that oversight is strengthened.</a:t>
                      </a:r>
                      <a:endParaRPr lang="en-US" sz="1600" b="0" dirty="0" smtClean="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469822507"/>
                  </a:ext>
                </a:extLst>
              </a:tr>
              <a:tr h="1017302">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25.</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 typeface="Wingdings" panose="05000000000000000000" pitchFamily="2" charset="2"/>
                        <a:buNone/>
                        <a:tabLst/>
                        <a:defRPr/>
                      </a:pPr>
                      <a:r>
                        <a:rPr lang="en-ZA" sz="1600" b="0" dirty="0" smtClean="0">
                          <a:effectLst/>
                          <a:latin typeface="Arial" panose="020B0604020202020204" pitchFamily="34" charset="0"/>
                          <a:ea typeface="Calibri" panose="020F0502020204030204" pitchFamily="34" charset="0"/>
                          <a:cs typeface="Arial" panose="020B0604020202020204" pitchFamily="34" charset="0"/>
                        </a:rPr>
                        <a:t>Section 81(5)(a): Participation in municipal councils (of traditional leaders)</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177800" marR="0" lvl="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dirty="0" smtClean="0">
                          <a:solidFill>
                            <a:schemeClr val="tx1"/>
                          </a:solidFill>
                          <a:effectLst/>
                          <a:latin typeface="Arial" panose="020B0604020202020204" pitchFamily="34" charset="0"/>
                          <a:cs typeface="Arial" panose="020B0604020202020204" pitchFamily="34" charset="0"/>
                        </a:rPr>
                        <a:t>Reference</a:t>
                      </a:r>
                      <a:r>
                        <a:rPr lang="en-ZA" sz="1600" b="0" baseline="0" dirty="0" smtClean="0">
                          <a:solidFill>
                            <a:schemeClr val="tx1"/>
                          </a:solidFill>
                          <a:effectLst/>
                          <a:latin typeface="Arial" panose="020B0604020202020204" pitchFamily="34" charset="0"/>
                          <a:cs typeface="Arial" panose="020B0604020202020204" pitchFamily="34" charset="0"/>
                        </a:rPr>
                        <a:t> to the Systems Act (Schedule 1) is removed – Code of Conduct for Cllrs.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5"/>
                  </a:ext>
                </a:extLst>
              </a:tr>
              <a:tr h="863764">
                <a:tc>
                  <a:txBody>
                    <a:bodyPr/>
                    <a:lstStyle/>
                    <a:p>
                      <a:pPr marL="0" indent="0" algn="ctr">
                        <a:lnSpc>
                          <a:spcPct val="107000"/>
                        </a:lnSpc>
                        <a:spcAft>
                          <a:spcPts val="0"/>
                        </a:spcAft>
                        <a:buFont typeface="+mj-lt"/>
                        <a:buNone/>
                      </a:pPr>
                      <a:r>
                        <a:rPr lang="en-ZA" sz="1600" b="1" strike="dblStrike" baseline="0" dirty="0" smtClean="0">
                          <a:solidFill>
                            <a:schemeClr val="tx1"/>
                          </a:solidFill>
                          <a:effectLst/>
                          <a:latin typeface="Arial" panose="020B0604020202020204" pitchFamily="34" charset="0"/>
                          <a:cs typeface="Arial" panose="020B0604020202020204" pitchFamily="34" charset="0"/>
                        </a:rPr>
                        <a:t>26.</a:t>
                      </a:r>
                      <a:endParaRPr lang="en-ZA" sz="1600" b="1" strike="dblStrike" baseline="0"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 typeface="Wingdings" panose="05000000000000000000" pitchFamily="2" charset="2"/>
                        <a:buNone/>
                        <a:tabLst/>
                        <a:defRPr/>
                      </a:pPr>
                      <a:r>
                        <a:rPr lang="en-ZA" sz="1600" b="0" strike="dblStrike" baseline="0" dirty="0" smtClean="0">
                          <a:effectLst/>
                          <a:latin typeface="Arial" panose="020B0604020202020204" pitchFamily="34" charset="0"/>
                          <a:ea typeface="Calibri" panose="020F0502020204030204" pitchFamily="34" charset="0"/>
                          <a:cs typeface="Arial" panose="020B0604020202020204" pitchFamily="34" charset="0"/>
                        </a:rPr>
                        <a:t>Section 85: Adjustment of functions and powers</a:t>
                      </a:r>
                      <a:endParaRPr lang="en-ZA" sz="1600" b="0" strike="dblStrike" baseline="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177800" marR="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strike="dblStrike" dirty="0" smtClean="0">
                          <a:effectLst/>
                          <a:latin typeface="Arial" panose="020B0604020202020204" pitchFamily="34" charset="0"/>
                          <a:cs typeface="Arial" panose="020B0604020202020204" pitchFamily="34" charset="0"/>
                        </a:rPr>
                        <a:t>It is proposed that sections 85(3) and (4) be migrated</a:t>
                      </a:r>
                      <a:r>
                        <a:rPr lang="en-ZA" sz="1600" b="0" strike="dblStrike" baseline="0" dirty="0" smtClean="0">
                          <a:effectLst/>
                          <a:latin typeface="Arial" panose="020B0604020202020204" pitchFamily="34" charset="0"/>
                          <a:cs typeface="Arial" panose="020B0604020202020204" pitchFamily="34" charset="0"/>
                        </a:rPr>
                        <a:t> to the Demarcation Act </a:t>
                      </a:r>
                      <a:r>
                        <a:rPr lang="en-ZA" sz="1600" b="0" strike="dblStrike" dirty="0" smtClean="0">
                          <a:effectLst/>
                          <a:latin typeface="Arial" panose="020B0604020202020204" pitchFamily="34" charset="0"/>
                          <a:cs typeface="Arial" panose="020B0604020202020204" pitchFamily="34" charset="0"/>
                        </a:rPr>
                        <a:t>– mandate of the MDB.</a:t>
                      </a:r>
                    </a:p>
                    <a:p>
                      <a:pPr marL="177800" marR="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u="sng" dirty="0" smtClean="0">
                          <a:solidFill>
                            <a:srgbClr val="FF0000"/>
                          </a:solidFill>
                          <a:effectLst/>
                          <a:latin typeface="Arial" panose="020B0604020202020204" pitchFamily="34" charset="0"/>
                          <a:cs typeface="Arial" panose="020B0604020202020204" pitchFamily="34" charset="0"/>
                        </a:rPr>
                        <a:t>These provisions must be retained until such time that the Demarcation Act provides for this.</a:t>
                      </a:r>
                    </a:p>
                    <a:p>
                      <a:pPr marL="177800" marR="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u="sng" dirty="0" smtClean="0">
                          <a:solidFill>
                            <a:srgbClr val="FF0000"/>
                          </a:solidFill>
                          <a:effectLst/>
                          <a:latin typeface="Arial" panose="020B0604020202020204" pitchFamily="34" charset="0"/>
                          <a:cs typeface="Arial" panose="020B0604020202020204" pitchFamily="34" charset="0"/>
                        </a:rPr>
                        <a:t>DCoG is also undertaking further research in this regard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6"/>
                  </a:ext>
                </a:extLst>
              </a:tr>
              <a:tr h="0">
                <a:tc>
                  <a:txBody>
                    <a:bodyPr/>
                    <a:lstStyle/>
                    <a:p>
                      <a:pPr marL="0" indent="0" algn="ctr">
                        <a:lnSpc>
                          <a:spcPct val="107000"/>
                        </a:lnSpc>
                        <a:spcAft>
                          <a:spcPts val="0"/>
                        </a:spcAft>
                        <a:buFont typeface="+mj-lt"/>
                        <a:buNone/>
                      </a:pPr>
                      <a:r>
                        <a:rPr lang="en-ZA" sz="1600" b="1" dirty="0" smtClean="0">
                          <a:solidFill>
                            <a:schemeClr val="tx1"/>
                          </a:solidFill>
                          <a:effectLst/>
                          <a:latin typeface="Arial" panose="020B0604020202020204" pitchFamily="34" charset="0"/>
                          <a:cs typeface="Arial" panose="020B0604020202020204" pitchFamily="34" charset="0"/>
                        </a:rPr>
                        <a:t>27.</a:t>
                      </a:r>
                      <a:endParaRPr lang="en-ZA" sz="1600" b="1" dirty="0">
                        <a:solidFill>
                          <a:schemeClr val="tx1"/>
                        </a:solidFill>
                        <a:effectLst/>
                        <a:latin typeface="Arial" panose="020B0604020202020204" pitchFamily="34" charset="0"/>
                        <a:cs typeface="Arial" panose="020B0604020202020204" pitchFamily="34" charset="0"/>
                      </a:endParaRPr>
                    </a:p>
                  </a:txBody>
                  <a:tcPr marL="54901" marR="549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just" defTabSz="685800" rtl="0" eaLnBrk="1" fontAlgn="auto" latinLnBrk="0" hangingPunct="1">
                        <a:lnSpc>
                          <a:spcPct val="107000"/>
                        </a:lnSpc>
                        <a:spcBef>
                          <a:spcPts val="0"/>
                        </a:spcBef>
                        <a:spcAft>
                          <a:spcPts val="0"/>
                        </a:spcAft>
                        <a:buClrTx/>
                        <a:buSzTx/>
                        <a:buFont typeface="Wingdings" panose="05000000000000000000" pitchFamily="2" charset="2"/>
                        <a:buNone/>
                        <a:tabLst/>
                        <a:defRPr/>
                      </a:pPr>
                      <a:r>
                        <a:rPr lang="en-ZA" sz="1600" b="0" dirty="0" smtClean="0">
                          <a:effectLst/>
                          <a:latin typeface="Arial" panose="020B0604020202020204" pitchFamily="34" charset="0"/>
                          <a:ea typeface="Calibri" panose="020F0502020204030204" pitchFamily="34" charset="0"/>
                          <a:cs typeface="Arial" panose="020B0604020202020204" pitchFamily="34" charset="0"/>
                        </a:rPr>
                        <a:t>Section 89: DMAs</a:t>
                      </a:r>
                      <a:endParaRPr lang="en-ZA"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177800" marR="0" indent="-177800" algn="just" defTabSz="6858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ZA" sz="1600" b="0" dirty="0" smtClean="0">
                          <a:effectLst/>
                          <a:latin typeface="Arial" panose="020B0604020202020204" pitchFamily="34" charset="0"/>
                          <a:cs typeface="Arial" panose="020B0604020202020204" pitchFamily="34" charset="0"/>
                        </a:rPr>
                        <a:t>The section is repealed.</a:t>
                      </a:r>
                    </a:p>
                    <a:p>
                      <a:pPr marL="0" marR="0" indent="0" algn="just" defTabSz="685800" rtl="0" eaLnBrk="1" fontAlgn="auto" latinLnBrk="0" hangingPunct="1">
                        <a:lnSpc>
                          <a:spcPct val="107000"/>
                        </a:lnSpc>
                        <a:spcBef>
                          <a:spcPts val="0"/>
                        </a:spcBef>
                        <a:spcAft>
                          <a:spcPts val="0"/>
                        </a:spcAft>
                        <a:buClrTx/>
                        <a:buSzTx/>
                        <a:buFont typeface="Wingdings" panose="05000000000000000000" pitchFamily="2" charset="2"/>
                        <a:buNone/>
                        <a:tabLst/>
                        <a:defRPr/>
                      </a:pPr>
                      <a:endParaRPr lang="en-ZA" sz="1600" b="0" dirty="0" smtClean="0">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26605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0F5EF8F474C247BD9D7329AB4A6B75" ma:contentTypeVersion="0" ma:contentTypeDescription="Create a new document." ma:contentTypeScope="" ma:versionID="1fd02bf320a7e14157a18691c299b34f">
  <xsd:schema xmlns:xsd="http://www.w3.org/2001/XMLSchema" xmlns:xs="http://www.w3.org/2001/XMLSchema" xmlns:p="http://schemas.microsoft.com/office/2006/metadata/properties" targetNamespace="http://schemas.microsoft.com/office/2006/metadata/properties" ma:root="true" ma:fieldsID="b0f8e7e6d3b19e1f1282e283569f99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ask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B709C1-31E1-441B-A40D-72F7E2E83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40B14EE-EA88-46B3-B4E3-AC1B9AC0A912}">
  <ds:schemaRefs>
    <ds:schemaRef ds:uri="http://schemas.microsoft.com/office/infopath/2007/PartnerControls"/>
    <ds:schemaRef ds:uri="http://www.w3.org/XML/1998/namespace"/>
    <ds:schemaRef ds:uri="http://purl.org/dc/dcmitype/"/>
    <ds:schemaRef ds:uri="http://purl.org/dc/terms/"/>
    <ds:schemaRef ds:uri="http://schemas.microsoft.com/office/2006/documentManagement/types"/>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36908</TotalTime>
  <Words>4614</Words>
  <Application>Microsoft Office PowerPoint</Application>
  <PresentationFormat>On-screen Show (4:3)</PresentationFormat>
  <Paragraphs>554</Paragraphs>
  <Slides>34</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ＭＳ Ｐゴシック</vt:lpstr>
      <vt:lpstr>Arial</vt:lpstr>
      <vt:lpstr>Arial Black</vt:lpstr>
      <vt:lpstr>Calibri</vt:lpstr>
      <vt:lpstr>Calibri Light</vt:lpstr>
      <vt:lpstr>Courier New</vt:lpstr>
      <vt:lpstr>Times New Roman</vt:lpstr>
      <vt:lpstr>Wingdings</vt:lpstr>
      <vt:lpstr>Office Theme</vt:lpstr>
      <vt:lpstr>AMENDMENTS TO THE:  LG: MUNICIPAL STRUCTURES ACT;   and  LG: MUNICIPAL DEMARCATION ACT</vt:lpstr>
      <vt:lpstr>PRESENTATION OUTLINE</vt:lpstr>
      <vt:lpstr>PowerPoint Presentation</vt:lpstr>
      <vt:lpstr>BACKGROUND</vt:lpstr>
      <vt:lpstr>HIGH-LEVEL OVERVIEW OF AMENDMENTS TO THE MStrA</vt:lpstr>
      <vt:lpstr>PowerPoint Presentation</vt:lpstr>
      <vt:lpstr>PowerPoint Presentation</vt:lpstr>
      <vt:lpstr>PowerPoint Presentation</vt:lpstr>
      <vt:lpstr>PowerPoint Presentation</vt:lpstr>
      <vt:lpstr>PowerPoint Presentation</vt:lpstr>
      <vt:lpstr>PowerPoint Presentation</vt:lpstr>
      <vt:lpstr>ENGAGEMENTS ON THE BILL</vt:lpstr>
      <vt:lpstr>PowerPoint Presentation</vt:lpstr>
      <vt:lpstr>BACKGROUND</vt:lpstr>
      <vt:lpstr>UPDATE ON PROCESS MATTERS</vt:lpstr>
      <vt:lpstr>OVERVIEW OF PROPOSED AMENDMENTS</vt:lpstr>
      <vt:lpstr>CHAPTER 1: INTERPRETATION AND APPLICATION</vt:lpstr>
      <vt:lpstr>CHAPTER 2: MUNICIPAL DEMARCATION BOARD</vt:lpstr>
      <vt:lpstr>CHAPTER 2: MUNICIPAL DEMARCATION BOARD</vt:lpstr>
      <vt:lpstr>CHAPTER 2: MUNICIPAL DEMARCATION BOARD</vt:lpstr>
      <vt:lpstr>CHAPTER 2: MUNICIPAL DEMARCATION BOARD</vt:lpstr>
      <vt:lpstr>CHAPTER 2: MUNICIPAL DEMARCATION BOARD</vt:lpstr>
      <vt:lpstr>CHAPTER 3: DEMARCATION &amp; DELIMITATION</vt:lpstr>
      <vt:lpstr>CHAPTER 3: DEMARCATION &amp; DELIMITATION</vt:lpstr>
      <vt:lpstr>CHAPTER 3: DEMARCATION &amp; DELIMITATION</vt:lpstr>
      <vt:lpstr>BOUNDARY DETERMINATION</vt:lpstr>
      <vt:lpstr>CHAPTER 3: DEMARCATION &amp; DELIMITATION</vt:lpstr>
      <vt:lpstr>WARD DELIMITATION </vt:lpstr>
      <vt:lpstr>CHAPTER 3: DEMARCATION &amp; DELIMITATION</vt:lpstr>
      <vt:lpstr>CHAPTER 4: MUNICIPAL CAPACITY ASSESSMENTS (MCAs)</vt:lpstr>
      <vt:lpstr>CHAPTER 5: ROLE OF THE MDB  IN THE ALTERATION OF PROVINCIAL BOUNDARIES </vt:lpstr>
      <vt:lpstr>CHAPTER 6: MISCELLANEOUS</vt:lpstr>
      <vt:lpstr>PowerPoint Presentation</vt:lpstr>
      <vt:lpstr>RECOMMENDATIONS</vt:lpstr>
    </vt:vector>
  </TitlesOfParts>
  <Company>Crome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"Maphuti Leta" &lt;MaphutiL@cogta.gov.za&gt;</dc:creator>
  <cp:lastModifiedBy>Thobani Matheza</cp:lastModifiedBy>
  <cp:revision>2065</cp:revision>
  <cp:lastPrinted>2018-10-31T06:07:58Z</cp:lastPrinted>
  <dcterms:created xsi:type="dcterms:W3CDTF">2011-07-14T18:52:25Z</dcterms:created>
  <dcterms:modified xsi:type="dcterms:W3CDTF">2019-08-23T13:18:04Z</dcterms:modified>
</cp:coreProperties>
</file>