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charts/style33.xml" ContentType="application/vnd.ms-office.chartstyl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charts/style22.xml" ContentType="application/vnd.ms-office.chartstyle+xml"/>
  <Override PartName="/ppt/charts/colors6.xml" ContentType="application/vnd.ms-office.chartcolorstyle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charts/chart35.xml" ContentType="application/vnd.openxmlformats-officedocument.drawingml.chart+xml"/>
  <Override PartName="/ppt/charts/colors34.xml" ContentType="application/vnd.ms-office.chartcolorstyle+xml"/>
  <Override PartName="/ppt/charts/style11.xml" ContentType="application/vnd.ms-office.chartstyle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Override1.xml" ContentType="application/vnd.openxmlformats-officedocument.themeOverride+xml"/>
  <Override PartName="/ppt/charts/chart13.xml" ContentType="application/vnd.openxmlformats-officedocument.drawingml.chart+xml"/>
  <Override PartName="/ppt/charts/chart24.xml" ContentType="application/vnd.openxmlformats-officedocument.drawingml.chart+xml"/>
  <Override PartName="/ppt/notesSlides/notesSlide16.xml" ContentType="application/vnd.openxmlformats-officedocument.presentationml.notesSlide+xml"/>
  <Override PartName="/ppt/charts/colors23.xml" ContentType="application/vnd.ms-office.chartcolorstyle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charts/colors12.xml" ContentType="application/vnd.ms-office.chartcolorstyle+xml"/>
  <Default Extension="xlsx" ContentType="application/vnd.openxmlformats-officedocument.spreadsheetml.sheet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charts/style5.xml" ContentType="application/vnd.ms-office.chartstyle+xml"/>
  <Override PartName="/ppt/charts/style27.xml" ContentType="application/vnd.ms-office.chartstyl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charts/style16.xml" ContentType="application/vnd.ms-office.chartstyle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Default Extension="png" ContentType="image/png"/>
  <Override PartName="/ppt/drawings/drawing3.xml" ContentType="application/vnd.openxmlformats-officedocument.drawingml.chartshapes+xml"/>
  <Override PartName="/ppt/charts/chart29.xml" ContentType="application/vnd.openxmlformats-officedocument.drawingml.char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Override6.xml" ContentType="application/vnd.openxmlformats-officedocument.themeOverride+xml"/>
  <Override PartName="/ppt/charts/chart18.xml" ContentType="application/vnd.openxmlformats-officedocument.drawingml.chart+xml"/>
  <Override PartName="/ppt/charts/colors28.xml" ContentType="application/vnd.ms-office.chartcolorstyle+xml"/>
  <Override PartName="/ppt/charts/colors17.xml" ContentType="application/vnd.ms-office.chartcolorstyle+xml"/>
  <Override PartName="/ppt/charts/style30.xml" ContentType="application/vnd.ms-office.chartstyle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ppt/charts/chart32.xml" ContentType="application/vnd.openxmlformats-officedocument.drawingml.chart+xml"/>
  <Override PartName="/docProps/app.xml" ContentType="application/vnd.openxmlformats-officedocument.extended-properties+xml"/>
  <Override PartName="/ppt/charts/colors3.xml" ContentType="application/vnd.ms-office.chartcolorstyle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charts/chart8.xml" ContentType="application/vnd.openxmlformats-officedocument.drawingml.chart+xml"/>
  <Override PartName="/ppt/charts/chart21.xml" ContentType="application/vnd.openxmlformats-officedocument.drawingml.chart+xml"/>
  <Override PartName="/ppt/notesSlides/notesSlide13.xml" ContentType="application/vnd.openxmlformats-officedocument.presentationml.notesSlide+xml"/>
  <Override PartName="/ppt/charts/colors31.xml" ContentType="application/vnd.ms-office.chartcolorstyle+xml"/>
  <Override PartName="/ppt/slideLayouts/slideLayout10.xml" ContentType="application/vnd.openxmlformats-officedocument.presentationml.slideLayout+xml"/>
  <Override PartName="/ppt/charts/chart10.xml" ContentType="application/vnd.openxmlformats-officedocument.drawingml.chart+xml"/>
  <Override PartName="/ppt/charts/colors20.xml" ContentType="application/vnd.ms-office.chartcolorstyle+xml"/>
  <Override PartName="/ppt/slideLayouts/slideLayout59.xml" ContentType="application/vnd.openxmlformats-officedocument.presentationml.slideLayout+xml"/>
  <Override PartName="/ppt/notesSlides/notesSlide4.xml" ContentType="application/vnd.openxmlformats-officedocument.presentationml.notesSlide+xml"/>
  <Override PartName="/ppt/charts/style35.xml" ContentType="application/vnd.ms-office.chartstyle+xml"/>
  <Override PartName="/ppt/slideLayouts/slideLayout4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37.xml" ContentType="application/vnd.openxmlformats-officedocument.presentationml.slideLayout+xml"/>
  <Override PartName="/ppt/charts/colors8.xml" ContentType="application/vnd.ms-office.chartcolorstyle+xml"/>
  <Override PartName="/ppt/charts/style2.xml" ContentType="application/vnd.ms-office.chartstyle+xml"/>
  <Override PartName="/ppt/charts/style24.xml" ContentType="application/vnd.ms-office.chartstyl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26.xml" ContentType="application/vnd.openxmlformats-officedocument.presentationml.slideLayout+xml"/>
  <Override PartName="/ppt/charts/chart37.xml" ContentType="application/vnd.openxmlformats-officedocument.drawingml.chart+xml"/>
  <Override PartName="/ppt/charts/style13.xml" ContentType="application/vnd.ms-office.chart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Override3.xml" ContentType="application/vnd.openxmlformats-officedocument.themeOverride+xml"/>
  <Override PartName="/ppt/charts/chart26.xml" ContentType="application/vnd.openxmlformats-officedocument.drawingml.chart+xml"/>
  <Override PartName="/ppt/notesSlides/notesSlide18.xml" ContentType="application/vnd.openxmlformats-officedocument.presentationml.notesSlide+xml"/>
  <Override PartName="/ppt/charts/colors25.xml" ContentType="application/vnd.ms-office.chartcolorstyle+xml"/>
  <Override PartName="/ppt/slideLayouts/slideLayout51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charts/chart15.xml" ContentType="application/vnd.openxmlformats-officedocument.drawingml.chart+xml"/>
  <Override PartName="/ppt/charts/colors14.xml" ContentType="application/vnd.ms-office.chartcolorstyle+xml"/>
  <Override PartName="/ppt/slides/slide30.xml" ContentType="application/vnd.openxmlformats-officedocument.presentationml.slide+xml"/>
  <Override PartName="/ppt/slideLayouts/slideLayout40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style29.xml" ContentType="application/vnd.ms-office.chartstyle+xml"/>
  <Override PartName="/ppt/charts/style7.xml" ContentType="application/vnd.ms-office.chartstyle+xml"/>
  <Override PartName="/ppt/slideLayouts/slideLayout89.xml" ContentType="application/vnd.openxmlformats-officedocument.presentationml.slideLayout+xml"/>
  <Override PartName="/ppt/charts/chart5.xml" ContentType="application/vnd.openxmlformats-officedocument.drawingml.chart+xml"/>
  <Override PartName="/ppt/notesSlides/notesSlide10.xml" ContentType="application/vnd.openxmlformats-officedocument.presentationml.notesSlide+xml"/>
  <Override PartName="/ppt/charts/style18.xml" ContentType="application/vnd.ms-office.chartstyl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drawings/drawing5.xml" ContentType="application/vnd.openxmlformats-officedocument.drawingml.chartshapes+xml"/>
  <Override PartName="/ppt/slideMasters/slideMaster2.xml" ContentType="application/vnd.openxmlformats-officedocument.presentationml.slideMaster+xml"/>
  <Override PartName="/ppt/slideLayouts/slideLayout67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heme/themeOverride8.xml" ContentType="application/vnd.openxmlformats-officedocument.themeOverride+xml"/>
  <Override PartName="/ppt/charts/style32.xml" ContentType="application/vnd.ms-office.chartstyle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charts/colors19.xml" ContentType="application/vnd.ms-office.chartcolorstyle+xml"/>
  <Override PartName="/ppt/charts/style21.xml" ContentType="application/vnd.ms-office.chartstyle+xml"/>
  <Override PartName="/ppt/slides/slide24.xml" ContentType="application/vnd.openxmlformats-officedocument.presentationml.slide+xml"/>
  <Override PartName="/ppt/slideLayouts/slideLayout34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34.xml" ContentType="application/vnd.openxmlformats-officedocument.presentationml.slideLayout+xml"/>
  <Override PartName="/ppt/charts/chart34.xml" ContentType="application/vnd.openxmlformats-officedocument.drawingml.chart+xml"/>
  <Override PartName="/ppt/charts/colors5.xml" ContentType="application/vnd.ms-office.chartcolorstyle+xml"/>
  <Override PartName="/ppt/charts/style10.xml" ContentType="application/vnd.ms-office.chartstyl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charts/chart23.xml" ContentType="application/vnd.openxmlformats-officedocument.drawingml.chart+xml"/>
  <Override PartName="/ppt/notesSlides/notesSlide15.xml" ContentType="application/vnd.openxmlformats-officedocument.presentationml.notesSlide+xml"/>
  <Override PartName="/ppt/charts/colors33.xml" ContentType="application/vnd.ms-office.chartcolorstyl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charts/chart12.xml" ContentType="application/vnd.openxmlformats-officedocument.drawingml.chart+xml"/>
  <Override PartName="/ppt/charts/chart30.xml" ContentType="application/vnd.openxmlformats-officedocument.drawingml.chart+xml"/>
  <Override PartName="/ppt/notesSlides/notesSlide22.xml" ContentType="application/vnd.openxmlformats-officedocument.presentationml.notesSlide+xml"/>
  <Override PartName="/ppt/charts/colors11.xml" ContentType="application/vnd.ms-office.chartcolorstyle+xml"/>
  <Override PartName="/ppt/charts/colors22.xml" ContentType="application/vnd.ms-office.chartcolorstyle+xml"/>
  <Override PartName="/ppt/charts/colors1.xml" ContentType="application/vnd.ms-office.chartcolorstyle+xml"/>
  <Override PartName="/ppt/charts/chart6.xml" ContentType="application/vnd.openxmlformats-officedocument.drawingml.chart+xml"/>
  <Override PartName="/ppt/notesSlides/notesSlide11.xml" ContentType="application/vnd.openxmlformats-officedocument.presentationml.notesSlide+xml"/>
  <Override PartName="/ppt/charts/style8.xml" ContentType="application/vnd.ms-office.chartstyle+xml"/>
  <Override PartName="/ppt/notesSlides/notesSlide6.xml" ContentType="application/vnd.openxmlformats-officedocument.presentationml.notesSlide+xml"/>
  <Override PartName="/ppt/charts/style19.xml" ContentType="application/vnd.ms-office.chartstyl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charts/chart2.xml" ContentType="application/vnd.openxmlformats-officedocument.drawingml.chart+xml"/>
  <Override PartName="/ppt/theme/themeOverride9.xml" ContentType="application/vnd.openxmlformats-officedocument.themeOverride+xml"/>
  <Override PartName="/ppt/drawings/drawing6.xml" ContentType="application/vnd.openxmlformats-officedocument.drawingml.chartshapes+xml"/>
  <Override PartName="/ppt/charts/style26.xml" ContentType="application/vnd.ms-office.chartstyle+xml"/>
  <Override PartName="/ppt/charts/style4.xml" ContentType="application/vnd.ms-office.chartstyle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charts/style15.xml" ContentType="application/vnd.ms-office.chartstyle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drawings/drawing2.xml" ContentType="application/vnd.openxmlformats-officedocument.drawingml.chartshapes+xml"/>
  <Override PartName="/ppt/theme/themeOverride5.xml" ContentType="application/vnd.openxmlformats-officedocument.themeOverride+xml"/>
  <Override PartName="/ppt/charts/chart28.xml" ContentType="application/vnd.openxmlformats-officedocument.drawingml.chart+xml"/>
  <Override PartName="/ppt/charts/colors27.xml" ContentType="application/vnd.ms-office.chartcolorstyl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charts/chart17.xml" ContentType="application/vnd.openxmlformats-officedocument.drawingml.chart+xml"/>
  <Override PartName="/ppt/charts/colors16.xml" ContentType="application/vnd.ms-office.chartcolorstyle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charts/chart31.xml" ContentType="application/vnd.openxmlformats-officedocument.drawingml.chart+xml"/>
  <Override PartName="/docProps/custom.xml" ContentType="application/vnd.openxmlformats-officedocument.custom-properties+xml"/>
  <Override PartName="/ppt/charts/colors30.xml" ContentType="application/vnd.ms-office.chartcolorstyle+xml"/>
  <Override PartName="/ppt/charts/chart7.xml" ContentType="application/vnd.openxmlformats-officedocument.drawingml.chart+xml"/>
  <Override PartName="/ppt/charts/chart20.xml" ContentType="application/vnd.openxmlformats-officedocument.drawingml.chart+xml"/>
  <Override PartName="/ppt/notesSlides/notesSlide12.xml" ContentType="application/vnd.openxmlformats-officedocument.presentationml.notesSlide+xml"/>
  <Override PartName="/ppt/charts/style9.xml" ContentType="application/vnd.ms-office.chartstyle+xml"/>
  <Override PartName="/ppt/drawings/drawing7.xml" ContentType="application/vnd.openxmlformats-officedocument.drawingml.chartshapes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58.xml" ContentType="application/vnd.openxmlformats-officedocument.presentationml.slideLayout+xml"/>
  <Override PartName="/ppt/notesSlides/notesSlide3.xml" ContentType="application/vnd.openxmlformats-officedocument.presentationml.notesSlide+xml"/>
  <Override PartName="/ppt/charts/style34.xml" ContentType="application/vnd.ms-office.chartstyle+xml"/>
  <Override PartName="/ppt/charts/style23.xml" ContentType="application/vnd.ms-office.chartstyle+xml"/>
  <Override PartName="/ppt/charts/style1.xml" ContentType="application/vnd.ms-office.chartstyl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charts/chart36.xml" ContentType="application/vnd.openxmlformats-officedocument.drawingml.chart+xml"/>
  <Override PartName="/ppt/charts/colors7.xml" ContentType="application/vnd.ms-office.chartcolorstyle+xml"/>
  <Override PartName="/ppt/charts/style12.xml" ContentType="application/vnd.ms-office.chart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charts/chart25.xml" ContentType="application/vnd.openxmlformats-officedocument.drawingml.chart+xml"/>
  <Override PartName="/ppt/notesSlides/notesSlide17.xml" ContentType="application/vnd.openxmlformats-officedocument.presentationml.notesSlide+xml"/>
  <Override PartName="/ppt/charts/colors35.xml" ContentType="application/vnd.ms-office.chartcolorstyle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Override2.xml" ContentType="application/vnd.openxmlformats-officedocument.themeOverride+xml"/>
  <Override PartName="/ppt/charts/chart14.xml" ContentType="application/vnd.openxmlformats-officedocument.drawingml.chart+xml"/>
  <Override PartName="/ppt/charts/colors13.xml" ContentType="application/vnd.ms-office.chartcolorstyle+xml"/>
  <Override PartName="/ppt/charts/colors24.xml" ContentType="application/vnd.ms-office.chartcolorstyle+xml"/>
  <Override PartName="/ppt/slideLayouts/slideLayout5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slideLayouts/slideLayout99.xml" ContentType="application/vnd.openxmlformats-officedocument.presentationml.slideLayout+xml"/>
  <Override PartName="/ppt/charts/chart4.xml" ContentType="application/vnd.openxmlformats-officedocument.drawingml.chart+xml"/>
  <Override PartName="/ppt/charts/style28.xml" ContentType="application/vnd.ms-office.chartstyle+xml"/>
  <Override PartName="/ppt/charts/style6.xml" ContentType="application/vnd.ms-office.chartstyle+xml"/>
  <Override PartName="/ppt/handoutMasters/handoutMaster1.xml" ContentType="application/vnd.openxmlformats-officedocument.presentationml.handoutMaster+xml"/>
  <Override PartName="/ppt/slideLayouts/slideLayout88.xml" ContentType="application/vnd.openxmlformats-officedocument.presentationml.slideLayout+xml"/>
  <Override PartName="/docProps/core.xml" ContentType="application/vnd.openxmlformats-package.core-properties+xml"/>
  <Override PartName="/ppt/charts/style17.xml" ContentType="application/vnd.ms-office.chartstyle+xml"/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heme/themeOverride7.xml" ContentType="application/vnd.openxmlformats-officedocument.themeOverride+xml"/>
  <Override PartName="/ppt/drawings/drawing4.xml" ContentType="application/vnd.openxmlformats-officedocument.drawingml.chartshapes+xml"/>
  <Override PartName="/ppt/charts/colors29.xml" ContentType="application/vnd.ms-office.chartcolorstyle+xml"/>
  <Override PartName="/ppt/slideMasters/slideMaster1.xml" ContentType="application/vnd.openxmlformats-officedocument.presentationml.slideMaster+xml"/>
  <Override PartName="/ppt/slideLayouts/slideLayout55.xml" ContentType="application/vnd.openxmlformats-officedocument.presentationml.slideLayout+xml"/>
  <Override PartName="/ppt/theme/theme3.xml" ContentType="application/vnd.openxmlformats-officedocument.theme+xml"/>
  <Override PartName="/ppt/slideLayouts/slideLayout108.xml" ContentType="application/vnd.openxmlformats-officedocument.presentationml.slideLayout+xml"/>
  <Override PartName="/ppt/charts/chart19.xml" ContentType="application/vnd.openxmlformats-officedocument.drawingml.chart+xml"/>
  <Override PartName="/ppt/charts/colors18.xml" ContentType="application/vnd.ms-office.chartcolorstyle+xml"/>
  <Override PartName="/ppt/charts/style31.xml" ContentType="application/vnd.ms-office.chartstyle+xml"/>
  <Override PartName="/ppt/slideLayouts/slideLayout44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charts/colors4.xml" ContentType="application/vnd.ms-office.chartcolorstyle+xml"/>
  <Override PartName="/ppt/charts/style20.xml" ContentType="application/vnd.ms-office.chartstyl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22.xml" ContentType="application/vnd.openxmlformats-officedocument.presentationml.slideLayout+xml"/>
  <Override PartName="/ppt/charts/chart33.xml" ContentType="application/vnd.openxmlformats-officedocument.drawingml.chart+xml"/>
  <Override PartName="/ppt/charts/colors32.xml" ContentType="application/vnd.ms-office.chartcolorstyle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22.xml" ContentType="application/vnd.openxmlformats-officedocument.drawingml.chart+xml"/>
  <Override PartName="/ppt/notesSlides/notesSlide14.xml" ContentType="application/vnd.openxmlformats-officedocument.presentationml.notesSlide+xml"/>
  <Override PartName="/ppt/charts/colors21.xml" ContentType="application/vnd.ms-office.chartcolorstyle+xml"/>
  <Override PartName="/ppt/commentAuthors.xml" ContentType="application/vnd.openxmlformats-officedocument.presentationml.commentAuthors+xml"/>
  <Override PartName="/ppt/slideLayouts/slideLayout100.xml" ContentType="application/vnd.openxmlformats-officedocument.presentationml.slideLayout+xml"/>
  <Override PartName="/ppt/charts/colors10.xml" ContentType="application/vnd.ms-office.chartcolorstyl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charts/style25.xml" ContentType="application/vnd.ms-office.chartstyle+xml"/>
  <Override PartName="/ppt/charts/style3.xml" ContentType="application/vnd.ms-office.chartstyle+xml"/>
  <Override PartName="/ppt/slides/slide28.xml" ContentType="application/vnd.openxmlformats-officedocument.presentationml.slid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38.xml" ContentType="application/vnd.openxmlformats-officedocument.presentationml.slideLayout+xml"/>
  <Override PartName="/ppt/charts/style14.xml" ContentType="application/vnd.ms-office.chartstyle+xml"/>
  <Override PartName="/ppt/charts/colors9.xml" ContentType="application/vnd.ms-office.chartcolor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drawings/drawing1.xml" ContentType="application/vnd.openxmlformats-officedocument.drawingml.chartshapes+xml"/>
  <Override PartName="/ppt/charts/chart27.xml" ContentType="application/vnd.openxmlformats-officedocument.drawingml.chart+xml"/>
  <Override PartName="/ppt/notesSlides/notesSlide19.xml" ContentType="application/vnd.openxmlformats-officedocument.presentationml.notesSlide+xml"/>
  <Override PartName="/ppt/slideLayouts/slideLayout16.xml" ContentType="application/vnd.openxmlformats-officedocument.presentationml.slideLayout+xml"/>
  <Default Extension="jpeg" ContentType="image/jpeg"/>
  <Override PartName="/ppt/slideLayouts/slideLayout63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Override4.xml" ContentType="application/vnd.openxmlformats-officedocument.themeOverride+xml"/>
  <Override PartName="/ppt/charts/chart16.xml" ContentType="application/vnd.openxmlformats-officedocument.drawingml.chart+xml"/>
  <Override PartName="/ppt/charts/colors26.xml" ContentType="application/vnd.ms-office.chartcolorstyle+xml"/>
  <Override PartName="/ppt/charts/colors15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1" r:id="rId5"/>
    <p:sldMasterId id="2147483702" r:id="rId6"/>
    <p:sldMasterId id="2147483732" r:id="rId7"/>
  </p:sldMasterIdLst>
  <p:notesMasterIdLst>
    <p:notesMasterId r:id="rId39"/>
  </p:notesMasterIdLst>
  <p:handoutMasterIdLst>
    <p:handoutMasterId r:id="rId40"/>
  </p:handoutMasterIdLst>
  <p:sldIdLst>
    <p:sldId id="294" r:id="rId8"/>
    <p:sldId id="525" r:id="rId9"/>
    <p:sldId id="440" r:id="rId10"/>
    <p:sldId id="505" r:id="rId11"/>
    <p:sldId id="502" r:id="rId12"/>
    <p:sldId id="506" r:id="rId13"/>
    <p:sldId id="444" r:id="rId14"/>
    <p:sldId id="522" r:id="rId15"/>
    <p:sldId id="509" r:id="rId16"/>
    <p:sldId id="476" r:id="rId17"/>
    <p:sldId id="477" r:id="rId18"/>
    <p:sldId id="478" r:id="rId19"/>
    <p:sldId id="450" r:id="rId20"/>
    <p:sldId id="451" r:id="rId21"/>
    <p:sldId id="479" r:id="rId22"/>
    <p:sldId id="480" r:id="rId23"/>
    <p:sldId id="481" r:id="rId24"/>
    <p:sldId id="482" r:id="rId25"/>
    <p:sldId id="483" r:id="rId26"/>
    <p:sldId id="521" r:id="rId27"/>
    <p:sldId id="489" r:id="rId28"/>
    <p:sldId id="515" r:id="rId29"/>
    <p:sldId id="491" r:id="rId30"/>
    <p:sldId id="523" r:id="rId31"/>
    <p:sldId id="517" r:id="rId32"/>
    <p:sldId id="518" r:id="rId33"/>
    <p:sldId id="519" r:id="rId34"/>
    <p:sldId id="524" r:id="rId35"/>
    <p:sldId id="497" r:id="rId36"/>
    <p:sldId id="498" r:id="rId37"/>
    <p:sldId id="500" r:id="rId38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aizel Mohammed" initials="FM" lastIdx="1" clrIdx="0">
    <p:extLst>
      <p:ext uri="{19B8F6BF-5375-455C-9EA6-DF929625EA0E}">
        <p15:presenceInfo xmlns:p15="http://schemas.microsoft.com/office/powerpoint/2012/main" xmlns="" userId="S::FaizelM@statssagov.onmicrosoft.com::dc8c8167-e9f0-4e61-abd0-3035a9a14f9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0F8FF"/>
    <a:srgbClr val="A2D3F4"/>
    <a:srgbClr val="353A42"/>
    <a:srgbClr val="384773"/>
    <a:srgbClr val="4D4C4D"/>
    <a:srgbClr val="588824"/>
    <a:srgbClr val="C36518"/>
    <a:srgbClr val="C36416"/>
    <a:srgbClr val="D99C6A"/>
    <a:srgbClr val="A3181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2437" autoAdjust="0"/>
  </p:normalViewPr>
  <p:slideViewPr>
    <p:cSldViewPr>
      <p:cViewPr varScale="1">
        <p:scale>
          <a:sx n="70" d="100"/>
          <a:sy n="70" d="100"/>
        </p:scale>
        <p:origin x="-151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360"/>
    </p:cViewPr>
  </p:sorterViewPr>
  <p:notesViewPr>
    <p:cSldViewPr>
      <p:cViewPr varScale="1">
        <p:scale>
          <a:sx n="58" d="100"/>
          <a:sy n="58" d="100"/>
        </p:scale>
        <p:origin x="1596" y="84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Office_Excel_Worksheet1.xlsx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Style" Target="style10.xml"/><Relationship Id="rId2" Type="http://schemas.microsoft.com/office/2011/relationships/chartColorStyle" Target="colors10.xml"/><Relationship Id="rId1" Type="http://schemas.openxmlformats.org/officeDocument/2006/relationships/oleObject" Target="Book1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microsoft.com/office/2011/relationships/chartStyle" Target="style11.xml"/><Relationship Id="rId2" Type="http://schemas.microsoft.com/office/2011/relationships/chartColorStyle" Target="colors11.xml"/><Relationship Id="rId1" Type="http://schemas.openxmlformats.org/officeDocument/2006/relationships/package" Target="../embeddings/Microsoft_Office_Excel_Worksheet10.xlsx"/></Relationships>
</file>

<file path=ppt/charts/_rels/chart12.xml.rels><?xml version="1.0" encoding="UTF-8" standalone="yes"?>
<Relationships xmlns="http://schemas.openxmlformats.org/package/2006/relationships"><Relationship Id="rId3" Type="http://schemas.microsoft.com/office/2011/relationships/chartStyle" Target="style12.xml"/><Relationship Id="rId2" Type="http://schemas.microsoft.com/office/2011/relationships/chartColorStyle" Target="colors12.xml"/><Relationship Id="rId1" Type="http://schemas.openxmlformats.org/officeDocument/2006/relationships/package" Target="../embeddings/Microsoft_Office_Excel_Worksheet11.xlsx"/></Relationships>
</file>

<file path=ppt/charts/_rels/chart13.xml.rels><?xml version="1.0" encoding="UTF-8" standalone="yes"?>
<Relationships xmlns="http://schemas.openxmlformats.org/package/2006/relationships"><Relationship Id="rId3" Type="http://schemas.microsoft.com/office/2011/relationships/chartStyle" Target="style13.xml"/><Relationship Id="rId2" Type="http://schemas.microsoft.com/office/2011/relationships/chartColorStyle" Target="colors13.xml"/><Relationship Id="rId1" Type="http://schemas.openxmlformats.org/officeDocument/2006/relationships/package" Target="../embeddings/Microsoft_Office_Excel_Worksheet12.xlsx"/></Relationships>
</file>

<file path=ppt/charts/_rels/chart14.xml.rels><?xml version="1.0" encoding="UTF-8" standalone="yes"?>
<Relationships xmlns="http://schemas.openxmlformats.org/package/2006/relationships"><Relationship Id="rId3" Type="http://schemas.microsoft.com/office/2011/relationships/chartColorStyle" Target="colors14.xml"/><Relationship Id="rId2" Type="http://schemas.openxmlformats.org/officeDocument/2006/relationships/package" Target="../embeddings/Microsoft_Office_Excel_Worksheet13.xlsx"/><Relationship Id="rId1" Type="http://schemas.openxmlformats.org/officeDocument/2006/relationships/themeOverride" Target="../theme/themeOverride4.xml"/><Relationship Id="rId4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14.xlsx"/><Relationship Id="rId1" Type="http://schemas.openxmlformats.org/officeDocument/2006/relationships/themeOverride" Target="../theme/themeOverride5.xml"/></Relationships>
</file>

<file path=ppt/charts/_rels/chart16.xml.rels><?xml version="1.0" encoding="UTF-8" standalone="yes"?>
<Relationships xmlns="http://schemas.openxmlformats.org/package/2006/relationships"><Relationship Id="rId3" Type="http://schemas.microsoft.com/office/2011/relationships/chartColorStyle" Target="colors15.xml"/><Relationship Id="rId2" Type="http://schemas.openxmlformats.org/officeDocument/2006/relationships/package" Target="../embeddings/Microsoft_Office_Excel_Worksheet15.xlsx"/><Relationship Id="rId1" Type="http://schemas.openxmlformats.org/officeDocument/2006/relationships/themeOverride" Target="../theme/themeOverride6.xml"/><Relationship Id="rId4" Type="http://schemas.microsoft.com/office/2011/relationships/chartStyle" Target="style15.xml"/></Relationships>
</file>

<file path=ppt/charts/_rels/chart17.xml.rels><?xml version="1.0" encoding="UTF-8" standalone="yes"?>
<Relationships xmlns="http://schemas.openxmlformats.org/package/2006/relationships"><Relationship Id="rId3" Type="http://schemas.microsoft.com/office/2011/relationships/chartStyle" Target="style16.xml"/><Relationship Id="rId2" Type="http://schemas.microsoft.com/office/2011/relationships/chartColorStyle" Target="colors16.xml"/><Relationship Id="rId1" Type="http://schemas.openxmlformats.org/officeDocument/2006/relationships/package" Target="../embeddings/Microsoft_Office_Excel_Worksheet16.xlsx"/></Relationships>
</file>

<file path=ppt/charts/_rels/chart18.xml.rels><?xml version="1.0" encoding="UTF-8" standalone="yes"?>
<Relationships xmlns="http://schemas.openxmlformats.org/package/2006/relationships"><Relationship Id="rId3" Type="http://schemas.microsoft.com/office/2011/relationships/chartColorStyle" Target="colors17.xml"/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Office_Excel_Worksheet17.xlsx"/><Relationship Id="rId4" Type="http://schemas.microsoft.com/office/2011/relationships/chartStyle" Target="style17.xml"/></Relationships>
</file>

<file path=ppt/charts/_rels/chart19.xml.rels><?xml version="1.0" encoding="UTF-8" standalone="yes"?>
<Relationships xmlns="http://schemas.openxmlformats.org/package/2006/relationships"><Relationship Id="rId3" Type="http://schemas.microsoft.com/office/2011/relationships/chartStyle" Target="style18.xml"/><Relationship Id="rId2" Type="http://schemas.microsoft.com/office/2011/relationships/chartColorStyle" Target="colors18.xml"/><Relationship Id="rId1" Type="http://schemas.openxmlformats.org/officeDocument/2006/relationships/package" Target="../embeddings/Microsoft_Office_Excel_Worksheet18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Office_Excel_Worksheet2.xlsx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package" Target="../embeddings/Microsoft_Office_Excel_Worksheet19.xlsx"/><Relationship Id="rId1" Type="http://schemas.openxmlformats.org/officeDocument/2006/relationships/themeOverride" Target="../theme/themeOverride7.xml"/><Relationship Id="rId5" Type="http://schemas.microsoft.com/office/2011/relationships/chartStyle" Target="style19.xml"/><Relationship Id="rId4" Type="http://schemas.microsoft.com/office/2011/relationships/chartColorStyle" Target="colors19.xml"/></Relationships>
</file>

<file path=ppt/charts/_rels/chart21.xml.rels><?xml version="1.0" encoding="UTF-8" standalone="yes"?>
<Relationships xmlns="http://schemas.openxmlformats.org/package/2006/relationships"><Relationship Id="rId3" Type="http://schemas.microsoft.com/office/2011/relationships/chartStyle" Target="style20.xml"/><Relationship Id="rId2" Type="http://schemas.microsoft.com/office/2011/relationships/chartColorStyle" Target="colors20.xml"/><Relationship Id="rId1" Type="http://schemas.openxmlformats.org/officeDocument/2006/relationships/package" Target="../embeddings/Microsoft_Office_Excel_Worksheet20.xlsx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package" Target="../embeddings/Microsoft_Office_Excel_Worksheet21.xlsx"/><Relationship Id="rId1" Type="http://schemas.openxmlformats.org/officeDocument/2006/relationships/themeOverride" Target="../theme/themeOverride8.xml"/><Relationship Id="rId5" Type="http://schemas.microsoft.com/office/2011/relationships/chartStyle" Target="style21.xml"/><Relationship Id="rId4" Type="http://schemas.microsoft.com/office/2011/relationships/chartColorStyle" Target="colors21.xml"/></Relationships>
</file>

<file path=ppt/charts/_rels/chart23.xml.rels><?xml version="1.0" encoding="UTF-8" standalone="yes"?>
<Relationships xmlns="http://schemas.openxmlformats.org/package/2006/relationships"><Relationship Id="rId3" Type="http://schemas.microsoft.com/office/2011/relationships/chartStyle" Target="style22.xml"/><Relationship Id="rId2" Type="http://schemas.microsoft.com/office/2011/relationships/chartColorStyle" Target="colors22.xml"/><Relationship Id="rId1" Type="http://schemas.openxmlformats.org/officeDocument/2006/relationships/package" Target="../embeddings/Microsoft_Office_Excel_Worksheet22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3.xlsx"/></Relationships>
</file>

<file path=ppt/charts/_rels/chart25.xml.rels><?xml version="1.0" encoding="UTF-8" standalone="yes"?>
<Relationships xmlns="http://schemas.openxmlformats.org/package/2006/relationships"><Relationship Id="rId3" Type="http://schemas.microsoft.com/office/2011/relationships/chartStyle" Target="style23.xml"/><Relationship Id="rId2" Type="http://schemas.microsoft.com/office/2011/relationships/chartColorStyle" Target="colors23.xml"/><Relationship Id="rId1" Type="http://schemas.openxmlformats.org/officeDocument/2006/relationships/package" Target="../embeddings/Microsoft_Office_Excel_Worksheet24.xlsx"/></Relationships>
</file>

<file path=ppt/charts/_rels/chart26.xml.rels><?xml version="1.0" encoding="UTF-8" standalone="yes"?>
<Relationships xmlns="http://schemas.openxmlformats.org/package/2006/relationships"><Relationship Id="rId3" Type="http://schemas.microsoft.com/office/2011/relationships/chartStyle" Target="style24.xml"/><Relationship Id="rId2" Type="http://schemas.microsoft.com/office/2011/relationships/chartColorStyle" Target="colors24.xml"/><Relationship Id="rId1" Type="http://schemas.openxmlformats.org/officeDocument/2006/relationships/package" Target="../embeddings/Microsoft_Office_Excel_Worksheet25.xlsx"/></Relationships>
</file>

<file path=ppt/charts/_rels/chart27.xml.rels><?xml version="1.0" encoding="UTF-8" standalone="yes"?>
<Relationships xmlns="http://schemas.openxmlformats.org/package/2006/relationships"><Relationship Id="rId3" Type="http://schemas.microsoft.com/office/2011/relationships/chartColorStyle" Target="colors25.xml"/><Relationship Id="rId2" Type="http://schemas.openxmlformats.org/officeDocument/2006/relationships/package" Target="../embeddings/Microsoft_Office_Excel_Worksheet26.xlsx"/><Relationship Id="rId1" Type="http://schemas.openxmlformats.org/officeDocument/2006/relationships/themeOverride" Target="../theme/themeOverride9.xml"/><Relationship Id="rId4" Type="http://schemas.microsoft.com/office/2011/relationships/chartStyle" Target="style25.xml"/></Relationships>
</file>

<file path=ppt/charts/_rels/chart28.xml.rels><?xml version="1.0" encoding="UTF-8" standalone="yes"?>
<Relationships xmlns="http://schemas.openxmlformats.org/package/2006/relationships"><Relationship Id="rId3" Type="http://schemas.microsoft.com/office/2011/relationships/chartColorStyle" Target="colors26.xml"/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Office_Excel_Worksheet27.xlsx"/><Relationship Id="rId4" Type="http://schemas.microsoft.com/office/2011/relationships/chartStyle" Target="style26.xml"/></Relationships>
</file>

<file path=ppt/charts/_rels/chart29.xml.rels><?xml version="1.0" encoding="UTF-8" standalone="yes"?>
<Relationships xmlns="http://schemas.openxmlformats.org/package/2006/relationships"><Relationship Id="rId3" Type="http://schemas.microsoft.com/office/2011/relationships/chartColorStyle" Target="colors27.xml"/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Office_Excel_Worksheet28.xlsx"/><Relationship Id="rId4" Type="http://schemas.microsoft.com/office/2011/relationships/chartStyle" Target="style27.xm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Office_Excel_Worksheet3.xlsx"/></Relationships>
</file>

<file path=ppt/charts/_rels/chart30.xml.rels><?xml version="1.0" encoding="UTF-8" standalone="yes"?>
<Relationships xmlns="http://schemas.openxmlformats.org/package/2006/relationships"><Relationship Id="rId3" Type="http://schemas.microsoft.com/office/2011/relationships/chartStyle" Target="style28.xml"/><Relationship Id="rId2" Type="http://schemas.microsoft.com/office/2011/relationships/chartColorStyle" Target="colors28.xml"/><Relationship Id="rId1" Type="http://schemas.openxmlformats.org/officeDocument/2006/relationships/package" Target="../embeddings/Microsoft_Office_Excel_Worksheet29.xlsx"/></Relationships>
</file>

<file path=ppt/charts/_rels/chart31.xml.rels><?xml version="1.0" encoding="UTF-8" standalone="yes"?>
<Relationships xmlns="http://schemas.openxmlformats.org/package/2006/relationships"><Relationship Id="rId3" Type="http://schemas.microsoft.com/office/2011/relationships/chartStyle" Target="style29.xml"/><Relationship Id="rId2" Type="http://schemas.microsoft.com/office/2011/relationships/chartColorStyle" Target="colors29.xml"/><Relationship Id="rId1" Type="http://schemas.openxmlformats.org/officeDocument/2006/relationships/package" Target="../embeddings/Microsoft_Office_Excel_Worksheet30.xlsx"/></Relationships>
</file>

<file path=ppt/charts/_rels/chart32.xml.rels><?xml version="1.0" encoding="UTF-8" standalone="yes"?>
<Relationships xmlns="http://schemas.openxmlformats.org/package/2006/relationships"><Relationship Id="rId3" Type="http://schemas.microsoft.com/office/2011/relationships/chartStyle" Target="style30.xml"/><Relationship Id="rId2" Type="http://schemas.microsoft.com/office/2011/relationships/chartColorStyle" Target="colors30.xml"/><Relationship Id="rId1" Type="http://schemas.openxmlformats.org/officeDocument/2006/relationships/package" Target="../embeddings/Microsoft_Office_Excel_Worksheet31.xlsx"/></Relationships>
</file>

<file path=ppt/charts/_rels/chart33.xml.rels><?xml version="1.0" encoding="UTF-8" standalone="yes"?>
<Relationships xmlns="http://schemas.openxmlformats.org/package/2006/relationships"><Relationship Id="rId3" Type="http://schemas.microsoft.com/office/2011/relationships/chartStyle" Target="style31.xml"/><Relationship Id="rId2" Type="http://schemas.microsoft.com/office/2011/relationships/chartColorStyle" Target="colors31.xml"/><Relationship Id="rId1" Type="http://schemas.openxmlformats.org/officeDocument/2006/relationships/package" Target="../embeddings/Microsoft_Office_Excel_Worksheet32.xlsx"/></Relationships>
</file>

<file path=ppt/charts/_rels/chart34.xml.rels><?xml version="1.0" encoding="UTF-8" standalone="yes"?>
<Relationships xmlns="http://schemas.openxmlformats.org/package/2006/relationships"><Relationship Id="rId3" Type="http://schemas.microsoft.com/office/2011/relationships/chartStyle" Target="style32.xml"/><Relationship Id="rId2" Type="http://schemas.microsoft.com/office/2011/relationships/chartColorStyle" Target="colors32.xml"/><Relationship Id="rId1" Type="http://schemas.openxmlformats.org/officeDocument/2006/relationships/package" Target="../embeddings/Microsoft_Office_Excel_Worksheet33.xlsx"/></Relationships>
</file>

<file path=ppt/charts/_rels/chart35.xml.rels><?xml version="1.0" encoding="UTF-8" standalone="yes"?>
<Relationships xmlns="http://schemas.openxmlformats.org/package/2006/relationships"><Relationship Id="rId3" Type="http://schemas.microsoft.com/office/2011/relationships/chartStyle" Target="style33.xml"/><Relationship Id="rId2" Type="http://schemas.microsoft.com/office/2011/relationships/chartColorStyle" Target="colors33.xml"/><Relationship Id="rId1" Type="http://schemas.openxmlformats.org/officeDocument/2006/relationships/package" Target="../embeddings/Microsoft_Office_Excel_Worksheet34.xlsx"/></Relationships>
</file>

<file path=ppt/charts/_rels/chart36.xml.rels><?xml version="1.0" encoding="UTF-8" standalone="yes"?>
<Relationships xmlns="http://schemas.openxmlformats.org/package/2006/relationships"><Relationship Id="rId3" Type="http://schemas.microsoft.com/office/2011/relationships/chartStyle" Target="style34.xml"/><Relationship Id="rId2" Type="http://schemas.microsoft.com/office/2011/relationships/chartColorStyle" Target="colors34.xml"/><Relationship Id="rId1" Type="http://schemas.openxmlformats.org/officeDocument/2006/relationships/package" Target="../embeddings/Microsoft_Office_Excel_Worksheet35.xlsx"/></Relationships>
</file>

<file path=ppt/charts/_rels/chart37.xml.rels><?xml version="1.0" encoding="UTF-8" standalone="yes"?>
<Relationships xmlns="http://schemas.openxmlformats.org/package/2006/relationships"><Relationship Id="rId3" Type="http://schemas.microsoft.com/office/2011/relationships/chartStyle" Target="style35.xml"/><Relationship Id="rId2" Type="http://schemas.microsoft.com/office/2011/relationships/chartColorStyle" Target="colors35.xml"/><Relationship Id="rId1" Type="http://schemas.openxmlformats.org/officeDocument/2006/relationships/package" Target="../embeddings/Microsoft_Office_Excel_Worksheet36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Microsoft_Office_Excel_Worksheet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ColorStyle" Target="colors5.xml"/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Office_Excel_Worksheet5.xlsx"/><Relationship Id="rId4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package" Target="../embeddings/Microsoft_Office_Excel_Worksheet6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Office_Excel_Worksheet7.xlsx"/><Relationship Id="rId1" Type="http://schemas.openxmlformats.org/officeDocument/2006/relationships/themeOverride" Target="../theme/themeOverride1.xml"/><Relationship Id="rId5" Type="http://schemas.microsoft.com/office/2011/relationships/chartStyle" Target="style7.xml"/><Relationship Id="rId4" Type="http://schemas.microsoft.com/office/2011/relationships/chartColorStyle" Target="colors7.xml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ColorStyle" Target="colors8.xml"/><Relationship Id="rId2" Type="http://schemas.openxmlformats.org/officeDocument/2006/relationships/package" Target="../embeddings/Microsoft_Office_Excel_Worksheet8.xlsx"/><Relationship Id="rId1" Type="http://schemas.openxmlformats.org/officeDocument/2006/relationships/themeOverride" Target="../theme/themeOverride2.xml"/><Relationship Id="rId4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ColorStyle" Target="colors9.xml"/><Relationship Id="rId2" Type="http://schemas.openxmlformats.org/officeDocument/2006/relationships/package" Target="../embeddings/Microsoft_Office_Excel_Worksheet9.xlsx"/><Relationship Id="rId1" Type="http://schemas.openxmlformats.org/officeDocument/2006/relationships/themeOverride" Target="../theme/themeOverride3.xml"/><Relationship Id="rId4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chart>
    <c:autoTitleDeleted val="1"/>
    <c:plotArea>
      <c:layout>
        <c:manualLayout>
          <c:layoutTarget val="inner"/>
          <c:xMode val="edge"/>
          <c:yMode val="edge"/>
          <c:x val="4.2883525393730214E-2"/>
          <c:y val="3.4484716123159814E-2"/>
          <c:w val="0.91454457646468423"/>
          <c:h val="0.82825665569322704"/>
        </c:manualLayout>
      </c:layout>
      <c:areaChart>
        <c:grouping val="standard"/>
        <c:ser>
          <c:idx val="0"/>
          <c:order val="0"/>
          <c:spPr>
            <a:solidFill>
              <a:srgbClr val="ECC1C0">
                <a:alpha val="73000"/>
              </a:srgbClr>
            </a:solidFill>
            <a:ln>
              <a:noFill/>
            </a:ln>
            <a:effectLst/>
          </c:spPr>
          <c:cat>
            <c:multiLvlStrRef>
              <c:f>Sheet1!$B$5:$C$50</c:f>
              <c:multiLvlStrCache>
                <c:ptCount val="46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  <c:pt idx="20">
                    <c:v>Q1</c:v>
                  </c:pt>
                  <c:pt idx="21">
                    <c:v>Q2</c:v>
                  </c:pt>
                  <c:pt idx="22">
                    <c:v>Q3</c:v>
                  </c:pt>
                  <c:pt idx="23">
                    <c:v>Q4</c:v>
                  </c:pt>
                  <c:pt idx="24">
                    <c:v>Q1</c:v>
                  </c:pt>
                  <c:pt idx="25">
                    <c:v>Q2</c:v>
                  </c:pt>
                  <c:pt idx="26">
                    <c:v>Q3</c:v>
                  </c:pt>
                  <c:pt idx="27">
                    <c:v>Q4</c:v>
                  </c:pt>
                  <c:pt idx="28">
                    <c:v>Q1</c:v>
                  </c:pt>
                  <c:pt idx="29">
                    <c:v>Q2</c:v>
                  </c:pt>
                  <c:pt idx="30">
                    <c:v>Q3</c:v>
                  </c:pt>
                  <c:pt idx="31">
                    <c:v>Q4</c:v>
                  </c:pt>
                  <c:pt idx="32">
                    <c:v>Q1</c:v>
                  </c:pt>
                  <c:pt idx="33">
                    <c:v>Q2</c:v>
                  </c:pt>
                  <c:pt idx="34">
                    <c:v>Q3</c:v>
                  </c:pt>
                  <c:pt idx="35">
                    <c:v>Q4</c:v>
                  </c:pt>
                  <c:pt idx="36">
                    <c:v>Q1</c:v>
                  </c:pt>
                  <c:pt idx="37">
                    <c:v>Q2</c:v>
                  </c:pt>
                  <c:pt idx="38">
                    <c:v>Q3</c:v>
                  </c:pt>
                  <c:pt idx="39">
                    <c:v>Q4</c:v>
                  </c:pt>
                  <c:pt idx="40">
                    <c:v>Q1</c:v>
                  </c:pt>
                  <c:pt idx="41">
                    <c:v>Q2</c:v>
                  </c:pt>
                  <c:pt idx="42">
                    <c:v>Q3</c:v>
                  </c:pt>
                  <c:pt idx="43">
                    <c:v>Q4</c:v>
                  </c:pt>
                  <c:pt idx="44">
                    <c:v>Q1</c:v>
                  </c:pt>
                  <c:pt idx="45">
                    <c:v>Q2</c:v>
                  </c:pt>
                </c:lvl>
                <c:lvl>
                  <c:pt idx="0">
                    <c:v>2008</c:v>
                  </c:pt>
                  <c:pt idx="4">
                    <c:v>2009</c:v>
                  </c:pt>
                  <c:pt idx="8">
                    <c:v>2010</c:v>
                  </c:pt>
                  <c:pt idx="12">
                    <c:v>2011</c:v>
                  </c:pt>
                  <c:pt idx="16">
                    <c:v>2012</c:v>
                  </c:pt>
                  <c:pt idx="20">
                    <c:v>2013</c:v>
                  </c:pt>
                  <c:pt idx="24">
                    <c:v>2014</c:v>
                  </c:pt>
                  <c:pt idx="28">
                    <c:v>2015</c:v>
                  </c:pt>
                  <c:pt idx="32">
                    <c:v>2016</c:v>
                  </c:pt>
                  <c:pt idx="36">
                    <c:v>2017</c:v>
                  </c:pt>
                  <c:pt idx="40">
                    <c:v>2018</c:v>
                  </c:pt>
                  <c:pt idx="44">
                    <c:v>2019</c:v>
                  </c:pt>
                </c:lvl>
              </c:multiLvlStrCache>
            </c:multiLvlStrRef>
          </c:cat>
          <c:val>
            <c:numRef>
              <c:f>Sheet1!$D$5:$D$50</c:f>
              <c:numCache>
                <c:formatCode>General</c:formatCode>
                <c:ptCount val="46"/>
                <c:pt idx="0">
                  <c:v>23.2</c:v>
                </c:pt>
                <c:pt idx="1">
                  <c:v>22.6</c:v>
                </c:pt>
                <c:pt idx="2">
                  <c:v>22.8</c:v>
                </c:pt>
                <c:pt idx="3">
                  <c:v>21.5</c:v>
                </c:pt>
                <c:pt idx="4">
                  <c:v>23</c:v>
                </c:pt>
                <c:pt idx="5">
                  <c:v>23.2</c:v>
                </c:pt>
                <c:pt idx="6">
                  <c:v>24.5</c:v>
                </c:pt>
                <c:pt idx="7">
                  <c:v>24.1</c:v>
                </c:pt>
                <c:pt idx="8">
                  <c:v>25.1</c:v>
                </c:pt>
                <c:pt idx="9">
                  <c:v>25.1</c:v>
                </c:pt>
                <c:pt idx="10">
                  <c:v>25.4</c:v>
                </c:pt>
                <c:pt idx="11">
                  <c:v>23.9</c:v>
                </c:pt>
                <c:pt idx="12">
                  <c:v>24.8</c:v>
                </c:pt>
                <c:pt idx="13">
                  <c:v>25.6</c:v>
                </c:pt>
                <c:pt idx="14">
                  <c:v>25</c:v>
                </c:pt>
                <c:pt idx="15">
                  <c:v>23.8</c:v>
                </c:pt>
                <c:pt idx="16">
                  <c:v>25</c:v>
                </c:pt>
                <c:pt idx="17">
                  <c:v>24.8</c:v>
                </c:pt>
                <c:pt idx="18">
                  <c:v>25.2</c:v>
                </c:pt>
                <c:pt idx="19">
                  <c:v>24.5</c:v>
                </c:pt>
                <c:pt idx="20">
                  <c:v>25</c:v>
                </c:pt>
                <c:pt idx="21">
                  <c:v>25.3</c:v>
                </c:pt>
                <c:pt idx="22">
                  <c:v>24.5</c:v>
                </c:pt>
                <c:pt idx="23">
                  <c:v>24.1</c:v>
                </c:pt>
                <c:pt idx="24">
                  <c:v>25.2</c:v>
                </c:pt>
                <c:pt idx="25">
                  <c:v>25.5</c:v>
                </c:pt>
                <c:pt idx="26">
                  <c:v>25.4</c:v>
                </c:pt>
                <c:pt idx="27">
                  <c:v>24.3</c:v>
                </c:pt>
                <c:pt idx="28">
                  <c:v>26.4</c:v>
                </c:pt>
                <c:pt idx="29">
                  <c:v>25</c:v>
                </c:pt>
                <c:pt idx="30">
                  <c:v>25.5</c:v>
                </c:pt>
                <c:pt idx="31">
                  <c:v>24.5</c:v>
                </c:pt>
                <c:pt idx="32">
                  <c:v>26.7</c:v>
                </c:pt>
                <c:pt idx="33">
                  <c:v>26.6</c:v>
                </c:pt>
                <c:pt idx="34">
                  <c:v>27.1</c:v>
                </c:pt>
                <c:pt idx="35">
                  <c:v>26.5</c:v>
                </c:pt>
                <c:pt idx="36">
                  <c:v>27.7</c:v>
                </c:pt>
                <c:pt idx="37">
                  <c:v>27.7</c:v>
                </c:pt>
                <c:pt idx="38">
                  <c:v>27.7</c:v>
                </c:pt>
                <c:pt idx="39">
                  <c:v>26.7</c:v>
                </c:pt>
                <c:pt idx="40">
                  <c:v>26.7</c:v>
                </c:pt>
                <c:pt idx="41">
                  <c:v>27.2</c:v>
                </c:pt>
                <c:pt idx="42">
                  <c:v>27.5</c:v>
                </c:pt>
                <c:pt idx="43">
                  <c:v>27.1</c:v>
                </c:pt>
                <c:pt idx="44" formatCode="#\ ##0.0">
                  <c:v>27.6</c:v>
                </c:pt>
                <c:pt idx="45" formatCode="0.0">
                  <c:v>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DDF-4A59-A106-C687BB21FDFA}"/>
            </c:ext>
          </c:extLst>
        </c:ser>
        <c:ser>
          <c:idx val="3"/>
          <c:order val="3"/>
          <c:spPr>
            <a:gradFill flip="none" rotWithShape="1">
              <a:gsLst>
                <a:gs pos="0">
                  <a:srgbClr val="D96E6E">
                    <a:alpha val="0"/>
                  </a:srgbClr>
                </a:gs>
                <a:gs pos="11000">
                  <a:srgbClr val="C00000"/>
                </a:gs>
                <a:gs pos="82000">
                  <a:srgbClr val="F2DCDB"/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  <a:effectLst/>
          </c:spPr>
          <c:dLbls>
            <c:dLbl>
              <c:idx val="4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D42-4196-A429-6AA449516BEC}"/>
                </c:ext>
              </c:extLst>
            </c:dLbl>
            <c:dLbl>
              <c:idx val="4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D42-4196-A429-6AA449516BEC}"/>
                </c:ext>
              </c:extLst>
            </c:dLbl>
            <c:dLbl>
              <c:idx val="4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D42-4196-A429-6AA449516BEC}"/>
                </c:ext>
              </c:extLst>
            </c:dLbl>
            <c:dLbl>
              <c:idx val="4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D42-4196-A429-6AA449516BEC}"/>
                </c:ext>
              </c:extLst>
            </c:dLbl>
            <c:dLbl>
              <c:idx val="44"/>
              <c:layout>
                <c:manualLayout>
                  <c:x val="-2.6351358469748686E-2"/>
                  <c:y val="-0.3248908016068391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93B68DB8-2A68-4AB8-B71F-159B4B002908}" type="VALUE">
                      <a:rPr lang="en-US" sz="1200" b="1" smtClean="0">
                        <a:solidFill>
                          <a:schemeClr val="bg1">
                            <a:lumMod val="50000"/>
                          </a:schemeClr>
                        </a:solidFill>
                      </a:rPr>
                      <a:pPr>
                        <a:defRPr sz="1200" b="0" i="0" u="none" strike="noStrike" kern="1200" baseline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t>[VALUE]</a:t>
                    </a:fld>
                    <a:r>
                      <a:rPr lang="en-US" sz="1200" dirty="0">
                        <a:solidFill>
                          <a:schemeClr val="bg1">
                            <a:lumMod val="50000"/>
                          </a:schemeClr>
                        </a:solidFill>
                      </a:rPr>
                      <a:t>%</a:t>
                    </a:r>
                  </a:p>
                </c:rich>
              </c:tx>
              <c:numFmt formatCode="0.0" sourceLinked="0"/>
              <c:spPr>
                <a:noFill/>
                <a:ln>
                  <a:noFill/>
                </a:ln>
                <a:effectLst/>
              </c:spPr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1D42-4196-A429-6AA449516BEC}"/>
                </c:ext>
              </c:extLst>
            </c:dLbl>
            <c:dLbl>
              <c:idx val="45"/>
              <c:layout>
                <c:manualLayout>
                  <c:x val="1.5204249336280643E-2"/>
                  <c:y val="-0.3589269808227936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8C820855-BE5A-49CA-9FD9-F4AE678992FA}" type="VALUE">
                      <a:rPr lang="en-US" smtClean="0"/>
                      <a:pPr>
                        <a:defRPr sz="1600" b="1" i="0" u="none" strike="noStrike" kern="1200" baseline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t>[VALUE]</a:t>
                    </a:fld>
                    <a:r>
                      <a:rPr lang="en-US" dirty="0"/>
                      <a:t>%</a:t>
                    </a:r>
                  </a:p>
                </c:rich>
              </c:tx>
              <c:numFmt formatCode="0.0" sourceLinked="0"/>
              <c:spPr>
                <a:noFill/>
                <a:ln>
                  <a:noFill/>
                </a:ln>
                <a:effectLst/>
              </c:spPr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A12D-4A58-8105-F502DE528CBB}"/>
                </c:ext>
              </c:extLst>
            </c:dLbl>
            <c:numFmt formatCode="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accent3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Sheet1!$B$5:$C$50</c:f>
              <c:multiLvlStrCache>
                <c:ptCount val="46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  <c:pt idx="20">
                    <c:v>Q1</c:v>
                  </c:pt>
                  <c:pt idx="21">
                    <c:v>Q2</c:v>
                  </c:pt>
                  <c:pt idx="22">
                    <c:v>Q3</c:v>
                  </c:pt>
                  <c:pt idx="23">
                    <c:v>Q4</c:v>
                  </c:pt>
                  <c:pt idx="24">
                    <c:v>Q1</c:v>
                  </c:pt>
                  <c:pt idx="25">
                    <c:v>Q2</c:v>
                  </c:pt>
                  <c:pt idx="26">
                    <c:v>Q3</c:v>
                  </c:pt>
                  <c:pt idx="27">
                    <c:v>Q4</c:v>
                  </c:pt>
                  <c:pt idx="28">
                    <c:v>Q1</c:v>
                  </c:pt>
                  <c:pt idx="29">
                    <c:v>Q2</c:v>
                  </c:pt>
                  <c:pt idx="30">
                    <c:v>Q3</c:v>
                  </c:pt>
                  <c:pt idx="31">
                    <c:v>Q4</c:v>
                  </c:pt>
                  <c:pt idx="32">
                    <c:v>Q1</c:v>
                  </c:pt>
                  <c:pt idx="33">
                    <c:v>Q2</c:v>
                  </c:pt>
                  <c:pt idx="34">
                    <c:v>Q3</c:v>
                  </c:pt>
                  <c:pt idx="35">
                    <c:v>Q4</c:v>
                  </c:pt>
                  <c:pt idx="36">
                    <c:v>Q1</c:v>
                  </c:pt>
                  <c:pt idx="37">
                    <c:v>Q2</c:v>
                  </c:pt>
                  <c:pt idx="38">
                    <c:v>Q3</c:v>
                  </c:pt>
                  <c:pt idx="39">
                    <c:v>Q4</c:v>
                  </c:pt>
                  <c:pt idx="40">
                    <c:v>Q1</c:v>
                  </c:pt>
                  <c:pt idx="41">
                    <c:v>Q2</c:v>
                  </c:pt>
                  <c:pt idx="42">
                    <c:v>Q3</c:v>
                  </c:pt>
                  <c:pt idx="43">
                    <c:v>Q4</c:v>
                  </c:pt>
                  <c:pt idx="44">
                    <c:v>Q1</c:v>
                  </c:pt>
                  <c:pt idx="45">
                    <c:v>Q2</c:v>
                  </c:pt>
                </c:lvl>
                <c:lvl>
                  <c:pt idx="0">
                    <c:v>2008</c:v>
                  </c:pt>
                  <c:pt idx="4">
                    <c:v>2009</c:v>
                  </c:pt>
                  <c:pt idx="8">
                    <c:v>2010</c:v>
                  </c:pt>
                  <c:pt idx="12">
                    <c:v>2011</c:v>
                  </c:pt>
                  <c:pt idx="16">
                    <c:v>2012</c:v>
                  </c:pt>
                  <c:pt idx="20">
                    <c:v>2013</c:v>
                  </c:pt>
                  <c:pt idx="24">
                    <c:v>2014</c:v>
                  </c:pt>
                  <c:pt idx="28">
                    <c:v>2015</c:v>
                  </c:pt>
                  <c:pt idx="32">
                    <c:v>2016</c:v>
                  </c:pt>
                  <c:pt idx="36">
                    <c:v>2017</c:v>
                  </c:pt>
                  <c:pt idx="40">
                    <c:v>2018</c:v>
                  </c:pt>
                  <c:pt idx="44">
                    <c:v>2019</c:v>
                  </c:pt>
                </c:lvl>
              </c:multiLvlStrCache>
            </c:multiLvlStrRef>
          </c:cat>
          <c:val>
            <c:numRef>
              <c:f>Sheet1!$G$5:$G$50</c:f>
              <c:numCache>
                <c:formatCode>General</c:formatCode>
                <c:ptCount val="46"/>
                <c:pt idx="44" formatCode="#\ ##0.0">
                  <c:v>27.6</c:v>
                </c:pt>
                <c:pt idx="45" formatCode="0.0">
                  <c:v>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CDDF-4A59-A106-C687BB21FDFA}"/>
            </c:ext>
          </c:extLst>
        </c:ser>
        <c:dLbls/>
        <c:axId val="101008896"/>
        <c:axId val="101010432"/>
      </c:areaChart>
      <c:lineChart>
        <c:grouping val="standard"/>
        <c:ser>
          <c:idx val="1"/>
          <c:order val="1"/>
          <c:spPr>
            <a:ln w="63500" cap="rnd">
              <a:solidFill>
                <a:srgbClr val="C00000"/>
              </a:solidFill>
              <a:miter lim="800000"/>
            </a:ln>
            <a:effectLst/>
          </c:spPr>
          <c:marker>
            <c:symbol val="none"/>
          </c:marker>
          <c:cat>
            <c:multiLvlStrRef>
              <c:f>Sheet1!$B$5:$C$50</c:f>
              <c:multiLvlStrCache>
                <c:ptCount val="46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  <c:pt idx="20">
                    <c:v>Q1</c:v>
                  </c:pt>
                  <c:pt idx="21">
                    <c:v>Q2</c:v>
                  </c:pt>
                  <c:pt idx="22">
                    <c:v>Q3</c:v>
                  </c:pt>
                  <c:pt idx="23">
                    <c:v>Q4</c:v>
                  </c:pt>
                  <c:pt idx="24">
                    <c:v>Q1</c:v>
                  </c:pt>
                  <c:pt idx="25">
                    <c:v>Q2</c:v>
                  </c:pt>
                  <c:pt idx="26">
                    <c:v>Q3</c:v>
                  </c:pt>
                  <c:pt idx="27">
                    <c:v>Q4</c:v>
                  </c:pt>
                  <c:pt idx="28">
                    <c:v>Q1</c:v>
                  </c:pt>
                  <c:pt idx="29">
                    <c:v>Q2</c:v>
                  </c:pt>
                  <c:pt idx="30">
                    <c:v>Q3</c:v>
                  </c:pt>
                  <c:pt idx="31">
                    <c:v>Q4</c:v>
                  </c:pt>
                  <c:pt idx="32">
                    <c:v>Q1</c:v>
                  </c:pt>
                  <c:pt idx="33">
                    <c:v>Q2</c:v>
                  </c:pt>
                  <c:pt idx="34">
                    <c:v>Q3</c:v>
                  </c:pt>
                  <c:pt idx="35">
                    <c:v>Q4</c:v>
                  </c:pt>
                  <c:pt idx="36">
                    <c:v>Q1</c:v>
                  </c:pt>
                  <c:pt idx="37">
                    <c:v>Q2</c:v>
                  </c:pt>
                  <c:pt idx="38">
                    <c:v>Q3</c:v>
                  </c:pt>
                  <c:pt idx="39">
                    <c:v>Q4</c:v>
                  </c:pt>
                  <c:pt idx="40">
                    <c:v>Q1</c:v>
                  </c:pt>
                  <c:pt idx="41">
                    <c:v>Q2</c:v>
                  </c:pt>
                  <c:pt idx="42">
                    <c:v>Q3</c:v>
                  </c:pt>
                  <c:pt idx="43">
                    <c:v>Q4</c:v>
                  </c:pt>
                  <c:pt idx="44">
                    <c:v>Q1</c:v>
                  </c:pt>
                  <c:pt idx="45">
                    <c:v>Q2</c:v>
                  </c:pt>
                </c:lvl>
                <c:lvl>
                  <c:pt idx="0">
                    <c:v>2008</c:v>
                  </c:pt>
                  <c:pt idx="4">
                    <c:v>2009</c:v>
                  </c:pt>
                  <c:pt idx="8">
                    <c:v>2010</c:v>
                  </c:pt>
                  <c:pt idx="12">
                    <c:v>2011</c:v>
                  </c:pt>
                  <c:pt idx="16">
                    <c:v>2012</c:v>
                  </c:pt>
                  <c:pt idx="20">
                    <c:v>2013</c:v>
                  </c:pt>
                  <c:pt idx="24">
                    <c:v>2014</c:v>
                  </c:pt>
                  <c:pt idx="28">
                    <c:v>2015</c:v>
                  </c:pt>
                  <c:pt idx="32">
                    <c:v>2016</c:v>
                  </c:pt>
                  <c:pt idx="36">
                    <c:v>2017</c:v>
                  </c:pt>
                  <c:pt idx="40">
                    <c:v>2018</c:v>
                  </c:pt>
                  <c:pt idx="44">
                    <c:v>2019</c:v>
                  </c:pt>
                </c:lvl>
              </c:multiLvlStrCache>
            </c:multiLvlStrRef>
          </c:cat>
          <c:val>
            <c:numRef>
              <c:f>Sheet1!$E$5:$E$50</c:f>
              <c:numCache>
                <c:formatCode>General</c:formatCode>
                <c:ptCount val="46"/>
                <c:pt idx="0">
                  <c:v>23.2</c:v>
                </c:pt>
                <c:pt idx="1">
                  <c:v>22.6</c:v>
                </c:pt>
                <c:pt idx="2">
                  <c:v>22.8</c:v>
                </c:pt>
                <c:pt idx="3">
                  <c:v>21.5</c:v>
                </c:pt>
                <c:pt idx="4">
                  <c:v>23</c:v>
                </c:pt>
                <c:pt idx="5">
                  <c:v>23.2</c:v>
                </c:pt>
                <c:pt idx="6">
                  <c:v>24.5</c:v>
                </c:pt>
                <c:pt idx="7">
                  <c:v>24.1</c:v>
                </c:pt>
                <c:pt idx="8">
                  <c:v>25.1</c:v>
                </c:pt>
                <c:pt idx="9">
                  <c:v>25.1</c:v>
                </c:pt>
                <c:pt idx="10">
                  <c:v>25.4</c:v>
                </c:pt>
                <c:pt idx="11">
                  <c:v>23.9</c:v>
                </c:pt>
                <c:pt idx="12">
                  <c:v>24.8</c:v>
                </c:pt>
                <c:pt idx="13">
                  <c:v>25.6</c:v>
                </c:pt>
                <c:pt idx="14">
                  <c:v>25</c:v>
                </c:pt>
                <c:pt idx="15">
                  <c:v>23.8</c:v>
                </c:pt>
                <c:pt idx="16">
                  <c:v>25</c:v>
                </c:pt>
                <c:pt idx="17">
                  <c:v>24.8</c:v>
                </c:pt>
                <c:pt idx="18">
                  <c:v>25.2</c:v>
                </c:pt>
                <c:pt idx="19">
                  <c:v>24.5</c:v>
                </c:pt>
                <c:pt idx="20">
                  <c:v>25</c:v>
                </c:pt>
                <c:pt idx="21">
                  <c:v>25.3</c:v>
                </c:pt>
                <c:pt idx="22">
                  <c:v>24.5</c:v>
                </c:pt>
                <c:pt idx="23">
                  <c:v>24.1</c:v>
                </c:pt>
                <c:pt idx="24">
                  <c:v>25.2</c:v>
                </c:pt>
                <c:pt idx="25">
                  <c:v>25.5</c:v>
                </c:pt>
                <c:pt idx="26">
                  <c:v>25.4</c:v>
                </c:pt>
                <c:pt idx="27">
                  <c:v>24.3</c:v>
                </c:pt>
                <c:pt idx="28">
                  <c:v>26.4</c:v>
                </c:pt>
                <c:pt idx="29">
                  <c:v>25</c:v>
                </c:pt>
                <c:pt idx="30">
                  <c:v>25.5</c:v>
                </c:pt>
                <c:pt idx="31">
                  <c:v>24.5</c:v>
                </c:pt>
                <c:pt idx="32">
                  <c:v>26.7</c:v>
                </c:pt>
                <c:pt idx="33">
                  <c:v>26.6</c:v>
                </c:pt>
                <c:pt idx="34">
                  <c:v>27.1</c:v>
                </c:pt>
                <c:pt idx="35">
                  <c:v>26.5</c:v>
                </c:pt>
                <c:pt idx="36">
                  <c:v>27.7</c:v>
                </c:pt>
                <c:pt idx="37">
                  <c:v>27.7</c:v>
                </c:pt>
                <c:pt idx="38">
                  <c:v>27.7</c:v>
                </c:pt>
                <c:pt idx="39">
                  <c:v>26.7</c:v>
                </c:pt>
                <c:pt idx="40">
                  <c:v>26.7</c:v>
                </c:pt>
                <c:pt idx="41">
                  <c:v>27.2</c:v>
                </c:pt>
                <c:pt idx="42">
                  <c:v>27.5</c:v>
                </c:pt>
                <c:pt idx="43">
                  <c:v>27.1</c:v>
                </c:pt>
                <c:pt idx="44" formatCode="#\ ##0.0">
                  <c:v>27.6</c:v>
                </c:pt>
                <c:pt idx="45" formatCode="0.0">
                  <c:v>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DDF-4A59-A106-C687BB21FDFA}"/>
            </c:ext>
          </c:extLst>
        </c:ser>
        <c:ser>
          <c:idx val="2"/>
          <c:order val="2"/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Pt>
            <c:idx val="40"/>
            <c:spPr>
              <a:ln w="73025" cap="rnd">
                <a:solidFill>
                  <a:srgbClr val="C00000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DDF-4A59-A106-C687BB21FDFA}"/>
              </c:ext>
            </c:extLst>
          </c:dPt>
          <c:dPt>
            <c:idx val="41"/>
            <c:spPr>
              <a:ln w="63500" cap="rnd">
                <a:solidFill>
                  <a:srgbClr val="C00000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CDDF-4A59-A106-C687BB21FDFA}"/>
              </c:ext>
            </c:extLst>
          </c:dPt>
          <c:dPt>
            <c:idx val="42"/>
            <c:spPr>
              <a:ln w="63500" cap="rnd">
                <a:solidFill>
                  <a:srgbClr val="C00000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59B2-4EEE-9FEA-85CD87974127}"/>
              </c:ext>
            </c:extLst>
          </c:dPt>
          <c:dPt>
            <c:idx val="44"/>
            <c:marker>
              <c:symbol val="circle"/>
              <c:size val="10"/>
              <c:spPr>
                <a:noFill/>
                <a:ln w="28575">
                  <a:noFill/>
                </a:ln>
                <a:effectLst/>
              </c:spPr>
            </c:marker>
            <c:spPr>
              <a:ln w="28575" cap="rnd">
                <a:solidFill>
                  <a:srgbClr val="8E0000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6D99-4855-9B55-260FD36CD751}"/>
              </c:ext>
            </c:extLst>
          </c:dPt>
          <c:dPt>
            <c:idx val="45"/>
            <c:marker>
              <c:symbol val="circle"/>
              <c:size val="10"/>
              <c:spPr>
                <a:solidFill>
                  <a:schemeClr val="bg1"/>
                </a:solidFill>
                <a:ln w="28575">
                  <a:solidFill>
                    <a:srgbClr val="C00000"/>
                  </a:solidFill>
                </a:ln>
                <a:effectLst/>
              </c:spPr>
            </c:marker>
            <c:extLst xmlns:c16r2="http://schemas.microsoft.com/office/drawing/2015/06/chart">
              <c:ext xmlns:c16="http://schemas.microsoft.com/office/drawing/2014/chart" uri="{C3380CC4-5D6E-409C-BE32-E72D297353CC}">
                <c16:uniqueId val="{00000009-A12D-4A58-8105-F502DE528CBB}"/>
              </c:ext>
            </c:extLst>
          </c:dPt>
          <c:cat>
            <c:multiLvlStrRef>
              <c:f>Sheet1!$B$5:$C$50</c:f>
              <c:multiLvlStrCache>
                <c:ptCount val="46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  <c:pt idx="20">
                    <c:v>Q1</c:v>
                  </c:pt>
                  <c:pt idx="21">
                    <c:v>Q2</c:v>
                  </c:pt>
                  <c:pt idx="22">
                    <c:v>Q3</c:v>
                  </c:pt>
                  <c:pt idx="23">
                    <c:v>Q4</c:v>
                  </c:pt>
                  <c:pt idx="24">
                    <c:v>Q1</c:v>
                  </c:pt>
                  <c:pt idx="25">
                    <c:v>Q2</c:v>
                  </c:pt>
                  <c:pt idx="26">
                    <c:v>Q3</c:v>
                  </c:pt>
                  <c:pt idx="27">
                    <c:v>Q4</c:v>
                  </c:pt>
                  <c:pt idx="28">
                    <c:v>Q1</c:v>
                  </c:pt>
                  <c:pt idx="29">
                    <c:v>Q2</c:v>
                  </c:pt>
                  <c:pt idx="30">
                    <c:v>Q3</c:v>
                  </c:pt>
                  <c:pt idx="31">
                    <c:v>Q4</c:v>
                  </c:pt>
                  <c:pt idx="32">
                    <c:v>Q1</c:v>
                  </c:pt>
                  <c:pt idx="33">
                    <c:v>Q2</c:v>
                  </c:pt>
                  <c:pt idx="34">
                    <c:v>Q3</c:v>
                  </c:pt>
                  <c:pt idx="35">
                    <c:v>Q4</c:v>
                  </c:pt>
                  <c:pt idx="36">
                    <c:v>Q1</c:v>
                  </c:pt>
                  <c:pt idx="37">
                    <c:v>Q2</c:v>
                  </c:pt>
                  <c:pt idx="38">
                    <c:v>Q3</c:v>
                  </c:pt>
                  <c:pt idx="39">
                    <c:v>Q4</c:v>
                  </c:pt>
                  <c:pt idx="40">
                    <c:v>Q1</c:v>
                  </c:pt>
                  <c:pt idx="41">
                    <c:v>Q2</c:v>
                  </c:pt>
                  <c:pt idx="42">
                    <c:v>Q3</c:v>
                  </c:pt>
                  <c:pt idx="43">
                    <c:v>Q4</c:v>
                  </c:pt>
                  <c:pt idx="44">
                    <c:v>Q1</c:v>
                  </c:pt>
                  <c:pt idx="45">
                    <c:v>Q2</c:v>
                  </c:pt>
                </c:lvl>
                <c:lvl>
                  <c:pt idx="0">
                    <c:v>2008</c:v>
                  </c:pt>
                  <c:pt idx="4">
                    <c:v>2009</c:v>
                  </c:pt>
                  <c:pt idx="8">
                    <c:v>2010</c:v>
                  </c:pt>
                  <c:pt idx="12">
                    <c:v>2011</c:v>
                  </c:pt>
                  <c:pt idx="16">
                    <c:v>2012</c:v>
                  </c:pt>
                  <c:pt idx="20">
                    <c:v>2013</c:v>
                  </c:pt>
                  <c:pt idx="24">
                    <c:v>2014</c:v>
                  </c:pt>
                  <c:pt idx="28">
                    <c:v>2015</c:v>
                  </c:pt>
                  <c:pt idx="32">
                    <c:v>2016</c:v>
                  </c:pt>
                  <c:pt idx="36">
                    <c:v>2017</c:v>
                  </c:pt>
                  <c:pt idx="40">
                    <c:v>2018</c:v>
                  </c:pt>
                  <c:pt idx="44">
                    <c:v>2019</c:v>
                  </c:pt>
                </c:lvl>
              </c:multiLvlStrCache>
            </c:multiLvlStrRef>
          </c:cat>
          <c:val>
            <c:numRef>
              <c:f>Sheet1!$F$5:$F$50</c:f>
              <c:numCache>
                <c:formatCode>General</c:formatCode>
                <c:ptCount val="46"/>
                <c:pt idx="44" formatCode="#\ ##0.0">
                  <c:v>27.6</c:v>
                </c:pt>
                <c:pt idx="45" formatCode="0.0">
                  <c:v>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DDF-4A59-A106-C687BB21FDFA}"/>
            </c:ext>
          </c:extLst>
        </c:ser>
        <c:dLbls/>
        <c:marker val="1"/>
        <c:axId val="101008896"/>
        <c:axId val="101010432"/>
      </c:lineChart>
      <c:catAx>
        <c:axId val="10100889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01010432"/>
        <c:crosses val="autoZero"/>
        <c:auto val="1"/>
        <c:lblAlgn val="ctr"/>
        <c:lblOffset val="100"/>
      </c:catAx>
      <c:valAx>
        <c:axId val="101010432"/>
        <c:scaling>
          <c:orientation val="minMax"/>
          <c:max val="40"/>
        </c:scaling>
        <c:axPos val="l"/>
        <c:majorGridlines>
          <c:spPr>
            <a:ln w="9525" cap="flat" cmpd="sng" algn="ctr">
              <a:solidFill>
                <a:schemeClr val="bg2">
                  <a:lumMod val="95000"/>
                </a:schemeClr>
              </a:solidFill>
              <a:prstDash val="dash"/>
              <a:round/>
            </a:ln>
            <a:effectLst/>
          </c:spPr>
        </c:majorGridlines>
        <c:numFmt formatCode="0\%" sourceLinked="0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010088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 sz="11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chart>
    <c:autoTitleDeleted val="1"/>
    <c:plotArea>
      <c:layout/>
      <c:areaChart>
        <c:grouping val="standard"/>
        <c:ser>
          <c:idx val="1"/>
          <c:order val="1"/>
          <c:tx>
            <c:strRef>
              <c:f>Sheet1!$B$8</c:f>
              <c:strCache>
                <c:ptCount val="1"/>
                <c:pt idx="0">
                  <c:v>  Labour force participation rate</c:v>
                </c:pt>
              </c:strCache>
            </c:strRef>
          </c:tx>
          <c:spPr>
            <a:solidFill>
              <a:srgbClr val="E2F0D9"/>
            </a:solidFill>
            <a:ln>
              <a:noFill/>
            </a:ln>
            <a:effectLst/>
          </c:spPr>
          <c:cat>
            <c:strRef>
              <c:f>Sheet1!$C$5:$AR$6</c:f>
              <c:strCache>
                <c:ptCount val="41"/>
                <c:pt idx="0">
                  <c:v>2009</c:v>
                </c:pt>
                <c:pt idx="4">
                  <c:v>2010</c:v>
                </c:pt>
                <c:pt idx="8">
                  <c:v>2011</c:v>
                </c:pt>
                <c:pt idx="12">
                  <c:v>2012</c:v>
                </c:pt>
                <c:pt idx="16">
                  <c:v>2013</c:v>
                </c:pt>
                <c:pt idx="20">
                  <c:v>2014</c:v>
                </c:pt>
                <c:pt idx="24">
                  <c:v>2015</c:v>
                </c:pt>
                <c:pt idx="28">
                  <c:v>2016</c:v>
                </c:pt>
                <c:pt idx="32">
                  <c:v>2017</c:v>
                </c:pt>
                <c:pt idx="36">
                  <c:v>2018</c:v>
                </c:pt>
                <c:pt idx="40">
                  <c:v>2019</c:v>
                </c:pt>
              </c:strCache>
            </c:strRef>
          </c:cat>
          <c:val>
            <c:numRef>
              <c:f>Sheet1!$C$8:$AR$8</c:f>
              <c:numCache>
                <c:formatCode>General</c:formatCode>
                <c:ptCount val="42"/>
                <c:pt idx="0">
                  <c:v>59.1</c:v>
                </c:pt>
                <c:pt idx="1">
                  <c:v>57.9</c:v>
                </c:pt>
                <c:pt idx="2">
                  <c:v>56.4</c:v>
                </c:pt>
                <c:pt idx="3">
                  <c:v>56.5</c:v>
                </c:pt>
                <c:pt idx="4">
                  <c:v>56.2</c:v>
                </c:pt>
                <c:pt idx="5">
                  <c:v>56.1</c:v>
                </c:pt>
                <c:pt idx="6">
                  <c:v>55.4</c:v>
                </c:pt>
                <c:pt idx="7">
                  <c:v>55</c:v>
                </c:pt>
                <c:pt idx="8">
                  <c:v>55.5</c:v>
                </c:pt>
                <c:pt idx="9">
                  <c:v>55.9</c:v>
                </c:pt>
                <c:pt idx="10">
                  <c:v>55.9</c:v>
                </c:pt>
                <c:pt idx="11">
                  <c:v>55.6</c:v>
                </c:pt>
                <c:pt idx="12">
                  <c:v>56.1</c:v>
                </c:pt>
                <c:pt idx="13">
                  <c:v>55.9</c:v>
                </c:pt>
                <c:pt idx="14">
                  <c:v>56.8</c:v>
                </c:pt>
                <c:pt idx="15">
                  <c:v>55.9</c:v>
                </c:pt>
                <c:pt idx="16">
                  <c:v>56.2</c:v>
                </c:pt>
                <c:pt idx="17">
                  <c:v>56.6</c:v>
                </c:pt>
                <c:pt idx="18">
                  <c:v>57.1</c:v>
                </c:pt>
                <c:pt idx="19">
                  <c:v>57.1</c:v>
                </c:pt>
                <c:pt idx="20">
                  <c:v>57.2</c:v>
                </c:pt>
                <c:pt idx="21">
                  <c:v>57.3</c:v>
                </c:pt>
                <c:pt idx="22">
                  <c:v>57.1</c:v>
                </c:pt>
                <c:pt idx="23">
                  <c:v>56.8</c:v>
                </c:pt>
                <c:pt idx="24">
                  <c:v>58.6</c:v>
                </c:pt>
                <c:pt idx="25">
                  <c:v>58.1</c:v>
                </c:pt>
                <c:pt idx="26">
                  <c:v>58.8</c:v>
                </c:pt>
                <c:pt idx="27">
                  <c:v>58.5</c:v>
                </c:pt>
                <c:pt idx="28">
                  <c:v>58.7</c:v>
                </c:pt>
                <c:pt idx="29">
                  <c:v>57.9</c:v>
                </c:pt>
                <c:pt idx="30" formatCode="0.0">
                  <c:v>59.064737511667452</c:v>
                </c:pt>
                <c:pt idx="31">
                  <c:v>59.2</c:v>
                </c:pt>
                <c:pt idx="32">
                  <c:v>60.5</c:v>
                </c:pt>
                <c:pt idx="33">
                  <c:v>59.9</c:v>
                </c:pt>
                <c:pt idx="34">
                  <c:v>59.9</c:v>
                </c:pt>
                <c:pt idx="35">
                  <c:v>58.8</c:v>
                </c:pt>
                <c:pt idx="36">
                  <c:v>59.3</c:v>
                </c:pt>
                <c:pt idx="37">
                  <c:v>59.1</c:v>
                </c:pt>
                <c:pt idx="38">
                  <c:v>59.5</c:v>
                </c:pt>
                <c:pt idx="39">
                  <c:v>59.4</c:v>
                </c:pt>
                <c:pt idx="40">
                  <c:v>58.8</c:v>
                </c:pt>
                <c:pt idx="41" formatCode="0.0">
                  <c:v>59.761209511961134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38E-484E-80D0-968E78D1C187}"/>
            </c:ext>
          </c:extLst>
        </c:ser>
        <c:ser>
          <c:idx val="2"/>
          <c:order val="2"/>
          <c:tx>
            <c:strRef>
              <c:f>Sheet1!$B$9</c:f>
              <c:strCache>
                <c:ptCount val="1"/>
                <c:pt idx="0">
                  <c:v>  Employed / population ratio (Absorption)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</c:spPr>
          <c:cat>
            <c:strRef>
              <c:f>Sheet1!$C$5:$AR$6</c:f>
              <c:strCache>
                <c:ptCount val="41"/>
                <c:pt idx="0">
                  <c:v>2009</c:v>
                </c:pt>
                <c:pt idx="4">
                  <c:v>2010</c:v>
                </c:pt>
                <c:pt idx="8">
                  <c:v>2011</c:v>
                </c:pt>
                <c:pt idx="12">
                  <c:v>2012</c:v>
                </c:pt>
                <c:pt idx="16">
                  <c:v>2013</c:v>
                </c:pt>
                <c:pt idx="20">
                  <c:v>2014</c:v>
                </c:pt>
                <c:pt idx="24">
                  <c:v>2015</c:v>
                </c:pt>
                <c:pt idx="28">
                  <c:v>2016</c:v>
                </c:pt>
                <c:pt idx="32">
                  <c:v>2017</c:v>
                </c:pt>
                <c:pt idx="36">
                  <c:v>2018</c:v>
                </c:pt>
                <c:pt idx="40">
                  <c:v>2019</c:v>
                </c:pt>
              </c:strCache>
            </c:strRef>
          </c:cat>
          <c:val>
            <c:numRef>
              <c:f>Sheet1!$C$9:$AR$9</c:f>
              <c:numCache>
                <c:formatCode>General</c:formatCode>
                <c:ptCount val="42"/>
                <c:pt idx="0">
                  <c:v>45.5</c:v>
                </c:pt>
                <c:pt idx="1">
                  <c:v>44.5</c:v>
                </c:pt>
                <c:pt idx="2">
                  <c:v>42.6</c:v>
                </c:pt>
                <c:pt idx="3">
                  <c:v>42.9</c:v>
                </c:pt>
                <c:pt idx="4">
                  <c:v>42.2</c:v>
                </c:pt>
                <c:pt idx="5">
                  <c:v>42</c:v>
                </c:pt>
                <c:pt idx="6">
                  <c:v>41.3</c:v>
                </c:pt>
                <c:pt idx="7">
                  <c:v>41.9</c:v>
                </c:pt>
                <c:pt idx="8">
                  <c:v>41.7</c:v>
                </c:pt>
                <c:pt idx="9">
                  <c:v>41.6</c:v>
                </c:pt>
                <c:pt idx="10">
                  <c:v>42</c:v>
                </c:pt>
                <c:pt idx="11">
                  <c:v>42.4</c:v>
                </c:pt>
                <c:pt idx="12">
                  <c:v>42.1</c:v>
                </c:pt>
                <c:pt idx="13">
                  <c:v>42</c:v>
                </c:pt>
                <c:pt idx="14">
                  <c:v>42.5</c:v>
                </c:pt>
                <c:pt idx="15">
                  <c:v>42.2</c:v>
                </c:pt>
                <c:pt idx="16">
                  <c:v>42.1</c:v>
                </c:pt>
                <c:pt idx="17">
                  <c:v>42.3</c:v>
                </c:pt>
                <c:pt idx="18">
                  <c:v>43.1</c:v>
                </c:pt>
                <c:pt idx="19">
                  <c:v>43.3</c:v>
                </c:pt>
                <c:pt idx="20">
                  <c:v>42.8</c:v>
                </c:pt>
                <c:pt idx="21">
                  <c:v>42.7</c:v>
                </c:pt>
                <c:pt idx="22">
                  <c:v>42.6</c:v>
                </c:pt>
                <c:pt idx="23" formatCode="0.0">
                  <c:v>43</c:v>
                </c:pt>
                <c:pt idx="24">
                  <c:v>43.2</c:v>
                </c:pt>
                <c:pt idx="25">
                  <c:v>43.5</c:v>
                </c:pt>
                <c:pt idx="26">
                  <c:v>43.8</c:v>
                </c:pt>
                <c:pt idx="27">
                  <c:v>44.2</c:v>
                </c:pt>
                <c:pt idx="28" formatCode="0.0">
                  <c:v>43</c:v>
                </c:pt>
                <c:pt idx="29">
                  <c:v>42.5</c:v>
                </c:pt>
                <c:pt idx="30" formatCode="0.0">
                  <c:v>43.083956919820416</c:v>
                </c:pt>
                <c:pt idx="31">
                  <c:v>43.5</c:v>
                </c:pt>
                <c:pt idx="32">
                  <c:v>43.7</c:v>
                </c:pt>
                <c:pt idx="33">
                  <c:v>43.3</c:v>
                </c:pt>
                <c:pt idx="34">
                  <c:v>43.3</c:v>
                </c:pt>
                <c:pt idx="35">
                  <c:v>43.1</c:v>
                </c:pt>
                <c:pt idx="36">
                  <c:v>43.5</c:v>
                </c:pt>
                <c:pt idx="37">
                  <c:v>43.1</c:v>
                </c:pt>
                <c:pt idx="38">
                  <c:v>43.1</c:v>
                </c:pt>
                <c:pt idx="39">
                  <c:v>43.3</c:v>
                </c:pt>
                <c:pt idx="40">
                  <c:v>42.6</c:v>
                </c:pt>
                <c:pt idx="41" formatCode="0.0">
                  <c:v>42.444556693888799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38E-484E-80D0-968E78D1C187}"/>
            </c:ext>
          </c:extLst>
        </c:ser>
        <c:dLbls/>
        <c:axId val="73737344"/>
        <c:axId val="73738880"/>
      </c:areaChart>
      <c:lineChart>
        <c:grouping val="standard"/>
        <c:ser>
          <c:idx val="0"/>
          <c:order val="0"/>
          <c:tx>
            <c:strRef>
              <c:f>Sheet1!$B$7</c:f>
              <c:strCache>
                <c:ptCount val="1"/>
                <c:pt idx="0">
                  <c:v>  Employed / population ratio (Absorption)</c:v>
                </c:pt>
              </c:strCache>
            </c:strRef>
          </c:tx>
          <c:spPr>
            <a:ln w="63500" cap="rnd">
              <a:solidFill>
                <a:srgbClr val="4D4C4D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3.5570219088635349E-2"/>
                  <c:y val="4.740530422650047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5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dirty="0"/>
                      <a:t>44,5%</a:t>
                    </a:r>
                  </a:p>
                </c:rich>
              </c:tx>
              <c:numFmt formatCode="0.0\%" sourceLinked="0"/>
              <c:spPr>
                <a:noFill/>
                <a:ln>
                  <a:noFill/>
                </a:ln>
                <a:effectLst/>
              </c:spPr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5.3014534332786543E-2"/>
                      <c:h val="7.010984920256695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E38E-484E-80D0-968E78D1C187}"/>
                </c:ext>
              </c:extLst>
            </c:dLbl>
            <c:dLbl>
              <c:idx val="41"/>
              <c:layout>
                <c:manualLayout>
                  <c:x val="-1.4820948932846084E-3"/>
                  <c:y val="3.6571906074339557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38E-484E-80D0-968E78D1C187}"/>
                </c:ext>
              </c:extLst>
            </c:dLbl>
            <c:delete val="1"/>
            <c:numFmt formatCode="0.0\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Sheet1!$C$5:$AR$6</c:f>
              <c:strCache>
                <c:ptCount val="41"/>
                <c:pt idx="0">
                  <c:v>2009</c:v>
                </c:pt>
                <c:pt idx="4">
                  <c:v>2010</c:v>
                </c:pt>
                <c:pt idx="8">
                  <c:v>2011</c:v>
                </c:pt>
                <c:pt idx="12">
                  <c:v>2012</c:v>
                </c:pt>
                <c:pt idx="16">
                  <c:v>2013</c:v>
                </c:pt>
                <c:pt idx="20">
                  <c:v>2014</c:v>
                </c:pt>
                <c:pt idx="24">
                  <c:v>2015</c:v>
                </c:pt>
                <c:pt idx="28">
                  <c:v>2016</c:v>
                </c:pt>
                <c:pt idx="32">
                  <c:v>2017</c:v>
                </c:pt>
                <c:pt idx="36">
                  <c:v>2018</c:v>
                </c:pt>
                <c:pt idx="40">
                  <c:v>2019</c:v>
                </c:pt>
              </c:strCache>
            </c:strRef>
          </c:cat>
          <c:val>
            <c:numRef>
              <c:f>Sheet1!$C$7:$AR$7</c:f>
              <c:numCache>
                <c:formatCode>General</c:formatCode>
                <c:ptCount val="42"/>
                <c:pt idx="0">
                  <c:v>45.5</c:v>
                </c:pt>
                <c:pt idx="1">
                  <c:v>44.5</c:v>
                </c:pt>
                <c:pt idx="2">
                  <c:v>42.6</c:v>
                </c:pt>
                <c:pt idx="3">
                  <c:v>42.9</c:v>
                </c:pt>
                <c:pt idx="4">
                  <c:v>42.2</c:v>
                </c:pt>
                <c:pt idx="5">
                  <c:v>42</c:v>
                </c:pt>
                <c:pt idx="6">
                  <c:v>41.3</c:v>
                </c:pt>
                <c:pt idx="7">
                  <c:v>41.9</c:v>
                </c:pt>
                <c:pt idx="8">
                  <c:v>41.7</c:v>
                </c:pt>
                <c:pt idx="9">
                  <c:v>41.6</c:v>
                </c:pt>
                <c:pt idx="10">
                  <c:v>42</c:v>
                </c:pt>
                <c:pt idx="11">
                  <c:v>42.4</c:v>
                </c:pt>
                <c:pt idx="12">
                  <c:v>42.1</c:v>
                </c:pt>
                <c:pt idx="13">
                  <c:v>42</c:v>
                </c:pt>
                <c:pt idx="14">
                  <c:v>42.5</c:v>
                </c:pt>
                <c:pt idx="15">
                  <c:v>42.2</c:v>
                </c:pt>
                <c:pt idx="16">
                  <c:v>42.1</c:v>
                </c:pt>
                <c:pt idx="17">
                  <c:v>42.3</c:v>
                </c:pt>
                <c:pt idx="18">
                  <c:v>43.1</c:v>
                </c:pt>
                <c:pt idx="19">
                  <c:v>43.3</c:v>
                </c:pt>
                <c:pt idx="20">
                  <c:v>42.8</c:v>
                </c:pt>
                <c:pt idx="21">
                  <c:v>42.7</c:v>
                </c:pt>
                <c:pt idx="22">
                  <c:v>42.6</c:v>
                </c:pt>
                <c:pt idx="23">
                  <c:v>43</c:v>
                </c:pt>
                <c:pt idx="24">
                  <c:v>43.2</c:v>
                </c:pt>
                <c:pt idx="25">
                  <c:v>43.5</c:v>
                </c:pt>
                <c:pt idx="26">
                  <c:v>43.8</c:v>
                </c:pt>
                <c:pt idx="27">
                  <c:v>44.2</c:v>
                </c:pt>
                <c:pt idx="28" formatCode="0.0">
                  <c:v>43</c:v>
                </c:pt>
                <c:pt idx="29">
                  <c:v>42.5</c:v>
                </c:pt>
                <c:pt idx="30" formatCode="0.0">
                  <c:v>43.083956919820416</c:v>
                </c:pt>
                <c:pt idx="31">
                  <c:v>43.5</c:v>
                </c:pt>
                <c:pt idx="32">
                  <c:v>43.7</c:v>
                </c:pt>
                <c:pt idx="33">
                  <c:v>43.3</c:v>
                </c:pt>
                <c:pt idx="34">
                  <c:v>43.3</c:v>
                </c:pt>
                <c:pt idx="35">
                  <c:v>43.1</c:v>
                </c:pt>
                <c:pt idx="36">
                  <c:v>43.5</c:v>
                </c:pt>
                <c:pt idx="37">
                  <c:v>43.1</c:v>
                </c:pt>
                <c:pt idx="38">
                  <c:v>43.1</c:v>
                </c:pt>
                <c:pt idx="39">
                  <c:v>43.3</c:v>
                </c:pt>
                <c:pt idx="40">
                  <c:v>42.6</c:v>
                </c:pt>
                <c:pt idx="41" formatCode="0.0">
                  <c:v>42.444556693888799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38E-484E-80D0-968E78D1C187}"/>
            </c:ext>
          </c:extLst>
        </c:ser>
        <c:ser>
          <c:idx val="3"/>
          <c:order val="3"/>
          <c:tx>
            <c:strRef>
              <c:f>Sheet1!$B$10</c:f>
              <c:strCache>
                <c:ptCount val="1"/>
                <c:pt idx="0">
                  <c:v>  Labour force participation rate</c:v>
                </c:pt>
              </c:strCache>
            </c:strRef>
          </c:tx>
          <c:spPr>
            <a:ln w="63500" cap="rnd">
              <a:solidFill>
                <a:srgbClr val="074784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8159744622212848E-2"/>
                  <c:y val="-6.876077773886152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5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dirty="0"/>
                      <a:t>57,9%</a:t>
                    </a:r>
                  </a:p>
                </c:rich>
              </c:tx>
              <c:numFmt formatCode="0.0\%" sourceLinked="0"/>
              <c:spPr>
                <a:noFill/>
                <a:ln>
                  <a:noFill/>
                </a:ln>
                <a:effectLst/>
              </c:spPr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5.3014534332786543E-2"/>
                      <c:h val="6.099482477143060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E38E-484E-80D0-968E78D1C187}"/>
                </c:ext>
              </c:extLst>
            </c:dLbl>
            <c:dLbl>
              <c:idx val="41"/>
              <c:layout>
                <c:manualLayout>
                  <c:x val="-1.0374664252991498E-2"/>
                  <c:y val="-3.9896624808370564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38E-484E-80D0-968E78D1C187}"/>
                </c:ext>
              </c:extLst>
            </c:dLbl>
            <c:delete val="1"/>
            <c:numFmt formatCode="0.0\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Sheet1!$C$5:$AR$6</c:f>
              <c:strCache>
                <c:ptCount val="41"/>
                <c:pt idx="0">
                  <c:v>2009</c:v>
                </c:pt>
                <c:pt idx="4">
                  <c:v>2010</c:v>
                </c:pt>
                <c:pt idx="8">
                  <c:v>2011</c:v>
                </c:pt>
                <c:pt idx="12">
                  <c:v>2012</c:v>
                </c:pt>
                <c:pt idx="16">
                  <c:v>2013</c:v>
                </c:pt>
                <c:pt idx="20">
                  <c:v>2014</c:v>
                </c:pt>
                <c:pt idx="24">
                  <c:v>2015</c:v>
                </c:pt>
                <c:pt idx="28">
                  <c:v>2016</c:v>
                </c:pt>
                <c:pt idx="32">
                  <c:v>2017</c:v>
                </c:pt>
                <c:pt idx="36">
                  <c:v>2018</c:v>
                </c:pt>
                <c:pt idx="40">
                  <c:v>2019</c:v>
                </c:pt>
              </c:strCache>
            </c:strRef>
          </c:cat>
          <c:val>
            <c:numRef>
              <c:f>Sheet1!$C$10:$AR$10</c:f>
              <c:numCache>
                <c:formatCode>General</c:formatCode>
                <c:ptCount val="42"/>
                <c:pt idx="0">
                  <c:v>59.1</c:v>
                </c:pt>
                <c:pt idx="1">
                  <c:v>57.9</c:v>
                </c:pt>
                <c:pt idx="2">
                  <c:v>56.4</c:v>
                </c:pt>
                <c:pt idx="3">
                  <c:v>56.5</c:v>
                </c:pt>
                <c:pt idx="4">
                  <c:v>56.2</c:v>
                </c:pt>
                <c:pt idx="5">
                  <c:v>56.1</c:v>
                </c:pt>
                <c:pt idx="6">
                  <c:v>55.4</c:v>
                </c:pt>
                <c:pt idx="7">
                  <c:v>55</c:v>
                </c:pt>
                <c:pt idx="8">
                  <c:v>55.5</c:v>
                </c:pt>
                <c:pt idx="9">
                  <c:v>55.9</c:v>
                </c:pt>
                <c:pt idx="10">
                  <c:v>55.9</c:v>
                </c:pt>
                <c:pt idx="11">
                  <c:v>55.6</c:v>
                </c:pt>
                <c:pt idx="12">
                  <c:v>56.1</c:v>
                </c:pt>
                <c:pt idx="13">
                  <c:v>55.9</c:v>
                </c:pt>
                <c:pt idx="14">
                  <c:v>56.8</c:v>
                </c:pt>
                <c:pt idx="15">
                  <c:v>55.9</c:v>
                </c:pt>
                <c:pt idx="16">
                  <c:v>56.2</c:v>
                </c:pt>
                <c:pt idx="17">
                  <c:v>56.6</c:v>
                </c:pt>
                <c:pt idx="18">
                  <c:v>57.1</c:v>
                </c:pt>
                <c:pt idx="19">
                  <c:v>57.1</c:v>
                </c:pt>
                <c:pt idx="20">
                  <c:v>57.2</c:v>
                </c:pt>
                <c:pt idx="21">
                  <c:v>57.3</c:v>
                </c:pt>
                <c:pt idx="22">
                  <c:v>57.1</c:v>
                </c:pt>
                <c:pt idx="23">
                  <c:v>56.8</c:v>
                </c:pt>
                <c:pt idx="24">
                  <c:v>58.6</c:v>
                </c:pt>
                <c:pt idx="25">
                  <c:v>58.1</c:v>
                </c:pt>
                <c:pt idx="26">
                  <c:v>58.8</c:v>
                </c:pt>
                <c:pt idx="27">
                  <c:v>58.5</c:v>
                </c:pt>
                <c:pt idx="28">
                  <c:v>58.7</c:v>
                </c:pt>
                <c:pt idx="29">
                  <c:v>57.9</c:v>
                </c:pt>
                <c:pt idx="30" formatCode="0.0">
                  <c:v>59.064737511667452</c:v>
                </c:pt>
                <c:pt idx="31">
                  <c:v>59.2</c:v>
                </c:pt>
                <c:pt idx="32">
                  <c:v>60.5</c:v>
                </c:pt>
                <c:pt idx="33">
                  <c:v>59.9</c:v>
                </c:pt>
                <c:pt idx="34">
                  <c:v>59.9</c:v>
                </c:pt>
                <c:pt idx="35">
                  <c:v>58.8</c:v>
                </c:pt>
                <c:pt idx="36">
                  <c:v>59.3</c:v>
                </c:pt>
                <c:pt idx="37">
                  <c:v>59.1</c:v>
                </c:pt>
                <c:pt idx="38">
                  <c:v>59.5</c:v>
                </c:pt>
                <c:pt idx="39">
                  <c:v>59.4</c:v>
                </c:pt>
                <c:pt idx="40">
                  <c:v>58.8</c:v>
                </c:pt>
                <c:pt idx="41" formatCode="0.0">
                  <c:v>59.761209511961134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38E-484E-80D0-968E78D1C187}"/>
            </c:ext>
          </c:extLst>
        </c:ser>
        <c:dLbls/>
        <c:marker val="1"/>
        <c:axId val="73737344"/>
        <c:axId val="73738880"/>
      </c:lineChart>
      <c:catAx>
        <c:axId val="7373734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3738880"/>
        <c:crosses val="autoZero"/>
        <c:auto val="1"/>
        <c:lblAlgn val="ctr"/>
        <c:lblOffset val="100"/>
      </c:catAx>
      <c:valAx>
        <c:axId val="73738880"/>
        <c:scaling>
          <c:orientation val="minMax"/>
          <c:max val="65"/>
          <c:min val="35"/>
        </c:scaling>
        <c:axPos val="l"/>
        <c:numFmt formatCode="0.0" sourceLinked="0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3737344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egendEntry>
        <c:idx val="1"/>
        <c:delete val="1"/>
      </c:legendEntry>
      <c:layout>
        <c:manualLayout>
          <c:xMode val="edge"/>
          <c:yMode val="edge"/>
          <c:x val="0.15122467718339422"/>
          <c:y val="0.88641387665577664"/>
          <c:w val="0.71829997413919489"/>
          <c:h val="0.10722296453912591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chart>
    <c:autoTitleDeleted val="1"/>
    <c:plotArea>
      <c:layout>
        <c:manualLayout>
          <c:layoutTarget val="inner"/>
          <c:xMode val="edge"/>
          <c:yMode val="edge"/>
          <c:x val="0.36838782504113454"/>
          <c:y val="0.12860543671952498"/>
          <c:w val="0.55141371205923129"/>
          <c:h val="0.78993225555577473"/>
        </c:manualLayout>
      </c:layout>
      <c:barChart>
        <c:barDir val="bar"/>
        <c:grouping val="clustered"/>
        <c:ser>
          <c:idx val="0"/>
          <c:order val="0"/>
          <c:tx>
            <c:strRef>
              <c:f>'LM rates by education'!$B$20</c:f>
              <c:strCache>
                <c:ptCount val="1"/>
                <c:pt idx="0">
                  <c:v>Q1:2019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  <a:effectLst/>
          </c:spPr>
          <c:dLbls>
            <c:dLbl>
              <c:idx val="0"/>
              <c:layout>
                <c:manualLayout>
                  <c:x val="-2.5400126325402374E-2"/>
                  <c:y val="0"/>
                </c:manualLayout>
              </c:layout>
              <c:numFmt formatCode="0.0\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0C4-477D-9AAB-F170A9A1247D}"/>
                </c:ext>
              </c:extLst>
            </c:dLbl>
            <c:dLbl>
              <c:idx val="1"/>
              <c:layout>
                <c:manualLayout>
                  <c:x val="-1.2940178321083323E-2"/>
                  <c:y val="0"/>
                </c:manualLayout>
              </c:layout>
              <c:numFmt formatCode="0.0\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0C4-477D-9AAB-F170A9A1247D}"/>
                </c:ext>
              </c:extLst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Base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'LM rates by education'!$A$21:$A$26</c:f>
              <c:strCache>
                <c:ptCount val="6"/>
                <c:pt idx="0">
                  <c:v>Other tertiary</c:v>
                </c:pt>
                <c:pt idx="1">
                  <c:v>Graduates</c:v>
                </c:pt>
                <c:pt idx="2">
                  <c:v>Matric</c:v>
                </c:pt>
                <c:pt idx="3">
                  <c:v>Less than matric</c:v>
                </c:pt>
                <c:pt idx="5">
                  <c:v>Total</c:v>
                </c:pt>
              </c:strCache>
            </c:strRef>
          </c:cat>
          <c:val>
            <c:numRef>
              <c:f>'LM rates by education'!$B$21:$B$26</c:f>
              <c:numCache>
                <c:formatCode>0.0</c:formatCode>
                <c:ptCount val="6"/>
                <c:pt idx="0">
                  <c:v>18.344193769268305</c:v>
                </c:pt>
                <c:pt idx="1">
                  <c:v>9.083283890630975</c:v>
                </c:pt>
                <c:pt idx="2">
                  <c:v>29.374248156453746</c:v>
                </c:pt>
                <c:pt idx="3">
                  <c:v>34.473480114738457</c:v>
                </c:pt>
                <c:pt idx="5">
                  <c:v>28.976409546407197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70C4-477D-9AAB-F170A9A1247D}"/>
            </c:ext>
          </c:extLst>
        </c:ser>
        <c:dLbls/>
        <c:gapWidth val="22"/>
        <c:axId val="110172416"/>
        <c:axId val="110256128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'LM rates by education'!$C$20</c15:sqref>
                        </c15:formulaRef>
                      </c:ext>
                    </c:extLst>
                    <c:strCache>
                      <c:ptCount val="1"/>
                      <c:pt idx="0">
                        <c:v>Q4:2018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'LM rates by education'!$A$21:$A$26</c15:sqref>
                        </c15:formulaRef>
                      </c:ext>
                    </c:extLst>
                    <c:strCache>
                      <c:ptCount val="6"/>
                      <c:pt idx="0">
                        <c:v>Other tertiary</c:v>
                      </c:pt>
                      <c:pt idx="1">
                        <c:v>Graduates</c:v>
                      </c:pt>
                      <c:pt idx="2">
                        <c:v>Matric</c:v>
                      </c:pt>
                      <c:pt idx="3">
                        <c:v>Less than matric</c:v>
                      </c:pt>
                      <c:pt idx="5">
                        <c:v>Total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'LM rates by education'!$C$21:$C$26</c15:sqref>
                        </c15:formulaRef>
                      </c:ext>
                    </c:extLst>
                    <c:numCache>
                      <c:formatCode>0.0</c:formatCode>
                      <c:ptCount val="6"/>
                      <c:pt idx="0">
                        <c:v>17.159276904825063</c:v>
                      </c:pt>
                      <c:pt idx="1">
                        <c:v>7.9257943436246068</c:v>
                      </c:pt>
                      <c:pt idx="2">
                        <c:v>28.687943075940737</c:v>
                      </c:pt>
                      <c:pt idx="3">
                        <c:v>32.479671614324687</c:v>
                      </c:pt>
                      <c:pt idx="5">
                        <c:v>27.568576442967764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6-70C4-477D-9AAB-F170A9A1247D}"/>
                  </c:ext>
                </c:extLst>
              </c15:ser>
            </c15:filteredBarSeries>
          </c:ext>
        </c:extLst>
      </c:barChart>
      <c:catAx>
        <c:axId val="110172416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256128"/>
        <c:crosses val="autoZero"/>
        <c:auto val="1"/>
        <c:lblAlgn val="ctr"/>
        <c:lblOffset val="100"/>
      </c:catAx>
      <c:valAx>
        <c:axId val="110256128"/>
        <c:scaling>
          <c:orientation val="minMax"/>
          <c:max val="100"/>
        </c:scaling>
        <c:delete val="1"/>
        <c:axPos val="b"/>
        <c:numFmt formatCode="0.0" sourceLinked="1"/>
        <c:majorTickMark val="none"/>
        <c:tickLblPos val="none"/>
        <c:crossAx val="110172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chart>
    <c:autoTitleDeleted val="1"/>
    <c:plotArea>
      <c:layout>
        <c:manualLayout>
          <c:layoutTarget val="inner"/>
          <c:xMode val="edge"/>
          <c:yMode val="edge"/>
          <c:x val="8.1315272654559762E-2"/>
          <c:y val="7.5414202948643594E-2"/>
          <c:w val="0.78238757588236929"/>
          <c:h val="0.79370219152604438"/>
        </c:manualLayout>
      </c:layout>
      <c:barChart>
        <c:barDir val="bar"/>
        <c:grouping val="clustered"/>
        <c:ser>
          <c:idx val="0"/>
          <c:order val="0"/>
          <c:tx>
            <c:strRef>
              <c:f>'LM rates by education'!$B$28</c:f>
              <c:strCache>
                <c:ptCount val="1"/>
                <c:pt idx="0">
                  <c:v>Q2:2019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c:spPr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Base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'LM rates by education'!$A$29:$A$34</c:f>
              <c:strCache>
                <c:ptCount val="6"/>
                <c:pt idx="0">
                  <c:v>Other tertiary</c:v>
                </c:pt>
                <c:pt idx="1">
                  <c:v>Graduates</c:v>
                </c:pt>
                <c:pt idx="2">
                  <c:v>Matric</c:v>
                </c:pt>
                <c:pt idx="3">
                  <c:v>Less than matric</c:v>
                </c:pt>
                <c:pt idx="5">
                  <c:v>Total</c:v>
                </c:pt>
              </c:strCache>
            </c:strRef>
          </c:cat>
          <c:val>
            <c:numRef>
              <c:f>'LM rates by education'!$B$29:$B$34</c:f>
              <c:numCache>
                <c:formatCode>0.0</c:formatCode>
                <c:ptCount val="6"/>
                <c:pt idx="0">
                  <c:v>69.299358477187539</c:v>
                </c:pt>
                <c:pt idx="1">
                  <c:v>80.6497691292073</c:v>
                </c:pt>
                <c:pt idx="2">
                  <c:v>47.796054310966944</c:v>
                </c:pt>
                <c:pt idx="3">
                  <c:v>32.702349496447475</c:v>
                </c:pt>
                <c:pt idx="5">
                  <c:v>42.444556693888735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5654-4E96-ADFD-AD395FB3EDA3}"/>
            </c:ext>
          </c:extLst>
        </c:ser>
        <c:dLbls/>
        <c:gapWidth val="22"/>
        <c:axId val="110304640"/>
        <c:axId val="110306432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'LM rates by education'!$C$28</c15:sqref>
                        </c15:formulaRef>
                      </c:ext>
                    </c:extLst>
                    <c:strCache>
                      <c:ptCount val="1"/>
                      <c:pt idx="0">
                        <c:v>Q1:2019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'LM rates by education'!$A$29:$A$34</c15:sqref>
                        </c15:formulaRef>
                      </c:ext>
                    </c:extLst>
                    <c:strCache>
                      <c:ptCount val="6"/>
                      <c:pt idx="0">
                        <c:v>Other tertiary</c:v>
                      </c:pt>
                      <c:pt idx="1">
                        <c:v>Graduates</c:v>
                      </c:pt>
                      <c:pt idx="2">
                        <c:v>Matric</c:v>
                      </c:pt>
                      <c:pt idx="3">
                        <c:v>Less than matric</c:v>
                      </c:pt>
                      <c:pt idx="5">
                        <c:v>Total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'LM rates by education'!$C$29:$C$34</c15:sqref>
                        </c15:formulaRef>
                      </c:ext>
                    </c:extLst>
                    <c:numCache>
                      <c:formatCode>0.0</c:formatCode>
                      <c:ptCount val="6"/>
                      <c:pt idx="0">
                        <c:v>69.904755396943102</c:v>
                      </c:pt>
                      <c:pt idx="1">
                        <c:v>81.514720627398219</c:v>
                      </c:pt>
                      <c:pt idx="2">
                        <c:v>47.302687036692681</c:v>
                      </c:pt>
                      <c:pt idx="3">
                        <c:v>32.976884964559147</c:v>
                      </c:pt>
                      <c:pt idx="5">
                        <c:v>42.555376652621831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6-5654-4E96-ADFD-AD395FB3EDA3}"/>
                  </c:ext>
                </c:extLst>
              </c15:ser>
            </c15:filteredBarSeries>
          </c:ext>
        </c:extLst>
      </c:barChart>
      <c:catAx>
        <c:axId val="110304640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10306432"/>
        <c:crosses val="autoZero"/>
        <c:auto val="1"/>
        <c:lblAlgn val="ctr"/>
        <c:lblOffset val="100"/>
      </c:catAx>
      <c:valAx>
        <c:axId val="110306432"/>
        <c:scaling>
          <c:orientation val="minMax"/>
          <c:max val="100"/>
        </c:scaling>
        <c:delete val="1"/>
        <c:axPos val="b"/>
        <c:numFmt formatCode="0.0" sourceLinked="1"/>
        <c:majorTickMark val="none"/>
        <c:tickLblPos val="none"/>
        <c:crossAx val="1103046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chart>
    <c:autoTitleDeleted val="1"/>
    <c:plotArea>
      <c:layout>
        <c:manualLayout>
          <c:layoutTarget val="inner"/>
          <c:xMode val="edge"/>
          <c:yMode val="edge"/>
          <c:x val="8.5638802702698372E-2"/>
          <c:y val="8.521247505100385E-2"/>
          <c:w val="0.8170181392513739"/>
          <c:h val="0.78390395308341443"/>
        </c:manualLayout>
      </c:layout>
      <c:barChart>
        <c:barDir val="bar"/>
        <c:grouping val="clustered"/>
        <c:ser>
          <c:idx val="0"/>
          <c:order val="0"/>
          <c:tx>
            <c:strRef>
              <c:f>'LM rates by education'!$B$37</c:f>
              <c:strCache>
                <c:ptCount val="1"/>
                <c:pt idx="0">
                  <c:v>Q2:2019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c:spPr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Base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'LM rates by education'!$A$38:$A$43</c:f>
              <c:strCache>
                <c:ptCount val="6"/>
                <c:pt idx="0">
                  <c:v>Other tertiary</c:v>
                </c:pt>
                <c:pt idx="1">
                  <c:v>Graduates</c:v>
                </c:pt>
                <c:pt idx="2">
                  <c:v>Matric</c:v>
                </c:pt>
                <c:pt idx="3">
                  <c:v>Less than matric</c:v>
                </c:pt>
                <c:pt idx="5">
                  <c:v>Total</c:v>
                </c:pt>
              </c:strCache>
            </c:strRef>
          </c:cat>
          <c:val>
            <c:numRef>
              <c:f>'LM rates by education'!$B$38:$B$43</c:f>
              <c:numCache>
                <c:formatCode>0.0</c:formatCode>
                <c:ptCount val="6"/>
                <c:pt idx="0">
                  <c:v>84.867643436611232</c:v>
                </c:pt>
                <c:pt idx="1">
                  <c:v>88.707305521449939</c:v>
                </c:pt>
                <c:pt idx="2">
                  <c:v>67.675108672608786</c:v>
                </c:pt>
                <c:pt idx="3">
                  <c:v>49.907044588526979</c:v>
                </c:pt>
                <c:pt idx="5">
                  <c:v>59.76120951196102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A1C1-480F-BEEB-674DBA9A4C28}"/>
            </c:ext>
          </c:extLst>
        </c:ser>
        <c:dLbls/>
        <c:gapWidth val="22"/>
        <c:axId val="113070848"/>
        <c:axId val="113072384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'LM rates by education'!$C$37</c15:sqref>
                        </c15:formulaRef>
                      </c:ext>
                    </c:extLst>
                    <c:strCache>
                      <c:ptCount val="1"/>
                      <c:pt idx="0">
                        <c:v>Q1:2019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'LM rates by education'!$A$38:$A$43</c15:sqref>
                        </c15:formulaRef>
                      </c:ext>
                    </c:extLst>
                    <c:strCache>
                      <c:ptCount val="6"/>
                      <c:pt idx="0">
                        <c:v>Other tertiary</c:v>
                      </c:pt>
                      <c:pt idx="1">
                        <c:v>Graduates</c:v>
                      </c:pt>
                      <c:pt idx="2">
                        <c:v>Matric</c:v>
                      </c:pt>
                      <c:pt idx="3">
                        <c:v>Less than matric</c:v>
                      </c:pt>
                      <c:pt idx="5">
                        <c:v>Total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'LM rates by education'!$C$38:$C$43</c15:sqref>
                        </c15:formulaRef>
                      </c:ext>
                    </c:extLst>
                    <c:numCache>
                      <c:formatCode>0.0</c:formatCode>
                      <c:ptCount val="6"/>
                      <c:pt idx="0">
                        <c:v>84.384530681401941</c:v>
                      </c:pt>
                      <c:pt idx="1">
                        <c:v>88.531549141585216</c:v>
                      </c:pt>
                      <c:pt idx="2">
                        <c:v>66.331962752197242</c:v>
                      </c:pt>
                      <c:pt idx="3">
                        <c:v>48.839935694914836</c:v>
                      </c:pt>
                      <c:pt idx="5">
                        <c:v>58.752644312055921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6-A1C1-480F-BEEB-674DBA9A4C28}"/>
                  </c:ext>
                </c:extLst>
              </c15:ser>
            </c15:filteredBarSeries>
          </c:ext>
        </c:extLst>
      </c:barChart>
      <c:catAx>
        <c:axId val="113070848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13072384"/>
        <c:crosses val="autoZero"/>
        <c:auto val="1"/>
        <c:lblAlgn val="ctr"/>
        <c:lblOffset val="100"/>
      </c:catAx>
      <c:valAx>
        <c:axId val="113072384"/>
        <c:scaling>
          <c:orientation val="minMax"/>
          <c:max val="100"/>
        </c:scaling>
        <c:delete val="1"/>
        <c:axPos val="b"/>
        <c:numFmt formatCode="0.0" sourceLinked="1"/>
        <c:majorTickMark val="none"/>
        <c:tickLblPos val="none"/>
        <c:crossAx val="113070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style val="3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5194582398646024"/>
          <c:y val="4.0697538661550701E-2"/>
          <c:w val="0.45697762480346038"/>
          <c:h val="0.84260200194509138"/>
        </c:manualLayout>
      </c:layout>
      <c:barChart>
        <c:barDir val="bar"/>
        <c:grouping val="clustered"/>
        <c:ser>
          <c:idx val="0"/>
          <c:order val="0"/>
          <c:tx>
            <c:strRef>
              <c:f>'LM rates by age'!$C$14</c:f>
              <c:strCache>
                <c:ptCount val="1"/>
                <c:pt idx="0">
                  <c:v>Q2:2019</c:v>
                </c:pt>
              </c:strCache>
            </c:strRef>
          </c:tx>
          <c:spPr>
            <a:solidFill>
              <a:sysClr val="windowText" lastClr="000000">
                <a:lumMod val="50000"/>
                <a:lumOff val="50000"/>
              </a:sysClr>
            </a:solidFill>
            <a:ln>
              <a:noFill/>
            </a:ln>
            <a:effectLst/>
          </c:spPr>
          <c:dLbls>
            <c:dLbl>
              <c:idx val="0"/>
              <c:layout>
                <c:manualLayout>
                  <c:x val="-4.3347307815471491E-2"/>
                  <c:y val="2.6126541241714286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02314212-82F4-45CF-8D40-1180BA8C546F}" type="VALUE">
                      <a:rPr lang="en-US" sz="120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1200" b="1" i="0" u="none" strike="noStrik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t>[VALUE]</a:t>
                    </a:fld>
                    <a:endParaRPr lang="en-ZA"/>
                  </a:p>
                </c:rich>
              </c:tx>
              <c:numFmt formatCode="0.0\%" sourceLinked="0"/>
              <c:spPr>
                <a:noFill/>
                <a:ln>
                  <a:noFill/>
                </a:ln>
                <a:effectLst/>
              </c:spPr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423693119065202"/>
                      <c:h val="6.1784405122867356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A157-46D7-B034-8067AB9B4CBE}"/>
                </c:ext>
              </c:extLst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Base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'LM rates by age'!$A$15:$A$21</c:f>
              <c:strCache>
                <c:ptCount val="7"/>
                <c:pt idx="0">
                  <c:v> 15-24 yrs</c:v>
                </c:pt>
                <c:pt idx="1">
                  <c:v> 25-34 yrs</c:v>
                </c:pt>
                <c:pt idx="2">
                  <c:v> 35-44 yrs</c:v>
                </c:pt>
                <c:pt idx="3">
                  <c:v> 45-54 yrs</c:v>
                </c:pt>
                <c:pt idx="4">
                  <c:v> 55-64 yrs</c:v>
                </c:pt>
                <c:pt idx="6">
                  <c:v> 15-64 yrs</c:v>
                </c:pt>
              </c:strCache>
            </c:strRef>
          </c:cat>
          <c:val>
            <c:numRef>
              <c:f>'LM rates by age'!$C$15:$C$21</c:f>
              <c:numCache>
                <c:formatCode>#\ ##0.0</c:formatCode>
                <c:ptCount val="7"/>
                <c:pt idx="0">
                  <c:v>11.345354262829602</c:v>
                </c:pt>
                <c:pt idx="1">
                  <c:v>47.633073588644471</c:v>
                </c:pt>
                <c:pt idx="2">
                  <c:v>61.639398769149842</c:v>
                </c:pt>
                <c:pt idx="3">
                  <c:v>62.365433305317403</c:v>
                </c:pt>
                <c:pt idx="4">
                  <c:v>40.530614619973797</c:v>
                </c:pt>
                <c:pt idx="6">
                  <c:v>42.444556693888728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157-46D7-B034-8067AB9B4CBE}"/>
            </c:ext>
          </c:extLst>
        </c:ser>
        <c:dLbls/>
        <c:gapWidth val="55"/>
        <c:axId val="113013888"/>
        <c:axId val="113015424"/>
      </c:barChart>
      <c:catAx>
        <c:axId val="113013888"/>
        <c:scaling>
          <c:orientation val="minMax"/>
        </c:scaling>
        <c:axPos val="l"/>
        <c:numFmt formatCode="General" sourceLinked="1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ln>
                  <a:noFill/>
                </a:ln>
                <a:solidFill>
                  <a:schemeClr val="tx2">
                    <a:lumMod val="50000"/>
                    <a:alpha val="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3015424"/>
        <c:crosses val="autoZero"/>
        <c:auto val="1"/>
        <c:lblAlgn val="ctr"/>
        <c:lblOffset val="100"/>
      </c:catAx>
      <c:valAx>
        <c:axId val="113015424"/>
        <c:scaling>
          <c:orientation val="minMax"/>
          <c:max val="100"/>
        </c:scaling>
        <c:axPos val="b"/>
        <c:numFmt formatCode="#\ ##0.0" sourceLinked="1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3013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style val="3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5194582398646024"/>
          <c:y val="4.0697538661550701E-2"/>
          <c:w val="0.45697762480346038"/>
          <c:h val="0.91578105333565341"/>
        </c:manualLayout>
      </c:layout>
      <c:barChart>
        <c:barDir val="bar"/>
        <c:grouping val="clustered"/>
        <c:ser>
          <c:idx val="0"/>
          <c:order val="0"/>
          <c:tx>
            <c:strRef>
              <c:f>'LM rates by age'!$C$4</c:f>
              <c:strCache>
                <c:ptCount val="1"/>
                <c:pt idx="0">
                  <c:v>Q2:2019</c:v>
                </c:pt>
              </c:strCache>
            </c:strRef>
          </c:tx>
          <c:spPr>
            <a:solidFill>
              <a:srgbClr val="205688"/>
            </a:solidFill>
            <a:ln>
              <a:noFill/>
            </a:ln>
            <a:effectLst/>
          </c:spPr>
          <c:dLbls>
            <c:dLbl>
              <c:idx val="1"/>
              <c:layout>
                <c:manualLayout>
                  <c:x val="-1.6459976669258976E-2"/>
                  <c:y val="2.6124484195715579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l">
                      <a:defRPr sz="1200" b="1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F025EE18-0EE4-4D30-8AB4-918D80CDDA4F}" type="VALUE">
                      <a:rPr lang="en-US" sz="12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 algn="l">
                        <a:defRPr sz="1200" b="1" i="0" u="none" strike="noStrik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t>[VALUE]</a:t>
                    </a:fld>
                    <a:endParaRPr lang="en-ZA"/>
                  </a:p>
                </c:rich>
              </c:tx>
              <c:numFmt formatCode="0.0\%" sourceLinked="0"/>
              <c:spPr>
                <a:noFill/>
                <a:ln>
                  <a:noFill/>
                </a:ln>
                <a:effectLst/>
              </c:spPr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9F0B-475F-94B1-DFE43B70BF85}"/>
                </c:ext>
              </c:extLst>
            </c:dLbl>
            <c:dLbl>
              <c:idx val="2"/>
              <c:layout>
                <c:manualLayout>
                  <c:x val="-2.431645326445209E-2"/>
                  <c:y val="2.9241933128287406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algn="l">
                      <a:defRPr sz="1200" b="1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A2F3FBD7-C16D-48FE-B271-7E2086F7664D}" type="VALUE">
                      <a:rPr lang="en-US" sz="12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 algn="l">
                        <a:defRPr sz="1200" b="1" i="0" u="none" strike="noStrik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t>[VALUE]</a:t>
                    </a:fld>
                    <a:endParaRPr lang="en-ZA"/>
                  </a:p>
                </c:rich>
              </c:tx>
              <c:numFmt formatCode="0.0\%" sourceLinked="0"/>
              <c:spPr>
                <a:noFill/>
                <a:ln>
                  <a:noFill/>
                </a:ln>
                <a:effectLst/>
              </c:spPr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F0B-475F-94B1-DFE43B70BF85}"/>
                </c:ext>
              </c:extLst>
            </c:dLbl>
            <c:dLbl>
              <c:idx val="3"/>
              <c:layout>
                <c:manualLayout>
                  <c:x val="-1.5092941062104209E-2"/>
                  <c:y val="2.6124484195715579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algn="l">
                      <a:defRPr sz="1200" b="1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67020A5F-5952-4B14-8840-166DDB744E83}" type="VALUE">
                      <a:rPr lang="en-US" sz="12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 algn="l">
                        <a:defRPr sz="1200" b="1" i="0" u="none" strike="noStrik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t>[VALUE]</a:t>
                    </a:fld>
                    <a:endParaRPr lang="en-ZA"/>
                  </a:p>
                </c:rich>
              </c:tx>
              <c:numFmt formatCode="0.0\%" sourceLinked="0"/>
              <c:spPr>
                <a:noFill/>
                <a:ln>
                  <a:noFill/>
                </a:ln>
                <a:effectLst/>
              </c:spPr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9F0B-475F-94B1-DFE43B70BF85}"/>
                </c:ext>
              </c:extLst>
            </c:dLbl>
            <c:dLbl>
              <c:idx val="4"/>
              <c:layout>
                <c:manualLayout>
                  <c:x val="-1.4692522590082652E-2"/>
                  <c:y val="2.6124484195715579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algn="l">
                      <a:defRPr sz="1200" b="1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70357C81-25CE-4BC9-B3A8-B775E846A606}" type="VALUE">
                      <a:rPr lang="en-US" sz="12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 algn="l">
                        <a:defRPr sz="1200" b="1" i="0" u="none" strike="noStrik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t>[VALUE]</a:t>
                    </a:fld>
                    <a:endParaRPr lang="en-ZA"/>
                  </a:p>
                </c:rich>
              </c:tx>
              <c:numFmt formatCode="0.0\%" sourceLinked="0"/>
              <c:spPr>
                <a:noFill/>
                <a:ln>
                  <a:noFill/>
                </a:ln>
                <a:effectLst/>
              </c:spPr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F0B-475F-94B1-DFE43B70BF85}"/>
                </c:ext>
              </c:extLst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l">
                  <a:defRPr sz="12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'LM rates by age'!$A$5:$A$11</c:f>
              <c:strCache>
                <c:ptCount val="7"/>
                <c:pt idx="0">
                  <c:v> 15-24 yrs</c:v>
                </c:pt>
                <c:pt idx="1">
                  <c:v> 25-34 yrs</c:v>
                </c:pt>
                <c:pt idx="2">
                  <c:v> 35-44 yrs</c:v>
                </c:pt>
                <c:pt idx="3">
                  <c:v> 45-54 yrs</c:v>
                </c:pt>
                <c:pt idx="4">
                  <c:v> 55-64 yrs</c:v>
                </c:pt>
                <c:pt idx="6">
                  <c:v> 15-64 yrs</c:v>
                </c:pt>
              </c:strCache>
            </c:strRef>
          </c:cat>
          <c:val>
            <c:numRef>
              <c:f>'LM rates by age'!$C$5:$C$11</c:f>
              <c:numCache>
                <c:formatCode>#\ ##0.0</c:formatCode>
                <c:ptCount val="7"/>
                <c:pt idx="0">
                  <c:v>56.4007728687032</c:v>
                </c:pt>
                <c:pt idx="1">
                  <c:v>35.626336382980689</c:v>
                </c:pt>
                <c:pt idx="2">
                  <c:v>23.290137000360961</c:v>
                </c:pt>
                <c:pt idx="3">
                  <c:v>17.152791579559956</c:v>
                </c:pt>
                <c:pt idx="4">
                  <c:v>10.484224987842458</c:v>
                </c:pt>
                <c:pt idx="6">
                  <c:v>28.976409546407204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A95D-4102-A150-68B0E90A02D0}"/>
            </c:ext>
          </c:extLst>
        </c:ser>
        <c:dLbls/>
        <c:gapWidth val="55"/>
        <c:axId val="114003328"/>
        <c:axId val="114328704"/>
      </c:barChart>
      <c:catAx>
        <c:axId val="114003328"/>
        <c:scaling>
          <c:orientation val="minMax"/>
        </c:scaling>
        <c:axPos val="l"/>
        <c:numFmt formatCode="General" sourceLinked="1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4328704"/>
        <c:crosses val="autoZero"/>
        <c:auto val="1"/>
        <c:lblAlgn val="ctr"/>
        <c:lblOffset val="100"/>
      </c:catAx>
      <c:valAx>
        <c:axId val="114328704"/>
        <c:scaling>
          <c:orientation val="minMax"/>
          <c:max val="100"/>
        </c:scaling>
        <c:axPos val="b"/>
        <c:numFmt formatCode="#\ ##0.0" sourceLinked="1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4003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style val="3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4243834196487383"/>
          <c:y val="4.2211861672706331E-2"/>
          <c:w val="0.61802413713822568"/>
          <c:h val="0.94437827614108316"/>
        </c:manualLayout>
      </c:layout>
      <c:barChart>
        <c:barDir val="bar"/>
        <c:grouping val="clustered"/>
        <c:ser>
          <c:idx val="0"/>
          <c:order val="0"/>
          <c:tx>
            <c:strRef>
              <c:f>'LM rates by age'!$C$24</c:f>
              <c:strCache>
                <c:ptCount val="1"/>
                <c:pt idx="0">
                  <c:v>Q2:2019</c:v>
                </c:pt>
              </c:strCache>
            </c:strRef>
          </c:tx>
          <c:spPr>
            <a:solidFill>
              <a:srgbClr val="595959"/>
            </a:solidFill>
            <a:ln>
              <a:noFill/>
            </a:ln>
            <a:effectLst/>
          </c:spPr>
          <c:dLbls>
            <c:dLbl>
              <c:idx val="0"/>
              <c:layout>
                <c:manualLayout>
                  <c:x val="-0.15429887046240326"/>
                  <c:y val="-2.5322859978335463E-3"/>
                </c:manualLayout>
              </c:layout>
              <c:tx>
                <c:rich>
                  <a:bodyPr/>
                  <a:lstStyle/>
                  <a:p>
                    <a:fld id="{79C2B3B1-467A-4191-A280-F23F02B23D95}" type="VALUE">
                      <a:rPr lang="en-US">
                        <a:latin typeface="Arial" panose="020B0604020202020204" pitchFamily="34" charset="0"/>
                      </a:rPr>
                      <a:pPr/>
                      <a:t>[VALUE]</a:t>
                    </a:fld>
                    <a:endParaRPr lang="en-ZA"/>
                  </a:p>
                </c:rich>
              </c:tx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CA36-4562-82DE-61B2E7E1DA01}"/>
                </c:ext>
              </c:extLst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l">
                  <a:defRPr sz="12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Base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'LM rates by age'!$A$25:$A$31</c:f>
              <c:strCache>
                <c:ptCount val="7"/>
                <c:pt idx="0">
                  <c:v> 15-24 yrs</c:v>
                </c:pt>
                <c:pt idx="1">
                  <c:v> 25-34 yrs</c:v>
                </c:pt>
                <c:pt idx="2">
                  <c:v> 35-44 yrs</c:v>
                </c:pt>
                <c:pt idx="3">
                  <c:v> 45-54 yrs</c:v>
                </c:pt>
                <c:pt idx="4">
                  <c:v> 55-64 yrs</c:v>
                </c:pt>
                <c:pt idx="6">
                  <c:v> 15-64 yrs</c:v>
                </c:pt>
              </c:strCache>
            </c:strRef>
          </c:cat>
          <c:val>
            <c:numRef>
              <c:f>'LM rates by age'!$C$25:$C$31</c:f>
              <c:numCache>
                <c:formatCode>#\ ##0.0</c:formatCode>
                <c:ptCount val="7"/>
                <c:pt idx="0">
                  <c:v>26.021916004757742</c:v>
                </c:pt>
                <c:pt idx="1">
                  <c:v>73.994660102040726</c:v>
                </c:pt>
                <c:pt idx="2">
                  <c:v>80.35394192978795</c:v>
                </c:pt>
                <c:pt idx="3">
                  <c:v>75.277652071051108</c:v>
                </c:pt>
                <c:pt idx="4">
                  <c:v>45.27762242405781</c:v>
                </c:pt>
                <c:pt idx="6">
                  <c:v>59.76120951196102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0ED-465B-AA25-2815B81ADA26}"/>
            </c:ext>
          </c:extLst>
        </c:ser>
        <c:dLbls/>
        <c:gapWidth val="55"/>
        <c:axId val="114402816"/>
        <c:axId val="114404352"/>
      </c:barChart>
      <c:catAx>
        <c:axId val="114402816"/>
        <c:scaling>
          <c:orientation val="minMax"/>
        </c:scaling>
        <c:axPos val="l"/>
        <c:numFmt formatCode="General" sourceLinked="1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ln>
                  <a:noFill/>
                </a:ln>
                <a:solidFill>
                  <a:schemeClr val="tx2">
                    <a:lumMod val="50000"/>
                    <a:alpha val="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4404352"/>
        <c:crosses val="autoZero"/>
        <c:auto val="1"/>
        <c:lblAlgn val="ctr"/>
        <c:lblOffset val="100"/>
      </c:catAx>
      <c:valAx>
        <c:axId val="114404352"/>
        <c:scaling>
          <c:orientation val="minMax"/>
          <c:max val="100"/>
        </c:scaling>
        <c:axPos val="b"/>
        <c:numFmt formatCode="#\ ##0.0" sourceLinked="1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44028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chart>
    <c:autoTitleDeleted val="1"/>
    <c:plotArea>
      <c:layout>
        <c:manualLayout>
          <c:layoutTarget val="inner"/>
          <c:xMode val="edge"/>
          <c:yMode val="edge"/>
          <c:x val="0.35757083681495333"/>
          <c:y val="3.2394359810361206E-2"/>
          <c:w val="0.62184860262452968"/>
          <c:h val="0.79457157821466551"/>
        </c:manualLayout>
      </c:layout>
      <c:barChart>
        <c:barDir val="bar"/>
        <c:grouping val="clustered"/>
        <c:ser>
          <c:idx val="0"/>
          <c:order val="0"/>
          <c:tx>
            <c:strRef>
              <c:f>'LM rates by_educ_age'!$D$34</c:f>
              <c:strCache>
                <c:ptCount val="1"/>
                <c:pt idx="0">
                  <c:v>Q1:2019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dLbl>
              <c:idx val="0"/>
              <c:tx>
                <c:rich>
                  <a:bodyPr/>
                  <a:lstStyle/>
                  <a:p>
                    <a:fld id="{076F116F-8DFF-4ECD-A41F-08516F7977E5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%</a:t>
                    </a:r>
                  </a:p>
                </c:rich>
              </c:tx>
              <c:dLblPos val="inBase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D73A-4F2C-993F-60298580BC5E}"/>
                </c:ext>
              </c:extLst>
            </c:dLbl>
            <c:dLbl>
              <c:idx val="1"/>
              <c:layout>
                <c:manualLayout>
                  <c:x val="-0.23733377163019506"/>
                  <c:y val="-3.5993733122623578E-3"/>
                </c:manualLayout>
              </c:layout>
              <c:tx>
                <c:rich>
                  <a:bodyPr/>
                  <a:lstStyle/>
                  <a:p>
                    <a:fld id="{EDF598E6-17FE-408B-962E-6A569A4EC1D8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%</a:t>
                    </a:r>
                  </a:p>
                </c:rich>
              </c:tx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D73A-4F2C-993F-60298580BC5E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726DBFB6-F647-4715-A253-E0E438B40246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%</a:t>
                    </a:r>
                  </a:p>
                </c:rich>
              </c:tx>
              <c:dLblPos val="inBase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D73A-4F2C-993F-60298580BC5E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763154D8-9BAD-44F0-8221-FF3DAC443E81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%</a:t>
                    </a:r>
                  </a:p>
                </c:rich>
              </c:tx>
              <c:dLblPos val="inBase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D73A-4F2C-993F-60298580BC5E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561E51D8-8845-406D-8C31-0B1604E340FB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%</a:t>
                    </a:r>
                  </a:p>
                </c:rich>
              </c:tx>
              <c:dLblPos val="inBase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D73A-4F2C-993F-60298580BC5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Base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'LM rates by_educ_age'!$B$35:$B$40</c:f>
              <c:strCache>
                <c:ptCount val="6"/>
                <c:pt idx="0">
                  <c:v>Other tertiary</c:v>
                </c:pt>
                <c:pt idx="1">
                  <c:v>Graduates</c:v>
                </c:pt>
                <c:pt idx="2">
                  <c:v>Matric</c:v>
                </c:pt>
                <c:pt idx="3">
                  <c:v>Less than matric</c:v>
                </c:pt>
                <c:pt idx="5">
                  <c:v>Total</c:v>
                </c:pt>
              </c:strCache>
            </c:strRef>
          </c:cat>
          <c:val>
            <c:numRef>
              <c:f>'LM rates by_educ_age'!$D$35:$D$40</c:f>
              <c:numCache>
                <c:formatCode>0.0</c:formatCode>
                <c:ptCount val="6"/>
                <c:pt idx="0">
                  <c:v>57.271974964003078</c:v>
                </c:pt>
                <c:pt idx="1">
                  <c:v>33.696456512145005</c:v>
                </c:pt>
                <c:pt idx="2">
                  <c:v>55.789712510806332</c:v>
                </c:pt>
                <c:pt idx="3">
                  <c:v>58.943135725570357</c:v>
                </c:pt>
                <c:pt idx="5">
                  <c:v>56.40077286870315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D73A-4F2C-993F-60298580BC5E}"/>
            </c:ext>
          </c:extLst>
        </c:ser>
        <c:dLbls/>
        <c:gapWidth val="22"/>
        <c:axId val="114790784"/>
        <c:axId val="114792320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1"/>
                <c:order val="0"/>
                <c:tx>
                  <c:strRef>
                    <c:extLst>
                      <c:ext uri="{02D57815-91ED-43cb-92C2-25804820EDAC}">
                        <c15:formulaRef>
                          <c15:sqref>'LM rates by_educ_age'!$C$34</c15:sqref>
                        </c15:formulaRef>
                      </c:ext>
                    </c:extLst>
                    <c:strCache>
                      <c:ptCount val="1"/>
                      <c:pt idx="0">
                        <c:v>Q4:2018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'LM rates by_educ_age'!$B$35:$B$40</c15:sqref>
                        </c15:formulaRef>
                      </c:ext>
                    </c:extLst>
                    <c:strCache>
                      <c:ptCount val="6"/>
                      <c:pt idx="0">
                        <c:v>Other tertiary</c:v>
                      </c:pt>
                      <c:pt idx="1">
                        <c:v>Graduates</c:v>
                      </c:pt>
                      <c:pt idx="2">
                        <c:v>Matric</c:v>
                      </c:pt>
                      <c:pt idx="3">
                        <c:v>Less than matric</c:v>
                      </c:pt>
                      <c:pt idx="5">
                        <c:v>Total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'LM rates by_educ_age'!$C$35:$C$40</c15:sqref>
                        </c15:formulaRef>
                      </c:ext>
                    </c:extLst>
                    <c:numCache>
                      <c:formatCode>0.0</c:formatCode>
                      <c:ptCount val="6"/>
                      <c:pt idx="0">
                        <c:v>47.499211830269481</c:v>
                      </c:pt>
                      <c:pt idx="1">
                        <c:v>30.961134950577986</c:v>
                      </c:pt>
                      <c:pt idx="2">
                        <c:v>55.046980284424116</c:v>
                      </c:pt>
                      <c:pt idx="3">
                        <c:v>58.399785696713124</c:v>
                      </c:pt>
                      <c:pt idx="5">
                        <c:v>55.213584599601802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6-D73A-4F2C-993F-60298580BC5E}"/>
                  </c:ext>
                </c:extLst>
              </c15:ser>
            </c15:filteredBarSeries>
          </c:ext>
        </c:extLst>
      </c:barChart>
      <c:catAx>
        <c:axId val="114790784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4792320"/>
        <c:crosses val="autoZero"/>
        <c:auto val="1"/>
        <c:lblAlgn val="ctr"/>
        <c:lblOffset val="100"/>
      </c:catAx>
      <c:valAx>
        <c:axId val="114792320"/>
        <c:scaling>
          <c:orientation val="minMax"/>
          <c:max val="80"/>
        </c:scaling>
        <c:delete val="1"/>
        <c:axPos val="b"/>
        <c:numFmt formatCode="0.0" sourceLinked="1"/>
        <c:tickLblPos val="none"/>
        <c:crossAx val="114790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chart>
    <c:autoTitleDeleted val="1"/>
    <c:plotArea>
      <c:layout>
        <c:manualLayout>
          <c:layoutTarget val="inner"/>
          <c:xMode val="edge"/>
          <c:yMode val="edge"/>
          <c:x val="7.5751055079116072E-2"/>
          <c:y val="0.16666819102387614"/>
          <c:w val="0.9015135637053503"/>
          <c:h val="0.70752735005825107"/>
        </c:manualLayout>
      </c:layout>
      <c:barChart>
        <c:barDir val="bar"/>
        <c:grouping val="clustered"/>
        <c:ser>
          <c:idx val="0"/>
          <c:order val="0"/>
          <c:tx>
            <c:strRef>
              <c:f>'LM rates by_educ_age'!$D$43</c:f>
              <c:strCache>
                <c:ptCount val="1"/>
                <c:pt idx="0">
                  <c:v>Q2:2019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c:spPr>
          <c:dLbls>
            <c:dLbl>
              <c:idx val="0"/>
              <c:layout>
                <c:manualLayout>
                  <c:x val="-0.3021294218357638"/>
                  <c:y val="3.1393518746255429E-3"/>
                </c:manualLayout>
              </c:layout>
              <c:tx>
                <c:rich>
                  <a:bodyPr/>
                  <a:lstStyle/>
                  <a:p>
                    <a:fld id="{5B1E0406-0C19-4993-8E03-0A215D2F428E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%</a:t>
                    </a:r>
                  </a:p>
                </c:rich>
              </c:tx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23D3-4AF9-8DFB-033744949D43}"/>
                </c:ext>
              </c:extLst>
            </c:dLbl>
            <c:dLbl>
              <c:idx val="1"/>
              <c:layout>
                <c:manualLayout>
                  <c:x val="-1.7927416617275128E-2"/>
                  <c:y val="-6.2787037492513156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A4CC0DED-D28C-452D-A47C-A478BD70D90C}" type="VALUE">
                      <a:rPr lang="en-US" sz="120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1200" b="1" i="0" u="none" strike="noStrik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t>[VALUE]</a:t>
                    </a:fld>
                    <a:r>
                      <a:rPr 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23D3-4AF9-8DFB-033744949D43}"/>
                </c:ext>
              </c:extLst>
            </c:dLbl>
            <c:dLbl>
              <c:idx val="2"/>
              <c:layout>
                <c:manualLayout>
                  <c:x val="-0.38347485829166478"/>
                  <c:y val="0"/>
                </c:manualLayout>
              </c:layout>
              <c:tx>
                <c:rich>
                  <a:bodyPr/>
                  <a:lstStyle/>
                  <a:p>
                    <a:fld id="{02A76008-14EB-43DC-B433-B09A06C351BE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%</a:t>
                    </a:r>
                  </a:p>
                </c:rich>
              </c:tx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23D3-4AF9-8DFB-033744949D43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FA0BE19B-13DB-4180-8401-5FF15CFCF267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%</a:t>
                    </a:r>
                  </a:p>
                </c:rich>
              </c:tx>
              <c:dLblPos val="inBase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23D3-4AF9-8DFB-033744949D43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AD8A31D8-547C-41BA-BBEF-183897C1EA48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%</a:t>
                    </a:r>
                  </a:p>
                </c:rich>
              </c:tx>
              <c:dLblPos val="inBase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23D3-4AF9-8DFB-033744949D4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Base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'LM rates by_educ_age'!$B$44:$B$49</c:f>
              <c:strCache>
                <c:ptCount val="6"/>
                <c:pt idx="0">
                  <c:v>Other tertiary</c:v>
                </c:pt>
                <c:pt idx="1">
                  <c:v>Graduates</c:v>
                </c:pt>
                <c:pt idx="2">
                  <c:v>Matric</c:v>
                </c:pt>
                <c:pt idx="3">
                  <c:v>Less than matric</c:v>
                </c:pt>
                <c:pt idx="5">
                  <c:v>Total</c:v>
                </c:pt>
              </c:strCache>
            </c:strRef>
          </c:cat>
          <c:val>
            <c:numRef>
              <c:f>'LM rates by_educ_age'!$D$44:$D$49</c:f>
              <c:numCache>
                <c:formatCode>0.0</c:formatCode>
                <c:ptCount val="6"/>
                <c:pt idx="0">
                  <c:v>26.373185552818526</c:v>
                </c:pt>
                <c:pt idx="1">
                  <c:v>13.358405079865516</c:v>
                </c:pt>
                <c:pt idx="2">
                  <c:v>33.325348176674865</c:v>
                </c:pt>
                <c:pt idx="3">
                  <c:v>42.785679666871793</c:v>
                </c:pt>
                <c:pt idx="5">
                  <c:v>35.626336382980767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23D3-4AF9-8DFB-033744949D43}"/>
            </c:ext>
          </c:extLst>
        </c:ser>
        <c:dLbls/>
        <c:gapWidth val="22"/>
        <c:axId val="115210112"/>
        <c:axId val="115211648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1"/>
                <c:order val="0"/>
                <c:tx>
                  <c:strRef>
                    <c:extLst>
                      <c:ext uri="{02D57815-91ED-43cb-92C2-25804820EDAC}">
                        <c15:formulaRef>
                          <c15:sqref>'LM rates by_educ_age'!$C$43</c15:sqref>
                        </c15:formulaRef>
                      </c:ext>
                    </c:extLst>
                    <c:strCache>
                      <c:ptCount val="1"/>
                      <c:pt idx="0">
                        <c:v>Q1:2019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'LM rates by_educ_age'!$B$44:$B$49</c15:sqref>
                        </c15:formulaRef>
                      </c:ext>
                    </c:extLst>
                    <c:strCache>
                      <c:ptCount val="6"/>
                      <c:pt idx="0">
                        <c:v>Other tertiary</c:v>
                      </c:pt>
                      <c:pt idx="1">
                        <c:v>Graduates</c:v>
                      </c:pt>
                      <c:pt idx="2">
                        <c:v>Matric</c:v>
                      </c:pt>
                      <c:pt idx="3">
                        <c:v>Less than matric</c:v>
                      </c:pt>
                      <c:pt idx="5">
                        <c:v>Total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'LM rates by_educ_age'!$C$44:$C$49</c15:sqref>
                        </c15:formulaRef>
                      </c:ext>
                    </c:extLst>
                    <c:numCache>
                      <c:formatCode>0.0</c:formatCode>
                      <c:ptCount val="6"/>
                      <c:pt idx="0">
                        <c:v>25.184644244569181</c:v>
                      </c:pt>
                      <c:pt idx="1">
                        <c:v>12.915114197081879</c:v>
                      </c:pt>
                      <c:pt idx="2">
                        <c:v>32.403210495451987</c:v>
                      </c:pt>
                      <c:pt idx="3">
                        <c:v>40.989680938105757</c:v>
                      </c:pt>
                      <c:pt idx="5">
                        <c:v>34.221645662284409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6-23D3-4AF9-8DFB-033744949D43}"/>
                  </c:ext>
                </c:extLst>
              </c15:ser>
            </c15:filteredBarSeries>
          </c:ext>
        </c:extLst>
      </c:barChart>
      <c:catAx>
        <c:axId val="115210112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15211648"/>
        <c:crosses val="autoZero"/>
        <c:auto val="1"/>
        <c:lblAlgn val="ctr"/>
        <c:lblOffset val="100"/>
      </c:catAx>
      <c:valAx>
        <c:axId val="115211648"/>
        <c:scaling>
          <c:orientation val="minMax"/>
          <c:max val="80"/>
        </c:scaling>
        <c:delete val="1"/>
        <c:axPos val="b"/>
        <c:numFmt formatCode="0.0" sourceLinked="1"/>
        <c:tickLblPos val="none"/>
        <c:crossAx val="115210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  <c:userShapes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chart>
    <c:autoTitleDeleted val="1"/>
    <c:plotArea>
      <c:layout>
        <c:manualLayout>
          <c:layoutTarget val="inner"/>
          <c:xMode val="edge"/>
          <c:yMode val="edge"/>
          <c:x val="0.17746290165578485"/>
          <c:y val="4.6949211247563682E-2"/>
          <c:w val="0.82253711800794416"/>
          <c:h val="0.8119381237263853"/>
        </c:manualLayout>
      </c:layout>
      <c:barChart>
        <c:barDir val="bar"/>
        <c:grouping val="clustered"/>
        <c:ser>
          <c:idx val="0"/>
          <c:order val="0"/>
          <c:tx>
            <c:strRef>
              <c:f>'LM rates by_educ_age'!$D$52</c:f>
              <c:strCache>
                <c:ptCount val="1"/>
                <c:pt idx="0">
                  <c:v>Q2:2019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c:spPr>
          <c:dLbls>
            <c:dLbl>
              <c:idx val="0"/>
              <c:layout>
                <c:manualLayout>
                  <c:x val="8.0800525302957144E-3"/>
                  <c:y val="7.0931948056588996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33B3F045-F047-4739-9DDD-7B97958C9093}" type="VALUE">
                      <a:rPr lang="en-US" sz="120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1200" b="1" i="0" u="none" strike="noStrik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t>[VALUE]</a:t>
                    </a:fld>
                    <a:r>
                      <a: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07FB-4765-9E76-1B5C1AF1E3E1}"/>
                </c:ext>
              </c:extLst>
            </c:dLbl>
            <c:dLbl>
              <c:idx val="1"/>
              <c:layout>
                <c:manualLayout>
                  <c:x val="2.6108346316312234E-2"/>
                  <c:y val="-7.0931948056590297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6C58514A-4F3A-4ABB-BF29-91FE5278DC69}" type="VALUE">
                      <a:rPr lang="en-US" sz="120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1200" b="1" i="0" u="none" strike="noStrik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t>[VALUE]</a:t>
                    </a:fld>
                    <a:r>
                      <a: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7FB-4765-9E76-1B5C1AF1E3E1}"/>
                </c:ext>
              </c:extLst>
            </c:dLbl>
            <c:dLbl>
              <c:idx val="2"/>
              <c:layout>
                <c:manualLayout>
                  <c:x val="-0.1897216100521428"/>
                  <c:y val="-6.502020126629441E-17"/>
                </c:manualLayout>
              </c:layout>
              <c:tx>
                <c:rich>
                  <a:bodyPr/>
                  <a:lstStyle/>
                  <a:p>
                    <a:fld id="{6B61DD6F-3FBE-40F8-8EBD-38A11B0EA06E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%</a:t>
                    </a:r>
                  </a:p>
                </c:rich>
              </c:tx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07FB-4765-9E76-1B5C1AF1E3E1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57327AAA-0918-436B-AC99-AEB109E8983A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%</a:t>
                    </a:r>
                  </a:p>
                </c:rich>
              </c:tx>
              <c:dLblPos val="inBase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07FB-4765-9E76-1B5C1AF1E3E1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2111C0E4-A287-4D15-8FEE-D85A1B67D65A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%</a:t>
                    </a:r>
                  </a:p>
                </c:rich>
              </c:tx>
              <c:dLblPos val="inBase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07FB-4765-9E76-1B5C1AF1E3E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Base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'LM rates by_educ_age'!$B$53:$B$58</c:f>
              <c:strCache>
                <c:ptCount val="6"/>
                <c:pt idx="0">
                  <c:v>Other tertiary</c:v>
                </c:pt>
                <c:pt idx="1">
                  <c:v>Graduates</c:v>
                </c:pt>
                <c:pt idx="2">
                  <c:v>Matric</c:v>
                </c:pt>
                <c:pt idx="3">
                  <c:v>Less than matric</c:v>
                </c:pt>
                <c:pt idx="5">
                  <c:v>Total</c:v>
                </c:pt>
              </c:strCache>
            </c:strRef>
          </c:cat>
          <c:val>
            <c:numRef>
              <c:f>'LM rates by_educ_age'!$D$53:$D$58</c:f>
              <c:numCache>
                <c:formatCode>0.0</c:formatCode>
                <c:ptCount val="6"/>
                <c:pt idx="0">
                  <c:v>9.3165301424147362</c:v>
                </c:pt>
                <c:pt idx="1">
                  <c:v>5.2618276492989482</c:v>
                </c:pt>
                <c:pt idx="2">
                  <c:v>18.067942946014732</c:v>
                </c:pt>
                <c:pt idx="3">
                  <c:v>25.291033725092433</c:v>
                </c:pt>
                <c:pt idx="5">
                  <c:v>19.395503557107439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07FB-4765-9E76-1B5C1AF1E3E1}"/>
            </c:ext>
          </c:extLst>
        </c:ser>
        <c:dLbls/>
        <c:gapWidth val="22"/>
        <c:axId val="115150848"/>
        <c:axId val="115152384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1"/>
                <c:order val="0"/>
                <c:tx>
                  <c:strRef>
                    <c:extLst>
                      <c:ext uri="{02D57815-91ED-43cb-92C2-25804820EDAC}">
                        <c15:formulaRef>
                          <c15:sqref>'LM rates by_educ_age'!$C$52</c15:sqref>
                        </c15:formulaRef>
                      </c:ext>
                    </c:extLst>
                    <c:strCache>
                      <c:ptCount val="1"/>
                      <c:pt idx="0">
                        <c:v>Q1:2019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'LM rates by_educ_age'!$B$53:$B$58</c15:sqref>
                        </c15:formulaRef>
                      </c:ext>
                    </c:extLst>
                    <c:strCache>
                      <c:ptCount val="6"/>
                      <c:pt idx="0">
                        <c:v>Other tertiary</c:v>
                      </c:pt>
                      <c:pt idx="1">
                        <c:v>Graduates</c:v>
                      </c:pt>
                      <c:pt idx="2">
                        <c:v>Matric</c:v>
                      </c:pt>
                      <c:pt idx="3">
                        <c:v>Less than matric</c:v>
                      </c:pt>
                      <c:pt idx="5">
                        <c:v>Total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'LM rates by_educ_age'!$C$53:$C$58</c15:sqref>
                        </c15:formulaRef>
                      </c:ext>
                    </c:extLst>
                    <c:numCache>
                      <c:formatCode>0.0</c:formatCode>
                      <c:ptCount val="6"/>
                      <c:pt idx="0">
                        <c:v>9.3650696893063206</c:v>
                      </c:pt>
                      <c:pt idx="1">
                        <c:v>4.3057456727556298</c:v>
                      </c:pt>
                      <c:pt idx="2">
                        <c:v>17.017287261711679</c:v>
                      </c:pt>
                      <c:pt idx="3">
                        <c:v>23.317343102151362</c:v>
                      </c:pt>
                      <c:pt idx="5">
                        <c:v>18.046421321431037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6-07FB-4765-9E76-1B5C1AF1E3E1}"/>
                  </c:ext>
                </c:extLst>
              </c15:ser>
            </c15:filteredBarSeries>
          </c:ext>
        </c:extLst>
      </c:barChart>
      <c:catAx>
        <c:axId val="115150848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15152384"/>
        <c:crosses val="autoZero"/>
        <c:auto val="1"/>
        <c:lblAlgn val="ctr"/>
        <c:lblOffset val="100"/>
      </c:catAx>
      <c:valAx>
        <c:axId val="115152384"/>
        <c:scaling>
          <c:orientation val="minMax"/>
          <c:max val="80"/>
        </c:scaling>
        <c:delete val="1"/>
        <c:axPos val="b"/>
        <c:numFmt formatCode="0.0" sourceLinked="1"/>
        <c:tickLblPos val="none"/>
        <c:crossAx val="115150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chart>
    <c:autoTitleDeleted val="1"/>
    <c:plotArea>
      <c:layout>
        <c:manualLayout>
          <c:layoutTarget val="inner"/>
          <c:xMode val="edge"/>
          <c:yMode val="edge"/>
          <c:x val="4.2883525393730214E-2"/>
          <c:y val="3.4484716123159814E-2"/>
          <c:w val="0.91454457646468423"/>
          <c:h val="0.82825665569322704"/>
        </c:manualLayout>
      </c:layout>
      <c:areaChart>
        <c:grouping val="standard"/>
        <c:ser>
          <c:idx val="0"/>
          <c:order val="0"/>
          <c:spPr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/>
          </c:spPr>
          <c:cat>
            <c:multiLvlStrRef>
              <c:f>Sheet1!$B$28:$C$49</c:f>
              <c:multiLvlStrCache>
                <c:ptCount val="22"/>
                <c:lvl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  <c:pt idx="20">
                    <c:v>Q1</c:v>
                  </c:pt>
                  <c:pt idx="21">
                    <c:v>Q2</c:v>
                  </c:pt>
                </c:lvl>
                <c:lvl>
                  <c:pt idx="0">
                    <c:v>2014</c:v>
                  </c:pt>
                  <c:pt idx="4">
                    <c:v>2015</c:v>
                  </c:pt>
                  <c:pt idx="8">
                    <c:v>2016</c:v>
                  </c:pt>
                  <c:pt idx="12">
                    <c:v>2017</c:v>
                  </c:pt>
                  <c:pt idx="16">
                    <c:v>2018</c:v>
                  </c:pt>
                  <c:pt idx="20">
                    <c:v>2019</c:v>
                  </c:pt>
                </c:lvl>
              </c:multiLvlStrCache>
            </c:multiLvlStrRef>
          </c:cat>
          <c:val>
            <c:numRef>
              <c:f>Sheet1!$D$28:$D$49</c:f>
              <c:numCache>
                <c:formatCode>0.0</c:formatCode>
                <c:ptCount val="22"/>
                <c:pt idx="1">
                  <c:v>25.453749611861596</c:v>
                </c:pt>
                <c:pt idx="2">
                  <c:v>25.41495722264613</c:v>
                </c:pt>
                <c:pt idx="3">
                  <c:v>24.266357843970923</c:v>
                </c:pt>
                <c:pt idx="4">
                  <c:v>26.363095379773128</c:v>
                </c:pt>
                <c:pt idx="5">
                  <c:v>25.039994417905707</c:v>
                </c:pt>
                <c:pt idx="6">
                  <c:v>25.500760475244309</c:v>
                </c:pt>
                <c:pt idx="7">
                  <c:v>24.48202371212491</c:v>
                </c:pt>
                <c:pt idx="8">
                  <c:v>26.746997599652492</c:v>
                </c:pt>
                <c:pt idx="9">
                  <c:v>26.599740900190927</c:v>
                </c:pt>
                <c:pt idx="10">
                  <c:v>27.056381294660351</c:v>
                </c:pt>
                <c:pt idx="11">
                  <c:v>26.457448469005456</c:v>
                </c:pt>
                <c:pt idx="12">
                  <c:v>27.70896108579689</c:v>
                </c:pt>
                <c:pt idx="13">
                  <c:v>27.728105203509099</c:v>
                </c:pt>
                <c:pt idx="14">
                  <c:v>27.722200821585329</c:v>
                </c:pt>
                <c:pt idx="15">
                  <c:v>26.665573580719439</c:v>
                </c:pt>
                <c:pt idx="16">
                  <c:v>26.748460857991571</c:v>
                </c:pt>
                <c:pt idx="17">
                  <c:v>27.190071300591264</c:v>
                </c:pt>
                <c:pt idx="18">
                  <c:v>27.489145238641303</c:v>
                </c:pt>
                <c:pt idx="19">
                  <c:v>27.1</c:v>
                </c:pt>
                <c:pt idx="20">
                  <c:v>27.6</c:v>
                </c:pt>
                <c:pt idx="21">
                  <c:v>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3EF-4A28-8317-8810730326CF}"/>
            </c:ext>
          </c:extLst>
        </c:ser>
        <c:dLbls/>
        <c:axId val="85436672"/>
        <c:axId val="85450752"/>
      </c:areaChart>
      <c:lineChart>
        <c:grouping val="standard"/>
        <c:ser>
          <c:idx val="1"/>
          <c:order val="1"/>
          <c:spPr>
            <a:ln w="63500" cap="rnd">
              <a:solidFill>
                <a:srgbClr val="C00000"/>
              </a:solidFill>
              <a:miter lim="800000"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-8.9266635927079743E-2"/>
                  <c:y val="5.8165292632487868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86D-4FA8-B55F-14234E98EBDE}"/>
                </c:ext>
              </c:extLst>
            </c:dLbl>
            <c:dLbl>
              <c:idx val="21"/>
              <c:layout>
                <c:manualLayout>
                  <c:x val="-8.9266635927081374E-3"/>
                  <c:y val="9.3064468211980625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86D-4FA8-B55F-14234E98EBDE}"/>
                </c:ext>
              </c:extLst>
            </c:dLbl>
            <c:delete val="1"/>
            <c:numFmt formatCode="0.0\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Sheet1!$B$28:$C$49</c:f>
              <c:multiLvlStrCache>
                <c:ptCount val="22"/>
                <c:lvl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  <c:pt idx="20">
                    <c:v>Q1</c:v>
                  </c:pt>
                  <c:pt idx="21">
                    <c:v>Q2</c:v>
                  </c:pt>
                </c:lvl>
                <c:lvl>
                  <c:pt idx="0">
                    <c:v>2014</c:v>
                  </c:pt>
                  <c:pt idx="4">
                    <c:v>2015</c:v>
                  </c:pt>
                  <c:pt idx="8">
                    <c:v>2016</c:v>
                  </c:pt>
                  <c:pt idx="12">
                    <c:v>2017</c:v>
                  </c:pt>
                  <c:pt idx="16">
                    <c:v>2018</c:v>
                  </c:pt>
                  <c:pt idx="20">
                    <c:v>2019</c:v>
                  </c:pt>
                </c:lvl>
              </c:multiLvlStrCache>
            </c:multiLvlStrRef>
          </c:cat>
          <c:val>
            <c:numRef>
              <c:f>Sheet1!$E$28:$E$49</c:f>
              <c:numCache>
                <c:formatCode>0.0</c:formatCode>
                <c:ptCount val="22"/>
                <c:pt idx="1">
                  <c:v>25.453749611861596</c:v>
                </c:pt>
                <c:pt idx="2">
                  <c:v>25.41495722264613</c:v>
                </c:pt>
                <c:pt idx="3">
                  <c:v>24.266357843970923</c:v>
                </c:pt>
                <c:pt idx="4">
                  <c:v>26.363095379773128</c:v>
                </c:pt>
                <c:pt idx="5">
                  <c:v>25.039994417905707</c:v>
                </c:pt>
                <c:pt idx="6">
                  <c:v>25.500760475244309</c:v>
                </c:pt>
                <c:pt idx="7">
                  <c:v>24.48202371212491</c:v>
                </c:pt>
                <c:pt idx="8">
                  <c:v>26.746997599652492</c:v>
                </c:pt>
                <c:pt idx="9">
                  <c:v>26.599740900190927</c:v>
                </c:pt>
                <c:pt idx="10">
                  <c:v>27.056381294660351</c:v>
                </c:pt>
                <c:pt idx="11">
                  <c:v>26.457448469005456</c:v>
                </c:pt>
                <c:pt idx="12">
                  <c:v>27.70896108579689</c:v>
                </c:pt>
                <c:pt idx="13">
                  <c:v>27.728105203509099</c:v>
                </c:pt>
                <c:pt idx="14">
                  <c:v>27.722200821585329</c:v>
                </c:pt>
                <c:pt idx="15">
                  <c:v>26.665573580719439</c:v>
                </c:pt>
                <c:pt idx="16">
                  <c:v>26.748460857991571</c:v>
                </c:pt>
                <c:pt idx="17">
                  <c:v>27.190071300591264</c:v>
                </c:pt>
                <c:pt idx="18">
                  <c:v>27.489145238641303</c:v>
                </c:pt>
                <c:pt idx="19">
                  <c:v>27.1</c:v>
                </c:pt>
                <c:pt idx="20">
                  <c:v>27.6</c:v>
                </c:pt>
                <c:pt idx="21">
                  <c:v>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3EF-4A28-8317-8810730326CF}"/>
            </c:ext>
          </c:extLst>
        </c:ser>
        <c:dLbls/>
        <c:marker val="1"/>
        <c:axId val="85436672"/>
        <c:axId val="85450752"/>
        <c:extLst xmlns:c16r2="http://schemas.microsoft.com/office/drawing/2015/06/chart">
          <c:ext xmlns:c15="http://schemas.microsoft.com/office/drawing/2012/chart" uri="{02D57815-91ED-43cb-92C2-25804820EDAC}">
            <c15:filteredLineSeries>
              <c15:ser>
                <c:idx val="2"/>
                <c:order val="2"/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none"/>
                </c:marker>
                <c:dPt>
                  <c:idx val="40"/>
                  <c:marker>
                    <c:symbol val="none"/>
                  </c:marker>
                  <c:bubble3D val="0"/>
                  <c:spPr>
                    <a:ln w="73025" cap="rnd">
                      <a:solidFill>
                        <a:schemeClr val="accent3"/>
                      </a:solidFill>
                      <a:round/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04-23EF-4A28-8317-8810730326CF}"/>
                    </c:ext>
                  </c:extLst>
                </c:dPt>
                <c:dPt>
                  <c:idx val="41"/>
                  <c:marker>
                    <c:symbol val="circle"/>
                    <c:size val="7"/>
                    <c:spPr>
                      <a:solidFill>
                        <a:schemeClr val="bg1"/>
                      </a:solidFill>
                      <a:ln w="25400">
                        <a:solidFill>
                          <a:srgbClr val="8E0000"/>
                        </a:solidFill>
                      </a:ln>
                      <a:effectLst/>
                    </c:spPr>
                  </c:marker>
                  <c:bubble3D val="0"/>
                  <c:spPr>
                    <a:ln w="63500" cap="rnd">
                      <a:solidFill>
                        <a:srgbClr val="8E0000"/>
                      </a:solidFill>
                      <a:round/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06-23EF-4A28-8317-8810730326CF}"/>
                    </c:ext>
                  </c:extLst>
                </c:dPt>
                <c:cat>
                  <c:multiLvlStrRef>
                    <c:extLst>
                      <c:ext uri="{02D57815-91ED-43cb-92C2-25804820EDAC}">
                        <c15:formulaRef>
                          <c15:sqref>Sheet1!$B$28:$C$49</c15:sqref>
                        </c15:formulaRef>
                      </c:ext>
                    </c:extLst>
                    <c:multiLvlStrCache>
                      <c:ptCount val="22"/>
                      <c:lvl>
                        <c:pt idx="1">
                          <c:v>Q2</c:v>
                        </c:pt>
                        <c:pt idx="2">
                          <c:v>Q3</c:v>
                        </c:pt>
                        <c:pt idx="3">
                          <c:v>Q4</c:v>
                        </c:pt>
                        <c:pt idx="4">
                          <c:v>Q1</c:v>
                        </c:pt>
                        <c:pt idx="5">
                          <c:v>Q2</c:v>
                        </c:pt>
                        <c:pt idx="6">
                          <c:v>Q3</c:v>
                        </c:pt>
                        <c:pt idx="7">
                          <c:v>Q4</c:v>
                        </c:pt>
                        <c:pt idx="8">
                          <c:v>Q1</c:v>
                        </c:pt>
                        <c:pt idx="9">
                          <c:v>Q2</c:v>
                        </c:pt>
                        <c:pt idx="10">
                          <c:v>Q3</c:v>
                        </c:pt>
                        <c:pt idx="11">
                          <c:v>Q4</c:v>
                        </c:pt>
                        <c:pt idx="12">
                          <c:v>Q1</c:v>
                        </c:pt>
                        <c:pt idx="13">
                          <c:v>Q2</c:v>
                        </c:pt>
                        <c:pt idx="14">
                          <c:v>Q3</c:v>
                        </c:pt>
                        <c:pt idx="15">
                          <c:v>Q4</c:v>
                        </c:pt>
                        <c:pt idx="16">
                          <c:v>Q1</c:v>
                        </c:pt>
                        <c:pt idx="17">
                          <c:v>Q2</c:v>
                        </c:pt>
                        <c:pt idx="18">
                          <c:v>Q3</c:v>
                        </c:pt>
                        <c:pt idx="19">
                          <c:v>Q4</c:v>
                        </c:pt>
                        <c:pt idx="20">
                          <c:v>Q1</c:v>
                        </c:pt>
                        <c:pt idx="21">
                          <c:v>Q2</c:v>
                        </c:pt>
                      </c:lvl>
                      <c:lvl>
                        <c:pt idx="0">
                          <c:v>2014</c:v>
                        </c:pt>
                        <c:pt idx="4">
                          <c:v>2015</c:v>
                        </c:pt>
                        <c:pt idx="8">
                          <c:v>2016</c:v>
                        </c:pt>
                        <c:pt idx="12">
                          <c:v>2017</c:v>
                        </c:pt>
                        <c:pt idx="16">
                          <c:v>2018</c:v>
                        </c:pt>
                        <c:pt idx="20">
                          <c:v>2019</c:v>
                        </c:pt>
                      </c:lvl>
                    </c:multiLvlStrCache>
                  </c:multiLvlStrRef>
                </c:cat>
                <c:val>
                  <c:numRef>
                    <c:extLst>
                      <c:ext uri="{02D57815-91ED-43cb-92C2-25804820EDAC}">
                        <c15:formulaRef>
                          <c15:sqref>Sheet1!$F$28:$F$49</c15:sqref>
                        </c15:formulaRef>
                      </c:ext>
                    </c:extLst>
                    <c:numCache>
                      <c:formatCode>General</c:formatCode>
                      <c:ptCount val="22"/>
                      <c:pt idx="17">
                        <c:v>26.7</c:v>
                      </c:pt>
                      <c:pt idx="18">
                        <c:v>27.2</c:v>
                      </c:pt>
                      <c:pt idx="19">
                        <c:v>27.5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8-23EF-4A28-8317-8810730326CF}"/>
                  </c:ext>
                </c:extLst>
              </c15:ser>
            </c15:filteredLineSeries>
          </c:ext>
        </c:extLst>
      </c:lineChart>
      <c:catAx>
        <c:axId val="85436672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85450752"/>
        <c:crosses val="autoZero"/>
        <c:auto val="1"/>
        <c:lblAlgn val="ctr"/>
        <c:lblOffset val="100"/>
      </c:catAx>
      <c:valAx>
        <c:axId val="85450752"/>
        <c:scaling>
          <c:orientation val="minMax"/>
          <c:max val="40"/>
        </c:scaling>
        <c:axPos val="l"/>
        <c:majorGridlines>
          <c:spPr>
            <a:ln w="9525" cap="flat" cmpd="sng" algn="ctr">
              <a:solidFill>
                <a:schemeClr val="bg2">
                  <a:lumMod val="95000"/>
                </a:schemeClr>
              </a:solidFill>
              <a:prstDash val="dash"/>
              <a:round/>
            </a:ln>
            <a:effectLst/>
          </c:spPr>
        </c:majorGridlines>
        <c:numFmt formatCode="0\%" sourceLinked="0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5436672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 sz="11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ser>
          <c:idx val="0"/>
          <c:order val="0"/>
          <c:tx>
            <c:strRef>
              <c:f>Sheet1!$B$3</c:f>
              <c:strCache>
                <c:ptCount val="1"/>
                <c:pt idx="0">
                  <c:v>Male NEET</c:v>
                </c:pt>
              </c:strCache>
            </c:strRef>
          </c:tx>
          <c:spPr>
            <a:ln w="82550" cap="rnd">
              <a:solidFill>
                <a:srgbClr val="0056A7">
                  <a:lumMod val="50000"/>
                </a:srgbClr>
              </a:solidFill>
              <a:round/>
            </a:ln>
            <a:effectLst/>
          </c:spPr>
          <c:marker>
            <c:symbol val="circle"/>
            <c:size val="33"/>
            <c:spPr>
              <a:solidFill>
                <a:srgbClr val="002B53"/>
              </a:solidFill>
              <a:ln w="9525">
                <a:noFill/>
              </a:ln>
              <a:effectLst/>
            </c:spPr>
          </c:marker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Sheet1!$C$2:$D$2</c:f>
              <c:strCache>
                <c:ptCount val="2"/>
                <c:pt idx="0">
                  <c:v>Q2: 2018</c:v>
                </c:pt>
                <c:pt idx="1">
                  <c:v>Q2: 2019</c:v>
                </c:pt>
              </c:strCache>
            </c:strRef>
          </c:cat>
          <c:val>
            <c:numRef>
              <c:f>Sheet1!$C$3:$D$3</c:f>
              <c:numCache>
                <c:formatCode>0.0</c:formatCode>
                <c:ptCount val="2"/>
                <c:pt idx="0">
                  <c:v>28.886769883074624</c:v>
                </c:pt>
                <c:pt idx="1">
                  <c:v>30.524858418881145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893-4D69-BE22-15C77DE5FDD7}"/>
            </c:ext>
          </c:extLst>
        </c:ser>
        <c:ser>
          <c:idx val="1"/>
          <c:order val="1"/>
          <c:tx>
            <c:strRef>
              <c:f>Sheet1!$B$4</c:f>
              <c:strCache>
                <c:ptCount val="1"/>
                <c:pt idx="0">
                  <c:v>Female NEET</c:v>
                </c:pt>
              </c:strCache>
            </c:strRef>
          </c:tx>
          <c:spPr>
            <a:ln w="79375" cap="rnd">
              <a:solidFill>
                <a:srgbClr val="E67777"/>
              </a:solidFill>
              <a:round/>
            </a:ln>
            <a:effectLst/>
          </c:spPr>
          <c:marker>
            <c:symbol val="circle"/>
            <c:size val="33"/>
            <c:spPr>
              <a:solidFill>
                <a:srgbClr val="E67777"/>
              </a:solidFill>
              <a:ln w="9525">
                <a:solidFill>
                  <a:srgbClr val="E67777"/>
                </a:solidFill>
              </a:ln>
              <a:effectLst/>
            </c:spPr>
          </c:marker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Sheet1!$C$2:$D$2</c:f>
              <c:strCache>
                <c:ptCount val="2"/>
                <c:pt idx="0">
                  <c:v>Q2: 2018</c:v>
                </c:pt>
                <c:pt idx="1">
                  <c:v>Q2: 2019</c:v>
                </c:pt>
              </c:strCache>
            </c:strRef>
          </c:cat>
          <c:val>
            <c:numRef>
              <c:f>Sheet1!$C$4:$D$4</c:f>
              <c:numCache>
                <c:formatCode>0.0</c:formatCode>
                <c:ptCount val="2"/>
                <c:pt idx="0">
                  <c:v>34.360674109743897</c:v>
                </c:pt>
                <c:pt idx="1">
                  <c:v>34.124348263540142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893-4D69-BE22-15C77DE5FDD7}"/>
            </c:ext>
          </c:extLst>
        </c:ser>
        <c:dLbls/>
        <c:marker val="1"/>
        <c:axId val="116259840"/>
        <c:axId val="116593408"/>
      </c:lineChart>
      <c:catAx>
        <c:axId val="116259840"/>
        <c:scaling>
          <c:orientation val="minMax"/>
        </c:scaling>
        <c:axPos val="b"/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prstDash val="dash"/>
              <a:round/>
            </a:ln>
            <a:effectLst/>
          </c:spPr>
        </c:minorGridlines>
        <c:numFmt formatCode="General" sourceLinked="1"/>
        <c:majorTickMark val="none"/>
        <c:tickLblPos val="nextTo"/>
        <c:spPr>
          <a:noFill/>
          <a:ln w="9525" cap="flat" cmpd="sng" algn="ctr">
            <a:solidFill>
              <a:srgbClr val="FFFFFF">
                <a:lumMod val="85000"/>
              </a:srgb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6593408"/>
        <c:crosses val="autoZero"/>
        <c:auto val="1"/>
        <c:lblAlgn val="ctr"/>
        <c:lblOffset val="100"/>
      </c:catAx>
      <c:valAx>
        <c:axId val="116593408"/>
        <c:scaling>
          <c:orientation val="minMax"/>
          <c:min val="20"/>
        </c:scaling>
        <c:axPos val="l"/>
        <c:majorGridlines>
          <c:spPr>
            <a:ln w="317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0\%" sourceLinked="0"/>
        <c:majorTickMark val="none"/>
        <c:tickLblPos val="nextTo"/>
        <c:spPr>
          <a:noFill/>
          <a:ln>
            <a:solidFill>
              <a:srgbClr val="FFFFFF">
                <a:lumMod val="85000"/>
              </a:srgb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6259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/>
  <c:userShapes r:id="rId3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chart>
    <c:autoTitleDeleted val="1"/>
    <c:plotArea>
      <c:layout>
        <c:manualLayout>
          <c:layoutTarget val="inner"/>
          <c:xMode val="edge"/>
          <c:yMode val="edge"/>
          <c:x val="7.4690255504490433E-2"/>
          <c:y val="3.2994258479429973E-2"/>
          <c:w val="0.84130037138730618"/>
          <c:h val="0.88555975692418887"/>
        </c:manualLayout>
      </c:layout>
      <c:barChart>
        <c:barDir val="bar"/>
        <c:grouping val="clustered"/>
        <c:ser>
          <c:idx val="0"/>
          <c:order val="0"/>
          <c:spPr>
            <a:solidFill>
              <a:srgbClr val="0070C0"/>
            </a:solidFill>
            <a:ln>
              <a:noFill/>
            </a:ln>
            <a:effectLst/>
          </c:spPr>
          <c:dPt>
            <c:idx val="3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1DC-4B07-B981-78D83083F202}"/>
              </c:ext>
            </c:extLst>
          </c:dPt>
          <c:dPt>
            <c:idx val="4"/>
            <c:extLst xmlns:c16r2="http://schemas.microsoft.com/office/drawing/2015/06/chart">
              <c:ext xmlns:c16="http://schemas.microsoft.com/office/drawing/2014/chart" uri="{C3380CC4-5D6E-409C-BE32-E72D297353CC}">
                <c16:uniqueId val="{00000001-6C75-4D03-95DC-7A202B838BB0}"/>
              </c:ext>
            </c:extLst>
          </c:dPt>
          <c:dPt>
            <c:idx val="5"/>
            <c:extLst xmlns:c16r2="http://schemas.microsoft.com/office/drawing/2015/06/chart">
              <c:ext xmlns:c16="http://schemas.microsoft.com/office/drawing/2014/chart" uri="{C3380CC4-5D6E-409C-BE32-E72D297353CC}">
                <c16:uniqueId val="{00000003-DD1E-4EFF-AB6D-128DFD72CC55}"/>
              </c:ext>
            </c:extLst>
          </c:dPt>
          <c:dPt>
            <c:idx val="9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159-4D02-A3DD-DD005267BE07}"/>
              </c:ext>
            </c:extLst>
          </c:dPt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NEET!$S$11:$S$20</c:f>
              <c:strCache>
                <c:ptCount val="10"/>
                <c:pt idx="0">
                  <c:v>LP</c:v>
                </c:pt>
                <c:pt idx="1">
                  <c:v>WC</c:v>
                </c:pt>
                <c:pt idx="2">
                  <c:v>GP</c:v>
                </c:pt>
                <c:pt idx="3">
                  <c:v>RSA</c:v>
                </c:pt>
                <c:pt idx="4">
                  <c:v>FS</c:v>
                </c:pt>
                <c:pt idx="5">
                  <c:v>MP</c:v>
                </c:pt>
                <c:pt idx="6">
                  <c:v>EC</c:v>
                </c:pt>
                <c:pt idx="7">
                  <c:v>KZN</c:v>
                </c:pt>
                <c:pt idx="8">
                  <c:v>NW</c:v>
                </c:pt>
                <c:pt idx="9">
                  <c:v>NC</c:v>
                </c:pt>
              </c:strCache>
            </c:strRef>
          </c:cat>
          <c:val>
            <c:numRef>
              <c:f>NEET!$V$11:$V$20</c:f>
              <c:numCache>
                <c:formatCode>0.0</c:formatCode>
                <c:ptCount val="10"/>
                <c:pt idx="0">
                  <c:v>28.067861197784108</c:v>
                </c:pt>
                <c:pt idx="1">
                  <c:v>28.606845408404034</c:v>
                </c:pt>
                <c:pt idx="2">
                  <c:v>30.367461502732553</c:v>
                </c:pt>
                <c:pt idx="3">
                  <c:v>32.320802456303873</c:v>
                </c:pt>
                <c:pt idx="4">
                  <c:v>33.215347395566134</c:v>
                </c:pt>
                <c:pt idx="5">
                  <c:v>34.067485712128935</c:v>
                </c:pt>
                <c:pt idx="6">
                  <c:v>34.533386378688462</c:v>
                </c:pt>
                <c:pt idx="7">
                  <c:v>34.811164071939039</c:v>
                </c:pt>
                <c:pt idx="8">
                  <c:v>35.358494643126186</c:v>
                </c:pt>
                <c:pt idx="9">
                  <c:v>36.983902628338697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C75-4D03-95DC-7A202B838BB0}"/>
            </c:ext>
          </c:extLst>
        </c:ser>
        <c:dLbls/>
        <c:gapWidth val="50"/>
        <c:axId val="116690944"/>
        <c:axId val="116692480"/>
      </c:barChart>
      <c:catAx>
        <c:axId val="116690944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16692480"/>
        <c:crosses val="autoZero"/>
        <c:auto val="1"/>
        <c:lblAlgn val="ctr"/>
        <c:lblOffset val="100"/>
      </c:catAx>
      <c:valAx>
        <c:axId val="116692480"/>
        <c:scaling>
          <c:orientation val="minMax"/>
        </c:scaling>
        <c:delete val="1"/>
        <c:axPos val="b"/>
        <c:numFmt formatCode="0.0" sourceLinked="1"/>
        <c:majorTickMark val="none"/>
        <c:tickLblPos val="none"/>
        <c:crossAx val="116690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ser>
          <c:idx val="0"/>
          <c:order val="0"/>
          <c:tx>
            <c:strRef>
              <c:f>Sheet1!$B$3</c:f>
              <c:strCache>
                <c:ptCount val="1"/>
                <c:pt idx="0">
                  <c:v>Male NEET</c:v>
                </c:pt>
              </c:strCache>
            </c:strRef>
          </c:tx>
          <c:spPr>
            <a:ln w="82550" cap="rnd">
              <a:solidFill>
                <a:srgbClr val="0056A7">
                  <a:lumMod val="50000"/>
                </a:srgbClr>
              </a:solidFill>
              <a:round/>
            </a:ln>
            <a:effectLst/>
          </c:spPr>
          <c:marker>
            <c:symbol val="circle"/>
            <c:size val="33"/>
            <c:spPr>
              <a:solidFill>
                <a:srgbClr val="002B53"/>
              </a:solidFill>
              <a:ln w="9525">
                <a:noFill/>
              </a:ln>
              <a:effectLst/>
            </c:spPr>
          </c:marker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Sheet1!$C$2:$D$2</c:f>
              <c:strCache>
                <c:ptCount val="2"/>
                <c:pt idx="0">
                  <c:v>Q2: 2018</c:v>
                </c:pt>
                <c:pt idx="1">
                  <c:v>Q2: 2019</c:v>
                </c:pt>
              </c:strCache>
            </c:strRef>
          </c:cat>
          <c:val>
            <c:numRef>
              <c:f>Sheet1!$C$3:$D$3</c:f>
              <c:numCache>
                <c:formatCode>0.0</c:formatCode>
                <c:ptCount val="2"/>
                <c:pt idx="0">
                  <c:v>35.004995514442435</c:v>
                </c:pt>
                <c:pt idx="1">
                  <c:v>36.765459910651593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893-4D69-BE22-15C77DE5FDD7}"/>
            </c:ext>
          </c:extLst>
        </c:ser>
        <c:ser>
          <c:idx val="1"/>
          <c:order val="1"/>
          <c:tx>
            <c:strRef>
              <c:f>Sheet1!$B$4</c:f>
              <c:strCache>
                <c:ptCount val="1"/>
                <c:pt idx="0">
                  <c:v>Female NEET</c:v>
                </c:pt>
              </c:strCache>
            </c:strRef>
          </c:tx>
          <c:spPr>
            <a:ln w="79375" cap="rnd">
              <a:solidFill>
                <a:srgbClr val="E67777"/>
              </a:solidFill>
              <a:round/>
            </a:ln>
            <a:effectLst/>
          </c:spPr>
          <c:marker>
            <c:symbol val="circle"/>
            <c:size val="33"/>
            <c:spPr>
              <a:solidFill>
                <a:srgbClr val="E67777"/>
              </a:solidFill>
              <a:ln w="9525">
                <a:solidFill>
                  <a:srgbClr val="E67777"/>
                </a:solidFill>
              </a:ln>
              <a:effectLst/>
            </c:spPr>
          </c:marker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Sheet1!$C$2:$D$2</c:f>
              <c:strCache>
                <c:ptCount val="2"/>
                <c:pt idx="0">
                  <c:v>Q2: 2018</c:v>
                </c:pt>
                <c:pt idx="1">
                  <c:v>Q2: 2019</c:v>
                </c:pt>
              </c:strCache>
            </c:strRef>
          </c:cat>
          <c:val>
            <c:numRef>
              <c:f>Sheet1!$C$4:$D$4</c:f>
              <c:numCache>
                <c:formatCode>0.0</c:formatCode>
                <c:ptCount val="2"/>
                <c:pt idx="0">
                  <c:v>43.626864232846629</c:v>
                </c:pt>
                <c:pt idx="1">
                  <c:v>43.946700887370305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893-4D69-BE22-15C77DE5FDD7}"/>
            </c:ext>
          </c:extLst>
        </c:ser>
        <c:dLbls/>
        <c:marker val="1"/>
        <c:axId val="117410432"/>
        <c:axId val="117416320"/>
      </c:lineChart>
      <c:catAx>
        <c:axId val="117410432"/>
        <c:scaling>
          <c:orientation val="minMax"/>
        </c:scaling>
        <c:axPos val="b"/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prstDash val="dash"/>
              <a:round/>
            </a:ln>
            <a:effectLst/>
          </c:spPr>
        </c:minorGridlines>
        <c:numFmt formatCode="General" sourceLinked="1"/>
        <c:majorTickMark val="none"/>
        <c:tickLblPos val="nextTo"/>
        <c:spPr>
          <a:noFill/>
          <a:ln w="9525" cap="flat" cmpd="sng" algn="ctr">
            <a:solidFill>
              <a:srgbClr val="FFFFFF">
                <a:lumMod val="85000"/>
              </a:srgb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7416320"/>
        <c:crosses val="autoZero"/>
        <c:auto val="1"/>
        <c:lblAlgn val="ctr"/>
        <c:lblOffset val="100"/>
      </c:catAx>
      <c:valAx>
        <c:axId val="117416320"/>
        <c:scaling>
          <c:orientation val="minMax"/>
          <c:min val="20"/>
        </c:scaling>
        <c:axPos val="l"/>
        <c:majorGridlines>
          <c:spPr>
            <a:ln w="317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0\%" sourceLinked="0"/>
        <c:majorTickMark val="none"/>
        <c:tickLblPos val="nextTo"/>
        <c:spPr>
          <a:noFill/>
          <a:ln>
            <a:solidFill>
              <a:sysClr val="window" lastClr="FFFFFF">
                <a:lumMod val="75000"/>
              </a:sys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74104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/>
  <c:userShapes r:id="rId3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chart>
    <c:autoTitleDeleted val="1"/>
    <c:plotArea>
      <c:layout>
        <c:manualLayout>
          <c:layoutTarget val="inner"/>
          <c:xMode val="edge"/>
          <c:yMode val="edge"/>
          <c:x val="0.1025586326890227"/>
          <c:y val="4.872244256730187E-2"/>
          <c:w val="0.86854918757710864"/>
          <c:h val="0.86114807210665745"/>
        </c:manualLayout>
      </c:layout>
      <c:barChart>
        <c:barDir val="bar"/>
        <c:grouping val="clustered"/>
        <c:ser>
          <c:idx val="0"/>
          <c:order val="0"/>
          <c:tx>
            <c:strRef>
              <c:f>Sheet1!$Q$3</c:f>
              <c:strCache>
                <c:ptCount val="1"/>
                <c:pt idx="0">
                  <c:v>Q2019_2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dPt>
            <c:idx val="3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F9D9-4BBF-9286-7E9CEED6887E}"/>
              </c:ext>
            </c:extLst>
          </c:dPt>
          <c:dPt>
            <c:idx val="4"/>
            <c:extLst xmlns:c16r2="http://schemas.microsoft.com/office/drawing/2015/06/chart">
              <c:ext xmlns:c16="http://schemas.microsoft.com/office/drawing/2014/chart" uri="{C3380CC4-5D6E-409C-BE32-E72D297353CC}">
                <c16:uniqueId val="{00000001-217F-4E02-A7AC-3465EA3D60B3}"/>
              </c:ext>
            </c:extLst>
          </c:dPt>
          <c:dPt>
            <c:idx val="5"/>
            <c:extLst xmlns:c16r2="http://schemas.microsoft.com/office/drawing/2015/06/chart">
              <c:ext xmlns:c16="http://schemas.microsoft.com/office/drawing/2014/chart" uri="{C3380CC4-5D6E-409C-BE32-E72D297353CC}">
                <c16:uniqueId val="{00000003-F9D9-4BBF-9286-7E9CEED6887E}"/>
              </c:ext>
            </c:extLst>
          </c:dPt>
          <c:dPt>
            <c:idx val="9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17F-4E02-A7AC-3465EA3D60B3}"/>
              </c:ext>
            </c:extLst>
          </c:dPt>
          <c:dLbls>
            <c:dLbl>
              <c:idx val="8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BA87E113-E330-46CD-9921-CDB683F235EE}" type="VALUE">
                      <a:rPr lang="en-US" smtClean="0"/>
                      <a:pPr>
                        <a:defRPr sz="1400" b="0" i="0" u="none" strike="noStrike" kern="1200" baseline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t>[VALUE]</a:t>
                    </a:fld>
                    <a:r>
                      <a:rPr lang="en-US" dirty="0"/>
                      <a:t>%</a:t>
                    </a:r>
                  </a:p>
                </c:rich>
              </c:tx>
              <c:numFmt formatCode="0.0" sourceLinked="0"/>
              <c:spPr>
                <a:noFill/>
                <a:ln>
                  <a:noFill/>
                </a:ln>
                <a:effectLst/>
              </c:spPr>
              <c:dLblPos val="inEnd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2AB0-4108-92BD-CA16A24904AA}"/>
                </c:ext>
              </c:extLst>
            </c:dLbl>
            <c:dLbl>
              <c:idx val="9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0B953DCE-A02E-4825-9B6C-A96BE0E7F314}" type="VALUE">
                      <a:rPr lang="en-US" smtClean="0"/>
                      <a:pPr>
                        <a:defRPr sz="1400" b="0" i="0" u="none" strike="noStrike" kern="1200" baseline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t>[VALUE]</a:t>
                    </a:fld>
                    <a:r>
                      <a:rPr lang="en-US" dirty="0"/>
                      <a:t>%</a:t>
                    </a:r>
                  </a:p>
                </c:rich>
              </c:tx>
              <c:numFmt formatCode="0.0" sourceLinked="0"/>
              <c:spPr>
                <a:noFill/>
                <a:ln>
                  <a:noFill/>
                </a:ln>
                <a:effectLst/>
              </c:spPr>
              <c:dLblPos val="inEnd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217F-4E02-A7AC-3465EA3D60B3}"/>
                </c:ext>
              </c:extLst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Sheet1!$P$4:$P$13</c:f>
              <c:strCache>
                <c:ptCount val="10"/>
                <c:pt idx="0">
                  <c:v>WC</c:v>
                </c:pt>
                <c:pt idx="1">
                  <c:v>GP</c:v>
                </c:pt>
                <c:pt idx="2">
                  <c:v>LP</c:v>
                </c:pt>
                <c:pt idx="3">
                  <c:v>RSA</c:v>
                </c:pt>
                <c:pt idx="4">
                  <c:v>MP</c:v>
                </c:pt>
                <c:pt idx="5">
                  <c:v>FS</c:v>
                </c:pt>
                <c:pt idx="6">
                  <c:v>KZN</c:v>
                </c:pt>
                <c:pt idx="7">
                  <c:v>EC</c:v>
                </c:pt>
                <c:pt idx="8">
                  <c:v>NC</c:v>
                </c:pt>
                <c:pt idx="9">
                  <c:v>NW</c:v>
                </c:pt>
              </c:strCache>
            </c:strRef>
          </c:cat>
          <c:val>
            <c:numRef>
              <c:f>Sheet1!$Q$4:$Q$13</c:f>
              <c:numCache>
                <c:formatCode>0.0</c:formatCode>
                <c:ptCount val="10"/>
                <c:pt idx="0">
                  <c:v>32.591376051047796</c:v>
                </c:pt>
                <c:pt idx="1">
                  <c:v>37.518804333299954</c:v>
                </c:pt>
                <c:pt idx="2">
                  <c:v>38.685530240580555</c:v>
                </c:pt>
                <c:pt idx="3">
                  <c:v>40.315884105186178</c:v>
                </c:pt>
                <c:pt idx="4">
                  <c:v>41.526940290855592</c:v>
                </c:pt>
                <c:pt idx="5">
                  <c:v>41.791993759479745</c:v>
                </c:pt>
                <c:pt idx="6">
                  <c:v>42.889942223687576</c:v>
                </c:pt>
                <c:pt idx="7">
                  <c:v>44.619490725729932</c:v>
                </c:pt>
                <c:pt idx="8">
                  <c:v>45.178797953951005</c:v>
                </c:pt>
                <c:pt idx="9">
                  <c:v>45.916151567577771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17F-4E02-A7AC-3465EA3D60B3}"/>
            </c:ext>
          </c:extLst>
        </c:ser>
        <c:dLbls/>
        <c:gapWidth val="41"/>
        <c:overlap val="62"/>
        <c:axId val="117656960"/>
        <c:axId val="117675136"/>
      </c:barChart>
      <c:catAx>
        <c:axId val="117656960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17675136"/>
        <c:crosses val="autoZero"/>
        <c:auto val="1"/>
        <c:lblAlgn val="ctr"/>
        <c:lblOffset val="100"/>
      </c:catAx>
      <c:valAx>
        <c:axId val="117675136"/>
        <c:scaling>
          <c:orientation val="minMax"/>
        </c:scaling>
        <c:delete val="1"/>
        <c:axPos val="b"/>
        <c:numFmt formatCode="0.0" sourceLinked="1"/>
        <c:majorTickMark val="none"/>
        <c:tickLblPos val="none"/>
        <c:crossAx val="117656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chart>
    <c:autoTitleDeleted val="1"/>
    <c:plotArea>
      <c:layout>
        <c:manualLayout>
          <c:layoutTarget val="inner"/>
          <c:xMode val="edge"/>
          <c:yMode val="edge"/>
          <c:x val="0.21292866747044145"/>
          <c:y val="0.21176668133874571"/>
          <c:w val="0.73451299683947824"/>
          <c:h val="0.59745325312596786"/>
        </c:manualLayout>
      </c:layout>
      <c:barChart>
        <c:barDir val="bar"/>
        <c:grouping val="clustered"/>
        <c:ser>
          <c:idx val="3"/>
          <c:order val="1"/>
          <c:tx>
            <c:strRef>
              <c:f>Sheet1!$C$2:$C$3</c:f>
              <c:strCache>
                <c:ptCount val="2"/>
                <c:pt idx="0">
                  <c:v>Q1 2019</c:v>
                </c:pt>
                <c:pt idx="1">
                  <c:v>GDP</c:v>
                </c:pt>
              </c:strCache>
            </c:strRef>
          </c:tx>
          <c:spPr>
            <a:solidFill>
              <a:srgbClr val="A6A6A6"/>
            </a:solidFill>
          </c:spPr>
          <c:cat>
            <c:strRef>
              <c:f>Sheet1!$A$4:$A$13</c:f>
              <c:strCache>
                <c:ptCount val="10"/>
                <c:pt idx="0">
                  <c:v>Utilities</c:v>
                </c:pt>
                <c:pt idx="1">
                  <c:v>Mining</c:v>
                </c:pt>
                <c:pt idx="2">
                  <c:v>Agriculture</c:v>
                </c:pt>
                <c:pt idx="3">
                  <c:v>Transport</c:v>
                </c:pt>
                <c:pt idx="4">
                  <c:v>Private Households</c:v>
                </c:pt>
                <c:pt idx="5">
                  <c:v>Construction</c:v>
                </c:pt>
                <c:pt idx="6">
                  <c:v>Manufacturing</c:v>
                </c:pt>
                <c:pt idx="7">
                  <c:v>Finance</c:v>
                </c:pt>
                <c:pt idx="8">
                  <c:v>Trade</c:v>
                </c:pt>
                <c:pt idx="9">
                  <c:v>Services </c:v>
                </c:pt>
              </c:strCache>
            </c:strRef>
          </c:cat>
          <c:val>
            <c:numRef>
              <c:f>Sheet1!$C$4:$C$13</c:f>
              <c:numCache>
                <c:formatCode>0.0</c:formatCode>
                <c:ptCount val="10"/>
                <c:pt idx="0">
                  <c:v>3.8</c:v>
                </c:pt>
                <c:pt idx="1">
                  <c:v>7.6</c:v>
                </c:pt>
                <c:pt idx="2">
                  <c:v>1.9000000000000001</c:v>
                </c:pt>
                <c:pt idx="3">
                  <c:v>9.7000000000000011</c:v>
                </c:pt>
                <c:pt idx="4">
                  <c:v>0</c:v>
                </c:pt>
                <c:pt idx="5">
                  <c:v>3.9</c:v>
                </c:pt>
                <c:pt idx="6">
                  <c:v>13.1</c:v>
                </c:pt>
                <c:pt idx="7">
                  <c:v>20.3</c:v>
                </c:pt>
                <c:pt idx="8">
                  <c:v>15</c:v>
                </c:pt>
                <c:pt idx="9" formatCode="General">
                  <c:v>24.7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9A7-45F4-82F0-E634EC993772}"/>
            </c:ext>
          </c:extLst>
        </c:ser>
        <c:dLbls/>
        <c:gapWidth val="15"/>
        <c:axId val="117748864"/>
        <c:axId val="117750400"/>
      </c:barChart>
      <c:barChart>
        <c:barDir val="bar"/>
        <c:grouping val="clustered"/>
        <c:ser>
          <c:idx val="2"/>
          <c:order val="0"/>
          <c:tx>
            <c:strRef>
              <c:f>Sheet1!$B$2:$B$3</c:f>
              <c:strCache>
                <c:ptCount val="2"/>
                <c:pt idx="0">
                  <c:v>Q2 2019</c:v>
                </c:pt>
                <c:pt idx="1">
                  <c:v>QLFS</c:v>
                </c:pt>
              </c:strCache>
            </c:strRef>
          </c:tx>
          <c:spPr>
            <a:solidFill>
              <a:srgbClr val="365F92"/>
            </a:solidFill>
          </c:spPr>
          <c:dLbls>
            <c:dLbl>
              <c:idx val="0"/>
              <c:layout>
                <c:manualLayout>
                  <c:x val="8.4161231870305499E-4"/>
                  <c:y val="2.0508057244284011E-3"/>
                </c:manualLayout>
              </c:layout>
              <c:tx>
                <c:rich>
                  <a:bodyPr/>
                  <a:lstStyle/>
                  <a:p>
                    <a:fld id="{CE65D33A-4AD9-432C-9B03-34979116D6E6}" type="VALUE">
                      <a:rPr lang="en-US">
                        <a:solidFill>
                          <a:schemeClr val="tx1"/>
                        </a:solidFill>
                      </a:rPr>
                      <a:pPr/>
                      <a:t>[VALUE]</a:t>
                    </a:fld>
                    <a:endParaRPr lang="en-ZA"/>
                  </a:p>
                </c:rich>
              </c:tx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6F61-4496-8802-C76149DE17FC}"/>
                </c:ext>
              </c:extLst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Sheet1!$A$4:$A$13</c:f>
              <c:strCache>
                <c:ptCount val="10"/>
                <c:pt idx="0">
                  <c:v>Utilities</c:v>
                </c:pt>
                <c:pt idx="1">
                  <c:v>Mining</c:v>
                </c:pt>
                <c:pt idx="2">
                  <c:v>Agriculture</c:v>
                </c:pt>
                <c:pt idx="3">
                  <c:v>Transport</c:v>
                </c:pt>
                <c:pt idx="4">
                  <c:v>Private Households</c:v>
                </c:pt>
                <c:pt idx="5">
                  <c:v>Construction</c:v>
                </c:pt>
                <c:pt idx="6">
                  <c:v>Manufacturing</c:v>
                </c:pt>
                <c:pt idx="7">
                  <c:v>Finance</c:v>
                </c:pt>
                <c:pt idx="8">
                  <c:v>Trade</c:v>
                </c:pt>
                <c:pt idx="9">
                  <c:v>Services </c:v>
                </c:pt>
              </c:strCache>
            </c:strRef>
          </c:cat>
          <c:val>
            <c:numRef>
              <c:f>Sheet1!$B$4:$B$13</c:f>
              <c:numCache>
                <c:formatCode>0.0</c:formatCode>
                <c:ptCount val="10"/>
                <c:pt idx="0">
                  <c:v>0.9</c:v>
                </c:pt>
                <c:pt idx="1">
                  <c:v>2.2999999999999998</c:v>
                </c:pt>
                <c:pt idx="2">
                  <c:v>5.2</c:v>
                </c:pt>
                <c:pt idx="3">
                  <c:v>6</c:v>
                </c:pt>
                <c:pt idx="4">
                  <c:v>7.7</c:v>
                </c:pt>
                <c:pt idx="5">
                  <c:v>8.4</c:v>
                </c:pt>
                <c:pt idx="6">
                  <c:v>11</c:v>
                </c:pt>
                <c:pt idx="7">
                  <c:v>15.3</c:v>
                </c:pt>
                <c:pt idx="8">
                  <c:v>21</c:v>
                </c:pt>
                <c:pt idx="9" formatCode="General">
                  <c:v>22.2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9A7-45F4-82F0-E634EC993772}"/>
            </c:ext>
          </c:extLst>
        </c:ser>
        <c:dLbls/>
        <c:gapWidth val="154"/>
        <c:axId val="117761920"/>
        <c:axId val="117760384"/>
      </c:barChart>
      <c:catAx>
        <c:axId val="117748864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17750400"/>
        <c:crosses val="autoZero"/>
        <c:auto val="1"/>
        <c:lblAlgn val="ctr"/>
        <c:lblOffset val="100"/>
      </c:catAx>
      <c:valAx>
        <c:axId val="117750400"/>
        <c:scaling>
          <c:orientation val="minMax"/>
          <c:max val="30"/>
        </c:scaling>
        <c:axPos val="b"/>
        <c:numFmt formatCode="0.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7748864"/>
        <c:crosses val="autoZero"/>
        <c:crossBetween val="between"/>
      </c:valAx>
      <c:valAx>
        <c:axId val="117760384"/>
        <c:scaling>
          <c:orientation val="minMax"/>
          <c:max val="30"/>
        </c:scaling>
        <c:delete val="1"/>
        <c:axPos val="t"/>
        <c:numFmt formatCode="0.0" sourceLinked="1"/>
        <c:tickLblPos val="none"/>
        <c:crossAx val="117761920"/>
        <c:crosses val="max"/>
        <c:crossBetween val="between"/>
      </c:valAx>
      <c:catAx>
        <c:axId val="117761920"/>
        <c:scaling>
          <c:orientation val="minMax"/>
        </c:scaling>
        <c:delete val="1"/>
        <c:axPos val="l"/>
        <c:numFmt formatCode="General" sourceLinked="1"/>
        <c:tickLblPos val="none"/>
        <c:crossAx val="117760384"/>
        <c:crosses val="autoZero"/>
        <c:auto val="1"/>
        <c:lblAlgn val="ctr"/>
        <c:lblOffset val="100"/>
      </c:catAx>
    </c:plotArea>
    <c:plotVisOnly val="1"/>
    <c:dispBlanksAs val="gap"/>
  </c:chart>
  <c:txPr>
    <a:bodyPr/>
    <a:lstStyle/>
    <a:p>
      <a:pPr>
        <a:defRPr/>
      </a:pPr>
      <a:endParaRPr lang="en-US"/>
    </a:p>
  </c:txPr>
  <c:externalData r:id="rId1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chart>
    <c:autoTitleDeleted val="1"/>
    <c:plotArea>
      <c:layout>
        <c:manualLayout>
          <c:layoutTarget val="inner"/>
          <c:xMode val="edge"/>
          <c:yMode val="edge"/>
          <c:x val="0.31534450799283908"/>
          <c:y val="0.1308289241622575"/>
          <c:w val="0.63538011893195134"/>
          <c:h val="0.78734297101751161"/>
        </c:manualLayout>
      </c:layout>
      <c:scatterChart>
        <c:scatterStyle val="lineMarker"/>
        <c:ser>
          <c:idx val="0"/>
          <c:order val="0"/>
          <c:tx>
            <c:strRef>
              <c:f>Sheet2!$F$1</c:f>
              <c:strCache>
                <c:ptCount val="1"/>
                <c:pt idx="0">
                  <c:v>Y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14"/>
            <c:spPr>
              <a:gradFill flip="none" rotWithShape="1">
                <a:gsLst>
                  <a:gs pos="0">
                    <a:schemeClr val="accent1">
                      <a:lumMod val="89000"/>
                    </a:schemeClr>
                  </a:gs>
                  <a:gs pos="23000">
                    <a:schemeClr val="accent1">
                      <a:lumMod val="89000"/>
                    </a:schemeClr>
                  </a:gs>
                  <a:gs pos="69000">
                    <a:schemeClr val="accent1">
                      <a:lumMod val="75000"/>
                    </a:schemeClr>
                  </a:gs>
                  <a:gs pos="97000">
                    <a:schemeClr val="accent1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solidFill>
                  <a:schemeClr val="bg1"/>
                </a:solidFill>
              </a:ln>
              <a:effectLst/>
            </c:spPr>
          </c:marker>
          <c:dPt>
            <c:idx val="2"/>
            <c:marker>
              <c:spPr>
                <a:solidFill>
                  <a:srgbClr val="FF6600"/>
                </a:solidFill>
                <a:ln w="9525">
                  <a:solidFill>
                    <a:schemeClr val="bg1"/>
                  </a:solidFill>
                </a:ln>
                <a:effectLst/>
              </c:spPr>
            </c:marker>
            <c:extLst xmlns:c16r2="http://schemas.microsoft.com/office/drawing/2015/06/chart">
              <c:ext xmlns:c16="http://schemas.microsoft.com/office/drawing/2014/chart" uri="{C3380CC4-5D6E-409C-BE32-E72D297353CC}">
                <c16:uniqueId val="{00000001-B532-4619-A629-9AA45ECE8A44}"/>
              </c:ext>
            </c:extLst>
          </c:dPt>
          <c:dPt>
            <c:idx val="9"/>
            <c:marker>
              <c:spPr>
                <a:solidFill>
                  <a:srgbClr val="FF6600"/>
                </a:solidFill>
                <a:ln w="9525">
                  <a:solidFill>
                    <a:schemeClr val="bg1"/>
                  </a:solidFill>
                </a:ln>
                <a:effectLst/>
              </c:spPr>
            </c:marker>
            <c:extLst xmlns:c16r2="http://schemas.microsoft.com/office/drawing/2015/06/chart">
              <c:ext xmlns:c16="http://schemas.microsoft.com/office/drawing/2014/chart" uri="{C3380CC4-5D6E-409C-BE32-E72D297353CC}">
                <c16:uniqueId val="{00000000-B532-4619-A629-9AA45ECE8A44}"/>
              </c:ext>
            </c:extLst>
          </c:dPt>
          <c:dLbls>
            <c:dLbl>
              <c:idx val="2"/>
              <c:numFmt formatCode="0.0\%" sourceLinked="0"/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rgbClr val="FF66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</c:dLbl>
            <c:dLbl>
              <c:idx val="9"/>
              <c:numFmt formatCode="0.0\%" sourceLinked="0"/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rgbClr val="FF66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</c:dLbl>
            <c:numFmt formatCode="0.0\%" sourceLinked="0"/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2665A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CatName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Dir val="x"/>
            <c:errBarType val="minus"/>
            <c:errValType val="percentage"/>
            <c:val val="100"/>
            <c:spPr>
              <a:noFill/>
              <a:ln w="28575" cap="flat" cmpd="sng" algn="ctr"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>
                        <a:lumMod val="50000"/>
                      </a:schemeClr>
                    </a:gs>
                  </a:gsLst>
                  <a:lin ang="2700000" scaled="1"/>
                  <a:tileRect/>
                </a:gradFill>
                <a:round/>
              </a:ln>
              <a:effectLst/>
            </c:spPr>
          </c:errBars>
          <c:errBars>
            <c:errDir val="y"/>
            <c:errBarType val="both"/>
            <c:errValType val="stdErr"/>
            <c:spPr>
              <a:noFill/>
              <a:ln w="9525" cap="flat" cmpd="sng" algn="ctr">
                <a:noFill/>
                <a:round/>
              </a:ln>
              <a:effectLst/>
            </c:spPr>
          </c:errBars>
          <c:xVal>
            <c:numRef>
              <c:f>Sheet2!$E$2:$E$11</c:f>
              <c:numCache>
                <c:formatCode>0.0</c:formatCode>
                <c:ptCount val="10"/>
                <c:pt idx="0">
                  <c:v>0.32969433239629126</c:v>
                </c:pt>
                <c:pt idx="1">
                  <c:v>5.1470958415944974</c:v>
                </c:pt>
                <c:pt idx="2">
                  <c:v>6.0966864529280418</c:v>
                </c:pt>
                <c:pt idx="3">
                  <c:v>8.4989885065619752</c:v>
                </c:pt>
                <c:pt idx="4">
                  <c:v>8.8053611560926441</c:v>
                </c:pt>
                <c:pt idx="5">
                  <c:v>9.3665885821404853</c:v>
                </c:pt>
                <c:pt idx="6">
                  <c:v>10.470416522005396</c:v>
                </c:pt>
                <c:pt idx="7">
                  <c:v>11.996819965005052</c:v>
                </c:pt>
                <c:pt idx="8">
                  <c:v>16.474022600984494</c:v>
                </c:pt>
                <c:pt idx="9">
                  <c:v>22.807470339668786</c:v>
                </c:pt>
              </c:numCache>
            </c:numRef>
          </c:xVal>
          <c:yVal>
            <c:numRef>
              <c:f>Sheet2!$F$2:$F$11</c:f>
              <c:numCache>
                <c:formatCode>General</c:formatCode>
                <c:ptCount val="10"/>
                <c:pt idx="0">
                  <c:v>0.5</c:v>
                </c:pt>
                <c:pt idx="1">
                  <c:v>1</c:v>
                </c:pt>
                <c:pt idx="2">
                  <c:v>1.5</c:v>
                </c:pt>
                <c:pt idx="3">
                  <c:v>2</c:v>
                </c:pt>
                <c:pt idx="4">
                  <c:v>2.5</c:v>
                </c:pt>
                <c:pt idx="5">
                  <c:v>3</c:v>
                </c:pt>
                <c:pt idx="6">
                  <c:v>3.5</c:v>
                </c:pt>
                <c:pt idx="7">
                  <c:v>4</c:v>
                </c:pt>
                <c:pt idx="8">
                  <c:v>4.5</c:v>
                </c:pt>
                <c:pt idx="9">
                  <c:v>5</c:v>
                </c:pt>
              </c:numCache>
            </c:numRef>
          </c:yVal>
          <c:extLst xmlns:c16r2="http://schemas.microsoft.com/office/drawing/2015/06/chart">
            <c:ext xmlns:c16="http://schemas.microsoft.com/office/drawing/2014/chart" uri="{C3380CC4-5D6E-409C-BE32-E72D297353CC}">
              <c16:uniqueId val="{00000000-D206-4BB6-AEF5-6F754EF2B959}"/>
            </c:ext>
          </c:extLst>
        </c:ser>
        <c:ser>
          <c:idx val="1"/>
          <c:order val="1"/>
          <c:tx>
            <c:strRef>
              <c:f>Sheet2!$G$1</c:f>
              <c:strCache>
                <c:ptCount val="1"/>
                <c:pt idx="0">
                  <c:v>Label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none"/>
          </c:marker>
          <c:dLbls>
            <c:dLbl>
              <c:idx val="0"/>
              <c:tx>
                <c:rich>
                  <a:bodyPr/>
                  <a:lstStyle/>
                  <a:p>
                    <a:fld id="{335E7C36-4745-4C9B-AF65-AED9CDAEC488}" type="CELLRANGE">
                      <a:rPr lang="en-US"/>
                      <a:pPr/>
                      <a:t>[CELLRANGE]</a:t>
                    </a:fld>
                    <a:endParaRPr lang="en-ZA"/>
                  </a:p>
                </c:rich>
              </c:tx>
              <c:dLblPos val="l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D206-4BB6-AEF5-6F754EF2B95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9CD52B06-602F-4E8A-BEC9-20D9FA4B380F}" type="CELLRANGE">
                      <a:rPr lang="en-ZA"/>
                      <a:pPr/>
                      <a:t>[CELLRANGE]</a:t>
                    </a:fld>
                    <a:endParaRPr lang="en-ZA"/>
                  </a:p>
                </c:rich>
              </c:tx>
              <c:dLblPos val="l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47BB-474C-8F20-FBD9CEA5D8D7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rgbClr val="FF66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A3D384AC-18DD-4390-82E9-D0A8FCEF185F}" type="CELLRANGE">
                      <a:rPr lang="en-ZA"/>
                      <a:pPr>
                        <a:defRPr sz="1200" b="0" i="0" u="none" strike="noStrike" kern="1200" baseline="0">
                          <a:solidFill>
                            <a:srgbClr val="FF66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t>[CELLRANGE]</a:t>
                    </a:fld>
                    <a:endParaRPr lang="en-ZA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l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47BB-474C-8F20-FBD9CEA5D8D7}"/>
                </c:ext>
              </c:extLst>
            </c:dLbl>
            <c:dLbl>
              <c:idx val="3"/>
              <c:layout>
                <c:manualLayout>
                  <c:x val="-0.24418258306244972"/>
                  <c:y val="4.4107391426355582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455D472E-3323-4A69-AACE-821AFCAF6ADC}" type="CELLRANGE">
                      <a:rPr lang="en-US"/>
                      <a:pPr>
                        <a:defRPr sz="1200" b="0" i="0" u="none" strike="noStrike" kern="1200" baseline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t>[CELLRANGE]</a:t>
                    </a:fld>
                    <a:endParaRPr lang="en-ZA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r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3971144757617704"/>
                      <c:h val="8.4827427805114333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4-D206-4BB6-AEF5-6F754EF2B959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DAB3E985-C7AD-4706-B216-49C4EC039A00}" type="CELLRANGE">
                      <a:rPr lang="en-ZA"/>
                      <a:pPr/>
                      <a:t>[CELLRANGE]</a:t>
                    </a:fld>
                    <a:endParaRPr lang="en-ZA"/>
                  </a:p>
                </c:rich>
              </c:tx>
              <c:dLblPos val="l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47BB-474C-8F20-FBD9CEA5D8D7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AB95DD78-3C87-42FF-BD24-62399164F61B}" type="CELLRANGE">
                      <a:rPr lang="en-ZA"/>
                      <a:pPr/>
                      <a:t>[CELLRANGE]</a:t>
                    </a:fld>
                    <a:endParaRPr lang="en-ZA"/>
                  </a:p>
                </c:rich>
              </c:tx>
              <c:dLblPos val="l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47BB-474C-8F20-FBD9CEA5D8D7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13A784B6-6A28-4F14-9251-D2D506D771E7}" type="CELLRANGE">
                      <a:rPr lang="en-ZA"/>
                      <a:pPr/>
                      <a:t>[CELLRANGE]</a:t>
                    </a:fld>
                    <a:endParaRPr lang="en-ZA"/>
                  </a:p>
                </c:rich>
              </c:tx>
              <c:dLblPos val="l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47BB-474C-8F20-FBD9CEA5D8D7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6364B285-75ED-4B74-B76D-77E2F77964E2}" type="CELLRANGE">
                      <a:rPr lang="en-ZA"/>
                      <a:pPr/>
                      <a:t>[CELLRANGE]</a:t>
                    </a:fld>
                    <a:endParaRPr lang="en-ZA"/>
                  </a:p>
                </c:rich>
              </c:tx>
              <c:dLblPos val="l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47BB-474C-8F20-FBD9CEA5D8D7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02F7BD52-40C9-4153-9BF0-A0A63EE7F96E}" type="CELLRANGE">
                      <a:rPr lang="en-ZA"/>
                      <a:pPr/>
                      <a:t>[CELLRANGE]</a:t>
                    </a:fld>
                    <a:endParaRPr lang="en-ZA"/>
                  </a:p>
                </c:rich>
              </c:tx>
              <c:dLblPos val="l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8-47BB-474C-8F20-FBD9CEA5D8D7}"/>
                </c:ext>
              </c:extLst>
            </c:dLbl>
            <c:dLbl>
              <c:idx val="9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rgbClr val="FF66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9D83C0C0-617B-41F3-9634-6E9A23C45962}" type="CELLRANGE">
                      <a:rPr lang="en-ZA"/>
                      <a:pPr>
                        <a:defRPr sz="1200" b="0" i="0" u="none" strike="noStrike" kern="1200" baseline="0">
                          <a:solidFill>
                            <a:srgbClr val="FF66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t>[CELLRANGE]</a:t>
                    </a:fld>
                    <a:endParaRPr lang="en-ZA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l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47BB-474C-8F20-FBD9CEA5D8D7}"/>
                </c:ext>
              </c:extLst>
            </c:dLbl>
            <c:delete val="1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l"/>
            <c:extLst xmlns:c16r2="http://schemas.microsoft.com/office/drawing/2015/06/chart"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xVal>
            <c:numRef>
              <c:f>Sheet2!$G$2:$G$11</c:f>
              <c:numCache>
                <c:formatCode>General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xVal>
          <c:yVal>
            <c:numRef>
              <c:f>Sheet2!$F$2:$F$11</c:f>
              <c:numCache>
                <c:formatCode>General</c:formatCode>
                <c:ptCount val="10"/>
                <c:pt idx="0">
                  <c:v>0.5</c:v>
                </c:pt>
                <c:pt idx="1">
                  <c:v>1</c:v>
                </c:pt>
                <c:pt idx="2">
                  <c:v>1.5</c:v>
                </c:pt>
                <c:pt idx="3">
                  <c:v>2</c:v>
                </c:pt>
                <c:pt idx="4">
                  <c:v>2.5</c:v>
                </c:pt>
                <c:pt idx="5">
                  <c:v>3</c:v>
                </c:pt>
                <c:pt idx="6">
                  <c:v>3.5</c:v>
                </c:pt>
                <c:pt idx="7">
                  <c:v>4</c:v>
                </c:pt>
                <c:pt idx="8">
                  <c:v>4.5</c:v>
                </c:pt>
                <c:pt idx="9">
                  <c:v>5</c:v>
                </c:pt>
              </c:numCache>
            </c:numRef>
          </c:yVal>
          <c:extLst xmlns:c16r2="http://schemas.microsoft.com/office/drawing/2015/06/chart">
            <c:ext xmlns:c15="http://schemas.microsoft.com/office/drawing/2012/chart" uri="{02D57815-91ED-43cb-92C2-25804820EDAC}">
              <c15:datalabelsRange>
                <c15:f>Sheet2!$D$2:$D$11</c15:f>
                <c15:dlblRangeCache>
                  <c:ptCount val="10"/>
                  <c:pt idx="0">
                    <c:v>  Skilled agriculture</c:v>
                  </c:pt>
                  <c:pt idx="1">
                    <c:v>  Professional</c:v>
                  </c:pt>
                  <c:pt idx="2">
                    <c:v>  Domestic worker</c:v>
                  </c:pt>
                  <c:pt idx="3">
                    <c:v>  Plant and machine operator</c:v>
                  </c:pt>
                  <c:pt idx="4">
                    <c:v>  Technician</c:v>
                  </c:pt>
                  <c:pt idx="5">
                    <c:v>  Manager</c:v>
                  </c:pt>
                  <c:pt idx="6">
                    <c:v>  Clerk</c:v>
                  </c:pt>
                  <c:pt idx="7">
                    <c:v>  Craft and related trade</c:v>
                  </c:pt>
                  <c:pt idx="8">
                    <c:v>  Sales and services</c:v>
                  </c:pt>
                  <c:pt idx="9">
                    <c:v>  Elementary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B-D206-4BB6-AEF5-6F754EF2B959}"/>
            </c:ext>
          </c:extLst>
        </c:ser>
        <c:dLbls/>
        <c:axId val="118109696"/>
        <c:axId val="118111232"/>
      </c:scatterChart>
      <c:valAx>
        <c:axId val="118109696"/>
        <c:scaling>
          <c:orientation val="minMax"/>
        </c:scaling>
        <c:axPos val="b"/>
        <c:numFmt formatCode="0.0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18111232"/>
        <c:crosses val="autoZero"/>
        <c:crossBetween val="midCat"/>
      </c:valAx>
      <c:valAx>
        <c:axId val="118111232"/>
        <c:scaling>
          <c:orientation val="minMax"/>
          <c:max val="5"/>
        </c:scaling>
        <c:delete val="1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one"/>
        <c:crossAx val="118109696"/>
        <c:crosses val="autoZero"/>
        <c:crossBetween val="midCat"/>
        <c:majorUnit val="0.5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chart>
    <c:autoTitleDeleted val="1"/>
    <c:plotArea>
      <c:layout/>
      <c:areaChart>
        <c:grouping val="standard"/>
        <c:ser>
          <c:idx val="3"/>
          <c:order val="2"/>
          <c:tx>
            <c:strRef>
              <c:f>Sheet1!$C$6</c:f>
              <c:strCache>
                <c:ptCount val="1"/>
                <c:pt idx="0">
                  <c:v>Formal Graph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cat>
            <c:strRef>
              <c:f>Sheet1!$I$2:$AW$2</c:f>
              <c:strCache>
                <c:ptCount val="41"/>
                <c:pt idx="0">
                  <c:v>Q2009_2</c:v>
                </c:pt>
                <c:pt idx="1">
                  <c:v>Q2009_3</c:v>
                </c:pt>
                <c:pt idx="2">
                  <c:v>Q2009_4</c:v>
                </c:pt>
                <c:pt idx="3">
                  <c:v>Q2010_1</c:v>
                </c:pt>
                <c:pt idx="4">
                  <c:v>Q2010_2</c:v>
                </c:pt>
                <c:pt idx="5">
                  <c:v>Q2010_3</c:v>
                </c:pt>
                <c:pt idx="6">
                  <c:v>Q2010_4</c:v>
                </c:pt>
                <c:pt idx="7">
                  <c:v>Q2011_1</c:v>
                </c:pt>
                <c:pt idx="8">
                  <c:v>Q2011_2</c:v>
                </c:pt>
                <c:pt idx="9">
                  <c:v>Q2011_3</c:v>
                </c:pt>
                <c:pt idx="10">
                  <c:v>Q2011_4</c:v>
                </c:pt>
                <c:pt idx="11">
                  <c:v>Q2012_1</c:v>
                </c:pt>
                <c:pt idx="12">
                  <c:v>Q2012_2</c:v>
                </c:pt>
                <c:pt idx="13">
                  <c:v>Q2012_3</c:v>
                </c:pt>
                <c:pt idx="14">
                  <c:v>Q2012_4</c:v>
                </c:pt>
                <c:pt idx="15">
                  <c:v>Q2013_1</c:v>
                </c:pt>
                <c:pt idx="16">
                  <c:v>Q2013_2</c:v>
                </c:pt>
                <c:pt idx="17">
                  <c:v>Q2013_3</c:v>
                </c:pt>
                <c:pt idx="18">
                  <c:v>Q2013_4</c:v>
                </c:pt>
                <c:pt idx="19">
                  <c:v>Q2014_1</c:v>
                </c:pt>
                <c:pt idx="20">
                  <c:v>Q2014_2</c:v>
                </c:pt>
                <c:pt idx="21">
                  <c:v>Q2014_3</c:v>
                </c:pt>
                <c:pt idx="22">
                  <c:v>Q2014_4</c:v>
                </c:pt>
                <c:pt idx="23">
                  <c:v>Q2015_1</c:v>
                </c:pt>
                <c:pt idx="24">
                  <c:v>Q2015_2</c:v>
                </c:pt>
                <c:pt idx="25">
                  <c:v>Q2015_3</c:v>
                </c:pt>
                <c:pt idx="26">
                  <c:v>Q2015_4</c:v>
                </c:pt>
                <c:pt idx="27">
                  <c:v>Q2016_1</c:v>
                </c:pt>
                <c:pt idx="28">
                  <c:v>Q2016_2</c:v>
                </c:pt>
                <c:pt idx="29">
                  <c:v>Q2016_3</c:v>
                </c:pt>
                <c:pt idx="30">
                  <c:v>Q2016_4</c:v>
                </c:pt>
                <c:pt idx="31">
                  <c:v>Q2017_1</c:v>
                </c:pt>
                <c:pt idx="32">
                  <c:v>Q2017_2</c:v>
                </c:pt>
                <c:pt idx="33">
                  <c:v>Q2017_3</c:v>
                </c:pt>
                <c:pt idx="34">
                  <c:v>Q2017_4</c:v>
                </c:pt>
                <c:pt idx="35">
                  <c:v>Q2018_1</c:v>
                </c:pt>
                <c:pt idx="36">
                  <c:v>Q2018_2</c:v>
                </c:pt>
                <c:pt idx="37">
                  <c:v>Q2018_3</c:v>
                </c:pt>
                <c:pt idx="38">
                  <c:v>Q2018_4</c:v>
                </c:pt>
                <c:pt idx="39">
                  <c:v>Q2019_1</c:v>
                </c:pt>
                <c:pt idx="40">
                  <c:v>Q2019_2</c:v>
                </c:pt>
              </c:strCache>
            </c:strRef>
          </c:cat>
          <c:val>
            <c:numRef>
              <c:f>Sheet1!$I$6:$AW$6</c:f>
              <c:numCache>
                <c:formatCode>General</c:formatCode>
                <c:ptCount val="41"/>
                <c:pt idx="0">
                  <c:v>10076235.258889215</c:v>
                </c:pt>
                <c:pt idx="1">
                  <c:v>9786222.2140440922</c:v>
                </c:pt>
                <c:pt idx="2">
                  <c:v>9844376.6870786771</c:v>
                </c:pt>
                <c:pt idx="3">
                  <c:v>9695235.5149844028</c:v>
                </c:pt>
                <c:pt idx="4">
                  <c:v>9610310.8782314826</c:v>
                </c:pt>
                <c:pt idx="5">
                  <c:v>9481176.4414419569</c:v>
                </c:pt>
                <c:pt idx="6">
                  <c:v>9719866.7991690449</c:v>
                </c:pt>
                <c:pt idx="7">
                  <c:v>9785451.4309129082</c:v>
                </c:pt>
                <c:pt idx="8">
                  <c:v>9773048.8134917021</c:v>
                </c:pt>
                <c:pt idx="9">
                  <c:v>10000765.2598198</c:v>
                </c:pt>
                <c:pt idx="10">
                  <c:v>10210276.140507879</c:v>
                </c:pt>
                <c:pt idx="11">
                  <c:v>10120825.928952299</c:v>
                </c:pt>
                <c:pt idx="12">
                  <c:v>10191574.678957324</c:v>
                </c:pt>
                <c:pt idx="13">
                  <c:v>10310572.946685104</c:v>
                </c:pt>
                <c:pt idx="14">
                  <c:v>10265900.404745197</c:v>
                </c:pt>
                <c:pt idx="15">
                  <c:v>10241528.353351532</c:v>
                </c:pt>
                <c:pt idx="16">
                  <c:v>10373992.749080583</c:v>
                </c:pt>
                <c:pt idx="17">
                  <c:v>10709110.597408812</c:v>
                </c:pt>
                <c:pt idx="18">
                  <c:v>10773029.193595864</c:v>
                </c:pt>
                <c:pt idx="19">
                  <c:v>10779596.043318933</c:v>
                </c:pt>
                <c:pt idx="20">
                  <c:v>10755165.021505732</c:v>
                </c:pt>
                <c:pt idx="21">
                  <c:v>10843095.199466145</c:v>
                </c:pt>
                <c:pt idx="22">
                  <c:v>10910987.182549935</c:v>
                </c:pt>
                <c:pt idx="23">
                  <c:v>10796411.091465436</c:v>
                </c:pt>
                <c:pt idx="24">
                  <c:v>10835205.864025235</c:v>
                </c:pt>
                <c:pt idx="25">
                  <c:v>10929940.487274403</c:v>
                </c:pt>
                <c:pt idx="26">
                  <c:v>11180162.336618133</c:v>
                </c:pt>
                <c:pt idx="27">
                  <c:v>10983220.234466853</c:v>
                </c:pt>
                <c:pt idx="28">
                  <c:v>10917255.499425506</c:v>
                </c:pt>
                <c:pt idx="29">
                  <c:v>11028854.233785693</c:v>
                </c:pt>
                <c:pt idx="30">
                  <c:v>11155710.943674793</c:v>
                </c:pt>
                <c:pt idx="31">
                  <c:v>11336967.478755202</c:v>
                </c:pt>
                <c:pt idx="32">
                  <c:v>11198636.232910315</c:v>
                </c:pt>
                <c:pt idx="33">
                  <c:v>11379198.854642713</c:v>
                </c:pt>
                <c:pt idx="34">
                  <c:v>11243756.726333331</c:v>
                </c:pt>
                <c:pt idx="35">
                  <c:v>11354950.043871241</c:v>
                </c:pt>
                <c:pt idx="36">
                  <c:v>11319615.571304789</c:v>
                </c:pt>
                <c:pt idx="37">
                  <c:v>11254657.781547284</c:v>
                </c:pt>
                <c:pt idx="38" formatCode="#,##0">
                  <c:v>11346181.634907972</c:v>
                </c:pt>
                <c:pt idx="39">
                  <c:v>11220333.795381712</c:v>
                </c:pt>
                <c:pt idx="40">
                  <c:v>11171552.831337923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9A1-4B96-BE94-D744F979F876}"/>
            </c:ext>
          </c:extLst>
        </c:ser>
        <c:ser>
          <c:idx val="2"/>
          <c:order val="3"/>
          <c:tx>
            <c:strRef>
              <c:f>Sheet1!$C$5</c:f>
              <c:strCache>
                <c:ptCount val="1"/>
                <c:pt idx="0">
                  <c:v>InFormal Graph</c:v>
                </c:pt>
              </c:strCache>
            </c:strRef>
          </c:tx>
          <c:spPr>
            <a:solidFill>
              <a:schemeClr val="bg2">
                <a:lumMod val="90000"/>
              </a:schemeClr>
            </a:solidFill>
            <a:ln>
              <a:noFill/>
            </a:ln>
            <a:effectLst/>
          </c:spPr>
          <c:cat>
            <c:strRef>
              <c:f>Sheet1!$I$2:$AW$2</c:f>
              <c:strCache>
                <c:ptCount val="41"/>
                <c:pt idx="0">
                  <c:v>Q2009_2</c:v>
                </c:pt>
                <c:pt idx="1">
                  <c:v>Q2009_3</c:v>
                </c:pt>
                <c:pt idx="2">
                  <c:v>Q2009_4</c:v>
                </c:pt>
                <c:pt idx="3">
                  <c:v>Q2010_1</c:v>
                </c:pt>
                <c:pt idx="4">
                  <c:v>Q2010_2</c:v>
                </c:pt>
                <c:pt idx="5">
                  <c:v>Q2010_3</c:v>
                </c:pt>
                <c:pt idx="6">
                  <c:v>Q2010_4</c:v>
                </c:pt>
                <c:pt idx="7">
                  <c:v>Q2011_1</c:v>
                </c:pt>
                <c:pt idx="8">
                  <c:v>Q2011_2</c:v>
                </c:pt>
                <c:pt idx="9">
                  <c:v>Q2011_3</c:v>
                </c:pt>
                <c:pt idx="10">
                  <c:v>Q2011_4</c:v>
                </c:pt>
                <c:pt idx="11">
                  <c:v>Q2012_1</c:v>
                </c:pt>
                <c:pt idx="12">
                  <c:v>Q2012_2</c:v>
                </c:pt>
                <c:pt idx="13">
                  <c:v>Q2012_3</c:v>
                </c:pt>
                <c:pt idx="14">
                  <c:v>Q2012_4</c:v>
                </c:pt>
                <c:pt idx="15">
                  <c:v>Q2013_1</c:v>
                </c:pt>
                <c:pt idx="16">
                  <c:v>Q2013_2</c:v>
                </c:pt>
                <c:pt idx="17">
                  <c:v>Q2013_3</c:v>
                </c:pt>
                <c:pt idx="18">
                  <c:v>Q2013_4</c:v>
                </c:pt>
                <c:pt idx="19">
                  <c:v>Q2014_1</c:v>
                </c:pt>
                <c:pt idx="20">
                  <c:v>Q2014_2</c:v>
                </c:pt>
                <c:pt idx="21">
                  <c:v>Q2014_3</c:v>
                </c:pt>
                <c:pt idx="22">
                  <c:v>Q2014_4</c:v>
                </c:pt>
                <c:pt idx="23">
                  <c:v>Q2015_1</c:v>
                </c:pt>
                <c:pt idx="24">
                  <c:v>Q2015_2</c:v>
                </c:pt>
                <c:pt idx="25">
                  <c:v>Q2015_3</c:v>
                </c:pt>
                <c:pt idx="26">
                  <c:v>Q2015_4</c:v>
                </c:pt>
                <c:pt idx="27">
                  <c:v>Q2016_1</c:v>
                </c:pt>
                <c:pt idx="28">
                  <c:v>Q2016_2</c:v>
                </c:pt>
                <c:pt idx="29">
                  <c:v>Q2016_3</c:v>
                </c:pt>
                <c:pt idx="30">
                  <c:v>Q2016_4</c:v>
                </c:pt>
                <c:pt idx="31">
                  <c:v>Q2017_1</c:v>
                </c:pt>
                <c:pt idx="32">
                  <c:v>Q2017_2</c:v>
                </c:pt>
                <c:pt idx="33">
                  <c:v>Q2017_3</c:v>
                </c:pt>
                <c:pt idx="34">
                  <c:v>Q2017_4</c:v>
                </c:pt>
                <c:pt idx="35">
                  <c:v>Q2018_1</c:v>
                </c:pt>
                <c:pt idx="36">
                  <c:v>Q2018_2</c:v>
                </c:pt>
                <c:pt idx="37">
                  <c:v>Q2018_3</c:v>
                </c:pt>
                <c:pt idx="38">
                  <c:v>Q2018_4</c:v>
                </c:pt>
                <c:pt idx="39">
                  <c:v>Q2019_1</c:v>
                </c:pt>
                <c:pt idx="40">
                  <c:v>Q2019_2</c:v>
                </c:pt>
              </c:strCache>
            </c:strRef>
          </c:cat>
          <c:val>
            <c:numRef>
              <c:f>Sheet1!$I$5:$AW$5</c:f>
              <c:numCache>
                <c:formatCode>General</c:formatCode>
                <c:ptCount val="41"/>
                <c:pt idx="0">
                  <c:v>2242462.0792347966</c:v>
                </c:pt>
                <c:pt idx="1">
                  <c:v>2107880.9137486722</c:v>
                </c:pt>
                <c:pt idx="2">
                  <c:v>2249418.1856696233</c:v>
                </c:pt>
                <c:pt idx="3">
                  <c:v>2148043.5099334959</c:v>
                </c:pt>
                <c:pt idx="4">
                  <c:v>2292174.7902421528</c:v>
                </c:pt>
                <c:pt idx="5">
                  <c:v>2276931.0508083063</c:v>
                </c:pt>
                <c:pt idx="6">
                  <c:v>2317229.8851540796</c:v>
                </c:pt>
                <c:pt idx="7">
                  <c:v>2277210.9795533768</c:v>
                </c:pt>
                <c:pt idx="8">
                  <c:v>2306954.4234225787</c:v>
                </c:pt>
                <c:pt idx="9">
                  <c:v>2263658.9560647225</c:v>
                </c:pt>
                <c:pt idx="10">
                  <c:v>2231946.2110228622</c:v>
                </c:pt>
                <c:pt idx="11">
                  <c:v>2212257.8822689755</c:v>
                </c:pt>
                <c:pt idx="12">
                  <c:v>2208734.2130127386</c:v>
                </c:pt>
                <c:pt idx="13">
                  <c:v>2326894.2359232176</c:v>
                </c:pt>
                <c:pt idx="14">
                  <c:v>2350909.0511153648</c:v>
                </c:pt>
                <c:pt idx="15">
                  <c:v>2333942.2969881338</c:v>
                </c:pt>
                <c:pt idx="16">
                  <c:v>2359851.8891549073</c:v>
                </c:pt>
                <c:pt idx="17">
                  <c:v>2322666.8357817209</c:v>
                </c:pt>
                <c:pt idx="18">
                  <c:v>2445975.6695702425</c:v>
                </c:pt>
                <c:pt idx="19">
                  <c:v>2335951.266181339</c:v>
                </c:pt>
                <c:pt idx="20">
                  <c:v>2379097.0259041977</c:v>
                </c:pt>
                <c:pt idx="21">
                  <c:v>2407312.7778027272</c:v>
                </c:pt>
                <c:pt idx="22">
                  <c:v>2448084.1440229146</c:v>
                </c:pt>
                <c:pt idx="23">
                  <c:v>2483444.7076082681</c:v>
                </c:pt>
                <c:pt idx="24">
                  <c:v>2660699.8016901677</c:v>
                </c:pt>
                <c:pt idx="25">
                  <c:v>2721001.9561741501</c:v>
                </c:pt>
                <c:pt idx="26">
                  <c:v>2683973.6258890107</c:v>
                </c:pt>
                <c:pt idx="27">
                  <c:v>2564994.9473052523</c:v>
                </c:pt>
                <c:pt idx="28">
                  <c:v>2506605.5746264239</c:v>
                </c:pt>
                <c:pt idx="29">
                  <c:v>2641493.7476442871</c:v>
                </c:pt>
                <c:pt idx="30">
                  <c:v>2694981.1036625584</c:v>
                </c:pt>
                <c:pt idx="31">
                  <c:v>2680875.3675640509</c:v>
                </c:pt>
                <c:pt idx="32">
                  <c:v>2760513.5481585735</c:v>
                </c:pt>
                <c:pt idx="33">
                  <c:v>2689448.2100968631</c:v>
                </c:pt>
                <c:pt idx="34">
                  <c:v>2808243.7901133401</c:v>
                </c:pt>
                <c:pt idx="35">
                  <c:v>2901242.8742937027</c:v>
                </c:pt>
                <c:pt idx="36">
                  <c:v>2828445.9660277828</c:v>
                </c:pt>
                <c:pt idx="37">
                  <c:v>3016643.0759260925</c:v>
                </c:pt>
                <c:pt idx="38">
                  <c:v>3001372.8186058248</c:v>
                </c:pt>
                <c:pt idx="39">
                  <c:v>2933220.3780650813</c:v>
                </c:pt>
                <c:pt idx="40">
                  <c:v>3047675.8312959545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9A1-4B96-BE94-D744F979F876}"/>
            </c:ext>
          </c:extLst>
        </c:ser>
        <c:dLbls/>
        <c:axId val="118701056"/>
        <c:axId val="118711040"/>
      </c:areaChart>
      <c:lineChart>
        <c:grouping val="standard"/>
        <c:ser>
          <c:idx val="0"/>
          <c:order val="0"/>
          <c:tx>
            <c:strRef>
              <c:f>Sheet1!$C$3</c:f>
              <c:strCache>
                <c:ptCount val="1"/>
                <c:pt idx="0">
                  <c:v>Formal sector employment </c:v>
                </c:pt>
              </c:strCache>
            </c:strRef>
          </c:tx>
          <c:spPr>
            <a:ln w="571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6303043826129498E-2"/>
                  <c:y val="-2.5253987058823018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FEC-4CEA-9632-C88BDA1B27C8}"/>
                </c:ext>
              </c:extLst>
            </c:dLbl>
            <c:dLbl>
              <c:idx val="40"/>
              <c:layout>
                <c:manualLayout>
                  <c:x val="-2.1737140658868894E-16"/>
                  <c:y val="-5.3313972679737469E-2"/>
                </c:manualLayout>
              </c:layout>
              <c:numFmt formatCode="#\ ##0.0&quot;M&quot;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9A1-4B96-BE94-D744F979F876}"/>
                </c:ext>
              </c:extLst>
            </c:dLbl>
            <c:delete val="1"/>
            <c:numFmt formatCode="#\ ##0.0&quot;M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Sheet1!$I$2:$AW$2</c:f>
              <c:strCache>
                <c:ptCount val="41"/>
                <c:pt idx="0">
                  <c:v>Q2009_2</c:v>
                </c:pt>
                <c:pt idx="1">
                  <c:v>Q2009_3</c:v>
                </c:pt>
                <c:pt idx="2">
                  <c:v>Q2009_4</c:v>
                </c:pt>
                <c:pt idx="3">
                  <c:v>Q2010_1</c:v>
                </c:pt>
                <c:pt idx="4">
                  <c:v>Q2010_2</c:v>
                </c:pt>
                <c:pt idx="5">
                  <c:v>Q2010_3</c:v>
                </c:pt>
                <c:pt idx="6">
                  <c:v>Q2010_4</c:v>
                </c:pt>
                <c:pt idx="7">
                  <c:v>Q2011_1</c:v>
                </c:pt>
                <c:pt idx="8">
                  <c:v>Q2011_2</c:v>
                </c:pt>
                <c:pt idx="9">
                  <c:v>Q2011_3</c:v>
                </c:pt>
                <c:pt idx="10">
                  <c:v>Q2011_4</c:v>
                </c:pt>
                <c:pt idx="11">
                  <c:v>Q2012_1</c:v>
                </c:pt>
                <c:pt idx="12">
                  <c:v>Q2012_2</c:v>
                </c:pt>
                <c:pt idx="13">
                  <c:v>Q2012_3</c:v>
                </c:pt>
                <c:pt idx="14">
                  <c:v>Q2012_4</c:v>
                </c:pt>
                <c:pt idx="15">
                  <c:v>Q2013_1</c:v>
                </c:pt>
                <c:pt idx="16">
                  <c:v>Q2013_2</c:v>
                </c:pt>
                <c:pt idx="17">
                  <c:v>Q2013_3</c:v>
                </c:pt>
                <c:pt idx="18">
                  <c:v>Q2013_4</c:v>
                </c:pt>
                <c:pt idx="19">
                  <c:v>Q2014_1</c:v>
                </c:pt>
                <c:pt idx="20">
                  <c:v>Q2014_2</c:v>
                </c:pt>
                <c:pt idx="21">
                  <c:v>Q2014_3</c:v>
                </c:pt>
                <c:pt idx="22">
                  <c:v>Q2014_4</c:v>
                </c:pt>
                <c:pt idx="23">
                  <c:v>Q2015_1</c:v>
                </c:pt>
                <c:pt idx="24">
                  <c:v>Q2015_2</c:v>
                </c:pt>
                <c:pt idx="25">
                  <c:v>Q2015_3</c:v>
                </c:pt>
                <c:pt idx="26">
                  <c:v>Q2015_4</c:v>
                </c:pt>
                <c:pt idx="27">
                  <c:v>Q2016_1</c:v>
                </c:pt>
                <c:pt idx="28">
                  <c:v>Q2016_2</c:v>
                </c:pt>
                <c:pt idx="29">
                  <c:v>Q2016_3</c:v>
                </c:pt>
                <c:pt idx="30">
                  <c:v>Q2016_4</c:v>
                </c:pt>
                <c:pt idx="31">
                  <c:v>Q2017_1</c:v>
                </c:pt>
                <c:pt idx="32">
                  <c:v>Q2017_2</c:v>
                </c:pt>
                <c:pt idx="33">
                  <c:v>Q2017_3</c:v>
                </c:pt>
                <c:pt idx="34">
                  <c:v>Q2017_4</c:v>
                </c:pt>
                <c:pt idx="35">
                  <c:v>Q2018_1</c:v>
                </c:pt>
                <c:pt idx="36">
                  <c:v>Q2018_2</c:v>
                </c:pt>
                <c:pt idx="37">
                  <c:v>Q2018_3</c:v>
                </c:pt>
                <c:pt idx="38">
                  <c:v>Q2018_4</c:v>
                </c:pt>
                <c:pt idx="39">
                  <c:v>Q2019_1</c:v>
                </c:pt>
                <c:pt idx="40">
                  <c:v>Q2019_2</c:v>
                </c:pt>
              </c:strCache>
            </c:strRef>
          </c:cat>
          <c:val>
            <c:numRef>
              <c:f>Sheet1!$I$3:$AW$3</c:f>
              <c:numCache>
                <c:formatCode>General</c:formatCode>
                <c:ptCount val="41"/>
                <c:pt idx="0">
                  <c:v>10076235.258889215</c:v>
                </c:pt>
                <c:pt idx="1">
                  <c:v>9786222.2140440922</c:v>
                </c:pt>
                <c:pt idx="2">
                  <c:v>9844376.6870786771</c:v>
                </c:pt>
                <c:pt idx="3">
                  <c:v>9695235.5149844028</c:v>
                </c:pt>
                <c:pt idx="4">
                  <c:v>9610310.8782314826</c:v>
                </c:pt>
                <c:pt idx="5">
                  <c:v>9481176.4414419569</c:v>
                </c:pt>
                <c:pt idx="6">
                  <c:v>9719866.7991690449</c:v>
                </c:pt>
                <c:pt idx="7">
                  <c:v>9785451.4309129082</c:v>
                </c:pt>
                <c:pt idx="8">
                  <c:v>9773048.8134917021</c:v>
                </c:pt>
                <c:pt idx="9">
                  <c:v>10000765.2598198</c:v>
                </c:pt>
                <c:pt idx="10">
                  <c:v>10210276.140507879</c:v>
                </c:pt>
                <c:pt idx="11">
                  <c:v>10120825.928952299</c:v>
                </c:pt>
                <c:pt idx="12">
                  <c:v>10191574.678957324</c:v>
                </c:pt>
                <c:pt idx="13">
                  <c:v>10310572.946685104</c:v>
                </c:pt>
                <c:pt idx="14">
                  <c:v>10265900.404745197</c:v>
                </c:pt>
                <c:pt idx="15">
                  <c:v>10241528.353351532</c:v>
                </c:pt>
                <c:pt idx="16">
                  <c:v>10373992.749080583</c:v>
                </c:pt>
                <c:pt idx="17">
                  <c:v>10709110.597408812</c:v>
                </c:pt>
                <c:pt idx="18">
                  <c:v>10773029.193595864</c:v>
                </c:pt>
                <c:pt idx="19">
                  <c:v>10779596.043318933</c:v>
                </c:pt>
                <c:pt idx="20">
                  <c:v>10755165.021505732</c:v>
                </c:pt>
                <c:pt idx="21">
                  <c:v>10843095.199466145</c:v>
                </c:pt>
                <c:pt idx="22">
                  <c:v>10910987.182549935</c:v>
                </c:pt>
                <c:pt idx="23">
                  <c:v>10796411.091465436</c:v>
                </c:pt>
                <c:pt idx="24">
                  <c:v>10835205.864025235</c:v>
                </c:pt>
                <c:pt idx="25">
                  <c:v>10929940.487274403</c:v>
                </c:pt>
                <c:pt idx="26">
                  <c:v>11180162.336618133</c:v>
                </c:pt>
                <c:pt idx="27">
                  <c:v>10983220.234466853</c:v>
                </c:pt>
                <c:pt idx="28">
                  <c:v>10917255.499425506</c:v>
                </c:pt>
                <c:pt idx="29">
                  <c:v>11028854.233785693</c:v>
                </c:pt>
                <c:pt idx="30">
                  <c:v>11155710.943674793</c:v>
                </c:pt>
                <c:pt idx="31">
                  <c:v>11336967.478755202</c:v>
                </c:pt>
                <c:pt idx="32">
                  <c:v>11198636.232910315</c:v>
                </c:pt>
                <c:pt idx="33">
                  <c:v>11379198.854642713</c:v>
                </c:pt>
                <c:pt idx="34">
                  <c:v>11243756.726333331</c:v>
                </c:pt>
                <c:pt idx="35">
                  <c:v>11354950.043871241</c:v>
                </c:pt>
                <c:pt idx="36">
                  <c:v>11319615.571304789</c:v>
                </c:pt>
                <c:pt idx="37">
                  <c:v>11254657.781547284</c:v>
                </c:pt>
                <c:pt idx="38" formatCode="#,##0">
                  <c:v>11346181.634907972</c:v>
                </c:pt>
                <c:pt idx="39" formatCode="#,##0">
                  <c:v>11220333.795381712</c:v>
                </c:pt>
                <c:pt idx="40">
                  <c:v>11171552.831337923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9A1-4B96-BE94-D744F979F876}"/>
            </c:ext>
          </c:extLst>
        </c:ser>
        <c:ser>
          <c:idx val="1"/>
          <c:order val="1"/>
          <c:tx>
            <c:strRef>
              <c:f>Sheet1!$C$4</c:f>
              <c:strCache>
                <c:ptCount val="1"/>
                <c:pt idx="0">
                  <c:v>Informal sector employment</c:v>
                </c:pt>
              </c:strCache>
            </c:strRef>
          </c:tx>
          <c:spPr>
            <a:ln w="57150" cap="rnd">
              <a:solidFill>
                <a:schemeClr val="bg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2.9641897865690004E-3"/>
                  <c:y val="-5.6119971241828916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FEC-4CEA-9632-C88BDA1B27C8}"/>
                </c:ext>
              </c:extLst>
            </c:dLbl>
            <c:dLbl>
              <c:idx val="40"/>
              <c:layout>
                <c:manualLayout>
                  <c:x val="0"/>
                  <c:y val="-5.8925969803920369E-2"/>
                </c:manualLayout>
              </c:layout>
              <c:numFmt formatCode="#\ ##0.0&quot;M&quot;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9A1-4B96-BE94-D744F979F876}"/>
                </c:ext>
              </c:extLst>
            </c:dLbl>
            <c:delete val="1"/>
            <c:numFmt formatCode="#\ ##0.0&quot;M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Sheet1!$I$2:$AW$2</c:f>
              <c:strCache>
                <c:ptCount val="41"/>
                <c:pt idx="0">
                  <c:v>Q2009_2</c:v>
                </c:pt>
                <c:pt idx="1">
                  <c:v>Q2009_3</c:v>
                </c:pt>
                <c:pt idx="2">
                  <c:v>Q2009_4</c:v>
                </c:pt>
                <c:pt idx="3">
                  <c:v>Q2010_1</c:v>
                </c:pt>
                <c:pt idx="4">
                  <c:v>Q2010_2</c:v>
                </c:pt>
                <c:pt idx="5">
                  <c:v>Q2010_3</c:v>
                </c:pt>
                <c:pt idx="6">
                  <c:v>Q2010_4</c:v>
                </c:pt>
                <c:pt idx="7">
                  <c:v>Q2011_1</c:v>
                </c:pt>
                <c:pt idx="8">
                  <c:v>Q2011_2</c:v>
                </c:pt>
                <c:pt idx="9">
                  <c:v>Q2011_3</c:v>
                </c:pt>
                <c:pt idx="10">
                  <c:v>Q2011_4</c:v>
                </c:pt>
                <c:pt idx="11">
                  <c:v>Q2012_1</c:v>
                </c:pt>
                <c:pt idx="12">
                  <c:v>Q2012_2</c:v>
                </c:pt>
                <c:pt idx="13">
                  <c:v>Q2012_3</c:v>
                </c:pt>
                <c:pt idx="14">
                  <c:v>Q2012_4</c:v>
                </c:pt>
                <c:pt idx="15">
                  <c:v>Q2013_1</c:v>
                </c:pt>
                <c:pt idx="16">
                  <c:v>Q2013_2</c:v>
                </c:pt>
                <c:pt idx="17">
                  <c:v>Q2013_3</c:v>
                </c:pt>
                <c:pt idx="18">
                  <c:v>Q2013_4</c:v>
                </c:pt>
                <c:pt idx="19">
                  <c:v>Q2014_1</c:v>
                </c:pt>
                <c:pt idx="20">
                  <c:v>Q2014_2</c:v>
                </c:pt>
                <c:pt idx="21">
                  <c:v>Q2014_3</c:v>
                </c:pt>
                <c:pt idx="22">
                  <c:v>Q2014_4</c:v>
                </c:pt>
                <c:pt idx="23">
                  <c:v>Q2015_1</c:v>
                </c:pt>
                <c:pt idx="24">
                  <c:v>Q2015_2</c:v>
                </c:pt>
                <c:pt idx="25">
                  <c:v>Q2015_3</c:v>
                </c:pt>
                <c:pt idx="26">
                  <c:v>Q2015_4</c:v>
                </c:pt>
                <c:pt idx="27">
                  <c:v>Q2016_1</c:v>
                </c:pt>
                <c:pt idx="28">
                  <c:v>Q2016_2</c:v>
                </c:pt>
                <c:pt idx="29">
                  <c:v>Q2016_3</c:v>
                </c:pt>
                <c:pt idx="30">
                  <c:v>Q2016_4</c:v>
                </c:pt>
                <c:pt idx="31">
                  <c:v>Q2017_1</c:v>
                </c:pt>
                <c:pt idx="32">
                  <c:v>Q2017_2</c:v>
                </c:pt>
                <c:pt idx="33">
                  <c:v>Q2017_3</c:v>
                </c:pt>
                <c:pt idx="34">
                  <c:v>Q2017_4</c:v>
                </c:pt>
                <c:pt idx="35">
                  <c:v>Q2018_1</c:v>
                </c:pt>
                <c:pt idx="36">
                  <c:v>Q2018_2</c:v>
                </c:pt>
                <c:pt idx="37">
                  <c:v>Q2018_3</c:v>
                </c:pt>
                <c:pt idx="38">
                  <c:v>Q2018_4</c:v>
                </c:pt>
                <c:pt idx="39">
                  <c:v>Q2019_1</c:v>
                </c:pt>
                <c:pt idx="40">
                  <c:v>Q2019_2</c:v>
                </c:pt>
              </c:strCache>
            </c:strRef>
          </c:cat>
          <c:val>
            <c:numRef>
              <c:f>Sheet1!$I$4:$AW$4</c:f>
              <c:numCache>
                <c:formatCode>General</c:formatCode>
                <c:ptCount val="41"/>
                <c:pt idx="0">
                  <c:v>2242462.0792347966</c:v>
                </c:pt>
                <c:pt idx="1">
                  <c:v>2107880.9137486722</c:v>
                </c:pt>
                <c:pt idx="2">
                  <c:v>2249418.1856696233</c:v>
                </c:pt>
                <c:pt idx="3">
                  <c:v>2148043.5099334959</c:v>
                </c:pt>
                <c:pt idx="4">
                  <c:v>2292174.7902421528</c:v>
                </c:pt>
                <c:pt idx="5">
                  <c:v>2276931.0508083063</c:v>
                </c:pt>
                <c:pt idx="6">
                  <c:v>2317229.8851540796</c:v>
                </c:pt>
                <c:pt idx="7">
                  <c:v>2277210.9795533768</c:v>
                </c:pt>
                <c:pt idx="8">
                  <c:v>2306954.4234225787</c:v>
                </c:pt>
                <c:pt idx="9">
                  <c:v>2263658.9560647225</c:v>
                </c:pt>
                <c:pt idx="10">
                  <c:v>2231946.2110228622</c:v>
                </c:pt>
                <c:pt idx="11">
                  <c:v>2212257.8822689755</c:v>
                </c:pt>
                <c:pt idx="12">
                  <c:v>2208734.2130127386</c:v>
                </c:pt>
                <c:pt idx="13">
                  <c:v>2326894.2359232176</c:v>
                </c:pt>
                <c:pt idx="14">
                  <c:v>2350909.0511153648</c:v>
                </c:pt>
                <c:pt idx="15">
                  <c:v>2333942.2969881338</c:v>
                </c:pt>
                <c:pt idx="16">
                  <c:v>2359851.8891549073</c:v>
                </c:pt>
                <c:pt idx="17">
                  <c:v>2322666.8357817209</c:v>
                </c:pt>
                <c:pt idx="18">
                  <c:v>2445975.6695702425</c:v>
                </c:pt>
                <c:pt idx="19">
                  <c:v>2335951.266181339</c:v>
                </c:pt>
                <c:pt idx="20">
                  <c:v>2379097.0259041977</c:v>
                </c:pt>
                <c:pt idx="21">
                  <c:v>2407312.7778027272</c:v>
                </c:pt>
                <c:pt idx="22">
                  <c:v>2448084.1440229146</c:v>
                </c:pt>
                <c:pt idx="23">
                  <c:v>2483444.7076082681</c:v>
                </c:pt>
                <c:pt idx="24">
                  <c:v>2660699.8016901677</c:v>
                </c:pt>
                <c:pt idx="25">
                  <c:v>2721001.9561741501</c:v>
                </c:pt>
                <c:pt idx="26">
                  <c:v>2683973.6258890107</c:v>
                </c:pt>
                <c:pt idx="27">
                  <c:v>2564994.9473052523</c:v>
                </c:pt>
                <c:pt idx="28">
                  <c:v>2506605.5746264239</c:v>
                </c:pt>
                <c:pt idx="29">
                  <c:v>2641493.7476442871</c:v>
                </c:pt>
                <c:pt idx="30">
                  <c:v>2694981.1036625584</c:v>
                </c:pt>
                <c:pt idx="31">
                  <c:v>2680875.3675640509</c:v>
                </c:pt>
                <c:pt idx="32">
                  <c:v>2760513.5481585735</c:v>
                </c:pt>
                <c:pt idx="33">
                  <c:v>2689448.2100968631</c:v>
                </c:pt>
                <c:pt idx="34">
                  <c:v>2808243.7901133401</c:v>
                </c:pt>
                <c:pt idx="35">
                  <c:v>2901242.8742937027</c:v>
                </c:pt>
                <c:pt idx="36">
                  <c:v>2828445.9660277828</c:v>
                </c:pt>
                <c:pt idx="37">
                  <c:v>3016643.0759260925</c:v>
                </c:pt>
                <c:pt idx="38">
                  <c:v>3001372.8186058248</c:v>
                </c:pt>
                <c:pt idx="39" formatCode="#,##0">
                  <c:v>2933220.3780650813</c:v>
                </c:pt>
                <c:pt idx="40">
                  <c:v>3047675.8312959545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9A1-4B96-BE94-D744F979F876}"/>
            </c:ext>
          </c:extLst>
        </c:ser>
        <c:dLbls/>
        <c:marker val="1"/>
        <c:axId val="118701056"/>
        <c:axId val="118711040"/>
      </c:lineChart>
      <c:catAx>
        <c:axId val="118701056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118711040"/>
        <c:crosses val="autoZero"/>
        <c:auto val="1"/>
        <c:lblAlgn val="ctr"/>
        <c:lblOffset val="100"/>
      </c:catAx>
      <c:valAx>
        <c:axId val="118711040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8701056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1.1856759146276003E-2"/>
                <c:y val="0.36477981307188795"/>
              </c:manualLayout>
            </c:layout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6009242700631826E-2"/>
          <c:y val="3.3449348539817424E-2"/>
          <c:w val="0.91834509427267941"/>
          <c:h val="0.93310130292036519"/>
        </c:manualLayout>
      </c:layout>
      <c:barChart>
        <c:barDir val="col"/>
        <c:grouping val="stacked"/>
        <c:ser>
          <c:idx val="1"/>
          <c:order val="0"/>
          <c:tx>
            <c:strRef>
              <c:f>Sheet1!$D$6</c:f>
              <c:strCache>
                <c:ptCount val="1"/>
                <c:pt idx="0">
                  <c:v>Long term unemployment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c:spPr>
          <c:dLbls>
            <c:dLbl>
              <c:idx val="40"/>
              <c:numFmt formatCode="#\ ##0.0\ &quot;M&quot;" sourceLinked="0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6CE-4B3F-AE29-71365013AA24}"/>
                </c:ext>
              </c:extLst>
            </c:dLbl>
            <c:delete val="1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Sheet1!$E$3:$AX$4</c:f>
              <c:multiLvlStrCache>
                <c:ptCount val="41"/>
                <c:lvl>
                  <c:pt idx="0">
                    <c:v>Q2</c:v>
                  </c:pt>
                  <c:pt idx="1">
                    <c:v>Q3</c:v>
                  </c:pt>
                  <c:pt idx="2">
                    <c:v>Q4</c:v>
                  </c:pt>
                  <c:pt idx="3">
                    <c:v>Q1</c:v>
                  </c:pt>
                  <c:pt idx="4">
                    <c:v>Q2</c:v>
                  </c:pt>
                  <c:pt idx="5">
                    <c:v>Q3</c:v>
                  </c:pt>
                  <c:pt idx="6">
                    <c:v>Q4</c:v>
                  </c:pt>
                  <c:pt idx="7">
                    <c:v>Q1</c:v>
                  </c:pt>
                  <c:pt idx="8">
                    <c:v>Q2</c:v>
                  </c:pt>
                  <c:pt idx="9">
                    <c:v>Q3</c:v>
                  </c:pt>
                  <c:pt idx="10">
                    <c:v>Q4</c:v>
                  </c:pt>
                  <c:pt idx="11">
                    <c:v>Q1</c:v>
                  </c:pt>
                  <c:pt idx="12">
                    <c:v>Q2</c:v>
                  </c:pt>
                  <c:pt idx="13">
                    <c:v>Q3</c:v>
                  </c:pt>
                  <c:pt idx="14">
                    <c:v>Q4</c:v>
                  </c:pt>
                  <c:pt idx="15">
                    <c:v>Q1</c:v>
                  </c:pt>
                  <c:pt idx="16">
                    <c:v>Q2</c:v>
                  </c:pt>
                  <c:pt idx="17">
                    <c:v>Q3</c:v>
                  </c:pt>
                  <c:pt idx="18">
                    <c:v>Q4</c:v>
                  </c:pt>
                  <c:pt idx="19">
                    <c:v>Q1</c:v>
                  </c:pt>
                  <c:pt idx="20">
                    <c:v>Q2</c:v>
                  </c:pt>
                  <c:pt idx="21">
                    <c:v>Q3</c:v>
                  </c:pt>
                  <c:pt idx="22">
                    <c:v>Q4</c:v>
                  </c:pt>
                  <c:pt idx="23">
                    <c:v>Q1</c:v>
                  </c:pt>
                  <c:pt idx="24">
                    <c:v>Q2</c:v>
                  </c:pt>
                  <c:pt idx="25">
                    <c:v>Q3</c:v>
                  </c:pt>
                  <c:pt idx="26">
                    <c:v>Q4</c:v>
                  </c:pt>
                  <c:pt idx="27">
                    <c:v>Q1</c:v>
                  </c:pt>
                  <c:pt idx="28">
                    <c:v>Q2</c:v>
                  </c:pt>
                  <c:pt idx="29">
                    <c:v>Q3</c:v>
                  </c:pt>
                  <c:pt idx="30">
                    <c:v>Q4</c:v>
                  </c:pt>
                  <c:pt idx="31">
                    <c:v>Q1</c:v>
                  </c:pt>
                  <c:pt idx="32">
                    <c:v>Q2</c:v>
                  </c:pt>
                  <c:pt idx="33">
                    <c:v>Q3</c:v>
                  </c:pt>
                  <c:pt idx="34">
                    <c:v>Q4</c:v>
                  </c:pt>
                  <c:pt idx="35">
                    <c:v>Q1</c:v>
                  </c:pt>
                  <c:pt idx="36">
                    <c:v>Q2</c:v>
                  </c:pt>
                  <c:pt idx="37">
                    <c:v>Q3</c:v>
                  </c:pt>
                  <c:pt idx="38">
                    <c:v>Q4</c:v>
                  </c:pt>
                  <c:pt idx="39">
                    <c:v>Q1</c:v>
                  </c:pt>
                  <c:pt idx="40">
                    <c:v>Q2</c:v>
                  </c:pt>
                </c:lvl>
                <c:lvl>
                  <c:pt idx="3">
                    <c:v>2010</c:v>
                  </c:pt>
                  <c:pt idx="7">
                    <c:v>2011</c:v>
                  </c:pt>
                  <c:pt idx="11">
                    <c:v>2012</c:v>
                  </c:pt>
                  <c:pt idx="15">
                    <c:v>2013</c:v>
                  </c:pt>
                  <c:pt idx="19">
                    <c:v>2014</c:v>
                  </c:pt>
                  <c:pt idx="23">
                    <c:v>2015</c:v>
                  </c:pt>
                  <c:pt idx="27">
                    <c:v>2016</c:v>
                  </c:pt>
                  <c:pt idx="31">
                    <c:v>2017</c:v>
                  </c:pt>
                  <c:pt idx="35">
                    <c:v>2018</c:v>
                  </c:pt>
                  <c:pt idx="39">
                    <c:v>2019</c:v>
                  </c:pt>
                </c:lvl>
              </c:multiLvlStrCache>
            </c:multiLvlStrRef>
          </c:cat>
          <c:val>
            <c:numRef>
              <c:f>Sheet1!$E$6:$AX$6</c:f>
              <c:numCache>
                <c:formatCode>General</c:formatCode>
                <c:ptCount val="41"/>
                <c:pt idx="0">
                  <c:v>2.6388392788675747</c:v>
                </c:pt>
                <c:pt idx="1">
                  <c:v>2.6993361326712879</c:v>
                </c:pt>
                <c:pt idx="2">
                  <c:v>2.6546103375272918</c:v>
                </c:pt>
                <c:pt idx="3">
                  <c:v>2.9538563752891647</c:v>
                </c:pt>
                <c:pt idx="4">
                  <c:v>2.9703061486802769</c:v>
                </c:pt>
                <c:pt idx="5">
                  <c:v>3.0793122354623881</c:v>
                </c:pt>
                <c:pt idx="6">
                  <c:v>2.9889943734268329</c:v>
                </c:pt>
                <c:pt idx="7">
                  <c:v>3.1673795136853502</c:v>
                </c:pt>
                <c:pt idx="8">
                  <c:v>3.2921810002870036</c:v>
                </c:pt>
                <c:pt idx="9">
                  <c:v>3.2242736416957332</c:v>
                </c:pt>
                <c:pt idx="10">
                  <c:v>3.0357433162491056</c:v>
                </c:pt>
                <c:pt idx="11">
                  <c:v>3.2441818932976219</c:v>
                </c:pt>
                <c:pt idx="12">
                  <c:v>3.2160960999794175</c:v>
                </c:pt>
                <c:pt idx="13">
                  <c:v>3.2974676633613167</c:v>
                </c:pt>
                <c:pt idx="14">
                  <c:v>3.2118450649702432</c:v>
                </c:pt>
                <c:pt idx="15">
                  <c:v>3.1845578742101601</c:v>
                </c:pt>
                <c:pt idx="16">
                  <c:v>3.318694968116779</c:v>
                </c:pt>
                <c:pt idx="17">
                  <c:v>3.1941929468051509</c:v>
                </c:pt>
                <c:pt idx="18">
                  <c:v>3.2074902499270568</c:v>
                </c:pt>
                <c:pt idx="19">
                  <c:v>3.341721841551895</c:v>
                </c:pt>
                <c:pt idx="20">
                  <c:v>3.3887424854163837</c:v>
                </c:pt>
                <c:pt idx="21">
                  <c:v>3.3976236419616535</c:v>
                </c:pt>
                <c:pt idx="22">
                  <c:v>3.2345368226877849</c:v>
                </c:pt>
                <c:pt idx="23">
                  <c:v>3.5174185997529319</c:v>
                </c:pt>
                <c:pt idx="24">
                  <c:v>3.3441133773029632</c:v>
                </c:pt>
                <c:pt idx="25">
                  <c:v>3.5912593765481549</c:v>
                </c:pt>
                <c:pt idx="26">
                  <c:v>3.4725765701162401</c:v>
                </c:pt>
                <c:pt idx="27">
                  <c:v>3.7127274437644475</c:v>
                </c:pt>
                <c:pt idx="28">
                  <c:v>3.7679568355627162</c:v>
                </c:pt>
                <c:pt idx="29">
                  <c:v>3.9038120030593193</c:v>
                </c:pt>
                <c:pt idx="30">
                  <c:v>3.9426571737209266</c:v>
                </c:pt>
                <c:pt idx="31">
                  <c:v>4.088202508412456</c:v>
                </c:pt>
                <c:pt idx="32">
                  <c:v>4.1534850803612322</c:v>
                </c:pt>
                <c:pt idx="33">
                  <c:v>4.1809307311987265</c:v>
                </c:pt>
                <c:pt idx="34">
                  <c:v>4.0221833158500484</c:v>
                </c:pt>
                <c:pt idx="35">
                  <c:v>4.0979559898143085</c:v>
                </c:pt>
                <c:pt idx="36">
                  <c:v>4.1845628671853907</c:v>
                </c:pt>
                <c:pt idx="37">
                  <c:v>4.2720499727102004</c:v>
                </c:pt>
                <c:pt idx="38">
                  <c:v>4.3628189352315356</c:v>
                </c:pt>
                <c:pt idx="39">
                  <c:v>4.2778101195351956</c:v>
                </c:pt>
                <c:pt idx="40">
                  <c:v>4.7574389627539535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4BA-429B-814D-B1D331DA62BE}"/>
            </c:ext>
          </c:extLst>
        </c:ser>
        <c:ser>
          <c:idx val="2"/>
          <c:order val="1"/>
          <c:tx>
            <c:strRef>
              <c:f>Sheet1!$D$7</c:f>
              <c:strCache>
                <c:ptCount val="1"/>
                <c:pt idx="0">
                  <c:v>Short term unemployment</c:v>
                </c:pt>
              </c:strCache>
            </c:strRef>
          </c:tx>
          <c:spPr>
            <a:solidFill>
              <a:srgbClr val="1F497D">
                <a:lumMod val="40000"/>
                <a:lumOff val="60000"/>
              </a:srgbClr>
            </a:solidFill>
            <a:ln>
              <a:noFill/>
            </a:ln>
            <a:effectLst/>
          </c:spPr>
          <c:dLbls>
            <c:dLbl>
              <c:idx val="40"/>
              <c:numFmt formatCode="#\ ##0.0\ &quot;M&quot;" sourceLinked="0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6CE-4B3F-AE29-71365013AA24}"/>
                </c:ext>
              </c:extLst>
            </c:dLbl>
            <c:delete val="1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Sheet1!$E$3:$AX$4</c:f>
              <c:multiLvlStrCache>
                <c:ptCount val="41"/>
                <c:lvl>
                  <c:pt idx="0">
                    <c:v>Q2</c:v>
                  </c:pt>
                  <c:pt idx="1">
                    <c:v>Q3</c:v>
                  </c:pt>
                  <c:pt idx="2">
                    <c:v>Q4</c:v>
                  </c:pt>
                  <c:pt idx="3">
                    <c:v>Q1</c:v>
                  </c:pt>
                  <c:pt idx="4">
                    <c:v>Q2</c:v>
                  </c:pt>
                  <c:pt idx="5">
                    <c:v>Q3</c:v>
                  </c:pt>
                  <c:pt idx="6">
                    <c:v>Q4</c:v>
                  </c:pt>
                  <c:pt idx="7">
                    <c:v>Q1</c:v>
                  </c:pt>
                  <c:pt idx="8">
                    <c:v>Q2</c:v>
                  </c:pt>
                  <c:pt idx="9">
                    <c:v>Q3</c:v>
                  </c:pt>
                  <c:pt idx="10">
                    <c:v>Q4</c:v>
                  </c:pt>
                  <c:pt idx="11">
                    <c:v>Q1</c:v>
                  </c:pt>
                  <c:pt idx="12">
                    <c:v>Q2</c:v>
                  </c:pt>
                  <c:pt idx="13">
                    <c:v>Q3</c:v>
                  </c:pt>
                  <c:pt idx="14">
                    <c:v>Q4</c:v>
                  </c:pt>
                  <c:pt idx="15">
                    <c:v>Q1</c:v>
                  </c:pt>
                  <c:pt idx="16">
                    <c:v>Q2</c:v>
                  </c:pt>
                  <c:pt idx="17">
                    <c:v>Q3</c:v>
                  </c:pt>
                  <c:pt idx="18">
                    <c:v>Q4</c:v>
                  </c:pt>
                  <c:pt idx="19">
                    <c:v>Q1</c:v>
                  </c:pt>
                  <c:pt idx="20">
                    <c:v>Q2</c:v>
                  </c:pt>
                  <c:pt idx="21">
                    <c:v>Q3</c:v>
                  </c:pt>
                  <c:pt idx="22">
                    <c:v>Q4</c:v>
                  </c:pt>
                  <c:pt idx="23">
                    <c:v>Q1</c:v>
                  </c:pt>
                  <c:pt idx="24">
                    <c:v>Q2</c:v>
                  </c:pt>
                  <c:pt idx="25">
                    <c:v>Q3</c:v>
                  </c:pt>
                  <c:pt idx="26">
                    <c:v>Q4</c:v>
                  </c:pt>
                  <c:pt idx="27">
                    <c:v>Q1</c:v>
                  </c:pt>
                  <c:pt idx="28">
                    <c:v>Q2</c:v>
                  </c:pt>
                  <c:pt idx="29">
                    <c:v>Q3</c:v>
                  </c:pt>
                  <c:pt idx="30">
                    <c:v>Q4</c:v>
                  </c:pt>
                  <c:pt idx="31">
                    <c:v>Q1</c:v>
                  </c:pt>
                  <c:pt idx="32">
                    <c:v>Q2</c:v>
                  </c:pt>
                  <c:pt idx="33">
                    <c:v>Q3</c:v>
                  </c:pt>
                  <c:pt idx="34">
                    <c:v>Q4</c:v>
                  </c:pt>
                  <c:pt idx="35">
                    <c:v>Q1</c:v>
                  </c:pt>
                  <c:pt idx="36">
                    <c:v>Q2</c:v>
                  </c:pt>
                  <c:pt idx="37">
                    <c:v>Q3</c:v>
                  </c:pt>
                  <c:pt idx="38">
                    <c:v>Q4</c:v>
                  </c:pt>
                  <c:pt idx="39">
                    <c:v>Q1</c:v>
                  </c:pt>
                  <c:pt idx="40">
                    <c:v>Q2</c:v>
                  </c:pt>
                </c:lvl>
                <c:lvl>
                  <c:pt idx="3">
                    <c:v>2010</c:v>
                  </c:pt>
                  <c:pt idx="7">
                    <c:v>2011</c:v>
                  </c:pt>
                  <c:pt idx="11">
                    <c:v>2012</c:v>
                  </c:pt>
                  <c:pt idx="15">
                    <c:v>2013</c:v>
                  </c:pt>
                  <c:pt idx="19">
                    <c:v>2014</c:v>
                  </c:pt>
                  <c:pt idx="23">
                    <c:v>2015</c:v>
                  </c:pt>
                  <c:pt idx="27">
                    <c:v>2016</c:v>
                  </c:pt>
                  <c:pt idx="31">
                    <c:v>2017</c:v>
                  </c:pt>
                  <c:pt idx="35">
                    <c:v>2018</c:v>
                  </c:pt>
                  <c:pt idx="39">
                    <c:v>2019</c:v>
                  </c:pt>
                </c:lvl>
              </c:multiLvlStrCache>
            </c:multiLvlStrRef>
          </c:cat>
          <c:val>
            <c:numRef>
              <c:f>Sheet1!$E$7:$AX$7</c:f>
              <c:numCache>
                <c:formatCode>General</c:formatCode>
                <c:ptCount val="41"/>
                <c:pt idx="0">
                  <c:v>1.7020645248174959</c:v>
                </c:pt>
                <c:pt idx="1">
                  <c:v>1.7767579163250891</c:v>
                </c:pt>
                <c:pt idx="2">
                  <c:v>1.7740326597143101</c:v>
                </c:pt>
                <c:pt idx="3">
                  <c:v>1.6585607226514461</c:v>
                </c:pt>
                <c:pt idx="4">
                  <c:v>1.6515826949025891</c:v>
                </c:pt>
                <c:pt idx="5">
                  <c:v>1.5754572687239721</c:v>
                </c:pt>
                <c:pt idx="6">
                  <c:v>1.3788521082614262</c:v>
                </c:pt>
                <c:pt idx="7">
                  <c:v>1.4296577559963042</c:v>
                </c:pt>
                <c:pt idx="8">
                  <c:v>1.4894714810720149</c:v>
                </c:pt>
                <c:pt idx="9">
                  <c:v>1.4749574466700013</c:v>
                </c:pt>
                <c:pt idx="10">
                  <c:v>1.4315818077306193</c:v>
                </c:pt>
                <c:pt idx="11">
                  <c:v>1.5245786106208683</c:v>
                </c:pt>
                <c:pt idx="12">
                  <c:v>1.5046554851420992</c:v>
                </c:pt>
                <c:pt idx="13">
                  <c:v>1.6037917697652879</c:v>
                </c:pt>
                <c:pt idx="14">
                  <c:v>1.4976485136457887</c:v>
                </c:pt>
                <c:pt idx="15">
                  <c:v>1.6773945805761377</c:v>
                </c:pt>
                <c:pt idx="16">
                  <c:v>1.6531507332403088</c:v>
                </c:pt>
                <c:pt idx="17">
                  <c:v>1.6860847124627296</c:v>
                </c:pt>
                <c:pt idx="18">
                  <c:v>1.6226180169377775</c:v>
                </c:pt>
                <c:pt idx="19">
                  <c:v>1.7252443440985541</c:v>
                </c:pt>
                <c:pt idx="20">
                  <c:v>1.7651731418607097</c:v>
                </c:pt>
                <c:pt idx="21">
                  <c:v>1.7533681847565397</c:v>
                </c:pt>
                <c:pt idx="22">
                  <c:v>1.6741293074901318</c:v>
                </c:pt>
                <c:pt idx="23">
                  <c:v>2.0172811350068147</c:v>
                </c:pt>
                <c:pt idx="24">
                  <c:v>1.8860258005936441</c:v>
                </c:pt>
                <c:pt idx="25">
                  <c:v>1.8267454336406455</c:v>
                </c:pt>
                <c:pt idx="26">
                  <c:v>1.7202893774855688</c:v>
                </c:pt>
                <c:pt idx="27">
                  <c:v>2.0105351822696953</c:v>
                </c:pt>
                <c:pt idx="28">
                  <c:v>1.8656046379164084</c:v>
                </c:pt>
                <c:pt idx="29">
                  <c:v>1.9690658386308886</c:v>
                </c:pt>
                <c:pt idx="30">
                  <c:v>1.838138691306284</c:v>
                </c:pt>
                <c:pt idx="31">
                  <c:v>2.1259095530113443</c:v>
                </c:pt>
                <c:pt idx="32">
                  <c:v>2.0233889578717301</c:v>
                </c:pt>
                <c:pt idx="33">
                  <c:v>2.0293956669108386</c:v>
                </c:pt>
                <c:pt idx="34">
                  <c:v>1.8578610400034796</c:v>
                </c:pt>
                <c:pt idx="35">
                  <c:v>1.882444696340829</c:v>
                </c:pt>
                <c:pt idx="36">
                  <c:v>1.8979391415126328</c:v>
                </c:pt>
                <c:pt idx="37">
                  <c:v>1.9373357862154956</c:v>
                </c:pt>
                <c:pt idx="38">
                  <c:v>1.7764461036282146</c:v>
                </c:pt>
                <c:pt idx="39">
                  <c:v>1.9229751690225476</c:v>
                </c:pt>
                <c:pt idx="40">
                  <c:v>1.8978659010239911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4BA-429B-814D-B1D331DA62BE}"/>
            </c:ext>
          </c:extLst>
        </c:ser>
        <c:dLbls/>
        <c:gapWidth val="10"/>
        <c:overlap val="100"/>
        <c:axId val="118980608"/>
        <c:axId val="118978816"/>
      </c:barChart>
      <c:lineChart>
        <c:grouping val="standard"/>
        <c:ser>
          <c:idx val="0"/>
          <c:order val="2"/>
          <c:tx>
            <c:strRef>
              <c:f>Sheet1!$D$5</c:f>
              <c:strCache>
                <c:ptCount val="1"/>
                <c:pt idx="0">
                  <c:v>Number of unemployed</c:v>
                </c:pt>
              </c:strCache>
            </c:strRef>
          </c:tx>
          <c:spPr>
            <a:ln w="85725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dPt>
            <c:idx val="27"/>
            <c:extLst xmlns:c16r2="http://schemas.microsoft.com/office/drawing/2015/06/chart">
              <c:ext xmlns:c16="http://schemas.microsoft.com/office/drawing/2014/chart" uri="{C3380CC4-5D6E-409C-BE32-E72D297353CC}">
                <c16:uniqueId val="{00000002-54BA-429B-814D-B1D331DA62BE}"/>
              </c:ext>
            </c:extLst>
          </c:dPt>
          <c:dPt>
            <c:idx val="30"/>
            <c:extLst xmlns:c16r2="http://schemas.microsoft.com/office/drawing/2015/06/chart">
              <c:ext xmlns:c16="http://schemas.microsoft.com/office/drawing/2014/chart" uri="{C3380CC4-5D6E-409C-BE32-E72D297353CC}">
                <c16:uniqueId val="{00000004-54BA-429B-814D-B1D331DA62BE}"/>
              </c:ext>
            </c:extLst>
          </c:dPt>
          <c:dPt>
            <c:idx val="35"/>
            <c:extLst xmlns:c16r2="http://schemas.microsoft.com/office/drawing/2015/06/chart">
              <c:ext xmlns:c16="http://schemas.microsoft.com/office/drawing/2014/chart" uri="{C3380CC4-5D6E-409C-BE32-E72D297353CC}">
                <c16:uniqueId val="{00000002-9091-4684-BC62-7FE78F5EA26A}"/>
              </c:ext>
            </c:extLst>
          </c:dPt>
          <c:cat>
            <c:multiLvlStrRef>
              <c:f>Sheet1!$E$3:$AX$4</c:f>
              <c:multiLvlStrCache>
                <c:ptCount val="41"/>
                <c:lvl>
                  <c:pt idx="0">
                    <c:v>Q2</c:v>
                  </c:pt>
                  <c:pt idx="1">
                    <c:v>Q3</c:v>
                  </c:pt>
                  <c:pt idx="2">
                    <c:v>Q4</c:v>
                  </c:pt>
                  <c:pt idx="3">
                    <c:v>Q1</c:v>
                  </c:pt>
                  <c:pt idx="4">
                    <c:v>Q2</c:v>
                  </c:pt>
                  <c:pt idx="5">
                    <c:v>Q3</c:v>
                  </c:pt>
                  <c:pt idx="6">
                    <c:v>Q4</c:v>
                  </c:pt>
                  <c:pt idx="7">
                    <c:v>Q1</c:v>
                  </c:pt>
                  <c:pt idx="8">
                    <c:v>Q2</c:v>
                  </c:pt>
                  <c:pt idx="9">
                    <c:v>Q3</c:v>
                  </c:pt>
                  <c:pt idx="10">
                    <c:v>Q4</c:v>
                  </c:pt>
                  <c:pt idx="11">
                    <c:v>Q1</c:v>
                  </c:pt>
                  <c:pt idx="12">
                    <c:v>Q2</c:v>
                  </c:pt>
                  <c:pt idx="13">
                    <c:v>Q3</c:v>
                  </c:pt>
                  <c:pt idx="14">
                    <c:v>Q4</c:v>
                  </c:pt>
                  <c:pt idx="15">
                    <c:v>Q1</c:v>
                  </c:pt>
                  <c:pt idx="16">
                    <c:v>Q2</c:v>
                  </c:pt>
                  <c:pt idx="17">
                    <c:v>Q3</c:v>
                  </c:pt>
                  <c:pt idx="18">
                    <c:v>Q4</c:v>
                  </c:pt>
                  <c:pt idx="19">
                    <c:v>Q1</c:v>
                  </c:pt>
                  <c:pt idx="20">
                    <c:v>Q2</c:v>
                  </c:pt>
                  <c:pt idx="21">
                    <c:v>Q3</c:v>
                  </c:pt>
                  <c:pt idx="22">
                    <c:v>Q4</c:v>
                  </c:pt>
                  <c:pt idx="23">
                    <c:v>Q1</c:v>
                  </c:pt>
                  <c:pt idx="24">
                    <c:v>Q2</c:v>
                  </c:pt>
                  <c:pt idx="25">
                    <c:v>Q3</c:v>
                  </c:pt>
                  <c:pt idx="26">
                    <c:v>Q4</c:v>
                  </c:pt>
                  <c:pt idx="27">
                    <c:v>Q1</c:v>
                  </c:pt>
                  <c:pt idx="28">
                    <c:v>Q2</c:v>
                  </c:pt>
                  <c:pt idx="29">
                    <c:v>Q3</c:v>
                  </c:pt>
                  <c:pt idx="30">
                    <c:v>Q4</c:v>
                  </c:pt>
                  <c:pt idx="31">
                    <c:v>Q1</c:v>
                  </c:pt>
                  <c:pt idx="32">
                    <c:v>Q2</c:v>
                  </c:pt>
                  <c:pt idx="33">
                    <c:v>Q3</c:v>
                  </c:pt>
                  <c:pt idx="34">
                    <c:v>Q4</c:v>
                  </c:pt>
                  <c:pt idx="35">
                    <c:v>Q1</c:v>
                  </c:pt>
                  <c:pt idx="36">
                    <c:v>Q2</c:v>
                  </c:pt>
                  <c:pt idx="37">
                    <c:v>Q3</c:v>
                  </c:pt>
                  <c:pt idx="38">
                    <c:v>Q4</c:v>
                  </c:pt>
                  <c:pt idx="39">
                    <c:v>Q1</c:v>
                  </c:pt>
                  <c:pt idx="40">
                    <c:v>Q2</c:v>
                  </c:pt>
                </c:lvl>
                <c:lvl>
                  <c:pt idx="3">
                    <c:v>2010</c:v>
                  </c:pt>
                  <c:pt idx="7">
                    <c:v>2011</c:v>
                  </c:pt>
                  <c:pt idx="11">
                    <c:v>2012</c:v>
                  </c:pt>
                  <c:pt idx="15">
                    <c:v>2013</c:v>
                  </c:pt>
                  <c:pt idx="19">
                    <c:v>2014</c:v>
                  </c:pt>
                  <c:pt idx="23">
                    <c:v>2015</c:v>
                  </c:pt>
                  <c:pt idx="27">
                    <c:v>2016</c:v>
                  </c:pt>
                  <c:pt idx="31">
                    <c:v>2017</c:v>
                  </c:pt>
                  <c:pt idx="35">
                    <c:v>2018</c:v>
                  </c:pt>
                  <c:pt idx="39">
                    <c:v>2019</c:v>
                  </c:pt>
                </c:lvl>
              </c:multiLvlStrCache>
            </c:multiLvlStrRef>
          </c:cat>
          <c:val>
            <c:numRef>
              <c:f>Sheet1!$E$5:$AX$5</c:f>
              <c:numCache>
                <c:formatCode>General</c:formatCode>
                <c:ptCount val="41"/>
                <c:pt idx="0">
                  <c:v>4.3409038036850696</c:v>
                </c:pt>
                <c:pt idx="1">
                  <c:v>4.4760940489963774</c:v>
                </c:pt>
                <c:pt idx="2">
                  <c:v>4.428642997241603</c:v>
                </c:pt>
                <c:pt idx="3">
                  <c:v>4.6124170979406109</c:v>
                </c:pt>
                <c:pt idx="4">
                  <c:v>4.6218888435828651</c:v>
                </c:pt>
                <c:pt idx="5">
                  <c:v>4.6547695041863602</c:v>
                </c:pt>
                <c:pt idx="6">
                  <c:v>4.3678464816882574</c:v>
                </c:pt>
                <c:pt idx="7">
                  <c:v>4.5970372696816533</c:v>
                </c:pt>
                <c:pt idx="8">
                  <c:v>4.7816524813590204</c:v>
                </c:pt>
                <c:pt idx="9">
                  <c:v>4.6992310883657336</c:v>
                </c:pt>
                <c:pt idx="10">
                  <c:v>4.4673251239797267</c:v>
                </c:pt>
                <c:pt idx="11">
                  <c:v>4.7687605039184895</c:v>
                </c:pt>
                <c:pt idx="12">
                  <c:v>4.7207515851215174</c:v>
                </c:pt>
                <c:pt idx="13">
                  <c:v>4.9012594331266062</c:v>
                </c:pt>
                <c:pt idx="14">
                  <c:v>4.7094935786160326</c:v>
                </c:pt>
                <c:pt idx="15">
                  <c:v>4.8619524547862971</c:v>
                </c:pt>
                <c:pt idx="16">
                  <c:v>4.9718457013570889</c:v>
                </c:pt>
                <c:pt idx="17">
                  <c:v>4.8802776592678798</c:v>
                </c:pt>
                <c:pt idx="18">
                  <c:v>4.8301082668648325</c:v>
                </c:pt>
                <c:pt idx="19">
                  <c:v>5.0669661856504495</c:v>
                </c:pt>
                <c:pt idx="20">
                  <c:v>5.1539156272770912</c:v>
                </c:pt>
                <c:pt idx="21">
                  <c:v>5.1509918267181911</c:v>
                </c:pt>
                <c:pt idx="22">
                  <c:v>4.9086661301779175</c:v>
                </c:pt>
                <c:pt idx="23">
                  <c:v>5.534699734759748</c:v>
                </c:pt>
                <c:pt idx="24">
                  <c:v>5.2301391778966062</c:v>
                </c:pt>
                <c:pt idx="25">
                  <c:v>5.4180048101888003</c:v>
                </c:pt>
                <c:pt idx="26">
                  <c:v>5.1928659476018089</c:v>
                </c:pt>
                <c:pt idx="27">
                  <c:v>5.7232626260341437</c:v>
                </c:pt>
                <c:pt idx="28">
                  <c:v>5.6335614734791264</c:v>
                </c:pt>
                <c:pt idx="29">
                  <c:v>5.8728778416902063</c:v>
                </c:pt>
                <c:pt idx="30">
                  <c:v>5.7807958650272102</c:v>
                </c:pt>
                <c:pt idx="31">
                  <c:v>6.2141120614237986</c:v>
                </c:pt>
                <c:pt idx="32">
                  <c:v>6.1768740382329748</c:v>
                </c:pt>
                <c:pt idx="33">
                  <c:v>6.210326398109558</c:v>
                </c:pt>
                <c:pt idx="34">
                  <c:v>5.8800443558535216</c:v>
                </c:pt>
                <c:pt idx="35">
                  <c:v>5.98040068615515</c:v>
                </c:pt>
                <c:pt idx="36">
                  <c:v>6.0825020086980253</c:v>
                </c:pt>
                <c:pt idx="37">
                  <c:v>6.2093857589257135</c:v>
                </c:pt>
                <c:pt idx="38">
                  <c:v>6.139265038859735</c:v>
                </c:pt>
                <c:pt idx="39">
                  <c:v>6.2007852885577392</c:v>
                </c:pt>
                <c:pt idx="40">
                  <c:v>6.6553048637779426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4BA-429B-814D-B1D331DA62BE}"/>
            </c:ext>
          </c:extLst>
        </c:ser>
        <c:dLbls/>
        <c:marker val="1"/>
        <c:axId val="118963200"/>
        <c:axId val="118977280"/>
      </c:lineChart>
      <c:catAx>
        <c:axId val="118963200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118977280"/>
        <c:crosses val="autoZero"/>
        <c:auto val="1"/>
        <c:lblAlgn val="ctr"/>
        <c:lblOffset val="100"/>
      </c:catAx>
      <c:valAx>
        <c:axId val="118977280"/>
        <c:scaling>
          <c:orientation val="minMax"/>
        </c:scaling>
        <c:axPos val="l"/>
        <c:numFmt formatCode="General" sourceLinked="1"/>
        <c:majorTickMark val="none"/>
        <c:tickLblPos val="low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8963200"/>
        <c:crosses val="autoZero"/>
        <c:crossBetween val="between"/>
      </c:valAx>
      <c:valAx>
        <c:axId val="118978816"/>
        <c:scaling>
          <c:orientation val="minMax"/>
        </c:scaling>
        <c:delete val="1"/>
        <c:axPos val="r"/>
        <c:numFmt formatCode="General" sourceLinked="1"/>
        <c:tickLblPos val="none"/>
        <c:crossAx val="118980608"/>
        <c:crosses val="max"/>
        <c:crossBetween val="between"/>
      </c:valAx>
      <c:catAx>
        <c:axId val="118980608"/>
        <c:scaling>
          <c:orientation val="minMax"/>
        </c:scaling>
        <c:delete val="1"/>
        <c:axPos val="b"/>
        <c:numFmt formatCode="General" sourceLinked="1"/>
        <c:tickLblPos val="none"/>
        <c:crossAx val="118978816"/>
        <c:crosses val="autoZero"/>
        <c:auto val="1"/>
        <c:lblAlgn val="ctr"/>
        <c:lblOffset val="100"/>
      </c:cat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chart>
    <c:autoTitleDeleted val="1"/>
    <c:plotArea>
      <c:layout>
        <c:manualLayout>
          <c:layoutTarget val="inner"/>
          <c:xMode val="edge"/>
          <c:yMode val="edge"/>
          <c:x val="9.6756073619752775E-2"/>
          <c:y val="0.18496083868668345"/>
          <c:w val="0.79880923709317353"/>
          <c:h val="0.73720194372245451"/>
        </c:manualLayout>
      </c:layout>
      <c:lineChart>
        <c:grouping val="standard"/>
        <c:ser>
          <c:idx val="0"/>
          <c:order val="0"/>
          <c:tx>
            <c:strRef>
              <c:f>'Unemployment 1'!$A$11</c:f>
              <c:strCache>
                <c:ptCount val="1"/>
                <c:pt idx="0">
                  <c:v>OUR</c:v>
                </c:pt>
              </c:strCache>
            </c:strRef>
          </c:tx>
          <c:spPr>
            <a:ln w="920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multiLvlStrRef>
              <c:f>'Unemployment 1'!$E$9:$AU$10</c:f>
              <c:multiLvlStrCache>
                <c:ptCount val="41"/>
                <c:lvl>
                  <c:pt idx="0">
                    <c:v>Q2</c:v>
                  </c:pt>
                  <c:pt idx="1">
                    <c:v>Q3</c:v>
                  </c:pt>
                  <c:pt idx="2">
                    <c:v>Q4</c:v>
                  </c:pt>
                  <c:pt idx="3">
                    <c:v>Q1</c:v>
                  </c:pt>
                  <c:pt idx="4">
                    <c:v>Q2</c:v>
                  </c:pt>
                  <c:pt idx="5">
                    <c:v>Q3</c:v>
                  </c:pt>
                  <c:pt idx="6">
                    <c:v>Q4</c:v>
                  </c:pt>
                  <c:pt idx="7">
                    <c:v>Q1</c:v>
                  </c:pt>
                  <c:pt idx="8">
                    <c:v>Q2</c:v>
                  </c:pt>
                  <c:pt idx="9">
                    <c:v>Q3</c:v>
                  </c:pt>
                  <c:pt idx="10">
                    <c:v>Q4</c:v>
                  </c:pt>
                  <c:pt idx="11">
                    <c:v>Q1</c:v>
                  </c:pt>
                  <c:pt idx="12">
                    <c:v>Q2</c:v>
                  </c:pt>
                  <c:pt idx="13">
                    <c:v>Q3</c:v>
                  </c:pt>
                  <c:pt idx="14">
                    <c:v>Q4</c:v>
                  </c:pt>
                  <c:pt idx="15">
                    <c:v>Q1</c:v>
                  </c:pt>
                  <c:pt idx="16">
                    <c:v>Q2</c:v>
                  </c:pt>
                  <c:pt idx="17">
                    <c:v>Q3</c:v>
                  </c:pt>
                  <c:pt idx="18">
                    <c:v>Q4</c:v>
                  </c:pt>
                  <c:pt idx="19">
                    <c:v>Q1</c:v>
                  </c:pt>
                  <c:pt idx="20">
                    <c:v>Q2</c:v>
                  </c:pt>
                  <c:pt idx="21">
                    <c:v>Q3</c:v>
                  </c:pt>
                  <c:pt idx="22">
                    <c:v>Q4</c:v>
                  </c:pt>
                  <c:pt idx="23">
                    <c:v>Q1</c:v>
                  </c:pt>
                  <c:pt idx="24">
                    <c:v>Q2</c:v>
                  </c:pt>
                  <c:pt idx="25">
                    <c:v>Q3</c:v>
                  </c:pt>
                  <c:pt idx="26">
                    <c:v>Q4</c:v>
                  </c:pt>
                  <c:pt idx="27">
                    <c:v>Q1</c:v>
                  </c:pt>
                  <c:pt idx="28">
                    <c:v>Q2</c:v>
                  </c:pt>
                  <c:pt idx="29">
                    <c:v>Q3</c:v>
                  </c:pt>
                  <c:pt idx="30">
                    <c:v>Q4</c:v>
                  </c:pt>
                  <c:pt idx="31">
                    <c:v>Q1</c:v>
                  </c:pt>
                  <c:pt idx="32">
                    <c:v>Q2</c:v>
                  </c:pt>
                  <c:pt idx="33">
                    <c:v>Q3</c:v>
                  </c:pt>
                  <c:pt idx="34">
                    <c:v>Q4</c:v>
                  </c:pt>
                  <c:pt idx="35">
                    <c:v>Q1</c:v>
                  </c:pt>
                  <c:pt idx="36">
                    <c:v>Q2</c:v>
                  </c:pt>
                  <c:pt idx="37">
                    <c:v>Q3</c:v>
                  </c:pt>
                  <c:pt idx="38">
                    <c:v>Q4</c:v>
                  </c:pt>
                  <c:pt idx="39">
                    <c:v>Q1</c:v>
                  </c:pt>
                  <c:pt idx="40">
                    <c:v>Q2</c:v>
                  </c:pt>
                </c:lvl>
                <c:lvl>
                  <c:pt idx="3">
                    <c:v>2010</c:v>
                  </c:pt>
                  <c:pt idx="7">
                    <c:v>2011</c:v>
                  </c:pt>
                  <c:pt idx="11">
                    <c:v>2012</c:v>
                  </c:pt>
                  <c:pt idx="15">
                    <c:v>2013</c:v>
                  </c:pt>
                  <c:pt idx="19">
                    <c:v>2014</c:v>
                  </c:pt>
                  <c:pt idx="23">
                    <c:v>2015</c:v>
                  </c:pt>
                  <c:pt idx="27">
                    <c:v>2016</c:v>
                  </c:pt>
                  <c:pt idx="31">
                    <c:v>2017</c:v>
                  </c:pt>
                  <c:pt idx="35">
                    <c:v>2018</c:v>
                  </c:pt>
                  <c:pt idx="39">
                    <c:v>2019</c:v>
                  </c:pt>
                  <c:pt idx="40">
                    <c:v>2019</c:v>
                  </c:pt>
                </c:lvl>
              </c:multiLvlStrCache>
            </c:multiLvlStrRef>
          </c:cat>
          <c:val>
            <c:numRef>
              <c:f>'Unemployment 1'!$E$11:$AU$11</c:f>
              <c:numCache>
                <c:formatCode>0\.0</c:formatCode>
                <c:ptCount val="41"/>
                <c:pt idx="0">
                  <c:v>23.216040831433176</c:v>
                </c:pt>
                <c:pt idx="1">
                  <c:v>24.451658164381993</c:v>
                </c:pt>
                <c:pt idx="2">
                  <c:v>24.066514716767642</c:v>
                </c:pt>
                <c:pt idx="3">
                  <c:v>25.05431712545931</c:v>
                </c:pt>
                <c:pt idx="4">
                  <c:v>25.077248913665628</c:v>
                </c:pt>
                <c:pt idx="5">
                  <c:v>25.432350619356789</c:v>
                </c:pt>
                <c:pt idx="6">
                  <c:v>23.912443985250079</c:v>
                </c:pt>
                <c:pt idx="7">
                  <c:v>24.848003361556113</c:v>
                </c:pt>
                <c:pt idx="8">
                  <c:v>25.56560286312979</c:v>
                </c:pt>
                <c:pt idx="9">
                  <c:v>24.972510057834157</c:v>
                </c:pt>
                <c:pt idx="10">
                  <c:v>23.75764237174678</c:v>
                </c:pt>
                <c:pt idx="11">
                  <c:v>25.02913715241813</c:v>
                </c:pt>
                <c:pt idx="12">
                  <c:v>24.779850274985133</c:v>
                </c:pt>
                <c:pt idx="13">
                  <c:v>25.182608226159054</c:v>
                </c:pt>
                <c:pt idx="14">
                  <c:v>24.486088115695022</c:v>
                </c:pt>
                <c:pt idx="15">
                  <c:v>25.03537833855361</c:v>
                </c:pt>
                <c:pt idx="16">
                  <c:v>25.284791718455416</c:v>
                </c:pt>
                <c:pt idx="17">
                  <c:v>24.504157700032003</c:v>
                </c:pt>
                <c:pt idx="18">
                  <c:v>24.142256837597284</c:v>
                </c:pt>
                <c:pt idx="19">
                  <c:v>25.181528903220173</c:v>
                </c:pt>
                <c:pt idx="20">
                  <c:v>25.453749611861596</c:v>
                </c:pt>
                <c:pt idx="21">
                  <c:v>25.41495722264613</c:v>
                </c:pt>
                <c:pt idx="22">
                  <c:v>24.266357843970923</c:v>
                </c:pt>
                <c:pt idx="23">
                  <c:v>26.363095379773128</c:v>
                </c:pt>
                <c:pt idx="24">
                  <c:v>25.039994417905707</c:v>
                </c:pt>
                <c:pt idx="25">
                  <c:v>25.500760475244309</c:v>
                </c:pt>
                <c:pt idx="26">
                  <c:v>24.48202371212491</c:v>
                </c:pt>
                <c:pt idx="27">
                  <c:v>26.746997599652492</c:v>
                </c:pt>
                <c:pt idx="28">
                  <c:v>26.599740900190927</c:v>
                </c:pt>
                <c:pt idx="29">
                  <c:v>27.056381294660351</c:v>
                </c:pt>
                <c:pt idx="30">
                  <c:v>26.457448469005456</c:v>
                </c:pt>
                <c:pt idx="31">
                  <c:v>27.70896108579689</c:v>
                </c:pt>
                <c:pt idx="32">
                  <c:v>27.7</c:v>
                </c:pt>
                <c:pt idx="33">
                  <c:v>27.7</c:v>
                </c:pt>
                <c:pt idx="34" formatCode="##,#0\.0">
                  <c:v>26.7</c:v>
                </c:pt>
                <c:pt idx="35">
                  <c:v>26.7</c:v>
                </c:pt>
                <c:pt idx="36">
                  <c:v>27.190071300591264</c:v>
                </c:pt>
                <c:pt idx="37">
                  <c:v>27.5</c:v>
                </c:pt>
                <c:pt idx="38">
                  <c:v>27.083442886406093</c:v>
                </c:pt>
                <c:pt idx="39" formatCode="General">
                  <c:v>27.6</c:v>
                </c:pt>
                <c:pt idx="40" formatCode="General">
                  <c:v>28.976409546407194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18E-4D9E-86D0-5DA2B1CEC08C}"/>
            </c:ext>
          </c:extLst>
        </c:ser>
        <c:ser>
          <c:idx val="1"/>
          <c:order val="1"/>
          <c:tx>
            <c:strRef>
              <c:f>'Unemployment 1'!$A$12</c:f>
              <c:strCache>
                <c:ptCount val="1"/>
                <c:pt idx="0">
                  <c:v>Female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Pt>
            <c:idx val="35"/>
            <c:marker>
              <c:symbol val="none"/>
            </c:marker>
            <c:spPr>
              <a:ln w="0" cap="rnd">
                <a:solidFill>
                  <a:schemeClr val="bg1">
                    <a:alpha val="0"/>
                  </a:schemeClr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18E-4D9E-86D0-5DA2B1CEC08C}"/>
              </c:ext>
            </c:extLst>
          </c:dPt>
          <c:dPt>
            <c:idx val="36"/>
            <c:marker>
              <c:symbol val="circle"/>
              <c:size val="9"/>
              <c:spPr>
                <a:solidFill>
                  <a:srgbClr val="CC8F02"/>
                </a:solidFill>
                <a:ln w="9525">
                  <a:noFill/>
                </a:ln>
                <a:effectLst/>
              </c:spPr>
            </c:marker>
            <c:spPr>
              <a:ln w="28575" cap="rnd">
                <a:noFill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18E-4D9E-86D0-5DA2B1CEC08C}"/>
              </c:ext>
            </c:extLst>
          </c:dPt>
          <c:dPt>
            <c:idx val="37"/>
            <c:marker>
              <c:spPr>
                <a:solidFill>
                  <a:schemeClr val="accent5">
                    <a:lumMod val="75000"/>
                  </a:schemeClr>
                </a:solidFill>
                <a:ln w="9525">
                  <a:solidFill>
                    <a:schemeClr val="accent2"/>
                  </a:solidFill>
                </a:ln>
                <a:effectLst/>
              </c:spPr>
            </c:marker>
            <c:extLst xmlns:c16r2="http://schemas.microsoft.com/office/drawing/2015/06/chart">
              <c:ext xmlns:c16="http://schemas.microsoft.com/office/drawing/2014/chart" uri="{C3380CC4-5D6E-409C-BE32-E72D297353CC}">
                <c16:uniqueId val="{00000004-9153-4A45-928B-AE32A975499A}"/>
              </c:ext>
            </c:extLst>
          </c:dPt>
          <c:dPt>
            <c:idx val="38"/>
            <c:marker>
              <c:symbol val="circle"/>
              <c:size val="8"/>
              <c:spPr>
                <a:solidFill>
                  <a:srgbClr val="CC8F02"/>
                </a:solidFill>
                <a:ln w="9525">
                  <a:solidFill>
                    <a:srgbClr val="CC8F02"/>
                  </a:solidFill>
                </a:ln>
                <a:effectLst/>
              </c:spPr>
            </c:marker>
            <c:spPr>
              <a:ln w="28575" cap="rnd">
                <a:solidFill>
                  <a:srgbClr val="CC8F02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F4B5-41B1-A117-3A4A55067928}"/>
              </c:ext>
            </c:extLst>
          </c:dPt>
          <c:cat>
            <c:multiLvlStrRef>
              <c:f>'Unemployment 1'!$E$9:$AU$10</c:f>
              <c:multiLvlStrCache>
                <c:ptCount val="41"/>
                <c:lvl>
                  <c:pt idx="0">
                    <c:v>Q2</c:v>
                  </c:pt>
                  <c:pt idx="1">
                    <c:v>Q3</c:v>
                  </c:pt>
                  <c:pt idx="2">
                    <c:v>Q4</c:v>
                  </c:pt>
                  <c:pt idx="3">
                    <c:v>Q1</c:v>
                  </c:pt>
                  <c:pt idx="4">
                    <c:v>Q2</c:v>
                  </c:pt>
                  <c:pt idx="5">
                    <c:v>Q3</c:v>
                  </c:pt>
                  <c:pt idx="6">
                    <c:v>Q4</c:v>
                  </c:pt>
                  <c:pt idx="7">
                    <c:v>Q1</c:v>
                  </c:pt>
                  <c:pt idx="8">
                    <c:v>Q2</c:v>
                  </c:pt>
                  <c:pt idx="9">
                    <c:v>Q3</c:v>
                  </c:pt>
                  <c:pt idx="10">
                    <c:v>Q4</c:v>
                  </c:pt>
                  <c:pt idx="11">
                    <c:v>Q1</c:v>
                  </c:pt>
                  <c:pt idx="12">
                    <c:v>Q2</c:v>
                  </c:pt>
                  <c:pt idx="13">
                    <c:v>Q3</c:v>
                  </c:pt>
                  <c:pt idx="14">
                    <c:v>Q4</c:v>
                  </c:pt>
                  <c:pt idx="15">
                    <c:v>Q1</c:v>
                  </c:pt>
                  <c:pt idx="16">
                    <c:v>Q2</c:v>
                  </c:pt>
                  <c:pt idx="17">
                    <c:v>Q3</c:v>
                  </c:pt>
                  <c:pt idx="18">
                    <c:v>Q4</c:v>
                  </c:pt>
                  <c:pt idx="19">
                    <c:v>Q1</c:v>
                  </c:pt>
                  <c:pt idx="20">
                    <c:v>Q2</c:v>
                  </c:pt>
                  <c:pt idx="21">
                    <c:v>Q3</c:v>
                  </c:pt>
                  <c:pt idx="22">
                    <c:v>Q4</c:v>
                  </c:pt>
                  <c:pt idx="23">
                    <c:v>Q1</c:v>
                  </c:pt>
                  <c:pt idx="24">
                    <c:v>Q2</c:v>
                  </c:pt>
                  <c:pt idx="25">
                    <c:v>Q3</c:v>
                  </c:pt>
                  <c:pt idx="26">
                    <c:v>Q4</c:v>
                  </c:pt>
                  <c:pt idx="27">
                    <c:v>Q1</c:v>
                  </c:pt>
                  <c:pt idx="28">
                    <c:v>Q2</c:v>
                  </c:pt>
                  <c:pt idx="29">
                    <c:v>Q3</c:v>
                  </c:pt>
                  <c:pt idx="30">
                    <c:v>Q4</c:v>
                  </c:pt>
                  <c:pt idx="31">
                    <c:v>Q1</c:v>
                  </c:pt>
                  <c:pt idx="32">
                    <c:v>Q2</c:v>
                  </c:pt>
                  <c:pt idx="33">
                    <c:v>Q3</c:v>
                  </c:pt>
                  <c:pt idx="34">
                    <c:v>Q4</c:v>
                  </c:pt>
                  <c:pt idx="35">
                    <c:v>Q1</c:v>
                  </c:pt>
                  <c:pt idx="36">
                    <c:v>Q2</c:v>
                  </c:pt>
                  <c:pt idx="37">
                    <c:v>Q3</c:v>
                  </c:pt>
                  <c:pt idx="38">
                    <c:v>Q4</c:v>
                  </c:pt>
                  <c:pt idx="39">
                    <c:v>Q1</c:v>
                  </c:pt>
                  <c:pt idx="40">
                    <c:v>Q2</c:v>
                  </c:pt>
                </c:lvl>
                <c:lvl>
                  <c:pt idx="3">
                    <c:v>2010</c:v>
                  </c:pt>
                  <c:pt idx="7">
                    <c:v>2011</c:v>
                  </c:pt>
                  <c:pt idx="11">
                    <c:v>2012</c:v>
                  </c:pt>
                  <c:pt idx="15">
                    <c:v>2013</c:v>
                  </c:pt>
                  <c:pt idx="19">
                    <c:v>2014</c:v>
                  </c:pt>
                  <c:pt idx="23">
                    <c:v>2015</c:v>
                  </c:pt>
                  <c:pt idx="27">
                    <c:v>2016</c:v>
                  </c:pt>
                  <c:pt idx="31">
                    <c:v>2017</c:v>
                  </c:pt>
                  <c:pt idx="35">
                    <c:v>2018</c:v>
                  </c:pt>
                  <c:pt idx="39">
                    <c:v>2019</c:v>
                  </c:pt>
                  <c:pt idx="40">
                    <c:v>2019</c:v>
                  </c:pt>
                </c:lvl>
              </c:multiLvlStrCache>
            </c:multiLvlStrRef>
          </c:cat>
          <c:val>
            <c:numRef>
              <c:f>'Unemployment 1'!$E$12:$AU$12</c:f>
              <c:numCache>
                <c:formatCode>General</c:formatCode>
                <c:ptCount val="41"/>
                <c:pt idx="40">
                  <c:v>31.3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F18E-4D9E-86D0-5DA2B1CEC08C}"/>
            </c:ext>
          </c:extLst>
        </c:ser>
        <c:ser>
          <c:idx val="2"/>
          <c:order val="2"/>
          <c:tx>
            <c:strRef>
              <c:f>'Unemployment 1'!$A$13</c:f>
              <c:strCache>
                <c:ptCount val="1"/>
                <c:pt idx="0">
                  <c:v>Male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Pt>
            <c:idx val="35"/>
            <c:marker>
              <c:symbol val="circle"/>
              <c:size val="8"/>
              <c:spPr>
                <a:noFill/>
                <a:ln w="9525">
                  <a:noFill/>
                </a:ln>
                <a:effectLst/>
              </c:spPr>
            </c:marker>
            <c:spPr>
              <a:ln w="28575" cap="rnd">
                <a:solidFill>
                  <a:schemeClr val="bg1">
                    <a:alpha val="0"/>
                  </a:schemeClr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F18E-4D9E-86D0-5DA2B1CEC08C}"/>
              </c:ext>
            </c:extLst>
          </c:dPt>
          <c:dPt>
            <c:idx val="36"/>
            <c:marker>
              <c:symbol val="circle"/>
              <c:size val="9"/>
              <c:spPr>
                <a:solidFill>
                  <a:srgbClr val="0A4E8F"/>
                </a:solidFill>
                <a:ln w="9525">
                  <a:noFill/>
                </a:ln>
                <a:effectLst/>
              </c:spPr>
            </c:marker>
            <c:spPr>
              <a:ln w="28575" cap="rnd">
                <a:noFill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F18E-4D9E-86D0-5DA2B1CEC08C}"/>
              </c:ext>
            </c:extLst>
          </c:dPt>
          <c:dPt>
            <c:idx val="38"/>
            <c:marker>
              <c:symbol val="circle"/>
              <c:size val="8"/>
              <c:spPr>
                <a:solidFill>
                  <a:schemeClr val="tx2">
                    <a:lumMod val="50000"/>
                  </a:schemeClr>
                </a:solidFill>
                <a:ln w="9525">
                  <a:solidFill>
                    <a:schemeClr val="tx2">
                      <a:lumMod val="50000"/>
                    </a:schemeClr>
                  </a:solidFill>
                </a:ln>
                <a:effectLst/>
              </c:spPr>
            </c:marker>
            <c:spPr>
              <a:ln w="28575" cap="rnd">
                <a:solidFill>
                  <a:schemeClr val="tx2">
                    <a:lumMod val="75000"/>
                  </a:schemeClr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DF69-436B-B3EB-647E26DEF612}"/>
              </c:ext>
            </c:extLst>
          </c:dPt>
          <c:cat>
            <c:multiLvlStrRef>
              <c:f>'Unemployment 1'!$E$9:$AU$10</c:f>
              <c:multiLvlStrCache>
                <c:ptCount val="41"/>
                <c:lvl>
                  <c:pt idx="0">
                    <c:v>Q2</c:v>
                  </c:pt>
                  <c:pt idx="1">
                    <c:v>Q3</c:v>
                  </c:pt>
                  <c:pt idx="2">
                    <c:v>Q4</c:v>
                  </c:pt>
                  <c:pt idx="3">
                    <c:v>Q1</c:v>
                  </c:pt>
                  <c:pt idx="4">
                    <c:v>Q2</c:v>
                  </c:pt>
                  <c:pt idx="5">
                    <c:v>Q3</c:v>
                  </c:pt>
                  <c:pt idx="6">
                    <c:v>Q4</c:v>
                  </c:pt>
                  <c:pt idx="7">
                    <c:v>Q1</c:v>
                  </c:pt>
                  <c:pt idx="8">
                    <c:v>Q2</c:v>
                  </c:pt>
                  <c:pt idx="9">
                    <c:v>Q3</c:v>
                  </c:pt>
                  <c:pt idx="10">
                    <c:v>Q4</c:v>
                  </c:pt>
                  <c:pt idx="11">
                    <c:v>Q1</c:v>
                  </c:pt>
                  <c:pt idx="12">
                    <c:v>Q2</c:v>
                  </c:pt>
                  <c:pt idx="13">
                    <c:v>Q3</c:v>
                  </c:pt>
                  <c:pt idx="14">
                    <c:v>Q4</c:v>
                  </c:pt>
                  <c:pt idx="15">
                    <c:v>Q1</c:v>
                  </c:pt>
                  <c:pt idx="16">
                    <c:v>Q2</c:v>
                  </c:pt>
                  <c:pt idx="17">
                    <c:v>Q3</c:v>
                  </c:pt>
                  <c:pt idx="18">
                    <c:v>Q4</c:v>
                  </c:pt>
                  <c:pt idx="19">
                    <c:v>Q1</c:v>
                  </c:pt>
                  <c:pt idx="20">
                    <c:v>Q2</c:v>
                  </c:pt>
                  <c:pt idx="21">
                    <c:v>Q3</c:v>
                  </c:pt>
                  <c:pt idx="22">
                    <c:v>Q4</c:v>
                  </c:pt>
                  <c:pt idx="23">
                    <c:v>Q1</c:v>
                  </c:pt>
                  <c:pt idx="24">
                    <c:v>Q2</c:v>
                  </c:pt>
                  <c:pt idx="25">
                    <c:v>Q3</c:v>
                  </c:pt>
                  <c:pt idx="26">
                    <c:v>Q4</c:v>
                  </c:pt>
                  <c:pt idx="27">
                    <c:v>Q1</c:v>
                  </c:pt>
                  <c:pt idx="28">
                    <c:v>Q2</c:v>
                  </c:pt>
                  <c:pt idx="29">
                    <c:v>Q3</c:v>
                  </c:pt>
                  <c:pt idx="30">
                    <c:v>Q4</c:v>
                  </c:pt>
                  <c:pt idx="31">
                    <c:v>Q1</c:v>
                  </c:pt>
                  <c:pt idx="32">
                    <c:v>Q2</c:v>
                  </c:pt>
                  <c:pt idx="33">
                    <c:v>Q3</c:v>
                  </c:pt>
                  <c:pt idx="34">
                    <c:v>Q4</c:v>
                  </c:pt>
                  <c:pt idx="35">
                    <c:v>Q1</c:v>
                  </c:pt>
                  <c:pt idx="36">
                    <c:v>Q2</c:v>
                  </c:pt>
                  <c:pt idx="37">
                    <c:v>Q3</c:v>
                  </c:pt>
                  <c:pt idx="38">
                    <c:v>Q4</c:v>
                  </c:pt>
                  <c:pt idx="39">
                    <c:v>Q1</c:v>
                  </c:pt>
                  <c:pt idx="40">
                    <c:v>Q2</c:v>
                  </c:pt>
                </c:lvl>
                <c:lvl>
                  <c:pt idx="3">
                    <c:v>2010</c:v>
                  </c:pt>
                  <c:pt idx="7">
                    <c:v>2011</c:v>
                  </c:pt>
                  <c:pt idx="11">
                    <c:v>2012</c:v>
                  </c:pt>
                  <c:pt idx="15">
                    <c:v>2013</c:v>
                  </c:pt>
                  <c:pt idx="19">
                    <c:v>2014</c:v>
                  </c:pt>
                  <c:pt idx="23">
                    <c:v>2015</c:v>
                  </c:pt>
                  <c:pt idx="27">
                    <c:v>2016</c:v>
                  </c:pt>
                  <c:pt idx="31">
                    <c:v>2017</c:v>
                  </c:pt>
                  <c:pt idx="35">
                    <c:v>2018</c:v>
                  </c:pt>
                  <c:pt idx="39">
                    <c:v>2019</c:v>
                  </c:pt>
                  <c:pt idx="40">
                    <c:v>2019</c:v>
                  </c:pt>
                </c:lvl>
              </c:multiLvlStrCache>
            </c:multiLvlStrRef>
          </c:cat>
          <c:val>
            <c:numRef>
              <c:f>'Unemployment 1'!$E$13:$AU$13</c:f>
              <c:numCache>
                <c:formatCode>General</c:formatCode>
                <c:ptCount val="41"/>
                <c:pt idx="40">
                  <c:v>27.1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F18E-4D9E-86D0-5DA2B1CEC08C}"/>
            </c:ext>
          </c:extLst>
        </c:ser>
        <c:dLbls/>
        <c:marker val="1"/>
        <c:axId val="119135232"/>
        <c:axId val="119186176"/>
      </c:lineChart>
      <c:catAx>
        <c:axId val="119135232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119186176"/>
        <c:crosses val="autoZero"/>
        <c:auto val="1"/>
        <c:lblAlgn val="ctr"/>
        <c:lblOffset val="100"/>
        <c:tickMarkSkip val="1"/>
      </c:catAx>
      <c:valAx>
        <c:axId val="119186176"/>
        <c:scaling>
          <c:orientation val="minMax"/>
          <c:max val="45"/>
          <c:min val="0"/>
        </c:scaling>
        <c:axPos val="l"/>
        <c:majorGridlines>
          <c:spPr>
            <a:ln w="317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0\%" sourceLinked="0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9135232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  <c:userShapes r:id="rId2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chart>
    <c:autoTitleDeleted val="1"/>
    <c:plotArea>
      <c:layout>
        <c:manualLayout>
          <c:layoutTarget val="inner"/>
          <c:xMode val="edge"/>
          <c:yMode val="edge"/>
          <c:x val="0.11555446966404183"/>
          <c:y val="0.18053076730536169"/>
          <c:w val="0.85399081734250326"/>
          <c:h val="0.7327894132599484"/>
        </c:manualLayout>
      </c:layout>
      <c:lineChart>
        <c:grouping val="standard"/>
        <c:ser>
          <c:idx val="0"/>
          <c:order val="0"/>
          <c:tx>
            <c:strRef>
              <c:f>'Unemployment 1'!$A$11</c:f>
              <c:strCache>
                <c:ptCount val="1"/>
                <c:pt idx="0">
                  <c:v>OUR</c:v>
                </c:pt>
              </c:strCache>
            </c:strRef>
          </c:tx>
          <c:spPr>
            <a:ln w="92075" cap="rnd">
              <a:solidFill>
                <a:srgbClr val="626262"/>
              </a:solidFill>
              <a:round/>
            </a:ln>
            <a:effectLst/>
          </c:spPr>
          <c:marker>
            <c:symbol val="none"/>
          </c:marker>
          <c:cat>
            <c:multiLvlStrRef>
              <c:f>'Unemployment 1'!$E$9:$AU$10</c:f>
              <c:multiLvlStrCache>
                <c:ptCount val="41"/>
                <c:lvl>
                  <c:pt idx="0">
                    <c:v>Q2</c:v>
                  </c:pt>
                  <c:pt idx="1">
                    <c:v>Q3</c:v>
                  </c:pt>
                  <c:pt idx="2">
                    <c:v>Q4</c:v>
                  </c:pt>
                  <c:pt idx="3">
                    <c:v>Q1</c:v>
                  </c:pt>
                  <c:pt idx="4">
                    <c:v>Q2</c:v>
                  </c:pt>
                  <c:pt idx="5">
                    <c:v>Q3</c:v>
                  </c:pt>
                  <c:pt idx="6">
                    <c:v>Q4</c:v>
                  </c:pt>
                  <c:pt idx="7">
                    <c:v>Q1</c:v>
                  </c:pt>
                  <c:pt idx="8">
                    <c:v>Q2</c:v>
                  </c:pt>
                  <c:pt idx="9">
                    <c:v>Q3</c:v>
                  </c:pt>
                  <c:pt idx="10">
                    <c:v>Q4</c:v>
                  </c:pt>
                  <c:pt idx="11">
                    <c:v>Q1</c:v>
                  </c:pt>
                  <c:pt idx="12">
                    <c:v>Q2</c:v>
                  </c:pt>
                  <c:pt idx="13">
                    <c:v>Q3</c:v>
                  </c:pt>
                  <c:pt idx="14">
                    <c:v>Q4</c:v>
                  </c:pt>
                  <c:pt idx="15">
                    <c:v>Q1</c:v>
                  </c:pt>
                  <c:pt idx="16">
                    <c:v>Q2</c:v>
                  </c:pt>
                  <c:pt idx="17">
                    <c:v>Q3</c:v>
                  </c:pt>
                  <c:pt idx="18">
                    <c:v>Q4</c:v>
                  </c:pt>
                  <c:pt idx="19">
                    <c:v>Q1</c:v>
                  </c:pt>
                  <c:pt idx="20">
                    <c:v>Q2</c:v>
                  </c:pt>
                  <c:pt idx="21">
                    <c:v>Q3</c:v>
                  </c:pt>
                  <c:pt idx="22">
                    <c:v>Q4</c:v>
                  </c:pt>
                  <c:pt idx="23">
                    <c:v>Q1</c:v>
                  </c:pt>
                  <c:pt idx="24">
                    <c:v>Q2</c:v>
                  </c:pt>
                  <c:pt idx="25">
                    <c:v>Q3</c:v>
                  </c:pt>
                  <c:pt idx="26">
                    <c:v>Q4</c:v>
                  </c:pt>
                  <c:pt idx="27">
                    <c:v>Q1</c:v>
                  </c:pt>
                  <c:pt idx="28">
                    <c:v>Q2</c:v>
                  </c:pt>
                  <c:pt idx="29">
                    <c:v>Q3</c:v>
                  </c:pt>
                  <c:pt idx="30">
                    <c:v>Q4</c:v>
                  </c:pt>
                  <c:pt idx="31">
                    <c:v>Q1</c:v>
                  </c:pt>
                  <c:pt idx="32">
                    <c:v>Q2</c:v>
                  </c:pt>
                  <c:pt idx="33">
                    <c:v>Q3</c:v>
                  </c:pt>
                  <c:pt idx="34">
                    <c:v>Q4</c:v>
                  </c:pt>
                  <c:pt idx="35">
                    <c:v>Q1</c:v>
                  </c:pt>
                  <c:pt idx="36">
                    <c:v>Q2</c:v>
                  </c:pt>
                  <c:pt idx="37">
                    <c:v>Q3</c:v>
                  </c:pt>
                  <c:pt idx="38">
                    <c:v>Q4</c:v>
                  </c:pt>
                  <c:pt idx="39">
                    <c:v>Q1</c:v>
                  </c:pt>
                  <c:pt idx="40">
                    <c:v>Q2</c:v>
                  </c:pt>
                </c:lvl>
                <c:lvl>
                  <c:pt idx="3">
                    <c:v>2010</c:v>
                  </c:pt>
                  <c:pt idx="7">
                    <c:v>2011</c:v>
                  </c:pt>
                  <c:pt idx="11">
                    <c:v>2012</c:v>
                  </c:pt>
                  <c:pt idx="15">
                    <c:v>2013</c:v>
                  </c:pt>
                  <c:pt idx="19">
                    <c:v>2014</c:v>
                  </c:pt>
                  <c:pt idx="23">
                    <c:v>2015</c:v>
                  </c:pt>
                  <c:pt idx="27">
                    <c:v>2016</c:v>
                  </c:pt>
                  <c:pt idx="31">
                    <c:v>2017</c:v>
                  </c:pt>
                  <c:pt idx="35">
                    <c:v>2018</c:v>
                  </c:pt>
                  <c:pt idx="39">
                    <c:v>2019</c:v>
                  </c:pt>
                  <c:pt idx="40">
                    <c:v>2019</c:v>
                  </c:pt>
                </c:lvl>
              </c:multiLvlStrCache>
            </c:multiLvlStrRef>
          </c:cat>
          <c:val>
            <c:numRef>
              <c:f>'Unemployment 1'!$E$11:$AU$11</c:f>
              <c:numCache>
                <c:formatCode>0\.0</c:formatCode>
                <c:ptCount val="41"/>
                <c:pt idx="0">
                  <c:v>31.747074765972204</c:v>
                </c:pt>
                <c:pt idx="1">
                  <c:v>33.827847110296595</c:v>
                </c:pt>
                <c:pt idx="2">
                  <c:v>33.562248972932061</c:v>
                </c:pt>
                <c:pt idx="3">
                  <c:v>34.880344088961685</c:v>
                </c:pt>
                <c:pt idx="4">
                  <c:v>35.224141173385547</c:v>
                </c:pt>
                <c:pt idx="5">
                  <c:v>36.129700630871042</c:v>
                </c:pt>
                <c:pt idx="6">
                  <c:v>35.2273721229896</c:v>
                </c:pt>
                <c:pt idx="7">
                  <c:v>35.88172071995988</c:v>
                </c:pt>
                <c:pt idx="8">
                  <c:v>36.264837505027899</c:v>
                </c:pt>
                <c:pt idx="9">
                  <c:v>35.467025739356473</c:v>
                </c:pt>
                <c:pt idx="10">
                  <c:v>34.759346964345248</c:v>
                </c:pt>
                <c:pt idx="11">
                  <c:v>35.974882084203422</c:v>
                </c:pt>
                <c:pt idx="12">
                  <c:v>35.600081584097225</c:v>
                </c:pt>
                <c:pt idx="13">
                  <c:v>35.5749858608864</c:v>
                </c:pt>
                <c:pt idx="14">
                  <c:v>35.130797802185462</c:v>
                </c:pt>
                <c:pt idx="15">
                  <c:v>36.120723403878266</c:v>
                </c:pt>
                <c:pt idx="16">
                  <c:v>36.069699826783001</c:v>
                </c:pt>
                <c:pt idx="17">
                  <c:v>34.939607746616034</c:v>
                </c:pt>
                <c:pt idx="18">
                  <c:v>33.966334808180363</c:v>
                </c:pt>
                <c:pt idx="19">
                  <c:v>35.142580768660793</c:v>
                </c:pt>
                <c:pt idx="20">
                  <c:v>35.565978683775427</c:v>
                </c:pt>
                <c:pt idx="21">
                  <c:v>35.817219983395248</c:v>
                </c:pt>
                <c:pt idx="22">
                  <c:v>34.576332251967607</c:v>
                </c:pt>
                <c:pt idx="23">
                  <c:v>36.105173999327121</c:v>
                </c:pt>
                <c:pt idx="24">
                  <c:v>34.857331219506314</c:v>
                </c:pt>
                <c:pt idx="25">
                  <c:v>34.410439570975804</c:v>
                </c:pt>
                <c:pt idx="26">
                  <c:v>33.822827417762142</c:v>
                </c:pt>
                <c:pt idx="27">
                  <c:v>36.258629009491749</c:v>
                </c:pt>
                <c:pt idx="28">
                  <c:v>36.354951694711588</c:v>
                </c:pt>
                <c:pt idx="29">
                  <c:v>36.282700851079433</c:v>
                </c:pt>
                <c:pt idx="30">
                  <c:v>35.644540450932119</c:v>
                </c:pt>
                <c:pt idx="31">
                  <c:v>36.4309178014365</c:v>
                </c:pt>
                <c:pt idx="32">
                  <c:v>36.6</c:v>
                </c:pt>
                <c:pt idx="33">
                  <c:v>36.800000000000011</c:v>
                </c:pt>
                <c:pt idx="34" formatCode="##,#0\.0">
                  <c:v>36.300000000000011</c:v>
                </c:pt>
                <c:pt idx="35">
                  <c:v>36.700000000000003</c:v>
                </c:pt>
                <c:pt idx="36">
                  <c:v>37.166413215071636</c:v>
                </c:pt>
                <c:pt idx="37">
                  <c:v>37.300000000000011</c:v>
                </c:pt>
                <c:pt idx="38">
                  <c:v>37</c:v>
                </c:pt>
                <c:pt idx="39">
                  <c:v>38</c:v>
                </c:pt>
                <c:pt idx="40">
                  <c:v>38.5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681-419F-AE0C-4FDEB6BC4A3E}"/>
            </c:ext>
          </c:extLst>
        </c:ser>
        <c:ser>
          <c:idx val="1"/>
          <c:order val="1"/>
          <c:tx>
            <c:strRef>
              <c:f>'Unemployment 1'!$A$12</c:f>
              <c:strCache>
                <c:ptCount val="1"/>
                <c:pt idx="0">
                  <c:v>Female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>
                  <a:lumMod val="75000"/>
                </a:schemeClr>
              </a:solidFill>
              <a:ln w="9525">
                <a:noFill/>
              </a:ln>
              <a:effectLst/>
            </c:spPr>
          </c:marker>
          <c:dPt>
            <c:idx val="37"/>
            <c:marker>
              <c:symbol val="circle"/>
              <c:size val="8"/>
            </c:marker>
            <c:extLst xmlns:c16r2="http://schemas.microsoft.com/office/drawing/2015/06/chart">
              <c:ext xmlns:c16="http://schemas.microsoft.com/office/drawing/2014/chart" uri="{C3380CC4-5D6E-409C-BE32-E72D297353CC}">
                <c16:uniqueId val="{00000003-1681-419F-AE0C-4FDEB6BC4A3E}"/>
              </c:ext>
            </c:extLst>
          </c:dPt>
          <c:dPt>
            <c:idx val="38"/>
            <c:marker>
              <c:symbol val="circle"/>
              <c:size val="6"/>
            </c:marker>
            <c:extLst xmlns:c16r2="http://schemas.microsoft.com/office/drawing/2015/06/chart">
              <c:ext xmlns:c16="http://schemas.microsoft.com/office/drawing/2014/chart" uri="{C3380CC4-5D6E-409C-BE32-E72D297353CC}">
                <c16:uniqueId val="{00000005-1681-419F-AE0C-4FDEB6BC4A3E}"/>
              </c:ext>
            </c:extLst>
          </c:dPt>
          <c:dPt>
            <c:idx val="40"/>
            <c:marker>
              <c:symbol val="circle"/>
              <c:size val="8"/>
              <c:spPr>
                <a:solidFill>
                  <a:srgbClr val="C36518"/>
                </a:solidFill>
                <a:ln w="9525">
                  <a:solidFill>
                    <a:srgbClr val="D99C6A"/>
                  </a:solidFill>
                </a:ln>
                <a:effectLst/>
              </c:spPr>
            </c:marker>
            <c:spPr>
              <a:ln w="28575" cap="rnd">
                <a:solidFill>
                  <a:srgbClr val="D99C6A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8F89-4B99-8152-26680822FFB0}"/>
              </c:ext>
            </c:extLst>
          </c:dPt>
          <c:cat>
            <c:multiLvlStrRef>
              <c:f>'Unemployment 1'!$E$9:$AU$10</c:f>
              <c:multiLvlStrCache>
                <c:ptCount val="41"/>
                <c:lvl>
                  <c:pt idx="0">
                    <c:v>Q2</c:v>
                  </c:pt>
                  <c:pt idx="1">
                    <c:v>Q3</c:v>
                  </c:pt>
                  <c:pt idx="2">
                    <c:v>Q4</c:v>
                  </c:pt>
                  <c:pt idx="3">
                    <c:v>Q1</c:v>
                  </c:pt>
                  <c:pt idx="4">
                    <c:v>Q2</c:v>
                  </c:pt>
                  <c:pt idx="5">
                    <c:v>Q3</c:v>
                  </c:pt>
                  <c:pt idx="6">
                    <c:v>Q4</c:v>
                  </c:pt>
                  <c:pt idx="7">
                    <c:v>Q1</c:v>
                  </c:pt>
                  <c:pt idx="8">
                    <c:v>Q2</c:v>
                  </c:pt>
                  <c:pt idx="9">
                    <c:v>Q3</c:v>
                  </c:pt>
                  <c:pt idx="10">
                    <c:v>Q4</c:v>
                  </c:pt>
                  <c:pt idx="11">
                    <c:v>Q1</c:v>
                  </c:pt>
                  <c:pt idx="12">
                    <c:v>Q2</c:v>
                  </c:pt>
                  <c:pt idx="13">
                    <c:v>Q3</c:v>
                  </c:pt>
                  <c:pt idx="14">
                    <c:v>Q4</c:v>
                  </c:pt>
                  <c:pt idx="15">
                    <c:v>Q1</c:v>
                  </c:pt>
                  <c:pt idx="16">
                    <c:v>Q2</c:v>
                  </c:pt>
                  <c:pt idx="17">
                    <c:v>Q3</c:v>
                  </c:pt>
                  <c:pt idx="18">
                    <c:v>Q4</c:v>
                  </c:pt>
                  <c:pt idx="19">
                    <c:v>Q1</c:v>
                  </c:pt>
                  <c:pt idx="20">
                    <c:v>Q2</c:v>
                  </c:pt>
                  <c:pt idx="21">
                    <c:v>Q3</c:v>
                  </c:pt>
                  <c:pt idx="22">
                    <c:v>Q4</c:v>
                  </c:pt>
                  <c:pt idx="23">
                    <c:v>Q1</c:v>
                  </c:pt>
                  <c:pt idx="24">
                    <c:v>Q2</c:v>
                  </c:pt>
                  <c:pt idx="25">
                    <c:v>Q3</c:v>
                  </c:pt>
                  <c:pt idx="26">
                    <c:v>Q4</c:v>
                  </c:pt>
                  <c:pt idx="27">
                    <c:v>Q1</c:v>
                  </c:pt>
                  <c:pt idx="28">
                    <c:v>Q2</c:v>
                  </c:pt>
                  <c:pt idx="29">
                    <c:v>Q3</c:v>
                  </c:pt>
                  <c:pt idx="30">
                    <c:v>Q4</c:v>
                  </c:pt>
                  <c:pt idx="31">
                    <c:v>Q1</c:v>
                  </c:pt>
                  <c:pt idx="32">
                    <c:v>Q2</c:v>
                  </c:pt>
                  <c:pt idx="33">
                    <c:v>Q3</c:v>
                  </c:pt>
                  <c:pt idx="34">
                    <c:v>Q4</c:v>
                  </c:pt>
                  <c:pt idx="35">
                    <c:v>Q1</c:v>
                  </c:pt>
                  <c:pt idx="36">
                    <c:v>Q2</c:v>
                  </c:pt>
                  <c:pt idx="37">
                    <c:v>Q3</c:v>
                  </c:pt>
                  <c:pt idx="38">
                    <c:v>Q4</c:v>
                  </c:pt>
                  <c:pt idx="39">
                    <c:v>Q1</c:v>
                  </c:pt>
                  <c:pt idx="40">
                    <c:v>Q2</c:v>
                  </c:pt>
                </c:lvl>
                <c:lvl>
                  <c:pt idx="3">
                    <c:v>2010</c:v>
                  </c:pt>
                  <c:pt idx="7">
                    <c:v>2011</c:v>
                  </c:pt>
                  <c:pt idx="11">
                    <c:v>2012</c:v>
                  </c:pt>
                  <c:pt idx="15">
                    <c:v>2013</c:v>
                  </c:pt>
                  <c:pt idx="19">
                    <c:v>2014</c:v>
                  </c:pt>
                  <c:pt idx="23">
                    <c:v>2015</c:v>
                  </c:pt>
                  <c:pt idx="27">
                    <c:v>2016</c:v>
                  </c:pt>
                  <c:pt idx="31">
                    <c:v>2017</c:v>
                  </c:pt>
                  <c:pt idx="35">
                    <c:v>2018</c:v>
                  </c:pt>
                  <c:pt idx="39">
                    <c:v>2019</c:v>
                  </c:pt>
                  <c:pt idx="40">
                    <c:v>2019</c:v>
                  </c:pt>
                </c:lvl>
              </c:multiLvlStrCache>
            </c:multiLvlStrRef>
          </c:cat>
          <c:val>
            <c:numRef>
              <c:f>'Unemployment 1'!$E$12:$AU$12</c:f>
              <c:numCache>
                <c:formatCode>General</c:formatCode>
                <c:ptCount val="41"/>
                <c:pt idx="40">
                  <c:v>42.5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1681-419F-AE0C-4FDEB6BC4A3E}"/>
            </c:ext>
          </c:extLst>
        </c:ser>
        <c:ser>
          <c:idx val="2"/>
          <c:order val="2"/>
          <c:tx>
            <c:strRef>
              <c:f>'Unemployment 1'!$A$13</c:f>
              <c:strCache>
                <c:ptCount val="1"/>
                <c:pt idx="0">
                  <c:v>Male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rgbClr val="0A4E8F"/>
              </a:solidFill>
              <a:ln w="9525">
                <a:noFill/>
              </a:ln>
              <a:effectLst/>
            </c:spPr>
          </c:marker>
          <c:dPt>
            <c:idx val="37"/>
            <c:spPr>
              <a:ln w="28575" cap="rnd">
                <a:noFill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1681-419F-AE0C-4FDEB6BC4A3E}"/>
              </c:ext>
            </c:extLst>
          </c:dPt>
          <c:dPt>
            <c:idx val="38"/>
            <c:spPr>
              <a:ln w="28575" cap="rnd">
                <a:noFill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1681-419F-AE0C-4FDEB6BC4A3E}"/>
              </c:ext>
            </c:extLst>
          </c:dPt>
          <c:dPt>
            <c:idx val="39"/>
            <c:spPr>
              <a:ln w="28575" cap="rnd">
                <a:noFill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B852-4E69-99D6-B75E4462EA01}"/>
              </c:ext>
            </c:extLst>
          </c:dPt>
          <c:dPt>
            <c:idx val="40"/>
            <c:marker>
              <c:symbol val="circle"/>
              <c:size val="8"/>
            </c:marker>
            <c:extLst xmlns:c16r2="http://schemas.microsoft.com/office/drawing/2015/06/chart">
              <c:ext xmlns:c16="http://schemas.microsoft.com/office/drawing/2014/chart" uri="{C3380CC4-5D6E-409C-BE32-E72D297353CC}">
                <c16:uniqueId val="{0000000A-85B1-43AB-82D9-E641D143DF52}"/>
              </c:ext>
            </c:extLst>
          </c:dPt>
          <c:cat>
            <c:multiLvlStrRef>
              <c:f>'Unemployment 1'!$E$9:$AU$10</c:f>
              <c:multiLvlStrCache>
                <c:ptCount val="41"/>
                <c:lvl>
                  <c:pt idx="0">
                    <c:v>Q2</c:v>
                  </c:pt>
                  <c:pt idx="1">
                    <c:v>Q3</c:v>
                  </c:pt>
                  <c:pt idx="2">
                    <c:v>Q4</c:v>
                  </c:pt>
                  <c:pt idx="3">
                    <c:v>Q1</c:v>
                  </c:pt>
                  <c:pt idx="4">
                    <c:v>Q2</c:v>
                  </c:pt>
                  <c:pt idx="5">
                    <c:v>Q3</c:v>
                  </c:pt>
                  <c:pt idx="6">
                    <c:v>Q4</c:v>
                  </c:pt>
                  <c:pt idx="7">
                    <c:v>Q1</c:v>
                  </c:pt>
                  <c:pt idx="8">
                    <c:v>Q2</c:v>
                  </c:pt>
                  <c:pt idx="9">
                    <c:v>Q3</c:v>
                  </c:pt>
                  <c:pt idx="10">
                    <c:v>Q4</c:v>
                  </c:pt>
                  <c:pt idx="11">
                    <c:v>Q1</c:v>
                  </c:pt>
                  <c:pt idx="12">
                    <c:v>Q2</c:v>
                  </c:pt>
                  <c:pt idx="13">
                    <c:v>Q3</c:v>
                  </c:pt>
                  <c:pt idx="14">
                    <c:v>Q4</c:v>
                  </c:pt>
                  <c:pt idx="15">
                    <c:v>Q1</c:v>
                  </c:pt>
                  <c:pt idx="16">
                    <c:v>Q2</c:v>
                  </c:pt>
                  <c:pt idx="17">
                    <c:v>Q3</c:v>
                  </c:pt>
                  <c:pt idx="18">
                    <c:v>Q4</c:v>
                  </c:pt>
                  <c:pt idx="19">
                    <c:v>Q1</c:v>
                  </c:pt>
                  <c:pt idx="20">
                    <c:v>Q2</c:v>
                  </c:pt>
                  <c:pt idx="21">
                    <c:v>Q3</c:v>
                  </c:pt>
                  <c:pt idx="22">
                    <c:v>Q4</c:v>
                  </c:pt>
                  <c:pt idx="23">
                    <c:v>Q1</c:v>
                  </c:pt>
                  <c:pt idx="24">
                    <c:v>Q2</c:v>
                  </c:pt>
                  <c:pt idx="25">
                    <c:v>Q3</c:v>
                  </c:pt>
                  <c:pt idx="26">
                    <c:v>Q4</c:v>
                  </c:pt>
                  <c:pt idx="27">
                    <c:v>Q1</c:v>
                  </c:pt>
                  <c:pt idx="28">
                    <c:v>Q2</c:v>
                  </c:pt>
                  <c:pt idx="29">
                    <c:v>Q3</c:v>
                  </c:pt>
                  <c:pt idx="30">
                    <c:v>Q4</c:v>
                  </c:pt>
                  <c:pt idx="31">
                    <c:v>Q1</c:v>
                  </c:pt>
                  <c:pt idx="32">
                    <c:v>Q2</c:v>
                  </c:pt>
                  <c:pt idx="33">
                    <c:v>Q3</c:v>
                  </c:pt>
                  <c:pt idx="34">
                    <c:v>Q4</c:v>
                  </c:pt>
                  <c:pt idx="35">
                    <c:v>Q1</c:v>
                  </c:pt>
                  <c:pt idx="36">
                    <c:v>Q2</c:v>
                  </c:pt>
                  <c:pt idx="37">
                    <c:v>Q3</c:v>
                  </c:pt>
                  <c:pt idx="38">
                    <c:v>Q4</c:v>
                  </c:pt>
                  <c:pt idx="39">
                    <c:v>Q1</c:v>
                  </c:pt>
                  <c:pt idx="40">
                    <c:v>Q2</c:v>
                  </c:pt>
                </c:lvl>
                <c:lvl>
                  <c:pt idx="3">
                    <c:v>2010</c:v>
                  </c:pt>
                  <c:pt idx="7">
                    <c:v>2011</c:v>
                  </c:pt>
                  <c:pt idx="11">
                    <c:v>2012</c:v>
                  </c:pt>
                  <c:pt idx="15">
                    <c:v>2013</c:v>
                  </c:pt>
                  <c:pt idx="19">
                    <c:v>2014</c:v>
                  </c:pt>
                  <c:pt idx="23">
                    <c:v>2015</c:v>
                  </c:pt>
                  <c:pt idx="27">
                    <c:v>2016</c:v>
                  </c:pt>
                  <c:pt idx="31">
                    <c:v>2017</c:v>
                  </c:pt>
                  <c:pt idx="35">
                    <c:v>2018</c:v>
                  </c:pt>
                  <c:pt idx="39">
                    <c:v>2019</c:v>
                  </c:pt>
                  <c:pt idx="40">
                    <c:v>2019</c:v>
                  </c:pt>
                </c:lvl>
              </c:multiLvlStrCache>
            </c:multiLvlStrRef>
          </c:cat>
          <c:val>
            <c:numRef>
              <c:f>'Unemployment 1'!$E$13:$AU$13</c:f>
              <c:numCache>
                <c:formatCode>General</c:formatCode>
                <c:ptCount val="41"/>
                <c:pt idx="40">
                  <c:v>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1681-419F-AE0C-4FDEB6BC4A3E}"/>
            </c:ext>
          </c:extLst>
        </c:ser>
        <c:dLbls/>
        <c:marker val="1"/>
        <c:axId val="119325440"/>
        <c:axId val="119326976"/>
      </c:lineChart>
      <c:catAx>
        <c:axId val="119325440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119326976"/>
        <c:crosses val="autoZero"/>
        <c:auto val="1"/>
        <c:lblAlgn val="ctr"/>
        <c:lblOffset val="100"/>
      </c:catAx>
      <c:valAx>
        <c:axId val="119326976"/>
        <c:scaling>
          <c:orientation val="minMax"/>
          <c:max val="45"/>
          <c:min val="0"/>
        </c:scaling>
        <c:axPos val="l"/>
        <c:majorGridlines>
          <c:spPr>
            <a:ln w="317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0\%" sourceLinked="0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9325440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chart>
    <c:autoTitleDeleted val="1"/>
    <c:plotArea>
      <c:layout>
        <c:manualLayout>
          <c:layoutTarget val="inner"/>
          <c:xMode val="edge"/>
          <c:yMode val="edge"/>
          <c:x val="4.2883525393730214E-2"/>
          <c:y val="3.4484716123159814E-2"/>
          <c:w val="0.91454457646468423"/>
          <c:h val="0.82825665569322704"/>
        </c:manualLayout>
      </c:layout>
      <c:areaChart>
        <c:grouping val="standard"/>
        <c:ser>
          <c:idx val="0"/>
          <c:order val="0"/>
          <c:spPr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/>
          </c:spPr>
          <c:cat>
            <c:multiLvlStrRef>
              <c:f>Sheet1!$B$8:$C$48</c:f>
              <c:multiLvlStrCache>
                <c:ptCount val="41"/>
                <c:lvl>
                  <c:pt idx="0">
                    <c:v>Q2</c:v>
                  </c:pt>
                  <c:pt idx="1">
                    <c:v>Q3</c:v>
                  </c:pt>
                  <c:pt idx="2">
                    <c:v>Q4</c:v>
                  </c:pt>
                  <c:pt idx="3">
                    <c:v>Q1</c:v>
                  </c:pt>
                  <c:pt idx="4">
                    <c:v>Q2</c:v>
                  </c:pt>
                  <c:pt idx="5">
                    <c:v>Q3</c:v>
                  </c:pt>
                  <c:pt idx="6">
                    <c:v>Q4</c:v>
                  </c:pt>
                  <c:pt idx="7">
                    <c:v>Q1</c:v>
                  </c:pt>
                  <c:pt idx="8">
                    <c:v>Q2</c:v>
                  </c:pt>
                  <c:pt idx="9">
                    <c:v>Q3</c:v>
                  </c:pt>
                  <c:pt idx="10">
                    <c:v>Q4</c:v>
                  </c:pt>
                  <c:pt idx="11">
                    <c:v>Q1</c:v>
                  </c:pt>
                  <c:pt idx="12">
                    <c:v>Q2</c:v>
                  </c:pt>
                  <c:pt idx="13">
                    <c:v>Q3</c:v>
                  </c:pt>
                  <c:pt idx="14">
                    <c:v>Q4</c:v>
                  </c:pt>
                  <c:pt idx="15">
                    <c:v>Q1</c:v>
                  </c:pt>
                  <c:pt idx="16">
                    <c:v>Q2</c:v>
                  </c:pt>
                  <c:pt idx="17">
                    <c:v>Q3</c:v>
                  </c:pt>
                  <c:pt idx="18">
                    <c:v>Q4</c:v>
                  </c:pt>
                  <c:pt idx="19">
                    <c:v>Q1</c:v>
                  </c:pt>
                  <c:pt idx="20">
                    <c:v>Q2</c:v>
                  </c:pt>
                  <c:pt idx="21">
                    <c:v>Q3</c:v>
                  </c:pt>
                  <c:pt idx="22">
                    <c:v>Q4</c:v>
                  </c:pt>
                  <c:pt idx="23">
                    <c:v>Q1</c:v>
                  </c:pt>
                  <c:pt idx="24">
                    <c:v>Q2</c:v>
                  </c:pt>
                  <c:pt idx="25">
                    <c:v>Q3</c:v>
                  </c:pt>
                  <c:pt idx="26">
                    <c:v>Q4</c:v>
                  </c:pt>
                  <c:pt idx="27">
                    <c:v>Q1</c:v>
                  </c:pt>
                  <c:pt idx="28">
                    <c:v>Q2</c:v>
                  </c:pt>
                  <c:pt idx="29">
                    <c:v>Q3</c:v>
                  </c:pt>
                  <c:pt idx="30">
                    <c:v>Q4</c:v>
                  </c:pt>
                  <c:pt idx="31">
                    <c:v>Q1</c:v>
                  </c:pt>
                  <c:pt idx="32">
                    <c:v>Q2</c:v>
                  </c:pt>
                  <c:pt idx="33">
                    <c:v>Q3</c:v>
                  </c:pt>
                  <c:pt idx="34">
                    <c:v>Q4</c:v>
                  </c:pt>
                  <c:pt idx="35">
                    <c:v>Q1</c:v>
                  </c:pt>
                  <c:pt idx="36">
                    <c:v>Q2</c:v>
                  </c:pt>
                  <c:pt idx="37">
                    <c:v>Q3</c:v>
                  </c:pt>
                  <c:pt idx="38">
                    <c:v>Q4</c:v>
                  </c:pt>
                  <c:pt idx="39">
                    <c:v>Q1</c:v>
                  </c:pt>
                  <c:pt idx="40">
                    <c:v>Q2</c:v>
                  </c:pt>
                </c:lvl>
                <c:lvl>
                  <c:pt idx="0">
                    <c:v>2009</c:v>
                  </c:pt>
                  <c:pt idx="3">
                    <c:v>2010</c:v>
                  </c:pt>
                  <c:pt idx="7">
                    <c:v>2011</c:v>
                  </c:pt>
                  <c:pt idx="11">
                    <c:v>2012</c:v>
                  </c:pt>
                  <c:pt idx="15">
                    <c:v>2013</c:v>
                  </c:pt>
                  <c:pt idx="19">
                    <c:v>2014</c:v>
                  </c:pt>
                  <c:pt idx="23">
                    <c:v>2015</c:v>
                  </c:pt>
                  <c:pt idx="27">
                    <c:v>2016</c:v>
                  </c:pt>
                  <c:pt idx="31">
                    <c:v>2017</c:v>
                  </c:pt>
                  <c:pt idx="35">
                    <c:v>2018</c:v>
                  </c:pt>
                  <c:pt idx="39">
                    <c:v>2019</c:v>
                  </c:pt>
                </c:lvl>
              </c:multiLvlStrCache>
            </c:multiLvlStrRef>
          </c:cat>
          <c:val>
            <c:numRef>
              <c:f>Sheet1!$D$8:$D$48</c:f>
              <c:numCache>
                <c:formatCode>0\.0</c:formatCode>
                <c:ptCount val="41"/>
                <c:pt idx="0">
                  <c:v>23.216040831433176</c:v>
                </c:pt>
                <c:pt idx="1">
                  <c:v>24.451658164381993</c:v>
                </c:pt>
                <c:pt idx="2">
                  <c:v>24.066514716767642</c:v>
                </c:pt>
                <c:pt idx="3">
                  <c:v>25.05431712545931</c:v>
                </c:pt>
                <c:pt idx="4">
                  <c:v>25.077248913665628</c:v>
                </c:pt>
                <c:pt idx="5">
                  <c:v>25.432350619356789</c:v>
                </c:pt>
                <c:pt idx="6">
                  <c:v>23.912443985250079</c:v>
                </c:pt>
                <c:pt idx="7">
                  <c:v>24.848003361556113</c:v>
                </c:pt>
                <c:pt idx="8">
                  <c:v>25.56560286312979</c:v>
                </c:pt>
                <c:pt idx="9">
                  <c:v>24.972510057834157</c:v>
                </c:pt>
                <c:pt idx="10">
                  <c:v>23.75764237174678</c:v>
                </c:pt>
                <c:pt idx="11">
                  <c:v>25.02913715241813</c:v>
                </c:pt>
                <c:pt idx="12">
                  <c:v>24.779850274985133</c:v>
                </c:pt>
                <c:pt idx="13">
                  <c:v>25.182608226159054</c:v>
                </c:pt>
                <c:pt idx="14">
                  <c:v>24.486088115695274</c:v>
                </c:pt>
                <c:pt idx="15">
                  <c:v>25.03537833855323</c:v>
                </c:pt>
                <c:pt idx="16">
                  <c:v>25.284791718455534</c:v>
                </c:pt>
                <c:pt idx="17">
                  <c:v>24.504157700032003</c:v>
                </c:pt>
                <c:pt idx="18">
                  <c:v>24.142256837597284</c:v>
                </c:pt>
                <c:pt idx="19">
                  <c:v>25.181528903220173</c:v>
                </c:pt>
                <c:pt idx="20">
                  <c:v>25.453749611861596</c:v>
                </c:pt>
                <c:pt idx="21">
                  <c:v>25.41495722264613</c:v>
                </c:pt>
                <c:pt idx="22">
                  <c:v>24.266357843970923</c:v>
                </c:pt>
                <c:pt idx="23">
                  <c:v>26.363095379773128</c:v>
                </c:pt>
                <c:pt idx="24">
                  <c:v>25.039994417905707</c:v>
                </c:pt>
                <c:pt idx="25">
                  <c:v>25.500760475244309</c:v>
                </c:pt>
                <c:pt idx="26">
                  <c:v>24.48202371212491</c:v>
                </c:pt>
                <c:pt idx="27">
                  <c:v>26.746997599652492</c:v>
                </c:pt>
                <c:pt idx="28">
                  <c:v>26.599740900190927</c:v>
                </c:pt>
                <c:pt idx="29">
                  <c:v>27.056381294660351</c:v>
                </c:pt>
                <c:pt idx="30">
                  <c:v>26.457448469005456</c:v>
                </c:pt>
                <c:pt idx="31">
                  <c:v>27.70896108579689</c:v>
                </c:pt>
                <c:pt idx="32">
                  <c:v>27.728105203509099</c:v>
                </c:pt>
                <c:pt idx="33">
                  <c:v>27.722200821585329</c:v>
                </c:pt>
                <c:pt idx="34">
                  <c:v>26.665573580719439</c:v>
                </c:pt>
                <c:pt idx="35">
                  <c:v>26.748460857991571</c:v>
                </c:pt>
                <c:pt idx="36">
                  <c:v>27.190071300591264</c:v>
                </c:pt>
                <c:pt idx="37">
                  <c:v>27.489145238641303</c:v>
                </c:pt>
                <c:pt idx="38">
                  <c:v>27.1</c:v>
                </c:pt>
                <c:pt idx="39" formatCode="##,#0\.0">
                  <c:v>27.6</c:v>
                </c:pt>
                <c:pt idx="40" formatCode="##,#0\.0">
                  <c:v>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3EF-4A28-8317-8810730326CF}"/>
            </c:ext>
          </c:extLst>
        </c:ser>
        <c:dLbls/>
        <c:axId val="103018496"/>
        <c:axId val="103020032"/>
      </c:areaChart>
      <c:lineChart>
        <c:grouping val="standard"/>
        <c:ser>
          <c:idx val="1"/>
          <c:order val="1"/>
          <c:spPr>
            <a:ln w="63500" cap="rnd">
              <a:solidFill>
                <a:srgbClr val="C00000"/>
              </a:solidFill>
              <a:miter lim="800000"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3.5706654370831876E-2"/>
                  <c:y val="5.0409920281489481E-2"/>
                </c:manualLayout>
              </c:layout>
              <c:numFmt formatCode="0.0\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3EF-4A28-8317-8810730326CF}"/>
                </c:ext>
              </c:extLst>
            </c:dLbl>
            <c:dLbl>
              <c:idx val="40"/>
              <c:layout>
                <c:manualLayout>
                  <c:x val="-1.6365360865919395E-16"/>
                  <c:y val="0.11245289908947653"/>
                </c:manualLayout>
              </c:layout>
              <c:numFmt formatCode="0.0\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3EF-4A28-8317-8810730326CF}"/>
                </c:ext>
              </c:extLst>
            </c:dLbl>
            <c:dLbl>
              <c:idx val="41"/>
              <c:layout>
                <c:manualLayout>
                  <c:x val="-1.7853327185415942E-2"/>
                  <c:y val="7.3676037334484634E-2"/>
                </c:manualLayout>
              </c:layout>
              <c:numFmt formatCode="0.0\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3EF-4A28-8317-8810730326CF}"/>
                </c:ext>
              </c:extLst>
            </c:dLbl>
            <c:delete val="1"/>
            <c:numFmt formatCode="0.0\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Sheet1!$B$8:$C$48</c:f>
              <c:multiLvlStrCache>
                <c:ptCount val="41"/>
                <c:lvl>
                  <c:pt idx="0">
                    <c:v>Q2</c:v>
                  </c:pt>
                  <c:pt idx="1">
                    <c:v>Q3</c:v>
                  </c:pt>
                  <c:pt idx="2">
                    <c:v>Q4</c:v>
                  </c:pt>
                  <c:pt idx="3">
                    <c:v>Q1</c:v>
                  </c:pt>
                  <c:pt idx="4">
                    <c:v>Q2</c:v>
                  </c:pt>
                  <c:pt idx="5">
                    <c:v>Q3</c:v>
                  </c:pt>
                  <c:pt idx="6">
                    <c:v>Q4</c:v>
                  </c:pt>
                  <c:pt idx="7">
                    <c:v>Q1</c:v>
                  </c:pt>
                  <c:pt idx="8">
                    <c:v>Q2</c:v>
                  </c:pt>
                  <c:pt idx="9">
                    <c:v>Q3</c:v>
                  </c:pt>
                  <c:pt idx="10">
                    <c:v>Q4</c:v>
                  </c:pt>
                  <c:pt idx="11">
                    <c:v>Q1</c:v>
                  </c:pt>
                  <c:pt idx="12">
                    <c:v>Q2</c:v>
                  </c:pt>
                  <c:pt idx="13">
                    <c:v>Q3</c:v>
                  </c:pt>
                  <c:pt idx="14">
                    <c:v>Q4</c:v>
                  </c:pt>
                  <c:pt idx="15">
                    <c:v>Q1</c:v>
                  </c:pt>
                  <c:pt idx="16">
                    <c:v>Q2</c:v>
                  </c:pt>
                  <c:pt idx="17">
                    <c:v>Q3</c:v>
                  </c:pt>
                  <c:pt idx="18">
                    <c:v>Q4</c:v>
                  </c:pt>
                  <c:pt idx="19">
                    <c:v>Q1</c:v>
                  </c:pt>
                  <c:pt idx="20">
                    <c:v>Q2</c:v>
                  </c:pt>
                  <c:pt idx="21">
                    <c:v>Q3</c:v>
                  </c:pt>
                  <c:pt idx="22">
                    <c:v>Q4</c:v>
                  </c:pt>
                  <c:pt idx="23">
                    <c:v>Q1</c:v>
                  </c:pt>
                  <c:pt idx="24">
                    <c:v>Q2</c:v>
                  </c:pt>
                  <c:pt idx="25">
                    <c:v>Q3</c:v>
                  </c:pt>
                  <c:pt idx="26">
                    <c:v>Q4</c:v>
                  </c:pt>
                  <c:pt idx="27">
                    <c:v>Q1</c:v>
                  </c:pt>
                  <c:pt idx="28">
                    <c:v>Q2</c:v>
                  </c:pt>
                  <c:pt idx="29">
                    <c:v>Q3</c:v>
                  </c:pt>
                  <c:pt idx="30">
                    <c:v>Q4</c:v>
                  </c:pt>
                  <c:pt idx="31">
                    <c:v>Q1</c:v>
                  </c:pt>
                  <c:pt idx="32">
                    <c:v>Q2</c:v>
                  </c:pt>
                  <c:pt idx="33">
                    <c:v>Q3</c:v>
                  </c:pt>
                  <c:pt idx="34">
                    <c:v>Q4</c:v>
                  </c:pt>
                  <c:pt idx="35">
                    <c:v>Q1</c:v>
                  </c:pt>
                  <c:pt idx="36">
                    <c:v>Q2</c:v>
                  </c:pt>
                  <c:pt idx="37">
                    <c:v>Q3</c:v>
                  </c:pt>
                  <c:pt idx="38">
                    <c:v>Q4</c:v>
                  </c:pt>
                  <c:pt idx="39">
                    <c:v>Q1</c:v>
                  </c:pt>
                  <c:pt idx="40">
                    <c:v>Q2</c:v>
                  </c:pt>
                </c:lvl>
                <c:lvl>
                  <c:pt idx="0">
                    <c:v>2009</c:v>
                  </c:pt>
                  <c:pt idx="3">
                    <c:v>2010</c:v>
                  </c:pt>
                  <c:pt idx="7">
                    <c:v>2011</c:v>
                  </c:pt>
                  <c:pt idx="11">
                    <c:v>2012</c:v>
                  </c:pt>
                  <c:pt idx="15">
                    <c:v>2013</c:v>
                  </c:pt>
                  <c:pt idx="19">
                    <c:v>2014</c:v>
                  </c:pt>
                  <c:pt idx="23">
                    <c:v>2015</c:v>
                  </c:pt>
                  <c:pt idx="27">
                    <c:v>2016</c:v>
                  </c:pt>
                  <c:pt idx="31">
                    <c:v>2017</c:v>
                  </c:pt>
                  <c:pt idx="35">
                    <c:v>2018</c:v>
                  </c:pt>
                  <c:pt idx="39">
                    <c:v>2019</c:v>
                  </c:pt>
                </c:lvl>
              </c:multiLvlStrCache>
            </c:multiLvlStrRef>
          </c:cat>
          <c:val>
            <c:numRef>
              <c:f>Sheet1!$E$8:$E$48</c:f>
              <c:numCache>
                <c:formatCode>0\.0</c:formatCode>
                <c:ptCount val="41"/>
                <c:pt idx="0">
                  <c:v>23.216040831433176</c:v>
                </c:pt>
                <c:pt idx="1">
                  <c:v>24.451658164381993</c:v>
                </c:pt>
                <c:pt idx="2">
                  <c:v>24.066514716767642</c:v>
                </c:pt>
                <c:pt idx="3">
                  <c:v>25.05431712545931</c:v>
                </c:pt>
                <c:pt idx="4">
                  <c:v>25.077248913665628</c:v>
                </c:pt>
                <c:pt idx="5">
                  <c:v>25.432350619356789</c:v>
                </c:pt>
                <c:pt idx="6">
                  <c:v>23.912443985250079</c:v>
                </c:pt>
                <c:pt idx="7">
                  <c:v>24.848003361556113</c:v>
                </c:pt>
                <c:pt idx="8">
                  <c:v>25.56560286312979</c:v>
                </c:pt>
                <c:pt idx="9">
                  <c:v>24.972510057834157</c:v>
                </c:pt>
                <c:pt idx="10">
                  <c:v>23.75764237174678</c:v>
                </c:pt>
                <c:pt idx="11">
                  <c:v>25.02913715241813</c:v>
                </c:pt>
                <c:pt idx="12">
                  <c:v>24.779850274985133</c:v>
                </c:pt>
                <c:pt idx="13">
                  <c:v>25.182608226159054</c:v>
                </c:pt>
                <c:pt idx="14">
                  <c:v>24.486088115695274</c:v>
                </c:pt>
                <c:pt idx="15">
                  <c:v>25.03537833855323</c:v>
                </c:pt>
                <c:pt idx="16">
                  <c:v>25.284791718455534</c:v>
                </c:pt>
                <c:pt idx="17">
                  <c:v>24.504157700032003</c:v>
                </c:pt>
                <c:pt idx="18">
                  <c:v>24.142256837597284</c:v>
                </c:pt>
                <c:pt idx="19">
                  <c:v>25.181528903220173</c:v>
                </c:pt>
                <c:pt idx="20">
                  <c:v>25.453749611861596</c:v>
                </c:pt>
                <c:pt idx="21">
                  <c:v>25.41495722264613</c:v>
                </c:pt>
                <c:pt idx="22">
                  <c:v>24.266357843970923</c:v>
                </c:pt>
                <c:pt idx="23">
                  <c:v>26.363095379773128</c:v>
                </c:pt>
                <c:pt idx="24">
                  <c:v>25.039994417905707</c:v>
                </c:pt>
                <c:pt idx="25">
                  <c:v>25.500760475244309</c:v>
                </c:pt>
                <c:pt idx="26">
                  <c:v>24.48202371212491</c:v>
                </c:pt>
                <c:pt idx="27">
                  <c:v>26.746997599652492</c:v>
                </c:pt>
                <c:pt idx="28">
                  <c:v>26.599740900190927</c:v>
                </c:pt>
                <c:pt idx="29">
                  <c:v>27.056381294660351</c:v>
                </c:pt>
                <c:pt idx="30">
                  <c:v>26.457448469005456</c:v>
                </c:pt>
                <c:pt idx="31">
                  <c:v>27.70896108579689</c:v>
                </c:pt>
                <c:pt idx="32">
                  <c:v>27.728105203509099</c:v>
                </c:pt>
                <c:pt idx="33">
                  <c:v>27.722200821585329</c:v>
                </c:pt>
                <c:pt idx="34">
                  <c:v>26.665573580719439</c:v>
                </c:pt>
                <c:pt idx="35">
                  <c:v>26.748460857991571</c:v>
                </c:pt>
                <c:pt idx="36">
                  <c:v>27.190071300591264</c:v>
                </c:pt>
                <c:pt idx="37">
                  <c:v>27.489145238641303</c:v>
                </c:pt>
                <c:pt idx="38">
                  <c:v>27.1</c:v>
                </c:pt>
                <c:pt idx="39">
                  <c:v>27.6</c:v>
                </c:pt>
                <c:pt idx="40">
                  <c:v>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3EF-4A28-8317-8810730326CF}"/>
            </c:ext>
          </c:extLst>
        </c:ser>
        <c:dLbls/>
        <c:marker val="1"/>
        <c:axId val="103018496"/>
        <c:axId val="103020032"/>
        <c:extLst xmlns:c16r2="http://schemas.microsoft.com/office/drawing/2015/06/chart">
          <c:ext xmlns:c15="http://schemas.microsoft.com/office/drawing/2012/chart" uri="{02D57815-91ED-43cb-92C2-25804820EDAC}">
            <c15:filteredLineSeries>
              <c15:ser>
                <c:idx val="2"/>
                <c:order val="2"/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none"/>
                </c:marker>
                <c:dPt>
                  <c:idx val="40"/>
                  <c:marker>
                    <c:symbol val="none"/>
                  </c:marker>
                  <c:bubble3D val="0"/>
                  <c:spPr>
                    <a:ln w="73025" cap="rnd">
                      <a:solidFill>
                        <a:schemeClr val="accent3"/>
                      </a:solidFill>
                      <a:round/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04-23EF-4A28-8317-8810730326CF}"/>
                    </c:ext>
                  </c:extLst>
                </c:dPt>
                <c:dPt>
                  <c:idx val="41"/>
                  <c:marker>
                    <c:symbol val="circle"/>
                    <c:size val="7"/>
                    <c:spPr>
                      <a:solidFill>
                        <a:schemeClr val="bg1"/>
                      </a:solidFill>
                      <a:ln w="25400">
                        <a:solidFill>
                          <a:srgbClr val="8E0000"/>
                        </a:solidFill>
                      </a:ln>
                      <a:effectLst/>
                    </c:spPr>
                  </c:marker>
                  <c:bubble3D val="0"/>
                  <c:spPr>
                    <a:ln w="63500" cap="rnd">
                      <a:solidFill>
                        <a:srgbClr val="8E0000"/>
                      </a:solidFill>
                      <a:round/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06-23EF-4A28-8317-8810730326CF}"/>
                    </c:ext>
                  </c:extLst>
                </c:dPt>
                <c:cat>
                  <c:multiLvlStrRef>
                    <c:extLst>
                      <c:ext uri="{02D57815-91ED-43cb-92C2-25804820EDAC}">
                        <c15:formulaRef>
                          <c15:sqref>Sheet1!$B$8:$C$48</c15:sqref>
                        </c15:formulaRef>
                      </c:ext>
                    </c:extLst>
                    <c:multiLvlStrCache>
                      <c:ptCount val="41"/>
                      <c:lvl>
                        <c:pt idx="0">
                          <c:v>Q2</c:v>
                        </c:pt>
                        <c:pt idx="1">
                          <c:v>Q3</c:v>
                        </c:pt>
                        <c:pt idx="2">
                          <c:v>Q4</c:v>
                        </c:pt>
                        <c:pt idx="3">
                          <c:v>Q1</c:v>
                        </c:pt>
                        <c:pt idx="4">
                          <c:v>Q2</c:v>
                        </c:pt>
                        <c:pt idx="5">
                          <c:v>Q3</c:v>
                        </c:pt>
                        <c:pt idx="6">
                          <c:v>Q4</c:v>
                        </c:pt>
                        <c:pt idx="7">
                          <c:v>Q1</c:v>
                        </c:pt>
                        <c:pt idx="8">
                          <c:v>Q2</c:v>
                        </c:pt>
                        <c:pt idx="9">
                          <c:v>Q3</c:v>
                        </c:pt>
                        <c:pt idx="10">
                          <c:v>Q4</c:v>
                        </c:pt>
                        <c:pt idx="11">
                          <c:v>Q1</c:v>
                        </c:pt>
                        <c:pt idx="12">
                          <c:v>Q2</c:v>
                        </c:pt>
                        <c:pt idx="13">
                          <c:v>Q3</c:v>
                        </c:pt>
                        <c:pt idx="14">
                          <c:v>Q4</c:v>
                        </c:pt>
                        <c:pt idx="15">
                          <c:v>Q1</c:v>
                        </c:pt>
                        <c:pt idx="16">
                          <c:v>Q2</c:v>
                        </c:pt>
                        <c:pt idx="17">
                          <c:v>Q3</c:v>
                        </c:pt>
                        <c:pt idx="18">
                          <c:v>Q4</c:v>
                        </c:pt>
                        <c:pt idx="19">
                          <c:v>Q1</c:v>
                        </c:pt>
                        <c:pt idx="20">
                          <c:v>Q2</c:v>
                        </c:pt>
                        <c:pt idx="21">
                          <c:v>Q3</c:v>
                        </c:pt>
                        <c:pt idx="22">
                          <c:v>Q4</c:v>
                        </c:pt>
                        <c:pt idx="23">
                          <c:v>Q1</c:v>
                        </c:pt>
                        <c:pt idx="24">
                          <c:v>Q2</c:v>
                        </c:pt>
                        <c:pt idx="25">
                          <c:v>Q3</c:v>
                        </c:pt>
                        <c:pt idx="26">
                          <c:v>Q4</c:v>
                        </c:pt>
                        <c:pt idx="27">
                          <c:v>Q1</c:v>
                        </c:pt>
                        <c:pt idx="28">
                          <c:v>Q2</c:v>
                        </c:pt>
                        <c:pt idx="29">
                          <c:v>Q3</c:v>
                        </c:pt>
                        <c:pt idx="30">
                          <c:v>Q4</c:v>
                        </c:pt>
                        <c:pt idx="31">
                          <c:v>Q1</c:v>
                        </c:pt>
                        <c:pt idx="32">
                          <c:v>Q2</c:v>
                        </c:pt>
                        <c:pt idx="33">
                          <c:v>Q3</c:v>
                        </c:pt>
                        <c:pt idx="34">
                          <c:v>Q4</c:v>
                        </c:pt>
                        <c:pt idx="35">
                          <c:v>Q1</c:v>
                        </c:pt>
                        <c:pt idx="36">
                          <c:v>Q2</c:v>
                        </c:pt>
                        <c:pt idx="37">
                          <c:v>Q3</c:v>
                        </c:pt>
                        <c:pt idx="38">
                          <c:v>Q4</c:v>
                        </c:pt>
                        <c:pt idx="39">
                          <c:v>Q1</c:v>
                        </c:pt>
                        <c:pt idx="40">
                          <c:v>Q2</c:v>
                        </c:pt>
                      </c:lvl>
                      <c:lvl>
                        <c:pt idx="0">
                          <c:v>2009</c:v>
                        </c:pt>
                        <c:pt idx="3">
                          <c:v>2010</c:v>
                        </c:pt>
                        <c:pt idx="7">
                          <c:v>2011</c:v>
                        </c:pt>
                        <c:pt idx="11">
                          <c:v>2012</c:v>
                        </c:pt>
                        <c:pt idx="15">
                          <c:v>2013</c:v>
                        </c:pt>
                        <c:pt idx="19">
                          <c:v>2014</c:v>
                        </c:pt>
                        <c:pt idx="23">
                          <c:v>2015</c:v>
                        </c:pt>
                        <c:pt idx="27">
                          <c:v>2016</c:v>
                        </c:pt>
                        <c:pt idx="31">
                          <c:v>2017</c:v>
                        </c:pt>
                        <c:pt idx="35">
                          <c:v>2018</c:v>
                        </c:pt>
                        <c:pt idx="39">
                          <c:v>2019</c:v>
                        </c:pt>
                      </c:lvl>
                    </c:multiLvlStrCache>
                  </c:multiLvlStrRef>
                </c:cat>
                <c:val>
                  <c:numRef>
                    <c:extLst>
                      <c:ext uri="{02D57815-91ED-43cb-92C2-25804820EDAC}">
                        <c15:formulaRef>
                          <c15:sqref>Sheet1!$F$8:$F$48</c15:sqref>
                        </c15:formulaRef>
                      </c:ext>
                    </c:extLst>
                    <c:numCache>
                      <c:formatCode>General</c:formatCode>
                      <c:ptCount val="41"/>
                      <c:pt idx="37">
                        <c:v>26.7</c:v>
                      </c:pt>
                      <c:pt idx="38">
                        <c:v>27.2</c:v>
                      </c:pt>
                      <c:pt idx="39">
                        <c:v>27.5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8-23EF-4A28-8317-8810730326CF}"/>
                  </c:ext>
                </c:extLst>
              </c15:ser>
            </c15:filteredLineSeries>
          </c:ext>
        </c:extLst>
      </c:lineChart>
      <c:catAx>
        <c:axId val="103018496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103020032"/>
        <c:crosses val="autoZero"/>
        <c:auto val="1"/>
        <c:lblAlgn val="ctr"/>
        <c:lblOffset val="100"/>
      </c:catAx>
      <c:valAx>
        <c:axId val="103020032"/>
        <c:scaling>
          <c:orientation val="minMax"/>
          <c:max val="40"/>
        </c:scaling>
        <c:axPos val="l"/>
        <c:majorGridlines>
          <c:spPr>
            <a:ln w="9525" cap="flat" cmpd="sng" algn="ctr">
              <a:solidFill>
                <a:schemeClr val="bg2">
                  <a:lumMod val="95000"/>
                </a:schemeClr>
              </a:solidFill>
              <a:prstDash val="dash"/>
              <a:round/>
            </a:ln>
            <a:effectLst/>
          </c:spPr>
        </c:majorGridlines>
        <c:numFmt formatCode="0\%" sourceLinked="0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03018496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 sz="11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style val="3"/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ZA" sz="1200" b="1" dirty="0">
                <a:latin typeface="Arial" panose="020B0604020202020204" pitchFamily="34" charset="0"/>
              </a:rPr>
              <a:t>Unemployment Rate</a:t>
            </a:r>
          </a:p>
          <a:p>
            <a:pPr algn="l"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ZA" sz="1200" b="1" dirty="0">
                <a:latin typeface="Arial" panose="020B0604020202020204" pitchFamily="34" charset="0"/>
              </a:rPr>
              <a:t>by Population Group</a:t>
            </a:r>
          </a:p>
        </c:rich>
      </c:tx>
      <c:layout>
        <c:manualLayout>
          <c:xMode val="edge"/>
          <c:yMode val="edge"/>
          <c:x val="0.2786284615719028"/>
          <c:y val="4.6913266694483258E-3"/>
        </c:manualLayout>
      </c:layout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27344334928969249"/>
          <c:y val="0.102441310801138"/>
          <c:w val="0.68438138516010283"/>
          <c:h val="0.80060865918470503"/>
        </c:manualLayout>
      </c:layout>
      <c:barChart>
        <c:barDir val="bar"/>
        <c:grouping val="clustered"/>
        <c:ser>
          <c:idx val="0"/>
          <c:order val="0"/>
          <c:tx>
            <c:strRef>
              <c:f>'OUR_pop group'!$H$14</c:f>
              <c:strCache>
                <c:ptCount val="1"/>
                <c:pt idx="0">
                  <c:v>Q1:2019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'OUR_pop group'!$G$15:$G$19</c:f>
              <c:strCache>
                <c:ptCount val="5"/>
                <c:pt idx="0">
                  <c:v>White</c:v>
                </c:pt>
                <c:pt idx="1">
                  <c:v>Indian/Asian</c:v>
                </c:pt>
                <c:pt idx="2">
                  <c:v>Coloured</c:v>
                </c:pt>
                <c:pt idx="3">
                  <c:v>Black African</c:v>
                </c:pt>
                <c:pt idx="4">
                  <c:v>Both sexes</c:v>
                </c:pt>
              </c:strCache>
            </c:strRef>
          </c:cat>
          <c:val>
            <c:numRef>
              <c:f>'OUR_pop group'!$H$15:$H$19</c:f>
              <c:numCache>
                <c:formatCode>0.0%</c:formatCode>
                <c:ptCount val="5"/>
                <c:pt idx="0">
                  <c:v>6.5834236972345167E-2</c:v>
                </c:pt>
                <c:pt idx="1">
                  <c:v>0.11404765237864034</c:v>
                </c:pt>
                <c:pt idx="2">
                  <c:v>0.22232929274923954</c:v>
                </c:pt>
                <c:pt idx="3">
                  <c:v>0.31123688897066221</c:v>
                </c:pt>
                <c:pt idx="4">
                  <c:v>0.27568576442967851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AED-47D0-B3A6-27EFDD1BFECE}"/>
            </c:ext>
          </c:extLst>
        </c:ser>
        <c:ser>
          <c:idx val="1"/>
          <c:order val="1"/>
          <c:tx>
            <c:strRef>
              <c:f>'OUR_pop group'!$I$14</c:f>
              <c:strCache>
                <c:ptCount val="1"/>
                <c:pt idx="0">
                  <c:v>Q2:2019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'OUR_pop group'!$G$15:$G$19</c:f>
              <c:strCache>
                <c:ptCount val="5"/>
                <c:pt idx="0">
                  <c:v>White</c:v>
                </c:pt>
                <c:pt idx="1">
                  <c:v>Indian/Asian</c:v>
                </c:pt>
                <c:pt idx="2">
                  <c:v>Coloured</c:v>
                </c:pt>
                <c:pt idx="3">
                  <c:v>Black African</c:v>
                </c:pt>
                <c:pt idx="4">
                  <c:v>Both sexes</c:v>
                </c:pt>
              </c:strCache>
            </c:strRef>
          </c:cat>
          <c:val>
            <c:numRef>
              <c:f>'OUR_pop group'!$I$15:$I$19</c:f>
              <c:numCache>
                <c:formatCode>0.0%</c:formatCode>
                <c:ptCount val="5"/>
                <c:pt idx="0">
                  <c:v>7.4477489258529997E-2</c:v>
                </c:pt>
                <c:pt idx="1">
                  <c:v>0.11230919310465678</c:v>
                </c:pt>
                <c:pt idx="2">
                  <c:v>0.22469368999690542</c:v>
                </c:pt>
                <c:pt idx="3">
                  <c:v>0.32695059898908779</c:v>
                </c:pt>
                <c:pt idx="4">
                  <c:v>0.28976409546407284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AED-47D0-B3A6-27EFDD1BFECE}"/>
            </c:ext>
          </c:extLst>
        </c:ser>
        <c:dLbls/>
        <c:gapWidth val="133"/>
        <c:axId val="121915264"/>
        <c:axId val="121916800"/>
      </c:barChart>
      <c:catAx>
        <c:axId val="121915264"/>
        <c:scaling>
          <c:orientation val="minMax"/>
        </c:scaling>
        <c:axPos val="l"/>
        <c:numFmt formatCode="General" sourceLinked="1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21916800"/>
        <c:crosses val="autoZero"/>
        <c:auto val="1"/>
        <c:lblAlgn val="ctr"/>
        <c:lblOffset val="100"/>
      </c:catAx>
      <c:valAx>
        <c:axId val="121916800"/>
        <c:scaling>
          <c:orientation val="minMax"/>
          <c:max val="0.4"/>
        </c:scaling>
        <c:delete val="1"/>
        <c:axPos val="b"/>
        <c:numFmt formatCode="0.0%" sourceLinked="1"/>
        <c:tickLblPos val="none"/>
        <c:crossAx val="121915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ZA" sz="1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Male</a:t>
            </a:r>
            <a:r>
              <a:rPr lang="en-ZA" sz="1200" b="1" dirty="0">
                <a:latin typeface="Arial" panose="020B0604020202020204" pitchFamily="34" charset="0"/>
              </a:rPr>
              <a:t> Unemployment Rate</a:t>
            </a:r>
          </a:p>
          <a:p>
            <a:pPr algn="l"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ZA" sz="1200" b="1" dirty="0">
                <a:latin typeface="Arial" panose="020B0604020202020204" pitchFamily="34" charset="0"/>
              </a:rPr>
              <a:t>By Population Group</a:t>
            </a:r>
          </a:p>
        </c:rich>
      </c:tx>
      <c:layout>
        <c:manualLayout>
          <c:xMode val="edge"/>
          <c:yMode val="edge"/>
          <c:x val="0.36384165737296942"/>
          <c:y val="1.6584436746085455E-2"/>
        </c:manualLayout>
      </c:layout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34940921474322811"/>
          <c:y val="0.1072951903866121"/>
          <c:w val="0.62945989118749612"/>
          <c:h val="0.79131730453249416"/>
        </c:manualLayout>
      </c:layout>
      <c:barChart>
        <c:barDir val="bar"/>
        <c:grouping val="clustered"/>
        <c:ser>
          <c:idx val="0"/>
          <c:order val="0"/>
          <c:tx>
            <c:strRef>
              <c:f>'OUR_pop group'!$K$31:$K$32</c:f>
              <c:strCache>
                <c:ptCount val="2"/>
                <c:pt idx="1">
                  <c:v>Q1:2019</c:v>
                </c:pt>
              </c:strCache>
            </c:strRef>
          </c:tx>
          <c:spPr>
            <a:solidFill>
              <a:srgbClr val="7F7F7F"/>
            </a:solidFill>
            <a:ln>
              <a:noFill/>
            </a:ln>
            <a:effectLst/>
          </c:spPr>
          <c:dLbls>
            <c:dLbl>
              <c:idx val="0"/>
              <c:layout>
                <c:manualLayout>
                  <c:x val="1.2508006435948227E-3"/>
                  <c:y val="1.227429532311841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50" b="1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B8995490-176B-4423-A0D0-A9C3A8E4FEDF}" type="VALUE">
                      <a:rPr lang="en-US" sz="105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1050" b="1" i="0" u="none" strike="noStrik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t>[VALUE]</a:t>
                    </a:fld>
                    <a:endParaRPr lang="en-ZA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0C79-4130-AC29-FAB17B6907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'OUR_pop group'!$J$33:$J$37</c:f>
              <c:strCache>
                <c:ptCount val="5"/>
                <c:pt idx="0">
                  <c:v>White</c:v>
                </c:pt>
                <c:pt idx="1">
                  <c:v>Indian/Asian</c:v>
                </c:pt>
                <c:pt idx="2">
                  <c:v>Coloured</c:v>
                </c:pt>
                <c:pt idx="3">
                  <c:v>Black African</c:v>
                </c:pt>
                <c:pt idx="4">
                  <c:v>All</c:v>
                </c:pt>
              </c:strCache>
            </c:strRef>
          </c:cat>
          <c:val>
            <c:numRef>
              <c:f>'OUR_pop group'!$K$33:$K$37</c:f>
              <c:numCache>
                <c:formatCode>0.0%</c:formatCode>
                <c:ptCount val="5"/>
                <c:pt idx="0">
                  <c:v>6.3973732100825506E-2</c:v>
                </c:pt>
                <c:pt idx="1">
                  <c:v>9.358832894243585E-2</c:v>
                </c:pt>
                <c:pt idx="2">
                  <c:v>0.21415223736954506</c:v>
                </c:pt>
                <c:pt idx="3">
                  <c:v>0.29695129182769842</c:v>
                </c:pt>
                <c:pt idx="4">
                  <c:v>0.26132500305802742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C79-4130-AC29-FAB17B6907E3}"/>
            </c:ext>
          </c:extLst>
        </c:ser>
        <c:ser>
          <c:idx val="1"/>
          <c:order val="1"/>
          <c:tx>
            <c:strRef>
              <c:f>'OUR_pop group'!$L$31:$L$32</c:f>
              <c:strCache>
                <c:ptCount val="2"/>
                <c:pt idx="1">
                  <c:v>Q2:2019</c:v>
                </c:pt>
              </c:strCache>
            </c:strRef>
          </c:tx>
          <c:spPr>
            <a:solidFill>
              <a:srgbClr val="205688"/>
            </a:solidFill>
            <a:ln>
              <a:noFill/>
            </a:ln>
            <a:effectLst/>
          </c:spPr>
          <c:dLbls>
            <c:dLbl>
              <c:idx val="0"/>
              <c:layout>
                <c:manualLayout>
                  <c:x val="-4.1626501665690561E-2"/>
                  <c:y val="5.0168625331647567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50" b="1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FEF1A8A2-5200-4BF7-9101-C013FE38631B}" type="VALUE">
                      <a:rPr lang="en-US" sz="105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1050" b="1" i="0" u="none" strike="noStrik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t>[VALUE]</a:t>
                    </a:fld>
                    <a:endParaRPr lang="en-ZA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7877600793263149"/>
                      <c:h val="6.9554889381405832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0C79-4130-AC29-FAB17B6907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'OUR_pop group'!$J$33:$J$37</c:f>
              <c:strCache>
                <c:ptCount val="5"/>
                <c:pt idx="0">
                  <c:v>White</c:v>
                </c:pt>
                <c:pt idx="1">
                  <c:v>Indian/Asian</c:v>
                </c:pt>
                <c:pt idx="2">
                  <c:v>Coloured</c:v>
                </c:pt>
                <c:pt idx="3">
                  <c:v>Black African</c:v>
                </c:pt>
                <c:pt idx="4">
                  <c:v>All</c:v>
                </c:pt>
              </c:strCache>
            </c:strRef>
          </c:cat>
          <c:val>
            <c:numRef>
              <c:f>'OUR_pop group'!$L$33:$L$37</c:f>
              <c:numCache>
                <c:formatCode>0.0%</c:formatCode>
                <c:ptCount val="5"/>
                <c:pt idx="0">
                  <c:v>6.0844045270082261E-2</c:v>
                </c:pt>
                <c:pt idx="1">
                  <c:v>8.4975090686771337E-2</c:v>
                </c:pt>
                <c:pt idx="2">
                  <c:v>0.22050251897414658</c:v>
                </c:pt>
                <c:pt idx="3">
                  <c:v>0.30769488520141913</c:v>
                </c:pt>
                <c:pt idx="4">
                  <c:v>0.27061337498967797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C79-4130-AC29-FAB17B6907E3}"/>
            </c:ext>
          </c:extLst>
        </c:ser>
        <c:dLbls/>
        <c:gapWidth val="133"/>
        <c:axId val="122109312"/>
        <c:axId val="122115200"/>
      </c:barChart>
      <c:catAx>
        <c:axId val="122109312"/>
        <c:scaling>
          <c:orientation val="minMax"/>
        </c:scaling>
        <c:axPos val="l"/>
        <c:numFmt formatCode="General" sourceLinked="1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alpha val="13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22115200"/>
        <c:crosses val="autoZero"/>
        <c:auto val="1"/>
        <c:lblAlgn val="ctr"/>
        <c:lblOffset val="100"/>
      </c:catAx>
      <c:valAx>
        <c:axId val="122115200"/>
        <c:scaling>
          <c:orientation val="minMax"/>
          <c:max val="0.35000000000000009"/>
        </c:scaling>
        <c:delete val="1"/>
        <c:axPos val="b"/>
        <c:numFmt formatCode="0.0%" sourceLinked="1"/>
        <c:tickLblPos val="none"/>
        <c:crossAx val="122109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Female</a:t>
            </a:r>
            <a:r>
              <a:rPr lang="en-GB" sz="1200" b="1" dirty="0">
                <a:latin typeface="Arial" panose="020B0604020202020204" pitchFamily="34" charset="0"/>
              </a:rPr>
              <a:t> Unemployment Rate by Population Group</a:t>
            </a:r>
          </a:p>
        </c:rich>
      </c:tx>
      <c:layout>
        <c:manualLayout>
          <c:xMode val="edge"/>
          <c:yMode val="edge"/>
          <c:x val="0.20823092827084252"/>
          <c:y val="1.512037245168148E-2"/>
        </c:manualLayout>
      </c:layout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20818907478237783"/>
          <c:y val="9.3477973960096675E-2"/>
          <c:w val="0.76801177341331572"/>
          <c:h val="0.80010902944305862"/>
        </c:manualLayout>
      </c:layout>
      <c:barChart>
        <c:barDir val="bar"/>
        <c:grouping val="clustered"/>
        <c:ser>
          <c:idx val="0"/>
          <c:order val="0"/>
          <c:tx>
            <c:strRef>
              <c:f>Sheet1!$G$5</c:f>
              <c:strCache>
                <c:ptCount val="1"/>
                <c:pt idx="0">
                  <c:v>Q1:2019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c:spPr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Sheet1!$F$6:$F$10</c:f>
              <c:strCache>
                <c:ptCount val="5"/>
                <c:pt idx="0">
                  <c:v>White</c:v>
                </c:pt>
                <c:pt idx="1">
                  <c:v>Indian/Asian</c:v>
                </c:pt>
                <c:pt idx="2">
                  <c:v>Coloured</c:v>
                </c:pt>
                <c:pt idx="3">
                  <c:v>Black African</c:v>
                </c:pt>
                <c:pt idx="4">
                  <c:v>All</c:v>
                </c:pt>
              </c:strCache>
            </c:strRef>
          </c:cat>
          <c:val>
            <c:numRef>
              <c:f>Sheet1!$G$6:$G$10</c:f>
              <c:numCache>
                <c:formatCode>0.0</c:formatCode>
                <c:ptCount val="5"/>
                <c:pt idx="0">
                  <c:v>6.8</c:v>
                </c:pt>
                <c:pt idx="1">
                  <c:v>15.2</c:v>
                </c:pt>
                <c:pt idx="2">
                  <c:v>23.2</c:v>
                </c:pt>
                <c:pt idx="3">
                  <c:v>32.800000000000011</c:v>
                </c:pt>
                <c:pt idx="4">
                  <c:v>29.3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E85-48A0-B293-4F55F872B2E1}"/>
            </c:ext>
          </c:extLst>
        </c:ser>
        <c:ser>
          <c:idx val="1"/>
          <c:order val="1"/>
          <c:tx>
            <c:strRef>
              <c:f>Sheet1!$H$5</c:f>
              <c:strCache>
                <c:ptCount val="1"/>
                <c:pt idx="0">
                  <c:v>Q2:2019</c:v>
                </c:pt>
              </c:strCache>
            </c:strRef>
          </c:tx>
          <c:spPr>
            <a:solidFill>
              <a:srgbClr val="205688"/>
            </a:solidFill>
            <a:ln>
              <a:noFill/>
            </a:ln>
            <a:effectLst/>
          </c:spPr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Sheet1!$F$6:$F$10</c:f>
              <c:strCache>
                <c:ptCount val="5"/>
                <c:pt idx="0">
                  <c:v>White</c:v>
                </c:pt>
                <c:pt idx="1">
                  <c:v>Indian/Asian</c:v>
                </c:pt>
                <c:pt idx="2">
                  <c:v>Coloured</c:v>
                </c:pt>
                <c:pt idx="3">
                  <c:v>Black African</c:v>
                </c:pt>
                <c:pt idx="4">
                  <c:v>All</c:v>
                </c:pt>
              </c:strCache>
            </c:strRef>
          </c:cat>
          <c:val>
            <c:numRef>
              <c:f>Sheet1!$H$6:$H$10</c:f>
              <c:numCache>
                <c:formatCode>0.0</c:formatCode>
                <c:ptCount val="5"/>
                <c:pt idx="0">
                  <c:v>9.2000000000000011</c:v>
                </c:pt>
                <c:pt idx="1">
                  <c:v>16.2</c:v>
                </c:pt>
                <c:pt idx="2">
                  <c:v>23</c:v>
                </c:pt>
                <c:pt idx="3">
                  <c:v>35</c:v>
                </c:pt>
                <c:pt idx="4">
                  <c:v>31.3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E85-48A0-B293-4F55F872B2E1}"/>
            </c:ext>
          </c:extLst>
        </c:ser>
        <c:dLbls/>
        <c:gapWidth val="123"/>
        <c:axId val="122925440"/>
        <c:axId val="122926976"/>
      </c:barChart>
      <c:catAx>
        <c:axId val="122925440"/>
        <c:scaling>
          <c:orientation val="minMax"/>
        </c:scaling>
        <c:axPos val="l"/>
        <c:numFmt formatCode="General" sourceLinked="1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  <a:alpha val="11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22926976"/>
        <c:crosses val="autoZero"/>
        <c:auto val="1"/>
        <c:lblAlgn val="ctr"/>
        <c:lblOffset val="100"/>
      </c:catAx>
      <c:valAx>
        <c:axId val="122926976"/>
        <c:scaling>
          <c:orientation val="minMax"/>
          <c:max val="35"/>
        </c:scaling>
        <c:delete val="1"/>
        <c:axPos val="b"/>
        <c:numFmt formatCode="0.0" sourceLinked="1"/>
        <c:tickLblPos val="none"/>
        <c:crossAx val="122925440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chart>
    <c:title>
      <c:tx>
        <c:rich>
          <a:bodyPr rot="0" spcFirstLastPara="1" vertOverflow="ellipsis" vert="horz" wrap="square" anchor="ctr" anchorCtr="1"/>
          <a:lstStyle/>
          <a:p>
            <a:pPr algn="l" rtl="0">
              <a:defRPr lang="en-ZA" sz="1400" b="1" i="0" u="none" strike="noStrike" kern="1200" spc="0" baseline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ZA" sz="1400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+mn-ea"/>
                <a:cs typeface="+mn-cs"/>
              </a:rPr>
              <a:t>Expanded unemployment </a:t>
            </a:r>
          </a:p>
          <a:p>
            <a:pPr algn="l" rtl="0">
              <a:defRPr lang="en-ZA" sz="1400" b="1" i="0" u="none" strike="noStrike" kern="1200" spc="0" baseline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ZA" sz="1400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+mn-ea"/>
                <a:cs typeface="+mn-cs"/>
              </a:rPr>
              <a:t>rate by population group</a:t>
            </a:r>
          </a:p>
        </c:rich>
      </c:tx>
      <c:layout>
        <c:manualLayout>
          <c:xMode val="edge"/>
          <c:yMode val="edge"/>
          <c:x val="0.2651800749166639"/>
          <c:y val="3.3367272787845091E-2"/>
        </c:manualLayout>
      </c:layout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26204987640262195"/>
          <c:y val="0.14343116219653571"/>
          <c:w val="0.69753216077843183"/>
          <c:h val="0.79389654788667396"/>
        </c:manualLayout>
      </c:layout>
      <c:barChart>
        <c:barDir val="bar"/>
        <c:grouping val="clustered"/>
        <c:ser>
          <c:idx val="0"/>
          <c:order val="0"/>
          <c:tx>
            <c:strRef>
              <c:f>'EUR_pop group'!$G$14</c:f>
              <c:strCache>
                <c:ptCount val="1"/>
                <c:pt idx="0">
                  <c:v>Q1:2019</c:v>
                </c:pt>
              </c:strCache>
            </c:strRef>
          </c:tx>
          <c:spPr>
            <a:solidFill>
              <a:srgbClr val="A6A6A6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'EUR_pop group'!$F$15:$F$19</c:f>
              <c:strCache>
                <c:ptCount val="5"/>
                <c:pt idx="0">
                  <c:v>White</c:v>
                </c:pt>
                <c:pt idx="1">
                  <c:v>Indian/Asian</c:v>
                </c:pt>
                <c:pt idx="2">
                  <c:v>Coloured</c:v>
                </c:pt>
                <c:pt idx="3">
                  <c:v>Black African</c:v>
                </c:pt>
                <c:pt idx="4">
                  <c:v>Both sexes</c:v>
                </c:pt>
              </c:strCache>
            </c:strRef>
          </c:cat>
          <c:val>
            <c:numRef>
              <c:f>'EUR_pop group'!$G$15:$G$19</c:f>
              <c:numCache>
                <c:formatCode>0.0%</c:formatCode>
                <c:ptCount val="5"/>
                <c:pt idx="0">
                  <c:v>9.4000000000000014E-2</c:v>
                </c:pt>
                <c:pt idx="1">
                  <c:v>0.15900000000000003</c:v>
                </c:pt>
                <c:pt idx="2">
                  <c:v>0.28800000000000003</c:v>
                </c:pt>
                <c:pt idx="3">
                  <c:v>0.4250000000000001</c:v>
                </c:pt>
                <c:pt idx="4">
                  <c:v>0.38000000000000006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571-4947-A107-3CACC2A85730}"/>
            </c:ext>
          </c:extLst>
        </c:ser>
        <c:ser>
          <c:idx val="1"/>
          <c:order val="1"/>
          <c:tx>
            <c:strRef>
              <c:f>'EUR_pop group'!$H$14</c:f>
              <c:strCache>
                <c:ptCount val="1"/>
                <c:pt idx="0">
                  <c:v>Q2:2019</c:v>
                </c:pt>
              </c:strCache>
            </c:strRef>
          </c:tx>
          <c:spPr>
            <a:solidFill>
              <a:srgbClr val="00407D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'EUR_pop group'!$F$15:$F$19</c:f>
              <c:strCache>
                <c:ptCount val="5"/>
                <c:pt idx="0">
                  <c:v>White</c:v>
                </c:pt>
                <c:pt idx="1">
                  <c:v>Indian/Asian</c:v>
                </c:pt>
                <c:pt idx="2">
                  <c:v>Coloured</c:v>
                </c:pt>
                <c:pt idx="3">
                  <c:v>Black African</c:v>
                </c:pt>
                <c:pt idx="4">
                  <c:v>Both sexes</c:v>
                </c:pt>
              </c:strCache>
            </c:strRef>
          </c:cat>
          <c:val>
            <c:numRef>
              <c:f>'EUR_pop group'!$H$15:$H$19</c:f>
              <c:numCache>
                <c:formatCode>0.0%</c:formatCode>
                <c:ptCount val="5"/>
                <c:pt idx="0">
                  <c:v>9.8000000000000018E-2</c:v>
                </c:pt>
                <c:pt idx="1">
                  <c:v>0.15500000000000003</c:v>
                </c:pt>
                <c:pt idx="2">
                  <c:v>0.29200000000000004</c:v>
                </c:pt>
                <c:pt idx="3">
                  <c:v>0.42000000000000004</c:v>
                </c:pt>
                <c:pt idx="4">
                  <c:v>0.38500000000000006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571-4947-A107-3CACC2A85730}"/>
            </c:ext>
          </c:extLst>
        </c:ser>
        <c:dLbls/>
        <c:gapWidth val="123"/>
        <c:axId val="122324864"/>
        <c:axId val="122326400"/>
      </c:barChart>
      <c:catAx>
        <c:axId val="122324864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22326400"/>
        <c:crosses val="autoZero"/>
        <c:auto val="1"/>
        <c:lblAlgn val="ctr"/>
        <c:lblOffset val="100"/>
      </c:catAx>
      <c:valAx>
        <c:axId val="122326400"/>
        <c:scaling>
          <c:orientation val="minMax"/>
          <c:max val="0.5"/>
        </c:scaling>
        <c:delete val="1"/>
        <c:axPos val="b"/>
        <c:numFmt formatCode="0.0%" sourceLinked="1"/>
        <c:majorTickMark val="none"/>
        <c:tickLblPos val="none"/>
        <c:crossAx val="122324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73471596962095"/>
          <c:y val="0.92609132003656303"/>
          <c:w val="0.38031662027331986"/>
          <c:h val="4.2176331082502024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chart>
    <c:title>
      <c:tx>
        <c:rich>
          <a:bodyPr rot="0" spcFirstLastPara="1" vertOverflow="ellipsis" vert="horz" wrap="square" anchor="ctr" anchorCtr="1"/>
          <a:lstStyle/>
          <a:p>
            <a:pPr algn="l" rtl="0">
              <a:defRPr lang="en-ZA" sz="1400" b="1" i="0" u="none" strike="noStrike" kern="1200" spc="0" baseline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ZA" sz="1400" b="1" i="0" u="none" strike="noStrike" kern="1200" spc="0" baseline="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rPr>
              <a:t>Male</a:t>
            </a:r>
            <a:r>
              <a:rPr lang="en-ZA" sz="1400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+mn-ea"/>
                <a:cs typeface="+mn-cs"/>
              </a:rPr>
              <a:t> expanded </a:t>
            </a:r>
          </a:p>
          <a:p>
            <a:pPr algn="l" rtl="0">
              <a:defRPr lang="en-ZA" sz="1400" b="1" i="0" u="none" strike="noStrike" kern="1200" spc="0" baseline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ZA" sz="1400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+mn-ea"/>
                <a:cs typeface="+mn-cs"/>
              </a:rPr>
              <a:t>unemployment rate</a:t>
            </a:r>
          </a:p>
        </c:rich>
      </c:tx>
      <c:layout>
        <c:manualLayout>
          <c:xMode val="edge"/>
          <c:yMode val="edge"/>
          <c:x val="4.8657093656260413E-2"/>
          <c:y val="0.13850732696151333"/>
        </c:manualLayout>
      </c:layout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6.3611111111111104E-2"/>
          <c:y val="0.23488669217632158"/>
          <c:w val="0.89700000000000002"/>
          <c:h val="0.67215137015427429"/>
        </c:manualLayout>
      </c:layout>
      <c:barChart>
        <c:barDir val="bar"/>
        <c:grouping val="clustered"/>
        <c:ser>
          <c:idx val="0"/>
          <c:order val="0"/>
          <c:tx>
            <c:strRef>
              <c:f>'EUR_pop group'!$L$32</c:f>
              <c:strCache>
                <c:ptCount val="1"/>
                <c:pt idx="0">
                  <c:v>Q1:2019</c:v>
                </c:pt>
              </c:strCache>
            </c:strRef>
          </c:tx>
          <c:spPr>
            <a:solidFill>
              <a:srgbClr val="A6A6A6"/>
            </a:solidFill>
            <a:ln>
              <a:noFill/>
            </a:ln>
            <a:effectLst/>
          </c:spPr>
          <c:dLbls>
            <c:dLbl>
              <c:idx val="0"/>
              <c:layout>
                <c:manualLayout>
                  <c:x val="-0.12904765324178077"/>
                  <c:y val="7.218028019589086E-3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0AD-4085-A61D-D93BD60CBDF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'EUR_pop group'!$K$33:$K$37</c:f>
              <c:strCache>
                <c:ptCount val="5"/>
                <c:pt idx="0">
                  <c:v>White</c:v>
                </c:pt>
                <c:pt idx="1">
                  <c:v>Indian/Asian</c:v>
                </c:pt>
                <c:pt idx="2">
                  <c:v>Coloured</c:v>
                </c:pt>
                <c:pt idx="3">
                  <c:v>Black African</c:v>
                </c:pt>
                <c:pt idx="4">
                  <c:v>All</c:v>
                </c:pt>
              </c:strCache>
            </c:strRef>
          </c:cat>
          <c:val>
            <c:numRef>
              <c:f>'EUR_pop group'!$L$33:$L$37</c:f>
              <c:numCache>
                <c:formatCode>0.0%</c:formatCode>
                <c:ptCount val="5"/>
                <c:pt idx="0">
                  <c:v>8.0000000000000016E-2</c:v>
                </c:pt>
                <c:pt idx="1">
                  <c:v>0.125</c:v>
                </c:pt>
                <c:pt idx="2">
                  <c:v>0.27200000000000002</c:v>
                </c:pt>
                <c:pt idx="3">
                  <c:v>0.39400000000000007</c:v>
                </c:pt>
                <c:pt idx="4">
                  <c:v>0.34900000000000003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F0B-4CB8-BCB6-281B3F0BECA5}"/>
            </c:ext>
          </c:extLst>
        </c:ser>
        <c:ser>
          <c:idx val="1"/>
          <c:order val="1"/>
          <c:tx>
            <c:strRef>
              <c:f>'EUR_pop group'!$M$32</c:f>
              <c:strCache>
                <c:ptCount val="1"/>
                <c:pt idx="0">
                  <c:v>Q2:2019</c:v>
                </c:pt>
              </c:strCache>
            </c:strRef>
          </c:tx>
          <c:spPr>
            <a:solidFill>
              <a:srgbClr val="00407D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'EUR_pop group'!$K$33:$K$37</c:f>
              <c:strCache>
                <c:ptCount val="5"/>
                <c:pt idx="0">
                  <c:v>White</c:v>
                </c:pt>
                <c:pt idx="1">
                  <c:v>Indian/Asian</c:v>
                </c:pt>
                <c:pt idx="2">
                  <c:v>Coloured</c:v>
                </c:pt>
                <c:pt idx="3">
                  <c:v>Black African</c:v>
                </c:pt>
                <c:pt idx="4">
                  <c:v>All</c:v>
                </c:pt>
              </c:strCache>
            </c:strRef>
          </c:cat>
          <c:val>
            <c:numRef>
              <c:f>'EUR_pop group'!$M$33:$M$37</c:f>
              <c:numCache>
                <c:formatCode>0.0%</c:formatCode>
                <c:ptCount val="5"/>
                <c:pt idx="0">
                  <c:v>7.5999999999999998E-2</c:v>
                </c:pt>
                <c:pt idx="1">
                  <c:v>0.12300000000000001</c:v>
                </c:pt>
                <c:pt idx="2">
                  <c:v>0.27</c:v>
                </c:pt>
                <c:pt idx="3">
                  <c:v>0.39500000000000007</c:v>
                </c:pt>
                <c:pt idx="4">
                  <c:v>0.35000000000000003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F0B-4CB8-BCB6-281B3F0BECA5}"/>
            </c:ext>
          </c:extLst>
        </c:ser>
        <c:dLbls/>
        <c:gapWidth val="123"/>
        <c:axId val="122558720"/>
        <c:axId val="122564608"/>
      </c:barChart>
      <c:catAx>
        <c:axId val="122558720"/>
        <c:scaling>
          <c:orientation val="minMax"/>
        </c:scaling>
        <c:delete val="1"/>
        <c:axPos val="l"/>
        <c:numFmt formatCode="General" sourceLinked="1"/>
        <c:tickLblPos val="none"/>
        <c:crossAx val="122564608"/>
        <c:crosses val="autoZero"/>
        <c:auto val="1"/>
        <c:lblAlgn val="ctr"/>
        <c:lblOffset val="100"/>
      </c:catAx>
      <c:valAx>
        <c:axId val="122564608"/>
        <c:scaling>
          <c:orientation val="minMax"/>
          <c:max val="0.5"/>
          <c:min val="0"/>
        </c:scaling>
        <c:axPos val="b"/>
        <c:numFmt formatCode="0.0%" sourceLinked="1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2558720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1051133207421402E-2"/>
          <c:y val="0.93275317564815441"/>
          <c:w val="0.46106682590823245"/>
          <c:h val="3.8374712273489382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Female</a:t>
            </a:r>
            <a:r>
              <a:rPr lang="en-GB" b="1" dirty="0">
                <a:latin typeface="Arial" panose="020B0604020202020204" pitchFamily="34" charset="0"/>
              </a:rPr>
              <a:t> expanded unemployment rate</a:t>
            </a:r>
          </a:p>
        </c:rich>
      </c:tx>
      <c:layout>
        <c:manualLayout>
          <c:xMode val="edge"/>
          <c:yMode val="edge"/>
          <c:x val="0.27111706157282467"/>
          <c:y val="6.3299507048196813E-2"/>
        </c:manualLayout>
      </c:layout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27803402981064124"/>
          <c:y val="0.16461931899122073"/>
          <c:w val="0.6079783124872431"/>
          <c:h val="0.74526731640173594"/>
        </c:manualLayout>
      </c:layout>
      <c:barChart>
        <c:barDir val="bar"/>
        <c:grouping val="clustered"/>
        <c:ser>
          <c:idx val="0"/>
          <c:order val="0"/>
          <c:tx>
            <c:strRef>
              <c:f>Sheet1!$G$5</c:f>
              <c:strCache>
                <c:ptCount val="1"/>
                <c:pt idx="0">
                  <c:v>Q1:2019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Sheet1!$F$6:$F$10</c:f>
              <c:strCache>
                <c:ptCount val="5"/>
                <c:pt idx="0">
                  <c:v>White</c:v>
                </c:pt>
                <c:pt idx="1">
                  <c:v>Indian/Asian</c:v>
                </c:pt>
                <c:pt idx="2">
                  <c:v>Coloured</c:v>
                </c:pt>
                <c:pt idx="3">
                  <c:v>Black African</c:v>
                </c:pt>
                <c:pt idx="4">
                  <c:v>All</c:v>
                </c:pt>
              </c:strCache>
            </c:strRef>
          </c:cat>
          <c:val>
            <c:numRef>
              <c:f>Sheet1!$G$6:$G$10</c:f>
              <c:numCache>
                <c:formatCode>0.0</c:formatCode>
                <c:ptCount val="5"/>
                <c:pt idx="0">
                  <c:v>11.3</c:v>
                </c:pt>
                <c:pt idx="1">
                  <c:v>21.8</c:v>
                </c:pt>
                <c:pt idx="2">
                  <c:v>30.5</c:v>
                </c:pt>
                <c:pt idx="3">
                  <c:v>45.9</c:v>
                </c:pt>
                <c:pt idx="4">
                  <c:v>41.5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959-4BF0-8DC9-C85B6E05D3BE}"/>
            </c:ext>
          </c:extLst>
        </c:ser>
        <c:ser>
          <c:idx val="1"/>
          <c:order val="1"/>
          <c:tx>
            <c:strRef>
              <c:f>Sheet1!$H$5</c:f>
              <c:strCache>
                <c:ptCount val="1"/>
                <c:pt idx="0">
                  <c:v>Q2:2019</c:v>
                </c:pt>
              </c:strCache>
            </c:strRef>
          </c:tx>
          <c:spPr>
            <a:solidFill>
              <a:srgbClr val="00407D"/>
            </a:solidFill>
            <a:ln>
              <a:noFill/>
            </a:ln>
            <a:effectLst/>
          </c:spPr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Sheet1!$F$6:$F$10</c:f>
              <c:strCache>
                <c:ptCount val="5"/>
                <c:pt idx="0">
                  <c:v>White</c:v>
                </c:pt>
                <c:pt idx="1">
                  <c:v>Indian/Asian</c:v>
                </c:pt>
                <c:pt idx="2">
                  <c:v>Coloured</c:v>
                </c:pt>
                <c:pt idx="3">
                  <c:v>Black African</c:v>
                </c:pt>
                <c:pt idx="4">
                  <c:v>All</c:v>
                </c:pt>
              </c:strCache>
            </c:strRef>
          </c:cat>
          <c:val>
            <c:numRef>
              <c:f>Sheet1!$H$6:$H$10</c:f>
              <c:numCache>
                <c:formatCode>0.0</c:formatCode>
                <c:ptCount val="5"/>
                <c:pt idx="0">
                  <c:v>12.7</c:v>
                </c:pt>
                <c:pt idx="1">
                  <c:v>21.2</c:v>
                </c:pt>
                <c:pt idx="2">
                  <c:v>31.6</c:v>
                </c:pt>
                <c:pt idx="3">
                  <c:v>46.9</c:v>
                </c:pt>
                <c:pt idx="4">
                  <c:v>42.5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959-4BF0-8DC9-C85B6E05D3BE}"/>
            </c:ext>
          </c:extLst>
        </c:ser>
        <c:dLbls/>
        <c:gapWidth val="123"/>
        <c:axId val="122681984"/>
        <c:axId val="122360192"/>
      </c:barChart>
      <c:catAx>
        <c:axId val="122681984"/>
        <c:scaling>
          <c:orientation val="minMax"/>
        </c:scaling>
        <c:delete val="1"/>
        <c:axPos val="l"/>
        <c:numFmt formatCode="General" sourceLinked="1"/>
        <c:tickLblPos val="none"/>
        <c:crossAx val="122360192"/>
        <c:crosses val="autoZero"/>
        <c:auto val="1"/>
        <c:lblAlgn val="ctr"/>
        <c:lblOffset val="100"/>
      </c:catAx>
      <c:valAx>
        <c:axId val="122360192"/>
        <c:scaling>
          <c:orientation val="minMax"/>
          <c:max val="50"/>
          <c:min val="0"/>
        </c:scaling>
        <c:delete val="1"/>
        <c:axPos val="b"/>
        <c:numFmt formatCode="0.0" sourceLinked="1"/>
        <c:tickLblPos val="none"/>
        <c:crossAx val="122681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6141802311591888"/>
          <c:y val="0.93693024544325931"/>
          <c:w val="0.37638118904622536"/>
          <c:h val="4.2002197578433639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chart>
    <c:autoTitleDeleted val="1"/>
    <c:plotArea>
      <c:layout/>
      <c:barChart>
        <c:barDir val="bar"/>
        <c:grouping val="clustered"/>
        <c:ser>
          <c:idx val="1"/>
          <c:order val="1"/>
          <c:tx>
            <c:strRef>
              <c:f>Sheet1!$E$1</c:f>
              <c:strCache>
                <c:ptCount val="1"/>
                <c:pt idx="0">
                  <c:v>Expanded</c:v>
                </c:pt>
              </c:strCache>
            </c:strRef>
          </c:tx>
          <c:spPr>
            <a:solidFill>
              <a:srgbClr val="DAA600"/>
            </a:solidFill>
            <a:ln>
              <a:noFill/>
            </a:ln>
            <a:effectLst/>
          </c:spPr>
          <c:dPt>
            <c:idx val="3"/>
            <c:spPr>
              <a:solidFill>
                <a:srgbClr val="E46C0A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EAF3-4ABD-B62F-069D88DB332A}"/>
              </c:ext>
            </c:extLst>
          </c:dPt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rgbClr val="C36518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Sheet1!$C$2:$C$11</c:f>
              <c:strCache>
                <c:ptCount val="10"/>
                <c:pt idx="0">
                  <c:v>LP</c:v>
                </c:pt>
                <c:pt idx="1">
                  <c:v>WC</c:v>
                </c:pt>
                <c:pt idx="2">
                  <c:v>KZN</c:v>
                </c:pt>
                <c:pt idx="3">
                  <c:v>RSA</c:v>
                </c:pt>
                <c:pt idx="4">
                  <c:v>NC</c:v>
                </c:pt>
                <c:pt idx="5">
                  <c:v>GP</c:v>
                </c:pt>
                <c:pt idx="6">
                  <c:v>NW</c:v>
                </c:pt>
                <c:pt idx="7">
                  <c:v>FS</c:v>
                </c:pt>
                <c:pt idx="8">
                  <c:v>MP</c:v>
                </c:pt>
                <c:pt idx="9">
                  <c:v>EC</c:v>
                </c:pt>
              </c:strCache>
            </c:strRef>
          </c:cat>
          <c:val>
            <c:numRef>
              <c:f>Sheet1!$E$2:$E$11</c:f>
              <c:numCache>
                <c:formatCode>General</c:formatCode>
                <c:ptCount val="10"/>
                <c:pt idx="0">
                  <c:v>41.100000000000009</c:v>
                </c:pt>
                <c:pt idx="1">
                  <c:v>23.799999999999994</c:v>
                </c:pt>
                <c:pt idx="2">
                  <c:v>42.1</c:v>
                </c:pt>
                <c:pt idx="3">
                  <c:v>38.5</c:v>
                </c:pt>
                <c:pt idx="4">
                  <c:v>44.800000000000004</c:v>
                </c:pt>
                <c:pt idx="5">
                  <c:v>35</c:v>
                </c:pt>
                <c:pt idx="6">
                  <c:v>46.6</c:v>
                </c:pt>
                <c:pt idx="7">
                  <c:v>41.6</c:v>
                </c:pt>
                <c:pt idx="8">
                  <c:v>43.5</c:v>
                </c:pt>
                <c:pt idx="9">
                  <c:v>46.5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AF3-4ABD-B62F-069D88DB332A}"/>
            </c:ext>
          </c:extLst>
        </c:ser>
        <c:dLbls/>
        <c:gapWidth val="109"/>
        <c:axId val="122871168"/>
        <c:axId val="122877056"/>
      </c:barChart>
      <c:barChart>
        <c:barDir val="bar"/>
        <c:grouping val="clustered"/>
        <c:ser>
          <c:idx val="0"/>
          <c:order val="0"/>
          <c:tx>
            <c:strRef>
              <c:f>Sheet1!$D$1</c:f>
              <c:strCache>
                <c:ptCount val="1"/>
                <c:pt idx="0">
                  <c:v>Official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dPt>
            <c:idx val="3"/>
            <c:spPr>
              <a:solidFill>
                <a:srgbClr val="0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EAF3-4ABD-B62F-069D88DB332A}"/>
              </c:ext>
            </c:extLst>
          </c:dPt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Sheet1!$C$2:$C$11</c:f>
              <c:strCache>
                <c:ptCount val="10"/>
                <c:pt idx="0">
                  <c:v>LP</c:v>
                </c:pt>
                <c:pt idx="1">
                  <c:v>WC</c:v>
                </c:pt>
                <c:pt idx="2">
                  <c:v>KZN</c:v>
                </c:pt>
                <c:pt idx="3">
                  <c:v>RSA</c:v>
                </c:pt>
                <c:pt idx="4">
                  <c:v>NC</c:v>
                </c:pt>
                <c:pt idx="5">
                  <c:v>GP</c:v>
                </c:pt>
                <c:pt idx="6">
                  <c:v>NW</c:v>
                </c:pt>
                <c:pt idx="7">
                  <c:v>FS</c:v>
                </c:pt>
                <c:pt idx="8">
                  <c:v>MP</c:v>
                </c:pt>
                <c:pt idx="9">
                  <c:v>EC</c:v>
                </c:pt>
              </c:strCache>
            </c:strRef>
          </c:cat>
          <c:val>
            <c:numRef>
              <c:f>Sheet1!$D$2:$D$11</c:f>
              <c:numCache>
                <c:formatCode>0.0</c:formatCode>
                <c:ptCount val="10"/>
                <c:pt idx="0">
                  <c:v>20.3</c:v>
                </c:pt>
                <c:pt idx="1">
                  <c:v>20.399999999999999</c:v>
                </c:pt>
                <c:pt idx="2">
                  <c:v>26.1</c:v>
                </c:pt>
                <c:pt idx="3">
                  <c:v>29</c:v>
                </c:pt>
                <c:pt idx="4">
                  <c:v>29.4</c:v>
                </c:pt>
                <c:pt idx="5">
                  <c:v>31.1</c:v>
                </c:pt>
                <c:pt idx="6">
                  <c:v>33</c:v>
                </c:pt>
                <c:pt idx="7">
                  <c:v>34.4</c:v>
                </c:pt>
                <c:pt idx="8">
                  <c:v>34.700000000000003</c:v>
                </c:pt>
                <c:pt idx="9">
                  <c:v>35.4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AF3-4ABD-B62F-069D88DB332A}"/>
            </c:ext>
          </c:extLst>
        </c:ser>
        <c:dLbls/>
        <c:gapWidth val="50"/>
        <c:axId val="122958208"/>
        <c:axId val="122878592"/>
      </c:barChart>
      <c:catAx>
        <c:axId val="122871168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2877056"/>
        <c:crosses val="autoZero"/>
        <c:auto val="1"/>
        <c:lblAlgn val="ctr"/>
        <c:lblOffset val="100"/>
      </c:catAx>
      <c:valAx>
        <c:axId val="122877056"/>
        <c:scaling>
          <c:orientation val="minMax"/>
        </c:scaling>
        <c:delete val="1"/>
        <c:axPos val="b"/>
        <c:majorGridlines>
          <c:spPr>
            <a:ln w="317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one"/>
        <c:crossAx val="122871168"/>
        <c:crosses val="autoZero"/>
        <c:crossBetween val="between"/>
      </c:valAx>
      <c:valAx>
        <c:axId val="122878592"/>
        <c:scaling>
          <c:orientation val="minMax"/>
          <c:max val="50"/>
        </c:scaling>
        <c:delete val="1"/>
        <c:axPos val="t"/>
        <c:numFmt formatCode="0.0" sourceLinked="1"/>
        <c:tickLblPos val="none"/>
        <c:crossAx val="122958208"/>
        <c:crosses val="max"/>
        <c:crossBetween val="between"/>
      </c:valAx>
      <c:catAx>
        <c:axId val="122958208"/>
        <c:scaling>
          <c:orientation val="minMax"/>
        </c:scaling>
        <c:delete val="1"/>
        <c:axPos val="l"/>
        <c:numFmt formatCode="General" sourceLinked="1"/>
        <c:tickLblPos val="none"/>
        <c:crossAx val="122878592"/>
        <c:crosses val="autoZero"/>
        <c:auto val="1"/>
        <c:lblAlgn val="ctr"/>
        <c:lblOffset val="100"/>
      </c:cat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style val="3"/>
  <c:chart>
    <c:plotArea>
      <c:layout>
        <c:manualLayout>
          <c:layoutTarget val="inner"/>
          <c:xMode val="edge"/>
          <c:yMode val="edge"/>
          <c:x val="0.22040486149826263"/>
          <c:y val="4.3137254901960784E-2"/>
          <c:w val="0.75473637701612661"/>
          <c:h val="0.71588821985487128"/>
        </c:manualLayout>
      </c:layout>
      <c:barChart>
        <c:barDir val="col"/>
        <c:grouping val="stacked"/>
        <c:ser>
          <c:idx val="0"/>
          <c:order val="0"/>
          <c:tx>
            <c:strRef>
              <c:f>Sheet1!$H$6</c:f>
              <c:strCache>
                <c:ptCount val="1"/>
                <c:pt idx="0">
                  <c:v>  Student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  <a:ln w="19050">
              <a:solidFill>
                <a:schemeClr val="lt1"/>
              </a:solidFill>
            </a:ln>
            <a:effectLst/>
          </c:spPr>
          <c:dLbls>
            <c:dLbl>
              <c:idx val="0"/>
              <c:layout>
                <c:manualLayout>
                  <c:x val="-9.8776614408764146E-3"/>
                  <c:y val="-1.041353464157403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ctr">
                      <a:defRPr sz="3200" b="0" i="0" u="none" strike="noStrike" kern="1200" baseline="0">
                        <a:solidFill>
                          <a:srgbClr val="FFFF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390A9F0-D0FA-4B9B-8106-BF08914FB473}" type="SERIESNAME">
                      <a:rPr lang="en-US">
                        <a:solidFill>
                          <a:srgbClr val="FFFF00"/>
                        </a:solidFill>
                        <a:latin typeface="Arial" panose="020B0604020202020204" pitchFamily="34" charset="0"/>
                      </a:rPr>
                      <a:pPr algn="ctr">
                        <a:defRPr sz="3200" b="0" i="0" u="none" strike="noStrike" kern="1200" baseline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[SERIES NAME]</a:t>
                    </a:fld>
                    <a:r>
                      <a:rPr lang="en-US" baseline="0" dirty="0">
                        <a:solidFill>
                          <a:srgbClr val="FFFF00"/>
                        </a:solidFill>
                        <a:latin typeface="Arial" panose="020B0604020202020204" pitchFamily="34" charset="0"/>
                      </a:rPr>
                      <a:t>
40,6%</a:t>
                    </a:r>
                  </a:p>
                </c:rich>
              </c:tx>
              <c:numFmt formatCode="0.0\%" sourceLinked="0"/>
              <c:spPr>
                <a:noFill/>
                <a:ln>
                  <a:noFill/>
                </a:ln>
                <a:effectLst/>
              </c:spPr>
              <c:dLblPos val="ctr"/>
              <c:showVal val="1"/>
              <c:showSerName val="1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3980837559024305"/>
                      <c:h val="0.1962540688098332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9B21-4CC4-9309-2C5147E31671}"/>
                </c:ext>
              </c:extLst>
            </c:dLbl>
            <c:numFmt formatCode="0\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sz="3200" b="0" i="0" u="none" strike="noStrike" kern="1200" baseline="0">
                    <a:solidFill>
                      <a:srgbClr val="FFFF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Val val="1"/>
            <c:showSerName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Sheet1!$I$5</c:f>
              <c:strCache>
                <c:ptCount val="1"/>
                <c:pt idx="0">
                  <c:v>Q2:2019</c:v>
                </c:pt>
              </c:strCache>
            </c:strRef>
          </c:cat>
          <c:val>
            <c:numRef>
              <c:f>Sheet1!$I$6</c:f>
              <c:numCache>
                <c:formatCode>0.0</c:formatCode>
                <c:ptCount val="1"/>
                <c:pt idx="0">
                  <c:v>40.6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BD2-4EFF-942A-F3EFA6B4A76F}"/>
            </c:ext>
          </c:extLst>
        </c:ser>
        <c:ser>
          <c:idx val="1"/>
          <c:order val="1"/>
          <c:tx>
            <c:strRef>
              <c:f>Sheet1!$H$7</c:f>
              <c:strCache>
                <c:ptCount val="1"/>
                <c:pt idx="0">
                  <c:v>  Home-maker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 w="19050">
              <a:solidFill>
                <a:schemeClr val="lt1"/>
              </a:solidFill>
            </a:ln>
            <a:effectLst/>
          </c:spPr>
          <c:dLbls>
            <c:dLbl>
              <c:idx val="0"/>
              <c:layout>
                <c:manualLayout>
                  <c:x val="-2.2577511864860261E-2"/>
                  <c:y val="9.9603155452316098E-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ctr">
                      <a:defRPr sz="1400" b="0" i="0" u="none" strike="noStrike" kern="1200" baseline="0">
                        <a:solidFill>
                          <a:srgbClr val="FFFF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BF9B79C-C0DF-4DE4-9FA8-995D7F15AF6A}" type="SERIESNAME">
                      <a:rPr lang="en-US">
                        <a:latin typeface="Arial" panose="020B0604020202020204" pitchFamily="34" charset="0"/>
                      </a:rPr>
                      <a:pPr algn="ctr">
                        <a:defRPr sz="1400" b="0" i="0" u="none" strike="noStrike" kern="1200" baseline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[SERIES NAME]</a:t>
                    </a:fld>
                    <a:r>
                      <a:rPr lang="en-US" baseline="0" dirty="0">
                        <a:latin typeface="Arial" panose="020B0604020202020204" pitchFamily="34" charset="0"/>
                      </a:rPr>
                      <a:t>
  </a:t>
                    </a:r>
                    <a:r>
                      <a:rPr lang="en-US" sz="2000" baseline="0" dirty="0">
                        <a:latin typeface="Arial" panose="020B0604020202020204" pitchFamily="34" charset="0"/>
                      </a:rPr>
                      <a:t>16,3%</a:t>
                    </a:r>
                  </a:p>
                </c:rich>
              </c:tx>
              <c:numFmt formatCode="0.0\%" sourceLinked="0"/>
              <c:spPr>
                <a:noFill/>
                <a:ln>
                  <a:noFill/>
                </a:ln>
                <a:effectLst/>
              </c:spPr>
              <c:showVal val="1"/>
              <c:showSerName val="1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55763632117221729"/>
                      <c:h val="0.1455631919519075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369B-4BE9-A1D6-74EF45D968B9}"/>
                </c:ext>
              </c:extLst>
            </c:dLbl>
            <c:numFmt formatCode="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sz="1400" b="0" i="0" u="none" strike="noStrike" kern="1200" baseline="0">
                    <a:solidFill>
                      <a:srgbClr val="FFFF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showSerName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Sheet1!$I$5</c:f>
              <c:strCache>
                <c:ptCount val="1"/>
                <c:pt idx="0">
                  <c:v>Q2:2019</c:v>
                </c:pt>
              </c:strCache>
            </c:strRef>
          </c:cat>
          <c:val>
            <c:numRef>
              <c:f>Sheet1!$I$7</c:f>
              <c:numCache>
                <c:formatCode>0.0</c:formatCode>
                <c:ptCount val="1"/>
                <c:pt idx="0">
                  <c:v>16.3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BD2-4EFF-942A-F3EFA6B4A76F}"/>
            </c:ext>
          </c:extLst>
        </c:ser>
        <c:ser>
          <c:idx val="2"/>
          <c:order val="2"/>
          <c:tx>
            <c:strRef>
              <c:f>Sheet1!$H$8</c:f>
              <c:strCache>
                <c:ptCount val="1"/>
                <c:pt idx="0">
                  <c:v>  Illness/disability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dLbls>
            <c:dLbl>
              <c:idx val="0"/>
              <c:layout>
                <c:manualLayout>
                  <c:x val="5.7045994791616907E-3"/>
                  <c:y val="1.9425089216567339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ctr">
                      <a:defRPr sz="1400" b="0" i="0" u="none" strike="noStrike" kern="1200" baseline="0">
                        <a:solidFill>
                          <a:srgbClr val="FFFF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D223EA9-5E14-4E4F-ABFC-3EC430E11438}" type="SERIESNAME">
                      <a:rPr lang="en-US">
                        <a:latin typeface="Arial" panose="020B0604020202020204" pitchFamily="34" charset="0"/>
                      </a:rPr>
                      <a:pPr algn="ctr">
                        <a:defRPr sz="1400" b="0" i="0" u="none" strike="noStrike" kern="1200" baseline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[SERIES NAME]</a:t>
                    </a:fld>
                    <a:endParaRPr lang="en-US" baseline="0" dirty="0">
                      <a:latin typeface="Arial" panose="020B0604020202020204" pitchFamily="34" charset="0"/>
                    </a:endParaRPr>
                  </a:p>
                  <a:p>
                    <a:pPr algn="ctr">
                      <a:defRPr sz="1400" b="0" i="0" u="none" strike="noStrike" kern="1200" baseline="0">
                        <a:solidFill>
                          <a:srgbClr val="FFFF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>
                        <a:latin typeface="Arial" panose="020B0604020202020204" pitchFamily="34" charset="0"/>
                      </a:rPr>
                      <a:t>  </a:t>
                    </a:r>
                    <a:r>
                      <a:rPr lang="en-US" sz="1800" dirty="0">
                        <a:latin typeface="Arial" panose="020B0604020202020204" pitchFamily="34" charset="0"/>
                      </a:rPr>
                      <a:t>10,1%</a:t>
                    </a:r>
                  </a:p>
                </c:rich>
              </c:tx>
              <c:numFmt formatCode="0.0\%" sourceLinked="0"/>
              <c:spPr>
                <a:noFill/>
                <a:ln>
                  <a:noFill/>
                </a:ln>
                <a:effectLst/>
              </c:spPr>
              <c:showVal val="1"/>
              <c:showSerName val="1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60113580884491802"/>
                      <c:h val="9.2765518923306256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369B-4BE9-A1D6-74EF45D968B9}"/>
                </c:ext>
              </c:extLst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sz="1400" b="0" i="0" u="none" strike="noStrike" kern="1200" baseline="0">
                    <a:solidFill>
                      <a:srgbClr val="FFFF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showSerName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Sheet1!$I$5</c:f>
              <c:strCache>
                <c:ptCount val="1"/>
                <c:pt idx="0">
                  <c:v>Q2:2019</c:v>
                </c:pt>
              </c:strCache>
            </c:strRef>
          </c:cat>
          <c:val>
            <c:numRef>
              <c:f>Sheet1!$I$8</c:f>
              <c:numCache>
                <c:formatCode>0.0</c:formatCode>
                <c:ptCount val="1"/>
                <c:pt idx="0">
                  <c:v>10.1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1BD2-4EFF-942A-F3EFA6B4A76F}"/>
            </c:ext>
          </c:extLst>
        </c:ser>
        <c:ser>
          <c:idx val="3"/>
          <c:order val="3"/>
          <c:tx>
            <c:strRef>
              <c:f>Sheet1!$H$9</c:f>
              <c:strCache>
                <c:ptCount val="1"/>
                <c:pt idx="0">
                  <c:v>  Too old/young to work</c:v>
                </c:pt>
              </c:strCache>
            </c:strRef>
          </c:tx>
          <c:spPr>
            <a:solidFill>
              <a:schemeClr val="accent1">
                <a:tint val="77000"/>
              </a:schemeClr>
            </a:solidFill>
            <a:ln w="19050">
              <a:solidFill>
                <a:schemeClr val="lt1"/>
              </a:solidFill>
            </a:ln>
            <a:effectLst/>
          </c:spPr>
          <c:dLbls>
            <c:dLbl>
              <c:idx val="0"/>
              <c:layout>
                <c:manualLayout>
                  <c:x val="-2.8221889831075322E-3"/>
                  <c:y val="-9.7326403156122211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algn="ctr">
                      <a:defRPr lang="en-GB" sz="1100" b="0" i="0" u="none" strike="noStrike" kern="1200" baseline="0">
                        <a:solidFill>
                          <a:srgbClr val="FFFF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5B2FA9D-2D8F-44AA-B577-E67357507695}" type="SERIESNAME">
                      <a:rPr lang="en-GB" sz="1100">
                        <a:latin typeface="Arial" panose="020B0604020202020204" pitchFamily="34" charset="0"/>
                      </a:rPr>
                      <a:pPr algn="ctr">
                        <a:defRPr lang="en-GB" sz="1100" b="0" i="0" u="none" strike="noStrike" kern="1200" baseline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[SERIES NAME]</a:t>
                    </a:fld>
                    <a:r>
                      <a:rPr lang="en-GB" sz="1100" baseline="0" dirty="0">
                        <a:latin typeface="Arial" panose="020B0604020202020204" pitchFamily="34" charset="0"/>
                      </a:rPr>
                      <a:t>; </a:t>
                    </a:r>
                  </a:p>
                  <a:p>
                    <a:pPr algn="ctr">
                      <a:defRPr lang="en-GB" sz="1100" b="0" i="0" u="none" strike="noStrike" kern="1200" baseline="0">
                        <a:solidFill>
                          <a:srgbClr val="FFFF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96DBB85-5E7B-4044-B474-36A0ED28D5EC}" type="VALUE">
                      <a:rPr lang="en-GB" sz="1100" baseline="0" smtClean="0">
                        <a:latin typeface="Arial" panose="020B0604020202020204" pitchFamily="34" charset="0"/>
                      </a:rPr>
                      <a:pPr algn="ctr">
                        <a:defRPr lang="en-GB" sz="1100" b="0" i="0" u="none" strike="noStrike" kern="1200" baseline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[VALUE]</a:t>
                    </a:fld>
                    <a:endParaRPr lang="en-ZA"/>
                  </a:p>
                </c:rich>
              </c:tx>
              <c:numFmt formatCode="0.0\%" sourceLinked="0"/>
              <c:spPr>
                <a:noFill/>
                <a:ln>
                  <a:noFill/>
                </a:ln>
                <a:effectLst/>
              </c:spPr>
              <c:showVal val="1"/>
              <c:showSer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57904273571889042"/>
                      <c:h val="6.9356184843527388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369B-4BE9-A1D6-74EF45D968B9}"/>
                </c:ext>
              </c:extLst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GB" sz="1400" b="0" i="0" u="none" strike="noStrike" kern="1200" baseline="0">
                    <a:solidFill>
                      <a:srgbClr val="FFFF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showSerName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Sheet1!$I$5</c:f>
              <c:strCache>
                <c:ptCount val="1"/>
                <c:pt idx="0">
                  <c:v>Q2:2019</c:v>
                </c:pt>
              </c:strCache>
            </c:strRef>
          </c:cat>
          <c:val>
            <c:numRef>
              <c:f>Sheet1!$I$9</c:f>
              <c:numCache>
                <c:formatCode>0.0</c:formatCode>
                <c:ptCount val="1"/>
                <c:pt idx="0">
                  <c:v>9.7000000000000011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1BD2-4EFF-942A-F3EFA6B4A76F}"/>
            </c:ext>
          </c:extLst>
        </c:ser>
        <c:ser>
          <c:idx val="4"/>
          <c:order val="4"/>
          <c:tx>
            <c:strRef>
              <c:f>Sheet1!$H$10</c:f>
              <c:strCache>
                <c:ptCount val="1"/>
                <c:pt idx="0">
                  <c:v>  Discouraged work seekers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19050">
              <a:solidFill>
                <a:schemeClr val="lt1"/>
              </a:solidFill>
            </a:ln>
            <a:effectLst/>
          </c:spPr>
          <c:dLbls>
            <c:dLbl>
              <c:idx val="0"/>
              <c:layout>
                <c:manualLayout>
                  <c:x val="-8.7938964274421154E-3"/>
                  <c:y val="8.4063378050441579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ctr">
                      <a:defRPr sz="1400" b="0" i="0" u="none" strike="noStrike" kern="1200" baseline="0">
                        <a:solidFill>
                          <a:srgbClr val="FFFF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DB566FE-F88C-4E73-A091-135291DD20CB}" type="SERIESNAME">
                      <a:rPr lang="en-US">
                        <a:latin typeface="Arial" panose="020B0604020202020204" pitchFamily="34" charset="0"/>
                      </a:rPr>
                      <a:pPr algn="ctr">
                        <a:defRPr sz="1400" b="0" i="0" u="none" strike="noStrike" kern="1200" baseline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[SERIES NAME]</a:t>
                    </a:fld>
                    <a:r>
                      <a:rPr lang="en-US" baseline="0" dirty="0">
                        <a:latin typeface="Arial" panose="020B0604020202020204" pitchFamily="34" charset="0"/>
                      </a:rPr>
                      <a:t>; </a:t>
                    </a:r>
                  </a:p>
                  <a:p>
                    <a:pPr algn="ctr">
                      <a:defRPr sz="1400" b="0" i="0" u="none" strike="noStrike" kern="1200" baseline="0">
                        <a:solidFill>
                          <a:srgbClr val="FFFF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aseline="0" dirty="0">
                        <a:latin typeface="Arial" panose="020B0604020202020204" pitchFamily="34" charset="0"/>
                      </a:rPr>
                      <a:t>17,8%</a:t>
                    </a:r>
                  </a:p>
                </c:rich>
              </c:tx>
              <c:numFmt formatCode="0.0\%" sourceLinked="0"/>
              <c:spPr>
                <a:noFill/>
                <a:ln>
                  <a:noFill/>
                </a:ln>
                <a:effectLst/>
              </c:spPr>
              <c:showVal val="1"/>
              <c:showSer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66964344642163098"/>
                      <c:h val="8.7396053389879616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369B-4BE9-A1D6-74EF45D968B9}"/>
                </c:ext>
              </c:extLst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sz="1400" b="0" i="0" u="none" strike="noStrike" kern="1200" baseline="0">
                    <a:solidFill>
                      <a:srgbClr val="FFFF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showSerName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Sheet1!$I$5</c:f>
              <c:strCache>
                <c:ptCount val="1"/>
                <c:pt idx="0">
                  <c:v>Q2:2019</c:v>
                </c:pt>
              </c:strCache>
            </c:strRef>
          </c:cat>
          <c:val>
            <c:numRef>
              <c:f>Sheet1!$I$10</c:f>
              <c:numCache>
                <c:formatCode>0.0</c:formatCode>
                <c:ptCount val="1"/>
                <c:pt idx="0">
                  <c:v>17.8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1BD2-4EFF-942A-F3EFA6B4A76F}"/>
            </c:ext>
          </c:extLst>
        </c:ser>
        <c:dLbls/>
        <c:gapWidth val="0"/>
        <c:overlap val="100"/>
        <c:axId val="123909248"/>
        <c:axId val="123910784"/>
      </c:barChart>
      <c:catAx>
        <c:axId val="123909248"/>
        <c:scaling>
          <c:orientation val="minMax"/>
        </c:scaling>
        <c:delete val="1"/>
        <c:axPos val="b"/>
        <c:numFmt formatCode="General" sourceLinked="1"/>
        <c:tickLblPos val="none"/>
        <c:crossAx val="123910784"/>
        <c:crosses val="autoZero"/>
        <c:auto val="1"/>
        <c:lblAlgn val="ctr"/>
        <c:lblOffset val="100"/>
      </c:catAx>
      <c:valAx>
        <c:axId val="123910784"/>
        <c:scaling>
          <c:orientation val="minMax"/>
          <c:max val="100"/>
        </c:scaling>
        <c:delete val="1"/>
        <c:axPos val="l"/>
        <c:numFmt formatCode="0.0" sourceLinked="1"/>
        <c:tickLblPos val="none"/>
        <c:crossAx val="1239092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chart>
    <c:autoTitleDeleted val="1"/>
    <c:plotArea>
      <c:layout>
        <c:manualLayout>
          <c:layoutTarget val="inner"/>
          <c:xMode val="edge"/>
          <c:yMode val="edge"/>
          <c:x val="4.2883525393730214E-2"/>
          <c:y val="3.4484716123159814E-2"/>
          <c:w val="0.91454457646468423"/>
          <c:h val="0.82825665569322704"/>
        </c:manualLayout>
      </c:layout>
      <c:areaChart>
        <c:grouping val="standard"/>
        <c:ser>
          <c:idx val="0"/>
          <c:order val="0"/>
          <c:spPr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/>
          </c:spPr>
          <c:dLbls>
            <c:delete val="1"/>
          </c:dLbls>
          <c:cat>
            <c:multiLvlStrRef>
              <c:f>Sheet1!$B$43:$C$48</c:f>
              <c:multiLvlStrCache>
                <c:ptCount val="6"/>
                <c:lvl>
                  <c:pt idx="0">
                    <c:v>Q2</c:v>
                  </c:pt>
                  <c:pt idx="1">
                    <c:v>Q3</c:v>
                  </c:pt>
                  <c:pt idx="2">
                    <c:v>Q4</c:v>
                  </c:pt>
                  <c:pt idx="3">
                    <c:v>Q1</c:v>
                  </c:pt>
                  <c:pt idx="4">
                    <c:v>Q2</c:v>
                  </c:pt>
                  <c:pt idx="5">
                    <c:v>Q2</c:v>
                  </c:pt>
                </c:lvl>
                <c:lvl>
                  <c:pt idx="0">
                    <c:v>2018</c:v>
                  </c:pt>
                  <c:pt idx="3">
                    <c:v>2019</c:v>
                  </c:pt>
                </c:lvl>
              </c:multiLvlStrCache>
            </c:multiLvlStrRef>
          </c:cat>
          <c:val>
            <c:numRef>
              <c:f>Sheet1!$D$43:$D$48</c:f>
              <c:numCache>
                <c:formatCode>0.0</c:formatCode>
                <c:ptCount val="6"/>
                <c:pt idx="0">
                  <c:v>27.190071300591264</c:v>
                </c:pt>
                <c:pt idx="1">
                  <c:v>27.489145238641303</c:v>
                </c:pt>
                <c:pt idx="2">
                  <c:v>27.1</c:v>
                </c:pt>
                <c:pt idx="3">
                  <c:v>27.6</c:v>
                </c:pt>
                <c:pt idx="4">
                  <c:v>29</c:v>
                </c:pt>
                <c:pt idx="5">
                  <c:v>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3EF-4A28-8317-8810730326CF}"/>
            </c:ext>
          </c:extLst>
        </c:ser>
        <c:dLbls>
          <c:showVal val="1"/>
        </c:dLbls>
        <c:axId val="102797312"/>
        <c:axId val="102798848"/>
      </c:areaChart>
      <c:lineChart>
        <c:grouping val="standard"/>
        <c:ser>
          <c:idx val="1"/>
          <c:order val="1"/>
          <c:spPr>
            <a:ln w="63500" cap="rnd">
              <a:solidFill>
                <a:srgbClr val="C00000"/>
              </a:solidFill>
              <a:miter lim="800000"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7.5876640538017764E-2"/>
                  <c:y val="6.204297880798700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671-4EE0-BE72-E36BA91C4C29}"/>
                </c:ext>
              </c:extLst>
            </c:dLbl>
            <c:dLbl>
              <c:idx val="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895-4318-A6BB-7235510605B9}"/>
                </c:ext>
              </c:extLst>
            </c:dLbl>
            <c:dLbl>
              <c:idx val="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895-4318-A6BB-7235510605B9}"/>
                </c:ext>
              </c:extLst>
            </c:dLbl>
            <c:dLbl>
              <c:idx val="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895-4318-A6BB-7235510605B9}"/>
                </c:ext>
              </c:extLst>
            </c:dLbl>
            <c:dLbl>
              <c:idx val="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671-4EE0-BE72-E36BA91C4C29}"/>
                </c:ext>
              </c:extLst>
            </c:dLbl>
            <c:dLbl>
              <c:idx val="5"/>
              <c:layout>
                <c:manualLayout>
                  <c:x val="-1.6365360865919395E-16"/>
                  <c:y val="-3.877686175499191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895-4318-A6BB-7235510605B9}"/>
                </c:ext>
              </c:extLst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Sheet1!$B$43:$C$48</c:f>
              <c:multiLvlStrCache>
                <c:ptCount val="6"/>
                <c:lvl>
                  <c:pt idx="0">
                    <c:v>Q2</c:v>
                  </c:pt>
                  <c:pt idx="1">
                    <c:v>Q3</c:v>
                  </c:pt>
                  <c:pt idx="2">
                    <c:v>Q4</c:v>
                  </c:pt>
                  <c:pt idx="3">
                    <c:v>Q1</c:v>
                  </c:pt>
                  <c:pt idx="4">
                    <c:v>Q2</c:v>
                  </c:pt>
                  <c:pt idx="5">
                    <c:v>Q2</c:v>
                  </c:pt>
                </c:lvl>
                <c:lvl>
                  <c:pt idx="0">
                    <c:v>2018</c:v>
                  </c:pt>
                  <c:pt idx="3">
                    <c:v>2019</c:v>
                  </c:pt>
                </c:lvl>
              </c:multiLvlStrCache>
            </c:multiLvlStrRef>
          </c:cat>
          <c:val>
            <c:numRef>
              <c:f>Sheet1!$E$43:$E$48</c:f>
              <c:numCache>
                <c:formatCode>0.0</c:formatCode>
                <c:ptCount val="6"/>
                <c:pt idx="0">
                  <c:v>27.190071300591264</c:v>
                </c:pt>
                <c:pt idx="1">
                  <c:v>27.489145238641303</c:v>
                </c:pt>
                <c:pt idx="2">
                  <c:v>27.1</c:v>
                </c:pt>
                <c:pt idx="3">
                  <c:v>27.6</c:v>
                </c:pt>
                <c:pt idx="4">
                  <c:v>29</c:v>
                </c:pt>
                <c:pt idx="5">
                  <c:v>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3EF-4A28-8317-8810730326CF}"/>
            </c:ext>
          </c:extLst>
        </c:ser>
        <c:dLbls>
          <c:showVal val="1"/>
        </c:dLbls>
        <c:marker val="1"/>
        <c:axId val="102797312"/>
        <c:axId val="102798848"/>
        <c:extLst xmlns:c16r2="http://schemas.microsoft.com/office/drawing/2015/06/chart">
          <c:ext xmlns:c15="http://schemas.microsoft.com/office/drawing/2012/chart" uri="{02D57815-91ED-43cb-92C2-25804820EDAC}">
            <c15:filteredLineSeries>
              <c15:ser>
                <c:idx val="2"/>
                <c:order val="2"/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none"/>
                </c:marker>
                <c:dPt>
                  <c:idx val="40"/>
                  <c:marker>
                    <c:symbol val="none"/>
                  </c:marker>
                  <c:bubble3D val="0"/>
                  <c:spPr>
                    <a:ln w="73025" cap="rnd">
                      <a:solidFill>
                        <a:schemeClr val="accent3"/>
                      </a:solidFill>
                      <a:round/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04-23EF-4A28-8317-8810730326CF}"/>
                    </c:ext>
                  </c:extLst>
                </c:dPt>
                <c:dPt>
                  <c:idx val="41"/>
                  <c:marker>
                    <c:symbol val="circle"/>
                    <c:size val="7"/>
                    <c:spPr>
                      <a:solidFill>
                        <a:schemeClr val="bg1"/>
                      </a:solidFill>
                      <a:ln w="25400">
                        <a:solidFill>
                          <a:srgbClr val="8E0000"/>
                        </a:solidFill>
                      </a:ln>
                      <a:effectLst/>
                    </c:spPr>
                  </c:marker>
                  <c:bubble3D val="0"/>
                  <c:spPr>
                    <a:ln w="63500" cap="rnd">
                      <a:solidFill>
                        <a:srgbClr val="8E0000"/>
                      </a:solidFill>
                      <a:round/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06-23EF-4A28-8317-8810730326CF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n-US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>
                      <c:ext uri="{02D57815-91ED-43cb-92C2-25804820EDAC}">
                        <c15:formulaRef>
                          <c15:sqref>Sheet1!$B$43:$C$48</c15:sqref>
                        </c15:formulaRef>
                      </c:ext>
                    </c:extLst>
                    <c:multiLvlStrCache>
                      <c:ptCount val="6"/>
                      <c:lvl>
                        <c:pt idx="0">
                          <c:v>Q2</c:v>
                        </c:pt>
                        <c:pt idx="1">
                          <c:v>Q3</c:v>
                        </c:pt>
                        <c:pt idx="2">
                          <c:v>Q4</c:v>
                        </c:pt>
                        <c:pt idx="3">
                          <c:v>Q1</c:v>
                        </c:pt>
                        <c:pt idx="4">
                          <c:v>Q2</c:v>
                        </c:pt>
                        <c:pt idx="5">
                          <c:v>Q2</c:v>
                        </c:pt>
                      </c:lvl>
                      <c:lvl>
                        <c:pt idx="0">
                          <c:v>2018</c:v>
                        </c:pt>
                        <c:pt idx="3">
                          <c:v>2019</c:v>
                        </c:pt>
                      </c:lvl>
                    </c:multiLvlStrCache>
                  </c:multiLvlStrRef>
                </c:cat>
                <c:val>
                  <c:numRef>
                    <c:extLst>
                      <c:ext uri="{02D57815-91ED-43cb-92C2-25804820EDAC}">
                        <c15:formulaRef>
                          <c15:sqref>Sheet1!$F$43:$F$48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2">
                        <c:v>26.7</c:v>
                      </c:pt>
                      <c:pt idx="3">
                        <c:v>27.2</c:v>
                      </c:pt>
                      <c:pt idx="4">
                        <c:v>27.5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8-23EF-4A28-8317-8810730326CF}"/>
                  </c:ext>
                </c:extLst>
              </c15:ser>
            </c15:filteredLineSeries>
          </c:ext>
        </c:extLst>
      </c:lineChart>
      <c:catAx>
        <c:axId val="102797312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102798848"/>
        <c:crosses val="autoZero"/>
        <c:auto val="1"/>
        <c:lblAlgn val="ctr"/>
        <c:lblOffset val="100"/>
      </c:catAx>
      <c:valAx>
        <c:axId val="102798848"/>
        <c:scaling>
          <c:orientation val="minMax"/>
          <c:max val="40"/>
        </c:scaling>
        <c:axPos val="l"/>
        <c:majorGridlines>
          <c:spPr>
            <a:ln w="9525" cap="flat" cmpd="sng" algn="ctr">
              <a:solidFill>
                <a:schemeClr val="bg2">
                  <a:lumMod val="95000"/>
                </a:schemeClr>
              </a:solidFill>
              <a:prstDash val="dash"/>
              <a:round/>
            </a:ln>
            <a:effectLst/>
          </c:spPr>
        </c:majorGridlines>
        <c:numFmt formatCode="0\%" sourceLinked="0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02797312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 sz="11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chart>
    <c:autoTitleDeleted val="1"/>
    <c:plotArea>
      <c:layout/>
      <c:barChart>
        <c:barDir val="bar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Employed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dPt>
            <c:idx val="0"/>
            <c:spPr>
              <a:solidFill>
                <a:schemeClr val="accent1">
                  <a:lumMod val="50000"/>
                  <a:alpha val="97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FF1-464F-BDB1-809D31881091}"/>
              </c:ext>
            </c:extLst>
          </c:dPt>
          <c:dLbls>
            <c:dLbl>
              <c:idx val="0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40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>
                        <a:latin typeface="Arial" panose="020B0604020202020204" pitchFamily="34" charset="0"/>
                      </a:rPr>
                      <a:t>16,3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FF1-464F-BDB1-809D3188109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16.399999999999999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FF1-464F-BDB1-809D3188109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Unemployed</c:v>
                </c:pt>
              </c:strCache>
            </c:strRef>
          </c:tx>
          <c:spPr>
            <a:solidFill>
              <a:srgbClr val="C00000">
                <a:alpha val="95000"/>
              </a:srgbClr>
            </a:solidFill>
            <a:ln>
              <a:noFill/>
            </a:ln>
            <a:effectLst/>
          </c:spPr>
          <c:dLbls>
            <c:dLbl>
              <c:idx val="0"/>
              <c:layout>
                <c:manualLayout>
                  <c:x val="-6.0263653483992475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Arial" panose="020B0604020202020204" pitchFamily="34" charset="0"/>
                      </a:rPr>
                      <a:t>6,7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A78-43CC-B04B-5FC5A991C80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GB" sz="4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0\.0</c:formatCode>
                <c:ptCount val="1"/>
                <c:pt idx="0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FF1-464F-BDB1-809D3188109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Not Economically Active1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 w="15875">
              <a:solidFill>
                <a:schemeClr val="bg1">
                  <a:lumMod val="95000"/>
                </a:schemeClr>
              </a:solidFill>
              <a:prstDash val="sysDot"/>
            </a:ln>
            <a:effectLst/>
          </c:spPr>
          <c:dLbls>
            <c:dLbl>
              <c:idx val="0"/>
              <c:layout>
                <c:manualLayout>
                  <c:x val="-1.3559322033898417E-2"/>
                  <c:y val="8.902691511387159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algn="ctr">
                      <a:defRPr lang="en-GB" sz="18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="1" dirty="0">
                        <a:latin typeface="Arial" panose="020B0604020202020204" pitchFamily="34" charset="0"/>
                      </a:rPr>
                      <a:t>2,7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FF1-464F-BDB1-809D3188109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GB" sz="2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EFF1-464F-BDB1-809D31881091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Not Economically Active2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  <a:effectLst/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>
                        <a:latin typeface="Arial" panose="020B0604020202020204" pitchFamily="34" charset="0"/>
                      </a:rPr>
                      <a:t>12,7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A93-4AB0-A3BE-51DEB126906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GB" sz="4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12.5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EFF1-464F-BDB1-809D31881091}"/>
            </c:ext>
          </c:extLst>
        </c:ser>
        <c:dLbls/>
        <c:overlap val="100"/>
        <c:axId val="103823232"/>
        <c:axId val="103824768"/>
      </c:barChart>
      <c:catAx>
        <c:axId val="103823232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03824768"/>
        <c:crosses val="autoZero"/>
        <c:auto val="1"/>
        <c:lblAlgn val="ctr"/>
        <c:lblOffset val="100"/>
      </c:catAx>
      <c:valAx>
        <c:axId val="103824768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103823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chart>
    <c:autoTitleDeleted val="1"/>
    <c:plotArea>
      <c:layout>
        <c:manualLayout>
          <c:layoutTarget val="inner"/>
          <c:xMode val="edge"/>
          <c:yMode val="edge"/>
          <c:x val="7.4825329520721434E-2"/>
          <c:y val="3.365310609497018E-2"/>
          <c:w val="0.92390394831000933"/>
          <c:h val="0.78460748291256766"/>
        </c:manualLayout>
      </c:layout>
      <c:barChart>
        <c:barDir val="col"/>
        <c:grouping val="stacked"/>
        <c:ser>
          <c:idx val="0"/>
          <c:order val="0"/>
          <c:tx>
            <c:strRef>
              <c:f>CHANGES!$A$3</c:f>
              <c:strCache>
                <c:ptCount val="1"/>
                <c:pt idx="0">
                  <c:v>    Employed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  <a:effectLst/>
          </c:spPr>
          <c:cat>
            <c:strRef>
              <c:f>CHANGES!$B$2:$AU$2</c:f>
              <c:strCache>
                <c:ptCount val="46"/>
                <c:pt idx="0">
                  <c:v>Jan-Mar 08</c:v>
                </c:pt>
                <c:pt idx="1">
                  <c:v>Apr-Jun 08</c:v>
                </c:pt>
                <c:pt idx="2">
                  <c:v>Jul-Sep 08</c:v>
                </c:pt>
                <c:pt idx="3">
                  <c:v>Oct-Dec 08</c:v>
                </c:pt>
                <c:pt idx="4">
                  <c:v>Jan-Mar 09</c:v>
                </c:pt>
                <c:pt idx="5">
                  <c:v>Apr-Jun 09</c:v>
                </c:pt>
                <c:pt idx="6">
                  <c:v>Jul-Sep 09</c:v>
                </c:pt>
                <c:pt idx="7">
                  <c:v>Oct-Dec 09</c:v>
                </c:pt>
                <c:pt idx="8">
                  <c:v>Jan-Mar 10</c:v>
                </c:pt>
                <c:pt idx="9">
                  <c:v>Apr-Jun 10</c:v>
                </c:pt>
                <c:pt idx="10">
                  <c:v>Jul-Sep 10</c:v>
                </c:pt>
                <c:pt idx="11">
                  <c:v>Oct-Dec 10</c:v>
                </c:pt>
                <c:pt idx="12">
                  <c:v>Jan-Mar 11</c:v>
                </c:pt>
                <c:pt idx="13">
                  <c:v>Apr-Jun 11</c:v>
                </c:pt>
                <c:pt idx="14">
                  <c:v>Jul-Sep 11</c:v>
                </c:pt>
                <c:pt idx="15">
                  <c:v>Oct-Dec 11</c:v>
                </c:pt>
                <c:pt idx="16">
                  <c:v>Jan-Mar 12</c:v>
                </c:pt>
                <c:pt idx="17">
                  <c:v>Apr-Jun 12</c:v>
                </c:pt>
                <c:pt idx="18">
                  <c:v>Jul-Sep 12</c:v>
                </c:pt>
                <c:pt idx="19">
                  <c:v>Oct-Dec 12</c:v>
                </c:pt>
                <c:pt idx="20">
                  <c:v>Jan-Mar 13</c:v>
                </c:pt>
                <c:pt idx="21">
                  <c:v>Apr-Jun 13</c:v>
                </c:pt>
                <c:pt idx="22">
                  <c:v>Jul-Sep 13</c:v>
                </c:pt>
                <c:pt idx="23">
                  <c:v>Oct-Dec 13</c:v>
                </c:pt>
                <c:pt idx="24">
                  <c:v>Jan-Mar 14</c:v>
                </c:pt>
                <c:pt idx="25">
                  <c:v>Apr-Jun 14</c:v>
                </c:pt>
                <c:pt idx="26">
                  <c:v>Jul-Sep 14</c:v>
                </c:pt>
                <c:pt idx="27">
                  <c:v>Oct-Dec 14</c:v>
                </c:pt>
                <c:pt idx="28">
                  <c:v>Jan-Mar 15</c:v>
                </c:pt>
                <c:pt idx="29">
                  <c:v>Apr-Jun 15</c:v>
                </c:pt>
                <c:pt idx="30">
                  <c:v>Jul-Sep 15</c:v>
                </c:pt>
                <c:pt idx="31">
                  <c:v>Oct-Dec 15</c:v>
                </c:pt>
                <c:pt idx="32">
                  <c:v>Jan-Mar 16</c:v>
                </c:pt>
                <c:pt idx="33">
                  <c:v>Apr-Jun 16</c:v>
                </c:pt>
                <c:pt idx="34">
                  <c:v>Jul-Sep 16</c:v>
                </c:pt>
                <c:pt idx="35">
                  <c:v>Oct-Dec 16</c:v>
                </c:pt>
                <c:pt idx="36">
                  <c:v>Jan-Mar 17</c:v>
                </c:pt>
                <c:pt idx="37">
                  <c:v>Apr-Jun 17</c:v>
                </c:pt>
                <c:pt idx="38">
                  <c:v>Jul-Sep 17</c:v>
                </c:pt>
                <c:pt idx="39">
                  <c:v>Oct-Dec 17</c:v>
                </c:pt>
                <c:pt idx="40">
                  <c:v>Jan-Mar 18</c:v>
                </c:pt>
                <c:pt idx="41">
                  <c:v>Apr-Jun 18</c:v>
                </c:pt>
                <c:pt idx="42">
                  <c:v>Jul-Sep 18</c:v>
                </c:pt>
                <c:pt idx="43">
                  <c:v>Oct-Dec 18</c:v>
                </c:pt>
                <c:pt idx="44">
                  <c:v>Jan-Mar 19</c:v>
                </c:pt>
                <c:pt idx="45">
                  <c:v>Apr-Jun 19</c:v>
                </c:pt>
              </c:strCache>
            </c:strRef>
          </c:cat>
          <c:val>
            <c:numRef>
              <c:f>CHANGES!$B$3:$AU$3</c:f>
              <c:numCache>
                <c:formatCode>###\ ###</c:formatCode>
                <c:ptCount val="46"/>
                <c:pt idx="0">
                  <c:v>14437.740355897236</c:v>
                </c:pt>
                <c:pt idx="1">
                  <c:v>14584.495164284133</c:v>
                </c:pt>
                <c:pt idx="2">
                  <c:v>14548.509536032123</c:v>
                </c:pt>
                <c:pt idx="3">
                  <c:v>14768.699092068233</c:v>
                </c:pt>
                <c:pt idx="4">
                  <c:v>14615.501907136708</c:v>
                </c:pt>
                <c:pt idx="5">
                  <c:v>14356.96046698648</c:v>
                </c:pt>
                <c:pt idx="6">
                  <c:v>13829.797596080576</c:v>
                </c:pt>
                <c:pt idx="7">
                  <c:v>13973.036886036474</c:v>
                </c:pt>
                <c:pt idx="8">
                  <c:v>13797.252879668373</c:v>
                </c:pt>
                <c:pt idx="9">
                  <c:v>13808.716760304627</c:v>
                </c:pt>
                <c:pt idx="10">
                  <c:v>13647.783703945208</c:v>
                </c:pt>
                <c:pt idx="11">
                  <c:v>13898.151274051344</c:v>
                </c:pt>
                <c:pt idx="12">
                  <c:v>13903.593154386999</c:v>
                </c:pt>
                <c:pt idx="13">
                  <c:v>13921.808207436385</c:v>
                </c:pt>
                <c:pt idx="14">
                  <c:v>14118.385072295345</c:v>
                </c:pt>
                <c:pt idx="15">
                  <c:v>14336.414127909935</c:v>
                </c:pt>
                <c:pt idx="16">
                  <c:v>14284.075696061265</c:v>
                </c:pt>
                <c:pt idx="17">
                  <c:v>14330.015601664349</c:v>
                </c:pt>
                <c:pt idx="18">
                  <c:v>14561.61505989471</c:v>
                </c:pt>
                <c:pt idx="19">
                  <c:v>14523.850499719241</c:v>
                </c:pt>
                <c:pt idx="20">
                  <c:v>14558.375007567809</c:v>
                </c:pt>
                <c:pt idx="21">
                  <c:v>14691.538346723291</c:v>
                </c:pt>
                <c:pt idx="22">
                  <c:v>15035.843184426829</c:v>
                </c:pt>
                <c:pt idx="23">
                  <c:v>15176.754800480036</c:v>
                </c:pt>
                <c:pt idx="24">
                  <c:v>15054.791334015114</c:v>
                </c:pt>
                <c:pt idx="25" formatCode="#,##0">
                  <c:v>15094.243115021975</c:v>
                </c:pt>
                <c:pt idx="26" formatCode="#,##0">
                  <c:v>15116.568655848223</c:v>
                </c:pt>
                <c:pt idx="27">
                  <c:v>15319.611066342215</c:v>
                </c:pt>
                <c:pt idx="28" formatCode="#,##0">
                  <c:v>15459.41971528849</c:v>
                </c:pt>
                <c:pt idx="29" formatCode="#,##0">
                  <c:v>15657.00277033239</c:v>
                </c:pt>
                <c:pt idx="30" formatCode="#,##0">
                  <c:v>15828.439253503115</c:v>
                </c:pt>
                <c:pt idx="31" formatCode="#,##0">
                  <c:v>16018.068281785329</c:v>
                </c:pt>
                <c:pt idx="32" formatCode="#,##0">
                  <c:v>15674.513347552025</c:v>
                </c:pt>
                <c:pt idx="33" formatCode="#,##0">
                  <c:v>15545.447354530606</c:v>
                </c:pt>
                <c:pt idx="34" formatCode="#,##0">
                  <c:v>15833.195035280985</c:v>
                </c:pt>
                <c:pt idx="35" formatCode="#,##0">
                  <c:v>16068.612144968009</c:v>
                </c:pt>
                <c:pt idx="36" formatCode="#,##0">
                  <c:v>16212.250450626847</c:v>
                </c:pt>
                <c:pt idx="37" formatCode="#,##0">
                  <c:v>16099.707765312936</c:v>
                </c:pt>
                <c:pt idx="38" formatCode="#,##0">
                  <c:v>16191.66988666587</c:v>
                </c:pt>
                <c:pt idx="39" formatCode="#,##0">
                  <c:v>16171.025867909169</c:v>
                </c:pt>
                <c:pt idx="40" formatCode="#,##0">
                  <c:v>16377.523823614691</c:v>
                </c:pt>
                <c:pt idx="41" formatCode="#,##0">
                  <c:v>16287.803465880726</c:v>
                </c:pt>
                <c:pt idx="42" formatCode="#,##0">
                  <c:v>16380.073776574247</c:v>
                </c:pt>
                <c:pt idx="43" formatCode="#,##0">
                  <c:v>16528.698796496032</c:v>
                </c:pt>
                <c:pt idx="44" formatCode="#,##0">
                  <c:v>16291.436249923048</c:v>
                </c:pt>
                <c:pt idx="45" formatCode="#,##0">
                  <c:v>16312.705900699777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0D9-46AA-A033-D311A929C0D7}"/>
            </c:ext>
          </c:extLst>
        </c:ser>
        <c:ser>
          <c:idx val="1"/>
          <c:order val="1"/>
          <c:tx>
            <c:strRef>
              <c:f>CHANGES!$A$4</c:f>
              <c:strCache>
                <c:ptCount val="1"/>
                <c:pt idx="0">
                  <c:v>    Unemployed</c:v>
                </c:pt>
              </c:strCache>
            </c:strRef>
          </c:tx>
          <c:spPr>
            <a:solidFill>
              <a:srgbClr val="953834"/>
            </a:solidFill>
            <a:ln>
              <a:noFill/>
            </a:ln>
            <a:effectLst/>
          </c:spPr>
          <c:cat>
            <c:strRef>
              <c:f>CHANGES!$B$2:$AU$2</c:f>
              <c:strCache>
                <c:ptCount val="46"/>
                <c:pt idx="0">
                  <c:v>Jan-Mar 08</c:v>
                </c:pt>
                <c:pt idx="1">
                  <c:v>Apr-Jun 08</c:v>
                </c:pt>
                <c:pt idx="2">
                  <c:v>Jul-Sep 08</c:v>
                </c:pt>
                <c:pt idx="3">
                  <c:v>Oct-Dec 08</c:v>
                </c:pt>
                <c:pt idx="4">
                  <c:v>Jan-Mar 09</c:v>
                </c:pt>
                <c:pt idx="5">
                  <c:v>Apr-Jun 09</c:v>
                </c:pt>
                <c:pt idx="6">
                  <c:v>Jul-Sep 09</c:v>
                </c:pt>
                <c:pt idx="7">
                  <c:v>Oct-Dec 09</c:v>
                </c:pt>
                <c:pt idx="8">
                  <c:v>Jan-Mar 10</c:v>
                </c:pt>
                <c:pt idx="9">
                  <c:v>Apr-Jun 10</c:v>
                </c:pt>
                <c:pt idx="10">
                  <c:v>Jul-Sep 10</c:v>
                </c:pt>
                <c:pt idx="11">
                  <c:v>Oct-Dec 10</c:v>
                </c:pt>
                <c:pt idx="12">
                  <c:v>Jan-Mar 11</c:v>
                </c:pt>
                <c:pt idx="13">
                  <c:v>Apr-Jun 11</c:v>
                </c:pt>
                <c:pt idx="14">
                  <c:v>Jul-Sep 11</c:v>
                </c:pt>
                <c:pt idx="15">
                  <c:v>Oct-Dec 11</c:v>
                </c:pt>
                <c:pt idx="16">
                  <c:v>Jan-Mar 12</c:v>
                </c:pt>
                <c:pt idx="17">
                  <c:v>Apr-Jun 12</c:v>
                </c:pt>
                <c:pt idx="18">
                  <c:v>Jul-Sep 12</c:v>
                </c:pt>
                <c:pt idx="19">
                  <c:v>Oct-Dec 12</c:v>
                </c:pt>
                <c:pt idx="20">
                  <c:v>Jan-Mar 13</c:v>
                </c:pt>
                <c:pt idx="21">
                  <c:v>Apr-Jun 13</c:v>
                </c:pt>
                <c:pt idx="22">
                  <c:v>Jul-Sep 13</c:v>
                </c:pt>
                <c:pt idx="23">
                  <c:v>Oct-Dec 13</c:v>
                </c:pt>
                <c:pt idx="24">
                  <c:v>Jan-Mar 14</c:v>
                </c:pt>
                <c:pt idx="25">
                  <c:v>Apr-Jun 14</c:v>
                </c:pt>
                <c:pt idx="26">
                  <c:v>Jul-Sep 14</c:v>
                </c:pt>
                <c:pt idx="27">
                  <c:v>Oct-Dec 14</c:v>
                </c:pt>
                <c:pt idx="28">
                  <c:v>Jan-Mar 15</c:v>
                </c:pt>
                <c:pt idx="29">
                  <c:v>Apr-Jun 15</c:v>
                </c:pt>
                <c:pt idx="30">
                  <c:v>Jul-Sep 15</c:v>
                </c:pt>
                <c:pt idx="31">
                  <c:v>Oct-Dec 15</c:v>
                </c:pt>
                <c:pt idx="32">
                  <c:v>Jan-Mar 16</c:v>
                </c:pt>
                <c:pt idx="33">
                  <c:v>Apr-Jun 16</c:v>
                </c:pt>
                <c:pt idx="34">
                  <c:v>Jul-Sep 16</c:v>
                </c:pt>
                <c:pt idx="35">
                  <c:v>Oct-Dec 16</c:v>
                </c:pt>
                <c:pt idx="36">
                  <c:v>Jan-Mar 17</c:v>
                </c:pt>
                <c:pt idx="37">
                  <c:v>Apr-Jun 17</c:v>
                </c:pt>
                <c:pt idx="38">
                  <c:v>Jul-Sep 17</c:v>
                </c:pt>
                <c:pt idx="39">
                  <c:v>Oct-Dec 17</c:v>
                </c:pt>
                <c:pt idx="40">
                  <c:v>Jan-Mar 18</c:v>
                </c:pt>
                <c:pt idx="41">
                  <c:v>Apr-Jun 18</c:v>
                </c:pt>
                <c:pt idx="42">
                  <c:v>Jul-Sep 18</c:v>
                </c:pt>
                <c:pt idx="43">
                  <c:v>Oct-Dec 18</c:v>
                </c:pt>
                <c:pt idx="44">
                  <c:v>Jan-Mar 19</c:v>
                </c:pt>
                <c:pt idx="45">
                  <c:v>Apr-Jun 19</c:v>
                </c:pt>
              </c:strCache>
            </c:strRef>
          </c:cat>
          <c:val>
            <c:numRef>
              <c:f>CHANGES!$B$4:$AU$4</c:f>
              <c:numCache>
                <c:formatCode>###\ ###</c:formatCode>
                <c:ptCount val="46"/>
                <c:pt idx="0">
                  <c:v>4370.7364955978273</c:v>
                </c:pt>
                <c:pt idx="1">
                  <c:v>4266.7091076135112</c:v>
                </c:pt>
                <c:pt idx="2">
                  <c:v>4299.3288556639209</c:v>
                </c:pt>
                <c:pt idx="3">
                  <c:v>4047.8869548956259</c:v>
                </c:pt>
                <c:pt idx="4">
                  <c:v>4366.3118011739625</c:v>
                </c:pt>
                <c:pt idx="5">
                  <c:v>4340.9038036850579</c:v>
                </c:pt>
                <c:pt idx="6">
                  <c:v>4476.0940489963796</c:v>
                </c:pt>
                <c:pt idx="7">
                  <c:v>4428.6429972415845</c:v>
                </c:pt>
                <c:pt idx="8">
                  <c:v>4612.4170979406344</c:v>
                </c:pt>
                <c:pt idx="9">
                  <c:v>4621.8888435828749</c:v>
                </c:pt>
                <c:pt idx="10">
                  <c:v>4654.7695041863544</c:v>
                </c:pt>
                <c:pt idx="11">
                  <c:v>4367.8464816882715</c:v>
                </c:pt>
                <c:pt idx="12">
                  <c:v>4597.0372696816512</c:v>
                </c:pt>
                <c:pt idx="13">
                  <c:v>4781.6524813590413</c:v>
                </c:pt>
                <c:pt idx="14">
                  <c:v>4699.2310883657092</c:v>
                </c:pt>
                <c:pt idx="15">
                  <c:v>4467.3251239797191</c:v>
                </c:pt>
                <c:pt idx="16">
                  <c:v>4768.7605039185091</c:v>
                </c:pt>
                <c:pt idx="17">
                  <c:v>4720.751585121543</c:v>
                </c:pt>
                <c:pt idx="18">
                  <c:v>4901.2594331266009</c:v>
                </c:pt>
                <c:pt idx="19">
                  <c:v>4709.493578616034</c:v>
                </c:pt>
                <c:pt idx="20">
                  <c:v>4861.9524547863084</c:v>
                </c:pt>
                <c:pt idx="21">
                  <c:v>4971.8457013570724</c:v>
                </c:pt>
                <c:pt idx="22">
                  <c:v>4880.2776592678692</c:v>
                </c:pt>
                <c:pt idx="23">
                  <c:v>4830.108266864816</c:v>
                </c:pt>
                <c:pt idx="24">
                  <c:v>5066.9661856504554</c:v>
                </c:pt>
                <c:pt idx="25" formatCode="#,##0">
                  <c:v>5153.9156272771042</c:v>
                </c:pt>
                <c:pt idx="26" formatCode="#,##0">
                  <c:v>5150.991826718192</c:v>
                </c:pt>
                <c:pt idx="27">
                  <c:v>4908.666130177915</c:v>
                </c:pt>
                <c:pt idx="28" formatCode="#,##0">
                  <c:v>5534.6997347597453</c:v>
                </c:pt>
                <c:pt idx="29" formatCode="#,##0">
                  <c:v>5230.1391778966345</c:v>
                </c:pt>
                <c:pt idx="30" formatCode="#,##0">
                  <c:v>5418.0048101887896</c:v>
                </c:pt>
                <c:pt idx="31" formatCode="#,##0">
                  <c:v>5192.8659476018056</c:v>
                </c:pt>
                <c:pt idx="32" formatCode="#,##0">
                  <c:v>5723.2626260341194</c:v>
                </c:pt>
                <c:pt idx="33" formatCode="#,##0">
                  <c:v>5633.5614734791261</c:v>
                </c:pt>
                <c:pt idx="34" formatCode="#,##0">
                  <c:v>5872.8778416901905</c:v>
                </c:pt>
                <c:pt idx="35" formatCode="#,##0">
                  <c:v>5780.7958650272303</c:v>
                </c:pt>
                <c:pt idx="36" formatCode="#,##0">
                  <c:v>6214.1120614238216</c:v>
                </c:pt>
                <c:pt idx="37" formatCode="#,##0">
                  <c:v>6176.8740382329743</c:v>
                </c:pt>
                <c:pt idx="38" formatCode="#,##0">
                  <c:v>6210.3263981095588</c:v>
                </c:pt>
                <c:pt idx="39" formatCode="#,##0">
                  <c:v>5880.0443558535208</c:v>
                </c:pt>
                <c:pt idx="40" formatCode="#,##0">
                  <c:v>5980.4006861551507</c:v>
                </c:pt>
                <c:pt idx="41" formatCode="#,##0">
                  <c:v>6082.5020086980248</c:v>
                </c:pt>
                <c:pt idx="42" formatCode="#,##0">
                  <c:v>6209.3857589257132</c:v>
                </c:pt>
                <c:pt idx="43" formatCode="#,##0">
                  <c:v>6139.2650388597349</c:v>
                </c:pt>
                <c:pt idx="44" formatCode="#,##0">
                  <c:v>6200.7852885577531</c:v>
                </c:pt>
                <c:pt idx="45" formatCode="#,##0">
                  <c:v>6655.3048637779757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0D9-46AA-A033-D311A929C0D7}"/>
            </c:ext>
          </c:extLst>
        </c:ser>
        <c:ser>
          <c:idx val="2"/>
          <c:order val="2"/>
          <c:tx>
            <c:strRef>
              <c:f>CHANGES!$A$5</c:f>
              <c:strCache>
                <c:ptCount val="1"/>
                <c:pt idx="0">
                  <c:v>    Not economically active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c:spPr>
          <c:cat>
            <c:strRef>
              <c:f>CHANGES!$B$2:$AU$2</c:f>
              <c:strCache>
                <c:ptCount val="46"/>
                <c:pt idx="0">
                  <c:v>Jan-Mar 08</c:v>
                </c:pt>
                <c:pt idx="1">
                  <c:v>Apr-Jun 08</c:v>
                </c:pt>
                <c:pt idx="2">
                  <c:v>Jul-Sep 08</c:v>
                </c:pt>
                <c:pt idx="3">
                  <c:v>Oct-Dec 08</c:v>
                </c:pt>
                <c:pt idx="4">
                  <c:v>Jan-Mar 09</c:v>
                </c:pt>
                <c:pt idx="5">
                  <c:v>Apr-Jun 09</c:v>
                </c:pt>
                <c:pt idx="6">
                  <c:v>Jul-Sep 09</c:v>
                </c:pt>
                <c:pt idx="7">
                  <c:v>Oct-Dec 09</c:v>
                </c:pt>
                <c:pt idx="8">
                  <c:v>Jan-Mar 10</c:v>
                </c:pt>
                <c:pt idx="9">
                  <c:v>Apr-Jun 10</c:v>
                </c:pt>
                <c:pt idx="10">
                  <c:v>Jul-Sep 10</c:v>
                </c:pt>
                <c:pt idx="11">
                  <c:v>Oct-Dec 10</c:v>
                </c:pt>
                <c:pt idx="12">
                  <c:v>Jan-Mar 11</c:v>
                </c:pt>
                <c:pt idx="13">
                  <c:v>Apr-Jun 11</c:v>
                </c:pt>
                <c:pt idx="14">
                  <c:v>Jul-Sep 11</c:v>
                </c:pt>
                <c:pt idx="15">
                  <c:v>Oct-Dec 11</c:v>
                </c:pt>
                <c:pt idx="16">
                  <c:v>Jan-Mar 12</c:v>
                </c:pt>
                <c:pt idx="17">
                  <c:v>Apr-Jun 12</c:v>
                </c:pt>
                <c:pt idx="18">
                  <c:v>Jul-Sep 12</c:v>
                </c:pt>
                <c:pt idx="19">
                  <c:v>Oct-Dec 12</c:v>
                </c:pt>
                <c:pt idx="20">
                  <c:v>Jan-Mar 13</c:v>
                </c:pt>
                <c:pt idx="21">
                  <c:v>Apr-Jun 13</c:v>
                </c:pt>
                <c:pt idx="22">
                  <c:v>Jul-Sep 13</c:v>
                </c:pt>
                <c:pt idx="23">
                  <c:v>Oct-Dec 13</c:v>
                </c:pt>
                <c:pt idx="24">
                  <c:v>Jan-Mar 14</c:v>
                </c:pt>
                <c:pt idx="25">
                  <c:v>Apr-Jun 14</c:v>
                </c:pt>
                <c:pt idx="26">
                  <c:v>Jul-Sep 14</c:v>
                </c:pt>
                <c:pt idx="27">
                  <c:v>Oct-Dec 14</c:v>
                </c:pt>
                <c:pt idx="28">
                  <c:v>Jan-Mar 15</c:v>
                </c:pt>
                <c:pt idx="29">
                  <c:v>Apr-Jun 15</c:v>
                </c:pt>
                <c:pt idx="30">
                  <c:v>Jul-Sep 15</c:v>
                </c:pt>
                <c:pt idx="31">
                  <c:v>Oct-Dec 15</c:v>
                </c:pt>
                <c:pt idx="32">
                  <c:v>Jan-Mar 16</c:v>
                </c:pt>
                <c:pt idx="33">
                  <c:v>Apr-Jun 16</c:v>
                </c:pt>
                <c:pt idx="34">
                  <c:v>Jul-Sep 16</c:v>
                </c:pt>
                <c:pt idx="35">
                  <c:v>Oct-Dec 16</c:v>
                </c:pt>
                <c:pt idx="36">
                  <c:v>Jan-Mar 17</c:v>
                </c:pt>
                <c:pt idx="37">
                  <c:v>Apr-Jun 17</c:v>
                </c:pt>
                <c:pt idx="38">
                  <c:v>Jul-Sep 17</c:v>
                </c:pt>
                <c:pt idx="39">
                  <c:v>Oct-Dec 17</c:v>
                </c:pt>
                <c:pt idx="40">
                  <c:v>Jan-Mar 18</c:v>
                </c:pt>
                <c:pt idx="41">
                  <c:v>Apr-Jun 18</c:v>
                </c:pt>
                <c:pt idx="42">
                  <c:v>Jul-Sep 18</c:v>
                </c:pt>
                <c:pt idx="43">
                  <c:v>Oct-Dec 18</c:v>
                </c:pt>
                <c:pt idx="44">
                  <c:v>Jan-Mar 19</c:v>
                </c:pt>
                <c:pt idx="45">
                  <c:v>Apr-Jun 19</c:v>
                </c:pt>
              </c:strCache>
            </c:strRef>
          </c:cat>
          <c:val>
            <c:numRef>
              <c:f>CHANGES!$B$5:$AU$5</c:f>
              <c:numCache>
                <c:formatCode>###\ ###</c:formatCode>
                <c:ptCount val="46"/>
                <c:pt idx="0">
                  <c:v>12735.692624139174</c:v>
                </c:pt>
                <c:pt idx="1">
                  <c:v>12838.800003001425</c:v>
                </c:pt>
                <c:pt idx="2">
                  <c:v>12990.72295534447</c:v>
                </c:pt>
                <c:pt idx="3">
                  <c:v>13170.151299947423</c:v>
                </c:pt>
                <c:pt idx="4">
                  <c:v>13153.436756232208</c:v>
                </c:pt>
                <c:pt idx="5">
                  <c:v>13586.852802734315</c:v>
                </c:pt>
                <c:pt idx="6">
                  <c:v>14129.360020060052</c:v>
                </c:pt>
                <c:pt idx="7">
                  <c:v>14182.026692369602</c:v>
                </c:pt>
                <c:pt idx="8">
                  <c:v>14322.683559917572</c:v>
                </c:pt>
                <c:pt idx="9">
                  <c:v>14451.203144537463</c:v>
                </c:pt>
                <c:pt idx="10">
                  <c:v>14730.798445536702</c:v>
                </c:pt>
                <c:pt idx="11">
                  <c:v>14917.968231024244</c:v>
                </c:pt>
                <c:pt idx="12">
                  <c:v>14834.200791759931</c:v>
                </c:pt>
                <c:pt idx="13">
                  <c:v>14783.112911595006</c:v>
                </c:pt>
                <c:pt idx="14">
                  <c:v>14822.359087677309</c:v>
                </c:pt>
                <c:pt idx="15">
                  <c:v>14988.339016005508</c:v>
                </c:pt>
                <c:pt idx="16">
                  <c:v>14891.782872040952</c:v>
                </c:pt>
                <c:pt idx="17">
                  <c:v>15047.465390207586</c:v>
                </c:pt>
                <c:pt idx="18">
                  <c:v>14789.851841034384</c:v>
                </c:pt>
                <c:pt idx="19">
                  <c:v>15171.703022933447</c:v>
                </c:pt>
                <c:pt idx="20">
                  <c:v>15137.567579498378</c:v>
                </c:pt>
                <c:pt idx="21">
                  <c:v>15048.522459304244</c:v>
                </c:pt>
                <c:pt idx="22">
                  <c:v>14952.255437568565</c:v>
                </c:pt>
                <c:pt idx="23">
                  <c:v>15014.825975249465</c:v>
                </c:pt>
                <c:pt idx="24">
                  <c:v>15054.854993718745</c:v>
                </c:pt>
                <c:pt idx="25" formatCode="#,##0">
                  <c:v>15083.64444792181</c:v>
                </c:pt>
                <c:pt idx="26" formatCode="#,##0">
                  <c:v>15221.078061886028</c:v>
                </c:pt>
                <c:pt idx="27">
                  <c:v>15415.207526119058</c:v>
                </c:pt>
                <c:pt idx="28" formatCode="#,##0">
                  <c:v>14804.533857507842</c:v>
                </c:pt>
                <c:pt idx="29" formatCode="#,##0">
                  <c:v>15067.645354369872</c:v>
                </c:pt>
                <c:pt idx="30" formatCode="#,##0">
                  <c:v>14867.169252779611</c:v>
                </c:pt>
                <c:pt idx="31" formatCode="#,##0">
                  <c:v>15061.052294895269</c:v>
                </c:pt>
                <c:pt idx="32" formatCode="#,##0">
                  <c:v>15032.988828311587</c:v>
                </c:pt>
                <c:pt idx="33" formatCode="#,##0">
                  <c:v>15411.818498425107</c:v>
                </c:pt>
                <c:pt idx="34" formatCode="#,##0">
                  <c:v>15043.557768019838</c:v>
                </c:pt>
                <c:pt idx="35" formatCode="#,##0">
                  <c:v>15055.341728820369</c:v>
                </c:pt>
                <c:pt idx="36" formatCode="#,##0">
                  <c:v>14634.290136786554</c:v>
                </c:pt>
                <c:pt idx="37" formatCode="#,##0">
                  <c:v>14940.749343579078</c:v>
                </c:pt>
                <c:pt idx="38" formatCode="#,##0">
                  <c:v>14971.370080561126</c:v>
                </c:pt>
                <c:pt idx="39" formatCode="#,##0">
                  <c:v>15474.345715232435</c:v>
                </c:pt>
                <c:pt idx="40" formatCode="#,##0">
                  <c:v>15320.35326938455</c:v>
                </c:pt>
                <c:pt idx="41" formatCode="#,##0">
                  <c:v>15461.638471920876</c:v>
                </c:pt>
                <c:pt idx="42" formatCode="#,##0">
                  <c:v>15395.361766906166</c:v>
                </c:pt>
                <c:pt idx="43" formatCode="#,##0">
                  <c:v>15465.557728317526</c:v>
                </c:pt>
                <c:pt idx="44" formatCode="#,##0">
                  <c:v>15790.68777027593</c:v>
                </c:pt>
                <c:pt idx="45" formatCode="#,##0">
                  <c:v>15464.964324289038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0D9-46AA-A033-D311A929C0D7}"/>
            </c:ext>
          </c:extLst>
        </c:ser>
        <c:dLbls/>
        <c:gapWidth val="0"/>
        <c:overlap val="100"/>
        <c:axId val="106098688"/>
        <c:axId val="106100224"/>
      </c:barChart>
      <c:catAx>
        <c:axId val="106098688"/>
        <c:scaling>
          <c:orientation val="minMax"/>
        </c:scaling>
        <c:axPos val="b"/>
        <c:numFmt formatCode="General" sourceLinked="1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5400000" spcFirstLastPara="1" vertOverflow="ellipsis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06100224"/>
        <c:crosses val="autoZero"/>
        <c:auto val="1"/>
        <c:lblAlgn val="ctr"/>
        <c:lblOffset val="100"/>
      </c:catAx>
      <c:valAx>
        <c:axId val="106100224"/>
        <c:scaling>
          <c:orientation val="minMax"/>
          <c:max val="40000"/>
        </c:scaling>
        <c:axPos val="l"/>
        <c:numFmt formatCode="###\ ###" sourceLinked="1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60986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clrMapOvr bg1="lt1" tx1="dk1" bg2="lt2" tx2="dk2" accent1="accent1" accent2="accent2" accent3="accent3" accent4="accent4" accent5="accent5" accent6="accent6" hlink="hlink" folHlink="folHlink"/>
  <c:chart>
    <c:plotArea>
      <c:layout/>
      <c:areaChart>
        <c:grouping val="standard"/>
        <c:ser>
          <c:idx val="0"/>
          <c:order val="0"/>
          <c:tx>
            <c:strRef>
              <c:f>Sheet1!$D$4</c:f>
              <c:strCache>
                <c:ptCount val="1"/>
                <c:pt idx="0">
                  <c:v>    Employed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cat>
            <c:strRef>
              <c:f>Sheet1!$H$3:$AV$3</c:f>
              <c:strCache>
                <c:ptCount val="41"/>
                <c:pt idx="0">
                  <c:v>Apr-Jun 2009</c:v>
                </c:pt>
                <c:pt idx="1">
                  <c:v>Jul-Sep 2009</c:v>
                </c:pt>
                <c:pt idx="2">
                  <c:v>Oct-Dec 2009</c:v>
                </c:pt>
                <c:pt idx="3">
                  <c:v>Jan-Mar 2010</c:v>
                </c:pt>
                <c:pt idx="4">
                  <c:v>Apr-Jun 2010</c:v>
                </c:pt>
                <c:pt idx="5">
                  <c:v>Jul-Sep 2010</c:v>
                </c:pt>
                <c:pt idx="6">
                  <c:v>Oct-Dec 2010</c:v>
                </c:pt>
                <c:pt idx="7">
                  <c:v>Jan-Mar 2011</c:v>
                </c:pt>
                <c:pt idx="8">
                  <c:v>Apr-Jun 2011</c:v>
                </c:pt>
                <c:pt idx="9">
                  <c:v>Jul-Sep 2011</c:v>
                </c:pt>
                <c:pt idx="10">
                  <c:v>Oct-Dec 2011</c:v>
                </c:pt>
                <c:pt idx="11">
                  <c:v>Jan-Mar 2012</c:v>
                </c:pt>
                <c:pt idx="12">
                  <c:v>Apr-Jun 2012</c:v>
                </c:pt>
                <c:pt idx="13">
                  <c:v>Jul-Sep 2012</c:v>
                </c:pt>
                <c:pt idx="14">
                  <c:v>Oct-Dec 2012</c:v>
                </c:pt>
                <c:pt idx="15">
                  <c:v>Jan-Mar 2013</c:v>
                </c:pt>
                <c:pt idx="16">
                  <c:v>Apr-Jun 2013</c:v>
                </c:pt>
                <c:pt idx="17">
                  <c:v>Jul-Sep 2013</c:v>
                </c:pt>
                <c:pt idx="18">
                  <c:v>Oct-Dec 2013</c:v>
                </c:pt>
                <c:pt idx="19">
                  <c:v>Jan-Mar 2014</c:v>
                </c:pt>
                <c:pt idx="20">
                  <c:v>Apr-Jun 2014</c:v>
                </c:pt>
                <c:pt idx="21">
                  <c:v>Jul-Sep 2014</c:v>
                </c:pt>
                <c:pt idx="22">
                  <c:v>Oct-Dec 2014</c:v>
                </c:pt>
                <c:pt idx="23">
                  <c:v>Jan-Mar 2015</c:v>
                </c:pt>
                <c:pt idx="24">
                  <c:v>Apr-Jun 2015</c:v>
                </c:pt>
                <c:pt idx="25">
                  <c:v>Jul-Sep 2015</c:v>
                </c:pt>
                <c:pt idx="26">
                  <c:v>Oct-Dec 2015</c:v>
                </c:pt>
                <c:pt idx="27">
                  <c:v>Jan-Mar 2016</c:v>
                </c:pt>
                <c:pt idx="28">
                  <c:v>Apr-Jun 2016</c:v>
                </c:pt>
                <c:pt idx="29">
                  <c:v>Jul-Sep 2016</c:v>
                </c:pt>
                <c:pt idx="30">
                  <c:v>Oct-Dec 2016</c:v>
                </c:pt>
                <c:pt idx="31">
                  <c:v>Jan-Mar 2017</c:v>
                </c:pt>
                <c:pt idx="32">
                  <c:v>Apr-Jun 2017</c:v>
                </c:pt>
                <c:pt idx="33">
                  <c:v>Jul-Sep 2017</c:v>
                </c:pt>
                <c:pt idx="34">
                  <c:v>Oct-Dec 2017</c:v>
                </c:pt>
                <c:pt idx="35">
                  <c:v>Jan-Mar 2018</c:v>
                </c:pt>
                <c:pt idx="36">
                  <c:v>Apr-Jun 2018</c:v>
                </c:pt>
                <c:pt idx="37">
                  <c:v>Jul-Sep 2018</c:v>
                </c:pt>
                <c:pt idx="38">
                  <c:v>Oct-Dec 2018</c:v>
                </c:pt>
                <c:pt idx="39">
                  <c:v>Jan-Mar 2019</c:v>
                </c:pt>
                <c:pt idx="40">
                  <c:v>Apr-Jun 2019</c:v>
                </c:pt>
              </c:strCache>
            </c:strRef>
          </c:cat>
          <c:val>
            <c:numRef>
              <c:f>Sheet1!$H$4:$AV$4</c:f>
              <c:numCache>
                <c:formatCode>General</c:formatCode>
                <c:ptCount val="41"/>
                <c:pt idx="0">
                  <c:v>14356960.466986483</c:v>
                </c:pt>
                <c:pt idx="1">
                  <c:v>13829797.596080579</c:v>
                </c:pt>
                <c:pt idx="2">
                  <c:v>13973036.886036474</c:v>
                </c:pt>
                <c:pt idx="3">
                  <c:v>13797252.879668379</c:v>
                </c:pt>
                <c:pt idx="4">
                  <c:v>13808716.760304624</c:v>
                </c:pt>
                <c:pt idx="5">
                  <c:v>13647783.703945206</c:v>
                </c:pt>
                <c:pt idx="6">
                  <c:v>13898151.274051342</c:v>
                </c:pt>
                <c:pt idx="7">
                  <c:v>13903593.154386999</c:v>
                </c:pt>
                <c:pt idx="8">
                  <c:v>13921808.207436381</c:v>
                </c:pt>
                <c:pt idx="9">
                  <c:v>14118385.072295344</c:v>
                </c:pt>
                <c:pt idx="10">
                  <c:v>14336414.127909932</c:v>
                </c:pt>
                <c:pt idx="11">
                  <c:v>14284075.696061265</c:v>
                </c:pt>
                <c:pt idx="12">
                  <c:v>14330015.601664353</c:v>
                </c:pt>
                <c:pt idx="13">
                  <c:v>14561615.059894709</c:v>
                </c:pt>
                <c:pt idx="14">
                  <c:v>14523850.499719242</c:v>
                </c:pt>
                <c:pt idx="15">
                  <c:v>14558375.007567808</c:v>
                </c:pt>
                <c:pt idx="16">
                  <c:v>14691538.34672329</c:v>
                </c:pt>
                <c:pt idx="17">
                  <c:v>15035843.184426827</c:v>
                </c:pt>
                <c:pt idx="18">
                  <c:v>15176754.800480038</c:v>
                </c:pt>
                <c:pt idx="19">
                  <c:v>15054791.334015114</c:v>
                </c:pt>
                <c:pt idx="20">
                  <c:v>15094243.115021972</c:v>
                </c:pt>
                <c:pt idx="21">
                  <c:v>15116568.655848226</c:v>
                </c:pt>
                <c:pt idx="22">
                  <c:v>15319611.066342212</c:v>
                </c:pt>
                <c:pt idx="23">
                  <c:v>15459419.715288492</c:v>
                </c:pt>
                <c:pt idx="24">
                  <c:v>15657002.770332387</c:v>
                </c:pt>
                <c:pt idx="25">
                  <c:v>15828439.253503114</c:v>
                </c:pt>
                <c:pt idx="26">
                  <c:v>16018068.28178533</c:v>
                </c:pt>
                <c:pt idx="27">
                  <c:v>15674513.347552022</c:v>
                </c:pt>
                <c:pt idx="28">
                  <c:v>15545447.354530606</c:v>
                </c:pt>
                <c:pt idx="29">
                  <c:v>15833195.035280988</c:v>
                </c:pt>
                <c:pt idx="30">
                  <c:v>16068612.144968009</c:v>
                </c:pt>
                <c:pt idx="31">
                  <c:v>16212250.450626845</c:v>
                </c:pt>
                <c:pt idx="32">
                  <c:v>16099707.765312932</c:v>
                </c:pt>
                <c:pt idx="33">
                  <c:v>16191669.886665871</c:v>
                </c:pt>
                <c:pt idx="34">
                  <c:v>16171025.867909171</c:v>
                </c:pt>
                <c:pt idx="35">
                  <c:v>16377523.82361469</c:v>
                </c:pt>
                <c:pt idx="36">
                  <c:v>16287803.470000003</c:v>
                </c:pt>
                <c:pt idx="37">
                  <c:v>16380073.779999997</c:v>
                </c:pt>
                <c:pt idx="38">
                  <c:v>16528698.800000003</c:v>
                </c:pt>
                <c:pt idx="39" formatCode="#,##0">
                  <c:v>16291436</c:v>
                </c:pt>
                <c:pt idx="40">
                  <c:v>16312705.9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03C-4846-8497-0CC4232B828B}"/>
            </c:ext>
          </c:extLst>
        </c:ser>
        <c:dLbls/>
        <c:axId val="110012672"/>
        <c:axId val="110089344"/>
      </c:areaChart>
      <c:lineChart>
        <c:grouping val="standard"/>
        <c:ser>
          <c:idx val="1"/>
          <c:order val="1"/>
          <c:tx>
            <c:strRef>
              <c:f>Sheet1!$D$5</c:f>
              <c:strCache>
                <c:ptCount val="1"/>
                <c:pt idx="0">
                  <c:v>  Employed</c:v>
                </c:pt>
              </c:strCache>
            </c:strRef>
          </c:tx>
          <c:spPr>
            <a:ln w="47625" cap="rnd">
              <a:solidFill>
                <a:schemeClr val="accent5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5.6125518730530035E-3"/>
                  <c:y val="7.0467328356664083E-2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677-4428-8C6D-0ABC4CBDE4A2}"/>
                </c:ext>
              </c:extLst>
            </c:dLbl>
            <c:dLbl>
              <c:idx val="40"/>
              <c:layout>
                <c:manualLayout>
                  <c:x val="-2.2316658981769929E-2"/>
                  <c:y val="-4.2654547930491102E-2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0E0-4AC8-BC8F-7EA64835EBCF}"/>
                </c:ext>
              </c:extLst>
            </c:dLbl>
            <c:delete val="1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Sheet1!$H$3:$AV$3</c:f>
              <c:strCache>
                <c:ptCount val="41"/>
                <c:pt idx="0">
                  <c:v>Apr-Jun 2009</c:v>
                </c:pt>
                <c:pt idx="1">
                  <c:v>Jul-Sep 2009</c:v>
                </c:pt>
                <c:pt idx="2">
                  <c:v>Oct-Dec 2009</c:v>
                </c:pt>
                <c:pt idx="3">
                  <c:v>Jan-Mar 2010</c:v>
                </c:pt>
                <c:pt idx="4">
                  <c:v>Apr-Jun 2010</c:v>
                </c:pt>
                <c:pt idx="5">
                  <c:v>Jul-Sep 2010</c:v>
                </c:pt>
                <c:pt idx="6">
                  <c:v>Oct-Dec 2010</c:v>
                </c:pt>
                <c:pt idx="7">
                  <c:v>Jan-Mar 2011</c:v>
                </c:pt>
                <c:pt idx="8">
                  <c:v>Apr-Jun 2011</c:v>
                </c:pt>
                <c:pt idx="9">
                  <c:v>Jul-Sep 2011</c:v>
                </c:pt>
                <c:pt idx="10">
                  <c:v>Oct-Dec 2011</c:v>
                </c:pt>
                <c:pt idx="11">
                  <c:v>Jan-Mar 2012</c:v>
                </c:pt>
                <c:pt idx="12">
                  <c:v>Apr-Jun 2012</c:v>
                </c:pt>
                <c:pt idx="13">
                  <c:v>Jul-Sep 2012</c:v>
                </c:pt>
                <c:pt idx="14">
                  <c:v>Oct-Dec 2012</c:v>
                </c:pt>
                <c:pt idx="15">
                  <c:v>Jan-Mar 2013</c:v>
                </c:pt>
                <c:pt idx="16">
                  <c:v>Apr-Jun 2013</c:v>
                </c:pt>
                <c:pt idx="17">
                  <c:v>Jul-Sep 2013</c:v>
                </c:pt>
                <c:pt idx="18">
                  <c:v>Oct-Dec 2013</c:v>
                </c:pt>
                <c:pt idx="19">
                  <c:v>Jan-Mar 2014</c:v>
                </c:pt>
                <c:pt idx="20">
                  <c:v>Apr-Jun 2014</c:v>
                </c:pt>
                <c:pt idx="21">
                  <c:v>Jul-Sep 2014</c:v>
                </c:pt>
                <c:pt idx="22">
                  <c:v>Oct-Dec 2014</c:v>
                </c:pt>
                <c:pt idx="23">
                  <c:v>Jan-Mar 2015</c:v>
                </c:pt>
                <c:pt idx="24">
                  <c:v>Apr-Jun 2015</c:v>
                </c:pt>
                <c:pt idx="25">
                  <c:v>Jul-Sep 2015</c:v>
                </c:pt>
                <c:pt idx="26">
                  <c:v>Oct-Dec 2015</c:v>
                </c:pt>
                <c:pt idx="27">
                  <c:v>Jan-Mar 2016</c:v>
                </c:pt>
                <c:pt idx="28">
                  <c:v>Apr-Jun 2016</c:v>
                </c:pt>
                <c:pt idx="29">
                  <c:v>Jul-Sep 2016</c:v>
                </c:pt>
                <c:pt idx="30">
                  <c:v>Oct-Dec 2016</c:v>
                </c:pt>
                <c:pt idx="31">
                  <c:v>Jan-Mar 2017</c:v>
                </c:pt>
                <c:pt idx="32">
                  <c:v>Apr-Jun 2017</c:v>
                </c:pt>
                <c:pt idx="33">
                  <c:v>Jul-Sep 2017</c:v>
                </c:pt>
                <c:pt idx="34">
                  <c:v>Oct-Dec 2017</c:v>
                </c:pt>
                <c:pt idx="35">
                  <c:v>Jan-Mar 2018</c:v>
                </c:pt>
                <c:pt idx="36">
                  <c:v>Apr-Jun 2018</c:v>
                </c:pt>
                <c:pt idx="37">
                  <c:v>Jul-Sep 2018</c:v>
                </c:pt>
                <c:pt idx="38">
                  <c:v>Oct-Dec 2018</c:v>
                </c:pt>
                <c:pt idx="39">
                  <c:v>Jan-Mar 2019</c:v>
                </c:pt>
                <c:pt idx="40">
                  <c:v>Apr-Jun 2019</c:v>
                </c:pt>
              </c:strCache>
            </c:strRef>
          </c:cat>
          <c:val>
            <c:numRef>
              <c:f>Sheet1!$H$5:$AV$5</c:f>
              <c:numCache>
                <c:formatCode>General</c:formatCode>
                <c:ptCount val="41"/>
                <c:pt idx="0">
                  <c:v>14356960.466986483</c:v>
                </c:pt>
                <c:pt idx="1">
                  <c:v>13829797.596080579</c:v>
                </c:pt>
                <c:pt idx="2">
                  <c:v>13973036.886036474</c:v>
                </c:pt>
                <c:pt idx="3">
                  <c:v>13797252.879668379</c:v>
                </c:pt>
                <c:pt idx="4">
                  <c:v>13808716.760304624</c:v>
                </c:pt>
                <c:pt idx="5">
                  <c:v>13647783.703945206</c:v>
                </c:pt>
                <c:pt idx="6">
                  <c:v>13898151.274051342</c:v>
                </c:pt>
                <c:pt idx="7">
                  <c:v>13903593.154386999</c:v>
                </c:pt>
                <c:pt idx="8">
                  <c:v>13921808.207436381</c:v>
                </c:pt>
                <c:pt idx="9">
                  <c:v>14118385.072295344</c:v>
                </c:pt>
                <c:pt idx="10">
                  <c:v>14336414.127909932</c:v>
                </c:pt>
                <c:pt idx="11">
                  <c:v>14284075.696061265</c:v>
                </c:pt>
                <c:pt idx="12">
                  <c:v>14330015.601664353</c:v>
                </c:pt>
                <c:pt idx="13">
                  <c:v>14561615.059894709</c:v>
                </c:pt>
                <c:pt idx="14">
                  <c:v>14523850.499719242</c:v>
                </c:pt>
                <c:pt idx="15">
                  <c:v>14558375.007567808</c:v>
                </c:pt>
                <c:pt idx="16">
                  <c:v>14691538.34672329</c:v>
                </c:pt>
                <c:pt idx="17">
                  <c:v>15035843.184426827</c:v>
                </c:pt>
                <c:pt idx="18">
                  <c:v>15176754.800480038</c:v>
                </c:pt>
                <c:pt idx="19">
                  <c:v>15054791.334015114</c:v>
                </c:pt>
                <c:pt idx="20">
                  <c:v>15094243.115021972</c:v>
                </c:pt>
                <c:pt idx="21">
                  <c:v>15116568.655848226</c:v>
                </c:pt>
                <c:pt idx="22">
                  <c:v>15319611.066342212</c:v>
                </c:pt>
                <c:pt idx="23">
                  <c:v>15459419.715288492</c:v>
                </c:pt>
                <c:pt idx="24">
                  <c:v>15657002.770332387</c:v>
                </c:pt>
                <c:pt idx="25">
                  <c:v>15828439.253503114</c:v>
                </c:pt>
                <c:pt idx="26">
                  <c:v>16018068.28178533</c:v>
                </c:pt>
                <c:pt idx="27">
                  <c:v>15674513.347552022</c:v>
                </c:pt>
                <c:pt idx="28">
                  <c:v>15545447.354530606</c:v>
                </c:pt>
                <c:pt idx="29">
                  <c:v>15833195.035280988</c:v>
                </c:pt>
                <c:pt idx="30">
                  <c:v>16068612.144968009</c:v>
                </c:pt>
                <c:pt idx="31">
                  <c:v>16212250.450626845</c:v>
                </c:pt>
                <c:pt idx="32">
                  <c:v>16099707.765312932</c:v>
                </c:pt>
                <c:pt idx="33">
                  <c:v>16191669.886665871</c:v>
                </c:pt>
                <c:pt idx="34">
                  <c:v>16171025.867909171</c:v>
                </c:pt>
                <c:pt idx="35">
                  <c:v>16377523.82361469</c:v>
                </c:pt>
                <c:pt idx="36">
                  <c:v>16287803.470000003</c:v>
                </c:pt>
                <c:pt idx="37">
                  <c:v>16380073.779999997</c:v>
                </c:pt>
                <c:pt idx="38">
                  <c:v>16528698.800000003</c:v>
                </c:pt>
                <c:pt idx="39">
                  <c:v>16291436.25</c:v>
                </c:pt>
                <c:pt idx="40">
                  <c:v>16312705.9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03C-4846-8497-0CC4232B828B}"/>
            </c:ext>
          </c:extLst>
        </c:ser>
        <c:dLbls/>
        <c:marker val="1"/>
        <c:axId val="110012672"/>
        <c:axId val="110089344"/>
      </c:lineChart>
      <c:catAx>
        <c:axId val="110012672"/>
        <c:scaling>
          <c:orientation val="minMax"/>
        </c:scaling>
        <c:delete val="1"/>
        <c:axPos val="b"/>
        <c:numFmt formatCode="General" sourceLinked="1"/>
        <c:tickLblPos val="none"/>
        <c:crossAx val="110089344"/>
        <c:crosses val="autoZero"/>
        <c:auto val="1"/>
        <c:lblAlgn val="ctr"/>
        <c:lblOffset val="100"/>
      </c:catAx>
      <c:valAx>
        <c:axId val="11008934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012672"/>
        <c:crosses val="autoZero"/>
        <c:crossBetween val="between"/>
        <c:dispUnits>
          <c:builtInUnit val="millions"/>
          <c:dispUnitsLbl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10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r>
                    <a:rPr lang="en-ZA" dirty="0"/>
                    <a:t>Million</a:t>
                  </a:r>
                </a:p>
              </c:rich>
            </c:tx>
            <c:spPr>
              <a:noFill/>
              <a:ln>
                <a:noFill/>
              </a:ln>
              <a:effectLst/>
            </c:spPr>
          </c:dispUnitsLbl>
        </c:dispUnits>
      </c:valAx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/>
  <c:userShapes r:id="rId3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clrMapOvr bg1="lt1" tx1="dk1" bg2="lt2" tx2="dk2" accent1="accent1" accent2="accent2" accent3="accent3" accent4="accent4" accent5="accent5" accent6="accent6" hlink="hlink" folHlink="folHlink"/>
  <c:chart>
    <c:plotArea>
      <c:layout/>
      <c:areaChart>
        <c:grouping val="standard"/>
        <c:ser>
          <c:idx val="0"/>
          <c:order val="0"/>
          <c:tx>
            <c:strRef>
              <c:f>Sheet1!$D$4</c:f>
              <c:strCache>
                <c:ptCount val="1"/>
                <c:pt idx="0">
                  <c:v>    Employed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cat>
            <c:strRef>
              <c:f>Sheet1!$AB$3:$AV$3</c:f>
              <c:strCache>
                <c:ptCount val="21"/>
                <c:pt idx="0">
                  <c:v>Apr-Jun 2014</c:v>
                </c:pt>
                <c:pt idx="1">
                  <c:v>Jul-Sep 2014</c:v>
                </c:pt>
                <c:pt idx="2">
                  <c:v>Oct-Dec 2014</c:v>
                </c:pt>
                <c:pt idx="3">
                  <c:v>Jan-Mar 2015</c:v>
                </c:pt>
                <c:pt idx="4">
                  <c:v>Apr-Jun 2015</c:v>
                </c:pt>
                <c:pt idx="5">
                  <c:v>Jul-Sep 2015</c:v>
                </c:pt>
                <c:pt idx="6">
                  <c:v>Oct-Dec 2015</c:v>
                </c:pt>
                <c:pt idx="7">
                  <c:v>Jan-Mar 2016</c:v>
                </c:pt>
                <c:pt idx="8">
                  <c:v>Apr-Jun 2016</c:v>
                </c:pt>
                <c:pt idx="9">
                  <c:v>Jul-Sep 2016</c:v>
                </c:pt>
                <c:pt idx="10">
                  <c:v>Oct-Dec 2016</c:v>
                </c:pt>
                <c:pt idx="11">
                  <c:v>Jan-Mar 2017</c:v>
                </c:pt>
                <c:pt idx="12">
                  <c:v>Apr-Jun 2017</c:v>
                </c:pt>
                <c:pt idx="13">
                  <c:v>Jul-Sep 2017</c:v>
                </c:pt>
                <c:pt idx="14">
                  <c:v>Oct-Dec 2017</c:v>
                </c:pt>
                <c:pt idx="15">
                  <c:v>Jan-Mar 2018</c:v>
                </c:pt>
                <c:pt idx="16">
                  <c:v>Apr-Jun 2018</c:v>
                </c:pt>
                <c:pt idx="17">
                  <c:v>Jul-Sep 2018</c:v>
                </c:pt>
                <c:pt idx="18">
                  <c:v>Oct-Dec 2018</c:v>
                </c:pt>
                <c:pt idx="19">
                  <c:v>Jan-Mar 2019</c:v>
                </c:pt>
                <c:pt idx="20">
                  <c:v>Apr-Jun 2019</c:v>
                </c:pt>
              </c:strCache>
            </c:strRef>
          </c:cat>
          <c:val>
            <c:numRef>
              <c:f>Sheet1!$AB$4:$AV$4</c:f>
              <c:numCache>
                <c:formatCode>General</c:formatCode>
                <c:ptCount val="21"/>
                <c:pt idx="0">
                  <c:v>15094243.115021972</c:v>
                </c:pt>
                <c:pt idx="1">
                  <c:v>15116568.655848226</c:v>
                </c:pt>
                <c:pt idx="2">
                  <c:v>15319611.066342212</c:v>
                </c:pt>
                <c:pt idx="3">
                  <c:v>15459419.715288492</c:v>
                </c:pt>
                <c:pt idx="4">
                  <c:v>15657002.770332387</c:v>
                </c:pt>
                <c:pt idx="5">
                  <c:v>15828439.253503114</c:v>
                </c:pt>
                <c:pt idx="6">
                  <c:v>16018068.28178533</c:v>
                </c:pt>
                <c:pt idx="7">
                  <c:v>15674513.347552022</c:v>
                </c:pt>
                <c:pt idx="8">
                  <c:v>15545447.354530606</c:v>
                </c:pt>
                <c:pt idx="9">
                  <c:v>15833195.035280988</c:v>
                </c:pt>
                <c:pt idx="10">
                  <c:v>16068612.144968009</c:v>
                </c:pt>
                <c:pt idx="11">
                  <c:v>16212250.450626845</c:v>
                </c:pt>
                <c:pt idx="12">
                  <c:v>16099707.765312932</c:v>
                </c:pt>
                <c:pt idx="13">
                  <c:v>16191669.886665871</c:v>
                </c:pt>
                <c:pt idx="14">
                  <c:v>16171025.867909171</c:v>
                </c:pt>
                <c:pt idx="15">
                  <c:v>16377523.823614702</c:v>
                </c:pt>
                <c:pt idx="16">
                  <c:v>16287803.465880729</c:v>
                </c:pt>
                <c:pt idx="17">
                  <c:v>16380073.776574241</c:v>
                </c:pt>
                <c:pt idx="18">
                  <c:v>16528698.796496028</c:v>
                </c:pt>
                <c:pt idx="19">
                  <c:v>16291436.249923049</c:v>
                </c:pt>
                <c:pt idx="20">
                  <c:v>16312705.900699781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03C-4846-8497-0CC4232B828B}"/>
            </c:ext>
          </c:extLst>
        </c:ser>
        <c:dLbls/>
        <c:axId val="110176512"/>
        <c:axId val="110198784"/>
      </c:areaChart>
      <c:lineChart>
        <c:grouping val="standard"/>
        <c:ser>
          <c:idx val="1"/>
          <c:order val="1"/>
          <c:tx>
            <c:strRef>
              <c:f>Sheet1!$D$5</c:f>
              <c:strCache>
                <c:ptCount val="1"/>
                <c:pt idx="0">
                  <c:v>  Employed</c:v>
                </c:pt>
              </c:strCache>
            </c:strRef>
          </c:tx>
          <c:spPr>
            <a:ln w="47625" cap="rnd">
              <a:solidFill>
                <a:schemeClr val="accent5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8.9266635927079743E-3"/>
                  <c:y val="4.653223410599030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0A108D5-0BA0-4845-988F-381A8A4C9EA1}" type="VALUE">
                      <a:rPr lang="en-US">
                        <a:latin typeface="Arial" panose="020B0604020202020204" pitchFamily="34" charset="0"/>
                      </a:rPr>
                      <a:pPr>
                        <a:defRPr sz="900" b="1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[VALUE]</a:t>
                    </a:fld>
                    <a:endParaRPr lang="en-ZA"/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27CD-4748-89DA-561A6AF299EF}"/>
                </c:ext>
              </c:extLst>
            </c:dLbl>
            <c:dLbl>
              <c:idx val="20"/>
              <c:layout>
                <c:manualLayout>
                  <c:x val="-2.6779990778124086E-2"/>
                  <c:y val="-3.4899175579492729E-2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7CD-4748-89DA-561A6AF299EF}"/>
                </c:ext>
              </c:extLst>
            </c:dLbl>
            <c:delete val="1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Sheet1!$AB$3:$AV$3</c:f>
              <c:strCache>
                <c:ptCount val="21"/>
                <c:pt idx="0">
                  <c:v>Apr-Jun 2014</c:v>
                </c:pt>
                <c:pt idx="1">
                  <c:v>Jul-Sep 2014</c:v>
                </c:pt>
                <c:pt idx="2">
                  <c:v>Oct-Dec 2014</c:v>
                </c:pt>
                <c:pt idx="3">
                  <c:v>Jan-Mar 2015</c:v>
                </c:pt>
                <c:pt idx="4">
                  <c:v>Apr-Jun 2015</c:v>
                </c:pt>
                <c:pt idx="5">
                  <c:v>Jul-Sep 2015</c:v>
                </c:pt>
                <c:pt idx="6">
                  <c:v>Oct-Dec 2015</c:v>
                </c:pt>
                <c:pt idx="7">
                  <c:v>Jan-Mar 2016</c:v>
                </c:pt>
                <c:pt idx="8">
                  <c:v>Apr-Jun 2016</c:v>
                </c:pt>
                <c:pt idx="9">
                  <c:v>Jul-Sep 2016</c:v>
                </c:pt>
                <c:pt idx="10">
                  <c:v>Oct-Dec 2016</c:v>
                </c:pt>
                <c:pt idx="11">
                  <c:v>Jan-Mar 2017</c:v>
                </c:pt>
                <c:pt idx="12">
                  <c:v>Apr-Jun 2017</c:v>
                </c:pt>
                <c:pt idx="13">
                  <c:v>Jul-Sep 2017</c:v>
                </c:pt>
                <c:pt idx="14">
                  <c:v>Oct-Dec 2017</c:v>
                </c:pt>
                <c:pt idx="15">
                  <c:v>Jan-Mar 2018</c:v>
                </c:pt>
                <c:pt idx="16">
                  <c:v>Apr-Jun 2018</c:v>
                </c:pt>
                <c:pt idx="17">
                  <c:v>Jul-Sep 2018</c:v>
                </c:pt>
                <c:pt idx="18">
                  <c:v>Oct-Dec 2018</c:v>
                </c:pt>
                <c:pt idx="19">
                  <c:v>Jan-Mar 2019</c:v>
                </c:pt>
                <c:pt idx="20">
                  <c:v>Apr-Jun 2019</c:v>
                </c:pt>
              </c:strCache>
            </c:strRef>
          </c:cat>
          <c:val>
            <c:numRef>
              <c:f>Sheet1!$AB$5:$AV$5</c:f>
              <c:numCache>
                <c:formatCode>General</c:formatCode>
                <c:ptCount val="21"/>
                <c:pt idx="0">
                  <c:v>15094243.115021972</c:v>
                </c:pt>
                <c:pt idx="1">
                  <c:v>15116568.655848226</c:v>
                </c:pt>
                <c:pt idx="2">
                  <c:v>15319611.066342212</c:v>
                </c:pt>
                <c:pt idx="3">
                  <c:v>15459419.715288492</c:v>
                </c:pt>
                <c:pt idx="4">
                  <c:v>15657002.770332387</c:v>
                </c:pt>
                <c:pt idx="5">
                  <c:v>15828439.253503114</c:v>
                </c:pt>
                <c:pt idx="6">
                  <c:v>16018068.28178533</c:v>
                </c:pt>
                <c:pt idx="7">
                  <c:v>15674513.347552022</c:v>
                </c:pt>
                <c:pt idx="8">
                  <c:v>15545447.354530606</c:v>
                </c:pt>
                <c:pt idx="9">
                  <c:v>15833195.035280988</c:v>
                </c:pt>
                <c:pt idx="10">
                  <c:v>16068612.144968009</c:v>
                </c:pt>
                <c:pt idx="11">
                  <c:v>16212250.450626845</c:v>
                </c:pt>
                <c:pt idx="12">
                  <c:v>16099707.765312932</c:v>
                </c:pt>
                <c:pt idx="13">
                  <c:v>16191669.886665871</c:v>
                </c:pt>
                <c:pt idx="14">
                  <c:v>16171025.867909171</c:v>
                </c:pt>
                <c:pt idx="15">
                  <c:v>16377523.82361469</c:v>
                </c:pt>
                <c:pt idx="16">
                  <c:v>16287803.465880729</c:v>
                </c:pt>
                <c:pt idx="17">
                  <c:v>16380073.776574241</c:v>
                </c:pt>
                <c:pt idx="18">
                  <c:v>16528698.796496028</c:v>
                </c:pt>
                <c:pt idx="19">
                  <c:v>16291436.249923049</c:v>
                </c:pt>
                <c:pt idx="20">
                  <c:v>16312705.900699781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03C-4846-8497-0CC4232B828B}"/>
            </c:ext>
          </c:extLst>
        </c:ser>
        <c:dLbls/>
        <c:marker val="1"/>
        <c:axId val="110176512"/>
        <c:axId val="110198784"/>
      </c:lineChart>
      <c:catAx>
        <c:axId val="110176512"/>
        <c:scaling>
          <c:orientation val="minMax"/>
        </c:scaling>
        <c:delete val="1"/>
        <c:axPos val="b"/>
        <c:numFmt formatCode="General" sourceLinked="1"/>
        <c:tickLblPos val="none"/>
        <c:crossAx val="110198784"/>
        <c:crosses val="autoZero"/>
        <c:auto val="1"/>
        <c:lblAlgn val="ctr"/>
        <c:lblOffset val="100"/>
      </c:catAx>
      <c:valAx>
        <c:axId val="110198784"/>
        <c:scaling>
          <c:orientation val="minMax"/>
          <c:min val="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176512"/>
        <c:crosses val="autoZero"/>
        <c:crossBetween val="between"/>
        <c:dispUnits>
          <c:builtInUnit val="millions"/>
          <c:dispUnitsLbl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10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r>
                    <a:rPr lang="en-ZA" dirty="0"/>
                    <a:t>Million</a:t>
                  </a:r>
                </a:p>
              </c:rich>
            </c:tx>
            <c:spPr>
              <a:noFill/>
              <a:ln>
                <a:noFill/>
              </a:ln>
              <a:effectLst/>
            </c:spPr>
          </c:dispUnitsLbl>
        </c:dispUnits>
      </c:valAx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clrMapOvr bg1="lt1" tx1="dk1" bg2="lt2" tx2="dk2" accent1="accent1" accent2="accent2" accent3="accent3" accent4="accent4" accent5="accent5" accent6="accent6" hlink="hlink" folHlink="folHlink"/>
  <c:chart>
    <c:plotArea>
      <c:layout/>
      <c:areaChart>
        <c:grouping val="standard"/>
        <c:ser>
          <c:idx val="0"/>
          <c:order val="0"/>
          <c:tx>
            <c:strRef>
              <c:f>Sheet1!$D$4</c:f>
              <c:strCache>
                <c:ptCount val="1"/>
                <c:pt idx="0">
                  <c:v>    Employed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cat>
            <c:strRef>
              <c:f>Sheet1!$AR$3:$AV$3</c:f>
              <c:strCache>
                <c:ptCount val="5"/>
                <c:pt idx="0">
                  <c:v>Apr-Jun 2018</c:v>
                </c:pt>
                <c:pt idx="1">
                  <c:v>Jul-Sep 2018</c:v>
                </c:pt>
                <c:pt idx="2">
                  <c:v>Oct-Dec 2018</c:v>
                </c:pt>
                <c:pt idx="3">
                  <c:v>Jan-Mar 2019</c:v>
                </c:pt>
                <c:pt idx="4">
                  <c:v>Apr-Jun 2019</c:v>
                </c:pt>
              </c:strCache>
            </c:strRef>
          </c:cat>
          <c:val>
            <c:numRef>
              <c:f>Sheet1!$AR$4:$AV$4</c:f>
              <c:numCache>
                <c:formatCode>General</c:formatCode>
                <c:ptCount val="5"/>
                <c:pt idx="0">
                  <c:v>16287803.465880729</c:v>
                </c:pt>
                <c:pt idx="1">
                  <c:v>16380073.779999997</c:v>
                </c:pt>
                <c:pt idx="2">
                  <c:v>16528698.800000003</c:v>
                </c:pt>
                <c:pt idx="3" formatCode="#,##0">
                  <c:v>16291436.25</c:v>
                </c:pt>
                <c:pt idx="4">
                  <c:v>16312705.9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03C-4846-8497-0CC4232B828B}"/>
            </c:ext>
          </c:extLst>
        </c:ser>
        <c:dLbls/>
        <c:axId val="110267776"/>
        <c:axId val="110285952"/>
      </c:areaChart>
      <c:lineChart>
        <c:grouping val="standard"/>
        <c:ser>
          <c:idx val="1"/>
          <c:order val="1"/>
          <c:tx>
            <c:strRef>
              <c:f>Sheet1!$D$5</c:f>
              <c:strCache>
                <c:ptCount val="1"/>
                <c:pt idx="0">
                  <c:v>  Employed</c:v>
                </c:pt>
              </c:strCache>
            </c:strRef>
          </c:tx>
          <c:spPr>
            <a:ln w="47625" cap="rnd">
              <a:solidFill>
                <a:schemeClr val="accent5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3389995389061998E-2"/>
                  <c:y val="3.877686175499194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46D774E-9951-4ED1-88D1-908AB2DF1E73}" type="VALUE">
                      <a:rPr lang="en-US">
                        <a:latin typeface="Arial" panose="020B0604020202020204" pitchFamily="34" charset="0"/>
                      </a:rPr>
                      <a:pPr>
                        <a:defRPr sz="900" b="1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[VALUE]</a:t>
                    </a:fld>
                    <a:endParaRPr lang="en-ZA"/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CE1F-4E15-96D5-374930DA5C88}"/>
                </c:ext>
              </c:extLst>
            </c:dLbl>
            <c:dLbl>
              <c:idx val="4"/>
              <c:layout>
                <c:manualLayout>
                  <c:x val="-7.5876640538017834E-2"/>
                  <c:y val="-5.816529263248786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1DB0B18-7431-4ACA-B0E9-B81B37EABCFF}" type="VALUE">
                      <a:rPr lang="en-US">
                        <a:latin typeface="Arial" panose="020B0604020202020204" pitchFamily="34" charset="0"/>
                      </a:rPr>
                      <a:pPr>
                        <a:defRPr sz="900" b="1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[VALUE]</a:t>
                    </a:fld>
                    <a:endParaRPr lang="en-ZA"/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CE1F-4E15-96D5-374930DA5C88}"/>
                </c:ext>
              </c:extLst>
            </c:dLbl>
            <c:delete val="1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Sheet1!$AR$3:$AV$3</c:f>
              <c:strCache>
                <c:ptCount val="5"/>
                <c:pt idx="0">
                  <c:v>Apr-Jun 2018</c:v>
                </c:pt>
                <c:pt idx="1">
                  <c:v>Jul-Sep 2018</c:v>
                </c:pt>
                <c:pt idx="2">
                  <c:v>Oct-Dec 2018</c:v>
                </c:pt>
                <c:pt idx="3">
                  <c:v>Jan-Mar 2019</c:v>
                </c:pt>
                <c:pt idx="4">
                  <c:v>Apr-Jun 2019</c:v>
                </c:pt>
              </c:strCache>
            </c:strRef>
          </c:cat>
          <c:val>
            <c:numRef>
              <c:f>Sheet1!$AR$5:$AV$5</c:f>
              <c:numCache>
                <c:formatCode>General</c:formatCode>
                <c:ptCount val="5"/>
                <c:pt idx="0">
                  <c:v>16287803.465880729</c:v>
                </c:pt>
                <c:pt idx="1">
                  <c:v>16380073.779999997</c:v>
                </c:pt>
                <c:pt idx="2">
                  <c:v>16528698.800000003</c:v>
                </c:pt>
                <c:pt idx="3">
                  <c:v>16291436.25</c:v>
                </c:pt>
                <c:pt idx="4">
                  <c:v>16312705.9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03C-4846-8497-0CC4232B828B}"/>
            </c:ext>
          </c:extLst>
        </c:ser>
        <c:dLbls/>
        <c:marker val="1"/>
        <c:axId val="110267776"/>
        <c:axId val="110285952"/>
      </c:lineChart>
      <c:catAx>
        <c:axId val="110267776"/>
        <c:scaling>
          <c:orientation val="minMax"/>
        </c:scaling>
        <c:delete val="1"/>
        <c:axPos val="b"/>
        <c:numFmt formatCode="General" sourceLinked="1"/>
        <c:tickLblPos val="none"/>
        <c:crossAx val="110285952"/>
        <c:crosses val="autoZero"/>
        <c:auto val="1"/>
        <c:lblAlgn val="ctr"/>
        <c:lblOffset val="100"/>
      </c:catAx>
      <c:valAx>
        <c:axId val="110285952"/>
        <c:scaling>
          <c:orientation val="minMax"/>
          <c:min val="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267776"/>
        <c:crosses val="autoZero"/>
        <c:crossBetween val="between"/>
        <c:dispUnits>
          <c:builtInUnit val="millions"/>
          <c:dispUnitsLbl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10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r>
                    <a:rPr lang="en-ZA" dirty="0"/>
                    <a:t>Million</a:t>
                  </a:r>
                </a:p>
              </c:rich>
            </c:tx>
            <c:spPr>
              <a:noFill/>
              <a:ln>
                <a:noFill/>
              </a:ln>
              <a:effectLst/>
            </c:spPr>
          </c:dispUnitsLbl>
        </c:dispUnits>
      </c:valAx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15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0.71852</cdr:x>
      <cdr:y>0.39887</cdr:y>
    </cdr:from>
    <cdr:to>
      <cdr:x>0.87228</cdr:x>
      <cdr:y>0.44261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056861" y="2446715"/>
          <a:ext cx="1296144" cy="2682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ZA" sz="1400" b="1" dirty="0">
              <a:solidFill>
                <a:schemeClr val="bg1"/>
              </a:solidFill>
              <a:latin typeface="Arial" panose="020B0604020202020204" pitchFamily="34" charset="0"/>
            </a:rPr>
            <a:t>Other NEA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0.15483</cdr:x>
      <cdr:y>0.85904</cdr:y>
    </cdr:from>
    <cdr:to>
      <cdr:x>0.38742</cdr:x>
      <cdr:y>0.94362</cdr:y>
    </cdr:to>
    <cdr:sp macro="" textlink="">
      <cdr:nvSpPr>
        <cdr:cNvPr id="2" name="TextBox 35"/>
        <cdr:cNvSpPr txBox="1"/>
      </cdr:nvSpPr>
      <cdr:spPr>
        <a:xfrm xmlns:a="http://schemas.openxmlformats.org/drawingml/2006/main">
          <a:off x="440552" y="2813484"/>
          <a:ext cx="661824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GB" sz="1200" dirty="0">
            <a:latin typeface="Arial" panose="020B0604020202020204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0.3356</cdr:x>
      <cdr:y>0.78315</cdr:y>
    </cdr:from>
    <cdr:to>
      <cdr:x>0.54797</cdr:x>
      <cdr:y>0.85162</cdr:y>
    </cdr:to>
    <cdr:sp macro="" textlink="">
      <cdr:nvSpPr>
        <cdr:cNvPr id="9" name="TextBox 2"/>
        <cdr:cNvSpPr txBox="1"/>
      </cdr:nvSpPr>
      <cdr:spPr>
        <a:xfrm xmlns:a="http://schemas.openxmlformats.org/drawingml/2006/main">
          <a:off x="930317" y="3168177"/>
          <a:ext cx="588704" cy="27699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ZA" sz="1200" dirty="0">
              <a:solidFill>
                <a:schemeClr val="bg1"/>
              </a:solidFill>
            </a:rPr>
            <a:t>+1,2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0.3737</cdr:x>
      <cdr:y>0.15072</cdr:y>
    </cdr:from>
    <cdr:to>
      <cdr:x>0.69723</cdr:x>
      <cdr:y>0.25226</cdr:y>
    </cdr:to>
    <cdr:sp macro="" textlink="">
      <cdr:nvSpPr>
        <cdr:cNvPr id="2" name="TextBox 1"/>
        <cdr:cNvSpPr txBox="1"/>
      </cdr:nvSpPr>
      <cdr:spPr>
        <a:xfrm xmlns:a="http://schemas.openxmlformats.org/drawingml/2006/main" rot="21404209">
          <a:off x="2744783" y="542640"/>
          <a:ext cx="2376268" cy="3655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ZA" sz="1800" b="1" dirty="0">
              <a:solidFill>
                <a:srgbClr val="E67777"/>
              </a:solidFill>
              <a:latin typeface="Arial" panose="020B0604020202020204" pitchFamily="34" charset="0"/>
            </a:rPr>
            <a:t>FEMALE NEET</a:t>
          </a:r>
          <a:endParaRPr lang="en-GB" sz="1800" b="1" dirty="0">
            <a:solidFill>
              <a:srgbClr val="E67777"/>
            </a:solidFill>
            <a:latin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0.38355</cdr:x>
      <cdr:y>0.39155</cdr:y>
    </cdr:from>
    <cdr:to>
      <cdr:x>0.70708</cdr:x>
      <cdr:y>0.49954</cdr:y>
    </cdr:to>
    <cdr:sp macro="" textlink="">
      <cdr:nvSpPr>
        <cdr:cNvPr id="3" name="TextBox 2"/>
        <cdr:cNvSpPr txBox="1"/>
      </cdr:nvSpPr>
      <cdr:spPr>
        <a:xfrm xmlns:a="http://schemas.openxmlformats.org/drawingml/2006/main" rot="21413345">
          <a:off x="2817111" y="1409754"/>
          <a:ext cx="2376268" cy="3888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ZA" sz="1800" b="1" dirty="0">
              <a:solidFill>
                <a:srgbClr val="002B53"/>
              </a:solidFill>
              <a:latin typeface="Arial" panose="020B0604020202020204" pitchFamily="34" charset="0"/>
            </a:rPr>
            <a:t>MALE NEET</a:t>
          </a:r>
          <a:endParaRPr lang="en-GB" sz="1800" b="1" dirty="0">
            <a:solidFill>
              <a:srgbClr val="002B53"/>
            </a:solidFill>
            <a:latin typeface="Arial" panose="020B0604020202020204" pitchFamily="34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0.40769</cdr:x>
      <cdr:y>0.09791</cdr:y>
    </cdr:from>
    <cdr:to>
      <cdr:x>0.73122</cdr:x>
      <cdr:y>0.19945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994411" y="352501"/>
          <a:ext cx="2376268" cy="3655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ZA" sz="2000" b="1" dirty="0">
              <a:solidFill>
                <a:srgbClr val="E67777"/>
              </a:solidFill>
              <a:latin typeface="Arial" panose="020B0604020202020204" pitchFamily="34" charset="0"/>
            </a:rPr>
            <a:t>FEMALE NEET</a:t>
          </a:r>
          <a:endParaRPr lang="en-GB" sz="2000" b="1" dirty="0">
            <a:solidFill>
              <a:srgbClr val="E67777"/>
            </a:solidFill>
            <a:latin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0.40769</cdr:x>
      <cdr:y>0.29566</cdr:y>
    </cdr:from>
    <cdr:to>
      <cdr:x>0.73122</cdr:x>
      <cdr:y>0.41302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994411" y="1064482"/>
          <a:ext cx="2376268" cy="4225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ZA" sz="2000" b="1" dirty="0">
              <a:solidFill>
                <a:srgbClr val="002B53"/>
              </a:solidFill>
              <a:latin typeface="Arial" panose="020B0604020202020204" pitchFamily="34" charset="0"/>
            </a:rPr>
            <a:t>MALE NEET</a:t>
          </a:r>
          <a:endParaRPr lang="en-GB" sz="2000" b="1" dirty="0">
            <a:solidFill>
              <a:srgbClr val="002B53"/>
            </a:solidFill>
            <a:latin typeface="Arial" panose="020B0604020202020204" pitchFamily="34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0.00787</cdr:x>
      <cdr:y>0.95248</cdr:y>
    </cdr:from>
    <cdr:to>
      <cdr:x>1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1976" y="5478536"/>
          <a:ext cx="4028782" cy="2733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ZA" sz="1100" dirty="0"/>
            <a:t>Q2:2009			                   Q2:2019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</cdr:x>
      <cdr:y>0.94309</cdr:y>
    </cdr:from>
    <cdr:to>
      <cdr:x>1</cdr:x>
      <cdr:y>0.99209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5433169"/>
          <a:ext cx="3909182" cy="2822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ZA" sz="1100" dirty="0"/>
            <a:t>Q2:2019		                                            Q2:2019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C3DF40-A7CE-407A-BAC6-9B8ABA25B300}" type="datetimeFigureOut">
              <a:rPr lang="en-ZA" smtClean="0"/>
              <a:pPr/>
              <a:t>2019/09/09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F22DFB-A788-47F4-88CF-876DA792ECD8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12577576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25AEF4-3B9E-4776-A943-ED756F18E888}" type="datetimeFigureOut">
              <a:rPr lang="en-ZA" smtClean="0"/>
              <a:pPr/>
              <a:t>2019/09/09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022DDF-7E08-4398-93C5-5EEDEB337A78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3620777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022DDF-7E08-4398-93C5-5EEDEB337A78}" type="slidenum">
              <a:rPr lang="en-ZA" smtClean="0"/>
              <a:pPr/>
              <a:t>4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9801597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5466A-20AA-486B-A4A1-34F28EF556FE}" type="slidenum">
              <a:rPr lang="en-ZA" smtClean="0">
                <a:solidFill>
                  <a:prstClr val="black"/>
                </a:solidFill>
              </a:rPr>
              <a:pPr/>
              <a:t>13</a:t>
            </a:fld>
            <a:endParaRPr lang="en-Z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73881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5466A-20AA-486B-A4A1-34F28EF556FE}" type="slidenum">
              <a:rPr lang="en-ZA" smtClean="0"/>
              <a:pPr/>
              <a:t>17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3342137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5466A-20AA-486B-A4A1-34F28EF556FE}" type="slidenum">
              <a:rPr lang="en-ZA" smtClean="0">
                <a:solidFill>
                  <a:prstClr val="black"/>
                </a:solidFill>
              </a:rPr>
              <a:pPr/>
              <a:t>19</a:t>
            </a:fld>
            <a:endParaRPr lang="en-Z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23198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5466A-20AA-486B-A4A1-34F28EF556FE}" type="slidenum">
              <a:rPr lang="en-ZA" smtClean="0"/>
              <a:pPr/>
              <a:t>20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5707187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022DDF-7E08-4398-93C5-5EEDEB337A78}" type="slidenum">
              <a:rPr lang="en-ZA" smtClean="0"/>
              <a:pPr/>
              <a:t>22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3903276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5466A-20AA-486B-A4A1-34F28EF556FE}" type="slidenum">
              <a:rPr lang="en-ZA" smtClean="0">
                <a:solidFill>
                  <a:prstClr val="black"/>
                </a:solidFill>
              </a:rPr>
              <a:pPr/>
              <a:t>23</a:t>
            </a:fld>
            <a:endParaRPr lang="en-Z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0186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022DDF-7E08-4398-93C5-5EEDEB337A78}" type="slidenum">
              <a:rPr lang="en-ZA" smtClean="0"/>
              <a:pPr/>
              <a:t>24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5246305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5466A-20AA-486B-A4A1-34F28EF556FE}" type="slidenum">
              <a:rPr lang="en-ZA" smtClean="0"/>
              <a:pPr/>
              <a:t>25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9601253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5466A-20AA-486B-A4A1-34F28EF556FE}" type="slidenum">
              <a:rPr lang="en-ZA" smtClean="0"/>
              <a:pPr/>
              <a:t>26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2962268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5466A-20AA-486B-A4A1-34F28EF556FE}" type="slidenum">
              <a:rPr lang="en-ZA" smtClean="0"/>
              <a:pPr/>
              <a:t>27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120745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022DDF-7E08-4398-93C5-5EEDEB337A78}" type="slidenum">
              <a:rPr lang="en-ZA" smtClean="0"/>
              <a:pPr/>
              <a:t>5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3189138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022DDF-7E08-4398-93C5-5EEDEB337A78}" type="slidenum">
              <a:rPr lang="en-ZA" smtClean="0"/>
              <a:pPr/>
              <a:t>28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17842544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5466A-20AA-486B-A4A1-34F28EF556FE}" type="slidenum">
              <a:rPr lang="en-ZA" smtClean="0">
                <a:solidFill>
                  <a:prstClr val="black"/>
                </a:solidFill>
              </a:rPr>
              <a:pPr/>
              <a:t>29</a:t>
            </a:fld>
            <a:endParaRPr lang="en-Z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73790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022DDF-7E08-4398-93C5-5EEDEB337A78}" type="slidenum">
              <a:rPr lang="en-ZA" smtClean="0"/>
              <a:pPr/>
              <a:t>30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21271878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022DDF-7E08-4398-93C5-5EEDEB337A78}" type="slidenum">
              <a:rPr lang="en-ZA" smtClean="0"/>
              <a:pPr/>
              <a:t>6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7040419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5466A-20AA-486B-A4A1-34F28EF556FE}" type="slidenum">
              <a:rPr lang="en-ZA" smtClean="0"/>
              <a:pPr/>
              <a:t>7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6836219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05466A-20AA-486B-A4A1-34F28EF556FE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69395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022DDF-7E08-4398-93C5-5EEDEB337A78}" type="slidenum">
              <a:rPr lang="en-ZA" smtClean="0"/>
              <a:pPr/>
              <a:t>9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2936088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022DDF-7E08-4398-93C5-5EEDEB337A78}" type="slidenum">
              <a:rPr lang="en-ZA" smtClean="0"/>
              <a:pPr/>
              <a:t>10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8512003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022DDF-7E08-4398-93C5-5EEDEB337A78}" type="slidenum">
              <a:rPr lang="en-ZA" smtClean="0"/>
              <a:pPr/>
              <a:t>11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4691344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5466A-20AA-486B-A4A1-34F28EF556FE}" type="slidenum">
              <a:rPr lang="en-ZA" smtClean="0"/>
              <a:pPr/>
              <a:t>12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4136073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432490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CC41134-1C6F-4284-B12F-30CD73917DE7}" type="datetimeFigureOut">
              <a:rPr lang="en-ZA" smtClean="0"/>
              <a:pPr/>
              <a:t>2019/09/09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3284DE6-A14E-450E-9204-FF7EB28CD8E9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17858640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1332732" y="764704"/>
            <a:ext cx="6479628" cy="25922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ZA" dirty="0"/>
              <a:t>Insert icon(s)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539551" y="3861048"/>
            <a:ext cx="8064898" cy="21602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en-ZA" dirty="0"/>
              <a:t>Short description with a xx% goes here. Lorem ipsum </a:t>
            </a:r>
            <a:r>
              <a:rPr lang="en-ZA" dirty="0" err="1"/>
              <a:t>dolor</a:t>
            </a:r>
            <a:r>
              <a:rPr lang="en-ZA" dirty="0"/>
              <a:t> sit </a:t>
            </a:r>
            <a:r>
              <a:rPr lang="en-ZA" dirty="0" err="1"/>
              <a:t>amet</a:t>
            </a:r>
            <a:r>
              <a:rPr lang="en-ZA" dirty="0"/>
              <a:t>, </a:t>
            </a:r>
            <a:r>
              <a:rPr lang="en-ZA" dirty="0" err="1"/>
              <a:t>consetetur</a:t>
            </a:r>
            <a:r>
              <a:rPr lang="en-ZA" dirty="0"/>
              <a:t> </a:t>
            </a:r>
            <a:r>
              <a:rPr lang="en-ZA" dirty="0" err="1"/>
              <a:t>sadipscing</a:t>
            </a:r>
            <a:r>
              <a:rPr lang="en-ZA" dirty="0"/>
              <a:t> </a:t>
            </a:r>
            <a:r>
              <a:rPr lang="en-ZA" dirty="0" err="1"/>
              <a:t>elitr</a:t>
            </a:r>
            <a:r>
              <a:rPr lang="en-ZA" dirty="0"/>
              <a:t>, </a:t>
            </a:r>
            <a:r>
              <a:rPr lang="en-ZA" dirty="0" err="1"/>
              <a:t>sed</a:t>
            </a:r>
            <a:r>
              <a:rPr lang="en-ZA" dirty="0"/>
              <a:t> </a:t>
            </a:r>
            <a:r>
              <a:rPr lang="en-ZA" dirty="0" err="1"/>
              <a:t>diam</a:t>
            </a:r>
            <a:r>
              <a:rPr lang="en-ZA" dirty="0"/>
              <a:t> </a:t>
            </a:r>
            <a:r>
              <a:rPr lang="en-ZA" dirty="0" err="1"/>
              <a:t>nonumy</a:t>
            </a:r>
            <a:r>
              <a:rPr lang="en-ZA" dirty="0"/>
              <a:t> </a:t>
            </a:r>
            <a:r>
              <a:rPr lang="en-ZA" dirty="0" err="1"/>
              <a:t>eirmod</a:t>
            </a:r>
            <a:r>
              <a:rPr lang="en-ZA" dirty="0"/>
              <a:t> </a:t>
            </a:r>
            <a:r>
              <a:rPr lang="en-ZA" dirty="0" err="1"/>
              <a:t>tempor</a:t>
            </a:r>
            <a:r>
              <a:rPr lang="en-ZA" dirty="0"/>
              <a:t> </a:t>
            </a:r>
            <a:r>
              <a:rPr lang="en-ZA" dirty="0" err="1"/>
              <a:t>invidunt</a:t>
            </a:r>
            <a:r>
              <a:rPr lang="en-ZA" dirty="0"/>
              <a:t> </a:t>
            </a:r>
            <a:r>
              <a:rPr lang="en-ZA" dirty="0" err="1"/>
              <a:t>ut</a:t>
            </a:r>
            <a:r>
              <a:rPr lang="en-ZA" dirty="0"/>
              <a:t> </a:t>
            </a:r>
            <a:r>
              <a:rPr lang="en-ZA" dirty="0" err="1"/>
              <a:t>labore</a:t>
            </a:r>
            <a:r>
              <a:rPr lang="en-ZA" dirty="0"/>
              <a:t> et </a:t>
            </a:r>
            <a:r>
              <a:rPr lang="en-ZA" dirty="0" err="1"/>
              <a:t>dolore</a:t>
            </a:r>
            <a:r>
              <a:rPr lang="en-ZA" dirty="0"/>
              <a:t> magna </a:t>
            </a:r>
            <a:r>
              <a:rPr lang="en-ZA" dirty="0" err="1"/>
              <a:t>aliquyam</a:t>
            </a:r>
            <a:r>
              <a:rPr lang="en-ZA" dirty="0"/>
              <a:t> </a:t>
            </a:r>
            <a:r>
              <a:rPr lang="en-ZA" dirty="0" err="1"/>
              <a:t>erat</a:t>
            </a:r>
            <a:r>
              <a:rPr lang="en-ZA" dirty="0"/>
              <a:t>, </a:t>
            </a:r>
            <a:r>
              <a:rPr lang="en-ZA" dirty="0" err="1"/>
              <a:t>sed</a:t>
            </a:r>
            <a:r>
              <a:rPr lang="en-ZA" dirty="0"/>
              <a:t> </a:t>
            </a:r>
            <a:r>
              <a:rPr lang="en-ZA" dirty="0" err="1"/>
              <a:t>diam</a:t>
            </a:r>
            <a:r>
              <a:rPr lang="en-ZA" dirty="0"/>
              <a:t> </a:t>
            </a:r>
            <a:r>
              <a:rPr lang="en-ZA" dirty="0" err="1"/>
              <a:t>voluptua</a:t>
            </a:r>
            <a:r>
              <a:rPr lang="en-ZA" dirty="0"/>
              <a:t>. At </a:t>
            </a:r>
            <a:r>
              <a:rPr lang="en-ZA" dirty="0" err="1"/>
              <a:t>vero</a:t>
            </a:r>
            <a:r>
              <a:rPr lang="en-ZA" dirty="0"/>
              <a:t> </a:t>
            </a:r>
            <a:r>
              <a:rPr lang="en-ZA" dirty="0" err="1"/>
              <a:t>eos</a:t>
            </a:r>
            <a:r>
              <a:rPr lang="en-ZA" dirty="0"/>
              <a:t> et </a:t>
            </a:r>
            <a:r>
              <a:rPr lang="en-ZA" dirty="0" err="1"/>
              <a:t>accusam</a:t>
            </a:r>
            <a:r>
              <a:rPr lang="en-ZA" dirty="0"/>
              <a:t> et </a:t>
            </a:r>
            <a:r>
              <a:rPr lang="en-ZA" dirty="0" err="1"/>
              <a:t>justo</a:t>
            </a:r>
            <a:r>
              <a:rPr lang="en-ZA" dirty="0"/>
              <a:t> duo </a:t>
            </a:r>
            <a:r>
              <a:rPr lang="en-ZA" dirty="0" err="1"/>
              <a:t>dolores</a:t>
            </a:r>
            <a:r>
              <a:rPr lang="en-ZA" dirty="0"/>
              <a:t> et </a:t>
            </a:r>
            <a:r>
              <a:rPr lang="en-ZA" dirty="0" err="1"/>
              <a:t>ea</a:t>
            </a:r>
            <a:r>
              <a:rPr lang="en-ZA" dirty="0"/>
              <a:t> </a:t>
            </a:r>
            <a:r>
              <a:rPr lang="en-ZA" dirty="0" err="1"/>
              <a:t>rebum</a:t>
            </a:r>
            <a:r>
              <a:rPr lang="en-ZA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01272789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1332732" y="764704"/>
            <a:ext cx="6479628" cy="25922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000000"/>
                </a:solidFill>
              </a:defRPr>
            </a:lvl1pPr>
          </a:lstStyle>
          <a:p>
            <a:r>
              <a:rPr lang="en-ZA" dirty="0"/>
              <a:t>Insert icon(s)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539551" y="3861048"/>
            <a:ext cx="8064898" cy="21602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000000"/>
                </a:solidFill>
              </a:defRPr>
            </a:lvl1pPr>
          </a:lstStyle>
          <a:p>
            <a:pPr lvl="0"/>
            <a:r>
              <a:rPr lang="en-ZA" dirty="0"/>
              <a:t>Short description with a xx% goes here. Lorem ipsum </a:t>
            </a:r>
            <a:r>
              <a:rPr lang="en-ZA" dirty="0" err="1"/>
              <a:t>dolor</a:t>
            </a:r>
            <a:r>
              <a:rPr lang="en-ZA" dirty="0"/>
              <a:t> sit </a:t>
            </a:r>
            <a:r>
              <a:rPr lang="en-ZA" dirty="0" err="1"/>
              <a:t>amet</a:t>
            </a:r>
            <a:r>
              <a:rPr lang="en-ZA" dirty="0"/>
              <a:t>, </a:t>
            </a:r>
            <a:r>
              <a:rPr lang="en-ZA" dirty="0" err="1"/>
              <a:t>consetetur</a:t>
            </a:r>
            <a:r>
              <a:rPr lang="en-ZA" dirty="0"/>
              <a:t> </a:t>
            </a:r>
            <a:r>
              <a:rPr lang="en-ZA" dirty="0" err="1"/>
              <a:t>sadipscing</a:t>
            </a:r>
            <a:r>
              <a:rPr lang="en-ZA" dirty="0"/>
              <a:t> </a:t>
            </a:r>
            <a:r>
              <a:rPr lang="en-ZA" dirty="0" err="1"/>
              <a:t>elitr</a:t>
            </a:r>
            <a:r>
              <a:rPr lang="en-ZA" dirty="0"/>
              <a:t>, </a:t>
            </a:r>
            <a:r>
              <a:rPr lang="en-ZA" dirty="0" err="1"/>
              <a:t>sed</a:t>
            </a:r>
            <a:r>
              <a:rPr lang="en-ZA" dirty="0"/>
              <a:t> </a:t>
            </a:r>
            <a:r>
              <a:rPr lang="en-ZA" dirty="0" err="1"/>
              <a:t>diam</a:t>
            </a:r>
            <a:r>
              <a:rPr lang="en-ZA" dirty="0"/>
              <a:t> </a:t>
            </a:r>
            <a:r>
              <a:rPr lang="en-ZA" dirty="0" err="1"/>
              <a:t>nonumy</a:t>
            </a:r>
            <a:r>
              <a:rPr lang="en-ZA" dirty="0"/>
              <a:t> </a:t>
            </a:r>
            <a:r>
              <a:rPr lang="en-ZA" dirty="0" err="1"/>
              <a:t>eirmod</a:t>
            </a:r>
            <a:r>
              <a:rPr lang="en-ZA" dirty="0"/>
              <a:t> </a:t>
            </a:r>
            <a:r>
              <a:rPr lang="en-ZA" dirty="0" err="1"/>
              <a:t>tempor</a:t>
            </a:r>
            <a:r>
              <a:rPr lang="en-ZA" dirty="0"/>
              <a:t> </a:t>
            </a:r>
            <a:r>
              <a:rPr lang="en-ZA" dirty="0" err="1"/>
              <a:t>invidunt</a:t>
            </a:r>
            <a:r>
              <a:rPr lang="en-ZA" dirty="0"/>
              <a:t> </a:t>
            </a:r>
            <a:r>
              <a:rPr lang="en-ZA" dirty="0" err="1"/>
              <a:t>ut</a:t>
            </a:r>
            <a:r>
              <a:rPr lang="en-ZA" dirty="0"/>
              <a:t> </a:t>
            </a:r>
            <a:r>
              <a:rPr lang="en-ZA" dirty="0" err="1"/>
              <a:t>labore</a:t>
            </a:r>
            <a:r>
              <a:rPr lang="en-ZA" dirty="0"/>
              <a:t> et </a:t>
            </a:r>
            <a:r>
              <a:rPr lang="en-ZA" dirty="0" err="1"/>
              <a:t>dolore</a:t>
            </a:r>
            <a:r>
              <a:rPr lang="en-ZA" dirty="0"/>
              <a:t> magna </a:t>
            </a:r>
            <a:r>
              <a:rPr lang="en-ZA" dirty="0" err="1"/>
              <a:t>aliquyam</a:t>
            </a:r>
            <a:r>
              <a:rPr lang="en-ZA" dirty="0"/>
              <a:t> </a:t>
            </a:r>
            <a:r>
              <a:rPr lang="en-ZA" dirty="0" err="1"/>
              <a:t>erat</a:t>
            </a:r>
            <a:r>
              <a:rPr lang="en-ZA" dirty="0"/>
              <a:t>, </a:t>
            </a:r>
            <a:r>
              <a:rPr lang="en-ZA" dirty="0" err="1"/>
              <a:t>sed</a:t>
            </a:r>
            <a:r>
              <a:rPr lang="en-ZA" dirty="0"/>
              <a:t> </a:t>
            </a:r>
            <a:r>
              <a:rPr lang="en-ZA" dirty="0" err="1"/>
              <a:t>diam</a:t>
            </a:r>
            <a:r>
              <a:rPr lang="en-ZA" dirty="0"/>
              <a:t> </a:t>
            </a:r>
            <a:r>
              <a:rPr lang="en-ZA" dirty="0" err="1"/>
              <a:t>voluptua</a:t>
            </a:r>
            <a:r>
              <a:rPr lang="en-ZA" dirty="0"/>
              <a:t>. At </a:t>
            </a:r>
            <a:r>
              <a:rPr lang="en-ZA" dirty="0" err="1"/>
              <a:t>vero</a:t>
            </a:r>
            <a:r>
              <a:rPr lang="en-ZA" dirty="0"/>
              <a:t> </a:t>
            </a:r>
            <a:r>
              <a:rPr lang="en-ZA" dirty="0" err="1"/>
              <a:t>eos</a:t>
            </a:r>
            <a:r>
              <a:rPr lang="en-ZA" dirty="0"/>
              <a:t> et </a:t>
            </a:r>
            <a:r>
              <a:rPr lang="en-ZA" dirty="0" err="1"/>
              <a:t>accusam</a:t>
            </a:r>
            <a:r>
              <a:rPr lang="en-ZA" dirty="0"/>
              <a:t> et </a:t>
            </a:r>
            <a:r>
              <a:rPr lang="en-ZA" dirty="0" err="1"/>
              <a:t>justo</a:t>
            </a:r>
            <a:r>
              <a:rPr lang="en-ZA" dirty="0"/>
              <a:t> duo </a:t>
            </a:r>
            <a:r>
              <a:rPr lang="en-ZA" dirty="0" err="1"/>
              <a:t>dolores</a:t>
            </a:r>
            <a:r>
              <a:rPr lang="en-ZA" dirty="0"/>
              <a:t> et </a:t>
            </a:r>
            <a:r>
              <a:rPr lang="en-ZA" dirty="0" err="1"/>
              <a:t>ea</a:t>
            </a:r>
            <a:r>
              <a:rPr lang="en-ZA" dirty="0"/>
              <a:t> </a:t>
            </a:r>
            <a:r>
              <a:rPr lang="en-ZA" dirty="0" err="1"/>
              <a:t>rebum</a:t>
            </a:r>
            <a:r>
              <a:rPr lang="en-ZA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07197284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39553" y="1124744"/>
            <a:ext cx="8064896" cy="482453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</a:lstStyle>
          <a:p>
            <a:pPr lvl="0"/>
            <a:endParaRPr lang="en-ZA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540074" y="332656"/>
            <a:ext cx="8064374" cy="64735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ZA" dirty="0"/>
              <a:t>SHORT HEADING GOES HERE </a:t>
            </a:r>
          </a:p>
        </p:txBody>
      </p:sp>
    </p:spTree>
    <p:extLst>
      <p:ext uri="{BB962C8B-B14F-4D97-AF65-F5344CB8AC3E}">
        <p14:creationId xmlns:p14="http://schemas.microsoft.com/office/powerpoint/2010/main" xmlns="" val="39495662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540074" y="333375"/>
            <a:ext cx="8064374" cy="863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8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ZA" dirty="0"/>
              <a:t>GIVE A HEADING TO THIS GRAPH</a:t>
            </a:r>
          </a:p>
        </p:txBody>
      </p:sp>
    </p:spTree>
    <p:extLst>
      <p:ext uri="{BB962C8B-B14F-4D97-AF65-F5344CB8AC3E}">
        <p14:creationId xmlns:p14="http://schemas.microsoft.com/office/powerpoint/2010/main" xmlns="" val="33124830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540074" y="333375"/>
            <a:ext cx="8064374" cy="863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8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ZA" dirty="0"/>
              <a:t>GIVE A HEADING TO THIS GRAPH</a:t>
            </a:r>
          </a:p>
        </p:txBody>
      </p:sp>
    </p:spTree>
    <p:extLst>
      <p:ext uri="{BB962C8B-B14F-4D97-AF65-F5344CB8AC3E}">
        <p14:creationId xmlns:p14="http://schemas.microsoft.com/office/powerpoint/2010/main" xmlns="" val="158909574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540074" y="333375"/>
            <a:ext cx="8064374" cy="863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8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ZA" dirty="0"/>
              <a:t>GIVE A HEADING TO THIS GRAPH</a:t>
            </a:r>
          </a:p>
        </p:txBody>
      </p:sp>
    </p:spTree>
    <p:extLst>
      <p:ext uri="{BB962C8B-B14F-4D97-AF65-F5344CB8AC3E}">
        <p14:creationId xmlns:p14="http://schemas.microsoft.com/office/powerpoint/2010/main" xmlns="" val="101122431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540074" y="333375"/>
            <a:ext cx="8064374" cy="863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8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ZA" dirty="0"/>
              <a:t>GIVE A HEADING TO THIS GRAPH</a:t>
            </a:r>
          </a:p>
        </p:txBody>
      </p:sp>
    </p:spTree>
    <p:extLst>
      <p:ext uri="{BB962C8B-B14F-4D97-AF65-F5344CB8AC3E}">
        <p14:creationId xmlns:p14="http://schemas.microsoft.com/office/powerpoint/2010/main" xmlns="" val="401994632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540074" y="333375"/>
            <a:ext cx="8064374" cy="863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8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ZA" dirty="0"/>
              <a:t>GIVE A HEADING TO THIS GRAPH</a:t>
            </a:r>
          </a:p>
        </p:txBody>
      </p:sp>
    </p:spTree>
    <p:extLst>
      <p:ext uri="{BB962C8B-B14F-4D97-AF65-F5344CB8AC3E}">
        <p14:creationId xmlns:p14="http://schemas.microsoft.com/office/powerpoint/2010/main" xmlns="" val="137881451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540074" y="333375"/>
            <a:ext cx="8064374" cy="863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8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ZA" dirty="0"/>
              <a:t>GIVE A HEADING TO THIS GRAPH</a:t>
            </a:r>
          </a:p>
        </p:txBody>
      </p:sp>
    </p:spTree>
    <p:extLst>
      <p:ext uri="{BB962C8B-B14F-4D97-AF65-F5344CB8AC3E}">
        <p14:creationId xmlns:p14="http://schemas.microsoft.com/office/powerpoint/2010/main" xmlns="" val="174377330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540074" y="333375"/>
            <a:ext cx="8064374" cy="863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8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ZA" dirty="0"/>
              <a:t>GIVE A HEADING TO THIS GRAPH</a:t>
            </a:r>
          </a:p>
        </p:txBody>
      </p:sp>
    </p:spTree>
    <p:extLst>
      <p:ext uri="{BB962C8B-B14F-4D97-AF65-F5344CB8AC3E}">
        <p14:creationId xmlns:p14="http://schemas.microsoft.com/office/powerpoint/2010/main" xmlns="" val="1233560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CC41134-1C6F-4284-B12F-30CD73917DE7}" type="datetimeFigureOut">
              <a:rPr lang="en-ZA" smtClean="0"/>
              <a:pPr/>
              <a:t>2019/09/09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3284DE6-A14E-450E-9204-FF7EB28CD8E9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46849764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540074" y="333375"/>
            <a:ext cx="8064374" cy="863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8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ZA" dirty="0"/>
              <a:t>GIVE A HEADING TO THIS TABLE</a:t>
            </a:r>
          </a:p>
        </p:txBody>
      </p:sp>
      <p:sp>
        <p:nvSpPr>
          <p:cNvPr id="5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539552" y="1556792"/>
            <a:ext cx="8064896" cy="388843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000000"/>
                </a:solidFill>
              </a:defRPr>
            </a:lvl1pPr>
          </a:lstStyle>
          <a:p>
            <a:r>
              <a:rPr lang="en-ZA" dirty="0"/>
              <a:t>Insert table</a:t>
            </a:r>
          </a:p>
        </p:txBody>
      </p:sp>
    </p:spTree>
    <p:extLst>
      <p:ext uri="{BB962C8B-B14F-4D97-AF65-F5344CB8AC3E}">
        <p14:creationId xmlns:p14="http://schemas.microsoft.com/office/powerpoint/2010/main" xmlns="" val="338062056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199911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1"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1980234" y="2421384"/>
            <a:ext cx="5184054" cy="863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ZA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xmlns="" val="192700640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1980234" y="2421384"/>
            <a:ext cx="5184054" cy="863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ZA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xmlns="" val="321192537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 bwMode="auto">
          <a:xfrm>
            <a:off x="252922" y="492974"/>
            <a:ext cx="8229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82956240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86473465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1">
    <p:bg>
      <p:bgPr>
        <a:solidFill>
          <a:srgbClr val="0056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539552" y="549399"/>
            <a:ext cx="8064896" cy="295160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ZA" sz="6000" dirty="0"/>
              <a:t>PRESENTATION TITLE INSERTED HERE</a:t>
            </a:r>
            <a:endParaRPr lang="en-ZA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539551" y="3645024"/>
            <a:ext cx="8064897" cy="86409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SUBHEADING INSERTED HERE LOREM IPSUM DOLOR SIT AMET, CONSETETUR SADIPSCING ELITR, SED DIAM NONUMY EIRMOD</a:t>
            </a:r>
            <a:endParaRPr lang="en-ZA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539552" y="4581128"/>
            <a:ext cx="8064896" cy="576064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Presenter </a:t>
            </a:r>
            <a:r>
              <a:rPr lang="en-US" dirty="0"/>
              <a:t>Name and Surname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91848864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2">
    <p:bg>
      <p:bgPr>
        <a:solidFill>
          <a:srgbClr val="0056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539552" y="548681"/>
            <a:ext cx="8064896" cy="20162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ZA" sz="6000" dirty="0"/>
              <a:t>Presentation title inserted here</a:t>
            </a:r>
            <a:endParaRPr lang="en-ZA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539551" y="2636912"/>
            <a:ext cx="8064897" cy="86409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Subheading inserted here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consetetur</a:t>
            </a:r>
            <a:r>
              <a:rPr lang="en-US" dirty="0"/>
              <a:t> </a:t>
            </a:r>
            <a:r>
              <a:rPr lang="en-US" dirty="0" err="1"/>
              <a:t>sadipscing</a:t>
            </a:r>
            <a:r>
              <a:rPr lang="en-US" dirty="0"/>
              <a:t> </a:t>
            </a:r>
            <a:r>
              <a:rPr lang="en-US" dirty="0" err="1"/>
              <a:t>elitr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nonumy</a:t>
            </a:r>
            <a:r>
              <a:rPr lang="en-US" dirty="0"/>
              <a:t> </a:t>
            </a:r>
            <a:r>
              <a:rPr lang="en-US" dirty="0" err="1"/>
              <a:t>eirmod</a:t>
            </a:r>
            <a:endParaRPr lang="en-ZA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539552" y="3429000"/>
            <a:ext cx="8064896" cy="576064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Presenter Name and Surname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06485237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3">
    <p:bg>
      <p:bgPr>
        <a:solidFill>
          <a:srgbClr val="0056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539551" y="1268760"/>
            <a:ext cx="8064897" cy="72008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Subheading inserted here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consetetur</a:t>
            </a:r>
            <a:r>
              <a:rPr lang="en-US" dirty="0"/>
              <a:t> </a:t>
            </a:r>
            <a:r>
              <a:rPr lang="en-US" dirty="0" err="1"/>
              <a:t>sadipscing</a:t>
            </a:r>
            <a:r>
              <a:rPr lang="en-US" dirty="0"/>
              <a:t> </a:t>
            </a:r>
            <a:r>
              <a:rPr lang="en-US" dirty="0" err="1"/>
              <a:t>elitr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nonumy</a:t>
            </a:r>
            <a:r>
              <a:rPr lang="en-US" dirty="0"/>
              <a:t> </a:t>
            </a:r>
            <a:r>
              <a:rPr lang="en-US" dirty="0" err="1"/>
              <a:t>eirmod</a:t>
            </a:r>
            <a:endParaRPr lang="en-ZA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539552" y="2060848"/>
            <a:ext cx="8064896" cy="576064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Presenter Name and Surname</a:t>
            </a:r>
            <a:endParaRPr lang="en-ZA" dirty="0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39552" y="548680"/>
            <a:ext cx="8064896" cy="648072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1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Presentation title inserted here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83431183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ing">
    <p:bg>
      <p:bgPr>
        <a:solidFill>
          <a:srgbClr val="0056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539551" y="2780928"/>
            <a:ext cx="8064897" cy="72008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Description of this section</a:t>
            </a:r>
            <a:endParaRPr lang="en-Z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539552" y="2204864"/>
            <a:ext cx="8064896" cy="5048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400" b="1" baseline="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ZA" dirty="0"/>
              <a:t>SECTION HEADING</a:t>
            </a:r>
          </a:p>
        </p:txBody>
      </p:sp>
    </p:spTree>
    <p:extLst>
      <p:ext uri="{BB962C8B-B14F-4D97-AF65-F5344CB8AC3E}">
        <p14:creationId xmlns:p14="http://schemas.microsoft.com/office/powerpoint/2010/main" xmlns="" val="4951318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fld id="{BEE66811-7BA7-6845-A34C-EB2EA277F0FC}" type="datetimeFigureOut">
              <a:rPr lang="en-US" smtClean="0"/>
              <a:pPr/>
              <a:t>9/9/2019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19800" y="65482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fld id="{DB9737FC-D14B-5A4B-AE3D-50575B6B1E8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8388350" y="6356350"/>
            <a:ext cx="914400" cy="914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21979954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slide (long) 1">
    <p:bg>
      <p:bgPr>
        <a:solidFill>
          <a:srgbClr val="0056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39552" y="548680"/>
            <a:ext cx="8064896" cy="4824536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500" b="0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buNone/>
              <a:defRPr>
                <a:solidFill>
                  <a:schemeClr val="bg1"/>
                </a:solidFill>
              </a:defRPr>
            </a:lvl4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LONG QUOTE SLIDE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consetetur</a:t>
            </a:r>
            <a:r>
              <a:rPr lang="en-US" dirty="0"/>
              <a:t> </a:t>
            </a:r>
            <a:r>
              <a:rPr lang="en-US" dirty="0" err="1"/>
              <a:t>sadipscing</a:t>
            </a:r>
            <a:r>
              <a:rPr lang="en-US" dirty="0"/>
              <a:t> </a:t>
            </a:r>
            <a:r>
              <a:rPr lang="en-US" dirty="0" err="1"/>
              <a:t>elitr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nonumy</a:t>
            </a:r>
            <a:r>
              <a:rPr lang="en-US" dirty="0"/>
              <a:t> </a:t>
            </a:r>
            <a:r>
              <a:rPr lang="en-US" dirty="0" err="1"/>
              <a:t>eirmod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invidunt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aliquyam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voluptua</a:t>
            </a:r>
            <a:r>
              <a:rPr lang="en-US" dirty="0"/>
              <a:t>. At </a:t>
            </a:r>
            <a:r>
              <a:rPr lang="en-US" dirty="0" err="1"/>
              <a:t>vero</a:t>
            </a:r>
            <a:r>
              <a:rPr lang="en-US" dirty="0"/>
              <a:t> </a:t>
            </a:r>
            <a:r>
              <a:rPr lang="en-US" dirty="0" err="1"/>
              <a:t>eos</a:t>
            </a:r>
            <a:r>
              <a:rPr lang="en-US" dirty="0"/>
              <a:t> et </a:t>
            </a:r>
            <a:r>
              <a:rPr lang="en-US" dirty="0" err="1"/>
              <a:t>accusam</a:t>
            </a:r>
            <a:r>
              <a:rPr lang="en-US" dirty="0"/>
              <a:t> et </a:t>
            </a:r>
            <a:r>
              <a:rPr lang="en-US" dirty="0" err="1"/>
              <a:t>justo</a:t>
            </a:r>
            <a:r>
              <a:rPr lang="en-US" dirty="0"/>
              <a:t> duo </a:t>
            </a:r>
            <a:r>
              <a:rPr lang="en-US" dirty="0" err="1"/>
              <a:t>dolores</a:t>
            </a:r>
            <a:r>
              <a:rPr lang="en-US" dirty="0"/>
              <a:t> et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rebum</a:t>
            </a:r>
            <a:r>
              <a:rPr lang="en-US" dirty="0"/>
              <a:t>. Stet </a:t>
            </a:r>
            <a:r>
              <a:rPr lang="en-US" dirty="0" err="1"/>
              <a:t>clita</a:t>
            </a:r>
            <a:r>
              <a:rPr lang="en-US" dirty="0"/>
              <a:t> </a:t>
            </a:r>
            <a:r>
              <a:rPr lang="en-US" dirty="0" err="1"/>
              <a:t>kasd</a:t>
            </a:r>
            <a:r>
              <a:rPr lang="en-US" dirty="0"/>
              <a:t> </a:t>
            </a:r>
            <a:r>
              <a:rPr lang="en-US" dirty="0" err="1"/>
              <a:t>gubergren</a:t>
            </a:r>
            <a:r>
              <a:rPr lang="en-US" dirty="0"/>
              <a:t>, no sea </a:t>
            </a:r>
            <a:r>
              <a:rPr lang="en-US" dirty="0" err="1"/>
              <a:t>takimata</a:t>
            </a:r>
            <a:r>
              <a:rPr lang="en-US" dirty="0"/>
              <a:t> </a:t>
            </a:r>
            <a:r>
              <a:rPr lang="en-US" dirty="0" err="1"/>
              <a:t>sanctus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consetetur</a:t>
            </a:r>
            <a:r>
              <a:rPr lang="en-US" dirty="0"/>
              <a:t> </a:t>
            </a:r>
            <a:r>
              <a:rPr lang="en-US" dirty="0" err="1"/>
              <a:t>sadipscing</a:t>
            </a:r>
            <a:r>
              <a:rPr lang="en-US" dirty="0"/>
              <a:t> </a:t>
            </a:r>
            <a:r>
              <a:rPr lang="en-US" dirty="0" err="1"/>
              <a:t>elitr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nonumy</a:t>
            </a:r>
            <a:r>
              <a:rPr lang="en-US" dirty="0"/>
              <a:t> </a:t>
            </a:r>
            <a:r>
              <a:rPr lang="en-US" dirty="0" err="1"/>
              <a:t>eirmod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invidunt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aliquyam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voluptua</a:t>
            </a:r>
            <a:r>
              <a:rPr lang="en-US" dirty="0"/>
              <a:t>.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5804495"/>
            <a:ext cx="8064698" cy="360809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Source: Lorem Ipsum Dolor Sit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609361129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slide (short) 1">
    <p:bg>
      <p:bgPr>
        <a:solidFill>
          <a:srgbClr val="0056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39552" y="1916832"/>
            <a:ext cx="8064896" cy="1728192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500" b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SHORT QUOTE SLIDE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consetetur</a:t>
            </a:r>
            <a:r>
              <a:rPr lang="en-US" dirty="0"/>
              <a:t> </a:t>
            </a:r>
            <a:r>
              <a:rPr lang="en-US" dirty="0" err="1"/>
              <a:t>sadipscing</a:t>
            </a:r>
            <a:r>
              <a:rPr lang="en-US" dirty="0"/>
              <a:t> </a:t>
            </a:r>
            <a:r>
              <a:rPr lang="en-US" dirty="0" err="1"/>
              <a:t>elitr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nonumy</a:t>
            </a:r>
            <a:r>
              <a:rPr lang="en-US" dirty="0"/>
              <a:t> </a:t>
            </a:r>
            <a:r>
              <a:rPr lang="en-US" dirty="0" err="1"/>
              <a:t>eirmod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invidunt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aliquyam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voluptua</a:t>
            </a:r>
            <a:r>
              <a:rPr lang="en-US" dirty="0"/>
              <a:t>.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5804495"/>
            <a:ext cx="8064698" cy="360809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Source: Lorem Ipsum Dolor Sit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58666243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lide 1">
    <p:bg>
      <p:bgPr>
        <a:solidFill>
          <a:srgbClr val="0056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2124820" y="1700832"/>
            <a:ext cx="4895452" cy="252025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ZA" dirty="0"/>
              <a:t>Insert icon(s)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540074" y="333375"/>
            <a:ext cx="8064374" cy="863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ZA" dirty="0"/>
              <a:t>SHORT HEADING GOES HERE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539553" y="4941168"/>
            <a:ext cx="8064894" cy="9366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en-ZA" dirty="0"/>
              <a:t>Short description with a xx% goes here</a:t>
            </a:r>
          </a:p>
        </p:txBody>
      </p:sp>
    </p:spTree>
    <p:extLst>
      <p:ext uri="{BB962C8B-B14F-4D97-AF65-F5344CB8AC3E}">
        <p14:creationId xmlns:p14="http://schemas.microsoft.com/office/powerpoint/2010/main" xmlns="" val="10763184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2124820" y="1700832"/>
            <a:ext cx="4895452" cy="252025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000000"/>
                </a:solidFill>
              </a:defRPr>
            </a:lvl1pPr>
          </a:lstStyle>
          <a:p>
            <a:r>
              <a:rPr lang="en-ZA" dirty="0"/>
              <a:t>Insert icon(s)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540074" y="333375"/>
            <a:ext cx="8064374" cy="863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4000">
                <a:solidFill>
                  <a:srgbClr val="000000"/>
                </a:solidFill>
              </a:defRPr>
            </a:lvl1pPr>
          </a:lstStyle>
          <a:p>
            <a:pPr lvl="0"/>
            <a:r>
              <a:rPr lang="en-ZA" dirty="0"/>
              <a:t>SHORT HEADING GOES HERE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539551" y="4941168"/>
            <a:ext cx="8064898" cy="9366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000000"/>
                </a:solidFill>
              </a:defRPr>
            </a:lvl1pPr>
          </a:lstStyle>
          <a:p>
            <a:pPr lvl="0"/>
            <a:r>
              <a:rPr lang="en-ZA" dirty="0"/>
              <a:t>Short description with a xx% goes here</a:t>
            </a:r>
          </a:p>
        </p:txBody>
      </p:sp>
    </p:spTree>
    <p:extLst>
      <p:ext uri="{BB962C8B-B14F-4D97-AF65-F5344CB8AC3E}">
        <p14:creationId xmlns:p14="http://schemas.microsoft.com/office/powerpoint/2010/main" xmlns="" val="265883565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lide 3">
    <p:bg>
      <p:bgPr>
        <a:solidFill>
          <a:srgbClr val="0056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1332732" y="764704"/>
            <a:ext cx="6479628" cy="25922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ZA" dirty="0"/>
              <a:t>Insert icon(s)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539551" y="3861048"/>
            <a:ext cx="8064898" cy="21602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en-ZA" dirty="0"/>
              <a:t>Short description with a xx% goes here. Lorem ipsum </a:t>
            </a:r>
            <a:r>
              <a:rPr lang="en-ZA" dirty="0" err="1"/>
              <a:t>dolor</a:t>
            </a:r>
            <a:r>
              <a:rPr lang="en-ZA" dirty="0"/>
              <a:t> sit </a:t>
            </a:r>
            <a:r>
              <a:rPr lang="en-ZA" dirty="0" err="1"/>
              <a:t>amet</a:t>
            </a:r>
            <a:r>
              <a:rPr lang="en-ZA" dirty="0"/>
              <a:t>, </a:t>
            </a:r>
            <a:r>
              <a:rPr lang="en-ZA" dirty="0" err="1"/>
              <a:t>consetetur</a:t>
            </a:r>
            <a:r>
              <a:rPr lang="en-ZA" dirty="0"/>
              <a:t> </a:t>
            </a:r>
            <a:r>
              <a:rPr lang="en-ZA" dirty="0" err="1"/>
              <a:t>sadipscing</a:t>
            </a:r>
            <a:r>
              <a:rPr lang="en-ZA" dirty="0"/>
              <a:t> </a:t>
            </a:r>
            <a:r>
              <a:rPr lang="en-ZA" dirty="0" err="1"/>
              <a:t>elitr</a:t>
            </a:r>
            <a:r>
              <a:rPr lang="en-ZA" dirty="0"/>
              <a:t>, </a:t>
            </a:r>
            <a:r>
              <a:rPr lang="en-ZA" dirty="0" err="1"/>
              <a:t>sed</a:t>
            </a:r>
            <a:r>
              <a:rPr lang="en-ZA" dirty="0"/>
              <a:t> </a:t>
            </a:r>
            <a:r>
              <a:rPr lang="en-ZA" dirty="0" err="1"/>
              <a:t>diam</a:t>
            </a:r>
            <a:r>
              <a:rPr lang="en-ZA" dirty="0"/>
              <a:t> </a:t>
            </a:r>
            <a:r>
              <a:rPr lang="en-ZA" dirty="0" err="1"/>
              <a:t>nonumy</a:t>
            </a:r>
            <a:r>
              <a:rPr lang="en-ZA" dirty="0"/>
              <a:t> </a:t>
            </a:r>
            <a:r>
              <a:rPr lang="en-ZA" dirty="0" err="1"/>
              <a:t>eirmod</a:t>
            </a:r>
            <a:r>
              <a:rPr lang="en-ZA" dirty="0"/>
              <a:t> </a:t>
            </a:r>
            <a:r>
              <a:rPr lang="en-ZA" dirty="0" err="1"/>
              <a:t>tempor</a:t>
            </a:r>
            <a:r>
              <a:rPr lang="en-ZA" dirty="0"/>
              <a:t> </a:t>
            </a:r>
            <a:r>
              <a:rPr lang="en-ZA" dirty="0" err="1"/>
              <a:t>invidunt</a:t>
            </a:r>
            <a:r>
              <a:rPr lang="en-ZA" dirty="0"/>
              <a:t> </a:t>
            </a:r>
            <a:r>
              <a:rPr lang="en-ZA" dirty="0" err="1"/>
              <a:t>ut</a:t>
            </a:r>
            <a:r>
              <a:rPr lang="en-ZA" dirty="0"/>
              <a:t> </a:t>
            </a:r>
            <a:r>
              <a:rPr lang="en-ZA" dirty="0" err="1"/>
              <a:t>labore</a:t>
            </a:r>
            <a:r>
              <a:rPr lang="en-ZA" dirty="0"/>
              <a:t> et </a:t>
            </a:r>
            <a:r>
              <a:rPr lang="en-ZA" dirty="0" err="1"/>
              <a:t>dolore</a:t>
            </a:r>
            <a:r>
              <a:rPr lang="en-ZA" dirty="0"/>
              <a:t> magna </a:t>
            </a:r>
            <a:r>
              <a:rPr lang="en-ZA" dirty="0" err="1"/>
              <a:t>aliquyam</a:t>
            </a:r>
            <a:r>
              <a:rPr lang="en-ZA" dirty="0"/>
              <a:t> </a:t>
            </a:r>
            <a:r>
              <a:rPr lang="en-ZA" dirty="0" err="1"/>
              <a:t>erat</a:t>
            </a:r>
            <a:r>
              <a:rPr lang="en-ZA" dirty="0"/>
              <a:t>, </a:t>
            </a:r>
            <a:r>
              <a:rPr lang="en-ZA" dirty="0" err="1"/>
              <a:t>sed</a:t>
            </a:r>
            <a:r>
              <a:rPr lang="en-ZA" dirty="0"/>
              <a:t> </a:t>
            </a:r>
            <a:r>
              <a:rPr lang="en-ZA" dirty="0" err="1"/>
              <a:t>diam</a:t>
            </a:r>
            <a:r>
              <a:rPr lang="en-ZA" dirty="0"/>
              <a:t> </a:t>
            </a:r>
            <a:r>
              <a:rPr lang="en-ZA" dirty="0" err="1"/>
              <a:t>voluptua</a:t>
            </a:r>
            <a:r>
              <a:rPr lang="en-ZA" dirty="0"/>
              <a:t>. At </a:t>
            </a:r>
            <a:r>
              <a:rPr lang="en-ZA" dirty="0" err="1"/>
              <a:t>vero</a:t>
            </a:r>
            <a:r>
              <a:rPr lang="en-ZA" dirty="0"/>
              <a:t> </a:t>
            </a:r>
            <a:r>
              <a:rPr lang="en-ZA" dirty="0" err="1"/>
              <a:t>eos</a:t>
            </a:r>
            <a:r>
              <a:rPr lang="en-ZA" dirty="0"/>
              <a:t> et </a:t>
            </a:r>
            <a:r>
              <a:rPr lang="en-ZA" dirty="0" err="1"/>
              <a:t>accusam</a:t>
            </a:r>
            <a:r>
              <a:rPr lang="en-ZA" dirty="0"/>
              <a:t> et </a:t>
            </a:r>
            <a:r>
              <a:rPr lang="en-ZA" dirty="0" err="1"/>
              <a:t>justo</a:t>
            </a:r>
            <a:r>
              <a:rPr lang="en-ZA" dirty="0"/>
              <a:t> duo </a:t>
            </a:r>
            <a:r>
              <a:rPr lang="en-ZA" dirty="0" err="1"/>
              <a:t>dolores</a:t>
            </a:r>
            <a:r>
              <a:rPr lang="en-ZA" dirty="0"/>
              <a:t> et </a:t>
            </a:r>
            <a:r>
              <a:rPr lang="en-ZA" dirty="0" err="1"/>
              <a:t>ea</a:t>
            </a:r>
            <a:r>
              <a:rPr lang="en-ZA" dirty="0"/>
              <a:t> </a:t>
            </a:r>
            <a:r>
              <a:rPr lang="en-ZA" dirty="0" err="1"/>
              <a:t>rebum</a:t>
            </a:r>
            <a:r>
              <a:rPr lang="en-ZA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82493770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lide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1332732" y="764704"/>
            <a:ext cx="6479628" cy="25922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000000"/>
                </a:solidFill>
              </a:defRPr>
            </a:lvl1pPr>
          </a:lstStyle>
          <a:p>
            <a:r>
              <a:rPr lang="en-ZA" dirty="0"/>
              <a:t>Insert icon(s)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539551" y="3861048"/>
            <a:ext cx="8064898" cy="21602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000000"/>
                </a:solidFill>
              </a:defRPr>
            </a:lvl1pPr>
          </a:lstStyle>
          <a:p>
            <a:pPr lvl="0"/>
            <a:r>
              <a:rPr lang="en-ZA" dirty="0"/>
              <a:t>Short description with a xx% goes here. Lorem ipsum </a:t>
            </a:r>
            <a:r>
              <a:rPr lang="en-ZA" dirty="0" err="1"/>
              <a:t>dolor</a:t>
            </a:r>
            <a:r>
              <a:rPr lang="en-ZA" dirty="0"/>
              <a:t> sit </a:t>
            </a:r>
            <a:r>
              <a:rPr lang="en-ZA" dirty="0" err="1"/>
              <a:t>amet</a:t>
            </a:r>
            <a:r>
              <a:rPr lang="en-ZA" dirty="0"/>
              <a:t>, </a:t>
            </a:r>
            <a:r>
              <a:rPr lang="en-ZA" dirty="0" err="1"/>
              <a:t>consetetur</a:t>
            </a:r>
            <a:r>
              <a:rPr lang="en-ZA" dirty="0"/>
              <a:t> </a:t>
            </a:r>
            <a:r>
              <a:rPr lang="en-ZA" dirty="0" err="1"/>
              <a:t>sadipscing</a:t>
            </a:r>
            <a:r>
              <a:rPr lang="en-ZA" dirty="0"/>
              <a:t> </a:t>
            </a:r>
            <a:r>
              <a:rPr lang="en-ZA" dirty="0" err="1"/>
              <a:t>elitr</a:t>
            </a:r>
            <a:r>
              <a:rPr lang="en-ZA" dirty="0"/>
              <a:t>, </a:t>
            </a:r>
            <a:r>
              <a:rPr lang="en-ZA" dirty="0" err="1"/>
              <a:t>sed</a:t>
            </a:r>
            <a:r>
              <a:rPr lang="en-ZA" dirty="0"/>
              <a:t> </a:t>
            </a:r>
            <a:r>
              <a:rPr lang="en-ZA" dirty="0" err="1"/>
              <a:t>diam</a:t>
            </a:r>
            <a:r>
              <a:rPr lang="en-ZA" dirty="0"/>
              <a:t> </a:t>
            </a:r>
            <a:r>
              <a:rPr lang="en-ZA" dirty="0" err="1"/>
              <a:t>nonumy</a:t>
            </a:r>
            <a:r>
              <a:rPr lang="en-ZA" dirty="0"/>
              <a:t> </a:t>
            </a:r>
            <a:r>
              <a:rPr lang="en-ZA" dirty="0" err="1"/>
              <a:t>eirmod</a:t>
            </a:r>
            <a:r>
              <a:rPr lang="en-ZA" dirty="0"/>
              <a:t> </a:t>
            </a:r>
            <a:r>
              <a:rPr lang="en-ZA" dirty="0" err="1"/>
              <a:t>tempor</a:t>
            </a:r>
            <a:r>
              <a:rPr lang="en-ZA" dirty="0"/>
              <a:t> </a:t>
            </a:r>
            <a:r>
              <a:rPr lang="en-ZA" dirty="0" err="1"/>
              <a:t>invidunt</a:t>
            </a:r>
            <a:r>
              <a:rPr lang="en-ZA" dirty="0"/>
              <a:t> </a:t>
            </a:r>
            <a:r>
              <a:rPr lang="en-ZA" dirty="0" err="1"/>
              <a:t>ut</a:t>
            </a:r>
            <a:r>
              <a:rPr lang="en-ZA" dirty="0"/>
              <a:t> </a:t>
            </a:r>
            <a:r>
              <a:rPr lang="en-ZA" dirty="0" err="1"/>
              <a:t>labore</a:t>
            </a:r>
            <a:r>
              <a:rPr lang="en-ZA" dirty="0"/>
              <a:t> et </a:t>
            </a:r>
            <a:r>
              <a:rPr lang="en-ZA" dirty="0" err="1"/>
              <a:t>dolore</a:t>
            </a:r>
            <a:r>
              <a:rPr lang="en-ZA" dirty="0"/>
              <a:t> magna </a:t>
            </a:r>
            <a:r>
              <a:rPr lang="en-ZA" dirty="0" err="1"/>
              <a:t>aliquyam</a:t>
            </a:r>
            <a:r>
              <a:rPr lang="en-ZA" dirty="0"/>
              <a:t> </a:t>
            </a:r>
            <a:r>
              <a:rPr lang="en-ZA" dirty="0" err="1"/>
              <a:t>erat</a:t>
            </a:r>
            <a:r>
              <a:rPr lang="en-ZA" dirty="0"/>
              <a:t>, </a:t>
            </a:r>
            <a:r>
              <a:rPr lang="en-ZA" dirty="0" err="1"/>
              <a:t>sed</a:t>
            </a:r>
            <a:r>
              <a:rPr lang="en-ZA" dirty="0"/>
              <a:t> </a:t>
            </a:r>
            <a:r>
              <a:rPr lang="en-ZA" dirty="0" err="1"/>
              <a:t>diam</a:t>
            </a:r>
            <a:r>
              <a:rPr lang="en-ZA" dirty="0"/>
              <a:t> </a:t>
            </a:r>
            <a:r>
              <a:rPr lang="en-ZA" dirty="0" err="1"/>
              <a:t>voluptua</a:t>
            </a:r>
            <a:r>
              <a:rPr lang="en-ZA" dirty="0"/>
              <a:t>. At </a:t>
            </a:r>
            <a:r>
              <a:rPr lang="en-ZA" dirty="0" err="1"/>
              <a:t>vero</a:t>
            </a:r>
            <a:r>
              <a:rPr lang="en-ZA" dirty="0"/>
              <a:t> </a:t>
            </a:r>
            <a:r>
              <a:rPr lang="en-ZA" dirty="0" err="1"/>
              <a:t>eos</a:t>
            </a:r>
            <a:r>
              <a:rPr lang="en-ZA" dirty="0"/>
              <a:t> et </a:t>
            </a:r>
            <a:r>
              <a:rPr lang="en-ZA" dirty="0" err="1"/>
              <a:t>accusam</a:t>
            </a:r>
            <a:r>
              <a:rPr lang="en-ZA" dirty="0"/>
              <a:t> et </a:t>
            </a:r>
            <a:r>
              <a:rPr lang="en-ZA" dirty="0" err="1"/>
              <a:t>justo</a:t>
            </a:r>
            <a:r>
              <a:rPr lang="en-ZA" dirty="0"/>
              <a:t> duo </a:t>
            </a:r>
            <a:r>
              <a:rPr lang="en-ZA" dirty="0" err="1"/>
              <a:t>dolores</a:t>
            </a:r>
            <a:r>
              <a:rPr lang="en-ZA" dirty="0"/>
              <a:t> et </a:t>
            </a:r>
            <a:r>
              <a:rPr lang="en-ZA" dirty="0" err="1"/>
              <a:t>ea</a:t>
            </a:r>
            <a:r>
              <a:rPr lang="en-ZA" dirty="0"/>
              <a:t> </a:t>
            </a:r>
            <a:r>
              <a:rPr lang="en-ZA" dirty="0" err="1"/>
              <a:t>rebum</a:t>
            </a:r>
            <a:r>
              <a:rPr lang="en-ZA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62631631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slide 1">
    <p:bg>
      <p:bgPr>
        <a:solidFill>
          <a:srgbClr val="0056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39553" y="1124744"/>
            <a:ext cx="8064896" cy="482453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</a:lstStyle>
          <a:p>
            <a:pPr lvl="0"/>
            <a:endParaRPr lang="en-ZA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540074" y="332656"/>
            <a:ext cx="8064374" cy="64735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ZA" dirty="0"/>
              <a:t>SHORT HEADING GOES HERE </a:t>
            </a:r>
          </a:p>
        </p:txBody>
      </p:sp>
    </p:spTree>
    <p:extLst>
      <p:ext uri="{BB962C8B-B14F-4D97-AF65-F5344CB8AC3E}">
        <p14:creationId xmlns:p14="http://schemas.microsoft.com/office/powerpoint/2010/main" xmlns="" val="415050229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39553" y="1124744"/>
            <a:ext cx="8064896" cy="482453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endParaRPr lang="en-ZA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540074" y="332656"/>
            <a:ext cx="8064374" cy="64735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r>
              <a:rPr lang="en-ZA" dirty="0"/>
              <a:t>SHORT HEADING GOES HERE </a:t>
            </a:r>
          </a:p>
        </p:txBody>
      </p:sp>
    </p:spTree>
    <p:extLst>
      <p:ext uri="{BB962C8B-B14F-4D97-AF65-F5344CB8AC3E}">
        <p14:creationId xmlns:p14="http://schemas.microsoft.com/office/powerpoint/2010/main" xmlns="" val="3657611548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 1">
    <p:bg>
      <p:bgPr>
        <a:solidFill>
          <a:srgbClr val="0056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1980234" y="2421384"/>
            <a:ext cx="5184054" cy="863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ZA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xmlns="" val="555166833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fld id="{BEE66811-7BA7-6845-A34C-EB2EA277F0FC}" type="datetimeFigureOut">
              <a:rPr lang="en-US" smtClean="0"/>
              <a:pPr/>
              <a:t>9/9/2019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fld id="{DB9737FC-D14B-5A4B-AE3D-50575B6B1E8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837858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fld id="{BEE66811-7BA7-6845-A34C-EB2EA277F0FC}" type="datetimeFigureOut">
              <a:rPr lang="en-US" smtClean="0"/>
              <a:pPr/>
              <a:t>9/9/2019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19800" y="65482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fld id="{DB9737FC-D14B-5A4B-AE3D-50575B6B1E8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8388350" y="6356350"/>
            <a:ext cx="914400" cy="914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192198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1"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539553" y="549401"/>
            <a:ext cx="8064896" cy="295160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ZA" sz="6000" dirty="0"/>
              <a:t>PRESENTATION TITLE INSERTED HERE</a:t>
            </a:r>
            <a:endParaRPr lang="en-ZA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539552" y="3645024"/>
            <a:ext cx="8064897" cy="86409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SUBHEADING INSERTED HERE LOREM IPSUM DOLOR SIT AMET, CONSETETUR SADIPSCING ELITR, SED DIAM NONUMY EIRMOD</a:t>
            </a:r>
            <a:endParaRPr lang="en-ZA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539553" y="4581128"/>
            <a:ext cx="8064896" cy="576064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Presenter </a:t>
            </a:r>
            <a:r>
              <a:rPr lang="en-US" dirty="0"/>
              <a:t>Name and Surname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372315023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2"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539553" y="548683"/>
            <a:ext cx="8064896" cy="20162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ZA" sz="6000" dirty="0"/>
              <a:t>Presentation title inserted here</a:t>
            </a:r>
            <a:endParaRPr lang="en-ZA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539552" y="2636912"/>
            <a:ext cx="8064897" cy="86409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Subheading inserted here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consetetur</a:t>
            </a:r>
            <a:r>
              <a:rPr lang="en-US" dirty="0"/>
              <a:t> </a:t>
            </a:r>
            <a:r>
              <a:rPr lang="en-US" dirty="0" err="1"/>
              <a:t>sadipscing</a:t>
            </a:r>
            <a:r>
              <a:rPr lang="en-US" dirty="0"/>
              <a:t> </a:t>
            </a:r>
            <a:r>
              <a:rPr lang="en-US" dirty="0" err="1"/>
              <a:t>elitr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nonumy</a:t>
            </a:r>
            <a:r>
              <a:rPr lang="en-US" dirty="0"/>
              <a:t> </a:t>
            </a:r>
            <a:r>
              <a:rPr lang="en-US" dirty="0" err="1"/>
              <a:t>eirmod</a:t>
            </a:r>
            <a:endParaRPr lang="en-ZA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539553" y="3429000"/>
            <a:ext cx="8064896" cy="576064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Presenter Name and Surname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19794128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3"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539552" y="1268760"/>
            <a:ext cx="8064897" cy="72008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Subheading inserted here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consetetur</a:t>
            </a:r>
            <a:r>
              <a:rPr lang="en-US" dirty="0"/>
              <a:t> </a:t>
            </a:r>
            <a:r>
              <a:rPr lang="en-US" dirty="0" err="1"/>
              <a:t>sadipscing</a:t>
            </a:r>
            <a:r>
              <a:rPr lang="en-US" dirty="0"/>
              <a:t> </a:t>
            </a:r>
            <a:r>
              <a:rPr lang="en-US" dirty="0" err="1"/>
              <a:t>elitr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nonumy</a:t>
            </a:r>
            <a:r>
              <a:rPr lang="en-US" dirty="0"/>
              <a:t> </a:t>
            </a:r>
            <a:r>
              <a:rPr lang="en-US" dirty="0" err="1"/>
              <a:t>eirmod</a:t>
            </a:r>
            <a:endParaRPr lang="en-ZA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539553" y="2060848"/>
            <a:ext cx="8064896" cy="576064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Author Name and Surname</a:t>
            </a:r>
            <a:endParaRPr lang="en-ZA" dirty="0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39553" y="548680"/>
            <a:ext cx="8064896" cy="648072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1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Presentation title inserted here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10148946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ing"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539552" y="2780928"/>
            <a:ext cx="8064897" cy="72008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Description of this section</a:t>
            </a:r>
            <a:endParaRPr lang="en-Z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539553" y="2204866"/>
            <a:ext cx="8064896" cy="5048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400" b="1" baseline="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ZA" dirty="0"/>
              <a:t>SECTION HEADING</a:t>
            </a:r>
          </a:p>
        </p:txBody>
      </p:sp>
    </p:spTree>
    <p:extLst>
      <p:ext uri="{BB962C8B-B14F-4D97-AF65-F5344CB8AC3E}">
        <p14:creationId xmlns:p14="http://schemas.microsoft.com/office/powerpoint/2010/main" xmlns="" val="1488535859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Quote slide (long) 1"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39553" y="548680"/>
            <a:ext cx="8064896" cy="4824536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500" b="0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buNone/>
              <a:defRPr>
                <a:solidFill>
                  <a:schemeClr val="bg1"/>
                </a:solidFill>
              </a:defRPr>
            </a:lvl4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LONG QUOTE SLIDE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consetetur</a:t>
            </a:r>
            <a:r>
              <a:rPr lang="en-US" dirty="0"/>
              <a:t> </a:t>
            </a:r>
            <a:r>
              <a:rPr lang="en-US" dirty="0" err="1"/>
              <a:t>sadipscing</a:t>
            </a:r>
            <a:r>
              <a:rPr lang="en-US" dirty="0"/>
              <a:t> </a:t>
            </a:r>
            <a:r>
              <a:rPr lang="en-US" dirty="0" err="1"/>
              <a:t>elitr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nonumy</a:t>
            </a:r>
            <a:r>
              <a:rPr lang="en-US" dirty="0"/>
              <a:t> </a:t>
            </a:r>
            <a:r>
              <a:rPr lang="en-US" dirty="0" err="1"/>
              <a:t>eirmod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invidunt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aliquyam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voluptua</a:t>
            </a:r>
            <a:r>
              <a:rPr lang="en-US" dirty="0"/>
              <a:t>. At </a:t>
            </a:r>
            <a:r>
              <a:rPr lang="en-US" dirty="0" err="1"/>
              <a:t>vero</a:t>
            </a:r>
            <a:r>
              <a:rPr lang="en-US" dirty="0"/>
              <a:t> </a:t>
            </a:r>
            <a:r>
              <a:rPr lang="en-US" dirty="0" err="1"/>
              <a:t>eos</a:t>
            </a:r>
            <a:r>
              <a:rPr lang="en-US" dirty="0"/>
              <a:t> et </a:t>
            </a:r>
            <a:r>
              <a:rPr lang="en-US" dirty="0" err="1"/>
              <a:t>accusam</a:t>
            </a:r>
            <a:r>
              <a:rPr lang="en-US" dirty="0"/>
              <a:t> et </a:t>
            </a:r>
            <a:r>
              <a:rPr lang="en-US" dirty="0" err="1"/>
              <a:t>justo</a:t>
            </a:r>
            <a:r>
              <a:rPr lang="en-US" dirty="0"/>
              <a:t> duo </a:t>
            </a:r>
            <a:r>
              <a:rPr lang="en-US" dirty="0" err="1"/>
              <a:t>dolores</a:t>
            </a:r>
            <a:r>
              <a:rPr lang="en-US" dirty="0"/>
              <a:t> et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rebum</a:t>
            </a:r>
            <a:r>
              <a:rPr lang="en-US" dirty="0"/>
              <a:t>. Stet </a:t>
            </a:r>
            <a:r>
              <a:rPr lang="en-US" dirty="0" err="1"/>
              <a:t>clita</a:t>
            </a:r>
            <a:r>
              <a:rPr lang="en-US" dirty="0"/>
              <a:t> </a:t>
            </a:r>
            <a:r>
              <a:rPr lang="en-US" dirty="0" err="1"/>
              <a:t>kasd</a:t>
            </a:r>
            <a:r>
              <a:rPr lang="en-US" dirty="0"/>
              <a:t> </a:t>
            </a:r>
            <a:r>
              <a:rPr lang="en-US" dirty="0" err="1"/>
              <a:t>gubergren</a:t>
            </a:r>
            <a:r>
              <a:rPr lang="en-US" dirty="0"/>
              <a:t>, no sea </a:t>
            </a:r>
            <a:r>
              <a:rPr lang="en-US" dirty="0" err="1"/>
              <a:t>takimata</a:t>
            </a:r>
            <a:r>
              <a:rPr lang="en-US" dirty="0"/>
              <a:t> </a:t>
            </a:r>
            <a:r>
              <a:rPr lang="en-US" dirty="0" err="1"/>
              <a:t>sanctus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consetetur</a:t>
            </a:r>
            <a:r>
              <a:rPr lang="en-US" dirty="0"/>
              <a:t> </a:t>
            </a:r>
            <a:r>
              <a:rPr lang="en-US" dirty="0" err="1"/>
              <a:t>sadipscing</a:t>
            </a:r>
            <a:r>
              <a:rPr lang="en-US" dirty="0"/>
              <a:t> </a:t>
            </a:r>
            <a:r>
              <a:rPr lang="en-US" dirty="0" err="1"/>
              <a:t>elitr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nonumy</a:t>
            </a:r>
            <a:r>
              <a:rPr lang="en-US" dirty="0"/>
              <a:t> </a:t>
            </a:r>
            <a:r>
              <a:rPr lang="en-US" dirty="0" err="1"/>
              <a:t>eirmod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invidunt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aliquyam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voluptua</a:t>
            </a:r>
            <a:r>
              <a:rPr lang="en-US" dirty="0"/>
              <a:t>.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1" y="5804497"/>
            <a:ext cx="8064698" cy="360809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Source: Lorem Ipsum Dolor Sit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535030212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Quote slide (short) 1"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39553" y="1916832"/>
            <a:ext cx="8064896" cy="1728192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500" b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SHORT QUOTE SLIDE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consetetur</a:t>
            </a:r>
            <a:r>
              <a:rPr lang="en-US" dirty="0"/>
              <a:t> </a:t>
            </a:r>
            <a:r>
              <a:rPr lang="en-US" dirty="0" err="1"/>
              <a:t>sadipscing</a:t>
            </a:r>
            <a:r>
              <a:rPr lang="en-US" dirty="0"/>
              <a:t> </a:t>
            </a:r>
            <a:r>
              <a:rPr lang="en-US" dirty="0" err="1"/>
              <a:t>elitr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nonumy</a:t>
            </a:r>
            <a:r>
              <a:rPr lang="en-US" dirty="0"/>
              <a:t> </a:t>
            </a:r>
            <a:r>
              <a:rPr lang="en-US" dirty="0" err="1"/>
              <a:t>eirmod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invidunt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aliquyam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voluptua</a:t>
            </a:r>
            <a:r>
              <a:rPr lang="en-US" dirty="0"/>
              <a:t>.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1" y="5804497"/>
            <a:ext cx="8064698" cy="360809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Source: Lorem Ipsum Dolor Sit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527082387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con slide 1"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2124821" y="1700832"/>
            <a:ext cx="4895452" cy="252025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ZA" dirty="0"/>
              <a:t>Insert icon(s)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540074" y="333375"/>
            <a:ext cx="8064374" cy="863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ZA" dirty="0"/>
              <a:t>SHORT HEADING GOES HERE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539553" y="4941170"/>
            <a:ext cx="8064894" cy="9366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en-ZA" dirty="0"/>
              <a:t>Short description with a xx% goes here</a:t>
            </a:r>
          </a:p>
        </p:txBody>
      </p:sp>
    </p:spTree>
    <p:extLst>
      <p:ext uri="{BB962C8B-B14F-4D97-AF65-F5344CB8AC3E}">
        <p14:creationId xmlns:p14="http://schemas.microsoft.com/office/powerpoint/2010/main" xmlns="" val="851983508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con slide 3"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1332732" y="764704"/>
            <a:ext cx="6479628" cy="25922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ZA" dirty="0"/>
              <a:t>Insert icon(s)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539552" y="3861048"/>
            <a:ext cx="8064898" cy="21602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en-ZA" dirty="0"/>
              <a:t>Short description with a xx% goes here. Lorem ipsum </a:t>
            </a:r>
            <a:r>
              <a:rPr lang="en-ZA" dirty="0" err="1"/>
              <a:t>dolor</a:t>
            </a:r>
            <a:r>
              <a:rPr lang="en-ZA" dirty="0"/>
              <a:t> sit </a:t>
            </a:r>
            <a:r>
              <a:rPr lang="en-ZA" dirty="0" err="1"/>
              <a:t>amet</a:t>
            </a:r>
            <a:r>
              <a:rPr lang="en-ZA" dirty="0"/>
              <a:t>, </a:t>
            </a:r>
            <a:r>
              <a:rPr lang="en-ZA" dirty="0" err="1"/>
              <a:t>consetetur</a:t>
            </a:r>
            <a:r>
              <a:rPr lang="en-ZA" dirty="0"/>
              <a:t> </a:t>
            </a:r>
            <a:r>
              <a:rPr lang="en-ZA" dirty="0" err="1"/>
              <a:t>sadipscing</a:t>
            </a:r>
            <a:r>
              <a:rPr lang="en-ZA" dirty="0"/>
              <a:t> </a:t>
            </a:r>
            <a:r>
              <a:rPr lang="en-ZA" dirty="0" err="1"/>
              <a:t>elitr</a:t>
            </a:r>
            <a:r>
              <a:rPr lang="en-ZA" dirty="0"/>
              <a:t>, </a:t>
            </a:r>
            <a:r>
              <a:rPr lang="en-ZA" dirty="0" err="1"/>
              <a:t>sed</a:t>
            </a:r>
            <a:r>
              <a:rPr lang="en-ZA" dirty="0"/>
              <a:t> </a:t>
            </a:r>
            <a:r>
              <a:rPr lang="en-ZA" dirty="0" err="1"/>
              <a:t>diam</a:t>
            </a:r>
            <a:r>
              <a:rPr lang="en-ZA" dirty="0"/>
              <a:t> </a:t>
            </a:r>
            <a:r>
              <a:rPr lang="en-ZA" dirty="0" err="1"/>
              <a:t>nonumy</a:t>
            </a:r>
            <a:r>
              <a:rPr lang="en-ZA" dirty="0"/>
              <a:t> </a:t>
            </a:r>
            <a:r>
              <a:rPr lang="en-ZA" dirty="0" err="1"/>
              <a:t>eirmod</a:t>
            </a:r>
            <a:r>
              <a:rPr lang="en-ZA" dirty="0"/>
              <a:t> </a:t>
            </a:r>
            <a:r>
              <a:rPr lang="en-ZA" dirty="0" err="1"/>
              <a:t>tempor</a:t>
            </a:r>
            <a:r>
              <a:rPr lang="en-ZA" dirty="0"/>
              <a:t> </a:t>
            </a:r>
            <a:r>
              <a:rPr lang="en-ZA" dirty="0" err="1"/>
              <a:t>invidunt</a:t>
            </a:r>
            <a:r>
              <a:rPr lang="en-ZA" dirty="0"/>
              <a:t> </a:t>
            </a:r>
            <a:r>
              <a:rPr lang="en-ZA" dirty="0" err="1"/>
              <a:t>ut</a:t>
            </a:r>
            <a:r>
              <a:rPr lang="en-ZA" dirty="0"/>
              <a:t> </a:t>
            </a:r>
            <a:r>
              <a:rPr lang="en-ZA" dirty="0" err="1"/>
              <a:t>labore</a:t>
            </a:r>
            <a:r>
              <a:rPr lang="en-ZA" dirty="0"/>
              <a:t> et </a:t>
            </a:r>
            <a:r>
              <a:rPr lang="en-ZA" dirty="0" err="1"/>
              <a:t>dolore</a:t>
            </a:r>
            <a:r>
              <a:rPr lang="en-ZA" dirty="0"/>
              <a:t> magna </a:t>
            </a:r>
            <a:r>
              <a:rPr lang="en-ZA" dirty="0" err="1"/>
              <a:t>aliquyam</a:t>
            </a:r>
            <a:r>
              <a:rPr lang="en-ZA" dirty="0"/>
              <a:t> </a:t>
            </a:r>
            <a:r>
              <a:rPr lang="en-ZA" dirty="0" err="1"/>
              <a:t>erat</a:t>
            </a:r>
            <a:r>
              <a:rPr lang="en-ZA" dirty="0"/>
              <a:t>, </a:t>
            </a:r>
            <a:r>
              <a:rPr lang="en-ZA" dirty="0" err="1"/>
              <a:t>sed</a:t>
            </a:r>
            <a:r>
              <a:rPr lang="en-ZA" dirty="0"/>
              <a:t> </a:t>
            </a:r>
            <a:r>
              <a:rPr lang="en-ZA" dirty="0" err="1"/>
              <a:t>diam</a:t>
            </a:r>
            <a:r>
              <a:rPr lang="en-ZA" dirty="0"/>
              <a:t> </a:t>
            </a:r>
            <a:r>
              <a:rPr lang="en-ZA" dirty="0" err="1"/>
              <a:t>voluptua</a:t>
            </a:r>
            <a:r>
              <a:rPr lang="en-ZA" dirty="0"/>
              <a:t>. At </a:t>
            </a:r>
            <a:r>
              <a:rPr lang="en-ZA" dirty="0" err="1"/>
              <a:t>vero</a:t>
            </a:r>
            <a:r>
              <a:rPr lang="en-ZA" dirty="0"/>
              <a:t> </a:t>
            </a:r>
            <a:r>
              <a:rPr lang="en-ZA" dirty="0" err="1"/>
              <a:t>eos</a:t>
            </a:r>
            <a:r>
              <a:rPr lang="en-ZA" dirty="0"/>
              <a:t> et </a:t>
            </a:r>
            <a:r>
              <a:rPr lang="en-ZA" dirty="0" err="1"/>
              <a:t>accusam</a:t>
            </a:r>
            <a:r>
              <a:rPr lang="en-ZA" dirty="0"/>
              <a:t> et </a:t>
            </a:r>
            <a:r>
              <a:rPr lang="en-ZA" dirty="0" err="1"/>
              <a:t>justo</a:t>
            </a:r>
            <a:r>
              <a:rPr lang="en-ZA" dirty="0"/>
              <a:t> duo </a:t>
            </a:r>
            <a:r>
              <a:rPr lang="en-ZA" dirty="0" err="1"/>
              <a:t>dolores</a:t>
            </a:r>
            <a:r>
              <a:rPr lang="en-ZA" dirty="0"/>
              <a:t> et </a:t>
            </a:r>
            <a:r>
              <a:rPr lang="en-ZA" dirty="0" err="1"/>
              <a:t>ea</a:t>
            </a:r>
            <a:r>
              <a:rPr lang="en-ZA" dirty="0"/>
              <a:t> </a:t>
            </a:r>
            <a:r>
              <a:rPr lang="en-ZA" dirty="0" err="1"/>
              <a:t>rebum</a:t>
            </a:r>
            <a:r>
              <a:rPr lang="en-ZA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632181672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slide 1"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39554" y="1124744"/>
            <a:ext cx="8064896" cy="482453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</a:lstStyle>
          <a:p>
            <a:pPr lvl="0"/>
            <a:endParaRPr lang="en-ZA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540074" y="332658"/>
            <a:ext cx="8064374" cy="64735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ZA" dirty="0"/>
              <a:t>SHORT HEADING GOES HERE </a:t>
            </a:r>
          </a:p>
        </p:txBody>
      </p:sp>
    </p:spTree>
    <p:extLst>
      <p:ext uri="{BB962C8B-B14F-4D97-AF65-F5344CB8AC3E}">
        <p14:creationId xmlns:p14="http://schemas.microsoft.com/office/powerpoint/2010/main" xmlns="" val="2166029800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fld id="{BEE66811-7BA7-6845-A34C-EB2EA277F0FC}" type="datetimeFigureOut">
              <a:rPr lang="en-US" smtClean="0"/>
              <a:pPr/>
              <a:t>9/9/2019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19800" y="65482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fld id="{DB9737FC-D14B-5A4B-AE3D-50575B6B1E8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8388350" y="6356350"/>
            <a:ext cx="914400" cy="914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67656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2">
    <p:bg>
      <p:bgPr>
        <a:solidFill>
          <a:srgbClr val="0056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539552" y="548681"/>
            <a:ext cx="8064896" cy="20162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ZA" sz="6000" dirty="0"/>
              <a:t>Presentation title inserted here</a:t>
            </a:r>
            <a:endParaRPr lang="en-ZA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539551" y="2636912"/>
            <a:ext cx="8064897" cy="86409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Subheading inserted here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consetetur</a:t>
            </a:r>
            <a:r>
              <a:rPr lang="en-US" dirty="0"/>
              <a:t> </a:t>
            </a:r>
            <a:r>
              <a:rPr lang="en-US" dirty="0" err="1"/>
              <a:t>sadipscing</a:t>
            </a:r>
            <a:r>
              <a:rPr lang="en-US" dirty="0"/>
              <a:t> </a:t>
            </a:r>
            <a:r>
              <a:rPr lang="en-US" dirty="0" err="1"/>
              <a:t>elitr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nonumy</a:t>
            </a:r>
            <a:r>
              <a:rPr lang="en-US" dirty="0"/>
              <a:t> </a:t>
            </a:r>
            <a:r>
              <a:rPr lang="en-US" dirty="0" err="1"/>
              <a:t>eirmod</a:t>
            </a:r>
            <a:endParaRPr lang="en-ZA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539552" y="3429000"/>
            <a:ext cx="8064896" cy="576064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Presenter Name and Surname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4086706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090630135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 2">
    <p:bg>
      <p:bgPr>
        <a:solidFill>
          <a:srgbClr val="0056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539552" y="548681"/>
            <a:ext cx="8064896" cy="20162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ZA" sz="6000" dirty="0"/>
              <a:t>Presentation title inserted here</a:t>
            </a:r>
            <a:endParaRPr lang="en-ZA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539551" y="2636912"/>
            <a:ext cx="8064897" cy="86409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Subheading inserted here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consetetur</a:t>
            </a:r>
            <a:r>
              <a:rPr lang="en-US" dirty="0"/>
              <a:t> </a:t>
            </a:r>
            <a:r>
              <a:rPr lang="en-US" dirty="0" err="1"/>
              <a:t>sadipscing</a:t>
            </a:r>
            <a:r>
              <a:rPr lang="en-US" dirty="0"/>
              <a:t> </a:t>
            </a:r>
            <a:r>
              <a:rPr lang="en-US" dirty="0" err="1"/>
              <a:t>elitr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nonumy</a:t>
            </a:r>
            <a:r>
              <a:rPr lang="en-US" dirty="0"/>
              <a:t> </a:t>
            </a:r>
            <a:r>
              <a:rPr lang="en-US" dirty="0" err="1"/>
              <a:t>eirmod</a:t>
            </a:r>
            <a:endParaRPr lang="en-ZA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539552" y="3429000"/>
            <a:ext cx="8064896" cy="576064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Presenter Name and Surname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885979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6FCDE6F7-E124-4F52-A28F-A932133FBF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479377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Quote slide (long) 1">
    <p:bg>
      <p:bgPr>
        <a:solidFill>
          <a:srgbClr val="0056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39552" y="548680"/>
            <a:ext cx="8064896" cy="4824536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500" b="0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buNone/>
              <a:defRPr>
                <a:solidFill>
                  <a:schemeClr val="bg1"/>
                </a:solidFill>
              </a:defRPr>
            </a:lvl4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LONG QUOTE SLIDE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consetetur</a:t>
            </a:r>
            <a:r>
              <a:rPr lang="en-US" dirty="0"/>
              <a:t> </a:t>
            </a:r>
            <a:r>
              <a:rPr lang="en-US" dirty="0" err="1"/>
              <a:t>sadipscing</a:t>
            </a:r>
            <a:r>
              <a:rPr lang="en-US" dirty="0"/>
              <a:t> </a:t>
            </a:r>
            <a:r>
              <a:rPr lang="en-US" dirty="0" err="1"/>
              <a:t>elitr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nonumy</a:t>
            </a:r>
            <a:r>
              <a:rPr lang="en-US" dirty="0"/>
              <a:t> </a:t>
            </a:r>
            <a:r>
              <a:rPr lang="en-US" dirty="0" err="1"/>
              <a:t>eirmod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invidunt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aliquyam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voluptua</a:t>
            </a:r>
            <a:r>
              <a:rPr lang="en-US" dirty="0"/>
              <a:t>. At </a:t>
            </a:r>
            <a:r>
              <a:rPr lang="en-US" dirty="0" err="1"/>
              <a:t>vero</a:t>
            </a:r>
            <a:r>
              <a:rPr lang="en-US" dirty="0"/>
              <a:t> </a:t>
            </a:r>
            <a:r>
              <a:rPr lang="en-US" dirty="0" err="1"/>
              <a:t>eos</a:t>
            </a:r>
            <a:r>
              <a:rPr lang="en-US" dirty="0"/>
              <a:t> et </a:t>
            </a:r>
            <a:r>
              <a:rPr lang="en-US" dirty="0" err="1"/>
              <a:t>accusam</a:t>
            </a:r>
            <a:r>
              <a:rPr lang="en-US" dirty="0"/>
              <a:t> et </a:t>
            </a:r>
            <a:r>
              <a:rPr lang="en-US" dirty="0" err="1"/>
              <a:t>justo</a:t>
            </a:r>
            <a:r>
              <a:rPr lang="en-US" dirty="0"/>
              <a:t> duo </a:t>
            </a:r>
            <a:r>
              <a:rPr lang="en-US" dirty="0" err="1"/>
              <a:t>dolores</a:t>
            </a:r>
            <a:r>
              <a:rPr lang="en-US" dirty="0"/>
              <a:t> et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rebum</a:t>
            </a:r>
            <a:r>
              <a:rPr lang="en-US" dirty="0"/>
              <a:t>. Stet </a:t>
            </a:r>
            <a:r>
              <a:rPr lang="en-US" dirty="0" err="1"/>
              <a:t>clita</a:t>
            </a:r>
            <a:r>
              <a:rPr lang="en-US" dirty="0"/>
              <a:t> </a:t>
            </a:r>
            <a:r>
              <a:rPr lang="en-US" dirty="0" err="1"/>
              <a:t>kasd</a:t>
            </a:r>
            <a:r>
              <a:rPr lang="en-US" dirty="0"/>
              <a:t> </a:t>
            </a:r>
            <a:r>
              <a:rPr lang="en-US" dirty="0" err="1"/>
              <a:t>gubergren</a:t>
            </a:r>
            <a:r>
              <a:rPr lang="en-US" dirty="0"/>
              <a:t>, no sea </a:t>
            </a:r>
            <a:r>
              <a:rPr lang="en-US" dirty="0" err="1"/>
              <a:t>takimata</a:t>
            </a:r>
            <a:r>
              <a:rPr lang="en-US" dirty="0"/>
              <a:t> </a:t>
            </a:r>
            <a:r>
              <a:rPr lang="en-US" dirty="0" err="1"/>
              <a:t>sanctus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consetetur</a:t>
            </a:r>
            <a:r>
              <a:rPr lang="en-US" dirty="0"/>
              <a:t> </a:t>
            </a:r>
            <a:r>
              <a:rPr lang="en-US" dirty="0" err="1"/>
              <a:t>sadipscing</a:t>
            </a:r>
            <a:r>
              <a:rPr lang="en-US" dirty="0"/>
              <a:t> </a:t>
            </a:r>
            <a:r>
              <a:rPr lang="en-US" dirty="0" err="1"/>
              <a:t>elitr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nonumy</a:t>
            </a:r>
            <a:r>
              <a:rPr lang="en-US" dirty="0"/>
              <a:t> </a:t>
            </a:r>
            <a:r>
              <a:rPr lang="en-US" dirty="0" err="1"/>
              <a:t>eirmod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invidunt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aliquyam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voluptua</a:t>
            </a:r>
            <a:r>
              <a:rPr lang="en-US" dirty="0"/>
              <a:t>.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5804495"/>
            <a:ext cx="8064698" cy="360809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Source: Lorem Ipsum Dolor Sit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780410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fld id="{BEE66811-7BA7-6845-A34C-EB2EA277F0FC}" type="datetimeFigureOut">
              <a:rPr lang="en-US" smtClean="0"/>
              <a:pPr/>
              <a:t>9/9/2019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fld id="{DB9737FC-D14B-5A4B-AE3D-50575B6B1E8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64391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fld id="{BEE66811-7BA7-6845-A34C-EB2EA277F0FC}" type="datetimeFigureOut">
              <a:rPr lang="en-US" smtClean="0"/>
              <a:pPr/>
              <a:t>9/9/2019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19800" y="65482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fld id="{DB9737FC-D14B-5A4B-AE3D-50575B6B1E8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8388350" y="6356350"/>
            <a:ext cx="914400" cy="914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724593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fld id="{BEE66811-7BA7-6845-A34C-EB2EA277F0FC}" type="datetimeFigureOut">
              <a:rPr lang="en-US" smtClean="0"/>
              <a:pPr/>
              <a:t>9/9/2019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19800" y="65482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fld id="{DB9737FC-D14B-5A4B-AE3D-50575B6B1E8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8388350" y="6356350"/>
            <a:ext cx="914400" cy="914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34576685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6FCDE6F7-E124-4F52-A28F-A932133FBF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338563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ote slide (long) 1">
    <p:bg>
      <p:bgPr>
        <a:solidFill>
          <a:srgbClr val="0056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39552" y="548680"/>
            <a:ext cx="8064896" cy="4824536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500" b="0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buNone/>
              <a:defRPr>
                <a:solidFill>
                  <a:schemeClr val="bg1"/>
                </a:solidFill>
              </a:defRPr>
            </a:lvl4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LONG QUOTE SLIDE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consetetur</a:t>
            </a:r>
            <a:r>
              <a:rPr lang="en-US" dirty="0"/>
              <a:t> </a:t>
            </a:r>
            <a:r>
              <a:rPr lang="en-US" dirty="0" err="1"/>
              <a:t>sadipscing</a:t>
            </a:r>
            <a:r>
              <a:rPr lang="en-US" dirty="0"/>
              <a:t> </a:t>
            </a:r>
            <a:r>
              <a:rPr lang="en-US" dirty="0" err="1"/>
              <a:t>elitr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nonumy</a:t>
            </a:r>
            <a:r>
              <a:rPr lang="en-US" dirty="0"/>
              <a:t> </a:t>
            </a:r>
            <a:r>
              <a:rPr lang="en-US" dirty="0" err="1"/>
              <a:t>eirmod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invidunt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aliquyam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voluptua</a:t>
            </a:r>
            <a:r>
              <a:rPr lang="en-US" dirty="0"/>
              <a:t>. At </a:t>
            </a:r>
            <a:r>
              <a:rPr lang="en-US" dirty="0" err="1"/>
              <a:t>vero</a:t>
            </a:r>
            <a:r>
              <a:rPr lang="en-US" dirty="0"/>
              <a:t> </a:t>
            </a:r>
            <a:r>
              <a:rPr lang="en-US" dirty="0" err="1"/>
              <a:t>eos</a:t>
            </a:r>
            <a:r>
              <a:rPr lang="en-US" dirty="0"/>
              <a:t> et </a:t>
            </a:r>
            <a:r>
              <a:rPr lang="en-US" dirty="0" err="1"/>
              <a:t>accusam</a:t>
            </a:r>
            <a:r>
              <a:rPr lang="en-US" dirty="0"/>
              <a:t> et </a:t>
            </a:r>
            <a:r>
              <a:rPr lang="en-US" dirty="0" err="1"/>
              <a:t>justo</a:t>
            </a:r>
            <a:r>
              <a:rPr lang="en-US" dirty="0"/>
              <a:t> duo </a:t>
            </a:r>
            <a:r>
              <a:rPr lang="en-US" dirty="0" err="1"/>
              <a:t>dolores</a:t>
            </a:r>
            <a:r>
              <a:rPr lang="en-US" dirty="0"/>
              <a:t> et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rebum</a:t>
            </a:r>
            <a:r>
              <a:rPr lang="en-US" dirty="0"/>
              <a:t>. Stet </a:t>
            </a:r>
            <a:r>
              <a:rPr lang="en-US" dirty="0" err="1"/>
              <a:t>clita</a:t>
            </a:r>
            <a:r>
              <a:rPr lang="en-US" dirty="0"/>
              <a:t> </a:t>
            </a:r>
            <a:r>
              <a:rPr lang="en-US" dirty="0" err="1"/>
              <a:t>kasd</a:t>
            </a:r>
            <a:r>
              <a:rPr lang="en-US" dirty="0"/>
              <a:t> </a:t>
            </a:r>
            <a:r>
              <a:rPr lang="en-US" dirty="0" err="1"/>
              <a:t>gubergren</a:t>
            </a:r>
            <a:r>
              <a:rPr lang="en-US" dirty="0"/>
              <a:t>, no sea </a:t>
            </a:r>
            <a:r>
              <a:rPr lang="en-US" dirty="0" err="1"/>
              <a:t>takimata</a:t>
            </a:r>
            <a:r>
              <a:rPr lang="en-US" dirty="0"/>
              <a:t> </a:t>
            </a:r>
            <a:r>
              <a:rPr lang="en-US" dirty="0" err="1"/>
              <a:t>sanctus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consetetur</a:t>
            </a:r>
            <a:r>
              <a:rPr lang="en-US" dirty="0"/>
              <a:t> </a:t>
            </a:r>
            <a:r>
              <a:rPr lang="en-US" dirty="0" err="1"/>
              <a:t>sadipscing</a:t>
            </a:r>
            <a:r>
              <a:rPr lang="en-US" dirty="0"/>
              <a:t> </a:t>
            </a:r>
            <a:r>
              <a:rPr lang="en-US" dirty="0" err="1"/>
              <a:t>elitr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nonumy</a:t>
            </a:r>
            <a:r>
              <a:rPr lang="en-US" dirty="0"/>
              <a:t> </a:t>
            </a:r>
            <a:r>
              <a:rPr lang="en-US" dirty="0" err="1"/>
              <a:t>eirmod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invidunt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aliquyam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voluptua</a:t>
            </a:r>
            <a:r>
              <a:rPr lang="en-US" dirty="0"/>
              <a:t>.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5804495"/>
            <a:ext cx="8064698" cy="360809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Source: Lorem Ipsum Dolor Sit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10727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fld id="{BEE66811-7BA7-6845-A34C-EB2EA277F0FC}" type="datetimeFigureOut">
              <a:rPr lang="en-US" smtClean="0"/>
              <a:pPr/>
              <a:t>9/9/2019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fld id="{DB9737FC-D14B-5A4B-AE3D-50575B6B1E8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60694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18880149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bg>
      <p:bgPr>
        <a:solidFill>
          <a:srgbClr val="0056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539552" y="549399"/>
            <a:ext cx="8064896" cy="295160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ZA" sz="6000" dirty="0"/>
              <a:t>PRESENTATION TITLE INSERTED HERE</a:t>
            </a:r>
            <a:endParaRPr lang="en-ZA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539551" y="3645024"/>
            <a:ext cx="8064897" cy="86409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SUBHEADING INSERTED HERE LOREM IPSUM DOLOR SIT AMET, CONSETETUR SADIPSCING ELITR, SED DIAM NONUMY EIRMOD</a:t>
            </a:r>
            <a:endParaRPr lang="en-ZA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539552" y="4581128"/>
            <a:ext cx="8064896" cy="576064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Presenter </a:t>
            </a:r>
            <a:r>
              <a:rPr lang="en-US" dirty="0"/>
              <a:t>Name and Surname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078894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bg>
      <p:bgPr>
        <a:solidFill>
          <a:srgbClr val="0056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539552" y="548681"/>
            <a:ext cx="8064896" cy="20162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ZA" sz="6000" dirty="0"/>
              <a:t>Presentation title inserted here</a:t>
            </a:r>
            <a:endParaRPr lang="en-ZA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539551" y="2636912"/>
            <a:ext cx="8064897" cy="86409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Subheading inserted here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consetetur</a:t>
            </a:r>
            <a:r>
              <a:rPr lang="en-US" dirty="0"/>
              <a:t> </a:t>
            </a:r>
            <a:r>
              <a:rPr lang="en-US" dirty="0" err="1"/>
              <a:t>sadipscing</a:t>
            </a:r>
            <a:r>
              <a:rPr lang="en-US" dirty="0"/>
              <a:t> </a:t>
            </a:r>
            <a:r>
              <a:rPr lang="en-US" dirty="0" err="1"/>
              <a:t>elitr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nonumy</a:t>
            </a:r>
            <a:r>
              <a:rPr lang="en-US" dirty="0"/>
              <a:t> </a:t>
            </a:r>
            <a:r>
              <a:rPr lang="en-US" dirty="0" err="1"/>
              <a:t>eirmod</a:t>
            </a:r>
            <a:endParaRPr lang="en-ZA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539552" y="3429000"/>
            <a:ext cx="8064896" cy="576064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Presenter Name and Surname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446547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bg>
      <p:bgPr>
        <a:solidFill>
          <a:srgbClr val="0056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539551" y="1268760"/>
            <a:ext cx="8064897" cy="72008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Subheading inserted here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consetetur</a:t>
            </a:r>
            <a:r>
              <a:rPr lang="en-US" dirty="0"/>
              <a:t> </a:t>
            </a:r>
            <a:r>
              <a:rPr lang="en-US" dirty="0" err="1"/>
              <a:t>sadipscing</a:t>
            </a:r>
            <a:r>
              <a:rPr lang="en-US" dirty="0"/>
              <a:t> </a:t>
            </a:r>
            <a:r>
              <a:rPr lang="en-US" dirty="0" err="1"/>
              <a:t>elitr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nonumy</a:t>
            </a:r>
            <a:r>
              <a:rPr lang="en-US" dirty="0"/>
              <a:t> </a:t>
            </a:r>
            <a:r>
              <a:rPr lang="en-US" dirty="0" err="1"/>
              <a:t>eirmod</a:t>
            </a:r>
            <a:endParaRPr lang="en-ZA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539552" y="2060848"/>
            <a:ext cx="8064896" cy="576064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Presenter Name and Surname</a:t>
            </a:r>
            <a:endParaRPr lang="en-ZA" dirty="0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39552" y="548680"/>
            <a:ext cx="8064896" cy="648072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1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Presentation title inserted here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723703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ing">
    <p:bg>
      <p:bgPr>
        <a:solidFill>
          <a:srgbClr val="0056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539551" y="2780928"/>
            <a:ext cx="8064897" cy="72008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Description of this section</a:t>
            </a:r>
            <a:endParaRPr lang="en-Z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539552" y="2204864"/>
            <a:ext cx="8064896" cy="5048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400" b="1" baseline="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ZA" dirty="0"/>
              <a:t>SECTION HEADING</a:t>
            </a:r>
          </a:p>
        </p:txBody>
      </p:sp>
    </p:spTree>
    <p:extLst>
      <p:ext uri="{BB962C8B-B14F-4D97-AF65-F5344CB8AC3E}">
        <p14:creationId xmlns:p14="http://schemas.microsoft.com/office/powerpoint/2010/main" xmlns="" val="2899748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(long) 1">
    <p:bg>
      <p:bgPr>
        <a:solidFill>
          <a:srgbClr val="0056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39552" y="548680"/>
            <a:ext cx="8064896" cy="4824536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500" b="0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buNone/>
              <a:defRPr>
                <a:solidFill>
                  <a:schemeClr val="bg1"/>
                </a:solidFill>
              </a:defRPr>
            </a:lvl4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LONG QUOTE SLIDE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consetetur</a:t>
            </a:r>
            <a:r>
              <a:rPr lang="en-US" dirty="0"/>
              <a:t> </a:t>
            </a:r>
            <a:r>
              <a:rPr lang="en-US" dirty="0" err="1"/>
              <a:t>sadipscing</a:t>
            </a:r>
            <a:r>
              <a:rPr lang="en-US" dirty="0"/>
              <a:t> </a:t>
            </a:r>
            <a:r>
              <a:rPr lang="en-US" dirty="0" err="1"/>
              <a:t>elitr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nonumy</a:t>
            </a:r>
            <a:r>
              <a:rPr lang="en-US" dirty="0"/>
              <a:t> </a:t>
            </a:r>
            <a:r>
              <a:rPr lang="en-US" dirty="0" err="1"/>
              <a:t>eirmod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invidunt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aliquyam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voluptua</a:t>
            </a:r>
            <a:r>
              <a:rPr lang="en-US" dirty="0"/>
              <a:t>. At </a:t>
            </a:r>
            <a:r>
              <a:rPr lang="en-US" dirty="0" err="1"/>
              <a:t>vero</a:t>
            </a:r>
            <a:r>
              <a:rPr lang="en-US" dirty="0"/>
              <a:t> </a:t>
            </a:r>
            <a:r>
              <a:rPr lang="en-US" dirty="0" err="1"/>
              <a:t>eos</a:t>
            </a:r>
            <a:r>
              <a:rPr lang="en-US" dirty="0"/>
              <a:t> et </a:t>
            </a:r>
            <a:r>
              <a:rPr lang="en-US" dirty="0" err="1"/>
              <a:t>accusam</a:t>
            </a:r>
            <a:r>
              <a:rPr lang="en-US" dirty="0"/>
              <a:t> et </a:t>
            </a:r>
            <a:r>
              <a:rPr lang="en-US" dirty="0" err="1"/>
              <a:t>justo</a:t>
            </a:r>
            <a:r>
              <a:rPr lang="en-US" dirty="0"/>
              <a:t> duo </a:t>
            </a:r>
            <a:r>
              <a:rPr lang="en-US" dirty="0" err="1"/>
              <a:t>dolores</a:t>
            </a:r>
            <a:r>
              <a:rPr lang="en-US" dirty="0"/>
              <a:t> et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rebum</a:t>
            </a:r>
            <a:r>
              <a:rPr lang="en-US" dirty="0"/>
              <a:t>. Stet </a:t>
            </a:r>
            <a:r>
              <a:rPr lang="en-US" dirty="0" err="1"/>
              <a:t>clita</a:t>
            </a:r>
            <a:r>
              <a:rPr lang="en-US" dirty="0"/>
              <a:t> </a:t>
            </a:r>
            <a:r>
              <a:rPr lang="en-US" dirty="0" err="1"/>
              <a:t>kasd</a:t>
            </a:r>
            <a:r>
              <a:rPr lang="en-US" dirty="0"/>
              <a:t> </a:t>
            </a:r>
            <a:r>
              <a:rPr lang="en-US" dirty="0" err="1"/>
              <a:t>gubergren</a:t>
            </a:r>
            <a:r>
              <a:rPr lang="en-US" dirty="0"/>
              <a:t>, no sea </a:t>
            </a:r>
            <a:r>
              <a:rPr lang="en-US" dirty="0" err="1"/>
              <a:t>takimata</a:t>
            </a:r>
            <a:r>
              <a:rPr lang="en-US" dirty="0"/>
              <a:t> </a:t>
            </a:r>
            <a:r>
              <a:rPr lang="en-US" dirty="0" err="1"/>
              <a:t>sanctus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consetetur</a:t>
            </a:r>
            <a:r>
              <a:rPr lang="en-US" dirty="0"/>
              <a:t> </a:t>
            </a:r>
            <a:r>
              <a:rPr lang="en-US" dirty="0" err="1"/>
              <a:t>sadipscing</a:t>
            </a:r>
            <a:r>
              <a:rPr lang="en-US" dirty="0"/>
              <a:t> </a:t>
            </a:r>
            <a:r>
              <a:rPr lang="en-US" dirty="0" err="1"/>
              <a:t>elitr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nonumy</a:t>
            </a:r>
            <a:r>
              <a:rPr lang="en-US" dirty="0"/>
              <a:t> </a:t>
            </a:r>
            <a:r>
              <a:rPr lang="en-US" dirty="0" err="1"/>
              <a:t>eirmod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invidunt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aliquyam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voluptua</a:t>
            </a:r>
            <a:r>
              <a:rPr lang="en-US" dirty="0"/>
              <a:t>.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5804495"/>
            <a:ext cx="8064698" cy="360809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Source: Lorem Ipsum Dolor Sit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232743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(long)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39552" y="548680"/>
            <a:ext cx="8064896" cy="4824536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500" b="0">
                <a:solidFill>
                  <a:srgbClr val="000000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LONG QUOTE SLIDE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consetetur</a:t>
            </a:r>
            <a:r>
              <a:rPr lang="en-US" dirty="0"/>
              <a:t> </a:t>
            </a:r>
            <a:r>
              <a:rPr lang="en-US" dirty="0" err="1"/>
              <a:t>sadipscing</a:t>
            </a:r>
            <a:r>
              <a:rPr lang="en-US" dirty="0"/>
              <a:t> </a:t>
            </a:r>
            <a:r>
              <a:rPr lang="en-US" dirty="0" err="1"/>
              <a:t>elitr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nonumy</a:t>
            </a:r>
            <a:r>
              <a:rPr lang="en-US" dirty="0"/>
              <a:t> </a:t>
            </a:r>
            <a:r>
              <a:rPr lang="en-US" dirty="0" err="1"/>
              <a:t>eirmod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invidunt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aliquyam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voluptua</a:t>
            </a:r>
            <a:r>
              <a:rPr lang="en-US" dirty="0"/>
              <a:t>. At </a:t>
            </a:r>
            <a:r>
              <a:rPr lang="en-US" dirty="0" err="1"/>
              <a:t>vero</a:t>
            </a:r>
            <a:r>
              <a:rPr lang="en-US" dirty="0"/>
              <a:t> </a:t>
            </a:r>
            <a:r>
              <a:rPr lang="en-US" dirty="0" err="1"/>
              <a:t>eos</a:t>
            </a:r>
            <a:r>
              <a:rPr lang="en-US" dirty="0"/>
              <a:t> et </a:t>
            </a:r>
            <a:r>
              <a:rPr lang="en-US" dirty="0" err="1"/>
              <a:t>accusam</a:t>
            </a:r>
            <a:r>
              <a:rPr lang="en-US" dirty="0"/>
              <a:t> et </a:t>
            </a:r>
            <a:r>
              <a:rPr lang="en-US" dirty="0" err="1"/>
              <a:t>justo</a:t>
            </a:r>
            <a:r>
              <a:rPr lang="en-US" dirty="0"/>
              <a:t> duo </a:t>
            </a:r>
            <a:r>
              <a:rPr lang="en-US" dirty="0" err="1"/>
              <a:t>dolores</a:t>
            </a:r>
            <a:r>
              <a:rPr lang="en-US" dirty="0"/>
              <a:t> et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rebum</a:t>
            </a:r>
            <a:r>
              <a:rPr lang="en-US" dirty="0"/>
              <a:t>. Stet </a:t>
            </a:r>
            <a:r>
              <a:rPr lang="en-US" dirty="0" err="1"/>
              <a:t>clita</a:t>
            </a:r>
            <a:r>
              <a:rPr lang="en-US" dirty="0"/>
              <a:t> </a:t>
            </a:r>
            <a:r>
              <a:rPr lang="en-US" dirty="0" err="1"/>
              <a:t>kasd</a:t>
            </a:r>
            <a:r>
              <a:rPr lang="en-US" dirty="0"/>
              <a:t> </a:t>
            </a:r>
            <a:r>
              <a:rPr lang="en-US" dirty="0" err="1"/>
              <a:t>gubergren</a:t>
            </a:r>
            <a:r>
              <a:rPr lang="en-US" dirty="0"/>
              <a:t>, no sea </a:t>
            </a:r>
            <a:r>
              <a:rPr lang="en-US" dirty="0" err="1"/>
              <a:t>takimata</a:t>
            </a:r>
            <a:r>
              <a:rPr lang="en-US" dirty="0"/>
              <a:t> </a:t>
            </a:r>
            <a:r>
              <a:rPr lang="en-US" dirty="0" err="1"/>
              <a:t>sanctus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consetetur</a:t>
            </a:r>
            <a:r>
              <a:rPr lang="en-US" dirty="0"/>
              <a:t> </a:t>
            </a:r>
            <a:r>
              <a:rPr lang="en-US" dirty="0" err="1"/>
              <a:t>sadipscing</a:t>
            </a:r>
            <a:r>
              <a:rPr lang="en-US" dirty="0"/>
              <a:t> </a:t>
            </a:r>
            <a:r>
              <a:rPr lang="en-US" dirty="0" err="1"/>
              <a:t>elitr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nonumy</a:t>
            </a:r>
            <a:r>
              <a:rPr lang="en-US" dirty="0"/>
              <a:t> </a:t>
            </a:r>
            <a:r>
              <a:rPr lang="en-US" dirty="0" err="1"/>
              <a:t>eirmod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invidunt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aliquyam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voluptua</a:t>
            </a:r>
            <a:r>
              <a:rPr lang="en-US" dirty="0"/>
              <a:t>.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5804495"/>
            <a:ext cx="8064698" cy="360809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solidFill>
                  <a:srgbClr val="000000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Source: Lorem Ipsum Dolor Sit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626827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(short) 1">
    <p:bg>
      <p:bgPr>
        <a:solidFill>
          <a:srgbClr val="0056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39552" y="1916832"/>
            <a:ext cx="8064896" cy="1728192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500" b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SHORT QUOTE SLIDE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consetetur</a:t>
            </a:r>
            <a:r>
              <a:rPr lang="en-US" dirty="0"/>
              <a:t> </a:t>
            </a:r>
            <a:r>
              <a:rPr lang="en-US" dirty="0" err="1"/>
              <a:t>sadipscing</a:t>
            </a:r>
            <a:r>
              <a:rPr lang="en-US" dirty="0"/>
              <a:t> </a:t>
            </a:r>
            <a:r>
              <a:rPr lang="en-US" dirty="0" err="1"/>
              <a:t>elitr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nonumy</a:t>
            </a:r>
            <a:r>
              <a:rPr lang="en-US" dirty="0"/>
              <a:t> </a:t>
            </a:r>
            <a:r>
              <a:rPr lang="en-US" dirty="0" err="1"/>
              <a:t>eirmod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invidunt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aliquyam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voluptua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3989707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(short)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39552" y="1916832"/>
            <a:ext cx="8064896" cy="1728192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500" b="0">
                <a:solidFill>
                  <a:srgbClr val="000000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SHORT QUOTE SLIDE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consetetur</a:t>
            </a:r>
            <a:r>
              <a:rPr lang="en-US" dirty="0"/>
              <a:t> </a:t>
            </a:r>
            <a:r>
              <a:rPr lang="en-US" dirty="0" err="1"/>
              <a:t>sadipscing</a:t>
            </a:r>
            <a:r>
              <a:rPr lang="en-US" dirty="0"/>
              <a:t> </a:t>
            </a:r>
            <a:r>
              <a:rPr lang="en-US" dirty="0" err="1"/>
              <a:t>elitr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nonumy</a:t>
            </a:r>
            <a:r>
              <a:rPr lang="en-US" dirty="0"/>
              <a:t> </a:t>
            </a:r>
            <a:r>
              <a:rPr lang="en-US" dirty="0" err="1"/>
              <a:t>eirmod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invidunt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aliquyam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voluptua</a:t>
            </a:r>
            <a:r>
              <a:rPr lang="en-US" dirty="0"/>
              <a:t>.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5804495"/>
            <a:ext cx="8064698" cy="360809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solidFill>
                  <a:srgbClr val="000000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Source: Lorem Ipsum Dolor Sit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4093982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lide 1">
    <p:bg>
      <p:bgPr>
        <a:solidFill>
          <a:srgbClr val="0056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2124820" y="1700832"/>
            <a:ext cx="4895452" cy="252025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ZA" dirty="0"/>
              <a:t>Insert icon(s)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540074" y="333375"/>
            <a:ext cx="8064374" cy="863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ZA" dirty="0"/>
              <a:t>SHORT HEADING GOES HERE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539553" y="4941168"/>
            <a:ext cx="8064894" cy="9366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en-ZA" dirty="0"/>
              <a:t>Short description with a xx% goes here</a:t>
            </a:r>
          </a:p>
        </p:txBody>
      </p:sp>
    </p:spTree>
    <p:extLst>
      <p:ext uri="{BB962C8B-B14F-4D97-AF65-F5344CB8AC3E}">
        <p14:creationId xmlns:p14="http://schemas.microsoft.com/office/powerpoint/2010/main" xmlns="" val="936146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2124820" y="1700832"/>
            <a:ext cx="4895452" cy="252025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000000"/>
                </a:solidFill>
              </a:defRPr>
            </a:lvl1pPr>
          </a:lstStyle>
          <a:p>
            <a:r>
              <a:rPr lang="en-ZA" dirty="0"/>
              <a:t>Insert icon(s)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540074" y="333375"/>
            <a:ext cx="8064374" cy="863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4000">
                <a:solidFill>
                  <a:srgbClr val="000000"/>
                </a:solidFill>
              </a:defRPr>
            </a:lvl1pPr>
          </a:lstStyle>
          <a:p>
            <a:pPr lvl="0"/>
            <a:r>
              <a:rPr lang="en-ZA" dirty="0"/>
              <a:t>SHORT HEADING GOES HERE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539551" y="4941168"/>
            <a:ext cx="8064898" cy="9366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000000"/>
                </a:solidFill>
              </a:defRPr>
            </a:lvl1pPr>
          </a:lstStyle>
          <a:p>
            <a:pPr lvl="0"/>
            <a:r>
              <a:rPr lang="en-ZA" dirty="0"/>
              <a:t>Short description with a xx% goes here</a:t>
            </a:r>
          </a:p>
        </p:txBody>
      </p:sp>
    </p:spTree>
    <p:extLst>
      <p:ext uri="{BB962C8B-B14F-4D97-AF65-F5344CB8AC3E}">
        <p14:creationId xmlns:p14="http://schemas.microsoft.com/office/powerpoint/2010/main" xmlns="" val="2239327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CC41134-1C6F-4284-B12F-30CD73917DE7}" type="datetimeFigureOut">
              <a:rPr lang="en-ZA" smtClean="0"/>
              <a:pPr/>
              <a:t>2019/09/09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3284DE6-A14E-450E-9204-FF7EB28CD8E9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3024097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lide 3">
    <p:bg>
      <p:bgPr>
        <a:solidFill>
          <a:srgbClr val="0056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1332732" y="764704"/>
            <a:ext cx="6479628" cy="25922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ZA" dirty="0"/>
              <a:t>Insert icon(s)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539551" y="3861048"/>
            <a:ext cx="8064898" cy="21602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en-ZA" dirty="0"/>
              <a:t>Short description with a xx% goes here. Lorem ipsum </a:t>
            </a:r>
            <a:r>
              <a:rPr lang="en-ZA" dirty="0" err="1"/>
              <a:t>dolor</a:t>
            </a:r>
            <a:r>
              <a:rPr lang="en-ZA" dirty="0"/>
              <a:t> sit </a:t>
            </a:r>
            <a:r>
              <a:rPr lang="en-ZA" dirty="0" err="1"/>
              <a:t>amet</a:t>
            </a:r>
            <a:r>
              <a:rPr lang="en-ZA" dirty="0"/>
              <a:t>, </a:t>
            </a:r>
            <a:r>
              <a:rPr lang="en-ZA" dirty="0" err="1"/>
              <a:t>consetetur</a:t>
            </a:r>
            <a:r>
              <a:rPr lang="en-ZA" dirty="0"/>
              <a:t> </a:t>
            </a:r>
            <a:r>
              <a:rPr lang="en-ZA" dirty="0" err="1"/>
              <a:t>sadipscing</a:t>
            </a:r>
            <a:r>
              <a:rPr lang="en-ZA" dirty="0"/>
              <a:t> </a:t>
            </a:r>
            <a:r>
              <a:rPr lang="en-ZA" dirty="0" err="1"/>
              <a:t>elitr</a:t>
            </a:r>
            <a:r>
              <a:rPr lang="en-ZA" dirty="0"/>
              <a:t>, </a:t>
            </a:r>
            <a:r>
              <a:rPr lang="en-ZA" dirty="0" err="1"/>
              <a:t>sed</a:t>
            </a:r>
            <a:r>
              <a:rPr lang="en-ZA" dirty="0"/>
              <a:t> </a:t>
            </a:r>
            <a:r>
              <a:rPr lang="en-ZA" dirty="0" err="1"/>
              <a:t>diam</a:t>
            </a:r>
            <a:r>
              <a:rPr lang="en-ZA" dirty="0"/>
              <a:t> </a:t>
            </a:r>
            <a:r>
              <a:rPr lang="en-ZA" dirty="0" err="1"/>
              <a:t>nonumy</a:t>
            </a:r>
            <a:r>
              <a:rPr lang="en-ZA" dirty="0"/>
              <a:t> </a:t>
            </a:r>
            <a:r>
              <a:rPr lang="en-ZA" dirty="0" err="1"/>
              <a:t>eirmod</a:t>
            </a:r>
            <a:r>
              <a:rPr lang="en-ZA" dirty="0"/>
              <a:t> </a:t>
            </a:r>
            <a:r>
              <a:rPr lang="en-ZA" dirty="0" err="1"/>
              <a:t>tempor</a:t>
            </a:r>
            <a:r>
              <a:rPr lang="en-ZA" dirty="0"/>
              <a:t> </a:t>
            </a:r>
            <a:r>
              <a:rPr lang="en-ZA" dirty="0" err="1"/>
              <a:t>invidunt</a:t>
            </a:r>
            <a:r>
              <a:rPr lang="en-ZA" dirty="0"/>
              <a:t> </a:t>
            </a:r>
            <a:r>
              <a:rPr lang="en-ZA" dirty="0" err="1"/>
              <a:t>ut</a:t>
            </a:r>
            <a:r>
              <a:rPr lang="en-ZA" dirty="0"/>
              <a:t> </a:t>
            </a:r>
            <a:r>
              <a:rPr lang="en-ZA" dirty="0" err="1"/>
              <a:t>labore</a:t>
            </a:r>
            <a:r>
              <a:rPr lang="en-ZA" dirty="0"/>
              <a:t> et </a:t>
            </a:r>
            <a:r>
              <a:rPr lang="en-ZA" dirty="0" err="1"/>
              <a:t>dolore</a:t>
            </a:r>
            <a:r>
              <a:rPr lang="en-ZA" dirty="0"/>
              <a:t> magna </a:t>
            </a:r>
            <a:r>
              <a:rPr lang="en-ZA" dirty="0" err="1"/>
              <a:t>aliquyam</a:t>
            </a:r>
            <a:r>
              <a:rPr lang="en-ZA" dirty="0"/>
              <a:t> </a:t>
            </a:r>
            <a:r>
              <a:rPr lang="en-ZA" dirty="0" err="1"/>
              <a:t>erat</a:t>
            </a:r>
            <a:r>
              <a:rPr lang="en-ZA" dirty="0"/>
              <a:t>, </a:t>
            </a:r>
            <a:r>
              <a:rPr lang="en-ZA" dirty="0" err="1"/>
              <a:t>sed</a:t>
            </a:r>
            <a:r>
              <a:rPr lang="en-ZA" dirty="0"/>
              <a:t> </a:t>
            </a:r>
            <a:r>
              <a:rPr lang="en-ZA" dirty="0" err="1"/>
              <a:t>diam</a:t>
            </a:r>
            <a:r>
              <a:rPr lang="en-ZA" dirty="0"/>
              <a:t> </a:t>
            </a:r>
            <a:r>
              <a:rPr lang="en-ZA" dirty="0" err="1"/>
              <a:t>voluptua</a:t>
            </a:r>
            <a:r>
              <a:rPr lang="en-ZA" dirty="0"/>
              <a:t>. At </a:t>
            </a:r>
            <a:r>
              <a:rPr lang="en-ZA" dirty="0" err="1"/>
              <a:t>vero</a:t>
            </a:r>
            <a:r>
              <a:rPr lang="en-ZA" dirty="0"/>
              <a:t> </a:t>
            </a:r>
            <a:r>
              <a:rPr lang="en-ZA" dirty="0" err="1"/>
              <a:t>eos</a:t>
            </a:r>
            <a:r>
              <a:rPr lang="en-ZA" dirty="0"/>
              <a:t> et </a:t>
            </a:r>
            <a:r>
              <a:rPr lang="en-ZA" dirty="0" err="1"/>
              <a:t>accusam</a:t>
            </a:r>
            <a:r>
              <a:rPr lang="en-ZA" dirty="0"/>
              <a:t> et </a:t>
            </a:r>
            <a:r>
              <a:rPr lang="en-ZA" dirty="0" err="1"/>
              <a:t>justo</a:t>
            </a:r>
            <a:r>
              <a:rPr lang="en-ZA" dirty="0"/>
              <a:t> duo </a:t>
            </a:r>
            <a:r>
              <a:rPr lang="en-ZA" dirty="0" err="1"/>
              <a:t>dolores</a:t>
            </a:r>
            <a:r>
              <a:rPr lang="en-ZA" dirty="0"/>
              <a:t> et </a:t>
            </a:r>
            <a:r>
              <a:rPr lang="en-ZA" dirty="0" err="1"/>
              <a:t>ea</a:t>
            </a:r>
            <a:r>
              <a:rPr lang="en-ZA" dirty="0"/>
              <a:t> </a:t>
            </a:r>
            <a:r>
              <a:rPr lang="en-ZA" dirty="0" err="1"/>
              <a:t>rebum</a:t>
            </a:r>
            <a:r>
              <a:rPr lang="en-ZA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693222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lide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1332732" y="764704"/>
            <a:ext cx="6479628" cy="25922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000000"/>
                </a:solidFill>
              </a:defRPr>
            </a:lvl1pPr>
          </a:lstStyle>
          <a:p>
            <a:r>
              <a:rPr lang="en-ZA" dirty="0"/>
              <a:t>Insert icon(s)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539551" y="3861048"/>
            <a:ext cx="8064898" cy="21602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000000"/>
                </a:solidFill>
              </a:defRPr>
            </a:lvl1pPr>
          </a:lstStyle>
          <a:p>
            <a:pPr lvl="0"/>
            <a:r>
              <a:rPr lang="en-ZA" dirty="0"/>
              <a:t>Short description with a xx% goes here. Lorem ipsum </a:t>
            </a:r>
            <a:r>
              <a:rPr lang="en-ZA" dirty="0" err="1"/>
              <a:t>dolor</a:t>
            </a:r>
            <a:r>
              <a:rPr lang="en-ZA" dirty="0"/>
              <a:t> sit </a:t>
            </a:r>
            <a:r>
              <a:rPr lang="en-ZA" dirty="0" err="1"/>
              <a:t>amet</a:t>
            </a:r>
            <a:r>
              <a:rPr lang="en-ZA" dirty="0"/>
              <a:t>, </a:t>
            </a:r>
            <a:r>
              <a:rPr lang="en-ZA" dirty="0" err="1"/>
              <a:t>consetetur</a:t>
            </a:r>
            <a:r>
              <a:rPr lang="en-ZA" dirty="0"/>
              <a:t> </a:t>
            </a:r>
            <a:r>
              <a:rPr lang="en-ZA" dirty="0" err="1"/>
              <a:t>sadipscing</a:t>
            </a:r>
            <a:r>
              <a:rPr lang="en-ZA" dirty="0"/>
              <a:t> </a:t>
            </a:r>
            <a:r>
              <a:rPr lang="en-ZA" dirty="0" err="1"/>
              <a:t>elitr</a:t>
            </a:r>
            <a:r>
              <a:rPr lang="en-ZA" dirty="0"/>
              <a:t>, </a:t>
            </a:r>
            <a:r>
              <a:rPr lang="en-ZA" dirty="0" err="1"/>
              <a:t>sed</a:t>
            </a:r>
            <a:r>
              <a:rPr lang="en-ZA" dirty="0"/>
              <a:t> </a:t>
            </a:r>
            <a:r>
              <a:rPr lang="en-ZA" dirty="0" err="1"/>
              <a:t>diam</a:t>
            </a:r>
            <a:r>
              <a:rPr lang="en-ZA" dirty="0"/>
              <a:t> </a:t>
            </a:r>
            <a:r>
              <a:rPr lang="en-ZA" dirty="0" err="1"/>
              <a:t>nonumy</a:t>
            </a:r>
            <a:r>
              <a:rPr lang="en-ZA" dirty="0"/>
              <a:t> </a:t>
            </a:r>
            <a:r>
              <a:rPr lang="en-ZA" dirty="0" err="1"/>
              <a:t>eirmod</a:t>
            </a:r>
            <a:r>
              <a:rPr lang="en-ZA" dirty="0"/>
              <a:t> </a:t>
            </a:r>
            <a:r>
              <a:rPr lang="en-ZA" dirty="0" err="1"/>
              <a:t>tempor</a:t>
            </a:r>
            <a:r>
              <a:rPr lang="en-ZA" dirty="0"/>
              <a:t> </a:t>
            </a:r>
            <a:r>
              <a:rPr lang="en-ZA" dirty="0" err="1"/>
              <a:t>invidunt</a:t>
            </a:r>
            <a:r>
              <a:rPr lang="en-ZA" dirty="0"/>
              <a:t> </a:t>
            </a:r>
            <a:r>
              <a:rPr lang="en-ZA" dirty="0" err="1"/>
              <a:t>ut</a:t>
            </a:r>
            <a:r>
              <a:rPr lang="en-ZA" dirty="0"/>
              <a:t> </a:t>
            </a:r>
            <a:r>
              <a:rPr lang="en-ZA" dirty="0" err="1"/>
              <a:t>labore</a:t>
            </a:r>
            <a:r>
              <a:rPr lang="en-ZA" dirty="0"/>
              <a:t> et </a:t>
            </a:r>
            <a:r>
              <a:rPr lang="en-ZA" dirty="0" err="1"/>
              <a:t>dolore</a:t>
            </a:r>
            <a:r>
              <a:rPr lang="en-ZA" dirty="0"/>
              <a:t> magna </a:t>
            </a:r>
            <a:r>
              <a:rPr lang="en-ZA" dirty="0" err="1"/>
              <a:t>aliquyam</a:t>
            </a:r>
            <a:r>
              <a:rPr lang="en-ZA" dirty="0"/>
              <a:t> </a:t>
            </a:r>
            <a:r>
              <a:rPr lang="en-ZA" dirty="0" err="1"/>
              <a:t>erat</a:t>
            </a:r>
            <a:r>
              <a:rPr lang="en-ZA" dirty="0"/>
              <a:t>, </a:t>
            </a:r>
            <a:r>
              <a:rPr lang="en-ZA" dirty="0" err="1"/>
              <a:t>sed</a:t>
            </a:r>
            <a:r>
              <a:rPr lang="en-ZA" dirty="0"/>
              <a:t> </a:t>
            </a:r>
            <a:r>
              <a:rPr lang="en-ZA" dirty="0" err="1"/>
              <a:t>diam</a:t>
            </a:r>
            <a:r>
              <a:rPr lang="en-ZA" dirty="0"/>
              <a:t> </a:t>
            </a:r>
            <a:r>
              <a:rPr lang="en-ZA" dirty="0" err="1"/>
              <a:t>voluptua</a:t>
            </a:r>
            <a:r>
              <a:rPr lang="en-ZA" dirty="0"/>
              <a:t>. At </a:t>
            </a:r>
            <a:r>
              <a:rPr lang="en-ZA" dirty="0" err="1"/>
              <a:t>vero</a:t>
            </a:r>
            <a:r>
              <a:rPr lang="en-ZA" dirty="0"/>
              <a:t> </a:t>
            </a:r>
            <a:r>
              <a:rPr lang="en-ZA" dirty="0" err="1"/>
              <a:t>eos</a:t>
            </a:r>
            <a:r>
              <a:rPr lang="en-ZA" dirty="0"/>
              <a:t> et </a:t>
            </a:r>
            <a:r>
              <a:rPr lang="en-ZA" dirty="0" err="1"/>
              <a:t>accusam</a:t>
            </a:r>
            <a:r>
              <a:rPr lang="en-ZA" dirty="0"/>
              <a:t> et </a:t>
            </a:r>
            <a:r>
              <a:rPr lang="en-ZA" dirty="0" err="1"/>
              <a:t>justo</a:t>
            </a:r>
            <a:r>
              <a:rPr lang="en-ZA" dirty="0"/>
              <a:t> duo </a:t>
            </a:r>
            <a:r>
              <a:rPr lang="en-ZA" dirty="0" err="1"/>
              <a:t>dolores</a:t>
            </a:r>
            <a:r>
              <a:rPr lang="en-ZA" dirty="0"/>
              <a:t> et </a:t>
            </a:r>
            <a:r>
              <a:rPr lang="en-ZA" dirty="0" err="1"/>
              <a:t>ea</a:t>
            </a:r>
            <a:r>
              <a:rPr lang="en-ZA" dirty="0"/>
              <a:t> </a:t>
            </a:r>
            <a:r>
              <a:rPr lang="en-ZA" dirty="0" err="1"/>
              <a:t>rebum</a:t>
            </a:r>
            <a:r>
              <a:rPr lang="en-ZA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1456095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1">
    <p:bg>
      <p:bgPr>
        <a:solidFill>
          <a:srgbClr val="0056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39553" y="1124744"/>
            <a:ext cx="8064896" cy="482453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</a:lstStyle>
          <a:p>
            <a:pPr lvl="0"/>
            <a:endParaRPr lang="en-ZA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540074" y="332656"/>
            <a:ext cx="8064374" cy="64735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ZA" dirty="0"/>
              <a:t>SHORT HEADING GOES HERE </a:t>
            </a:r>
          </a:p>
        </p:txBody>
      </p:sp>
    </p:spTree>
    <p:extLst>
      <p:ext uri="{BB962C8B-B14F-4D97-AF65-F5344CB8AC3E}">
        <p14:creationId xmlns:p14="http://schemas.microsoft.com/office/powerpoint/2010/main" xmlns="" val="29203826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39553" y="1124744"/>
            <a:ext cx="8064896" cy="482453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endParaRPr lang="en-ZA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540074" y="332656"/>
            <a:ext cx="8064374" cy="64735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r>
              <a:rPr lang="en-ZA" dirty="0"/>
              <a:t>SHORT HEADING GOES HERE </a:t>
            </a:r>
          </a:p>
        </p:txBody>
      </p:sp>
    </p:spTree>
    <p:extLst>
      <p:ext uri="{BB962C8B-B14F-4D97-AF65-F5344CB8AC3E}">
        <p14:creationId xmlns:p14="http://schemas.microsoft.com/office/powerpoint/2010/main" xmlns="" val="14438333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540074" y="333375"/>
            <a:ext cx="8064374" cy="863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8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ZA" dirty="0"/>
              <a:t>GIVE A HEADING TO THIS GRAPH</a:t>
            </a:r>
          </a:p>
        </p:txBody>
      </p:sp>
    </p:spTree>
    <p:extLst>
      <p:ext uri="{BB962C8B-B14F-4D97-AF65-F5344CB8AC3E}">
        <p14:creationId xmlns:p14="http://schemas.microsoft.com/office/powerpoint/2010/main" xmlns="" val="17775625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540074" y="333375"/>
            <a:ext cx="8064374" cy="863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8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ZA" dirty="0"/>
              <a:t>GIVE A HEADING TO THIS GRAPH</a:t>
            </a:r>
          </a:p>
        </p:txBody>
      </p:sp>
    </p:spTree>
    <p:extLst>
      <p:ext uri="{BB962C8B-B14F-4D97-AF65-F5344CB8AC3E}">
        <p14:creationId xmlns:p14="http://schemas.microsoft.com/office/powerpoint/2010/main" xmlns="" val="652732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540074" y="333375"/>
            <a:ext cx="8064374" cy="863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8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ZA" dirty="0"/>
              <a:t>GIVE A HEADING TO THIS GRAPH</a:t>
            </a:r>
          </a:p>
        </p:txBody>
      </p:sp>
    </p:spTree>
    <p:extLst>
      <p:ext uri="{BB962C8B-B14F-4D97-AF65-F5344CB8AC3E}">
        <p14:creationId xmlns:p14="http://schemas.microsoft.com/office/powerpoint/2010/main" xmlns="" val="577308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540074" y="333375"/>
            <a:ext cx="8064374" cy="863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8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ZA" dirty="0"/>
              <a:t>GIVE A HEADING TO THIS GRAPH</a:t>
            </a:r>
          </a:p>
        </p:txBody>
      </p:sp>
    </p:spTree>
    <p:extLst>
      <p:ext uri="{BB962C8B-B14F-4D97-AF65-F5344CB8AC3E}">
        <p14:creationId xmlns:p14="http://schemas.microsoft.com/office/powerpoint/2010/main" xmlns="" val="3979530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540074" y="333375"/>
            <a:ext cx="8064374" cy="863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8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ZA" dirty="0"/>
              <a:t>GIVE A HEADING TO THIS GRAPH</a:t>
            </a:r>
          </a:p>
        </p:txBody>
      </p:sp>
    </p:spTree>
    <p:extLst>
      <p:ext uri="{BB962C8B-B14F-4D97-AF65-F5344CB8AC3E}">
        <p14:creationId xmlns:p14="http://schemas.microsoft.com/office/powerpoint/2010/main" xmlns="" val="3030568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540074" y="333375"/>
            <a:ext cx="8064374" cy="863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8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ZA" dirty="0"/>
              <a:t>GIVE A HEADING TO THIS GRAPH</a:t>
            </a:r>
          </a:p>
        </p:txBody>
      </p:sp>
    </p:spTree>
    <p:extLst>
      <p:ext uri="{BB962C8B-B14F-4D97-AF65-F5344CB8AC3E}">
        <p14:creationId xmlns:p14="http://schemas.microsoft.com/office/powerpoint/2010/main" xmlns="" val="1159958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CC41134-1C6F-4284-B12F-30CD73917DE7}" type="datetimeFigureOut">
              <a:rPr lang="en-ZA" smtClean="0"/>
              <a:pPr/>
              <a:t>2019/09/09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3284DE6-A14E-450E-9204-FF7EB28CD8E9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206354271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540074" y="333375"/>
            <a:ext cx="8064374" cy="863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8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ZA" dirty="0"/>
              <a:t>GIVE A HEADING TO THIS GRAPH</a:t>
            </a:r>
          </a:p>
        </p:txBody>
      </p:sp>
    </p:spTree>
    <p:extLst>
      <p:ext uri="{BB962C8B-B14F-4D97-AF65-F5344CB8AC3E}">
        <p14:creationId xmlns:p14="http://schemas.microsoft.com/office/powerpoint/2010/main" xmlns="" val="3979141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540074" y="333375"/>
            <a:ext cx="8064374" cy="863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8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ZA" dirty="0"/>
              <a:t>GIVE A HEADING TO THIS TABLE</a:t>
            </a:r>
          </a:p>
        </p:txBody>
      </p:sp>
      <p:sp>
        <p:nvSpPr>
          <p:cNvPr id="5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539552" y="1556792"/>
            <a:ext cx="8064896" cy="388843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000000"/>
                </a:solidFill>
              </a:defRPr>
            </a:lvl1pPr>
          </a:lstStyle>
          <a:p>
            <a:r>
              <a:rPr lang="en-ZA" dirty="0"/>
              <a:t>Insert table</a:t>
            </a:r>
          </a:p>
        </p:txBody>
      </p:sp>
    </p:spTree>
    <p:extLst>
      <p:ext uri="{BB962C8B-B14F-4D97-AF65-F5344CB8AC3E}">
        <p14:creationId xmlns:p14="http://schemas.microsoft.com/office/powerpoint/2010/main" xmlns="" val="567094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bg>
      <p:bgPr>
        <a:solidFill>
          <a:srgbClr val="0056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942047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881218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1">
    <p:bg>
      <p:bgPr>
        <a:solidFill>
          <a:srgbClr val="0056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1980234" y="2421384"/>
            <a:ext cx="5184054" cy="863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ZA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xmlns="" val="1470598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1980234" y="2421384"/>
            <a:ext cx="5184054" cy="863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ZA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xmlns="" val="18850309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64574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6FCDE6F7-E124-4F52-A28F-A932133FBF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1822134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624012"/>
            <a:ext cx="8208912" cy="46133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2EB7AB6A-0AAB-4DFA-A058-09BAF8E4A55F}" type="datetimeFigureOut">
              <a:rPr lang="en-ZA" smtClean="0"/>
              <a:pPr/>
              <a:t>2019/09/09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F41FCE50-8598-4F18-9894-6EBBAD75D423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2861642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bg>
      <p:bgPr>
        <a:solidFill>
          <a:srgbClr val="0056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539552" y="549399"/>
            <a:ext cx="8064896" cy="295160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ZA" sz="6000" dirty="0"/>
              <a:t>PRESENTATION TITLE INSERTED HERE</a:t>
            </a:r>
            <a:endParaRPr lang="en-ZA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539551" y="3645024"/>
            <a:ext cx="8064897" cy="86409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SUBHEADING INSERTED HERE LOREM IPSUM DOLOR SIT AMET, CONSETETUR SADIPSCING ELITR, SED DIAM NONUMY EIRMOD</a:t>
            </a:r>
            <a:endParaRPr lang="en-ZA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539552" y="4581128"/>
            <a:ext cx="8064896" cy="576064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Presenter </a:t>
            </a:r>
            <a:r>
              <a:rPr lang="en-US" dirty="0"/>
              <a:t>Name and Surname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324611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CC41134-1C6F-4284-B12F-30CD73917DE7}" type="datetimeFigureOut">
              <a:rPr lang="en-ZA" smtClean="0"/>
              <a:pPr/>
              <a:t>2019/09/09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3284DE6-A14E-450E-9204-FF7EB28CD8E9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183029183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bg>
      <p:bgPr>
        <a:solidFill>
          <a:srgbClr val="0056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539552" y="548681"/>
            <a:ext cx="8064896" cy="20162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ZA" sz="6000" dirty="0"/>
              <a:t>Presentation title inserted here</a:t>
            </a:r>
            <a:endParaRPr lang="en-ZA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539551" y="2636912"/>
            <a:ext cx="8064897" cy="86409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Subheading inserted here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consetetur</a:t>
            </a:r>
            <a:r>
              <a:rPr lang="en-US" dirty="0"/>
              <a:t> </a:t>
            </a:r>
            <a:r>
              <a:rPr lang="en-US" dirty="0" err="1"/>
              <a:t>sadipscing</a:t>
            </a:r>
            <a:r>
              <a:rPr lang="en-US" dirty="0"/>
              <a:t> </a:t>
            </a:r>
            <a:r>
              <a:rPr lang="en-US" dirty="0" err="1"/>
              <a:t>elitr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nonumy</a:t>
            </a:r>
            <a:r>
              <a:rPr lang="en-US" dirty="0"/>
              <a:t> </a:t>
            </a:r>
            <a:r>
              <a:rPr lang="en-US" dirty="0" err="1"/>
              <a:t>eirmod</a:t>
            </a:r>
            <a:endParaRPr lang="en-ZA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539552" y="3429000"/>
            <a:ext cx="8064896" cy="576064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Presenter Name and Surname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230229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bg>
      <p:bgPr>
        <a:solidFill>
          <a:srgbClr val="0056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539551" y="1268760"/>
            <a:ext cx="8064897" cy="72008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Subheading inserted here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consetetur</a:t>
            </a:r>
            <a:r>
              <a:rPr lang="en-US" dirty="0"/>
              <a:t> </a:t>
            </a:r>
            <a:r>
              <a:rPr lang="en-US" dirty="0" err="1"/>
              <a:t>sadipscing</a:t>
            </a:r>
            <a:r>
              <a:rPr lang="en-US" dirty="0"/>
              <a:t> </a:t>
            </a:r>
            <a:r>
              <a:rPr lang="en-US" dirty="0" err="1"/>
              <a:t>elitr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nonumy</a:t>
            </a:r>
            <a:r>
              <a:rPr lang="en-US" dirty="0"/>
              <a:t> </a:t>
            </a:r>
            <a:r>
              <a:rPr lang="en-US" dirty="0" err="1"/>
              <a:t>eirmod</a:t>
            </a:r>
            <a:endParaRPr lang="en-ZA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539552" y="2060848"/>
            <a:ext cx="8064896" cy="576064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Presenter Name and Surname</a:t>
            </a:r>
            <a:endParaRPr lang="en-ZA" dirty="0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39552" y="548680"/>
            <a:ext cx="8064896" cy="648072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1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Presentation title inserted here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266058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ing">
    <p:bg>
      <p:bgPr>
        <a:solidFill>
          <a:srgbClr val="0056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539551" y="2780928"/>
            <a:ext cx="8064897" cy="72008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Description of this section</a:t>
            </a:r>
            <a:endParaRPr lang="en-Z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539552" y="2204864"/>
            <a:ext cx="8064896" cy="5048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400" b="1" baseline="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ZA" dirty="0"/>
              <a:t>SECTION HEADING</a:t>
            </a:r>
          </a:p>
        </p:txBody>
      </p:sp>
    </p:spTree>
    <p:extLst>
      <p:ext uri="{BB962C8B-B14F-4D97-AF65-F5344CB8AC3E}">
        <p14:creationId xmlns:p14="http://schemas.microsoft.com/office/powerpoint/2010/main" xmlns="" val="2617409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(long) 1">
    <p:bg>
      <p:bgPr>
        <a:solidFill>
          <a:srgbClr val="0056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39552" y="548680"/>
            <a:ext cx="8064896" cy="4824536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500" b="0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buNone/>
              <a:defRPr>
                <a:solidFill>
                  <a:schemeClr val="bg1"/>
                </a:solidFill>
              </a:defRPr>
            </a:lvl4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LONG QUOTE SLIDE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consetetur</a:t>
            </a:r>
            <a:r>
              <a:rPr lang="en-US" dirty="0"/>
              <a:t> </a:t>
            </a:r>
            <a:r>
              <a:rPr lang="en-US" dirty="0" err="1"/>
              <a:t>sadipscing</a:t>
            </a:r>
            <a:r>
              <a:rPr lang="en-US" dirty="0"/>
              <a:t> </a:t>
            </a:r>
            <a:r>
              <a:rPr lang="en-US" dirty="0" err="1"/>
              <a:t>elitr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nonumy</a:t>
            </a:r>
            <a:r>
              <a:rPr lang="en-US" dirty="0"/>
              <a:t> </a:t>
            </a:r>
            <a:r>
              <a:rPr lang="en-US" dirty="0" err="1"/>
              <a:t>eirmod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invidunt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aliquyam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voluptua</a:t>
            </a:r>
            <a:r>
              <a:rPr lang="en-US" dirty="0"/>
              <a:t>. At </a:t>
            </a:r>
            <a:r>
              <a:rPr lang="en-US" dirty="0" err="1"/>
              <a:t>vero</a:t>
            </a:r>
            <a:r>
              <a:rPr lang="en-US" dirty="0"/>
              <a:t> </a:t>
            </a:r>
            <a:r>
              <a:rPr lang="en-US" dirty="0" err="1"/>
              <a:t>eos</a:t>
            </a:r>
            <a:r>
              <a:rPr lang="en-US" dirty="0"/>
              <a:t> et </a:t>
            </a:r>
            <a:r>
              <a:rPr lang="en-US" dirty="0" err="1"/>
              <a:t>accusam</a:t>
            </a:r>
            <a:r>
              <a:rPr lang="en-US" dirty="0"/>
              <a:t> et </a:t>
            </a:r>
            <a:r>
              <a:rPr lang="en-US" dirty="0" err="1"/>
              <a:t>justo</a:t>
            </a:r>
            <a:r>
              <a:rPr lang="en-US" dirty="0"/>
              <a:t> duo </a:t>
            </a:r>
            <a:r>
              <a:rPr lang="en-US" dirty="0" err="1"/>
              <a:t>dolores</a:t>
            </a:r>
            <a:r>
              <a:rPr lang="en-US" dirty="0"/>
              <a:t> et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rebum</a:t>
            </a:r>
            <a:r>
              <a:rPr lang="en-US" dirty="0"/>
              <a:t>. Stet </a:t>
            </a:r>
            <a:r>
              <a:rPr lang="en-US" dirty="0" err="1"/>
              <a:t>clita</a:t>
            </a:r>
            <a:r>
              <a:rPr lang="en-US" dirty="0"/>
              <a:t> </a:t>
            </a:r>
            <a:r>
              <a:rPr lang="en-US" dirty="0" err="1"/>
              <a:t>kasd</a:t>
            </a:r>
            <a:r>
              <a:rPr lang="en-US" dirty="0"/>
              <a:t> </a:t>
            </a:r>
            <a:r>
              <a:rPr lang="en-US" dirty="0" err="1"/>
              <a:t>gubergren</a:t>
            </a:r>
            <a:r>
              <a:rPr lang="en-US" dirty="0"/>
              <a:t>, no sea </a:t>
            </a:r>
            <a:r>
              <a:rPr lang="en-US" dirty="0" err="1"/>
              <a:t>takimata</a:t>
            </a:r>
            <a:r>
              <a:rPr lang="en-US" dirty="0"/>
              <a:t> </a:t>
            </a:r>
            <a:r>
              <a:rPr lang="en-US" dirty="0" err="1"/>
              <a:t>sanctus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consetetur</a:t>
            </a:r>
            <a:r>
              <a:rPr lang="en-US" dirty="0"/>
              <a:t> </a:t>
            </a:r>
            <a:r>
              <a:rPr lang="en-US" dirty="0" err="1"/>
              <a:t>sadipscing</a:t>
            </a:r>
            <a:r>
              <a:rPr lang="en-US" dirty="0"/>
              <a:t> </a:t>
            </a:r>
            <a:r>
              <a:rPr lang="en-US" dirty="0" err="1"/>
              <a:t>elitr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nonumy</a:t>
            </a:r>
            <a:r>
              <a:rPr lang="en-US" dirty="0"/>
              <a:t> </a:t>
            </a:r>
            <a:r>
              <a:rPr lang="en-US" dirty="0" err="1"/>
              <a:t>eirmod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invidunt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aliquyam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voluptua</a:t>
            </a:r>
            <a:r>
              <a:rPr lang="en-US" dirty="0"/>
              <a:t>.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5804495"/>
            <a:ext cx="8064698" cy="360809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Source: Lorem Ipsum Dolor Sit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148924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(long)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39552" y="548680"/>
            <a:ext cx="8064896" cy="4824536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500" b="0">
                <a:solidFill>
                  <a:srgbClr val="000000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LONG QUOTE SLIDE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consetetur</a:t>
            </a:r>
            <a:r>
              <a:rPr lang="en-US" dirty="0"/>
              <a:t> </a:t>
            </a:r>
            <a:r>
              <a:rPr lang="en-US" dirty="0" err="1"/>
              <a:t>sadipscing</a:t>
            </a:r>
            <a:r>
              <a:rPr lang="en-US" dirty="0"/>
              <a:t> </a:t>
            </a:r>
            <a:r>
              <a:rPr lang="en-US" dirty="0" err="1"/>
              <a:t>elitr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nonumy</a:t>
            </a:r>
            <a:r>
              <a:rPr lang="en-US" dirty="0"/>
              <a:t> </a:t>
            </a:r>
            <a:r>
              <a:rPr lang="en-US" dirty="0" err="1"/>
              <a:t>eirmod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invidunt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aliquyam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voluptua</a:t>
            </a:r>
            <a:r>
              <a:rPr lang="en-US" dirty="0"/>
              <a:t>. At </a:t>
            </a:r>
            <a:r>
              <a:rPr lang="en-US" dirty="0" err="1"/>
              <a:t>vero</a:t>
            </a:r>
            <a:r>
              <a:rPr lang="en-US" dirty="0"/>
              <a:t> </a:t>
            </a:r>
            <a:r>
              <a:rPr lang="en-US" dirty="0" err="1"/>
              <a:t>eos</a:t>
            </a:r>
            <a:r>
              <a:rPr lang="en-US" dirty="0"/>
              <a:t> et </a:t>
            </a:r>
            <a:r>
              <a:rPr lang="en-US" dirty="0" err="1"/>
              <a:t>accusam</a:t>
            </a:r>
            <a:r>
              <a:rPr lang="en-US" dirty="0"/>
              <a:t> et </a:t>
            </a:r>
            <a:r>
              <a:rPr lang="en-US" dirty="0" err="1"/>
              <a:t>justo</a:t>
            </a:r>
            <a:r>
              <a:rPr lang="en-US" dirty="0"/>
              <a:t> duo </a:t>
            </a:r>
            <a:r>
              <a:rPr lang="en-US" dirty="0" err="1"/>
              <a:t>dolores</a:t>
            </a:r>
            <a:r>
              <a:rPr lang="en-US" dirty="0"/>
              <a:t> et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rebum</a:t>
            </a:r>
            <a:r>
              <a:rPr lang="en-US" dirty="0"/>
              <a:t>. Stet </a:t>
            </a:r>
            <a:r>
              <a:rPr lang="en-US" dirty="0" err="1"/>
              <a:t>clita</a:t>
            </a:r>
            <a:r>
              <a:rPr lang="en-US" dirty="0"/>
              <a:t> </a:t>
            </a:r>
            <a:r>
              <a:rPr lang="en-US" dirty="0" err="1"/>
              <a:t>kasd</a:t>
            </a:r>
            <a:r>
              <a:rPr lang="en-US" dirty="0"/>
              <a:t> </a:t>
            </a:r>
            <a:r>
              <a:rPr lang="en-US" dirty="0" err="1"/>
              <a:t>gubergren</a:t>
            </a:r>
            <a:r>
              <a:rPr lang="en-US" dirty="0"/>
              <a:t>, no sea </a:t>
            </a:r>
            <a:r>
              <a:rPr lang="en-US" dirty="0" err="1"/>
              <a:t>takimata</a:t>
            </a:r>
            <a:r>
              <a:rPr lang="en-US" dirty="0"/>
              <a:t> </a:t>
            </a:r>
            <a:r>
              <a:rPr lang="en-US" dirty="0" err="1"/>
              <a:t>sanctus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consetetur</a:t>
            </a:r>
            <a:r>
              <a:rPr lang="en-US" dirty="0"/>
              <a:t> </a:t>
            </a:r>
            <a:r>
              <a:rPr lang="en-US" dirty="0" err="1"/>
              <a:t>sadipscing</a:t>
            </a:r>
            <a:r>
              <a:rPr lang="en-US" dirty="0"/>
              <a:t> </a:t>
            </a:r>
            <a:r>
              <a:rPr lang="en-US" dirty="0" err="1"/>
              <a:t>elitr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nonumy</a:t>
            </a:r>
            <a:r>
              <a:rPr lang="en-US" dirty="0"/>
              <a:t> </a:t>
            </a:r>
            <a:r>
              <a:rPr lang="en-US" dirty="0" err="1"/>
              <a:t>eirmod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invidunt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aliquyam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voluptua</a:t>
            </a:r>
            <a:r>
              <a:rPr lang="en-US" dirty="0"/>
              <a:t>.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5804495"/>
            <a:ext cx="8064698" cy="360809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solidFill>
                  <a:srgbClr val="000000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Source: Lorem Ipsum Dolor Sit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9542545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(short) 1">
    <p:bg>
      <p:bgPr>
        <a:solidFill>
          <a:srgbClr val="0056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39552" y="1916832"/>
            <a:ext cx="8064896" cy="1728192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500" b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SHORT QUOTE SLIDE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consetetur</a:t>
            </a:r>
            <a:r>
              <a:rPr lang="en-US" dirty="0"/>
              <a:t> </a:t>
            </a:r>
            <a:r>
              <a:rPr lang="en-US" dirty="0" err="1"/>
              <a:t>sadipscing</a:t>
            </a:r>
            <a:r>
              <a:rPr lang="en-US" dirty="0"/>
              <a:t> </a:t>
            </a:r>
            <a:r>
              <a:rPr lang="en-US" dirty="0" err="1"/>
              <a:t>elitr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nonumy</a:t>
            </a:r>
            <a:r>
              <a:rPr lang="en-US" dirty="0"/>
              <a:t> </a:t>
            </a:r>
            <a:r>
              <a:rPr lang="en-US" dirty="0" err="1"/>
              <a:t>eirmod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invidunt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aliquyam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voluptua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149118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(short)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39552" y="1916832"/>
            <a:ext cx="8064896" cy="1728192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500" b="0">
                <a:solidFill>
                  <a:srgbClr val="000000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SHORT QUOTE SLIDE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consetetur</a:t>
            </a:r>
            <a:r>
              <a:rPr lang="en-US" dirty="0"/>
              <a:t> </a:t>
            </a:r>
            <a:r>
              <a:rPr lang="en-US" dirty="0" err="1"/>
              <a:t>sadipscing</a:t>
            </a:r>
            <a:r>
              <a:rPr lang="en-US" dirty="0"/>
              <a:t> </a:t>
            </a:r>
            <a:r>
              <a:rPr lang="en-US" dirty="0" err="1"/>
              <a:t>elitr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nonumy</a:t>
            </a:r>
            <a:r>
              <a:rPr lang="en-US" dirty="0"/>
              <a:t> </a:t>
            </a:r>
            <a:r>
              <a:rPr lang="en-US" dirty="0" err="1"/>
              <a:t>eirmod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invidunt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aliquyam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voluptua</a:t>
            </a:r>
            <a:r>
              <a:rPr lang="en-US" dirty="0"/>
              <a:t>.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5804495"/>
            <a:ext cx="8064698" cy="360809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solidFill>
                  <a:srgbClr val="000000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Source: Lorem Ipsum Dolor Sit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656947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lide 1">
    <p:bg>
      <p:bgPr>
        <a:solidFill>
          <a:srgbClr val="0056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2124820" y="1700832"/>
            <a:ext cx="4895452" cy="252025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ZA" dirty="0"/>
              <a:t>Insert icon(s)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540074" y="333375"/>
            <a:ext cx="8064374" cy="863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ZA" dirty="0"/>
              <a:t>SHORT HEADING GOES HERE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539553" y="4941168"/>
            <a:ext cx="8064894" cy="9366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en-ZA" dirty="0"/>
              <a:t>Short description with a xx% goes here</a:t>
            </a:r>
          </a:p>
        </p:txBody>
      </p:sp>
    </p:spTree>
    <p:extLst>
      <p:ext uri="{BB962C8B-B14F-4D97-AF65-F5344CB8AC3E}">
        <p14:creationId xmlns:p14="http://schemas.microsoft.com/office/powerpoint/2010/main" xmlns="" val="4244958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2124820" y="1700832"/>
            <a:ext cx="4895452" cy="252025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000000"/>
                </a:solidFill>
              </a:defRPr>
            </a:lvl1pPr>
          </a:lstStyle>
          <a:p>
            <a:r>
              <a:rPr lang="en-ZA" dirty="0"/>
              <a:t>Insert icon(s)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540074" y="333375"/>
            <a:ext cx="8064374" cy="863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4000">
                <a:solidFill>
                  <a:srgbClr val="000000"/>
                </a:solidFill>
              </a:defRPr>
            </a:lvl1pPr>
          </a:lstStyle>
          <a:p>
            <a:pPr lvl="0"/>
            <a:r>
              <a:rPr lang="en-ZA" dirty="0"/>
              <a:t>SHORT HEADING GOES HERE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539551" y="4941168"/>
            <a:ext cx="8064898" cy="9366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000000"/>
                </a:solidFill>
              </a:defRPr>
            </a:lvl1pPr>
          </a:lstStyle>
          <a:p>
            <a:pPr lvl="0"/>
            <a:r>
              <a:rPr lang="en-ZA" dirty="0"/>
              <a:t>Short description with a xx% goes here</a:t>
            </a:r>
          </a:p>
        </p:txBody>
      </p:sp>
    </p:spTree>
    <p:extLst>
      <p:ext uri="{BB962C8B-B14F-4D97-AF65-F5344CB8AC3E}">
        <p14:creationId xmlns:p14="http://schemas.microsoft.com/office/powerpoint/2010/main" xmlns="" val="2848110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lide 3">
    <p:bg>
      <p:bgPr>
        <a:solidFill>
          <a:srgbClr val="0056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1332732" y="764704"/>
            <a:ext cx="6479628" cy="25922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ZA" dirty="0"/>
              <a:t>Insert icon(s)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539551" y="3861048"/>
            <a:ext cx="8064898" cy="21602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en-ZA" dirty="0"/>
              <a:t>Short description with a xx% goes here. Lorem ipsum </a:t>
            </a:r>
            <a:r>
              <a:rPr lang="en-ZA" dirty="0" err="1"/>
              <a:t>dolor</a:t>
            </a:r>
            <a:r>
              <a:rPr lang="en-ZA" dirty="0"/>
              <a:t> sit </a:t>
            </a:r>
            <a:r>
              <a:rPr lang="en-ZA" dirty="0" err="1"/>
              <a:t>amet</a:t>
            </a:r>
            <a:r>
              <a:rPr lang="en-ZA" dirty="0"/>
              <a:t>, </a:t>
            </a:r>
            <a:r>
              <a:rPr lang="en-ZA" dirty="0" err="1"/>
              <a:t>consetetur</a:t>
            </a:r>
            <a:r>
              <a:rPr lang="en-ZA" dirty="0"/>
              <a:t> </a:t>
            </a:r>
            <a:r>
              <a:rPr lang="en-ZA" dirty="0" err="1"/>
              <a:t>sadipscing</a:t>
            </a:r>
            <a:r>
              <a:rPr lang="en-ZA" dirty="0"/>
              <a:t> </a:t>
            </a:r>
            <a:r>
              <a:rPr lang="en-ZA" dirty="0" err="1"/>
              <a:t>elitr</a:t>
            </a:r>
            <a:r>
              <a:rPr lang="en-ZA" dirty="0"/>
              <a:t>, </a:t>
            </a:r>
            <a:r>
              <a:rPr lang="en-ZA" dirty="0" err="1"/>
              <a:t>sed</a:t>
            </a:r>
            <a:r>
              <a:rPr lang="en-ZA" dirty="0"/>
              <a:t> </a:t>
            </a:r>
            <a:r>
              <a:rPr lang="en-ZA" dirty="0" err="1"/>
              <a:t>diam</a:t>
            </a:r>
            <a:r>
              <a:rPr lang="en-ZA" dirty="0"/>
              <a:t> </a:t>
            </a:r>
            <a:r>
              <a:rPr lang="en-ZA" dirty="0" err="1"/>
              <a:t>nonumy</a:t>
            </a:r>
            <a:r>
              <a:rPr lang="en-ZA" dirty="0"/>
              <a:t> </a:t>
            </a:r>
            <a:r>
              <a:rPr lang="en-ZA" dirty="0" err="1"/>
              <a:t>eirmod</a:t>
            </a:r>
            <a:r>
              <a:rPr lang="en-ZA" dirty="0"/>
              <a:t> </a:t>
            </a:r>
            <a:r>
              <a:rPr lang="en-ZA" dirty="0" err="1"/>
              <a:t>tempor</a:t>
            </a:r>
            <a:r>
              <a:rPr lang="en-ZA" dirty="0"/>
              <a:t> </a:t>
            </a:r>
            <a:r>
              <a:rPr lang="en-ZA" dirty="0" err="1"/>
              <a:t>invidunt</a:t>
            </a:r>
            <a:r>
              <a:rPr lang="en-ZA" dirty="0"/>
              <a:t> </a:t>
            </a:r>
            <a:r>
              <a:rPr lang="en-ZA" dirty="0" err="1"/>
              <a:t>ut</a:t>
            </a:r>
            <a:r>
              <a:rPr lang="en-ZA" dirty="0"/>
              <a:t> </a:t>
            </a:r>
            <a:r>
              <a:rPr lang="en-ZA" dirty="0" err="1"/>
              <a:t>labore</a:t>
            </a:r>
            <a:r>
              <a:rPr lang="en-ZA" dirty="0"/>
              <a:t> et </a:t>
            </a:r>
            <a:r>
              <a:rPr lang="en-ZA" dirty="0" err="1"/>
              <a:t>dolore</a:t>
            </a:r>
            <a:r>
              <a:rPr lang="en-ZA" dirty="0"/>
              <a:t> magna </a:t>
            </a:r>
            <a:r>
              <a:rPr lang="en-ZA" dirty="0" err="1"/>
              <a:t>aliquyam</a:t>
            </a:r>
            <a:r>
              <a:rPr lang="en-ZA" dirty="0"/>
              <a:t> </a:t>
            </a:r>
            <a:r>
              <a:rPr lang="en-ZA" dirty="0" err="1"/>
              <a:t>erat</a:t>
            </a:r>
            <a:r>
              <a:rPr lang="en-ZA" dirty="0"/>
              <a:t>, </a:t>
            </a:r>
            <a:r>
              <a:rPr lang="en-ZA" dirty="0" err="1"/>
              <a:t>sed</a:t>
            </a:r>
            <a:r>
              <a:rPr lang="en-ZA" dirty="0"/>
              <a:t> </a:t>
            </a:r>
            <a:r>
              <a:rPr lang="en-ZA" dirty="0" err="1"/>
              <a:t>diam</a:t>
            </a:r>
            <a:r>
              <a:rPr lang="en-ZA" dirty="0"/>
              <a:t> </a:t>
            </a:r>
            <a:r>
              <a:rPr lang="en-ZA" dirty="0" err="1"/>
              <a:t>voluptua</a:t>
            </a:r>
            <a:r>
              <a:rPr lang="en-ZA" dirty="0"/>
              <a:t>. At </a:t>
            </a:r>
            <a:r>
              <a:rPr lang="en-ZA" dirty="0" err="1"/>
              <a:t>vero</a:t>
            </a:r>
            <a:r>
              <a:rPr lang="en-ZA" dirty="0"/>
              <a:t> </a:t>
            </a:r>
            <a:r>
              <a:rPr lang="en-ZA" dirty="0" err="1"/>
              <a:t>eos</a:t>
            </a:r>
            <a:r>
              <a:rPr lang="en-ZA" dirty="0"/>
              <a:t> et </a:t>
            </a:r>
            <a:r>
              <a:rPr lang="en-ZA" dirty="0" err="1"/>
              <a:t>accusam</a:t>
            </a:r>
            <a:r>
              <a:rPr lang="en-ZA" dirty="0"/>
              <a:t> et </a:t>
            </a:r>
            <a:r>
              <a:rPr lang="en-ZA" dirty="0" err="1"/>
              <a:t>justo</a:t>
            </a:r>
            <a:r>
              <a:rPr lang="en-ZA" dirty="0"/>
              <a:t> duo </a:t>
            </a:r>
            <a:r>
              <a:rPr lang="en-ZA" dirty="0" err="1"/>
              <a:t>dolores</a:t>
            </a:r>
            <a:r>
              <a:rPr lang="en-ZA" dirty="0"/>
              <a:t> et </a:t>
            </a:r>
            <a:r>
              <a:rPr lang="en-ZA" dirty="0" err="1"/>
              <a:t>ea</a:t>
            </a:r>
            <a:r>
              <a:rPr lang="en-ZA" dirty="0"/>
              <a:t> </a:t>
            </a:r>
            <a:r>
              <a:rPr lang="en-ZA" dirty="0" err="1"/>
              <a:t>rebum</a:t>
            </a:r>
            <a:r>
              <a:rPr lang="en-ZA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254422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CC41134-1C6F-4284-B12F-30CD73917DE7}" type="datetimeFigureOut">
              <a:rPr lang="en-ZA" smtClean="0"/>
              <a:pPr/>
              <a:t>2019/09/09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3284DE6-A14E-450E-9204-FF7EB28CD8E9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199406227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lide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1332732" y="764704"/>
            <a:ext cx="6479628" cy="25922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000000"/>
                </a:solidFill>
              </a:defRPr>
            </a:lvl1pPr>
          </a:lstStyle>
          <a:p>
            <a:r>
              <a:rPr lang="en-ZA" dirty="0"/>
              <a:t>Insert icon(s)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539551" y="3861048"/>
            <a:ext cx="8064898" cy="21602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000000"/>
                </a:solidFill>
              </a:defRPr>
            </a:lvl1pPr>
          </a:lstStyle>
          <a:p>
            <a:pPr lvl="0"/>
            <a:r>
              <a:rPr lang="en-ZA" dirty="0"/>
              <a:t>Short description with a xx% goes here. Lorem ipsum </a:t>
            </a:r>
            <a:r>
              <a:rPr lang="en-ZA" dirty="0" err="1"/>
              <a:t>dolor</a:t>
            </a:r>
            <a:r>
              <a:rPr lang="en-ZA" dirty="0"/>
              <a:t> sit </a:t>
            </a:r>
            <a:r>
              <a:rPr lang="en-ZA" dirty="0" err="1"/>
              <a:t>amet</a:t>
            </a:r>
            <a:r>
              <a:rPr lang="en-ZA" dirty="0"/>
              <a:t>, </a:t>
            </a:r>
            <a:r>
              <a:rPr lang="en-ZA" dirty="0" err="1"/>
              <a:t>consetetur</a:t>
            </a:r>
            <a:r>
              <a:rPr lang="en-ZA" dirty="0"/>
              <a:t> </a:t>
            </a:r>
            <a:r>
              <a:rPr lang="en-ZA" dirty="0" err="1"/>
              <a:t>sadipscing</a:t>
            </a:r>
            <a:r>
              <a:rPr lang="en-ZA" dirty="0"/>
              <a:t> </a:t>
            </a:r>
            <a:r>
              <a:rPr lang="en-ZA" dirty="0" err="1"/>
              <a:t>elitr</a:t>
            </a:r>
            <a:r>
              <a:rPr lang="en-ZA" dirty="0"/>
              <a:t>, </a:t>
            </a:r>
            <a:r>
              <a:rPr lang="en-ZA" dirty="0" err="1"/>
              <a:t>sed</a:t>
            </a:r>
            <a:r>
              <a:rPr lang="en-ZA" dirty="0"/>
              <a:t> </a:t>
            </a:r>
            <a:r>
              <a:rPr lang="en-ZA" dirty="0" err="1"/>
              <a:t>diam</a:t>
            </a:r>
            <a:r>
              <a:rPr lang="en-ZA" dirty="0"/>
              <a:t> </a:t>
            </a:r>
            <a:r>
              <a:rPr lang="en-ZA" dirty="0" err="1"/>
              <a:t>nonumy</a:t>
            </a:r>
            <a:r>
              <a:rPr lang="en-ZA" dirty="0"/>
              <a:t> </a:t>
            </a:r>
            <a:r>
              <a:rPr lang="en-ZA" dirty="0" err="1"/>
              <a:t>eirmod</a:t>
            </a:r>
            <a:r>
              <a:rPr lang="en-ZA" dirty="0"/>
              <a:t> </a:t>
            </a:r>
            <a:r>
              <a:rPr lang="en-ZA" dirty="0" err="1"/>
              <a:t>tempor</a:t>
            </a:r>
            <a:r>
              <a:rPr lang="en-ZA" dirty="0"/>
              <a:t> </a:t>
            </a:r>
            <a:r>
              <a:rPr lang="en-ZA" dirty="0" err="1"/>
              <a:t>invidunt</a:t>
            </a:r>
            <a:r>
              <a:rPr lang="en-ZA" dirty="0"/>
              <a:t> </a:t>
            </a:r>
            <a:r>
              <a:rPr lang="en-ZA" dirty="0" err="1"/>
              <a:t>ut</a:t>
            </a:r>
            <a:r>
              <a:rPr lang="en-ZA" dirty="0"/>
              <a:t> </a:t>
            </a:r>
            <a:r>
              <a:rPr lang="en-ZA" dirty="0" err="1"/>
              <a:t>labore</a:t>
            </a:r>
            <a:r>
              <a:rPr lang="en-ZA" dirty="0"/>
              <a:t> et </a:t>
            </a:r>
            <a:r>
              <a:rPr lang="en-ZA" dirty="0" err="1"/>
              <a:t>dolore</a:t>
            </a:r>
            <a:r>
              <a:rPr lang="en-ZA" dirty="0"/>
              <a:t> magna </a:t>
            </a:r>
            <a:r>
              <a:rPr lang="en-ZA" dirty="0" err="1"/>
              <a:t>aliquyam</a:t>
            </a:r>
            <a:r>
              <a:rPr lang="en-ZA" dirty="0"/>
              <a:t> </a:t>
            </a:r>
            <a:r>
              <a:rPr lang="en-ZA" dirty="0" err="1"/>
              <a:t>erat</a:t>
            </a:r>
            <a:r>
              <a:rPr lang="en-ZA" dirty="0"/>
              <a:t>, </a:t>
            </a:r>
            <a:r>
              <a:rPr lang="en-ZA" dirty="0" err="1"/>
              <a:t>sed</a:t>
            </a:r>
            <a:r>
              <a:rPr lang="en-ZA" dirty="0"/>
              <a:t> </a:t>
            </a:r>
            <a:r>
              <a:rPr lang="en-ZA" dirty="0" err="1"/>
              <a:t>diam</a:t>
            </a:r>
            <a:r>
              <a:rPr lang="en-ZA" dirty="0"/>
              <a:t> </a:t>
            </a:r>
            <a:r>
              <a:rPr lang="en-ZA" dirty="0" err="1"/>
              <a:t>voluptua</a:t>
            </a:r>
            <a:r>
              <a:rPr lang="en-ZA" dirty="0"/>
              <a:t>. At </a:t>
            </a:r>
            <a:r>
              <a:rPr lang="en-ZA" dirty="0" err="1"/>
              <a:t>vero</a:t>
            </a:r>
            <a:r>
              <a:rPr lang="en-ZA" dirty="0"/>
              <a:t> </a:t>
            </a:r>
            <a:r>
              <a:rPr lang="en-ZA" dirty="0" err="1"/>
              <a:t>eos</a:t>
            </a:r>
            <a:r>
              <a:rPr lang="en-ZA" dirty="0"/>
              <a:t> et </a:t>
            </a:r>
            <a:r>
              <a:rPr lang="en-ZA" dirty="0" err="1"/>
              <a:t>accusam</a:t>
            </a:r>
            <a:r>
              <a:rPr lang="en-ZA" dirty="0"/>
              <a:t> et </a:t>
            </a:r>
            <a:r>
              <a:rPr lang="en-ZA" dirty="0" err="1"/>
              <a:t>justo</a:t>
            </a:r>
            <a:r>
              <a:rPr lang="en-ZA" dirty="0"/>
              <a:t> duo </a:t>
            </a:r>
            <a:r>
              <a:rPr lang="en-ZA" dirty="0" err="1"/>
              <a:t>dolores</a:t>
            </a:r>
            <a:r>
              <a:rPr lang="en-ZA" dirty="0"/>
              <a:t> et </a:t>
            </a:r>
            <a:r>
              <a:rPr lang="en-ZA" dirty="0" err="1"/>
              <a:t>ea</a:t>
            </a:r>
            <a:r>
              <a:rPr lang="en-ZA" dirty="0"/>
              <a:t> </a:t>
            </a:r>
            <a:r>
              <a:rPr lang="en-ZA" dirty="0" err="1"/>
              <a:t>rebum</a:t>
            </a:r>
            <a:r>
              <a:rPr lang="en-ZA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871870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1">
    <p:bg>
      <p:bgPr>
        <a:solidFill>
          <a:srgbClr val="0056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39553" y="1124744"/>
            <a:ext cx="8064896" cy="482453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</a:lstStyle>
          <a:p>
            <a:pPr lvl="0"/>
            <a:endParaRPr lang="en-ZA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540074" y="332656"/>
            <a:ext cx="8064374" cy="64735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ZA" dirty="0"/>
              <a:t>SHORT HEADING GOES HERE </a:t>
            </a:r>
          </a:p>
        </p:txBody>
      </p:sp>
    </p:spTree>
    <p:extLst>
      <p:ext uri="{BB962C8B-B14F-4D97-AF65-F5344CB8AC3E}">
        <p14:creationId xmlns:p14="http://schemas.microsoft.com/office/powerpoint/2010/main" xmlns="" val="41027334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39553" y="1124744"/>
            <a:ext cx="8064896" cy="482453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endParaRPr lang="en-ZA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540074" y="332656"/>
            <a:ext cx="8064374" cy="64735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r>
              <a:rPr lang="en-ZA" dirty="0"/>
              <a:t>SHORT HEADING GOES HERE </a:t>
            </a:r>
          </a:p>
        </p:txBody>
      </p:sp>
    </p:spTree>
    <p:extLst>
      <p:ext uri="{BB962C8B-B14F-4D97-AF65-F5344CB8AC3E}">
        <p14:creationId xmlns:p14="http://schemas.microsoft.com/office/powerpoint/2010/main" xmlns="" val="29600695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540074" y="333375"/>
            <a:ext cx="8064374" cy="863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8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ZA" dirty="0"/>
              <a:t>GIVE A HEADING TO THIS GRAPH</a:t>
            </a:r>
          </a:p>
        </p:txBody>
      </p:sp>
    </p:spTree>
    <p:extLst>
      <p:ext uri="{BB962C8B-B14F-4D97-AF65-F5344CB8AC3E}">
        <p14:creationId xmlns:p14="http://schemas.microsoft.com/office/powerpoint/2010/main" xmlns="" val="3349427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540074" y="333375"/>
            <a:ext cx="8064374" cy="863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8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ZA" dirty="0"/>
              <a:t>GIVE A HEADING TO THIS GRAPH</a:t>
            </a:r>
          </a:p>
        </p:txBody>
      </p:sp>
    </p:spTree>
    <p:extLst>
      <p:ext uri="{BB962C8B-B14F-4D97-AF65-F5344CB8AC3E}">
        <p14:creationId xmlns:p14="http://schemas.microsoft.com/office/powerpoint/2010/main" xmlns="" val="2723362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540074" y="333375"/>
            <a:ext cx="8064374" cy="863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8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ZA" dirty="0"/>
              <a:t>GIVE A HEADING TO THIS GRAPH</a:t>
            </a:r>
          </a:p>
        </p:txBody>
      </p:sp>
    </p:spTree>
    <p:extLst>
      <p:ext uri="{BB962C8B-B14F-4D97-AF65-F5344CB8AC3E}">
        <p14:creationId xmlns:p14="http://schemas.microsoft.com/office/powerpoint/2010/main" xmlns="" val="29317602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540074" y="333375"/>
            <a:ext cx="8064374" cy="863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8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ZA" dirty="0"/>
              <a:t>GIVE A HEADING TO THIS GRAPH</a:t>
            </a:r>
          </a:p>
        </p:txBody>
      </p:sp>
    </p:spTree>
    <p:extLst>
      <p:ext uri="{BB962C8B-B14F-4D97-AF65-F5344CB8AC3E}">
        <p14:creationId xmlns:p14="http://schemas.microsoft.com/office/powerpoint/2010/main" xmlns="" val="1185660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540074" y="333375"/>
            <a:ext cx="8064374" cy="863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8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ZA" dirty="0"/>
              <a:t>GIVE A HEADING TO THIS GRAPH</a:t>
            </a:r>
          </a:p>
        </p:txBody>
      </p:sp>
    </p:spTree>
    <p:extLst>
      <p:ext uri="{BB962C8B-B14F-4D97-AF65-F5344CB8AC3E}">
        <p14:creationId xmlns:p14="http://schemas.microsoft.com/office/powerpoint/2010/main" xmlns="" val="2010051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540074" y="333375"/>
            <a:ext cx="8064374" cy="863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8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ZA" dirty="0"/>
              <a:t>GIVE A HEADING TO THIS GRAPH</a:t>
            </a:r>
          </a:p>
        </p:txBody>
      </p:sp>
    </p:spTree>
    <p:extLst>
      <p:ext uri="{BB962C8B-B14F-4D97-AF65-F5344CB8AC3E}">
        <p14:creationId xmlns:p14="http://schemas.microsoft.com/office/powerpoint/2010/main" xmlns="" val="1687060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540074" y="333375"/>
            <a:ext cx="8064374" cy="863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8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ZA" dirty="0"/>
              <a:t>GIVE A HEADING TO THIS GRAPH</a:t>
            </a:r>
          </a:p>
        </p:txBody>
      </p:sp>
    </p:spTree>
    <p:extLst>
      <p:ext uri="{BB962C8B-B14F-4D97-AF65-F5344CB8AC3E}">
        <p14:creationId xmlns:p14="http://schemas.microsoft.com/office/powerpoint/2010/main" xmlns="" val="2190015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CC41134-1C6F-4284-B12F-30CD73917DE7}" type="datetimeFigureOut">
              <a:rPr lang="en-ZA" smtClean="0"/>
              <a:pPr/>
              <a:t>2019/09/09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3284DE6-A14E-450E-9204-FF7EB28CD8E9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19644930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540074" y="333375"/>
            <a:ext cx="8064374" cy="863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8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ZA" dirty="0"/>
              <a:t>GIVE A HEADING TO THIS TABLE</a:t>
            </a:r>
          </a:p>
        </p:txBody>
      </p:sp>
      <p:sp>
        <p:nvSpPr>
          <p:cNvPr id="5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539552" y="1556792"/>
            <a:ext cx="8064896" cy="388843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000000"/>
                </a:solidFill>
              </a:defRPr>
            </a:lvl1pPr>
          </a:lstStyle>
          <a:p>
            <a:r>
              <a:rPr lang="en-ZA" dirty="0"/>
              <a:t>Insert table</a:t>
            </a:r>
          </a:p>
        </p:txBody>
      </p:sp>
    </p:spTree>
    <p:extLst>
      <p:ext uri="{BB962C8B-B14F-4D97-AF65-F5344CB8AC3E}">
        <p14:creationId xmlns:p14="http://schemas.microsoft.com/office/powerpoint/2010/main" xmlns="" val="1821993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bg>
      <p:bgPr>
        <a:solidFill>
          <a:srgbClr val="0056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00268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510514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1">
    <p:bg>
      <p:bgPr>
        <a:solidFill>
          <a:srgbClr val="0056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1980234" y="2421384"/>
            <a:ext cx="5184054" cy="863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ZA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xmlns="" val="4184706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1980234" y="2421384"/>
            <a:ext cx="5184054" cy="863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ZA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xmlns="" val="34946042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fld id="{BEE66811-7BA7-6845-A34C-EB2EA277F0FC}" type="datetimeFigureOut">
              <a:rPr lang="en-US" smtClean="0"/>
              <a:pPr/>
              <a:t>9/9/2019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fld id="{DB9737FC-D14B-5A4B-AE3D-50575B6B1E8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58406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6FCDE6F7-E124-4F52-A28F-A932133FBF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824015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624012"/>
            <a:ext cx="8208912" cy="46133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2EB7AB6A-0AAB-4DFA-A058-09BAF8E4A55F}" type="datetimeFigureOut">
              <a:rPr lang="en-ZA" smtClean="0"/>
              <a:pPr/>
              <a:t>2019/09/09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F41FCE50-8598-4F18-9894-6EBBAD75D423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010198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C41134-1C6F-4284-B12F-30CD73917DE7}" type="datetimeFigureOut">
              <a:rPr kumimoji="0" lang="en-ZA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2019/09/09</a:t>
            </a:fld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284DE6-A14E-450E-9204-FF7EB28CD8E9}" type="slidenum">
              <a:rPr kumimoji="0" lang="en-ZA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772088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C41134-1C6F-4284-B12F-30CD73917DE7}" type="datetimeFigureOut">
              <a:rPr kumimoji="0" lang="en-ZA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2019/09/09</a:t>
            </a:fld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284DE6-A14E-450E-9204-FF7EB28CD8E9}" type="slidenum">
              <a:rPr kumimoji="0" lang="en-ZA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6957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CC41134-1C6F-4284-B12F-30CD73917DE7}" type="datetimeFigureOut">
              <a:rPr lang="en-ZA" smtClean="0"/>
              <a:pPr/>
              <a:t>2019/09/09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3284DE6-A14E-450E-9204-FF7EB28CD8E9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349682258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C41134-1C6F-4284-B12F-30CD73917DE7}" type="datetimeFigureOut">
              <a:rPr kumimoji="0" lang="en-ZA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2019/09/09</a:t>
            </a:fld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284DE6-A14E-450E-9204-FF7EB28CD8E9}" type="slidenum">
              <a:rPr kumimoji="0" lang="en-ZA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873113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C41134-1C6F-4284-B12F-30CD73917DE7}" type="datetimeFigureOut">
              <a:rPr kumimoji="0" lang="en-ZA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2019/09/09</a:t>
            </a:fld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284DE6-A14E-450E-9204-FF7EB28CD8E9}" type="slidenum">
              <a:rPr kumimoji="0" lang="en-ZA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765051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C41134-1C6F-4284-B12F-30CD73917DE7}" type="datetimeFigureOut">
              <a:rPr kumimoji="0" lang="en-ZA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2019/09/09</a:t>
            </a:fld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284DE6-A14E-450E-9204-FF7EB28CD8E9}" type="slidenum">
              <a:rPr kumimoji="0" lang="en-ZA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800571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C41134-1C6F-4284-B12F-30CD73917DE7}" type="datetimeFigureOut">
              <a:rPr kumimoji="0" lang="en-ZA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2019/09/09</a:t>
            </a:fld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284DE6-A14E-450E-9204-FF7EB28CD8E9}" type="slidenum">
              <a:rPr kumimoji="0" lang="en-ZA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984304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C41134-1C6F-4284-B12F-30CD73917DE7}" type="datetimeFigureOut">
              <a:rPr kumimoji="0" lang="en-ZA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2019/09/09</a:t>
            </a:fld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284DE6-A14E-450E-9204-FF7EB28CD8E9}" type="slidenum">
              <a:rPr kumimoji="0" lang="en-ZA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795467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C41134-1C6F-4284-B12F-30CD73917DE7}" type="datetimeFigureOut">
              <a:rPr kumimoji="0" lang="en-ZA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2019/09/09</a:t>
            </a:fld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284DE6-A14E-450E-9204-FF7EB28CD8E9}" type="slidenum">
              <a:rPr kumimoji="0" lang="en-ZA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811308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C41134-1C6F-4284-B12F-30CD73917DE7}" type="datetimeFigureOut">
              <a:rPr kumimoji="0" lang="en-ZA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2019/09/09</a:t>
            </a:fld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284DE6-A14E-450E-9204-FF7EB28CD8E9}" type="slidenum">
              <a:rPr kumimoji="0" lang="en-ZA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44384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C41134-1C6F-4284-B12F-30CD73917DE7}" type="datetimeFigureOut">
              <a:rPr kumimoji="0" lang="en-ZA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2019/09/09</a:t>
            </a:fld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284DE6-A14E-450E-9204-FF7EB28CD8E9}" type="slidenum">
              <a:rPr kumimoji="0" lang="en-ZA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145945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C41134-1C6F-4284-B12F-30CD73917DE7}" type="datetimeFigureOut">
              <a:rPr kumimoji="0" lang="en-ZA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2019/09/09</a:t>
            </a:fld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284DE6-A14E-450E-9204-FF7EB28CD8E9}" type="slidenum">
              <a:rPr kumimoji="0" lang="en-ZA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383639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39553" y="1124744"/>
            <a:ext cx="8064896" cy="482453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endParaRPr lang="en-ZA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540074" y="332656"/>
            <a:ext cx="8064374" cy="64735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r>
              <a:rPr lang="en-ZA" dirty="0"/>
              <a:t>SHORT HEADING GOES HERE </a:t>
            </a:r>
          </a:p>
        </p:txBody>
      </p:sp>
    </p:spTree>
    <p:extLst>
      <p:ext uri="{BB962C8B-B14F-4D97-AF65-F5344CB8AC3E}">
        <p14:creationId xmlns:p14="http://schemas.microsoft.com/office/powerpoint/2010/main" xmlns="" val="355665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CC41134-1C6F-4284-B12F-30CD73917DE7}" type="datetimeFigureOut">
              <a:rPr lang="en-ZA" smtClean="0"/>
              <a:pPr/>
              <a:t>2019/09/09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3284DE6-A14E-450E-9204-FF7EB28CD8E9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207109833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2124820" y="1700832"/>
            <a:ext cx="4895452" cy="252025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000000"/>
                </a:solidFill>
              </a:defRPr>
            </a:lvl1pPr>
          </a:lstStyle>
          <a:p>
            <a:r>
              <a:rPr lang="en-ZA" dirty="0"/>
              <a:t>Insert icon(s)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540074" y="333375"/>
            <a:ext cx="8064374" cy="863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4000">
                <a:solidFill>
                  <a:srgbClr val="000000"/>
                </a:solidFill>
              </a:defRPr>
            </a:lvl1pPr>
          </a:lstStyle>
          <a:p>
            <a:pPr lvl="0"/>
            <a:r>
              <a:rPr lang="en-ZA" dirty="0"/>
              <a:t>SHORT HEADING GOES HERE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539551" y="4941168"/>
            <a:ext cx="8064898" cy="9366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000000"/>
                </a:solidFill>
              </a:defRPr>
            </a:lvl1pPr>
          </a:lstStyle>
          <a:p>
            <a:pPr lvl="0"/>
            <a:r>
              <a:rPr lang="en-ZA" dirty="0"/>
              <a:t>Short description with a xx% goes here</a:t>
            </a:r>
          </a:p>
        </p:txBody>
      </p:sp>
    </p:spTree>
    <p:extLst>
      <p:ext uri="{BB962C8B-B14F-4D97-AF65-F5344CB8AC3E}">
        <p14:creationId xmlns:p14="http://schemas.microsoft.com/office/powerpoint/2010/main" xmlns="" val="3018098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(long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39552" y="548680"/>
            <a:ext cx="8064896" cy="4824536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500" b="0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buNone/>
              <a:defRPr>
                <a:solidFill>
                  <a:schemeClr val="bg1"/>
                </a:solidFill>
              </a:defRPr>
            </a:lvl4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LONG QUOTE SLIDE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consetetur</a:t>
            </a:r>
            <a:r>
              <a:rPr lang="en-US" dirty="0"/>
              <a:t> </a:t>
            </a:r>
            <a:r>
              <a:rPr lang="en-US" dirty="0" err="1"/>
              <a:t>sadipscing</a:t>
            </a:r>
            <a:r>
              <a:rPr lang="en-US" dirty="0"/>
              <a:t> </a:t>
            </a:r>
            <a:r>
              <a:rPr lang="en-US" dirty="0" err="1"/>
              <a:t>elitr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nonumy</a:t>
            </a:r>
            <a:r>
              <a:rPr lang="en-US" dirty="0"/>
              <a:t> </a:t>
            </a:r>
            <a:r>
              <a:rPr lang="en-US" dirty="0" err="1"/>
              <a:t>eirmod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invidunt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aliquyam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voluptua</a:t>
            </a:r>
            <a:r>
              <a:rPr lang="en-US" dirty="0"/>
              <a:t>. At </a:t>
            </a:r>
            <a:r>
              <a:rPr lang="en-US" dirty="0" err="1"/>
              <a:t>vero</a:t>
            </a:r>
            <a:r>
              <a:rPr lang="en-US" dirty="0"/>
              <a:t> </a:t>
            </a:r>
            <a:r>
              <a:rPr lang="en-US" dirty="0" err="1"/>
              <a:t>eos</a:t>
            </a:r>
            <a:r>
              <a:rPr lang="en-US" dirty="0"/>
              <a:t> et </a:t>
            </a:r>
            <a:r>
              <a:rPr lang="en-US" dirty="0" err="1"/>
              <a:t>accusam</a:t>
            </a:r>
            <a:r>
              <a:rPr lang="en-US" dirty="0"/>
              <a:t> et </a:t>
            </a:r>
            <a:r>
              <a:rPr lang="en-US" dirty="0" err="1"/>
              <a:t>justo</a:t>
            </a:r>
            <a:r>
              <a:rPr lang="en-US" dirty="0"/>
              <a:t> duo </a:t>
            </a:r>
            <a:r>
              <a:rPr lang="en-US" dirty="0" err="1"/>
              <a:t>dolores</a:t>
            </a:r>
            <a:r>
              <a:rPr lang="en-US" dirty="0"/>
              <a:t> et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rebum</a:t>
            </a:r>
            <a:r>
              <a:rPr lang="en-US" dirty="0"/>
              <a:t>. Stet </a:t>
            </a:r>
            <a:r>
              <a:rPr lang="en-US" dirty="0" err="1"/>
              <a:t>clita</a:t>
            </a:r>
            <a:r>
              <a:rPr lang="en-US" dirty="0"/>
              <a:t> </a:t>
            </a:r>
            <a:r>
              <a:rPr lang="en-US" dirty="0" err="1"/>
              <a:t>kasd</a:t>
            </a:r>
            <a:r>
              <a:rPr lang="en-US" dirty="0"/>
              <a:t> </a:t>
            </a:r>
            <a:r>
              <a:rPr lang="en-US" dirty="0" err="1"/>
              <a:t>gubergren</a:t>
            </a:r>
            <a:r>
              <a:rPr lang="en-US" dirty="0"/>
              <a:t>, no sea </a:t>
            </a:r>
            <a:r>
              <a:rPr lang="en-US" dirty="0" err="1"/>
              <a:t>takimata</a:t>
            </a:r>
            <a:r>
              <a:rPr lang="en-US" dirty="0"/>
              <a:t> </a:t>
            </a:r>
            <a:r>
              <a:rPr lang="en-US" dirty="0" err="1"/>
              <a:t>sanctus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consetetur</a:t>
            </a:r>
            <a:r>
              <a:rPr lang="en-US" dirty="0"/>
              <a:t> </a:t>
            </a:r>
            <a:r>
              <a:rPr lang="en-US" dirty="0" err="1"/>
              <a:t>sadipscing</a:t>
            </a:r>
            <a:r>
              <a:rPr lang="en-US" dirty="0"/>
              <a:t> </a:t>
            </a:r>
            <a:r>
              <a:rPr lang="en-US" dirty="0" err="1"/>
              <a:t>elitr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nonumy</a:t>
            </a:r>
            <a:r>
              <a:rPr lang="en-US" dirty="0"/>
              <a:t> </a:t>
            </a:r>
            <a:r>
              <a:rPr lang="en-US" dirty="0" err="1"/>
              <a:t>eirmod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invidunt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aliquyam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voluptua</a:t>
            </a:r>
            <a:r>
              <a:rPr lang="en-US" dirty="0"/>
              <a:t>.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5804495"/>
            <a:ext cx="8064698" cy="360809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Source: Lorem Ipsum Dolor Sit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624339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539552" y="549399"/>
            <a:ext cx="8064896" cy="295160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ZA" sz="6000" dirty="0"/>
              <a:t>PRESENTATION TITLE INSERTED HERE</a:t>
            </a:r>
            <a:endParaRPr lang="en-ZA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539551" y="3645024"/>
            <a:ext cx="8064897" cy="86409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SUBHEADING INSERTED HERE LOREM IPSUM DOLOR SIT AMET, CONSETETUR SADIPSCING ELITR, SED DIAM NONUMY EIRMOD</a:t>
            </a:r>
            <a:endParaRPr lang="en-ZA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539552" y="4581128"/>
            <a:ext cx="8064896" cy="576064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Presenter </a:t>
            </a:r>
            <a:r>
              <a:rPr lang="en-US" dirty="0"/>
              <a:t>Name and Surname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98226535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539552" y="548681"/>
            <a:ext cx="8064896" cy="20162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ZA" sz="6000" dirty="0"/>
              <a:t>Presentation title inserted here</a:t>
            </a:r>
            <a:endParaRPr lang="en-ZA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539551" y="2636912"/>
            <a:ext cx="8064897" cy="86409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Subheading inserted here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consetetur</a:t>
            </a:r>
            <a:r>
              <a:rPr lang="en-US" dirty="0"/>
              <a:t> </a:t>
            </a:r>
            <a:r>
              <a:rPr lang="en-US" dirty="0" err="1"/>
              <a:t>sadipscing</a:t>
            </a:r>
            <a:r>
              <a:rPr lang="en-US" dirty="0"/>
              <a:t> </a:t>
            </a:r>
            <a:r>
              <a:rPr lang="en-US" dirty="0" err="1"/>
              <a:t>elitr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nonumy</a:t>
            </a:r>
            <a:r>
              <a:rPr lang="en-US" dirty="0"/>
              <a:t> </a:t>
            </a:r>
            <a:r>
              <a:rPr lang="en-US" dirty="0" err="1"/>
              <a:t>eirmod</a:t>
            </a:r>
            <a:endParaRPr lang="en-ZA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539552" y="3429000"/>
            <a:ext cx="8064896" cy="576064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Presenter Name and Surname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50167456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539551" y="1268760"/>
            <a:ext cx="8064897" cy="72008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Subheading inserted here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consetetur</a:t>
            </a:r>
            <a:r>
              <a:rPr lang="en-US" dirty="0"/>
              <a:t> </a:t>
            </a:r>
            <a:r>
              <a:rPr lang="en-US" dirty="0" err="1"/>
              <a:t>sadipscing</a:t>
            </a:r>
            <a:r>
              <a:rPr lang="en-US" dirty="0"/>
              <a:t> </a:t>
            </a:r>
            <a:r>
              <a:rPr lang="en-US" dirty="0" err="1"/>
              <a:t>elitr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nonumy</a:t>
            </a:r>
            <a:r>
              <a:rPr lang="en-US" dirty="0"/>
              <a:t> </a:t>
            </a:r>
            <a:r>
              <a:rPr lang="en-US" dirty="0" err="1"/>
              <a:t>eirmod</a:t>
            </a:r>
            <a:endParaRPr lang="en-ZA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539552" y="2060848"/>
            <a:ext cx="8064896" cy="576064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Presenter Name and Surname</a:t>
            </a:r>
            <a:endParaRPr lang="en-ZA" dirty="0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39552" y="548680"/>
            <a:ext cx="8064896" cy="648072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1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Presentation title inserted here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39845286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539551" y="2780928"/>
            <a:ext cx="8064897" cy="72008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Description of this section</a:t>
            </a:r>
            <a:endParaRPr lang="en-Z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539552" y="2204864"/>
            <a:ext cx="8064896" cy="5048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400" b="1" baseline="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ZA" dirty="0"/>
              <a:t>SECTION HEADING</a:t>
            </a:r>
          </a:p>
        </p:txBody>
      </p:sp>
    </p:spTree>
    <p:extLst>
      <p:ext uri="{BB962C8B-B14F-4D97-AF65-F5344CB8AC3E}">
        <p14:creationId xmlns:p14="http://schemas.microsoft.com/office/powerpoint/2010/main" xmlns="" val="171578518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(long)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39552" y="548680"/>
            <a:ext cx="8064896" cy="4824536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500" b="0">
                <a:solidFill>
                  <a:srgbClr val="000000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LONG QUOTE SLIDE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consetetur</a:t>
            </a:r>
            <a:r>
              <a:rPr lang="en-US" dirty="0"/>
              <a:t> </a:t>
            </a:r>
            <a:r>
              <a:rPr lang="en-US" dirty="0" err="1"/>
              <a:t>sadipscing</a:t>
            </a:r>
            <a:r>
              <a:rPr lang="en-US" dirty="0"/>
              <a:t> </a:t>
            </a:r>
            <a:r>
              <a:rPr lang="en-US" dirty="0" err="1"/>
              <a:t>elitr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nonumy</a:t>
            </a:r>
            <a:r>
              <a:rPr lang="en-US" dirty="0"/>
              <a:t> </a:t>
            </a:r>
            <a:r>
              <a:rPr lang="en-US" dirty="0" err="1"/>
              <a:t>eirmod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invidunt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aliquyam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voluptua</a:t>
            </a:r>
            <a:r>
              <a:rPr lang="en-US" dirty="0"/>
              <a:t>. At </a:t>
            </a:r>
            <a:r>
              <a:rPr lang="en-US" dirty="0" err="1"/>
              <a:t>vero</a:t>
            </a:r>
            <a:r>
              <a:rPr lang="en-US" dirty="0"/>
              <a:t> </a:t>
            </a:r>
            <a:r>
              <a:rPr lang="en-US" dirty="0" err="1"/>
              <a:t>eos</a:t>
            </a:r>
            <a:r>
              <a:rPr lang="en-US" dirty="0"/>
              <a:t> et </a:t>
            </a:r>
            <a:r>
              <a:rPr lang="en-US" dirty="0" err="1"/>
              <a:t>accusam</a:t>
            </a:r>
            <a:r>
              <a:rPr lang="en-US" dirty="0"/>
              <a:t> et </a:t>
            </a:r>
            <a:r>
              <a:rPr lang="en-US" dirty="0" err="1"/>
              <a:t>justo</a:t>
            </a:r>
            <a:r>
              <a:rPr lang="en-US" dirty="0"/>
              <a:t> duo </a:t>
            </a:r>
            <a:r>
              <a:rPr lang="en-US" dirty="0" err="1"/>
              <a:t>dolores</a:t>
            </a:r>
            <a:r>
              <a:rPr lang="en-US" dirty="0"/>
              <a:t> et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rebum</a:t>
            </a:r>
            <a:r>
              <a:rPr lang="en-US" dirty="0"/>
              <a:t>. Stet </a:t>
            </a:r>
            <a:r>
              <a:rPr lang="en-US" dirty="0" err="1"/>
              <a:t>clita</a:t>
            </a:r>
            <a:r>
              <a:rPr lang="en-US" dirty="0"/>
              <a:t> </a:t>
            </a:r>
            <a:r>
              <a:rPr lang="en-US" dirty="0" err="1"/>
              <a:t>kasd</a:t>
            </a:r>
            <a:r>
              <a:rPr lang="en-US" dirty="0"/>
              <a:t> </a:t>
            </a:r>
            <a:r>
              <a:rPr lang="en-US" dirty="0" err="1"/>
              <a:t>gubergren</a:t>
            </a:r>
            <a:r>
              <a:rPr lang="en-US" dirty="0"/>
              <a:t>, no sea </a:t>
            </a:r>
            <a:r>
              <a:rPr lang="en-US" dirty="0" err="1"/>
              <a:t>takimata</a:t>
            </a:r>
            <a:r>
              <a:rPr lang="en-US" dirty="0"/>
              <a:t> </a:t>
            </a:r>
            <a:r>
              <a:rPr lang="en-US" dirty="0" err="1"/>
              <a:t>sanctus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Lorem ipsum dolor sit </a:t>
            </a:r>
            <a:r>
              <a:rPr lang="en-US" dirty="0" err="1"/>
              <a:t>amet</a:t>
            </a:r>
            <a:r>
              <a:rPr lang="en-US" dirty="0"/>
              <a:t>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consetetur</a:t>
            </a:r>
            <a:r>
              <a:rPr lang="en-US" dirty="0"/>
              <a:t> </a:t>
            </a:r>
            <a:r>
              <a:rPr lang="en-US" dirty="0" err="1"/>
              <a:t>sadipscing</a:t>
            </a:r>
            <a:r>
              <a:rPr lang="en-US" dirty="0"/>
              <a:t> </a:t>
            </a:r>
            <a:r>
              <a:rPr lang="en-US" dirty="0" err="1"/>
              <a:t>elitr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nonumy</a:t>
            </a:r>
            <a:r>
              <a:rPr lang="en-US" dirty="0"/>
              <a:t> </a:t>
            </a:r>
            <a:r>
              <a:rPr lang="en-US" dirty="0" err="1"/>
              <a:t>eirmod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invidunt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aliquyam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voluptua</a:t>
            </a:r>
            <a:r>
              <a:rPr lang="en-US" dirty="0"/>
              <a:t>.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5804495"/>
            <a:ext cx="8064698" cy="360809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solidFill>
                  <a:srgbClr val="000000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Source: Lorem Ipsum Dolor Sit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404477009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(short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39552" y="1916832"/>
            <a:ext cx="8064896" cy="1728192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500" b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SHORT QUOTE SLIDE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consetetur</a:t>
            </a:r>
            <a:r>
              <a:rPr lang="en-US" dirty="0"/>
              <a:t> </a:t>
            </a:r>
            <a:r>
              <a:rPr lang="en-US" dirty="0" err="1"/>
              <a:t>sadipscing</a:t>
            </a:r>
            <a:r>
              <a:rPr lang="en-US" dirty="0"/>
              <a:t> </a:t>
            </a:r>
            <a:r>
              <a:rPr lang="en-US" dirty="0" err="1"/>
              <a:t>elitr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nonumy</a:t>
            </a:r>
            <a:r>
              <a:rPr lang="en-US" dirty="0"/>
              <a:t> </a:t>
            </a:r>
            <a:r>
              <a:rPr lang="en-US" dirty="0" err="1"/>
              <a:t>eirmod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invidunt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aliquyam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voluptua</a:t>
            </a:r>
            <a:r>
              <a:rPr lang="en-US" dirty="0"/>
              <a:t>.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5804495"/>
            <a:ext cx="8064698" cy="360809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Source: Lorem Ipsum Dolor Sit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67982342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(short)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39552" y="1916832"/>
            <a:ext cx="8064896" cy="1728192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500" b="0">
                <a:solidFill>
                  <a:srgbClr val="000000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SHORT QUOTE SLIDE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consetetur</a:t>
            </a:r>
            <a:r>
              <a:rPr lang="en-US" dirty="0"/>
              <a:t> </a:t>
            </a:r>
            <a:r>
              <a:rPr lang="en-US" dirty="0" err="1"/>
              <a:t>sadipscing</a:t>
            </a:r>
            <a:r>
              <a:rPr lang="en-US" dirty="0"/>
              <a:t> </a:t>
            </a:r>
            <a:r>
              <a:rPr lang="en-US" dirty="0" err="1"/>
              <a:t>elitr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nonumy</a:t>
            </a:r>
            <a:r>
              <a:rPr lang="en-US" dirty="0"/>
              <a:t> </a:t>
            </a:r>
            <a:r>
              <a:rPr lang="en-US" dirty="0" err="1"/>
              <a:t>eirmod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invidunt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aliquyam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voluptua</a:t>
            </a:r>
            <a:r>
              <a:rPr lang="en-US" dirty="0"/>
              <a:t>.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5804495"/>
            <a:ext cx="8064698" cy="360809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solidFill>
                  <a:srgbClr val="000000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Source: Lorem Ipsum Dolor Sit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35238263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2124820" y="1700832"/>
            <a:ext cx="4895452" cy="252025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ZA" dirty="0"/>
              <a:t>Insert icon(s)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540074" y="333375"/>
            <a:ext cx="8064374" cy="863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ZA" dirty="0"/>
              <a:t>SHORT HEADING GOES HERE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539553" y="4941168"/>
            <a:ext cx="8064894" cy="9366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en-ZA" dirty="0"/>
              <a:t>Short description with a xx% goes here</a:t>
            </a:r>
          </a:p>
        </p:txBody>
      </p:sp>
    </p:spTree>
    <p:extLst>
      <p:ext uri="{BB962C8B-B14F-4D97-AF65-F5344CB8AC3E}">
        <p14:creationId xmlns:p14="http://schemas.microsoft.com/office/powerpoint/2010/main" xmlns="" val="155724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26" Type="http://schemas.openxmlformats.org/officeDocument/2006/relationships/slideLayout" Target="../slideLayouts/slideLayout45.xml"/><Relationship Id="rId3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40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5" Type="http://schemas.openxmlformats.org/officeDocument/2006/relationships/slideLayout" Target="../slideLayouts/slideLayout44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slideLayout" Target="../slideLayouts/slideLayout39.xml"/><Relationship Id="rId29" Type="http://schemas.openxmlformats.org/officeDocument/2006/relationships/slideLayout" Target="../slideLayouts/slideLayout48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24" Type="http://schemas.openxmlformats.org/officeDocument/2006/relationships/slideLayout" Target="../slideLayouts/slideLayout43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23" Type="http://schemas.openxmlformats.org/officeDocument/2006/relationships/slideLayout" Target="../slideLayouts/slideLayout42.xml"/><Relationship Id="rId28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8.xml"/><Relationship Id="rId31" Type="http://schemas.openxmlformats.org/officeDocument/2006/relationships/image" Target="../media/image1.jpeg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Relationship Id="rId22" Type="http://schemas.openxmlformats.org/officeDocument/2006/relationships/slideLayout" Target="../slideLayouts/slideLayout41.xml"/><Relationship Id="rId27" Type="http://schemas.openxmlformats.org/officeDocument/2006/relationships/slideLayout" Target="../slideLayouts/slideLayout46.xml"/><Relationship Id="rId30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18" Type="http://schemas.openxmlformats.org/officeDocument/2006/relationships/slideLayout" Target="../slideLayouts/slideLayout66.xml"/><Relationship Id="rId26" Type="http://schemas.openxmlformats.org/officeDocument/2006/relationships/slideLayout" Target="../slideLayouts/slideLayout74.xml"/><Relationship Id="rId3" Type="http://schemas.openxmlformats.org/officeDocument/2006/relationships/slideLayout" Target="../slideLayouts/slideLayout51.xml"/><Relationship Id="rId21" Type="http://schemas.openxmlformats.org/officeDocument/2006/relationships/slideLayout" Target="../slideLayouts/slideLayout69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slideLayout" Target="../slideLayouts/slideLayout65.xml"/><Relationship Id="rId25" Type="http://schemas.openxmlformats.org/officeDocument/2006/relationships/slideLayout" Target="../slideLayouts/slideLayout73.xml"/><Relationship Id="rId2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64.xml"/><Relationship Id="rId20" Type="http://schemas.openxmlformats.org/officeDocument/2006/relationships/slideLayout" Target="../slideLayouts/slideLayout68.xml"/><Relationship Id="rId29" Type="http://schemas.openxmlformats.org/officeDocument/2006/relationships/slideLayout" Target="../slideLayouts/slideLayout77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24" Type="http://schemas.openxmlformats.org/officeDocument/2006/relationships/slideLayout" Target="../slideLayouts/slideLayout72.xml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23" Type="http://schemas.openxmlformats.org/officeDocument/2006/relationships/slideLayout" Target="../slideLayouts/slideLayout71.xml"/><Relationship Id="rId28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58.xml"/><Relationship Id="rId19" Type="http://schemas.openxmlformats.org/officeDocument/2006/relationships/slideLayout" Target="../slideLayouts/slideLayout67.xml"/><Relationship Id="rId31" Type="http://schemas.openxmlformats.org/officeDocument/2006/relationships/image" Target="../media/image1.jpeg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Relationship Id="rId22" Type="http://schemas.openxmlformats.org/officeDocument/2006/relationships/slideLayout" Target="../slideLayouts/slideLayout70.xml"/><Relationship Id="rId27" Type="http://schemas.openxmlformats.org/officeDocument/2006/relationships/slideLayout" Target="../slideLayouts/slideLayout75.xml"/><Relationship Id="rId30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90.xml"/><Relationship Id="rId18" Type="http://schemas.openxmlformats.org/officeDocument/2006/relationships/slideLayout" Target="../slideLayouts/slideLayout95.xml"/><Relationship Id="rId26" Type="http://schemas.openxmlformats.org/officeDocument/2006/relationships/slideLayout" Target="../slideLayouts/slideLayout103.xml"/><Relationship Id="rId39" Type="http://schemas.openxmlformats.org/officeDocument/2006/relationships/slideLayout" Target="../slideLayouts/slideLayout116.xml"/><Relationship Id="rId21" Type="http://schemas.openxmlformats.org/officeDocument/2006/relationships/slideLayout" Target="../slideLayouts/slideLayout98.xml"/><Relationship Id="rId34" Type="http://schemas.openxmlformats.org/officeDocument/2006/relationships/slideLayout" Target="../slideLayouts/slideLayout111.xml"/><Relationship Id="rId42" Type="http://schemas.openxmlformats.org/officeDocument/2006/relationships/slideLayout" Target="../slideLayouts/slideLayout119.xml"/><Relationship Id="rId47" Type="http://schemas.openxmlformats.org/officeDocument/2006/relationships/slideLayout" Target="../slideLayouts/slideLayout124.xml"/><Relationship Id="rId50" Type="http://schemas.openxmlformats.org/officeDocument/2006/relationships/slideLayout" Target="../slideLayouts/slideLayout127.xml"/><Relationship Id="rId55" Type="http://schemas.openxmlformats.org/officeDocument/2006/relationships/slideLayout" Target="../slideLayouts/slideLayout132.xml"/><Relationship Id="rId63" Type="http://schemas.openxmlformats.org/officeDocument/2006/relationships/slideLayout" Target="../slideLayouts/slideLayout140.xml"/><Relationship Id="rId68" Type="http://schemas.openxmlformats.org/officeDocument/2006/relationships/theme" Target="../theme/theme4.xml"/><Relationship Id="rId7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9.xml"/><Relationship Id="rId16" Type="http://schemas.openxmlformats.org/officeDocument/2006/relationships/slideLayout" Target="../slideLayouts/slideLayout93.xml"/><Relationship Id="rId29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24" Type="http://schemas.openxmlformats.org/officeDocument/2006/relationships/slideLayout" Target="../slideLayouts/slideLayout101.xml"/><Relationship Id="rId32" Type="http://schemas.openxmlformats.org/officeDocument/2006/relationships/slideLayout" Target="../slideLayouts/slideLayout109.xml"/><Relationship Id="rId37" Type="http://schemas.openxmlformats.org/officeDocument/2006/relationships/slideLayout" Target="../slideLayouts/slideLayout114.xml"/><Relationship Id="rId40" Type="http://schemas.openxmlformats.org/officeDocument/2006/relationships/slideLayout" Target="../slideLayouts/slideLayout117.xml"/><Relationship Id="rId45" Type="http://schemas.openxmlformats.org/officeDocument/2006/relationships/slideLayout" Target="../slideLayouts/slideLayout122.xml"/><Relationship Id="rId53" Type="http://schemas.openxmlformats.org/officeDocument/2006/relationships/slideLayout" Target="../slideLayouts/slideLayout130.xml"/><Relationship Id="rId58" Type="http://schemas.openxmlformats.org/officeDocument/2006/relationships/slideLayout" Target="../slideLayouts/slideLayout135.xml"/><Relationship Id="rId66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82.xml"/><Relationship Id="rId15" Type="http://schemas.openxmlformats.org/officeDocument/2006/relationships/slideLayout" Target="../slideLayouts/slideLayout92.xml"/><Relationship Id="rId23" Type="http://schemas.openxmlformats.org/officeDocument/2006/relationships/slideLayout" Target="../slideLayouts/slideLayout100.xml"/><Relationship Id="rId28" Type="http://schemas.openxmlformats.org/officeDocument/2006/relationships/slideLayout" Target="../slideLayouts/slideLayout105.xml"/><Relationship Id="rId36" Type="http://schemas.openxmlformats.org/officeDocument/2006/relationships/slideLayout" Target="../slideLayouts/slideLayout113.xml"/><Relationship Id="rId49" Type="http://schemas.openxmlformats.org/officeDocument/2006/relationships/slideLayout" Target="../slideLayouts/slideLayout126.xml"/><Relationship Id="rId57" Type="http://schemas.openxmlformats.org/officeDocument/2006/relationships/slideLayout" Target="../slideLayouts/slideLayout134.xml"/><Relationship Id="rId61" Type="http://schemas.openxmlformats.org/officeDocument/2006/relationships/slideLayout" Target="../slideLayouts/slideLayout138.xml"/><Relationship Id="rId10" Type="http://schemas.openxmlformats.org/officeDocument/2006/relationships/slideLayout" Target="../slideLayouts/slideLayout87.xml"/><Relationship Id="rId19" Type="http://schemas.openxmlformats.org/officeDocument/2006/relationships/slideLayout" Target="../slideLayouts/slideLayout96.xml"/><Relationship Id="rId31" Type="http://schemas.openxmlformats.org/officeDocument/2006/relationships/slideLayout" Target="../slideLayouts/slideLayout108.xml"/><Relationship Id="rId44" Type="http://schemas.openxmlformats.org/officeDocument/2006/relationships/slideLayout" Target="../slideLayouts/slideLayout121.xml"/><Relationship Id="rId52" Type="http://schemas.openxmlformats.org/officeDocument/2006/relationships/slideLayout" Target="../slideLayouts/slideLayout129.xml"/><Relationship Id="rId60" Type="http://schemas.openxmlformats.org/officeDocument/2006/relationships/slideLayout" Target="../slideLayouts/slideLayout137.xml"/><Relationship Id="rId65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slideLayout" Target="../slideLayouts/slideLayout91.xml"/><Relationship Id="rId22" Type="http://schemas.openxmlformats.org/officeDocument/2006/relationships/slideLayout" Target="../slideLayouts/slideLayout99.xml"/><Relationship Id="rId27" Type="http://schemas.openxmlformats.org/officeDocument/2006/relationships/slideLayout" Target="../slideLayouts/slideLayout104.xml"/><Relationship Id="rId30" Type="http://schemas.openxmlformats.org/officeDocument/2006/relationships/slideLayout" Target="../slideLayouts/slideLayout107.xml"/><Relationship Id="rId35" Type="http://schemas.openxmlformats.org/officeDocument/2006/relationships/slideLayout" Target="../slideLayouts/slideLayout112.xml"/><Relationship Id="rId43" Type="http://schemas.openxmlformats.org/officeDocument/2006/relationships/slideLayout" Target="../slideLayouts/slideLayout120.xml"/><Relationship Id="rId48" Type="http://schemas.openxmlformats.org/officeDocument/2006/relationships/slideLayout" Target="../slideLayouts/slideLayout125.xml"/><Relationship Id="rId56" Type="http://schemas.openxmlformats.org/officeDocument/2006/relationships/slideLayout" Target="../slideLayouts/slideLayout133.xml"/><Relationship Id="rId64" Type="http://schemas.openxmlformats.org/officeDocument/2006/relationships/slideLayout" Target="../slideLayouts/slideLayout141.xml"/><Relationship Id="rId69" Type="http://schemas.openxmlformats.org/officeDocument/2006/relationships/image" Target="../media/image1.jpeg"/><Relationship Id="rId8" Type="http://schemas.openxmlformats.org/officeDocument/2006/relationships/slideLayout" Target="../slideLayouts/slideLayout85.xml"/><Relationship Id="rId51" Type="http://schemas.openxmlformats.org/officeDocument/2006/relationships/slideLayout" Target="../slideLayouts/slideLayout128.xml"/><Relationship Id="rId3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9.xml"/><Relationship Id="rId17" Type="http://schemas.openxmlformats.org/officeDocument/2006/relationships/slideLayout" Target="../slideLayouts/slideLayout94.xml"/><Relationship Id="rId25" Type="http://schemas.openxmlformats.org/officeDocument/2006/relationships/slideLayout" Target="../slideLayouts/slideLayout102.xml"/><Relationship Id="rId33" Type="http://schemas.openxmlformats.org/officeDocument/2006/relationships/slideLayout" Target="../slideLayouts/slideLayout110.xml"/><Relationship Id="rId38" Type="http://schemas.openxmlformats.org/officeDocument/2006/relationships/slideLayout" Target="../slideLayouts/slideLayout115.xml"/><Relationship Id="rId46" Type="http://schemas.openxmlformats.org/officeDocument/2006/relationships/slideLayout" Target="../slideLayouts/slideLayout123.xml"/><Relationship Id="rId59" Type="http://schemas.openxmlformats.org/officeDocument/2006/relationships/slideLayout" Target="../slideLayouts/slideLayout136.xml"/><Relationship Id="rId67" Type="http://schemas.openxmlformats.org/officeDocument/2006/relationships/slideLayout" Target="../slideLayouts/slideLayout144.xml"/><Relationship Id="rId20" Type="http://schemas.openxmlformats.org/officeDocument/2006/relationships/slideLayout" Target="../slideLayouts/slideLayout97.xml"/><Relationship Id="rId41" Type="http://schemas.openxmlformats.org/officeDocument/2006/relationships/slideLayout" Target="../slideLayouts/slideLayout118.xml"/><Relationship Id="rId54" Type="http://schemas.openxmlformats.org/officeDocument/2006/relationships/slideLayout" Target="../slideLayouts/slideLayout131.xml"/><Relationship Id="rId62" Type="http://schemas.openxmlformats.org/officeDocument/2006/relationships/slideLayout" Target="../slideLayouts/slideLayout1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3238"/>
          <a:stretch/>
        </p:blipFill>
        <p:spPr>
          <a:xfrm>
            <a:off x="0" y="6109610"/>
            <a:ext cx="9144000" cy="74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21969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4" r:id="rId14"/>
    <p:sldLayoutId id="2147483665" r:id="rId15"/>
    <p:sldLayoutId id="2147483668" r:id="rId16"/>
    <p:sldLayoutId id="2147483669" r:id="rId17"/>
    <p:sldLayoutId id="2147483670" r:id="rId18"/>
    <p:sldLayoutId id="2147483701" r:id="rId1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3238"/>
          <a:stretch/>
        </p:blipFill>
        <p:spPr>
          <a:xfrm>
            <a:off x="0" y="6109610"/>
            <a:ext cx="9144000" cy="74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12325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  <p:sldLayoutId id="2147483689" r:id="rId18"/>
    <p:sldLayoutId id="2147483690" r:id="rId19"/>
    <p:sldLayoutId id="2147483691" r:id="rId20"/>
    <p:sldLayoutId id="2147483692" r:id="rId21"/>
    <p:sldLayoutId id="2147483693" r:id="rId22"/>
    <p:sldLayoutId id="2147483694" r:id="rId23"/>
    <p:sldLayoutId id="2147483695" r:id="rId24"/>
    <p:sldLayoutId id="2147483696" r:id="rId25"/>
    <p:sldLayoutId id="2147483697" r:id="rId26"/>
    <p:sldLayoutId id="2147483698" r:id="rId27"/>
    <p:sldLayoutId id="2147483699" r:id="rId28"/>
    <p:sldLayoutId id="2147483700" r:id="rId29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8100392" y="6289322"/>
            <a:ext cx="93610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700" i="1" dirty="0">
                <a:latin typeface="Arial" panose="020B0604020202020204" pitchFamily="34" charset="0"/>
              </a:rPr>
              <a:t>QLFS Q4:2018</a:t>
            </a:r>
            <a:endParaRPr lang="en-GB" sz="700" i="1" dirty="0">
              <a:latin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3238"/>
          <a:stretch/>
        </p:blipFill>
        <p:spPr>
          <a:xfrm>
            <a:off x="0" y="6109610"/>
            <a:ext cx="9144000" cy="74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95726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  <p:sldLayoutId id="2147483720" r:id="rId18"/>
    <p:sldLayoutId id="2147483721" r:id="rId19"/>
    <p:sldLayoutId id="2147483722" r:id="rId20"/>
    <p:sldLayoutId id="2147483723" r:id="rId21"/>
    <p:sldLayoutId id="2147483724" r:id="rId22"/>
    <p:sldLayoutId id="2147483725" r:id="rId23"/>
    <p:sldLayoutId id="2147483726" r:id="rId24"/>
    <p:sldLayoutId id="2147483727" r:id="rId25"/>
    <p:sldLayoutId id="2147483728" r:id="rId26"/>
    <p:sldLayoutId id="2147483729" r:id="rId27"/>
    <p:sldLayoutId id="2147483730" r:id="rId28"/>
    <p:sldLayoutId id="2147483731" r:id="rId29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5672156" y="6139151"/>
            <a:ext cx="303468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900" i="1" dirty="0">
                <a:solidFill>
                  <a:schemeClr val="tx1"/>
                </a:solidFill>
                <a:latin typeface="Helvetica" pitchFamily="34" charset="0"/>
                <a:cs typeface="Arial"/>
              </a:rPr>
              <a:t>Source: Stats SA: Mid-year population estimates 2018 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6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3238"/>
          <a:stretch/>
        </p:blipFill>
        <p:spPr>
          <a:xfrm>
            <a:off x="0" y="6103825"/>
            <a:ext cx="9144000" cy="74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25234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  <p:sldLayoutId id="2147483750" r:id="rId18"/>
    <p:sldLayoutId id="2147483751" r:id="rId19"/>
    <p:sldLayoutId id="2147483752" r:id="rId20"/>
    <p:sldLayoutId id="2147483753" r:id="rId21"/>
    <p:sldLayoutId id="2147483754" r:id="rId22"/>
    <p:sldLayoutId id="2147483755" r:id="rId23"/>
    <p:sldLayoutId id="2147483756" r:id="rId24"/>
    <p:sldLayoutId id="2147483757" r:id="rId25"/>
    <p:sldLayoutId id="2147483758" r:id="rId26"/>
    <p:sldLayoutId id="2147483759" r:id="rId27"/>
    <p:sldLayoutId id="2147483760" r:id="rId28"/>
    <p:sldLayoutId id="2147483761" r:id="rId29"/>
    <p:sldLayoutId id="2147483762" r:id="rId30"/>
    <p:sldLayoutId id="2147483763" r:id="rId31"/>
    <p:sldLayoutId id="2147483764" r:id="rId32"/>
    <p:sldLayoutId id="2147483765" r:id="rId33"/>
    <p:sldLayoutId id="2147483766" r:id="rId34"/>
    <p:sldLayoutId id="2147483767" r:id="rId35"/>
    <p:sldLayoutId id="2147483768" r:id="rId36"/>
    <p:sldLayoutId id="2147483769" r:id="rId37"/>
    <p:sldLayoutId id="2147483770" r:id="rId38"/>
    <p:sldLayoutId id="2147483771" r:id="rId39"/>
    <p:sldLayoutId id="2147483772" r:id="rId40"/>
    <p:sldLayoutId id="2147483773" r:id="rId41"/>
    <p:sldLayoutId id="2147483774" r:id="rId42"/>
    <p:sldLayoutId id="2147483775" r:id="rId43"/>
    <p:sldLayoutId id="2147483777" r:id="rId44"/>
    <p:sldLayoutId id="2147483779" r:id="rId45"/>
    <p:sldLayoutId id="2147483780" r:id="rId46"/>
    <p:sldLayoutId id="2147483781" r:id="rId47"/>
    <p:sldLayoutId id="2147483782" r:id="rId48"/>
    <p:sldLayoutId id="2147483783" r:id="rId49"/>
    <p:sldLayoutId id="2147483784" r:id="rId50"/>
    <p:sldLayoutId id="2147483793" r:id="rId51"/>
    <p:sldLayoutId id="2147483795" r:id="rId52"/>
    <p:sldLayoutId id="2147483796" r:id="rId53"/>
    <p:sldLayoutId id="2147483797" r:id="rId54"/>
    <p:sldLayoutId id="2147483798" r:id="rId55"/>
    <p:sldLayoutId id="2147483799" r:id="rId56"/>
    <p:sldLayoutId id="2147483800" r:id="rId57"/>
    <p:sldLayoutId id="2147483802" r:id="rId58"/>
    <p:sldLayoutId id="2147483804" r:id="rId59"/>
    <p:sldLayoutId id="2147483806" r:id="rId60"/>
    <p:sldLayoutId id="2147483808" r:id="rId61"/>
    <p:sldLayoutId id="2147483822" r:id="rId62"/>
    <p:sldLayoutId id="2147483823" r:id="rId63"/>
    <p:sldLayoutId id="2147483825" r:id="rId64"/>
    <p:sldLayoutId id="2147483828" r:id="rId65"/>
    <p:sldLayoutId id="2147483829" r:id="rId66"/>
    <p:sldLayoutId id="2147483830" r:id="rId6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chart" Target="../charts/chart13.xml"/><Relationship Id="rId4" Type="http://schemas.openxmlformats.org/officeDocument/2006/relationships/chart" Target="../charts/char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chart" Target="../charts/chart16.xml"/><Relationship Id="rId4" Type="http://schemas.openxmlformats.org/officeDocument/2006/relationships/chart" Target="../charts/char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chart" Target="../charts/chart19.xml"/><Relationship Id="rId4" Type="http://schemas.openxmlformats.org/officeDocument/2006/relationships/chart" Target="../charts/char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chart" Target="../charts/chart2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32.xml"/><Relationship Id="rId4" Type="http://schemas.openxmlformats.org/officeDocument/2006/relationships/chart" Target="../charts/chart3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9.xml"/><Relationship Id="rId5" Type="http://schemas.openxmlformats.org/officeDocument/2006/relationships/chart" Target="../charts/chart35.xml"/><Relationship Id="rId4" Type="http://schemas.openxmlformats.org/officeDocument/2006/relationships/chart" Target="../charts/chart3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6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7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6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13" Type="http://schemas.openxmlformats.org/officeDocument/2006/relationships/image" Target="../media/image18.emf"/><Relationship Id="rId3" Type="http://schemas.openxmlformats.org/officeDocument/2006/relationships/image" Target="../media/image9.emf"/><Relationship Id="rId7" Type="http://schemas.openxmlformats.org/officeDocument/2006/relationships/image" Target="../media/image12.emf"/><Relationship Id="rId12" Type="http://schemas.openxmlformats.org/officeDocument/2006/relationships/image" Target="../media/image1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11" Type="http://schemas.openxmlformats.org/officeDocument/2006/relationships/image" Target="../media/image16.emf"/><Relationship Id="rId5" Type="http://schemas.openxmlformats.org/officeDocument/2006/relationships/image" Target="../media/image10.emf"/><Relationship Id="rId10" Type="http://schemas.openxmlformats.org/officeDocument/2006/relationships/image" Target="../media/image15.emf"/><Relationship Id="rId4" Type="http://schemas.openxmlformats.org/officeDocument/2006/relationships/image" Target="../media/image6.emf"/><Relationship Id="rId9" Type="http://schemas.openxmlformats.org/officeDocument/2006/relationships/image" Target="../media/image14.emf"/><Relationship Id="rId14" Type="http://schemas.openxmlformats.org/officeDocument/2006/relationships/chart" Target="../charts/char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0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south africa map outline vector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02192" y="628666"/>
            <a:ext cx="4222678" cy="46515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ounded Rectangle 22"/>
          <p:cNvSpPr/>
          <p:nvPr/>
        </p:nvSpPr>
        <p:spPr>
          <a:xfrm rot="1255037">
            <a:off x="849015" y="-497253"/>
            <a:ext cx="437064" cy="625148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ounded Rectangle 16"/>
          <p:cNvSpPr/>
          <p:nvPr/>
        </p:nvSpPr>
        <p:spPr>
          <a:xfrm rot="1255037">
            <a:off x="976773" y="-248779"/>
            <a:ext cx="437064" cy="567586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val 4"/>
          <p:cNvSpPr/>
          <p:nvPr/>
        </p:nvSpPr>
        <p:spPr>
          <a:xfrm>
            <a:off x="454084" y="338189"/>
            <a:ext cx="5661060" cy="5661060"/>
          </a:xfrm>
          <a:prstGeom prst="ellipse">
            <a:avLst/>
          </a:prstGeom>
          <a:noFill/>
          <a:ln w="25400">
            <a:gradFill flip="none" rotWithShape="1">
              <a:gsLst>
                <a:gs pos="0">
                  <a:schemeClr val="accent5">
                    <a:lumMod val="89000"/>
                  </a:schemeClr>
                </a:gs>
                <a:gs pos="48500">
                  <a:schemeClr val="bg1"/>
                </a:gs>
                <a:gs pos="97000">
                  <a:schemeClr val="bg2">
                    <a:lumMod val="25000"/>
                  </a:schemeClr>
                </a:gs>
              </a:gsLst>
              <a:lin ang="2700000" scaled="1"/>
              <a:tileRect/>
            </a:gra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75840" y="2887037"/>
            <a:ext cx="700327" cy="684000"/>
            <a:chOff x="1648456" y="2887037"/>
            <a:chExt cx="700327" cy="6840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759790" y="2954438"/>
              <a:ext cx="588993" cy="588601"/>
            </a:xfrm>
            <a:prstGeom prst="rect">
              <a:avLst/>
            </a:prstGeom>
          </p:spPr>
        </p:pic>
        <p:sp>
          <p:nvSpPr>
            <p:cNvPr id="7" name="Oval 6"/>
            <p:cNvSpPr/>
            <p:nvPr/>
          </p:nvSpPr>
          <p:spPr>
            <a:xfrm>
              <a:off x="1648456" y="2887037"/>
              <a:ext cx="684000" cy="684000"/>
            </a:xfrm>
            <a:prstGeom prst="ellipse">
              <a:avLst/>
            </a:prstGeom>
            <a:solidFill>
              <a:schemeClr val="bg2">
                <a:lumMod val="90000"/>
                <a:alpha val="53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910010" y="-36166"/>
            <a:ext cx="749208" cy="748710"/>
            <a:chOff x="4382626" y="-36166"/>
            <a:chExt cx="749208" cy="74871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382626" y="-36166"/>
              <a:ext cx="749208" cy="748710"/>
            </a:xfrm>
            <a:prstGeom prst="rect">
              <a:avLst/>
            </a:prstGeom>
          </p:spPr>
        </p:pic>
        <p:sp>
          <p:nvSpPr>
            <p:cNvPr id="8" name="Oval 7"/>
            <p:cNvSpPr/>
            <p:nvPr/>
          </p:nvSpPr>
          <p:spPr>
            <a:xfrm>
              <a:off x="4415230" y="-3811"/>
              <a:ext cx="684000" cy="684000"/>
            </a:xfrm>
            <a:prstGeom prst="ellipse">
              <a:avLst/>
            </a:prstGeom>
            <a:solidFill>
              <a:schemeClr val="bg2">
                <a:lumMod val="90000"/>
                <a:alpha val="53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772607" y="2906738"/>
            <a:ext cx="690274" cy="703702"/>
            <a:chOff x="7245223" y="2906738"/>
            <a:chExt cx="690274" cy="703702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279059" y="2954438"/>
              <a:ext cx="656438" cy="656002"/>
            </a:xfrm>
            <a:prstGeom prst="rect">
              <a:avLst/>
            </a:prstGeom>
          </p:spPr>
        </p:pic>
        <p:sp>
          <p:nvSpPr>
            <p:cNvPr id="9" name="Oval 8"/>
            <p:cNvSpPr/>
            <p:nvPr/>
          </p:nvSpPr>
          <p:spPr>
            <a:xfrm>
              <a:off x="7245223" y="2906738"/>
              <a:ext cx="684000" cy="684000"/>
            </a:xfrm>
            <a:prstGeom prst="ellipse">
              <a:avLst/>
            </a:prstGeom>
            <a:solidFill>
              <a:schemeClr val="bg2">
                <a:lumMod val="90000"/>
                <a:alpha val="53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910010" y="5657923"/>
            <a:ext cx="749208" cy="768014"/>
            <a:chOff x="4382626" y="5657923"/>
            <a:chExt cx="749208" cy="768014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382626" y="5677227"/>
              <a:ext cx="749208" cy="748710"/>
            </a:xfrm>
            <a:prstGeom prst="rect">
              <a:avLst/>
            </a:prstGeom>
          </p:spPr>
        </p:pic>
        <p:sp>
          <p:nvSpPr>
            <p:cNvPr id="10" name="Oval 9"/>
            <p:cNvSpPr/>
            <p:nvPr/>
          </p:nvSpPr>
          <p:spPr>
            <a:xfrm>
              <a:off x="4415230" y="5657923"/>
              <a:ext cx="684000" cy="684000"/>
            </a:xfrm>
            <a:prstGeom prst="ellipse">
              <a:avLst/>
            </a:prstGeom>
            <a:solidFill>
              <a:schemeClr val="bg2">
                <a:lumMod val="90000"/>
                <a:alpha val="53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8" name="Title 1"/>
          <p:cNvSpPr txBox="1">
            <a:spLocks/>
          </p:cNvSpPr>
          <p:nvPr/>
        </p:nvSpPr>
        <p:spPr>
          <a:xfrm>
            <a:off x="4499992" y="134034"/>
            <a:ext cx="4601651" cy="147002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elvetica" pitchFamily="34" charset="0"/>
                <a:ea typeface="+mj-ea"/>
                <a:cs typeface="+mj-cs"/>
              </a:rPr>
              <a:t> Employment, Labour and Unemployment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Helvetica" pitchFamily="34" charset="0"/>
              <a:ea typeface="+mj-ea"/>
              <a:cs typeface="+mj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759690" y="5719190"/>
            <a:ext cx="13837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Stats SA</a:t>
            </a:r>
          </a:p>
        </p:txBody>
      </p:sp>
    </p:spTree>
    <p:extLst>
      <p:ext uri="{BB962C8B-B14F-4D97-AF65-F5344CB8AC3E}">
        <p14:creationId xmlns:p14="http://schemas.microsoft.com/office/powerpoint/2010/main" xmlns="" val="645803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6 L 0.36389 0.17314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94" y="865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3.33333E-6 -3.33333E-6 L 0.36389 0.17315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94" y="8657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8" presetClass="emph" presetSubtype="0" repeatCount="indefinite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path" presetSubtype="0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1.38889E-6 1.48148E-6 C -0.17014 1.48148E-6 -0.30955 -0.18449 -0.30955 -0.41273 C -0.30955 -0.64028 -0.17014 -0.82546 -1.38889E-6 -0.82546 C 0.17083 -0.82546 0.30955 -0.64028 0.30955 -0.41273 C 0.30955 -0.18449 0.17083 1.48148E-6 -1.38889E-6 1.48148E-6 Z " pathEditMode="relative" rAng="10800000" ptsTypes="AAAAA">
                                      <p:cBhvr>
                                        <p:cTn id="26" dur="1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1273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path" presetSubtype="0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00364 -0.01111 C -0.00364 0.21204 -0.14201 0.39537 -0.31319 0.39537 C -0.48385 0.39537 -0.62274 0.21204 -0.62274 -0.01111 C -0.62274 -0.23588 -0.48385 -0.41759 -0.31319 -0.41759 C -0.14201 -0.41759 -0.00364 -0.23588 -0.00364 -0.01111 Z " pathEditMode="relative" rAng="5400000" ptsTypes="AAAAA">
                                      <p:cBhvr>
                                        <p:cTn id="33" dur="12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955" y="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00799 -0.00833 C -0.00799 -0.23102 0.1302 -0.42152 0.30121 -0.42152 C 0.47204 -0.42152 0.61111 -0.23102 0.61111 -0.00833 C 0.61111 0.21945 0.47204 0.40463 0.30121 0.40463 C 0.1302 0.40463 -0.00799 0.21945 -0.00799 -0.00833 Z " pathEditMode="relative" rAng="16200000" ptsTypes="AAAAA">
                                      <p:cBhvr>
                                        <p:cTn id="40" dur="1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55" y="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" presetClass="path" presetSubtype="0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1.38889E-6 4.44444E-6 C 0.16736 4.44444E-6 0.30486 0.18449 0.30486 0.41273 C 0.30486 0.64027 0.16736 0.82546 -1.38889E-6 0.82546 C -0.16857 0.82546 -0.30486 0.64027 -0.30486 0.41273 C -0.30486 0.18449 -0.16857 4.44444E-6 -1.38889E-6 4.44444E-6 Z " pathEditMode="relative" rAng="0" ptsTypes="AAAAA">
                                      <p:cBhvr>
                                        <p:cTn id="46" dur="12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17" grpId="0" animBg="1"/>
      <p:bldP spid="17" grpId="1" animBg="1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/>
          <p:cNvSpPr/>
          <p:nvPr/>
        </p:nvSpPr>
        <p:spPr>
          <a:xfrm>
            <a:off x="0" y="3953582"/>
            <a:ext cx="9114638" cy="629137"/>
          </a:xfrm>
          <a:prstGeom prst="rect">
            <a:avLst/>
          </a:prstGeom>
          <a:solidFill>
            <a:schemeClr val="bg2">
              <a:lumMod val="8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419409"/>
            <a:ext cx="9114638" cy="629137"/>
          </a:xfrm>
          <a:prstGeom prst="rect">
            <a:avLst/>
          </a:prstGeom>
          <a:solidFill>
            <a:schemeClr val="bg2">
              <a:lumMod val="8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9885" y="1763524"/>
            <a:ext cx="2339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205688"/>
                </a:solidFill>
                <a:latin typeface="Arial" panose="020B0604020202020204" pitchFamily="34" charset="0"/>
              </a:rPr>
              <a:t>Unemployment rate</a:t>
            </a:r>
          </a:p>
        </p:txBody>
      </p:sp>
      <p:sp>
        <p:nvSpPr>
          <p:cNvPr id="10" name="Rectangle 9"/>
          <p:cNvSpPr/>
          <p:nvPr/>
        </p:nvSpPr>
        <p:spPr>
          <a:xfrm>
            <a:off x="3683733" y="1756121"/>
            <a:ext cx="19030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7F7F7F"/>
                </a:solidFill>
                <a:latin typeface="Arial" panose="020B0604020202020204" pitchFamily="34" charset="0"/>
              </a:rPr>
              <a:t>Absorption rate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854956" y="1741690"/>
            <a:ext cx="20697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595959"/>
                </a:solidFill>
                <a:latin typeface="Arial" panose="020B0604020202020204" pitchFamily="34" charset="0"/>
              </a:rPr>
              <a:t>Participation rate</a:t>
            </a:r>
          </a:p>
        </p:txBody>
      </p:sp>
      <p:sp>
        <p:nvSpPr>
          <p:cNvPr id="69" name="Rectangle 68"/>
          <p:cNvSpPr/>
          <p:nvPr/>
        </p:nvSpPr>
        <p:spPr>
          <a:xfrm>
            <a:off x="417264" y="298695"/>
            <a:ext cx="8047696" cy="6030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Labour market  rates vary significantly depending on education level</a:t>
            </a:r>
          </a:p>
        </p:txBody>
      </p:sp>
      <p:grpSp>
        <p:nvGrpSpPr>
          <p:cNvPr id="70" name="Group 69"/>
          <p:cNvGrpSpPr/>
          <p:nvPr/>
        </p:nvGrpSpPr>
        <p:grpSpPr>
          <a:xfrm>
            <a:off x="418730" y="1152053"/>
            <a:ext cx="2304256" cy="442622"/>
            <a:chOff x="99331" y="949485"/>
            <a:chExt cx="2304256" cy="442622"/>
          </a:xfrm>
        </p:grpSpPr>
        <p:sp>
          <p:nvSpPr>
            <p:cNvPr id="71" name="Rectangle 70"/>
            <p:cNvSpPr/>
            <p:nvPr/>
          </p:nvSpPr>
          <p:spPr>
            <a:xfrm>
              <a:off x="99331" y="961220"/>
              <a:ext cx="2304256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ZA" sz="1100" b="1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Labour market rates by education level, Q2:2019</a:t>
              </a:r>
            </a:p>
          </p:txBody>
        </p:sp>
        <p:cxnSp>
          <p:nvCxnSpPr>
            <p:cNvPr id="72" name="Straight Connector 71"/>
            <p:cNvCxnSpPr/>
            <p:nvPr/>
          </p:nvCxnSpPr>
          <p:spPr>
            <a:xfrm>
              <a:off x="183280" y="1388738"/>
              <a:ext cx="2016224" cy="0"/>
            </a:xfrm>
            <a:prstGeom prst="line">
              <a:avLst/>
            </a:prstGeom>
            <a:ln w="3175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183280" y="949485"/>
              <a:ext cx="2016224" cy="0"/>
            </a:xfrm>
            <a:prstGeom prst="line">
              <a:avLst/>
            </a:prstGeom>
            <a:ln w="3175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67" name="Chart 66"/>
          <p:cNvGraphicFramePr>
            <a:graphicFrameLocks/>
          </p:cNvGraphicFramePr>
          <p:nvPr>
            <p:extLst/>
          </p:nvPr>
        </p:nvGraphicFramePr>
        <p:xfrm>
          <a:off x="336252" y="2067579"/>
          <a:ext cx="3302582" cy="3824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5" name="Chart 74"/>
          <p:cNvGraphicFramePr>
            <a:graphicFrameLocks/>
          </p:cNvGraphicFramePr>
          <p:nvPr>
            <p:extLst/>
          </p:nvPr>
        </p:nvGraphicFramePr>
        <p:xfrm>
          <a:off x="3550663" y="2204864"/>
          <a:ext cx="2605513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6" name="Chart 75"/>
          <p:cNvGraphicFramePr>
            <a:graphicFrameLocks/>
          </p:cNvGraphicFramePr>
          <p:nvPr>
            <p:extLst/>
          </p:nvPr>
        </p:nvGraphicFramePr>
        <p:xfrm>
          <a:off x="6418508" y="2204863"/>
          <a:ext cx="2473972" cy="38884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TextBox 9">
            <a:extLst>
              <a:ext uri="{FF2B5EF4-FFF2-40B4-BE49-F238E27FC236}">
                <a16:creationId xmlns:a16="http://schemas.microsoft.com/office/drawing/2014/main" xmlns="" id="{96C62E89-B24B-465B-9AFD-39A974C959D9}"/>
              </a:ext>
            </a:extLst>
          </p:cNvPr>
          <p:cNvSpPr txBox="1"/>
          <p:nvPr/>
        </p:nvSpPr>
        <p:spPr>
          <a:xfrm>
            <a:off x="7308304" y="5793529"/>
            <a:ext cx="23226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dirty="0">
                <a:solidFill>
                  <a:schemeClr val="bg1">
                    <a:lumMod val="75000"/>
                  </a:schemeClr>
                </a:solidFill>
              </a:rPr>
              <a:t>Source: QLFS Q2 2019</a:t>
            </a:r>
          </a:p>
        </p:txBody>
      </p:sp>
    </p:spTree>
    <p:extLst>
      <p:ext uri="{BB962C8B-B14F-4D97-AF65-F5344CB8AC3E}">
        <p14:creationId xmlns:p14="http://schemas.microsoft.com/office/powerpoint/2010/main" xmlns="" val="1220482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929085215"/>
              </p:ext>
            </p:extLst>
          </p:nvPr>
        </p:nvGraphicFramePr>
        <p:xfrm>
          <a:off x="2767384" y="1448888"/>
          <a:ext cx="3672408" cy="4788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" name="Rectangle 21"/>
          <p:cNvSpPr/>
          <p:nvPr/>
        </p:nvSpPr>
        <p:spPr>
          <a:xfrm>
            <a:off x="-83236" y="4001603"/>
            <a:ext cx="9114638" cy="629137"/>
          </a:xfrm>
          <a:prstGeom prst="rect">
            <a:avLst/>
          </a:prstGeom>
          <a:solidFill>
            <a:schemeClr val="bg2">
              <a:lumMod val="8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2361" y="2647089"/>
            <a:ext cx="9114638" cy="629137"/>
          </a:xfrm>
          <a:prstGeom prst="rect">
            <a:avLst/>
          </a:prstGeom>
          <a:solidFill>
            <a:schemeClr val="bg2">
              <a:lumMod val="8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0" y="5127861"/>
            <a:ext cx="9126999" cy="837382"/>
          </a:xfrm>
          <a:prstGeom prst="rect">
            <a:avLst/>
          </a:prstGeom>
          <a:solidFill>
            <a:schemeClr val="bg2">
              <a:lumMod val="8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361" y="716202"/>
            <a:ext cx="42359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endParaRPr lang="en-US" altLang="en-US" sz="1400" dirty="0">
              <a:solidFill>
                <a:srgbClr val="0056A7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spcBef>
                <a:spcPct val="0"/>
              </a:spcBef>
            </a:pPr>
            <a:endParaRPr lang="en-US" altLang="en-US" sz="1400" dirty="0">
              <a:solidFill>
                <a:srgbClr val="0056A7"/>
              </a:solidFill>
              <a:latin typeface="Arial" charset="0"/>
              <a:ea typeface="Arial" charset="0"/>
              <a:cs typeface="Arial" charset="0"/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596465606"/>
              </p:ext>
            </p:extLst>
          </p:nvPr>
        </p:nvGraphicFramePr>
        <p:xfrm>
          <a:off x="611560" y="1368529"/>
          <a:ext cx="3456384" cy="45875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725054587"/>
              </p:ext>
            </p:extLst>
          </p:nvPr>
        </p:nvGraphicFramePr>
        <p:xfrm>
          <a:off x="5732546" y="1351302"/>
          <a:ext cx="3231942" cy="46250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4" name="Rectangle 23"/>
          <p:cNvSpPr/>
          <p:nvPr/>
        </p:nvSpPr>
        <p:spPr>
          <a:xfrm>
            <a:off x="29032" y="1201530"/>
            <a:ext cx="9114968" cy="13681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629091" y="2173624"/>
            <a:ext cx="2339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205688"/>
                </a:solidFill>
                <a:latin typeface="Arial" panose="020B0604020202020204" pitchFamily="34" charset="0"/>
              </a:rPr>
              <a:t>Unemployment rate</a:t>
            </a:r>
          </a:p>
        </p:txBody>
      </p:sp>
      <p:sp>
        <p:nvSpPr>
          <p:cNvPr id="68" name="Rectangle 67"/>
          <p:cNvSpPr/>
          <p:nvPr/>
        </p:nvSpPr>
        <p:spPr>
          <a:xfrm>
            <a:off x="3916664" y="2173624"/>
            <a:ext cx="19030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7F7F7F"/>
                </a:solidFill>
                <a:latin typeface="Arial" panose="020B0604020202020204" pitchFamily="34" charset="0"/>
              </a:rPr>
              <a:t>Absorption rate</a:t>
            </a:r>
          </a:p>
        </p:txBody>
      </p:sp>
      <p:sp>
        <p:nvSpPr>
          <p:cNvPr id="69" name="Rectangle 68"/>
          <p:cNvSpPr/>
          <p:nvPr/>
        </p:nvSpPr>
        <p:spPr>
          <a:xfrm>
            <a:off x="6903399" y="2188299"/>
            <a:ext cx="20697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595959"/>
                </a:solidFill>
                <a:latin typeface="Arial" panose="020B0604020202020204" pitchFamily="34" charset="0"/>
              </a:rPr>
              <a:t>Participation rate</a:t>
            </a:r>
          </a:p>
        </p:txBody>
      </p:sp>
      <p:grpSp>
        <p:nvGrpSpPr>
          <p:cNvPr id="65" name="Group 64"/>
          <p:cNvGrpSpPr/>
          <p:nvPr/>
        </p:nvGrpSpPr>
        <p:grpSpPr>
          <a:xfrm>
            <a:off x="615914" y="1495582"/>
            <a:ext cx="2304256" cy="442622"/>
            <a:chOff x="99331" y="949485"/>
            <a:chExt cx="2304256" cy="442622"/>
          </a:xfrm>
        </p:grpSpPr>
        <p:sp>
          <p:nvSpPr>
            <p:cNvPr id="66" name="Rectangle 65"/>
            <p:cNvSpPr/>
            <p:nvPr/>
          </p:nvSpPr>
          <p:spPr>
            <a:xfrm>
              <a:off x="99331" y="961220"/>
              <a:ext cx="2304256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ZA" sz="1100" b="1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Labour market rates by age group, </a:t>
              </a:r>
              <a:r>
                <a:rPr lang="en-ZA" sz="1100" dirty="0">
                  <a:latin typeface="Arial" panose="020B0604020202020204" pitchFamily="34" charset="0"/>
                </a:rPr>
                <a:t>Q2:2019</a:t>
              </a:r>
              <a:endParaRPr lang="en-GB" sz="1100" dirty="0">
                <a:latin typeface="Arial" panose="020B0604020202020204" pitchFamily="34" charset="0"/>
              </a:endParaRPr>
            </a:p>
          </p:txBody>
        </p:sp>
        <p:cxnSp>
          <p:nvCxnSpPr>
            <p:cNvPr id="73" name="Straight Connector 72"/>
            <p:cNvCxnSpPr/>
            <p:nvPr/>
          </p:nvCxnSpPr>
          <p:spPr>
            <a:xfrm>
              <a:off x="183280" y="1388738"/>
              <a:ext cx="2016224" cy="0"/>
            </a:xfrm>
            <a:prstGeom prst="line">
              <a:avLst/>
            </a:prstGeom>
            <a:ln w="3175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183280" y="949485"/>
              <a:ext cx="2016224" cy="0"/>
            </a:xfrm>
            <a:prstGeom prst="line">
              <a:avLst/>
            </a:prstGeom>
            <a:ln w="3175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5" name="Rectangle 74"/>
          <p:cNvSpPr/>
          <p:nvPr/>
        </p:nvSpPr>
        <p:spPr>
          <a:xfrm>
            <a:off x="565516" y="532165"/>
            <a:ext cx="8545725" cy="6030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unemployment rate for those aged 25-34 (35,6%) is more than double that of the 45-54 (17,2%) year olds. </a:t>
            </a:r>
          </a:p>
        </p:txBody>
      </p:sp>
      <p:sp>
        <p:nvSpPr>
          <p:cNvPr id="64" name="TextBox 9">
            <a:extLst>
              <a:ext uri="{FF2B5EF4-FFF2-40B4-BE49-F238E27FC236}">
                <a16:creationId xmlns:a16="http://schemas.microsoft.com/office/drawing/2014/main" xmlns="" id="{58C78A81-95F5-4386-A31D-BC7E5B2192E4}"/>
              </a:ext>
            </a:extLst>
          </p:cNvPr>
          <p:cNvSpPr txBox="1"/>
          <p:nvPr/>
        </p:nvSpPr>
        <p:spPr>
          <a:xfrm>
            <a:off x="7308304" y="5793529"/>
            <a:ext cx="23226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dirty="0">
                <a:solidFill>
                  <a:schemeClr val="bg1">
                    <a:lumMod val="75000"/>
                  </a:schemeClr>
                </a:solidFill>
              </a:rPr>
              <a:t>Source: QLFS Q2 2019</a:t>
            </a:r>
          </a:p>
        </p:txBody>
      </p:sp>
    </p:spTree>
    <p:extLst>
      <p:ext uri="{BB962C8B-B14F-4D97-AF65-F5344CB8AC3E}">
        <p14:creationId xmlns:p14="http://schemas.microsoft.com/office/powerpoint/2010/main" xmlns="" val="2908668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-86932" y="3480589"/>
            <a:ext cx="9144000" cy="586017"/>
          </a:xfrm>
          <a:prstGeom prst="rect">
            <a:avLst/>
          </a:prstGeom>
          <a:solidFill>
            <a:schemeClr val="bg2">
              <a:lumMod val="8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4632" y="2530760"/>
            <a:ext cx="9114638" cy="629137"/>
          </a:xfrm>
          <a:prstGeom prst="rect">
            <a:avLst/>
          </a:prstGeom>
          <a:solidFill>
            <a:schemeClr val="bg2">
              <a:lumMod val="8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-10049" y="4542959"/>
            <a:ext cx="9144000" cy="875547"/>
          </a:xfrm>
          <a:prstGeom prst="rect">
            <a:avLst/>
          </a:prstGeom>
          <a:solidFill>
            <a:schemeClr val="bg2">
              <a:lumMod val="8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361" y="716202"/>
            <a:ext cx="42359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endParaRPr lang="en-US" altLang="en-US" sz="1400" dirty="0">
              <a:solidFill>
                <a:srgbClr val="0056A7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spcBef>
                <a:spcPct val="0"/>
              </a:spcBef>
            </a:pPr>
            <a:endParaRPr lang="en-US" altLang="en-US" sz="1400" dirty="0">
              <a:solidFill>
                <a:srgbClr val="0056A7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1379888" y="2174785"/>
            <a:ext cx="14622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00407D"/>
                </a:solidFill>
                <a:latin typeface="Arial" charset="0"/>
                <a:ea typeface="Arial" charset="0"/>
                <a:cs typeface="Arial" charset="0"/>
              </a:rPr>
              <a:t>15 </a:t>
            </a:r>
            <a:r>
              <a:rPr lang="mr-IN" sz="1600" b="1" dirty="0">
                <a:solidFill>
                  <a:srgbClr val="00407D"/>
                </a:solidFill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en-US" sz="1600" b="1" dirty="0">
                <a:solidFill>
                  <a:srgbClr val="00407D"/>
                </a:solidFill>
                <a:latin typeface="Arial" charset="0"/>
                <a:ea typeface="Arial" charset="0"/>
                <a:cs typeface="Arial" charset="0"/>
              </a:rPr>
              <a:t> 24 years</a:t>
            </a:r>
            <a:endParaRPr lang="en-US" sz="1600" b="1" dirty="0">
              <a:solidFill>
                <a:srgbClr val="00407D"/>
              </a:solidFill>
              <a:latin typeface="Arial" panose="020B0604020202020204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6799675" y="2174272"/>
            <a:ext cx="14622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latin typeface="Arial" charset="0"/>
                <a:ea typeface="Arial" charset="0"/>
                <a:cs typeface="Arial" charset="0"/>
              </a:rPr>
              <a:t>35 </a:t>
            </a:r>
            <a:r>
              <a:rPr lang="mr-IN" sz="1600" b="1" dirty="0"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en-US" sz="1600" b="1" dirty="0">
                <a:latin typeface="Arial" charset="0"/>
                <a:ea typeface="Arial" charset="0"/>
                <a:cs typeface="Arial" charset="0"/>
              </a:rPr>
              <a:t> 64 years</a:t>
            </a:r>
            <a:endParaRPr lang="en-US" sz="1600" b="1" dirty="0">
              <a:latin typeface="Arial" panose="020B0604020202020204" pitchFamily="34" charset="0"/>
            </a:endParaRPr>
          </a:p>
        </p:txBody>
      </p:sp>
      <p:grpSp>
        <p:nvGrpSpPr>
          <p:cNvPr id="59" name="Group 58"/>
          <p:cNvGrpSpPr/>
          <p:nvPr/>
        </p:nvGrpSpPr>
        <p:grpSpPr>
          <a:xfrm>
            <a:off x="716173" y="1462635"/>
            <a:ext cx="2639708" cy="442622"/>
            <a:chOff x="99331" y="949485"/>
            <a:chExt cx="2639708" cy="442622"/>
          </a:xfrm>
        </p:grpSpPr>
        <p:sp>
          <p:nvSpPr>
            <p:cNvPr id="60" name="Rectangle 59"/>
            <p:cNvSpPr/>
            <p:nvPr/>
          </p:nvSpPr>
          <p:spPr>
            <a:xfrm>
              <a:off x="99331" y="961220"/>
              <a:ext cx="2639708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ZA" sz="1100" b="1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Unemployment rate by education level and age group, Q2:2019</a:t>
              </a:r>
            </a:p>
          </p:txBody>
        </p:sp>
        <p:cxnSp>
          <p:nvCxnSpPr>
            <p:cNvPr id="61" name="Straight Connector 60"/>
            <p:cNvCxnSpPr/>
            <p:nvPr/>
          </p:nvCxnSpPr>
          <p:spPr>
            <a:xfrm>
              <a:off x="183280" y="1388738"/>
              <a:ext cx="2016224" cy="0"/>
            </a:xfrm>
            <a:prstGeom prst="line">
              <a:avLst/>
            </a:prstGeom>
            <a:ln w="3175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183280" y="949485"/>
              <a:ext cx="2016224" cy="0"/>
            </a:xfrm>
            <a:prstGeom prst="line">
              <a:avLst/>
            </a:prstGeom>
            <a:ln w="3175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Rectangle 62"/>
          <p:cNvSpPr/>
          <p:nvPr/>
        </p:nvSpPr>
        <p:spPr>
          <a:xfrm>
            <a:off x="535089" y="456618"/>
            <a:ext cx="8545725" cy="6030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unemployment rate among the youth is higher irrespective of education level.</a:t>
            </a:r>
          </a:p>
        </p:txBody>
      </p:sp>
      <p:graphicFrame>
        <p:nvGraphicFramePr>
          <p:cNvPr id="56" name="Chart 55"/>
          <p:cNvGraphicFramePr>
            <a:graphicFrameLocks/>
          </p:cNvGraphicFramePr>
          <p:nvPr>
            <p:extLst/>
          </p:nvPr>
        </p:nvGraphicFramePr>
        <p:xfrm>
          <a:off x="283783" y="2512826"/>
          <a:ext cx="3267192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4" name="Chart 6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653901963"/>
              </p:ext>
            </p:extLst>
          </p:nvPr>
        </p:nvGraphicFramePr>
        <p:xfrm>
          <a:off x="3801433" y="1918393"/>
          <a:ext cx="2772067" cy="40454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5" name="Chart 64"/>
          <p:cNvGraphicFramePr>
            <a:graphicFrameLocks/>
          </p:cNvGraphicFramePr>
          <p:nvPr>
            <p:extLst/>
          </p:nvPr>
        </p:nvGraphicFramePr>
        <p:xfrm>
          <a:off x="6392367" y="2411565"/>
          <a:ext cx="2812853" cy="35808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4" name="Rectangle 53"/>
          <p:cNvSpPr/>
          <p:nvPr/>
        </p:nvSpPr>
        <p:spPr>
          <a:xfrm>
            <a:off x="3954967" y="2171323"/>
            <a:ext cx="151996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25 </a:t>
            </a:r>
            <a:r>
              <a:rPr lang="mr-IN" sz="1600" b="1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en-US" sz="1600" b="1" dirty="0">
                <a:solidFill>
                  <a:srgbClr val="7F7F7F"/>
                </a:solidFill>
                <a:latin typeface="Arial" charset="0"/>
                <a:ea typeface="Arial" charset="0"/>
                <a:cs typeface="Arial" charset="0"/>
              </a:rPr>
              <a:t> 34 years </a:t>
            </a:r>
            <a:endParaRPr lang="en-US" sz="1600" b="1" dirty="0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  <p:sp>
        <p:nvSpPr>
          <p:cNvPr id="17" name="TextBox 9">
            <a:extLst>
              <a:ext uri="{FF2B5EF4-FFF2-40B4-BE49-F238E27FC236}">
                <a16:creationId xmlns:a16="http://schemas.microsoft.com/office/drawing/2014/main" xmlns="" id="{C5C9206B-8C90-4E8B-8028-3C196BF9F71E}"/>
              </a:ext>
            </a:extLst>
          </p:cNvPr>
          <p:cNvSpPr txBox="1"/>
          <p:nvPr/>
        </p:nvSpPr>
        <p:spPr>
          <a:xfrm>
            <a:off x="7308304" y="5793529"/>
            <a:ext cx="23226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dirty="0">
                <a:solidFill>
                  <a:schemeClr val="bg1">
                    <a:lumMod val="75000"/>
                  </a:schemeClr>
                </a:solidFill>
              </a:rPr>
              <a:t>Source: QLFS Q2 2019</a:t>
            </a:r>
          </a:p>
        </p:txBody>
      </p:sp>
    </p:spTree>
    <p:extLst>
      <p:ext uri="{BB962C8B-B14F-4D97-AF65-F5344CB8AC3E}">
        <p14:creationId xmlns:p14="http://schemas.microsoft.com/office/powerpoint/2010/main" xmlns="" val="19648142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67544" y="1844824"/>
            <a:ext cx="8064896" cy="2016223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en-GB" sz="5200" dirty="0">
                <a:solidFill>
                  <a:schemeClr val="bg2">
                    <a:lumMod val="95000"/>
                  </a:schemeClr>
                </a:solidFill>
                <a:latin typeface="Arial"/>
              </a:rPr>
              <a:t>PROFILE OF THOSE NOT IN EMPLOYMENT, EDUCATION OR TRAINING</a:t>
            </a:r>
          </a:p>
          <a:p>
            <a:pPr algn="ctr"/>
            <a:r>
              <a:rPr lang="en-GB" sz="5200" dirty="0">
                <a:solidFill>
                  <a:schemeClr val="bg2">
                    <a:lumMod val="50000"/>
                  </a:schemeClr>
                </a:solidFill>
                <a:latin typeface="Arial"/>
              </a:rPr>
              <a:t>(NEET)</a:t>
            </a:r>
          </a:p>
          <a:p>
            <a:pPr algn="ctr"/>
            <a:endParaRPr lang="en-ZA" dirty="0">
              <a:latin typeface="Arial"/>
            </a:endParaRPr>
          </a:p>
        </p:txBody>
      </p:sp>
      <p:sp>
        <p:nvSpPr>
          <p:cNvPr id="4" name="Double Bracket 3"/>
          <p:cNvSpPr/>
          <p:nvPr/>
        </p:nvSpPr>
        <p:spPr>
          <a:xfrm>
            <a:off x="467544" y="1196752"/>
            <a:ext cx="8064896" cy="3312368"/>
          </a:xfrm>
          <a:prstGeom prst="bracketPair">
            <a:avLst/>
          </a:prstGeom>
          <a:ln w="98425" cap="rnd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" name="Chord 3"/>
          <p:cNvSpPr/>
          <p:nvPr/>
        </p:nvSpPr>
        <p:spPr>
          <a:xfrm rot="16200000">
            <a:off x="3258000" y="-1440000"/>
            <a:ext cx="2628000" cy="2880000"/>
          </a:xfrm>
          <a:prstGeom prst="chord">
            <a:avLst>
              <a:gd name="adj1" fmla="val 5387451"/>
              <a:gd name="adj2" fmla="val 16200000"/>
            </a:avLst>
          </a:prstGeom>
          <a:solidFill>
            <a:srgbClr val="7F7F7F"/>
          </a:solidFill>
          <a:ln w="9525">
            <a:solidFill>
              <a:schemeClr val="bg2">
                <a:lumMod val="9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7" name="TextBox 4"/>
          <p:cNvSpPr txBox="1"/>
          <p:nvPr/>
        </p:nvSpPr>
        <p:spPr>
          <a:xfrm>
            <a:off x="3469568" y="128924"/>
            <a:ext cx="2204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3200" b="1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</a:rPr>
              <a:t>QLFS</a:t>
            </a:r>
            <a:endParaRPr lang="en-GB" sz="3200" b="1" dirty="0">
              <a:solidFill>
                <a:prstClr val="white">
                  <a:lumMod val="9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9760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51715" y="1060865"/>
            <a:ext cx="2420322" cy="3298222"/>
          </a:xfrm>
          <a:prstGeom prst="rect">
            <a:avLst/>
          </a:prstGeom>
        </p:spPr>
      </p:pic>
      <p:sp>
        <p:nvSpPr>
          <p:cNvPr id="7" name="AutoShape 6" descr="Image result for doors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latin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10315"/>
          <a:stretch/>
        </p:blipFill>
        <p:spPr>
          <a:xfrm>
            <a:off x="235332" y="1060865"/>
            <a:ext cx="2171996" cy="329718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342938" y="1060865"/>
            <a:ext cx="2421828" cy="329718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657862" y="1468632"/>
            <a:ext cx="1891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</a:t>
            </a:r>
            <a:endParaRPr lang="en-GB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8860" y="1468632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/>
            </a:lvl1pPr>
          </a:lstStyle>
          <a:p>
            <a:r>
              <a:rPr lang="en-ZA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endParaRPr lang="en-GB" sz="18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83354" y="906396"/>
            <a:ext cx="15846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200" b="1" i="1" dirty="0">
                <a:solidFill>
                  <a:srgbClr val="9428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NEET</a:t>
            </a:r>
            <a:endParaRPr lang="en-GB" sz="3200" b="1" i="1" dirty="0">
              <a:solidFill>
                <a:srgbClr val="9428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911752" y="1628800"/>
            <a:ext cx="223224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ZA" sz="1400" b="1" dirty="0">
                <a:latin typeface="Arial" charset="0"/>
                <a:ea typeface="Arial" charset="0"/>
                <a:cs typeface="Arial" charset="0"/>
              </a:rPr>
              <a:t>Those young people (15-34 years) who are categorised as NEET are considered to be </a:t>
            </a:r>
            <a:r>
              <a:rPr lang="en-ZA" sz="1400" b="1" i="1" dirty="0">
                <a:solidFill>
                  <a:schemeClr val="tx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disengaged</a:t>
            </a:r>
            <a:r>
              <a:rPr lang="en-ZA" sz="1400" b="1" dirty="0">
                <a:latin typeface="Arial" charset="0"/>
                <a:ea typeface="Arial" charset="0"/>
                <a:cs typeface="Arial" charset="0"/>
              </a:rPr>
              <a:t> from both </a:t>
            </a:r>
            <a:r>
              <a:rPr lang="en-ZA" sz="1400" b="1" dirty="0">
                <a:solidFill>
                  <a:schemeClr val="tx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work</a:t>
            </a:r>
            <a:r>
              <a:rPr lang="en-ZA" sz="1400" b="1" dirty="0">
                <a:latin typeface="Arial" charset="0"/>
                <a:ea typeface="Arial" charset="0"/>
                <a:cs typeface="Arial" charset="0"/>
              </a:rPr>
              <a:t> and </a:t>
            </a:r>
            <a:r>
              <a:rPr lang="en-ZA" sz="1400" b="1" dirty="0">
                <a:solidFill>
                  <a:schemeClr val="tx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education. </a:t>
            </a:r>
          </a:p>
        </p:txBody>
      </p:sp>
      <p:sp>
        <p:nvSpPr>
          <p:cNvPr id="2" name="Rectangle 1"/>
          <p:cNvSpPr/>
          <p:nvPr/>
        </p:nvSpPr>
        <p:spPr>
          <a:xfrm>
            <a:off x="1" y="4885529"/>
            <a:ext cx="9144000" cy="738664"/>
          </a:xfrm>
          <a:prstGeom prst="rect">
            <a:avLst/>
          </a:prstGeom>
          <a:solidFill>
            <a:srgbClr val="0A4E8F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ZA" sz="1400" b="1" i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Arial" charset="0"/>
                <a:cs typeface="Arial" charset="0"/>
              </a:rPr>
              <a:t>Youth NEET </a:t>
            </a:r>
            <a:r>
              <a:rPr lang="en-ZA" sz="1400" b="1" i="1" dirty="0">
                <a:solidFill>
                  <a:schemeClr val="bg1"/>
                </a:solidFill>
                <a:latin typeface="Arial" panose="020B0604020202020204" pitchFamily="34" charset="0"/>
                <a:ea typeface="Arial" charset="0"/>
                <a:cs typeface="Arial" charset="0"/>
              </a:rPr>
              <a:t>rate is calculated as the total number of youth who are NEET as a proportion of the total youth-specific working-age population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79522" y="1860174"/>
            <a:ext cx="9625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8000" dirty="0">
                <a:solidFill>
                  <a:srgbClr val="5B5B5B"/>
                </a:solidFill>
                <a:latin typeface="Arial" panose="020B0604020202020204" pitchFamily="34" charset="0"/>
              </a:rPr>
              <a:t>?</a:t>
            </a:r>
            <a:endParaRPr lang="en-GB" sz="8000" dirty="0">
              <a:solidFill>
                <a:srgbClr val="5B5B5B"/>
              </a:solidFill>
              <a:latin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60375" y="289383"/>
            <a:ext cx="8665351" cy="6030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in employment, education or training (NEET)</a:t>
            </a:r>
          </a:p>
        </p:txBody>
      </p:sp>
    </p:spTree>
    <p:extLst>
      <p:ext uri="{BB962C8B-B14F-4D97-AF65-F5344CB8AC3E}">
        <p14:creationId xmlns:p14="http://schemas.microsoft.com/office/powerpoint/2010/main" xmlns="" val="2145390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017363510"/>
              </p:ext>
            </p:extLst>
          </p:nvPr>
        </p:nvGraphicFramePr>
        <p:xfrm>
          <a:off x="899592" y="2348880"/>
          <a:ext cx="7344816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929216" y="1736981"/>
            <a:ext cx="2592288" cy="439253"/>
            <a:chOff x="99331" y="949485"/>
            <a:chExt cx="2304256" cy="439253"/>
          </a:xfrm>
        </p:grpSpPr>
        <p:sp>
          <p:nvSpPr>
            <p:cNvPr id="4" name="Rectangle 3"/>
            <p:cNvSpPr/>
            <p:nvPr/>
          </p:nvSpPr>
          <p:spPr>
            <a:xfrm>
              <a:off x="99331" y="961220"/>
              <a:ext cx="2304256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ZA" sz="1100" b="1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NEET (15-24 years) by sex</a:t>
              </a:r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183280" y="1388738"/>
              <a:ext cx="2016224" cy="0"/>
            </a:xfrm>
            <a:prstGeom prst="line">
              <a:avLst/>
            </a:prstGeom>
            <a:ln w="3175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183280" y="949485"/>
              <a:ext cx="2016224" cy="0"/>
            </a:xfrm>
            <a:prstGeom prst="line">
              <a:avLst/>
            </a:prstGeom>
            <a:ln w="3175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Rectangle 7"/>
          <p:cNvSpPr/>
          <p:nvPr/>
        </p:nvSpPr>
        <p:spPr>
          <a:xfrm>
            <a:off x="467544" y="476672"/>
            <a:ext cx="8545725" cy="7403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Approximately 3,3 million (32,3%) out of 10,3 million young people </a:t>
            </a:r>
            <a:r>
              <a:rPr lang="en-ZA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aged 15-24 years</a:t>
            </a:r>
            <a:r>
              <a:rPr lang="en-ZA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were not in employment, education or training (NEET). </a:t>
            </a:r>
            <a:r>
              <a:rPr lang="en-GB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overall NEET rate increased by 0,7 of a percentage point in Q2:2019 compared to Q2:2018.</a:t>
            </a:r>
          </a:p>
        </p:txBody>
      </p:sp>
      <p:sp>
        <p:nvSpPr>
          <p:cNvPr id="9" name="Rectangle 8"/>
          <p:cNvSpPr/>
          <p:nvPr/>
        </p:nvSpPr>
        <p:spPr>
          <a:xfrm rot="16200000">
            <a:off x="705801" y="4747378"/>
            <a:ext cx="1008113" cy="531596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>
              <a:latin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427984" y="1902278"/>
            <a:ext cx="1308307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ZA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15-24 YEARS</a:t>
            </a:r>
            <a:endParaRPr lang="en-GB" sz="1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5C5B070-B2BF-496F-BE35-FDBEE2F6FA3E}"/>
              </a:ext>
            </a:extLst>
          </p:cNvPr>
          <p:cNvSpPr txBox="1"/>
          <p:nvPr/>
        </p:nvSpPr>
        <p:spPr>
          <a:xfrm>
            <a:off x="7308304" y="5793529"/>
            <a:ext cx="23226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dirty="0">
                <a:solidFill>
                  <a:schemeClr val="bg1">
                    <a:lumMod val="75000"/>
                  </a:schemeClr>
                </a:solidFill>
              </a:rPr>
              <a:t>Source: QLFS Q2 2019</a:t>
            </a:r>
          </a:p>
        </p:txBody>
      </p:sp>
    </p:spTree>
    <p:extLst>
      <p:ext uri="{BB962C8B-B14F-4D97-AF65-F5344CB8AC3E}">
        <p14:creationId xmlns:p14="http://schemas.microsoft.com/office/powerpoint/2010/main" xmlns="" val="1886249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116353562"/>
              </p:ext>
            </p:extLst>
          </p:nvPr>
        </p:nvGraphicFramePr>
        <p:xfrm>
          <a:off x="254171" y="1792559"/>
          <a:ext cx="7056784" cy="42340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6235208" y="3789040"/>
            <a:ext cx="2290207" cy="1909805"/>
            <a:chOff x="1619672" y="657728"/>
            <a:chExt cx="6783242" cy="5525398"/>
          </a:xfrm>
        </p:grpSpPr>
        <p:sp>
          <p:nvSpPr>
            <p:cNvPr id="8" name="Freeform 32"/>
            <p:cNvSpPr>
              <a:spLocks/>
            </p:cNvSpPr>
            <p:nvPr/>
          </p:nvSpPr>
          <p:spPr bwMode="auto">
            <a:xfrm>
              <a:off x="5714506" y="657728"/>
              <a:ext cx="2251989" cy="1402299"/>
            </a:xfrm>
            <a:custGeom>
              <a:avLst/>
              <a:gdLst/>
              <a:ahLst/>
              <a:cxnLst>
                <a:cxn ang="0">
                  <a:pos x="1278" y="586"/>
                </a:cxn>
                <a:cxn ang="0">
                  <a:pos x="1246" y="578"/>
                </a:cxn>
                <a:cxn ang="0">
                  <a:pos x="1200" y="585"/>
                </a:cxn>
                <a:cxn ang="0">
                  <a:pos x="1155" y="578"/>
                </a:cxn>
                <a:cxn ang="0">
                  <a:pos x="1137" y="604"/>
                </a:cxn>
                <a:cxn ang="0">
                  <a:pos x="1157" y="661"/>
                </a:cxn>
                <a:cxn ang="0">
                  <a:pos x="1170" y="720"/>
                </a:cxn>
                <a:cxn ang="0">
                  <a:pos x="1051" y="709"/>
                </a:cxn>
                <a:cxn ang="0">
                  <a:pos x="1041" y="783"/>
                </a:cxn>
                <a:cxn ang="0">
                  <a:pos x="1026" y="816"/>
                </a:cxn>
                <a:cxn ang="0">
                  <a:pos x="1003" y="841"/>
                </a:cxn>
                <a:cxn ang="0">
                  <a:pos x="963" y="835"/>
                </a:cxn>
                <a:cxn ang="0">
                  <a:pos x="938" y="833"/>
                </a:cxn>
                <a:cxn ang="0">
                  <a:pos x="901" y="911"/>
                </a:cxn>
                <a:cxn ang="0">
                  <a:pos x="862" y="901"/>
                </a:cxn>
                <a:cxn ang="0">
                  <a:pos x="829" y="992"/>
                </a:cxn>
                <a:cxn ang="0">
                  <a:pos x="774" y="995"/>
                </a:cxn>
                <a:cxn ang="0">
                  <a:pos x="689" y="989"/>
                </a:cxn>
                <a:cxn ang="0">
                  <a:pos x="665" y="982"/>
                </a:cxn>
                <a:cxn ang="0">
                  <a:pos x="633" y="951"/>
                </a:cxn>
                <a:cxn ang="0">
                  <a:pos x="643" y="893"/>
                </a:cxn>
                <a:cxn ang="0">
                  <a:pos x="600" y="860"/>
                </a:cxn>
                <a:cxn ang="0">
                  <a:pos x="567" y="846"/>
                </a:cxn>
                <a:cxn ang="0">
                  <a:pos x="504" y="914"/>
                </a:cxn>
                <a:cxn ang="0">
                  <a:pos x="512" y="926"/>
                </a:cxn>
                <a:cxn ang="0">
                  <a:pos x="534" y="919"/>
                </a:cxn>
                <a:cxn ang="0">
                  <a:pos x="509" y="952"/>
                </a:cxn>
                <a:cxn ang="0">
                  <a:pos x="444" y="939"/>
                </a:cxn>
                <a:cxn ang="0">
                  <a:pos x="404" y="904"/>
                </a:cxn>
                <a:cxn ang="0">
                  <a:pos x="414" y="874"/>
                </a:cxn>
                <a:cxn ang="0">
                  <a:pos x="371" y="874"/>
                </a:cxn>
                <a:cxn ang="0">
                  <a:pos x="287" y="883"/>
                </a:cxn>
                <a:cxn ang="0">
                  <a:pos x="209" y="884"/>
                </a:cxn>
                <a:cxn ang="0">
                  <a:pos x="187" y="858"/>
                </a:cxn>
                <a:cxn ang="0">
                  <a:pos x="138" y="788"/>
                </a:cxn>
                <a:cxn ang="0">
                  <a:pos x="71" y="830"/>
                </a:cxn>
                <a:cxn ang="0">
                  <a:pos x="12" y="810"/>
                </a:cxn>
                <a:cxn ang="0">
                  <a:pos x="25" y="717"/>
                </a:cxn>
                <a:cxn ang="0">
                  <a:pos x="91" y="662"/>
                </a:cxn>
                <a:cxn ang="0">
                  <a:pos x="115" y="618"/>
                </a:cxn>
                <a:cxn ang="0">
                  <a:pos x="133" y="530"/>
                </a:cxn>
                <a:cxn ang="0">
                  <a:pos x="144" y="460"/>
                </a:cxn>
                <a:cxn ang="0">
                  <a:pos x="158" y="450"/>
                </a:cxn>
                <a:cxn ang="0">
                  <a:pos x="191" y="427"/>
                </a:cxn>
                <a:cxn ang="0">
                  <a:pos x="222" y="387"/>
                </a:cxn>
                <a:cxn ang="0">
                  <a:pos x="242" y="382"/>
                </a:cxn>
                <a:cxn ang="0">
                  <a:pos x="280" y="368"/>
                </a:cxn>
                <a:cxn ang="0">
                  <a:pos x="310" y="324"/>
                </a:cxn>
                <a:cxn ang="0">
                  <a:pos x="338" y="306"/>
                </a:cxn>
                <a:cxn ang="0">
                  <a:pos x="395" y="238"/>
                </a:cxn>
                <a:cxn ang="0">
                  <a:pos x="467" y="136"/>
                </a:cxn>
                <a:cxn ang="0">
                  <a:pos x="562" y="114"/>
                </a:cxn>
                <a:cxn ang="0">
                  <a:pos x="618" y="76"/>
                </a:cxn>
                <a:cxn ang="0">
                  <a:pos x="661" y="28"/>
                </a:cxn>
                <a:cxn ang="0">
                  <a:pos x="737" y="11"/>
                </a:cxn>
                <a:cxn ang="0">
                  <a:pos x="784" y="0"/>
                </a:cxn>
                <a:cxn ang="0">
                  <a:pos x="860" y="30"/>
                </a:cxn>
                <a:cxn ang="0">
                  <a:pos x="923" y="51"/>
                </a:cxn>
                <a:cxn ang="0">
                  <a:pos x="1011" y="59"/>
                </a:cxn>
                <a:cxn ang="0">
                  <a:pos x="1092" y="53"/>
                </a:cxn>
                <a:cxn ang="0">
                  <a:pos x="1160" y="73"/>
                </a:cxn>
                <a:cxn ang="0">
                  <a:pos x="1274" y="455"/>
                </a:cxn>
                <a:cxn ang="0">
                  <a:pos x="1304" y="568"/>
                </a:cxn>
              </a:cxnLst>
              <a:rect l="0" t="0" r="r" b="b"/>
              <a:pathLst>
                <a:path w="1321" h="1002">
                  <a:moveTo>
                    <a:pt x="1304" y="568"/>
                  </a:moveTo>
                  <a:lnTo>
                    <a:pt x="1294" y="563"/>
                  </a:lnTo>
                  <a:lnTo>
                    <a:pt x="1286" y="571"/>
                  </a:lnTo>
                  <a:lnTo>
                    <a:pt x="1286" y="583"/>
                  </a:lnTo>
                  <a:lnTo>
                    <a:pt x="1278" y="586"/>
                  </a:lnTo>
                  <a:lnTo>
                    <a:pt x="1273" y="586"/>
                  </a:lnTo>
                  <a:lnTo>
                    <a:pt x="1268" y="573"/>
                  </a:lnTo>
                  <a:lnTo>
                    <a:pt x="1258" y="576"/>
                  </a:lnTo>
                  <a:lnTo>
                    <a:pt x="1253" y="586"/>
                  </a:lnTo>
                  <a:lnTo>
                    <a:pt x="1246" y="578"/>
                  </a:lnTo>
                  <a:lnTo>
                    <a:pt x="1236" y="586"/>
                  </a:lnTo>
                  <a:lnTo>
                    <a:pt x="1216" y="575"/>
                  </a:lnTo>
                  <a:lnTo>
                    <a:pt x="1213" y="585"/>
                  </a:lnTo>
                  <a:lnTo>
                    <a:pt x="1205" y="590"/>
                  </a:lnTo>
                  <a:lnTo>
                    <a:pt x="1200" y="585"/>
                  </a:lnTo>
                  <a:lnTo>
                    <a:pt x="1185" y="595"/>
                  </a:lnTo>
                  <a:lnTo>
                    <a:pt x="1178" y="591"/>
                  </a:lnTo>
                  <a:lnTo>
                    <a:pt x="1170" y="599"/>
                  </a:lnTo>
                  <a:lnTo>
                    <a:pt x="1165" y="586"/>
                  </a:lnTo>
                  <a:lnTo>
                    <a:pt x="1155" y="578"/>
                  </a:lnTo>
                  <a:lnTo>
                    <a:pt x="1143" y="590"/>
                  </a:lnTo>
                  <a:lnTo>
                    <a:pt x="1125" y="595"/>
                  </a:lnTo>
                  <a:lnTo>
                    <a:pt x="1123" y="596"/>
                  </a:lnTo>
                  <a:lnTo>
                    <a:pt x="1137" y="596"/>
                  </a:lnTo>
                  <a:lnTo>
                    <a:pt x="1137" y="604"/>
                  </a:lnTo>
                  <a:lnTo>
                    <a:pt x="1132" y="604"/>
                  </a:lnTo>
                  <a:lnTo>
                    <a:pt x="1133" y="613"/>
                  </a:lnTo>
                  <a:lnTo>
                    <a:pt x="1120" y="626"/>
                  </a:lnTo>
                  <a:lnTo>
                    <a:pt x="1122" y="667"/>
                  </a:lnTo>
                  <a:lnTo>
                    <a:pt x="1157" y="661"/>
                  </a:lnTo>
                  <a:lnTo>
                    <a:pt x="1167" y="681"/>
                  </a:lnTo>
                  <a:lnTo>
                    <a:pt x="1147" y="682"/>
                  </a:lnTo>
                  <a:lnTo>
                    <a:pt x="1147" y="702"/>
                  </a:lnTo>
                  <a:lnTo>
                    <a:pt x="1157" y="699"/>
                  </a:lnTo>
                  <a:lnTo>
                    <a:pt x="1170" y="720"/>
                  </a:lnTo>
                  <a:lnTo>
                    <a:pt x="1163" y="739"/>
                  </a:lnTo>
                  <a:lnTo>
                    <a:pt x="1099" y="745"/>
                  </a:lnTo>
                  <a:lnTo>
                    <a:pt x="1097" y="727"/>
                  </a:lnTo>
                  <a:lnTo>
                    <a:pt x="1077" y="732"/>
                  </a:lnTo>
                  <a:lnTo>
                    <a:pt x="1051" y="709"/>
                  </a:lnTo>
                  <a:lnTo>
                    <a:pt x="1042" y="720"/>
                  </a:lnTo>
                  <a:lnTo>
                    <a:pt x="1042" y="754"/>
                  </a:lnTo>
                  <a:lnTo>
                    <a:pt x="1036" y="747"/>
                  </a:lnTo>
                  <a:lnTo>
                    <a:pt x="1031" y="759"/>
                  </a:lnTo>
                  <a:lnTo>
                    <a:pt x="1041" y="783"/>
                  </a:lnTo>
                  <a:lnTo>
                    <a:pt x="1031" y="793"/>
                  </a:lnTo>
                  <a:lnTo>
                    <a:pt x="1021" y="792"/>
                  </a:lnTo>
                  <a:lnTo>
                    <a:pt x="1019" y="800"/>
                  </a:lnTo>
                  <a:lnTo>
                    <a:pt x="1027" y="805"/>
                  </a:lnTo>
                  <a:lnTo>
                    <a:pt x="1026" y="816"/>
                  </a:lnTo>
                  <a:lnTo>
                    <a:pt x="1021" y="828"/>
                  </a:lnTo>
                  <a:lnTo>
                    <a:pt x="1016" y="826"/>
                  </a:lnTo>
                  <a:lnTo>
                    <a:pt x="1008" y="840"/>
                  </a:lnTo>
                  <a:lnTo>
                    <a:pt x="1008" y="848"/>
                  </a:lnTo>
                  <a:lnTo>
                    <a:pt x="1003" y="841"/>
                  </a:lnTo>
                  <a:lnTo>
                    <a:pt x="986" y="848"/>
                  </a:lnTo>
                  <a:lnTo>
                    <a:pt x="986" y="860"/>
                  </a:lnTo>
                  <a:lnTo>
                    <a:pt x="969" y="830"/>
                  </a:lnTo>
                  <a:lnTo>
                    <a:pt x="961" y="828"/>
                  </a:lnTo>
                  <a:lnTo>
                    <a:pt x="963" y="835"/>
                  </a:lnTo>
                  <a:lnTo>
                    <a:pt x="953" y="828"/>
                  </a:lnTo>
                  <a:lnTo>
                    <a:pt x="953" y="838"/>
                  </a:lnTo>
                  <a:lnTo>
                    <a:pt x="941" y="835"/>
                  </a:lnTo>
                  <a:lnTo>
                    <a:pt x="941" y="838"/>
                  </a:lnTo>
                  <a:lnTo>
                    <a:pt x="938" y="833"/>
                  </a:lnTo>
                  <a:lnTo>
                    <a:pt x="913" y="830"/>
                  </a:lnTo>
                  <a:lnTo>
                    <a:pt x="908" y="869"/>
                  </a:lnTo>
                  <a:lnTo>
                    <a:pt x="915" y="884"/>
                  </a:lnTo>
                  <a:lnTo>
                    <a:pt x="903" y="883"/>
                  </a:lnTo>
                  <a:lnTo>
                    <a:pt x="901" y="911"/>
                  </a:lnTo>
                  <a:lnTo>
                    <a:pt x="888" y="913"/>
                  </a:lnTo>
                  <a:lnTo>
                    <a:pt x="888" y="906"/>
                  </a:lnTo>
                  <a:lnTo>
                    <a:pt x="873" y="893"/>
                  </a:lnTo>
                  <a:lnTo>
                    <a:pt x="873" y="899"/>
                  </a:lnTo>
                  <a:lnTo>
                    <a:pt x="862" y="901"/>
                  </a:lnTo>
                  <a:lnTo>
                    <a:pt x="868" y="918"/>
                  </a:lnTo>
                  <a:lnTo>
                    <a:pt x="868" y="977"/>
                  </a:lnTo>
                  <a:lnTo>
                    <a:pt x="840" y="977"/>
                  </a:lnTo>
                  <a:lnTo>
                    <a:pt x="840" y="985"/>
                  </a:lnTo>
                  <a:lnTo>
                    <a:pt x="829" y="992"/>
                  </a:lnTo>
                  <a:lnTo>
                    <a:pt x="824" y="984"/>
                  </a:lnTo>
                  <a:lnTo>
                    <a:pt x="817" y="984"/>
                  </a:lnTo>
                  <a:lnTo>
                    <a:pt x="812" y="997"/>
                  </a:lnTo>
                  <a:lnTo>
                    <a:pt x="789" y="987"/>
                  </a:lnTo>
                  <a:lnTo>
                    <a:pt x="774" y="995"/>
                  </a:lnTo>
                  <a:lnTo>
                    <a:pt x="752" y="997"/>
                  </a:lnTo>
                  <a:lnTo>
                    <a:pt x="751" y="1002"/>
                  </a:lnTo>
                  <a:lnTo>
                    <a:pt x="709" y="997"/>
                  </a:lnTo>
                  <a:lnTo>
                    <a:pt x="708" y="987"/>
                  </a:lnTo>
                  <a:lnTo>
                    <a:pt x="689" y="989"/>
                  </a:lnTo>
                  <a:lnTo>
                    <a:pt x="684" y="997"/>
                  </a:lnTo>
                  <a:lnTo>
                    <a:pt x="676" y="1000"/>
                  </a:lnTo>
                  <a:lnTo>
                    <a:pt x="673" y="987"/>
                  </a:lnTo>
                  <a:lnTo>
                    <a:pt x="658" y="992"/>
                  </a:lnTo>
                  <a:lnTo>
                    <a:pt x="665" y="982"/>
                  </a:lnTo>
                  <a:lnTo>
                    <a:pt x="666" y="966"/>
                  </a:lnTo>
                  <a:lnTo>
                    <a:pt x="648" y="972"/>
                  </a:lnTo>
                  <a:lnTo>
                    <a:pt x="648" y="962"/>
                  </a:lnTo>
                  <a:lnTo>
                    <a:pt x="635" y="957"/>
                  </a:lnTo>
                  <a:lnTo>
                    <a:pt x="633" y="951"/>
                  </a:lnTo>
                  <a:lnTo>
                    <a:pt x="636" y="916"/>
                  </a:lnTo>
                  <a:lnTo>
                    <a:pt x="648" y="919"/>
                  </a:lnTo>
                  <a:lnTo>
                    <a:pt x="656" y="908"/>
                  </a:lnTo>
                  <a:lnTo>
                    <a:pt x="646" y="906"/>
                  </a:lnTo>
                  <a:lnTo>
                    <a:pt x="643" y="893"/>
                  </a:lnTo>
                  <a:lnTo>
                    <a:pt x="630" y="891"/>
                  </a:lnTo>
                  <a:lnTo>
                    <a:pt x="618" y="894"/>
                  </a:lnTo>
                  <a:lnTo>
                    <a:pt x="610" y="873"/>
                  </a:lnTo>
                  <a:lnTo>
                    <a:pt x="603" y="876"/>
                  </a:lnTo>
                  <a:lnTo>
                    <a:pt x="600" y="860"/>
                  </a:lnTo>
                  <a:lnTo>
                    <a:pt x="612" y="853"/>
                  </a:lnTo>
                  <a:lnTo>
                    <a:pt x="607" y="843"/>
                  </a:lnTo>
                  <a:lnTo>
                    <a:pt x="588" y="853"/>
                  </a:lnTo>
                  <a:lnTo>
                    <a:pt x="587" y="848"/>
                  </a:lnTo>
                  <a:lnTo>
                    <a:pt x="567" y="846"/>
                  </a:lnTo>
                  <a:lnTo>
                    <a:pt x="557" y="860"/>
                  </a:lnTo>
                  <a:lnTo>
                    <a:pt x="530" y="874"/>
                  </a:lnTo>
                  <a:lnTo>
                    <a:pt x="537" y="891"/>
                  </a:lnTo>
                  <a:lnTo>
                    <a:pt x="499" y="901"/>
                  </a:lnTo>
                  <a:lnTo>
                    <a:pt x="504" y="914"/>
                  </a:lnTo>
                  <a:lnTo>
                    <a:pt x="491" y="913"/>
                  </a:lnTo>
                  <a:lnTo>
                    <a:pt x="476" y="921"/>
                  </a:lnTo>
                  <a:lnTo>
                    <a:pt x="481" y="939"/>
                  </a:lnTo>
                  <a:lnTo>
                    <a:pt x="496" y="936"/>
                  </a:lnTo>
                  <a:lnTo>
                    <a:pt x="512" y="926"/>
                  </a:lnTo>
                  <a:lnTo>
                    <a:pt x="514" y="921"/>
                  </a:lnTo>
                  <a:lnTo>
                    <a:pt x="529" y="918"/>
                  </a:lnTo>
                  <a:lnTo>
                    <a:pt x="540" y="908"/>
                  </a:lnTo>
                  <a:lnTo>
                    <a:pt x="542" y="918"/>
                  </a:lnTo>
                  <a:lnTo>
                    <a:pt x="534" y="919"/>
                  </a:lnTo>
                  <a:lnTo>
                    <a:pt x="542" y="939"/>
                  </a:lnTo>
                  <a:lnTo>
                    <a:pt x="549" y="941"/>
                  </a:lnTo>
                  <a:lnTo>
                    <a:pt x="537" y="959"/>
                  </a:lnTo>
                  <a:lnTo>
                    <a:pt x="530" y="951"/>
                  </a:lnTo>
                  <a:lnTo>
                    <a:pt x="509" y="952"/>
                  </a:lnTo>
                  <a:lnTo>
                    <a:pt x="506" y="967"/>
                  </a:lnTo>
                  <a:lnTo>
                    <a:pt x="477" y="972"/>
                  </a:lnTo>
                  <a:lnTo>
                    <a:pt x="476" y="962"/>
                  </a:lnTo>
                  <a:lnTo>
                    <a:pt x="456" y="969"/>
                  </a:lnTo>
                  <a:lnTo>
                    <a:pt x="444" y="939"/>
                  </a:lnTo>
                  <a:lnTo>
                    <a:pt x="436" y="934"/>
                  </a:lnTo>
                  <a:lnTo>
                    <a:pt x="418" y="936"/>
                  </a:lnTo>
                  <a:lnTo>
                    <a:pt x="416" y="918"/>
                  </a:lnTo>
                  <a:lnTo>
                    <a:pt x="408" y="919"/>
                  </a:lnTo>
                  <a:lnTo>
                    <a:pt x="404" y="904"/>
                  </a:lnTo>
                  <a:lnTo>
                    <a:pt x="421" y="899"/>
                  </a:lnTo>
                  <a:lnTo>
                    <a:pt x="426" y="911"/>
                  </a:lnTo>
                  <a:lnTo>
                    <a:pt x="436" y="913"/>
                  </a:lnTo>
                  <a:lnTo>
                    <a:pt x="448" y="889"/>
                  </a:lnTo>
                  <a:lnTo>
                    <a:pt x="414" y="874"/>
                  </a:lnTo>
                  <a:lnTo>
                    <a:pt x="413" y="868"/>
                  </a:lnTo>
                  <a:lnTo>
                    <a:pt x="393" y="869"/>
                  </a:lnTo>
                  <a:lnTo>
                    <a:pt x="380" y="861"/>
                  </a:lnTo>
                  <a:lnTo>
                    <a:pt x="373" y="865"/>
                  </a:lnTo>
                  <a:lnTo>
                    <a:pt x="371" y="874"/>
                  </a:lnTo>
                  <a:lnTo>
                    <a:pt x="333" y="863"/>
                  </a:lnTo>
                  <a:lnTo>
                    <a:pt x="308" y="871"/>
                  </a:lnTo>
                  <a:lnTo>
                    <a:pt x="295" y="866"/>
                  </a:lnTo>
                  <a:lnTo>
                    <a:pt x="287" y="869"/>
                  </a:lnTo>
                  <a:lnTo>
                    <a:pt x="287" y="883"/>
                  </a:lnTo>
                  <a:lnTo>
                    <a:pt x="274" y="903"/>
                  </a:lnTo>
                  <a:lnTo>
                    <a:pt x="259" y="894"/>
                  </a:lnTo>
                  <a:lnTo>
                    <a:pt x="224" y="901"/>
                  </a:lnTo>
                  <a:lnTo>
                    <a:pt x="219" y="886"/>
                  </a:lnTo>
                  <a:lnTo>
                    <a:pt x="209" y="884"/>
                  </a:lnTo>
                  <a:lnTo>
                    <a:pt x="197" y="894"/>
                  </a:lnTo>
                  <a:lnTo>
                    <a:pt x="199" y="884"/>
                  </a:lnTo>
                  <a:lnTo>
                    <a:pt x="192" y="884"/>
                  </a:lnTo>
                  <a:lnTo>
                    <a:pt x="197" y="863"/>
                  </a:lnTo>
                  <a:lnTo>
                    <a:pt x="187" y="858"/>
                  </a:lnTo>
                  <a:lnTo>
                    <a:pt x="181" y="868"/>
                  </a:lnTo>
                  <a:lnTo>
                    <a:pt x="168" y="843"/>
                  </a:lnTo>
                  <a:lnTo>
                    <a:pt x="153" y="840"/>
                  </a:lnTo>
                  <a:lnTo>
                    <a:pt x="149" y="788"/>
                  </a:lnTo>
                  <a:lnTo>
                    <a:pt x="138" y="788"/>
                  </a:lnTo>
                  <a:lnTo>
                    <a:pt x="138" y="805"/>
                  </a:lnTo>
                  <a:lnTo>
                    <a:pt x="129" y="805"/>
                  </a:lnTo>
                  <a:lnTo>
                    <a:pt x="90" y="823"/>
                  </a:lnTo>
                  <a:lnTo>
                    <a:pt x="83" y="838"/>
                  </a:lnTo>
                  <a:lnTo>
                    <a:pt x="71" y="830"/>
                  </a:lnTo>
                  <a:lnTo>
                    <a:pt x="70" y="833"/>
                  </a:lnTo>
                  <a:lnTo>
                    <a:pt x="52" y="815"/>
                  </a:lnTo>
                  <a:lnTo>
                    <a:pt x="38" y="818"/>
                  </a:lnTo>
                  <a:lnTo>
                    <a:pt x="12" y="815"/>
                  </a:lnTo>
                  <a:lnTo>
                    <a:pt x="12" y="810"/>
                  </a:lnTo>
                  <a:lnTo>
                    <a:pt x="5" y="803"/>
                  </a:lnTo>
                  <a:lnTo>
                    <a:pt x="5" y="768"/>
                  </a:lnTo>
                  <a:lnTo>
                    <a:pt x="0" y="765"/>
                  </a:lnTo>
                  <a:lnTo>
                    <a:pt x="15" y="749"/>
                  </a:lnTo>
                  <a:lnTo>
                    <a:pt x="25" y="717"/>
                  </a:lnTo>
                  <a:lnTo>
                    <a:pt x="43" y="694"/>
                  </a:lnTo>
                  <a:lnTo>
                    <a:pt x="60" y="686"/>
                  </a:lnTo>
                  <a:lnTo>
                    <a:pt x="71" y="666"/>
                  </a:lnTo>
                  <a:lnTo>
                    <a:pt x="78" y="661"/>
                  </a:lnTo>
                  <a:lnTo>
                    <a:pt x="91" y="662"/>
                  </a:lnTo>
                  <a:lnTo>
                    <a:pt x="111" y="644"/>
                  </a:lnTo>
                  <a:lnTo>
                    <a:pt x="110" y="636"/>
                  </a:lnTo>
                  <a:lnTo>
                    <a:pt x="115" y="626"/>
                  </a:lnTo>
                  <a:lnTo>
                    <a:pt x="110" y="623"/>
                  </a:lnTo>
                  <a:lnTo>
                    <a:pt x="115" y="618"/>
                  </a:lnTo>
                  <a:lnTo>
                    <a:pt x="110" y="601"/>
                  </a:lnTo>
                  <a:lnTo>
                    <a:pt x="115" y="596"/>
                  </a:lnTo>
                  <a:lnTo>
                    <a:pt x="126" y="555"/>
                  </a:lnTo>
                  <a:lnTo>
                    <a:pt x="126" y="545"/>
                  </a:lnTo>
                  <a:lnTo>
                    <a:pt x="133" y="530"/>
                  </a:lnTo>
                  <a:lnTo>
                    <a:pt x="126" y="523"/>
                  </a:lnTo>
                  <a:lnTo>
                    <a:pt x="133" y="517"/>
                  </a:lnTo>
                  <a:lnTo>
                    <a:pt x="136" y="479"/>
                  </a:lnTo>
                  <a:lnTo>
                    <a:pt x="144" y="474"/>
                  </a:lnTo>
                  <a:lnTo>
                    <a:pt x="144" y="460"/>
                  </a:lnTo>
                  <a:lnTo>
                    <a:pt x="149" y="460"/>
                  </a:lnTo>
                  <a:lnTo>
                    <a:pt x="153" y="472"/>
                  </a:lnTo>
                  <a:lnTo>
                    <a:pt x="159" y="469"/>
                  </a:lnTo>
                  <a:lnTo>
                    <a:pt x="163" y="460"/>
                  </a:lnTo>
                  <a:lnTo>
                    <a:pt x="158" y="450"/>
                  </a:lnTo>
                  <a:lnTo>
                    <a:pt x="168" y="447"/>
                  </a:lnTo>
                  <a:lnTo>
                    <a:pt x="171" y="435"/>
                  </a:lnTo>
                  <a:lnTo>
                    <a:pt x="181" y="437"/>
                  </a:lnTo>
                  <a:lnTo>
                    <a:pt x="176" y="424"/>
                  </a:lnTo>
                  <a:lnTo>
                    <a:pt x="191" y="427"/>
                  </a:lnTo>
                  <a:lnTo>
                    <a:pt x="189" y="416"/>
                  </a:lnTo>
                  <a:lnTo>
                    <a:pt x="197" y="412"/>
                  </a:lnTo>
                  <a:lnTo>
                    <a:pt x="199" y="416"/>
                  </a:lnTo>
                  <a:lnTo>
                    <a:pt x="216" y="406"/>
                  </a:lnTo>
                  <a:lnTo>
                    <a:pt x="222" y="387"/>
                  </a:lnTo>
                  <a:lnTo>
                    <a:pt x="229" y="386"/>
                  </a:lnTo>
                  <a:lnTo>
                    <a:pt x="227" y="394"/>
                  </a:lnTo>
                  <a:lnTo>
                    <a:pt x="234" y="394"/>
                  </a:lnTo>
                  <a:lnTo>
                    <a:pt x="234" y="386"/>
                  </a:lnTo>
                  <a:lnTo>
                    <a:pt x="242" y="382"/>
                  </a:lnTo>
                  <a:lnTo>
                    <a:pt x="240" y="391"/>
                  </a:lnTo>
                  <a:lnTo>
                    <a:pt x="245" y="394"/>
                  </a:lnTo>
                  <a:lnTo>
                    <a:pt x="250" y="381"/>
                  </a:lnTo>
                  <a:lnTo>
                    <a:pt x="270" y="382"/>
                  </a:lnTo>
                  <a:lnTo>
                    <a:pt x="280" y="368"/>
                  </a:lnTo>
                  <a:lnTo>
                    <a:pt x="282" y="346"/>
                  </a:lnTo>
                  <a:lnTo>
                    <a:pt x="289" y="339"/>
                  </a:lnTo>
                  <a:lnTo>
                    <a:pt x="289" y="331"/>
                  </a:lnTo>
                  <a:lnTo>
                    <a:pt x="300" y="333"/>
                  </a:lnTo>
                  <a:lnTo>
                    <a:pt x="310" y="324"/>
                  </a:lnTo>
                  <a:lnTo>
                    <a:pt x="315" y="334"/>
                  </a:lnTo>
                  <a:lnTo>
                    <a:pt x="322" y="334"/>
                  </a:lnTo>
                  <a:lnTo>
                    <a:pt x="333" y="316"/>
                  </a:lnTo>
                  <a:lnTo>
                    <a:pt x="328" y="305"/>
                  </a:lnTo>
                  <a:lnTo>
                    <a:pt x="338" y="306"/>
                  </a:lnTo>
                  <a:lnTo>
                    <a:pt x="340" y="296"/>
                  </a:lnTo>
                  <a:lnTo>
                    <a:pt x="356" y="291"/>
                  </a:lnTo>
                  <a:lnTo>
                    <a:pt x="370" y="280"/>
                  </a:lnTo>
                  <a:lnTo>
                    <a:pt x="370" y="253"/>
                  </a:lnTo>
                  <a:lnTo>
                    <a:pt x="395" y="238"/>
                  </a:lnTo>
                  <a:lnTo>
                    <a:pt x="395" y="213"/>
                  </a:lnTo>
                  <a:lnTo>
                    <a:pt x="421" y="195"/>
                  </a:lnTo>
                  <a:lnTo>
                    <a:pt x="423" y="179"/>
                  </a:lnTo>
                  <a:lnTo>
                    <a:pt x="451" y="149"/>
                  </a:lnTo>
                  <a:lnTo>
                    <a:pt x="467" y="136"/>
                  </a:lnTo>
                  <a:lnTo>
                    <a:pt x="501" y="134"/>
                  </a:lnTo>
                  <a:lnTo>
                    <a:pt x="509" y="141"/>
                  </a:lnTo>
                  <a:lnTo>
                    <a:pt x="520" y="132"/>
                  </a:lnTo>
                  <a:lnTo>
                    <a:pt x="539" y="131"/>
                  </a:lnTo>
                  <a:lnTo>
                    <a:pt x="562" y="114"/>
                  </a:lnTo>
                  <a:lnTo>
                    <a:pt x="585" y="109"/>
                  </a:lnTo>
                  <a:lnTo>
                    <a:pt x="585" y="103"/>
                  </a:lnTo>
                  <a:lnTo>
                    <a:pt x="592" y="99"/>
                  </a:lnTo>
                  <a:lnTo>
                    <a:pt x="607" y="101"/>
                  </a:lnTo>
                  <a:lnTo>
                    <a:pt x="618" y="76"/>
                  </a:lnTo>
                  <a:lnTo>
                    <a:pt x="618" y="54"/>
                  </a:lnTo>
                  <a:lnTo>
                    <a:pt x="626" y="45"/>
                  </a:lnTo>
                  <a:lnTo>
                    <a:pt x="630" y="31"/>
                  </a:lnTo>
                  <a:lnTo>
                    <a:pt x="635" y="28"/>
                  </a:lnTo>
                  <a:lnTo>
                    <a:pt x="661" y="28"/>
                  </a:lnTo>
                  <a:lnTo>
                    <a:pt x="678" y="16"/>
                  </a:lnTo>
                  <a:lnTo>
                    <a:pt x="688" y="20"/>
                  </a:lnTo>
                  <a:lnTo>
                    <a:pt x="703" y="18"/>
                  </a:lnTo>
                  <a:lnTo>
                    <a:pt x="706" y="25"/>
                  </a:lnTo>
                  <a:lnTo>
                    <a:pt x="737" y="11"/>
                  </a:lnTo>
                  <a:lnTo>
                    <a:pt x="752" y="16"/>
                  </a:lnTo>
                  <a:lnTo>
                    <a:pt x="756" y="8"/>
                  </a:lnTo>
                  <a:lnTo>
                    <a:pt x="766" y="5"/>
                  </a:lnTo>
                  <a:lnTo>
                    <a:pt x="772" y="10"/>
                  </a:lnTo>
                  <a:lnTo>
                    <a:pt x="784" y="0"/>
                  </a:lnTo>
                  <a:lnTo>
                    <a:pt x="787" y="3"/>
                  </a:lnTo>
                  <a:lnTo>
                    <a:pt x="812" y="5"/>
                  </a:lnTo>
                  <a:lnTo>
                    <a:pt x="839" y="21"/>
                  </a:lnTo>
                  <a:lnTo>
                    <a:pt x="848" y="20"/>
                  </a:lnTo>
                  <a:lnTo>
                    <a:pt x="860" y="30"/>
                  </a:lnTo>
                  <a:lnTo>
                    <a:pt x="872" y="31"/>
                  </a:lnTo>
                  <a:lnTo>
                    <a:pt x="873" y="38"/>
                  </a:lnTo>
                  <a:lnTo>
                    <a:pt x="882" y="40"/>
                  </a:lnTo>
                  <a:lnTo>
                    <a:pt x="897" y="56"/>
                  </a:lnTo>
                  <a:lnTo>
                    <a:pt x="923" y="51"/>
                  </a:lnTo>
                  <a:lnTo>
                    <a:pt x="936" y="69"/>
                  </a:lnTo>
                  <a:lnTo>
                    <a:pt x="959" y="68"/>
                  </a:lnTo>
                  <a:lnTo>
                    <a:pt x="984" y="58"/>
                  </a:lnTo>
                  <a:lnTo>
                    <a:pt x="1001" y="63"/>
                  </a:lnTo>
                  <a:lnTo>
                    <a:pt x="1011" y="59"/>
                  </a:lnTo>
                  <a:lnTo>
                    <a:pt x="1019" y="64"/>
                  </a:lnTo>
                  <a:lnTo>
                    <a:pt x="1027" y="56"/>
                  </a:lnTo>
                  <a:lnTo>
                    <a:pt x="1037" y="58"/>
                  </a:lnTo>
                  <a:lnTo>
                    <a:pt x="1069" y="49"/>
                  </a:lnTo>
                  <a:lnTo>
                    <a:pt x="1092" y="53"/>
                  </a:lnTo>
                  <a:lnTo>
                    <a:pt x="1104" y="61"/>
                  </a:lnTo>
                  <a:lnTo>
                    <a:pt x="1109" y="58"/>
                  </a:lnTo>
                  <a:lnTo>
                    <a:pt x="1130" y="68"/>
                  </a:lnTo>
                  <a:lnTo>
                    <a:pt x="1147" y="61"/>
                  </a:lnTo>
                  <a:lnTo>
                    <a:pt x="1160" y="73"/>
                  </a:lnTo>
                  <a:lnTo>
                    <a:pt x="1173" y="73"/>
                  </a:lnTo>
                  <a:lnTo>
                    <a:pt x="1183" y="89"/>
                  </a:lnTo>
                  <a:lnTo>
                    <a:pt x="1244" y="324"/>
                  </a:lnTo>
                  <a:lnTo>
                    <a:pt x="1243" y="411"/>
                  </a:lnTo>
                  <a:lnTo>
                    <a:pt x="1274" y="455"/>
                  </a:lnTo>
                  <a:lnTo>
                    <a:pt x="1276" y="484"/>
                  </a:lnTo>
                  <a:lnTo>
                    <a:pt x="1294" y="535"/>
                  </a:lnTo>
                  <a:lnTo>
                    <a:pt x="1321" y="555"/>
                  </a:lnTo>
                  <a:lnTo>
                    <a:pt x="1321" y="563"/>
                  </a:lnTo>
                  <a:lnTo>
                    <a:pt x="1304" y="568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9" name="Freeform 33"/>
            <p:cNvSpPr>
              <a:spLocks/>
            </p:cNvSpPr>
            <p:nvPr/>
          </p:nvSpPr>
          <p:spPr bwMode="auto">
            <a:xfrm>
              <a:off x="4161470" y="1724147"/>
              <a:ext cx="2330408" cy="1494666"/>
            </a:xfrm>
            <a:custGeom>
              <a:avLst/>
              <a:gdLst/>
              <a:ahLst/>
              <a:cxnLst>
                <a:cxn ang="0">
                  <a:pos x="1319" y="157"/>
                </a:cxn>
                <a:cxn ang="0">
                  <a:pos x="1325" y="112"/>
                </a:cxn>
                <a:cxn ang="0">
                  <a:pos x="1244" y="101"/>
                </a:cxn>
                <a:cxn ang="0">
                  <a:pos x="1170" y="132"/>
                </a:cxn>
                <a:cxn ang="0">
                  <a:pos x="1103" y="122"/>
                </a:cxn>
                <a:cxn ang="0">
                  <a:pos x="1060" y="26"/>
                </a:cxn>
                <a:cxn ang="0">
                  <a:pos x="982" y="68"/>
                </a:cxn>
                <a:cxn ang="0">
                  <a:pos x="916" y="41"/>
                </a:cxn>
                <a:cxn ang="0">
                  <a:pos x="775" y="48"/>
                </a:cxn>
                <a:cxn ang="0">
                  <a:pos x="731" y="257"/>
                </a:cxn>
                <a:cxn ang="0">
                  <a:pos x="550" y="351"/>
                </a:cxn>
                <a:cxn ang="0">
                  <a:pos x="437" y="336"/>
                </a:cxn>
                <a:cxn ang="0">
                  <a:pos x="393" y="328"/>
                </a:cxn>
                <a:cxn ang="0">
                  <a:pos x="346" y="305"/>
                </a:cxn>
                <a:cxn ang="0">
                  <a:pos x="316" y="306"/>
                </a:cxn>
                <a:cxn ang="0">
                  <a:pos x="287" y="268"/>
                </a:cxn>
                <a:cxn ang="0">
                  <a:pos x="250" y="247"/>
                </a:cxn>
                <a:cxn ang="0">
                  <a:pos x="215" y="215"/>
                </a:cxn>
                <a:cxn ang="0">
                  <a:pos x="189" y="209"/>
                </a:cxn>
                <a:cxn ang="0">
                  <a:pos x="114" y="205"/>
                </a:cxn>
                <a:cxn ang="0">
                  <a:pos x="91" y="214"/>
                </a:cxn>
                <a:cxn ang="0">
                  <a:pos x="51" y="262"/>
                </a:cxn>
                <a:cxn ang="0">
                  <a:pos x="46" y="323"/>
                </a:cxn>
                <a:cxn ang="0">
                  <a:pos x="20" y="384"/>
                </a:cxn>
                <a:cxn ang="0">
                  <a:pos x="0" y="447"/>
                </a:cxn>
                <a:cxn ang="0">
                  <a:pos x="66" y="462"/>
                </a:cxn>
                <a:cxn ang="0">
                  <a:pos x="174" y="445"/>
                </a:cxn>
                <a:cxn ang="0">
                  <a:pos x="157" y="522"/>
                </a:cxn>
                <a:cxn ang="0">
                  <a:pos x="298" y="681"/>
                </a:cxn>
                <a:cxn ang="0">
                  <a:pos x="351" y="835"/>
                </a:cxn>
                <a:cxn ang="0">
                  <a:pos x="427" y="936"/>
                </a:cxn>
                <a:cxn ang="0">
                  <a:pos x="424" y="1015"/>
                </a:cxn>
                <a:cxn ang="0">
                  <a:pos x="466" y="1045"/>
                </a:cxn>
                <a:cxn ang="0">
                  <a:pos x="489" y="989"/>
                </a:cxn>
                <a:cxn ang="0">
                  <a:pos x="497" y="924"/>
                </a:cxn>
                <a:cxn ang="0">
                  <a:pos x="580" y="939"/>
                </a:cxn>
                <a:cxn ang="0">
                  <a:pos x="560" y="1068"/>
                </a:cxn>
                <a:cxn ang="0">
                  <a:pos x="603" y="1010"/>
                </a:cxn>
                <a:cxn ang="0">
                  <a:pos x="653" y="969"/>
                </a:cxn>
                <a:cxn ang="0">
                  <a:pos x="732" y="939"/>
                </a:cxn>
                <a:cxn ang="0">
                  <a:pos x="800" y="921"/>
                </a:cxn>
                <a:cxn ang="0">
                  <a:pos x="833" y="909"/>
                </a:cxn>
                <a:cxn ang="0">
                  <a:pos x="867" y="871"/>
                </a:cxn>
                <a:cxn ang="0">
                  <a:pos x="921" y="845"/>
                </a:cxn>
                <a:cxn ang="0">
                  <a:pos x="918" y="790"/>
                </a:cxn>
                <a:cxn ang="0">
                  <a:pos x="963" y="725"/>
                </a:cxn>
                <a:cxn ang="0">
                  <a:pos x="1014" y="709"/>
                </a:cxn>
                <a:cxn ang="0">
                  <a:pos x="1082" y="702"/>
                </a:cxn>
                <a:cxn ang="0">
                  <a:pos x="1135" y="681"/>
                </a:cxn>
                <a:cxn ang="0">
                  <a:pos x="1191" y="648"/>
                </a:cxn>
                <a:cxn ang="0">
                  <a:pos x="1156" y="618"/>
                </a:cxn>
                <a:cxn ang="0">
                  <a:pos x="1108" y="593"/>
                </a:cxn>
                <a:cxn ang="0">
                  <a:pos x="1133" y="503"/>
                </a:cxn>
                <a:cxn ang="0">
                  <a:pos x="1165" y="378"/>
                </a:cxn>
                <a:cxn ang="0">
                  <a:pos x="1233" y="371"/>
                </a:cxn>
                <a:cxn ang="0">
                  <a:pos x="1271" y="369"/>
                </a:cxn>
                <a:cxn ang="0">
                  <a:pos x="1291" y="341"/>
                </a:cxn>
                <a:cxn ang="0">
                  <a:pos x="1307" y="283"/>
                </a:cxn>
                <a:cxn ang="0">
                  <a:pos x="1287" y="245"/>
                </a:cxn>
                <a:cxn ang="0">
                  <a:pos x="1322" y="227"/>
                </a:cxn>
                <a:cxn ang="0">
                  <a:pos x="1367" y="207"/>
                </a:cxn>
              </a:cxnLst>
              <a:rect l="0" t="0" r="r" b="b"/>
              <a:pathLst>
                <a:path w="1367" h="1068">
                  <a:moveTo>
                    <a:pt x="1367" y="207"/>
                  </a:moveTo>
                  <a:lnTo>
                    <a:pt x="1355" y="177"/>
                  </a:lnTo>
                  <a:lnTo>
                    <a:pt x="1347" y="172"/>
                  </a:lnTo>
                  <a:lnTo>
                    <a:pt x="1329" y="174"/>
                  </a:lnTo>
                  <a:lnTo>
                    <a:pt x="1327" y="156"/>
                  </a:lnTo>
                  <a:lnTo>
                    <a:pt x="1319" y="157"/>
                  </a:lnTo>
                  <a:lnTo>
                    <a:pt x="1315" y="142"/>
                  </a:lnTo>
                  <a:lnTo>
                    <a:pt x="1332" y="137"/>
                  </a:lnTo>
                  <a:lnTo>
                    <a:pt x="1337" y="149"/>
                  </a:lnTo>
                  <a:lnTo>
                    <a:pt x="1347" y="151"/>
                  </a:lnTo>
                  <a:lnTo>
                    <a:pt x="1359" y="127"/>
                  </a:lnTo>
                  <a:lnTo>
                    <a:pt x="1325" y="112"/>
                  </a:lnTo>
                  <a:lnTo>
                    <a:pt x="1324" y="106"/>
                  </a:lnTo>
                  <a:lnTo>
                    <a:pt x="1304" y="107"/>
                  </a:lnTo>
                  <a:lnTo>
                    <a:pt x="1291" y="99"/>
                  </a:lnTo>
                  <a:lnTo>
                    <a:pt x="1284" y="103"/>
                  </a:lnTo>
                  <a:lnTo>
                    <a:pt x="1282" y="112"/>
                  </a:lnTo>
                  <a:lnTo>
                    <a:pt x="1244" y="101"/>
                  </a:lnTo>
                  <a:lnTo>
                    <a:pt x="1219" y="109"/>
                  </a:lnTo>
                  <a:lnTo>
                    <a:pt x="1206" y="104"/>
                  </a:lnTo>
                  <a:lnTo>
                    <a:pt x="1198" y="107"/>
                  </a:lnTo>
                  <a:lnTo>
                    <a:pt x="1198" y="121"/>
                  </a:lnTo>
                  <a:lnTo>
                    <a:pt x="1185" y="141"/>
                  </a:lnTo>
                  <a:lnTo>
                    <a:pt x="1170" y="132"/>
                  </a:lnTo>
                  <a:lnTo>
                    <a:pt x="1135" y="139"/>
                  </a:lnTo>
                  <a:lnTo>
                    <a:pt x="1130" y="124"/>
                  </a:lnTo>
                  <a:lnTo>
                    <a:pt x="1120" y="122"/>
                  </a:lnTo>
                  <a:lnTo>
                    <a:pt x="1108" y="132"/>
                  </a:lnTo>
                  <a:lnTo>
                    <a:pt x="1110" y="122"/>
                  </a:lnTo>
                  <a:lnTo>
                    <a:pt x="1103" y="122"/>
                  </a:lnTo>
                  <a:lnTo>
                    <a:pt x="1108" y="101"/>
                  </a:lnTo>
                  <a:lnTo>
                    <a:pt x="1098" y="96"/>
                  </a:lnTo>
                  <a:lnTo>
                    <a:pt x="1092" y="106"/>
                  </a:lnTo>
                  <a:lnTo>
                    <a:pt x="1079" y="81"/>
                  </a:lnTo>
                  <a:lnTo>
                    <a:pt x="1064" y="78"/>
                  </a:lnTo>
                  <a:lnTo>
                    <a:pt x="1060" y="26"/>
                  </a:lnTo>
                  <a:lnTo>
                    <a:pt x="1049" y="26"/>
                  </a:lnTo>
                  <a:lnTo>
                    <a:pt x="1049" y="43"/>
                  </a:lnTo>
                  <a:lnTo>
                    <a:pt x="1040" y="43"/>
                  </a:lnTo>
                  <a:lnTo>
                    <a:pt x="1001" y="61"/>
                  </a:lnTo>
                  <a:lnTo>
                    <a:pt x="994" y="76"/>
                  </a:lnTo>
                  <a:lnTo>
                    <a:pt x="982" y="68"/>
                  </a:lnTo>
                  <a:lnTo>
                    <a:pt x="981" y="71"/>
                  </a:lnTo>
                  <a:lnTo>
                    <a:pt x="963" y="53"/>
                  </a:lnTo>
                  <a:lnTo>
                    <a:pt x="949" y="56"/>
                  </a:lnTo>
                  <a:lnTo>
                    <a:pt x="923" y="53"/>
                  </a:lnTo>
                  <a:lnTo>
                    <a:pt x="923" y="48"/>
                  </a:lnTo>
                  <a:lnTo>
                    <a:pt x="916" y="41"/>
                  </a:lnTo>
                  <a:lnTo>
                    <a:pt x="916" y="6"/>
                  </a:lnTo>
                  <a:lnTo>
                    <a:pt x="908" y="0"/>
                  </a:lnTo>
                  <a:lnTo>
                    <a:pt x="815" y="28"/>
                  </a:lnTo>
                  <a:lnTo>
                    <a:pt x="804" y="35"/>
                  </a:lnTo>
                  <a:lnTo>
                    <a:pt x="775" y="36"/>
                  </a:lnTo>
                  <a:lnTo>
                    <a:pt x="775" y="48"/>
                  </a:lnTo>
                  <a:lnTo>
                    <a:pt x="785" y="76"/>
                  </a:lnTo>
                  <a:lnTo>
                    <a:pt x="784" y="86"/>
                  </a:lnTo>
                  <a:lnTo>
                    <a:pt x="779" y="88"/>
                  </a:lnTo>
                  <a:lnTo>
                    <a:pt x="747" y="190"/>
                  </a:lnTo>
                  <a:lnTo>
                    <a:pt x="741" y="200"/>
                  </a:lnTo>
                  <a:lnTo>
                    <a:pt x="731" y="257"/>
                  </a:lnTo>
                  <a:lnTo>
                    <a:pt x="712" y="306"/>
                  </a:lnTo>
                  <a:lnTo>
                    <a:pt x="654" y="346"/>
                  </a:lnTo>
                  <a:lnTo>
                    <a:pt x="601" y="344"/>
                  </a:lnTo>
                  <a:lnTo>
                    <a:pt x="596" y="338"/>
                  </a:lnTo>
                  <a:lnTo>
                    <a:pt x="580" y="333"/>
                  </a:lnTo>
                  <a:lnTo>
                    <a:pt x="550" y="351"/>
                  </a:lnTo>
                  <a:lnTo>
                    <a:pt x="547" y="359"/>
                  </a:lnTo>
                  <a:lnTo>
                    <a:pt x="527" y="359"/>
                  </a:lnTo>
                  <a:lnTo>
                    <a:pt x="522" y="364"/>
                  </a:lnTo>
                  <a:lnTo>
                    <a:pt x="505" y="358"/>
                  </a:lnTo>
                  <a:lnTo>
                    <a:pt x="495" y="364"/>
                  </a:lnTo>
                  <a:lnTo>
                    <a:pt x="437" y="336"/>
                  </a:lnTo>
                  <a:lnTo>
                    <a:pt x="421" y="346"/>
                  </a:lnTo>
                  <a:lnTo>
                    <a:pt x="409" y="336"/>
                  </a:lnTo>
                  <a:lnTo>
                    <a:pt x="409" y="329"/>
                  </a:lnTo>
                  <a:lnTo>
                    <a:pt x="399" y="334"/>
                  </a:lnTo>
                  <a:lnTo>
                    <a:pt x="399" y="325"/>
                  </a:lnTo>
                  <a:lnTo>
                    <a:pt x="393" y="328"/>
                  </a:lnTo>
                  <a:lnTo>
                    <a:pt x="384" y="308"/>
                  </a:lnTo>
                  <a:lnTo>
                    <a:pt x="376" y="301"/>
                  </a:lnTo>
                  <a:lnTo>
                    <a:pt x="369" y="305"/>
                  </a:lnTo>
                  <a:lnTo>
                    <a:pt x="368" y="298"/>
                  </a:lnTo>
                  <a:lnTo>
                    <a:pt x="351" y="308"/>
                  </a:lnTo>
                  <a:lnTo>
                    <a:pt x="346" y="305"/>
                  </a:lnTo>
                  <a:lnTo>
                    <a:pt x="345" y="311"/>
                  </a:lnTo>
                  <a:lnTo>
                    <a:pt x="338" y="306"/>
                  </a:lnTo>
                  <a:lnTo>
                    <a:pt x="331" y="311"/>
                  </a:lnTo>
                  <a:lnTo>
                    <a:pt x="333" y="303"/>
                  </a:lnTo>
                  <a:lnTo>
                    <a:pt x="323" y="300"/>
                  </a:lnTo>
                  <a:lnTo>
                    <a:pt x="316" y="306"/>
                  </a:lnTo>
                  <a:lnTo>
                    <a:pt x="307" y="303"/>
                  </a:lnTo>
                  <a:lnTo>
                    <a:pt x="302" y="288"/>
                  </a:lnTo>
                  <a:lnTo>
                    <a:pt x="292" y="285"/>
                  </a:lnTo>
                  <a:lnTo>
                    <a:pt x="290" y="276"/>
                  </a:lnTo>
                  <a:lnTo>
                    <a:pt x="283" y="278"/>
                  </a:lnTo>
                  <a:lnTo>
                    <a:pt x="287" y="268"/>
                  </a:lnTo>
                  <a:lnTo>
                    <a:pt x="273" y="265"/>
                  </a:lnTo>
                  <a:lnTo>
                    <a:pt x="272" y="255"/>
                  </a:lnTo>
                  <a:lnTo>
                    <a:pt x="265" y="248"/>
                  </a:lnTo>
                  <a:lnTo>
                    <a:pt x="258" y="253"/>
                  </a:lnTo>
                  <a:lnTo>
                    <a:pt x="257" y="248"/>
                  </a:lnTo>
                  <a:lnTo>
                    <a:pt x="250" y="247"/>
                  </a:lnTo>
                  <a:lnTo>
                    <a:pt x="250" y="238"/>
                  </a:lnTo>
                  <a:lnTo>
                    <a:pt x="242" y="243"/>
                  </a:lnTo>
                  <a:lnTo>
                    <a:pt x="237" y="228"/>
                  </a:lnTo>
                  <a:lnTo>
                    <a:pt x="230" y="233"/>
                  </a:lnTo>
                  <a:lnTo>
                    <a:pt x="224" y="220"/>
                  </a:lnTo>
                  <a:lnTo>
                    <a:pt x="215" y="215"/>
                  </a:lnTo>
                  <a:lnTo>
                    <a:pt x="209" y="218"/>
                  </a:lnTo>
                  <a:lnTo>
                    <a:pt x="209" y="209"/>
                  </a:lnTo>
                  <a:lnTo>
                    <a:pt x="199" y="202"/>
                  </a:lnTo>
                  <a:lnTo>
                    <a:pt x="202" y="197"/>
                  </a:lnTo>
                  <a:lnTo>
                    <a:pt x="196" y="197"/>
                  </a:lnTo>
                  <a:lnTo>
                    <a:pt x="189" y="209"/>
                  </a:lnTo>
                  <a:lnTo>
                    <a:pt x="174" y="199"/>
                  </a:lnTo>
                  <a:lnTo>
                    <a:pt x="161" y="202"/>
                  </a:lnTo>
                  <a:lnTo>
                    <a:pt x="156" y="195"/>
                  </a:lnTo>
                  <a:lnTo>
                    <a:pt x="141" y="195"/>
                  </a:lnTo>
                  <a:lnTo>
                    <a:pt x="121" y="209"/>
                  </a:lnTo>
                  <a:lnTo>
                    <a:pt x="114" y="205"/>
                  </a:lnTo>
                  <a:lnTo>
                    <a:pt x="108" y="214"/>
                  </a:lnTo>
                  <a:lnTo>
                    <a:pt x="103" y="209"/>
                  </a:lnTo>
                  <a:lnTo>
                    <a:pt x="103" y="200"/>
                  </a:lnTo>
                  <a:lnTo>
                    <a:pt x="96" y="207"/>
                  </a:lnTo>
                  <a:lnTo>
                    <a:pt x="91" y="202"/>
                  </a:lnTo>
                  <a:lnTo>
                    <a:pt x="91" y="214"/>
                  </a:lnTo>
                  <a:lnTo>
                    <a:pt x="83" y="215"/>
                  </a:lnTo>
                  <a:lnTo>
                    <a:pt x="81" y="228"/>
                  </a:lnTo>
                  <a:lnTo>
                    <a:pt x="68" y="240"/>
                  </a:lnTo>
                  <a:lnTo>
                    <a:pt x="61" y="255"/>
                  </a:lnTo>
                  <a:lnTo>
                    <a:pt x="65" y="260"/>
                  </a:lnTo>
                  <a:lnTo>
                    <a:pt x="51" y="262"/>
                  </a:lnTo>
                  <a:lnTo>
                    <a:pt x="53" y="275"/>
                  </a:lnTo>
                  <a:lnTo>
                    <a:pt x="45" y="290"/>
                  </a:lnTo>
                  <a:lnTo>
                    <a:pt x="53" y="300"/>
                  </a:lnTo>
                  <a:lnTo>
                    <a:pt x="41" y="305"/>
                  </a:lnTo>
                  <a:lnTo>
                    <a:pt x="48" y="313"/>
                  </a:lnTo>
                  <a:lnTo>
                    <a:pt x="46" y="323"/>
                  </a:lnTo>
                  <a:lnTo>
                    <a:pt x="41" y="333"/>
                  </a:lnTo>
                  <a:lnTo>
                    <a:pt x="33" y="336"/>
                  </a:lnTo>
                  <a:lnTo>
                    <a:pt x="32" y="353"/>
                  </a:lnTo>
                  <a:lnTo>
                    <a:pt x="25" y="354"/>
                  </a:lnTo>
                  <a:lnTo>
                    <a:pt x="37" y="364"/>
                  </a:lnTo>
                  <a:lnTo>
                    <a:pt x="20" y="384"/>
                  </a:lnTo>
                  <a:lnTo>
                    <a:pt x="28" y="392"/>
                  </a:lnTo>
                  <a:lnTo>
                    <a:pt x="22" y="402"/>
                  </a:lnTo>
                  <a:lnTo>
                    <a:pt x="23" y="422"/>
                  </a:lnTo>
                  <a:lnTo>
                    <a:pt x="8" y="422"/>
                  </a:lnTo>
                  <a:lnTo>
                    <a:pt x="10" y="440"/>
                  </a:lnTo>
                  <a:lnTo>
                    <a:pt x="0" y="447"/>
                  </a:lnTo>
                  <a:lnTo>
                    <a:pt x="0" y="455"/>
                  </a:lnTo>
                  <a:lnTo>
                    <a:pt x="17" y="454"/>
                  </a:lnTo>
                  <a:lnTo>
                    <a:pt x="18" y="543"/>
                  </a:lnTo>
                  <a:lnTo>
                    <a:pt x="41" y="556"/>
                  </a:lnTo>
                  <a:lnTo>
                    <a:pt x="53" y="533"/>
                  </a:lnTo>
                  <a:lnTo>
                    <a:pt x="66" y="462"/>
                  </a:lnTo>
                  <a:lnTo>
                    <a:pt x="85" y="464"/>
                  </a:lnTo>
                  <a:lnTo>
                    <a:pt x="86" y="445"/>
                  </a:lnTo>
                  <a:lnTo>
                    <a:pt x="104" y="449"/>
                  </a:lnTo>
                  <a:lnTo>
                    <a:pt x="109" y="412"/>
                  </a:lnTo>
                  <a:lnTo>
                    <a:pt x="182" y="419"/>
                  </a:lnTo>
                  <a:lnTo>
                    <a:pt x="174" y="445"/>
                  </a:lnTo>
                  <a:lnTo>
                    <a:pt x="144" y="434"/>
                  </a:lnTo>
                  <a:lnTo>
                    <a:pt x="141" y="454"/>
                  </a:lnTo>
                  <a:lnTo>
                    <a:pt x="149" y="452"/>
                  </a:lnTo>
                  <a:lnTo>
                    <a:pt x="164" y="460"/>
                  </a:lnTo>
                  <a:lnTo>
                    <a:pt x="143" y="500"/>
                  </a:lnTo>
                  <a:lnTo>
                    <a:pt x="157" y="522"/>
                  </a:lnTo>
                  <a:lnTo>
                    <a:pt x="152" y="566"/>
                  </a:lnTo>
                  <a:lnTo>
                    <a:pt x="201" y="581"/>
                  </a:lnTo>
                  <a:lnTo>
                    <a:pt x="230" y="608"/>
                  </a:lnTo>
                  <a:lnTo>
                    <a:pt x="207" y="644"/>
                  </a:lnTo>
                  <a:lnTo>
                    <a:pt x="295" y="691"/>
                  </a:lnTo>
                  <a:lnTo>
                    <a:pt x="298" y="681"/>
                  </a:lnTo>
                  <a:lnTo>
                    <a:pt x="310" y="681"/>
                  </a:lnTo>
                  <a:lnTo>
                    <a:pt x="323" y="692"/>
                  </a:lnTo>
                  <a:lnTo>
                    <a:pt x="340" y="742"/>
                  </a:lnTo>
                  <a:lnTo>
                    <a:pt x="325" y="750"/>
                  </a:lnTo>
                  <a:lnTo>
                    <a:pt x="305" y="803"/>
                  </a:lnTo>
                  <a:lnTo>
                    <a:pt x="351" y="835"/>
                  </a:lnTo>
                  <a:lnTo>
                    <a:pt x="343" y="868"/>
                  </a:lnTo>
                  <a:lnTo>
                    <a:pt x="343" y="911"/>
                  </a:lnTo>
                  <a:lnTo>
                    <a:pt x="360" y="918"/>
                  </a:lnTo>
                  <a:lnTo>
                    <a:pt x="353" y="942"/>
                  </a:lnTo>
                  <a:lnTo>
                    <a:pt x="356" y="952"/>
                  </a:lnTo>
                  <a:lnTo>
                    <a:pt x="427" y="936"/>
                  </a:lnTo>
                  <a:lnTo>
                    <a:pt x="437" y="942"/>
                  </a:lnTo>
                  <a:lnTo>
                    <a:pt x="429" y="961"/>
                  </a:lnTo>
                  <a:lnTo>
                    <a:pt x="439" y="967"/>
                  </a:lnTo>
                  <a:lnTo>
                    <a:pt x="434" y="984"/>
                  </a:lnTo>
                  <a:lnTo>
                    <a:pt x="418" y="1005"/>
                  </a:lnTo>
                  <a:lnTo>
                    <a:pt x="424" y="1015"/>
                  </a:lnTo>
                  <a:lnTo>
                    <a:pt x="429" y="1010"/>
                  </a:lnTo>
                  <a:lnTo>
                    <a:pt x="442" y="1027"/>
                  </a:lnTo>
                  <a:lnTo>
                    <a:pt x="437" y="1043"/>
                  </a:lnTo>
                  <a:lnTo>
                    <a:pt x="459" y="1062"/>
                  </a:lnTo>
                  <a:lnTo>
                    <a:pt x="466" y="1055"/>
                  </a:lnTo>
                  <a:lnTo>
                    <a:pt x="466" y="1045"/>
                  </a:lnTo>
                  <a:lnTo>
                    <a:pt x="477" y="1042"/>
                  </a:lnTo>
                  <a:lnTo>
                    <a:pt x="482" y="1034"/>
                  </a:lnTo>
                  <a:lnTo>
                    <a:pt x="482" y="1014"/>
                  </a:lnTo>
                  <a:lnTo>
                    <a:pt x="477" y="1002"/>
                  </a:lnTo>
                  <a:lnTo>
                    <a:pt x="482" y="1004"/>
                  </a:lnTo>
                  <a:lnTo>
                    <a:pt x="489" y="989"/>
                  </a:lnTo>
                  <a:lnTo>
                    <a:pt x="499" y="987"/>
                  </a:lnTo>
                  <a:lnTo>
                    <a:pt x="499" y="980"/>
                  </a:lnTo>
                  <a:lnTo>
                    <a:pt x="489" y="969"/>
                  </a:lnTo>
                  <a:lnTo>
                    <a:pt x="497" y="952"/>
                  </a:lnTo>
                  <a:lnTo>
                    <a:pt x="492" y="936"/>
                  </a:lnTo>
                  <a:lnTo>
                    <a:pt x="497" y="924"/>
                  </a:lnTo>
                  <a:lnTo>
                    <a:pt x="514" y="921"/>
                  </a:lnTo>
                  <a:lnTo>
                    <a:pt x="514" y="913"/>
                  </a:lnTo>
                  <a:lnTo>
                    <a:pt x="520" y="911"/>
                  </a:lnTo>
                  <a:lnTo>
                    <a:pt x="524" y="941"/>
                  </a:lnTo>
                  <a:lnTo>
                    <a:pt x="572" y="936"/>
                  </a:lnTo>
                  <a:lnTo>
                    <a:pt x="580" y="939"/>
                  </a:lnTo>
                  <a:lnTo>
                    <a:pt x="583" y="941"/>
                  </a:lnTo>
                  <a:lnTo>
                    <a:pt x="535" y="1007"/>
                  </a:lnTo>
                  <a:lnTo>
                    <a:pt x="538" y="1005"/>
                  </a:lnTo>
                  <a:lnTo>
                    <a:pt x="537" y="1010"/>
                  </a:lnTo>
                  <a:lnTo>
                    <a:pt x="530" y="1012"/>
                  </a:lnTo>
                  <a:lnTo>
                    <a:pt x="560" y="1068"/>
                  </a:lnTo>
                  <a:lnTo>
                    <a:pt x="565" y="1058"/>
                  </a:lnTo>
                  <a:lnTo>
                    <a:pt x="590" y="1053"/>
                  </a:lnTo>
                  <a:lnTo>
                    <a:pt x="598" y="1037"/>
                  </a:lnTo>
                  <a:lnTo>
                    <a:pt x="593" y="1029"/>
                  </a:lnTo>
                  <a:lnTo>
                    <a:pt x="603" y="1019"/>
                  </a:lnTo>
                  <a:lnTo>
                    <a:pt x="603" y="1010"/>
                  </a:lnTo>
                  <a:lnTo>
                    <a:pt x="610" y="1010"/>
                  </a:lnTo>
                  <a:lnTo>
                    <a:pt x="620" y="999"/>
                  </a:lnTo>
                  <a:lnTo>
                    <a:pt x="633" y="992"/>
                  </a:lnTo>
                  <a:lnTo>
                    <a:pt x="630" y="982"/>
                  </a:lnTo>
                  <a:lnTo>
                    <a:pt x="638" y="971"/>
                  </a:lnTo>
                  <a:lnTo>
                    <a:pt x="653" y="969"/>
                  </a:lnTo>
                  <a:lnTo>
                    <a:pt x="666" y="949"/>
                  </a:lnTo>
                  <a:lnTo>
                    <a:pt x="684" y="944"/>
                  </a:lnTo>
                  <a:lnTo>
                    <a:pt x="688" y="939"/>
                  </a:lnTo>
                  <a:lnTo>
                    <a:pt x="706" y="937"/>
                  </a:lnTo>
                  <a:lnTo>
                    <a:pt x="714" y="927"/>
                  </a:lnTo>
                  <a:lnTo>
                    <a:pt x="732" y="939"/>
                  </a:lnTo>
                  <a:lnTo>
                    <a:pt x="736" y="919"/>
                  </a:lnTo>
                  <a:lnTo>
                    <a:pt x="770" y="899"/>
                  </a:lnTo>
                  <a:lnTo>
                    <a:pt x="779" y="918"/>
                  </a:lnTo>
                  <a:lnTo>
                    <a:pt x="787" y="918"/>
                  </a:lnTo>
                  <a:lnTo>
                    <a:pt x="795" y="911"/>
                  </a:lnTo>
                  <a:lnTo>
                    <a:pt x="800" y="921"/>
                  </a:lnTo>
                  <a:lnTo>
                    <a:pt x="809" y="919"/>
                  </a:lnTo>
                  <a:lnTo>
                    <a:pt x="818" y="952"/>
                  </a:lnTo>
                  <a:lnTo>
                    <a:pt x="835" y="937"/>
                  </a:lnTo>
                  <a:lnTo>
                    <a:pt x="827" y="931"/>
                  </a:lnTo>
                  <a:lnTo>
                    <a:pt x="833" y="924"/>
                  </a:lnTo>
                  <a:lnTo>
                    <a:pt x="833" y="909"/>
                  </a:lnTo>
                  <a:lnTo>
                    <a:pt x="840" y="908"/>
                  </a:lnTo>
                  <a:lnTo>
                    <a:pt x="845" y="898"/>
                  </a:lnTo>
                  <a:lnTo>
                    <a:pt x="850" y="899"/>
                  </a:lnTo>
                  <a:lnTo>
                    <a:pt x="853" y="891"/>
                  </a:lnTo>
                  <a:lnTo>
                    <a:pt x="868" y="883"/>
                  </a:lnTo>
                  <a:lnTo>
                    <a:pt x="867" y="871"/>
                  </a:lnTo>
                  <a:lnTo>
                    <a:pt x="871" y="858"/>
                  </a:lnTo>
                  <a:lnTo>
                    <a:pt x="885" y="853"/>
                  </a:lnTo>
                  <a:lnTo>
                    <a:pt x="891" y="858"/>
                  </a:lnTo>
                  <a:lnTo>
                    <a:pt x="896" y="843"/>
                  </a:lnTo>
                  <a:lnTo>
                    <a:pt x="915" y="850"/>
                  </a:lnTo>
                  <a:lnTo>
                    <a:pt x="921" y="845"/>
                  </a:lnTo>
                  <a:lnTo>
                    <a:pt x="936" y="846"/>
                  </a:lnTo>
                  <a:lnTo>
                    <a:pt x="921" y="833"/>
                  </a:lnTo>
                  <a:lnTo>
                    <a:pt x="928" y="820"/>
                  </a:lnTo>
                  <a:lnTo>
                    <a:pt x="931" y="823"/>
                  </a:lnTo>
                  <a:lnTo>
                    <a:pt x="933" y="808"/>
                  </a:lnTo>
                  <a:lnTo>
                    <a:pt x="918" y="790"/>
                  </a:lnTo>
                  <a:lnTo>
                    <a:pt x="916" y="772"/>
                  </a:lnTo>
                  <a:lnTo>
                    <a:pt x="928" y="772"/>
                  </a:lnTo>
                  <a:lnTo>
                    <a:pt x="941" y="754"/>
                  </a:lnTo>
                  <a:lnTo>
                    <a:pt x="954" y="759"/>
                  </a:lnTo>
                  <a:lnTo>
                    <a:pt x="953" y="742"/>
                  </a:lnTo>
                  <a:lnTo>
                    <a:pt x="963" y="725"/>
                  </a:lnTo>
                  <a:lnTo>
                    <a:pt x="974" y="724"/>
                  </a:lnTo>
                  <a:lnTo>
                    <a:pt x="979" y="730"/>
                  </a:lnTo>
                  <a:lnTo>
                    <a:pt x="986" y="717"/>
                  </a:lnTo>
                  <a:lnTo>
                    <a:pt x="1007" y="704"/>
                  </a:lnTo>
                  <a:lnTo>
                    <a:pt x="1009" y="710"/>
                  </a:lnTo>
                  <a:lnTo>
                    <a:pt x="1014" y="709"/>
                  </a:lnTo>
                  <a:lnTo>
                    <a:pt x="1021" y="701"/>
                  </a:lnTo>
                  <a:lnTo>
                    <a:pt x="1034" y="709"/>
                  </a:lnTo>
                  <a:lnTo>
                    <a:pt x="1040" y="686"/>
                  </a:lnTo>
                  <a:lnTo>
                    <a:pt x="1044" y="694"/>
                  </a:lnTo>
                  <a:lnTo>
                    <a:pt x="1060" y="706"/>
                  </a:lnTo>
                  <a:lnTo>
                    <a:pt x="1082" y="702"/>
                  </a:lnTo>
                  <a:lnTo>
                    <a:pt x="1089" y="707"/>
                  </a:lnTo>
                  <a:lnTo>
                    <a:pt x="1097" y="702"/>
                  </a:lnTo>
                  <a:lnTo>
                    <a:pt x="1097" y="715"/>
                  </a:lnTo>
                  <a:lnTo>
                    <a:pt x="1103" y="719"/>
                  </a:lnTo>
                  <a:lnTo>
                    <a:pt x="1128" y="681"/>
                  </a:lnTo>
                  <a:lnTo>
                    <a:pt x="1135" y="681"/>
                  </a:lnTo>
                  <a:lnTo>
                    <a:pt x="1143" y="696"/>
                  </a:lnTo>
                  <a:lnTo>
                    <a:pt x="1155" y="702"/>
                  </a:lnTo>
                  <a:lnTo>
                    <a:pt x="1178" y="676"/>
                  </a:lnTo>
                  <a:lnTo>
                    <a:pt x="1176" y="659"/>
                  </a:lnTo>
                  <a:lnTo>
                    <a:pt x="1193" y="657"/>
                  </a:lnTo>
                  <a:lnTo>
                    <a:pt x="1191" y="648"/>
                  </a:lnTo>
                  <a:lnTo>
                    <a:pt x="1196" y="644"/>
                  </a:lnTo>
                  <a:lnTo>
                    <a:pt x="1200" y="631"/>
                  </a:lnTo>
                  <a:lnTo>
                    <a:pt x="1193" y="638"/>
                  </a:lnTo>
                  <a:lnTo>
                    <a:pt x="1191" y="616"/>
                  </a:lnTo>
                  <a:lnTo>
                    <a:pt x="1163" y="611"/>
                  </a:lnTo>
                  <a:lnTo>
                    <a:pt x="1156" y="618"/>
                  </a:lnTo>
                  <a:lnTo>
                    <a:pt x="1145" y="604"/>
                  </a:lnTo>
                  <a:lnTo>
                    <a:pt x="1142" y="595"/>
                  </a:lnTo>
                  <a:lnTo>
                    <a:pt x="1137" y="593"/>
                  </a:lnTo>
                  <a:lnTo>
                    <a:pt x="1137" y="606"/>
                  </a:lnTo>
                  <a:lnTo>
                    <a:pt x="1112" y="613"/>
                  </a:lnTo>
                  <a:lnTo>
                    <a:pt x="1108" y="593"/>
                  </a:lnTo>
                  <a:lnTo>
                    <a:pt x="1098" y="595"/>
                  </a:lnTo>
                  <a:lnTo>
                    <a:pt x="1092" y="578"/>
                  </a:lnTo>
                  <a:lnTo>
                    <a:pt x="1110" y="573"/>
                  </a:lnTo>
                  <a:lnTo>
                    <a:pt x="1108" y="555"/>
                  </a:lnTo>
                  <a:lnTo>
                    <a:pt x="1100" y="533"/>
                  </a:lnTo>
                  <a:lnTo>
                    <a:pt x="1133" y="503"/>
                  </a:lnTo>
                  <a:lnTo>
                    <a:pt x="1125" y="462"/>
                  </a:lnTo>
                  <a:lnTo>
                    <a:pt x="1140" y="465"/>
                  </a:lnTo>
                  <a:lnTo>
                    <a:pt x="1142" y="454"/>
                  </a:lnTo>
                  <a:lnTo>
                    <a:pt x="1155" y="454"/>
                  </a:lnTo>
                  <a:lnTo>
                    <a:pt x="1165" y="412"/>
                  </a:lnTo>
                  <a:lnTo>
                    <a:pt x="1165" y="378"/>
                  </a:lnTo>
                  <a:lnTo>
                    <a:pt x="1186" y="373"/>
                  </a:lnTo>
                  <a:lnTo>
                    <a:pt x="1209" y="354"/>
                  </a:lnTo>
                  <a:lnTo>
                    <a:pt x="1209" y="369"/>
                  </a:lnTo>
                  <a:lnTo>
                    <a:pt x="1214" y="369"/>
                  </a:lnTo>
                  <a:lnTo>
                    <a:pt x="1219" y="379"/>
                  </a:lnTo>
                  <a:lnTo>
                    <a:pt x="1233" y="371"/>
                  </a:lnTo>
                  <a:lnTo>
                    <a:pt x="1234" y="386"/>
                  </a:lnTo>
                  <a:lnTo>
                    <a:pt x="1254" y="374"/>
                  </a:lnTo>
                  <a:lnTo>
                    <a:pt x="1261" y="363"/>
                  </a:lnTo>
                  <a:lnTo>
                    <a:pt x="1269" y="363"/>
                  </a:lnTo>
                  <a:lnTo>
                    <a:pt x="1267" y="376"/>
                  </a:lnTo>
                  <a:lnTo>
                    <a:pt x="1271" y="369"/>
                  </a:lnTo>
                  <a:lnTo>
                    <a:pt x="1281" y="368"/>
                  </a:lnTo>
                  <a:lnTo>
                    <a:pt x="1277" y="364"/>
                  </a:lnTo>
                  <a:lnTo>
                    <a:pt x="1286" y="361"/>
                  </a:lnTo>
                  <a:lnTo>
                    <a:pt x="1287" y="356"/>
                  </a:lnTo>
                  <a:lnTo>
                    <a:pt x="1282" y="344"/>
                  </a:lnTo>
                  <a:lnTo>
                    <a:pt x="1291" y="341"/>
                  </a:lnTo>
                  <a:lnTo>
                    <a:pt x="1282" y="325"/>
                  </a:lnTo>
                  <a:lnTo>
                    <a:pt x="1286" y="308"/>
                  </a:lnTo>
                  <a:lnTo>
                    <a:pt x="1291" y="305"/>
                  </a:lnTo>
                  <a:lnTo>
                    <a:pt x="1286" y="293"/>
                  </a:lnTo>
                  <a:lnTo>
                    <a:pt x="1291" y="278"/>
                  </a:lnTo>
                  <a:lnTo>
                    <a:pt x="1307" y="283"/>
                  </a:lnTo>
                  <a:lnTo>
                    <a:pt x="1307" y="275"/>
                  </a:lnTo>
                  <a:lnTo>
                    <a:pt x="1294" y="270"/>
                  </a:lnTo>
                  <a:lnTo>
                    <a:pt x="1297" y="260"/>
                  </a:lnTo>
                  <a:lnTo>
                    <a:pt x="1304" y="255"/>
                  </a:lnTo>
                  <a:lnTo>
                    <a:pt x="1294" y="242"/>
                  </a:lnTo>
                  <a:lnTo>
                    <a:pt x="1287" y="245"/>
                  </a:lnTo>
                  <a:lnTo>
                    <a:pt x="1282" y="235"/>
                  </a:lnTo>
                  <a:lnTo>
                    <a:pt x="1289" y="222"/>
                  </a:lnTo>
                  <a:lnTo>
                    <a:pt x="1296" y="222"/>
                  </a:lnTo>
                  <a:lnTo>
                    <a:pt x="1306" y="235"/>
                  </a:lnTo>
                  <a:lnTo>
                    <a:pt x="1322" y="223"/>
                  </a:lnTo>
                  <a:lnTo>
                    <a:pt x="1322" y="227"/>
                  </a:lnTo>
                  <a:lnTo>
                    <a:pt x="1339" y="223"/>
                  </a:lnTo>
                  <a:lnTo>
                    <a:pt x="1339" y="212"/>
                  </a:lnTo>
                  <a:lnTo>
                    <a:pt x="1344" y="210"/>
                  </a:lnTo>
                  <a:lnTo>
                    <a:pt x="1350" y="220"/>
                  </a:lnTo>
                  <a:lnTo>
                    <a:pt x="1367" y="215"/>
                  </a:lnTo>
                  <a:lnTo>
                    <a:pt x="1367" y="207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0" name="Freeform 34"/>
            <p:cNvSpPr>
              <a:spLocks/>
            </p:cNvSpPr>
            <p:nvPr/>
          </p:nvSpPr>
          <p:spPr bwMode="auto">
            <a:xfrm>
              <a:off x="6023069" y="1928474"/>
              <a:ext cx="799533" cy="778122"/>
            </a:xfrm>
            <a:custGeom>
              <a:avLst/>
              <a:gdLst/>
              <a:ahLst/>
              <a:cxnLst>
                <a:cxn ang="0">
                  <a:pos x="101" y="492"/>
                </a:cxn>
                <a:cxn ang="0">
                  <a:pos x="64" y="472"/>
                </a:cxn>
                <a:cxn ang="0">
                  <a:pos x="45" y="447"/>
                </a:cxn>
                <a:cxn ang="0">
                  <a:pos x="16" y="447"/>
                </a:cxn>
                <a:cxn ang="0">
                  <a:pos x="18" y="427"/>
                </a:cxn>
                <a:cxn ang="0">
                  <a:pos x="41" y="357"/>
                </a:cxn>
                <a:cxn ang="0">
                  <a:pos x="50" y="308"/>
                </a:cxn>
                <a:cxn ang="0">
                  <a:pos x="73" y="232"/>
                </a:cxn>
                <a:cxn ang="0">
                  <a:pos x="117" y="223"/>
                </a:cxn>
                <a:cxn ang="0">
                  <a:pos x="141" y="225"/>
                </a:cxn>
                <a:cxn ang="0">
                  <a:pos x="169" y="217"/>
                </a:cxn>
                <a:cxn ang="0">
                  <a:pos x="179" y="223"/>
                </a:cxn>
                <a:cxn ang="0">
                  <a:pos x="194" y="215"/>
                </a:cxn>
                <a:cxn ang="0">
                  <a:pos x="199" y="195"/>
                </a:cxn>
                <a:cxn ang="0">
                  <a:pos x="199" y="159"/>
                </a:cxn>
                <a:cxn ang="0">
                  <a:pos x="215" y="137"/>
                </a:cxn>
                <a:cxn ang="0">
                  <a:pos x="205" y="114"/>
                </a:cxn>
                <a:cxn ang="0">
                  <a:pos x="195" y="99"/>
                </a:cxn>
                <a:cxn ang="0">
                  <a:pos x="204" y="76"/>
                </a:cxn>
                <a:cxn ang="0">
                  <a:pos x="230" y="81"/>
                </a:cxn>
                <a:cxn ang="0">
                  <a:pos x="252" y="64"/>
                </a:cxn>
                <a:cxn ang="0">
                  <a:pos x="275" y="61"/>
                </a:cxn>
                <a:cxn ang="0">
                  <a:pos x="325" y="59"/>
                </a:cxn>
                <a:cxn ang="0">
                  <a:pos x="356" y="51"/>
                </a:cxn>
                <a:cxn ang="0">
                  <a:pos x="353" y="11"/>
                </a:cxn>
                <a:cxn ang="0">
                  <a:pos x="392" y="36"/>
                </a:cxn>
                <a:cxn ang="0">
                  <a:pos x="383" y="54"/>
                </a:cxn>
                <a:cxn ang="0">
                  <a:pos x="353" y="91"/>
                </a:cxn>
                <a:cxn ang="0">
                  <a:pos x="366" y="169"/>
                </a:cxn>
                <a:cxn ang="0">
                  <a:pos x="387" y="164"/>
                </a:cxn>
                <a:cxn ang="0">
                  <a:pos x="399" y="167"/>
                </a:cxn>
                <a:cxn ang="0">
                  <a:pos x="406" y="165"/>
                </a:cxn>
                <a:cxn ang="0">
                  <a:pos x="407" y="139"/>
                </a:cxn>
                <a:cxn ang="0">
                  <a:pos x="409" y="119"/>
                </a:cxn>
                <a:cxn ang="0">
                  <a:pos x="422" y="125"/>
                </a:cxn>
                <a:cxn ang="0">
                  <a:pos x="442" y="130"/>
                </a:cxn>
                <a:cxn ang="0">
                  <a:pos x="459" y="127"/>
                </a:cxn>
                <a:cxn ang="0">
                  <a:pos x="452" y="137"/>
                </a:cxn>
                <a:cxn ang="0">
                  <a:pos x="460" y="162"/>
                </a:cxn>
                <a:cxn ang="0">
                  <a:pos x="440" y="193"/>
                </a:cxn>
                <a:cxn ang="0">
                  <a:pos x="417" y="232"/>
                </a:cxn>
                <a:cxn ang="0">
                  <a:pos x="391" y="276"/>
                </a:cxn>
                <a:cxn ang="0">
                  <a:pos x="356" y="263"/>
                </a:cxn>
                <a:cxn ang="0">
                  <a:pos x="333" y="286"/>
                </a:cxn>
                <a:cxn ang="0">
                  <a:pos x="321" y="311"/>
                </a:cxn>
                <a:cxn ang="0">
                  <a:pos x="353" y="347"/>
                </a:cxn>
                <a:cxn ang="0">
                  <a:pos x="397" y="366"/>
                </a:cxn>
                <a:cxn ang="0">
                  <a:pos x="387" y="430"/>
                </a:cxn>
                <a:cxn ang="0">
                  <a:pos x="344" y="437"/>
                </a:cxn>
                <a:cxn ang="0">
                  <a:pos x="331" y="453"/>
                </a:cxn>
                <a:cxn ang="0">
                  <a:pos x="300" y="473"/>
                </a:cxn>
                <a:cxn ang="0">
                  <a:pos x="280" y="515"/>
                </a:cxn>
                <a:cxn ang="0">
                  <a:pos x="272" y="538"/>
                </a:cxn>
                <a:cxn ang="0">
                  <a:pos x="250" y="546"/>
                </a:cxn>
                <a:cxn ang="0">
                  <a:pos x="245" y="545"/>
                </a:cxn>
                <a:cxn ang="0">
                  <a:pos x="207" y="515"/>
                </a:cxn>
                <a:cxn ang="0">
                  <a:pos x="204" y="485"/>
                </a:cxn>
                <a:cxn ang="0">
                  <a:pos x="185" y="488"/>
                </a:cxn>
                <a:cxn ang="0">
                  <a:pos x="151" y="502"/>
                </a:cxn>
                <a:cxn ang="0">
                  <a:pos x="114" y="508"/>
                </a:cxn>
              </a:cxnLst>
              <a:rect l="0" t="0" r="r" b="b"/>
              <a:pathLst>
                <a:path w="469" h="556">
                  <a:moveTo>
                    <a:pt x="104" y="498"/>
                  </a:moveTo>
                  <a:lnTo>
                    <a:pt x="108" y="485"/>
                  </a:lnTo>
                  <a:lnTo>
                    <a:pt x="101" y="492"/>
                  </a:lnTo>
                  <a:lnTo>
                    <a:pt x="99" y="470"/>
                  </a:lnTo>
                  <a:lnTo>
                    <a:pt x="71" y="465"/>
                  </a:lnTo>
                  <a:lnTo>
                    <a:pt x="64" y="472"/>
                  </a:lnTo>
                  <a:lnTo>
                    <a:pt x="53" y="458"/>
                  </a:lnTo>
                  <a:lnTo>
                    <a:pt x="50" y="449"/>
                  </a:lnTo>
                  <a:lnTo>
                    <a:pt x="45" y="447"/>
                  </a:lnTo>
                  <a:lnTo>
                    <a:pt x="45" y="460"/>
                  </a:lnTo>
                  <a:lnTo>
                    <a:pt x="20" y="467"/>
                  </a:lnTo>
                  <a:lnTo>
                    <a:pt x="16" y="447"/>
                  </a:lnTo>
                  <a:lnTo>
                    <a:pt x="6" y="449"/>
                  </a:lnTo>
                  <a:lnTo>
                    <a:pt x="0" y="432"/>
                  </a:lnTo>
                  <a:lnTo>
                    <a:pt x="18" y="427"/>
                  </a:lnTo>
                  <a:lnTo>
                    <a:pt x="16" y="409"/>
                  </a:lnTo>
                  <a:lnTo>
                    <a:pt x="8" y="387"/>
                  </a:lnTo>
                  <a:lnTo>
                    <a:pt x="41" y="357"/>
                  </a:lnTo>
                  <a:lnTo>
                    <a:pt x="33" y="316"/>
                  </a:lnTo>
                  <a:lnTo>
                    <a:pt x="48" y="319"/>
                  </a:lnTo>
                  <a:lnTo>
                    <a:pt x="50" y="308"/>
                  </a:lnTo>
                  <a:lnTo>
                    <a:pt x="63" y="308"/>
                  </a:lnTo>
                  <a:lnTo>
                    <a:pt x="73" y="266"/>
                  </a:lnTo>
                  <a:lnTo>
                    <a:pt x="73" y="232"/>
                  </a:lnTo>
                  <a:lnTo>
                    <a:pt x="94" y="227"/>
                  </a:lnTo>
                  <a:lnTo>
                    <a:pt x="117" y="208"/>
                  </a:lnTo>
                  <a:lnTo>
                    <a:pt x="117" y="223"/>
                  </a:lnTo>
                  <a:lnTo>
                    <a:pt x="122" y="223"/>
                  </a:lnTo>
                  <a:lnTo>
                    <a:pt x="127" y="233"/>
                  </a:lnTo>
                  <a:lnTo>
                    <a:pt x="141" y="225"/>
                  </a:lnTo>
                  <a:lnTo>
                    <a:pt x="142" y="240"/>
                  </a:lnTo>
                  <a:lnTo>
                    <a:pt x="162" y="228"/>
                  </a:lnTo>
                  <a:lnTo>
                    <a:pt x="169" y="217"/>
                  </a:lnTo>
                  <a:lnTo>
                    <a:pt x="177" y="217"/>
                  </a:lnTo>
                  <a:lnTo>
                    <a:pt x="175" y="230"/>
                  </a:lnTo>
                  <a:lnTo>
                    <a:pt x="179" y="223"/>
                  </a:lnTo>
                  <a:lnTo>
                    <a:pt x="189" y="222"/>
                  </a:lnTo>
                  <a:lnTo>
                    <a:pt x="185" y="218"/>
                  </a:lnTo>
                  <a:lnTo>
                    <a:pt x="194" y="215"/>
                  </a:lnTo>
                  <a:lnTo>
                    <a:pt x="195" y="210"/>
                  </a:lnTo>
                  <a:lnTo>
                    <a:pt x="190" y="198"/>
                  </a:lnTo>
                  <a:lnTo>
                    <a:pt x="199" y="195"/>
                  </a:lnTo>
                  <a:lnTo>
                    <a:pt x="190" y="179"/>
                  </a:lnTo>
                  <a:lnTo>
                    <a:pt x="194" y="162"/>
                  </a:lnTo>
                  <a:lnTo>
                    <a:pt x="199" y="159"/>
                  </a:lnTo>
                  <a:lnTo>
                    <a:pt x="194" y="147"/>
                  </a:lnTo>
                  <a:lnTo>
                    <a:pt x="199" y="132"/>
                  </a:lnTo>
                  <a:lnTo>
                    <a:pt x="215" y="137"/>
                  </a:lnTo>
                  <a:lnTo>
                    <a:pt x="215" y="129"/>
                  </a:lnTo>
                  <a:lnTo>
                    <a:pt x="202" y="124"/>
                  </a:lnTo>
                  <a:lnTo>
                    <a:pt x="205" y="114"/>
                  </a:lnTo>
                  <a:lnTo>
                    <a:pt x="212" y="109"/>
                  </a:lnTo>
                  <a:lnTo>
                    <a:pt x="202" y="96"/>
                  </a:lnTo>
                  <a:lnTo>
                    <a:pt x="195" y="99"/>
                  </a:lnTo>
                  <a:lnTo>
                    <a:pt x="190" y="89"/>
                  </a:lnTo>
                  <a:lnTo>
                    <a:pt x="197" y="76"/>
                  </a:lnTo>
                  <a:lnTo>
                    <a:pt x="204" y="76"/>
                  </a:lnTo>
                  <a:lnTo>
                    <a:pt x="214" y="89"/>
                  </a:lnTo>
                  <a:lnTo>
                    <a:pt x="230" y="77"/>
                  </a:lnTo>
                  <a:lnTo>
                    <a:pt x="230" y="81"/>
                  </a:lnTo>
                  <a:lnTo>
                    <a:pt x="247" y="77"/>
                  </a:lnTo>
                  <a:lnTo>
                    <a:pt x="247" y="66"/>
                  </a:lnTo>
                  <a:lnTo>
                    <a:pt x="252" y="64"/>
                  </a:lnTo>
                  <a:lnTo>
                    <a:pt x="258" y="74"/>
                  </a:lnTo>
                  <a:lnTo>
                    <a:pt x="275" y="69"/>
                  </a:lnTo>
                  <a:lnTo>
                    <a:pt x="275" y="61"/>
                  </a:lnTo>
                  <a:lnTo>
                    <a:pt x="295" y="54"/>
                  </a:lnTo>
                  <a:lnTo>
                    <a:pt x="296" y="64"/>
                  </a:lnTo>
                  <a:lnTo>
                    <a:pt x="325" y="59"/>
                  </a:lnTo>
                  <a:lnTo>
                    <a:pt x="328" y="44"/>
                  </a:lnTo>
                  <a:lnTo>
                    <a:pt x="349" y="43"/>
                  </a:lnTo>
                  <a:lnTo>
                    <a:pt x="356" y="51"/>
                  </a:lnTo>
                  <a:lnTo>
                    <a:pt x="368" y="33"/>
                  </a:lnTo>
                  <a:lnTo>
                    <a:pt x="361" y="31"/>
                  </a:lnTo>
                  <a:lnTo>
                    <a:pt x="353" y="11"/>
                  </a:lnTo>
                  <a:lnTo>
                    <a:pt x="361" y="10"/>
                  </a:lnTo>
                  <a:lnTo>
                    <a:pt x="383" y="0"/>
                  </a:lnTo>
                  <a:lnTo>
                    <a:pt x="392" y="36"/>
                  </a:lnTo>
                  <a:lnTo>
                    <a:pt x="387" y="33"/>
                  </a:lnTo>
                  <a:lnTo>
                    <a:pt x="381" y="48"/>
                  </a:lnTo>
                  <a:lnTo>
                    <a:pt x="383" y="54"/>
                  </a:lnTo>
                  <a:lnTo>
                    <a:pt x="354" y="68"/>
                  </a:lnTo>
                  <a:lnTo>
                    <a:pt x="358" y="86"/>
                  </a:lnTo>
                  <a:lnTo>
                    <a:pt x="353" y="91"/>
                  </a:lnTo>
                  <a:lnTo>
                    <a:pt x="356" y="106"/>
                  </a:lnTo>
                  <a:lnTo>
                    <a:pt x="351" y="109"/>
                  </a:lnTo>
                  <a:lnTo>
                    <a:pt x="366" y="169"/>
                  </a:lnTo>
                  <a:lnTo>
                    <a:pt x="374" y="175"/>
                  </a:lnTo>
                  <a:lnTo>
                    <a:pt x="378" y="159"/>
                  </a:lnTo>
                  <a:lnTo>
                    <a:pt x="387" y="164"/>
                  </a:lnTo>
                  <a:lnTo>
                    <a:pt x="386" y="182"/>
                  </a:lnTo>
                  <a:lnTo>
                    <a:pt x="407" y="174"/>
                  </a:lnTo>
                  <a:lnTo>
                    <a:pt x="399" y="167"/>
                  </a:lnTo>
                  <a:lnTo>
                    <a:pt x="399" y="162"/>
                  </a:lnTo>
                  <a:lnTo>
                    <a:pt x="406" y="160"/>
                  </a:lnTo>
                  <a:lnTo>
                    <a:pt x="406" y="165"/>
                  </a:lnTo>
                  <a:lnTo>
                    <a:pt x="412" y="167"/>
                  </a:lnTo>
                  <a:lnTo>
                    <a:pt x="414" y="162"/>
                  </a:lnTo>
                  <a:lnTo>
                    <a:pt x="407" y="139"/>
                  </a:lnTo>
                  <a:lnTo>
                    <a:pt x="399" y="140"/>
                  </a:lnTo>
                  <a:lnTo>
                    <a:pt x="396" y="130"/>
                  </a:lnTo>
                  <a:lnTo>
                    <a:pt x="409" y="119"/>
                  </a:lnTo>
                  <a:lnTo>
                    <a:pt x="414" y="127"/>
                  </a:lnTo>
                  <a:lnTo>
                    <a:pt x="411" y="139"/>
                  </a:lnTo>
                  <a:lnTo>
                    <a:pt x="422" y="125"/>
                  </a:lnTo>
                  <a:lnTo>
                    <a:pt x="432" y="149"/>
                  </a:lnTo>
                  <a:lnTo>
                    <a:pt x="447" y="140"/>
                  </a:lnTo>
                  <a:lnTo>
                    <a:pt x="442" y="130"/>
                  </a:lnTo>
                  <a:lnTo>
                    <a:pt x="449" y="127"/>
                  </a:lnTo>
                  <a:lnTo>
                    <a:pt x="447" y="122"/>
                  </a:lnTo>
                  <a:lnTo>
                    <a:pt x="459" y="127"/>
                  </a:lnTo>
                  <a:lnTo>
                    <a:pt x="464" y="117"/>
                  </a:lnTo>
                  <a:lnTo>
                    <a:pt x="469" y="130"/>
                  </a:lnTo>
                  <a:lnTo>
                    <a:pt x="452" y="137"/>
                  </a:lnTo>
                  <a:lnTo>
                    <a:pt x="454" y="154"/>
                  </a:lnTo>
                  <a:lnTo>
                    <a:pt x="460" y="155"/>
                  </a:lnTo>
                  <a:lnTo>
                    <a:pt x="460" y="162"/>
                  </a:lnTo>
                  <a:lnTo>
                    <a:pt x="437" y="172"/>
                  </a:lnTo>
                  <a:lnTo>
                    <a:pt x="432" y="188"/>
                  </a:lnTo>
                  <a:lnTo>
                    <a:pt x="440" y="193"/>
                  </a:lnTo>
                  <a:lnTo>
                    <a:pt x="429" y="218"/>
                  </a:lnTo>
                  <a:lnTo>
                    <a:pt x="429" y="238"/>
                  </a:lnTo>
                  <a:lnTo>
                    <a:pt x="417" y="232"/>
                  </a:lnTo>
                  <a:lnTo>
                    <a:pt x="417" y="263"/>
                  </a:lnTo>
                  <a:lnTo>
                    <a:pt x="412" y="275"/>
                  </a:lnTo>
                  <a:lnTo>
                    <a:pt x="391" y="276"/>
                  </a:lnTo>
                  <a:lnTo>
                    <a:pt x="387" y="266"/>
                  </a:lnTo>
                  <a:lnTo>
                    <a:pt x="374" y="268"/>
                  </a:lnTo>
                  <a:lnTo>
                    <a:pt x="356" y="263"/>
                  </a:lnTo>
                  <a:lnTo>
                    <a:pt x="346" y="273"/>
                  </a:lnTo>
                  <a:lnTo>
                    <a:pt x="343" y="289"/>
                  </a:lnTo>
                  <a:lnTo>
                    <a:pt x="333" y="286"/>
                  </a:lnTo>
                  <a:lnTo>
                    <a:pt x="325" y="291"/>
                  </a:lnTo>
                  <a:lnTo>
                    <a:pt x="328" y="296"/>
                  </a:lnTo>
                  <a:lnTo>
                    <a:pt x="321" y="311"/>
                  </a:lnTo>
                  <a:lnTo>
                    <a:pt x="333" y="324"/>
                  </a:lnTo>
                  <a:lnTo>
                    <a:pt x="331" y="341"/>
                  </a:lnTo>
                  <a:lnTo>
                    <a:pt x="353" y="347"/>
                  </a:lnTo>
                  <a:lnTo>
                    <a:pt x="354" y="361"/>
                  </a:lnTo>
                  <a:lnTo>
                    <a:pt x="374" y="376"/>
                  </a:lnTo>
                  <a:lnTo>
                    <a:pt x="397" y="366"/>
                  </a:lnTo>
                  <a:lnTo>
                    <a:pt x="411" y="394"/>
                  </a:lnTo>
                  <a:lnTo>
                    <a:pt x="394" y="402"/>
                  </a:lnTo>
                  <a:lnTo>
                    <a:pt x="387" y="430"/>
                  </a:lnTo>
                  <a:lnTo>
                    <a:pt x="358" y="427"/>
                  </a:lnTo>
                  <a:lnTo>
                    <a:pt x="358" y="440"/>
                  </a:lnTo>
                  <a:lnTo>
                    <a:pt x="344" y="437"/>
                  </a:lnTo>
                  <a:lnTo>
                    <a:pt x="344" y="432"/>
                  </a:lnTo>
                  <a:lnTo>
                    <a:pt x="331" y="425"/>
                  </a:lnTo>
                  <a:lnTo>
                    <a:pt x="331" y="453"/>
                  </a:lnTo>
                  <a:lnTo>
                    <a:pt x="321" y="458"/>
                  </a:lnTo>
                  <a:lnTo>
                    <a:pt x="321" y="467"/>
                  </a:lnTo>
                  <a:lnTo>
                    <a:pt x="300" y="473"/>
                  </a:lnTo>
                  <a:lnTo>
                    <a:pt x="296" y="492"/>
                  </a:lnTo>
                  <a:lnTo>
                    <a:pt x="301" y="505"/>
                  </a:lnTo>
                  <a:lnTo>
                    <a:pt x="280" y="515"/>
                  </a:lnTo>
                  <a:lnTo>
                    <a:pt x="278" y="541"/>
                  </a:lnTo>
                  <a:lnTo>
                    <a:pt x="272" y="541"/>
                  </a:lnTo>
                  <a:lnTo>
                    <a:pt x="272" y="538"/>
                  </a:lnTo>
                  <a:lnTo>
                    <a:pt x="262" y="543"/>
                  </a:lnTo>
                  <a:lnTo>
                    <a:pt x="258" y="556"/>
                  </a:lnTo>
                  <a:lnTo>
                    <a:pt x="250" y="546"/>
                  </a:lnTo>
                  <a:lnTo>
                    <a:pt x="247" y="533"/>
                  </a:lnTo>
                  <a:lnTo>
                    <a:pt x="240" y="533"/>
                  </a:lnTo>
                  <a:lnTo>
                    <a:pt x="245" y="545"/>
                  </a:lnTo>
                  <a:lnTo>
                    <a:pt x="232" y="545"/>
                  </a:lnTo>
                  <a:lnTo>
                    <a:pt x="232" y="531"/>
                  </a:lnTo>
                  <a:lnTo>
                    <a:pt x="207" y="515"/>
                  </a:lnTo>
                  <a:lnTo>
                    <a:pt x="210" y="511"/>
                  </a:lnTo>
                  <a:lnTo>
                    <a:pt x="205" y="508"/>
                  </a:lnTo>
                  <a:lnTo>
                    <a:pt x="204" y="485"/>
                  </a:lnTo>
                  <a:lnTo>
                    <a:pt x="197" y="478"/>
                  </a:lnTo>
                  <a:lnTo>
                    <a:pt x="190" y="478"/>
                  </a:lnTo>
                  <a:lnTo>
                    <a:pt x="185" y="488"/>
                  </a:lnTo>
                  <a:lnTo>
                    <a:pt x="177" y="490"/>
                  </a:lnTo>
                  <a:lnTo>
                    <a:pt x="174" y="502"/>
                  </a:lnTo>
                  <a:lnTo>
                    <a:pt x="151" y="502"/>
                  </a:lnTo>
                  <a:lnTo>
                    <a:pt x="147" y="516"/>
                  </a:lnTo>
                  <a:lnTo>
                    <a:pt x="137" y="505"/>
                  </a:lnTo>
                  <a:lnTo>
                    <a:pt x="114" y="508"/>
                  </a:lnTo>
                  <a:lnTo>
                    <a:pt x="114" y="497"/>
                  </a:lnTo>
                  <a:lnTo>
                    <a:pt x="104" y="498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1" name="Freeform 35"/>
            <p:cNvSpPr>
              <a:spLocks/>
            </p:cNvSpPr>
            <p:nvPr/>
          </p:nvSpPr>
          <p:spPr bwMode="auto">
            <a:xfrm>
              <a:off x="6469716" y="1445647"/>
              <a:ext cx="1558151" cy="1511460"/>
            </a:xfrm>
            <a:custGeom>
              <a:avLst/>
              <a:gdLst/>
              <a:ahLst/>
              <a:cxnLst>
                <a:cxn ang="0">
                  <a:pos x="38" y="905"/>
                </a:cxn>
                <a:cxn ang="0">
                  <a:pos x="63" y="926"/>
                </a:cxn>
                <a:cxn ang="0">
                  <a:pos x="97" y="909"/>
                </a:cxn>
                <a:cxn ang="0">
                  <a:pos x="135" y="928"/>
                </a:cxn>
                <a:cxn ang="0">
                  <a:pos x="175" y="921"/>
                </a:cxn>
                <a:cxn ang="0">
                  <a:pos x="212" y="977"/>
                </a:cxn>
                <a:cxn ang="0">
                  <a:pos x="251" y="982"/>
                </a:cxn>
                <a:cxn ang="0">
                  <a:pos x="286" y="1002"/>
                </a:cxn>
                <a:cxn ang="0">
                  <a:pos x="309" y="1045"/>
                </a:cxn>
                <a:cxn ang="0">
                  <a:pos x="351" y="1064"/>
                </a:cxn>
                <a:cxn ang="0">
                  <a:pos x="427" y="1047"/>
                </a:cxn>
                <a:cxn ang="0">
                  <a:pos x="492" y="1020"/>
                </a:cxn>
                <a:cxn ang="0">
                  <a:pos x="531" y="1025"/>
                </a:cxn>
                <a:cxn ang="0">
                  <a:pos x="614" y="1020"/>
                </a:cxn>
                <a:cxn ang="0">
                  <a:pos x="667" y="1032"/>
                </a:cxn>
                <a:cxn ang="0">
                  <a:pos x="680" y="954"/>
                </a:cxn>
                <a:cxn ang="0">
                  <a:pos x="637" y="863"/>
                </a:cxn>
                <a:cxn ang="0">
                  <a:pos x="692" y="611"/>
                </a:cxn>
                <a:cxn ang="0">
                  <a:pos x="901" y="603"/>
                </a:cxn>
                <a:cxn ang="0">
                  <a:pos x="906" y="215"/>
                </a:cxn>
                <a:cxn ang="0">
                  <a:pos x="851" y="0"/>
                </a:cxn>
                <a:cxn ang="0">
                  <a:pos x="815" y="13"/>
                </a:cxn>
                <a:cxn ang="0">
                  <a:pos x="762" y="27"/>
                </a:cxn>
                <a:cxn ang="0">
                  <a:pos x="712" y="15"/>
                </a:cxn>
                <a:cxn ang="0">
                  <a:pos x="689" y="41"/>
                </a:cxn>
                <a:cxn ang="0">
                  <a:pos x="704" y="119"/>
                </a:cxn>
                <a:cxn ang="0">
                  <a:pos x="654" y="164"/>
                </a:cxn>
                <a:cxn ang="0">
                  <a:pos x="588" y="196"/>
                </a:cxn>
                <a:cxn ang="0">
                  <a:pos x="583" y="253"/>
                </a:cxn>
                <a:cxn ang="0">
                  <a:pos x="543" y="285"/>
                </a:cxn>
                <a:cxn ang="0">
                  <a:pos x="510" y="275"/>
                </a:cxn>
                <a:cxn ang="0">
                  <a:pos x="472" y="321"/>
                </a:cxn>
                <a:cxn ang="0">
                  <a:pos x="430" y="336"/>
                </a:cxn>
                <a:cxn ang="0">
                  <a:pos x="386" y="429"/>
                </a:cxn>
                <a:cxn ang="0">
                  <a:pos x="309" y="434"/>
                </a:cxn>
                <a:cxn ang="0">
                  <a:pos x="233" y="437"/>
                </a:cxn>
                <a:cxn ang="0">
                  <a:pos x="205" y="399"/>
                </a:cxn>
                <a:cxn ang="0">
                  <a:pos x="203" y="343"/>
                </a:cxn>
                <a:cxn ang="0">
                  <a:pos x="157" y="297"/>
                </a:cxn>
                <a:cxn ang="0">
                  <a:pos x="114" y="297"/>
                </a:cxn>
                <a:cxn ang="0">
                  <a:pos x="33" y="358"/>
                </a:cxn>
                <a:cxn ang="0">
                  <a:pos x="97" y="345"/>
                </a:cxn>
                <a:cxn ang="0">
                  <a:pos x="121" y="399"/>
                </a:cxn>
                <a:cxn ang="0">
                  <a:pos x="104" y="514"/>
                </a:cxn>
                <a:cxn ang="0">
                  <a:pos x="137" y="512"/>
                </a:cxn>
                <a:cxn ang="0">
                  <a:pos x="145" y="484"/>
                </a:cxn>
                <a:cxn ang="0">
                  <a:pos x="160" y="470"/>
                </a:cxn>
                <a:cxn ang="0">
                  <a:pos x="197" y="472"/>
                </a:cxn>
                <a:cxn ang="0">
                  <a:pos x="198" y="507"/>
                </a:cxn>
                <a:cxn ang="0">
                  <a:pos x="155" y="577"/>
                </a:cxn>
                <a:cxn ang="0">
                  <a:pos x="94" y="608"/>
                </a:cxn>
                <a:cxn ang="0">
                  <a:pos x="59" y="656"/>
                </a:cxn>
                <a:cxn ang="0">
                  <a:pos x="135" y="711"/>
                </a:cxn>
                <a:cxn ang="0">
                  <a:pos x="82" y="782"/>
                </a:cxn>
                <a:cxn ang="0">
                  <a:pos x="38" y="818"/>
                </a:cxn>
                <a:cxn ang="0">
                  <a:pos x="10" y="883"/>
                </a:cxn>
              </a:cxnLst>
              <a:rect l="0" t="0" r="r" b="b"/>
              <a:pathLst>
                <a:path w="914" h="1080">
                  <a:moveTo>
                    <a:pt x="0" y="888"/>
                  </a:moveTo>
                  <a:lnTo>
                    <a:pt x="14" y="906"/>
                  </a:lnTo>
                  <a:lnTo>
                    <a:pt x="21" y="901"/>
                  </a:lnTo>
                  <a:lnTo>
                    <a:pt x="19" y="908"/>
                  </a:lnTo>
                  <a:lnTo>
                    <a:pt x="26" y="903"/>
                  </a:lnTo>
                  <a:lnTo>
                    <a:pt x="38" y="905"/>
                  </a:lnTo>
                  <a:lnTo>
                    <a:pt x="44" y="921"/>
                  </a:lnTo>
                  <a:lnTo>
                    <a:pt x="51" y="918"/>
                  </a:lnTo>
                  <a:lnTo>
                    <a:pt x="54" y="919"/>
                  </a:lnTo>
                  <a:lnTo>
                    <a:pt x="56" y="909"/>
                  </a:lnTo>
                  <a:lnTo>
                    <a:pt x="64" y="919"/>
                  </a:lnTo>
                  <a:lnTo>
                    <a:pt x="63" y="926"/>
                  </a:lnTo>
                  <a:lnTo>
                    <a:pt x="74" y="938"/>
                  </a:lnTo>
                  <a:lnTo>
                    <a:pt x="87" y="926"/>
                  </a:lnTo>
                  <a:lnTo>
                    <a:pt x="97" y="931"/>
                  </a:lnTo>
                  <a:lnTo>
                    <a:pt x="99" y="923"/>
                  </a:lnTo>
                  <a:lnTo>
                    <a:pt x="87" y="923"/>
                  </a:lnTo>
                  <a:lnTo>
                    <a:pt x="97" y="909"/>
                  </a:lnTo>
                  <a:lnTo>
                    <a:pt x="106" y="916"/>
                  </a:lnTo>
                  <a:lnTo>
                    <a:pt x="112" y="914"/>
                  </a:lnTo>
                  <a:lnTo>
                    <a:pt x="119" y="924"/>
                  </a:lnTo>
                  <a:lnTo>
                    <a:pt x="127" y="924"/>
                  </a:lnTo>
                  <a:lnTo>
                    <a:pt x="134" y="933"/>
                  </a:lnTo>
                  <a:lnTo>
                    <a:pt x="135" y="928"/>
                  </a:lnTo>
                  <a:lnTo>
                    <a:pt x="137" y="938"/>
                  </a:lnTo>
                  <a:lnTo>
                    <a:pt x="149" y="931"/>
                  </a:lnTo>
                  <a:lnTo>
                    <a:pt x="155" y="943"/>
                  </a:lnTo>
                  <a:lnTo>
                    <a:pt x="157" y="928"/>
                  </a:lnTo>
                  <a:lnTo>
                    <a:pt x="172" y="928"/>
                  </a:lnTo>
                  <a:lnTo>
                    <a:pt x="175" y="921"/>
                  </a:lnTo>
                  <a:lnTo>
                    <a:pt x="190" y="933"/>
                  </a:lnTo>
                  <a:lnTo>
                    <a:pt x="195" y="926"/>
                  </a:lnTo>
                  <a:lnTo>
                    <a:pt x="200" y="944"/>
                  </a:lnTo>
                  <a:lnTo>
                    <a:pt x="197" y="949"/>
                  </a:lnTo>
                  <a:lnTo>
                    <a:pt x="208" y="964"/>
                  </a:lnTo>
                  <a:lnTo>
                    <a:pt x="212" y="977"/>
                  </a:lnTo>
                  <a:lnTo>
                    <a:pt x="222" y="967"/>
                  </a:lnTo>
                  <a:lnTo>
                    <a:pt x="236" y="969"/>
                  </a:lnTo>
                  <a:lnTo>
                    <a:pt x="241" y="982"/>
                  </a:lnTo>
                  <a:lnTo>
                    <a:pt x="245" y="979"/>
                  </a:lnTo>
                  <a:lnTo>
                    <a:pt x="248" y="986"/>
                  </a:lnTo>
                  <a:lnTo>
                    <a:pt x="251" y="982"/>
                  </a:lnTo>
                  <a:lnTo>
                    <a:pt x="256" y="991"/>
                  </a:lnTo>
                  <a:lnTo>
                    <a:pt x="263" y="987"/>
                  </a:lnTo>
                  <a:lnTo>
                    <a:pt x="263" y="1006"/>
                  </a:lnTo>
                  <a:lnTo>
                    <a:pt x="265" y="1001"/>
                  </a:lnTo>
                  <a:lnTo>
                    <a:pt x="276" y="999"/>
                  </a:lnTo>
                  <a:lnTo>
                    <a:pt x="286" y="1002"/>
                  </a:lnTo>
                  <a:lnTo>
                    <a:pt x="294" y="1012"/>
                  </a:lnTo>
                  <a:lnTo>
                    <a:pt x="296" y="1024"/>
                  </a:lnTo>
                  <a:lnTo>
                    <a:pt x="299" y="1025"/>
                  </a:lnTo>
                  <a:lnTo>
                    <a:pt x="299" y="1035"/>
                  </a:lnTo>
                  <a:lnTo>
                    <a:pt x="304" y="1034"/>
                  </a:lnTo>
                  <a:lnTo>
                    <a:pt x="309" y="1045"/>
                  </a:lnTo>
                  <a:lnTo>
                    <a:pt x="316" y="1047"/>
                  </a:lnTo>
                  <a:lnTo>
                    <a:pt x="314" y="1057"/>
                  </a:lnTo>
                  <a:lnTo>
                    <a:pt x="328" y="1069"/>
                  </a:lnTo>
                  <a:lnTo>
                    <a:pt x="333" y="1080"/>
                  </a:lnTo>
                  <a:lnTo>
                    <a:pt x="352" y="1077"/>
                  </a:lnTo>
                  <a:lnTo>
                    <a:pt x="351" y="1064"/>
                  </a:lnTo>
                  <a:lnTo>
                    <a:pt x="357" y="1057"/>
                  </a:lnTo>
                  <a:lnTo>
                    <a:pt x="374" y="1065"/>
                  </a:lnTo>
                  <a:lnTo>
                    <a:pt x="386" y="1040"/>
                  </a:lnTo>
                  <a:lnTo>
                    <a:pt x="399" y="1044"/>
                  </a:lnTo>
                  <a:lnTo>
                    <a:pt x="404" y="1034"/>
                  </a:lnTo>
                  <a:lnTo>
                    <a:pt x="427" y="1047"/>
                  </a:lnTo>
                  <a:lnTo>
                    <a:pt x="445" y="1037"/>
                  </a:lnTo>
                  <a:lnTo>
                    <a:pt x="458" y="1052"/>
                  </a:lnTo>
                  <a:lnTo>
                    <a:pt x="472" y="1034"/>
                  </a:lnTo>
                  <a:lnTo>
                    <a:pt x="480" y="1042"/>
                  </a:lnTo>
                  <a:lnTo>
                    <a:pt x="492" y="1037"/>
                  </a:lnTo>
                  <a:lnTo>
                    <a:pt x="492" y="1020"/>
                  </a:lnTo>
                  <a:lnTo>
                    <a:pt x="503" y="1017"/>
                  </a:lnTo>
                  <a:lnTo>
                    <a:pt x="513" y="1020"/>
                  </a:lnTo>
                  <a:lnTo>
                    <a:pt x="513" y="1007"/>
                  </a:lnTo>
                  <a:lnTo>
                    <a:pt x="526" y="1007"/>
                  </a:lnTo>
                  <a:lnTo>
                    <a:pt x="526" y="1020"/>
                  </a:lnTo>
                  <a:lnTo>
                    <a:pt x="531" y="1025"/>
                  </a:lnTo>
                  <a:lnTo>
                    <a:pt x="545" y="1020"/>
                  </a:lnTo>
                  <a:lnTo>
                    <a:pt x="566" y="1024"/>
                  </a:lnTo>
                  <a:lnTo>
                    <a:pt x="583" y="1012"/>
                  </a:lnTo>
                  <a:lnTo>
                    <a:pt x="598" y="1012"/>
                  </a:lnTo>
                  <a:lnTo>
                    <a:pt x="609" y="1024"/>
                  </a:lnTo>
                  <a:lnTo>
                    <a:pt x="614" y="1020"/>
                  </a:lnTo>
                  <a:lnTo>
                    <a:pt x="622" y="1034"/>
                  </a:lnTo>
                  <a:lnTo>
                    <a:pt x="631" y="1030"/>
                  </a:lnTo>
                  <a:lnTo>
                    <a:pt x="632" y="1020"/>
                  </a:lnTo>
                  <a:lnTo>
                    <a:pt x="646" y="1019"/>
                  </a:lnTo>
                  <a:lnTo>
                    <a:pt x="651" y="1037"/>
                  </a:lnTo>
                  <a:lnTo>
                    <a:pt x="667" y="1032"/>
                  </a:lnTo>
                  <a:lnTo>
                    <a:pt x="671" y="1035"/>
                  </a:lnTo>
                  <a:lnTo>
                    <a:pt x="689" y="1025"/>
                  </a:lnTo>
                  <a:lnTo>
                    <a:pt x="705" y="1037"/>
                  </a:lnTo>
                  <a:lnTo>
                    <a:pt x="732" y="999"/>
                  </a:lnTo>
                  <a:lnTo>
                    <a:pt x="702" y="986"/>
                  </a:lnTo>
                  <a:lnTo>
                    <a:pt x="680" y="954"/>
                  </a:lnTo>
                  <a:lnTo>
                    <a:pt x="662" y="936"/>
                  </a:lnTo>
                  <a:lnTo>
                    <a:pt x="656" y="921"/>
                  </a:lnTo>
                  <a:lnTo>
                    <a:pt x="659" y="896"/>
                  </a:lnTo>
                  <a:lnTo>
                    <a:pt x="642" y="881"/>
                  </a:lnTo>
                  <a:lnTo>
                    <a:pt x="639" y="858"/>
                  </a:lnTo>
                  <a:lnTo>
                    <a:pt x="637" y="863"/>
                  </a:lnTo>
                  <a:lnTo>
                    <a:pt x="619" y="876"/>
                  </a:lnTo>
                  <a:lnTo>
                    <a:pt x="614" y="835"/>
                  </a:lnTo>
                  <a:lnTo>
                    <a:pt x="618" y="760"/>
                  </a:lnTo>
                  <a:lnTo>
                    <a:pt x="639" y="716"/>
                  </a:lnTo>
                  <a:lnTo>
                    <a:pt x="656" y="697"/>
                  </a:lnTo>
                  <a:lnTo>
                    <a:pt x="692" y="611"/>
                  </a:lnTo>
                  <a:lnTo>
                    <a:pt x="695" y="593"/>
                  </a:lnTo>
                  <a:lnTo>
                    <a:pt x="729" y="558"/>
                  </a:lnTo>
                  <a:lnTo>
                    <a:pt x="742" y="538"/>
                  </a:lnTo>
                  <a:lnTo>
                    <a:pt x="765" y="530"/>
                  </a:lnTo>
                  <a:lnTo>
                    <a:pt x="874" y="616"/>
                  </a:lnTo>
                  <a:lnTo>
                    <a:pt x="901" y="603"/>
                  </a:lnTo>
                  <a:lnTo>
                    <a:pt x="889" y="568"/>
                  </a:lnTo>
                  <a:lnTo>
                    <a:pt x="907" y="509"/>
                  </a:lnTo>
                  <a:lnTo>
                    <a:pt x="901" y="456"/>
                  </a:lnTo>
                  <a:lnTo>
                    <a:pt x="911" y="427"/>
                  </a:lnTo>
                  <a:lnTo>
                    <a:pt x="914" y="366"/>
                  </a:lnTo>
                  <a:lnTo>
                    <a:pt x="906" y="215"/>
                  </a:lnTo>
                  <a:lnTo>
                    <a:pt x="909" y="144"/>
                  </a:lnTo>
                  <a:lnTo>
                    <a:pt x="904" y="98"/>
                  </a:lnTo>
                  <a:lnTo>
                    <a:pt x="884" y="61"/>
                  </a:lnTo>
                  <a:lnTo>
                    <a:pt x="878" y="0"/>
                  </a:lnTo>
                  <a:lnTo>
                    <a:pt x="861" y="5"/>
                  </a:lnTo>
                  <a:lnTo>
                    <a:pt x="851" y="0"/>
                  </a:lnTo>
                  <a:lnTo>
                    <a:pt x="843" y="8"/>
                  </a:lnTo>
                  <a:lnTo>
                    <a:pt x="843" y="20"/>
                  </a:lnTo>
                  <a:lnTo>
                    <a:pt x="835" y="23"/>
                  </a:lnTo>
                  <a:lnTo>
                    <a:pt x="830" y="23"/>
                  </a:lnTo>
                  <a:lnTo>
                    <a:pt x="825" y="10"/>
                  </a:lnTo>
                  <a:lnTo>
                    <a:pt x="815" y="13"/>
                  </a:lnTo>
                  <a:lnTo>
                    <a:pt x="810" y="23"/>
                  </a:lnTo>
                  <a:lnTo>
                    <a:pt x="803" y="15"/>
                  </a:lnTo>
                  <a:lnTo>
                    <a:pt x="793" y="23"/>
                  </a:lnTo>
                  <a:lnTo>
                    <a:pt x="773" y="12"/>
                  </a:lnTo>
                  <a:lnTo>
                    <a:pt x="770" y="22"/>
                  </a:lnTo>
                  <a:lnTo>
                    <a:pt x="762" y="27"/>
                  </a:lnTo>
                  <a:lnTo>
                    <a:pt x="757" y="22"/>
                  </a:lnTo>
                  <a:lnTo>
                    <a:pt x="742" y="32"/>
                  </a:lnTo>
                  <a:lnTo>
                    <a:pt x="735" y="28"/>
                  </a:lnTo>
                  <a:lnTo>
                    <a:pt x="727" y="36"/>
                  </a:lnTo>
                  <a:lnTo>
                    <a:pt x="722" y="23"/>
                  </a:lnTo>
                  <a:lnTo>
                    <a:pt x="712" y="15"/>
                  </a:lnTo>
                  <a:lnTo>
                    <a:pt x="700" y="27"/>
                  </a:lnTo>
                  <a:lnTo>
                    <a:pt x="682" y="32"/>
                  </a:lnTo>
                  <a:lnTo>
                    <a:pt x="680" y="33"/>
                  </a:lnTo>
                  <a:lnTo>
                    <a:pt x="694" y="33"/>
                  </a:lnTo>
                  <a:lnTo>
                    <a:pt x="694" y="41"/>
                  </a:lnTo>
                  <a:lnTo>
                    <a:pt x="689" y="41"/>
                  </a:lnTo>
                  <a:lnTo>
                    <a:pt x="690" y="50"/>
                  </a:lnTo>
                  <a:lnTo>
                    <a:pt x="677" y="63"/>
                  </a:lnTo>
                  <a:lnTo>
                    <a:pt x="679" y="104"/>
                  </a:lnTo>
                  <a:lnTo>
                    <a:pt x="714" y="98"/>
                  </a:lnTo>
                  <a:lnTo>
                    <a:pt x="724" y="118"/>
                  </a:lnTo>
                  <a:lnTo>
                    <a:pt x="704" y="119"/>
                  </a:lnTo>
                  <a:lnTo>
                    <a:pt x="704" y="139"/>
                  </a:lnTo>
                  <a:lnTo>
                    <a:pt x="714" y="136"/>
                  </a:lnTo>
                  <a:lnTo>
                    <a:pt x="727" y="157"/>
                  </a:lnTo>
                  <a:lnTo>
                    <a:pt x="720" y="176"/>
                  </a:lnTo>
                  <a:lnTo>
                    <a:pt x="656" y="182"/>
                  </a:lnTo>
                  <a:lnTo>
                    <a:pt x="654" y="164"/>
                  </a:lnTo>
                  <a:lnTo>
                    <a:pt x="634" y="169"/>
                  </a:lnTo>
                  <a:lnTo>
                    <a:pt x="608" y="146"/>
                  </a:lnTo>
                  <a:lnTo>
                    <a:pt x="599" y="157"/>
                  </a:lnTo>
                  <a:lnTo>
                    <a:pt x="599" y="191"/>
                  </a:lnTo>
                  <a:lnTo>
                    <a:pt x="593" y="184"/>
                  </a:lnTo>
                  <a:lnTo>
                    <a:pt x="588" y="196"/>
                  </a:lnTo>
                  <a:lnTo>
                    <a:pt x="598" y="220"/>
                  </a:lnTo>
                  <a:lnTo>
                    <a:pt x="588" y="230"/>
                  </a:lnTo>
                  <a:lnTo>
                    <a:pt x="578" y="229"/>
                  </a:lnTo>
                  <a:lnTo>
                    <a:pt x="576" y="237"/>
                  </a:lnTo>
                  <a:lnTo>
                    <a:pt x="584" y="242"/>
                  </a:lnTo>
                  <a:lnTo>
                    <a:pt x="583" y="253"/>
                  </a:lnTo>
                  <a:lnTo>
                    <a:pt x="578" y="265"/>
                  </a:lnTo>
                  <a:lnTo>
                    <a:pt x="573" y="263"/>
                  </a:lnTo>
                  <a:lnTo>
                    <a:pt x="565" y="277"/>
                  </a:lnTo>
                  <a:lnTo>
                    <a:pt x="565" y="285"/>
                  </a:lnTo>
                  <a:lnTo>
                    <a:pt x="560" y="278"/>
                  </a:lnTo>
                  <a:lnTo>
                    <a:pt x="543" y="285"/>
                  </a:lnTo>
                  <a:lnTo>
                    <a:pt x="543" y="297"/>
                  </a:lnTo>
                  <a:lnTo>
                    <a:pt x="526" y="267"/>
                  </a:lnTo>
                  <a:lnTo>
                    <a:pt x="518" y="265"/>
                  </a:lnTo>
                  <a:lnTo>
                    <a:pt x="520" y="272"/>
                  </a:lnTo>
                  <a:lnTo>
                    <a:pt x="510" y="265"/>
                  </a:lnTo>
                  <a:lnTo>
                    <a:pt x="510" y="275"/>
                  </a:lnTo>
                  <a:lnTo>
                    <a:pt x="498" y="272"/>
                  </a:lnTo>
                  <a:lnTo>
                    <a:pt x="498" y="275"/>
                  </a:lnTo>
                  <a:lnTo>
                    <a:pt x="495" y="270"/>
                  </a:lnTo>
                  <a:lnTo>
                    <a:pt x="470" y="267"/>
                  </a:lnTo>
                  <a:lnTo>
                    <a:pt x="465" y="306"/>
                  </a:lnTo>
                  <a:lnTo>
                    <a:pt x="472" y="321"/>
                  </a:lnTo>
                  <a:lnTo>
                    <a:pt x="460" y="320"/>
                  </a:lnTo>
                  <a:lnTo>
                    <a:pt x="458" y="348"/>
                  </a:lnTo>
                  <a:lnTo>
                    <a:pt x="445" y="350"/>
                  </a:lnTo>
                  <a:lnTo>
                    <a:pt x="445" y="343"/>
                  </a:lnTo>
                  <a:lnTo>
                    <a:pt x="430" y="330"/>
                  </a:lnTo>
                  <a:lnTo>
                    <a:pt x="430" y="336"/>
                  </a:lnTo>
                  <a:lnTo>
                    <a:pt x="419" y="338"/>
                  </a:lnTo>
                  <a:lnTo>
                    <a:pt x="425" y="355"/>
                  </a:lnTo>
                  <a:lnTo>
                    <a:pt x="425" y="414"/>
                  </a:lnTo>
                  <a:lnTo>
                    <a:pt x="397" y="414"/>
                  </a:lnTo>
                  <a:lnTo>
                    <a:pt x="397" y="422"/>
                  </a:lnTo>
                  <a:lnTo>
                    <a:pt x="386" y="429"/>
                  </a:lnTo>
                  <a:lnTo>
                    <a:pt x="381" y="421"/>
                  </a:lnTo>
                  <a:lnTo>
                    <a:pt x="374" y="421"/>
                  </a:lnTo>
                  <a:lnTo>
                    <a:pt x="369" y="434"/>
                  </a:lnTo>
                  <a:lnTo>
                    <a:pt x="346" y="424"/>
                  </a:lnTo>
                  <a:lnTo>
                    <a:pt x="331" y="432"/>
                  </a:lnTo>
                  <a:lnTo>
                    <a:pt x="309" y="434"/>
                  </a:lnTo>
                  <a:lnTo>
                    <a:pt x="308" y="439"/>
                  </a:lnTo>
                  <a:lnTo>
                    <a:pt x="266" y="434"/>
                  </a:lnTo>
                  <a:lnTo>
                    <a:pt x="265" y="424"/>
                  </a:lnTo>
                  <a:lnTo>
                    <a:pt x="246" y="426"/>
                  </a:lnTo>
                  <a:lnTo>
                    <a:pt x="241" y="434"/>
                  </a:lnTo>
                  <a:lnTo>
                    <a:pt x="233" y="437"/>
                  </a:lnTo>
                  <a:lnTo>
                    <a:pt x="230" y="424"/>
                  </a:lnTo>
                  <a:lnTo>
                    <a:pt x="215" y="429"/>
                  </a:lnTo>
                  <a:lnTo>
                    <a:pt x="222" y="419"/>
                  </a:lnTo>
                  <a:lnTo>
                    <a:pt x="223" y="403"/>
                  </a:lnTo>
                  <a:lnTo>
                    <a:pt x="205" y="409"/>
                  </a:lnTo>
                  <a:lnTo>
                    <a:pt x="205" y="399"/>
                  </a:lnTo>
                  <a:lnTo>
                    <a:pt x="192" y="394"/>
                  </a:lnTo>
                  <a:lnTo>
                    <a:pt x="190" y="388"/>
                  </a:lnTo>
                  <a:lnTo>
                    <a:pt x="193" y="353"/>
                  </a:lnTo>
                  <a:lnTo>
                    <a:pt x="205" y="356"/>
                  </a:lnTo>
                  <a:lnTo>
                    <a:pt x="213" y="345"/>
                  </a:lnTo>
                  <a:lnTo>
                    <a:pt x="203" y="343"/>
                  </a:lnTo>
                  <a:lnTo>
                    <a:pt x="200" y="330"/>
                  </a:lnTo>
                  <a:lnTo>
                    <a:pt x="187" y="328"/>
                  </a:lnTo>
                  <a:lnTo>
                    <a:pt x="175" y="331"/>
                  </a:lnTo>
                  <a:lnTo>
                    <a:pt x="167" y="310"/>
                  </a:lnTo>
                  <a:lnTo>
                    <a:pt x="160" y="313"/>
                  </a:lnTo>
                  <a:lnTo>
                    <a:pt x="157" y="297"/>
                  </a:lnTo>
                  <a:lnTo>
                    <a:pt x="169" y="290"/>
                  </a:lnTo>
                  <a:lnTo>
                    <a:pt x="164" y="280"/>
                  </a:lnTo>
                  <a:lnTo>
                    <a:pt x="145" y="290"/>
                  </a:lnTo>
                  <a:lnTo>
                    <a:pt x="144" y="285"/>
                  </a:lnTo>
                  <a:lnTo>
                    <a:pt x="124" y="283"/>
                  </a:lnTo>
                  <a:lnTo>
                    <a:pt x="114" y="297"/>
                  </a:lnTo>
                  <a:lnTo>
                    <a:pt x="87" y="311"/>
                  </a:lnTo>
                  <a:lnTo>
                    <a:pt x="94" y="328"/>
                  </a:lnTo>
                  <a:lnTo>
                    <a:pt x="56" y="338"/>
                  </a:lnTo>
                  <a:lnTo>
                    <a:pt x="61" y="351"/>
                  </a:lnTo>
                  <a:lnTo>
                    <a:pt x="48" y="350"/>
                  </a:lnTo>
                  <a:lnTo>
                    <a:pt x="33" y="358"/>
                  </a:lnTo>
                  <a:lnTo>
                    <a:pt x="38" y="376"/>
                  </a:lnTo>
                  <a:lnTo>
                    <a:pt x="53" y="373"/>
                  </a:lnTo>
                  <a:lnTo>
                    <a:pt x="69" y="363"/>
                  </a:lnTo>
                  <a:lnTo>
                    <a:pt x="71" y="358"/>
                  </a:lnTo>
                  <a:lnTo>
                    <a:pt x="86" y="355"/>
                  </a:lnTo>
                  <a:lnTo>
                    <a:pt x="97" y="345"/>
                  </a:lnTo>
                  <a:lnTo>
                    <a:pt x="99" y="355"/>
                  </a:lnTo>
                  <a:lnTo>
                    <a:pt x="121" y="345"/>
                  </a:lnTo>
                  <a:lnTo>
                    <a:pt x="130" y="381"/>
                  </a:lnTo>
                  <a:lnTo>
                    <a:pt x="125" y="378"/>
                  </a:lnTo>
                  <a:lnTo>
                    <a:pt x="119" y="393"/>
                  </a:lnTo>
                  <a:lnTo>
                    <a:pt x="121" y="399"/>
                  </a:lnTo>
                  <a:lnTo>
                    <a:pt x="92" y="413"/>
                  </a:lnTo>
                  <a:lnTo>
                    <a:pt x="96" y="431"/>
                  </a:lnTo>
                  <a:lnTo>
                    <a:pt x="91" y="436"/>
                  </a:lnTo>
                  <a:lnTo>
                    <a:pt x="94" y="451"/>
                  </a:lnTo>
                  <a:lnTo>
                    <a:pt x="89" y="454"/>
                  </a:lnTo>
                  <a:lnTo>
                    <a:pt x="104" y="514"/>
                  </a:lnTo>
                  <a:lnTo>
                    <a:pt x="112" y="520"/>
                  </a:lnTo>
                  <a:lnTo>
                    <a:pt x="116" y="504"/>
                  </a:lnTo>
                  <a:lnTo>
                    <a:pt x="125" y="509"/>
                  </a:lnTo>
                  <a:lnTo>
                    <a:pt x="124" y="527"/>
                  </a:lnTo>
                  <a:lnTo>
                    <a:pt x="145" y="519"/>
                  </a:lnTo>
                  <a:lnTo>
                    <a:pt x="137" y="512"/>
                  </a:lnTo>
                  <a:lnTo>
                    <a:pt x="137" y="507"/>
                  </a:lnTo>
                  <a:lnTo>
                    <a:pt x="144" y="505"/>
                  </a:lnTo>
                  <a:lnTo>
                    <a:pt x="144" y="510"/>
                  </a:lnTo>
                  <a:lnTo>
                    <a:pt x="150" y="512"/>
                  </a:lnTo>
                  <a:lnTo>
                    <a:pt x="152" y="507"/>
                  </a:lnTo>
                  <a:lnTo>
                    <a:pt x="145" y="484"/>
                  </a:lnTo>
                  <a:lnTo>
                    <a:pt x="137" y="485"/>
                  </a:lnTo>
                  <a:lnTo>
                    <a:pt x="134" y="475"/>
                  </a:lnTo>
                  <a:lnTo>
                    <a:pt x="147" y="464"/>
                  </a:lnTo>
                  <a:lnTo>
                    <a:pt x="152" y="472"/>
                  </a:lnTo>
                  <a:lnTo>
                    <a:pt x="149" y="484"/>
                  </a:lnTo>
                  <a:lnTo>
                    <a:pt x="160" y="470"/>
                  </a:lnTo>
                  <a:lnTo>
                    <a:pt x="170" y="494"/>
                  </a:lnTo>
                  <a:lnTo>
                    <a:pt x="185" y="485"/>
                  </a:lnTo>
                  <a:lnTo>
                    <a:pt x="180" y="475"/>
                  </a:lnTo>
                  <a:lnTo>
                    <a:pt x="187" y="472"/>
                  </a:lnTo>
                  <a:lnTo>
                    <a:pt x="185" y="467"/>
                  </a:lnTo>
                  <a:lnTo>
                    <a:pt x="197" y="472"/>
                  </a:lnTo>
                  <a:lnTo>
                    <a:pt x="202" y="462"/>
                  </a:lnTo>
                  <a:lnTo>
                    <a:pt x="207" y="475"/>
                  </a:lnTo>
                  <a:lnTo>
                    <a:pt x="190" y="482"/>
                  </a:lnTo>
                  <a:lnTo>
                    <a:pt x="192" y="499"/>
                  </a:lnTo>
                  <a:lnTo>
                    <a:pt x="198" y="500"/>
                  </a:lnTo>
                  <a:lnTo>
                    <a:pt x="198" y="507"/>
                  </a:lnTo>
                  <a:lnTo>
                    <a:pt x="175" y="517"/>
                  </a:lnTo>
                  <a:lnTo>
                    <a:pt x="170" y="533"/>
                  </a:lnTo>
                  <a:lnTo>
                    <a:pt x="178" y="538"/>
                  </a:lnTo>
                  <a:lnTo>
                    <a:pt x="167" y="563"/>
                  </a:lnTo>
                  <a:lnTo>
                    <a:pt x="167" y="583"/>
                  </a:lnTo>
                  <a:lnTo>
                    <a:pt x="155" y="577"/>
                  </a:lnTo>
                  <a:lnTo>
                    <a:pt x="155" y="608"/>
                  </a:lnTo>
                  <a:lnTo>
                    <a:pt x="150" y="620"/>
                  </a:lnTo>
                  <a:lnTo>
                    <a:pt x="129" y="621"/>
                  </a:lnTo>
                  <a:lnTo>
                    <a:pt x="125" y="611"/>
                  </a:lnTo>
                  <a:lnTo>
                    <a:pt x="112" y="613"/>
                  </a:lnTo>
                  <a:lnTo>
                    <a:pt x="94" y="608"/>
                  </a:lnTo>
                  <a:lnTo>
                    <a:pt x="84" y="618"/>
                  </a:lnTo>
                  <a:lnTo>
                    <a:pt x="81" y="634"/>
                  </a:lnTo>
                  <a:lnTo>
                    <a:pt x="71" y="631"/>
                  </a:lnTo>
                  <a:lnTo>
                    <a:pt x="63" y="636"/>
                  </a:lnTo>
                  <a:lnTo>
                    <a:pt x="66" y="641"/>
                  </a:lnTo>
                  <a:lnTo>
                    <a:pt x="59" y="656"/>
                  </a:lnTo>
                  <a:lnTo>
                    <a:pt x="71" y="669"/>
                  </a:lnTo>
                  <a:lnTo>
                    <a:pt x="69" y="686"/>
                  </a:lnTo>
                  <a:lnTo>
                    <a:pt x="91" y="692"/>
                  </a:lnTo>
                  <a:lnTo>
                    <a:pt x="92" y="706"/>
                  </a:lnTo>
                  <a:lnTo>
                    <a:pt x="112" y="721"/>
                  </a:lnTo>
                  <a:lnTo>
                    <a:pt x="135" y="711"/>
                  </a:lnTo>
                  <a:lnTo>
                    <a:pt x="149" y="739"/>
                  </a:lnTo>
                  <a:lnTo>
                    <a:pt x="132" y="747"/>
                  </a:lnTo>
                  <a:lnTo>
                    <a:pt x="125" y="775"/>
                  </a:lnTo>
                  <a:lnTo>
                    <a:pt x="96" y="772"/>
                  </a:lnTo>
                  <a:lnTo>
                    <a:pt x="96" y="785"/>
                  </a:lnTo>
                  <a:lnTo>
                    <a:pt x="82" y="782"/>
                  </a:lnTo>
                  <a:lnTo>
                    <a:pt x="82" y="777"/>
                  </a:lnTo>
                  <a:lnTo>
                    <a:pt x="69" y="770"/>
                  </a:lnTo>
                  <a:lnTo>
                    <a:pt x="69" y="798"/>
                  </a:lnTo>
                  <a:lnTo>
                    <a:pt x="59" y="803"/>
                  </a:lnTo>
                  <a:lnTo>
                    <a:pt x="59" y="812"/>
                  </a:lnTo>
                  <a:lnTo>
                    <a:pt x="38" y="818"/>
                  </a:lnTo>
                  <a:lnTo>
                    <a:pt x="34" y="837"/>
                  </a:lnTo>
                  <a:lnTo>
                    <a:pt x="39" y="850"/>
                  </a:lnTo>
                  <a:lnTo>
                    <a:pt x="18" y="860"/>
                  </a:lnTo>
                  <a:lnTo>
                    <a:pt x="16" y="886"/>
                  </a:lnTo>
                  <a:lnTo>
                    <a:pt x="10" y="886"/>
                  </a:lnTo>
                  <a:lnTo>
                    <a:pt x="10" y="883"/>
                  </a:lnTo>
                  <a:lnTo>
                    <a:pt x="0" y="888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2" name="Freeform 36"/>
            <p:cNvSpPr>
              <a:spLocks/>
            </p:cNvSpPr>
            <p:nvPr/>
          </p:nvSpPr>
          <p:spPr bwMode="auto">
            <a:xfrm>
              <a:off x="4867241" y="2597435"/>
              <a:ext cx="2236646" cy="1746576"/>
            </a:xfrm>
            <a:custGeom>
              <a:avLst/>
              <a:gdLst/>
              <a:ahLst/>
              <a:cxnLst>
                <a:cxn ang="0">
                  <a:pos x="984" y="98"/>
                </a:cxn>
                <a:cxn ang="0">
                  <a:pos x="1027" y="103"/>
                </a:cxn>
                <a:cxn ang="0">
                  <a:pos x="1059" y="101"/>
                </a:cxn>
                <a:cxn ang="0">
                  <a:pos x="1097" y="105"/>
                </a:cxn>
                <a:cxn ang="0">
                  <a:pos x="1148" y="141"/>
                </a:cxn>
                <a:cxn ang="0">
                  <a:pos x="1191" y="159"/>
                </a:cxn>
                <a:cxn ang="0">
                  <a:pos x="1234" y="189"/>
                </a:cxn>
                <a:cxn ang="0">
                  <a:pos x="1254" y="234"/>
                </a:cxn>
                <a:cxn ang="0">
                  <a:pos x="1294" y="244"/>
                </a:cxn>
                <a:cxn ang="0">
                  <a:pos x="1284" y="308"/>
                </a:cxn>
                <a:cxn ang="0">
                  <a:pos x="1286" y="396"/>
                </a:cxn>
                <a:cxn ang="0">
                  <a:pos x="1273" y="484"/>
                </a:cxn>
                <a:cxn ang="0">
                  <a:pos x="1175" y="570"/>
                </a:cxn>
                <a:cxn ang="0">
                  <a:pos x="1099" y="623"/>
                </a:cxn>
                <a:cxn ang="0">
                  <a:pos x="1039" y="587"/>
                </a:cxn>
                <a:cxn ang="0">
                  <a:pos x="954" y="625"/>
                </a:cxn>
                <a:cxn ang="0">
                  <a:pos x="900" y="663"/>
                </a:cxn>
                <a:cxn ang="0">
                  <a:pos x="855" y="683"/>
                </a:cxn>
                <a:cxn ang="0">
                  <a:pos x="812" y="723"/>
                </a:cxn>
                <a:cxn ang="0">
                  <a:pos x="786" y="762"/>
                </a:cxn>
                <a:cxn ang="0">
                  <a:pos x="749" y="812"/>
                </a:cxn>
                <a:cxn ang="0">
                  <a:pos x="726" y="860"/>
                </a:cxn>
                <a:cxn ang="0">
                  <a:pos x="693" y="890"/>
                </a:cxn>
                <a:cxn ang="0">
                  <a:pos x="643" y="925"/>
                </a:cxn>
                <a:cxn ang="0">
                  <a:pos x="739" y="1075"/>
                </a:cxn>
                <a:cxn ang="0">
                  <a:pos x="736" y="1143"/>
                </a:cxn>
                <a:cxn ang="0">
                  <a:pos x="713" y="1170"/>
                </a:cxn>
                <a:cxn ang="0">
                  <a:pos x="691" y="1183"/>
                </a:cxn>
                <a:cxn ang="0">
                  <a:pos x="640" y="1205"/>
                </a:cxn>
                <a:cxn ang="0">
                  <a:pos x="607" y="1244"/>
                </a:cxn>
                <a:cxn ang="0">
                  <a:pos x="515" y="1228"/>
                </a:cxn>
                <a:cxn ang="0">
                  <a:pos x="446" y="1198"/>
                </a:cxn>
                <a:cxn ang="0">
                  <a:pos x="393" y="1200"/>
                </a:cxn>
                <a:cxn ang="0">
                  <a:pos x="361" y="1230"/>
                </a:cxn>
                <a:cxn ang="0">
                  <a:pos x="302" y="1216"/>
                </a:cxn>
                <a:cxn ang="0">
                  <a:pos x="231" y="1211"/>
                </a:cxn>
                <a:cxn ang="0">
                  <a:pos x="154" y="1122"/>
                </a:cxn>
                <a:cxn ang="0">
                  <a:pos x="118" y="1061"/>
                </a:cxn>
                <a:cxn ang="0">
                  <a:pos x="37" y="979"/>
                </a:cxn>
                <a:cxn ang="0">
                  <a:pos x="126" y="570"/>
                </a:cxn>
                <a:cxn ang="0">
                  <a:pos x="139" y="486"/>
                </a:cxn>
                <a:cxn ang="0">
                  <a:pos x="189" y="386"/>
                </a:cxn>
                <a:cxn ang="0">
                  <a:pos x="252" y="325"/>
                </a:cxn>
                <a:cxn ang="0">
                  <a:pos x="356" y="275"/>
                </a:cxn>
                <a:cxn ang="0">
                  <a:pos x="421" y="313"/>
                </a:cxn>
                <a:cxn ang="0">
                  <a:pos x="439" y="267"/>
                </a:cxn>
                <a:cxn ang="0">
                  <a:pos x="501" y="226"/>
                </a:cxn>
                <a:cxn ang="0">
                  <a:pos x="504" y="166"/>
                </a:cxn>
                <a:cxn ang="0">
                  <a:pos x="560" y="100"/>
                </a:cxn>
                <a:cxn ang="0">
                  <a:pos x="620" y="85"/>
                </a:cxn>
                <a:cxn ang="0">
                  <a:pos x="683" y="91"/>
                </a:cxn>
                <a:cxn ang="0">
                  <a:pos x="762" y="35"/>
                </a:cxn>
                <a:cxn ang="0">
                  <a:pos x="825" y="38"/>
                </a:cxn>
                <a:cxn ang="0">
                  <a:pos x="882" y="7"/>
                </a:cxn>
                <a:cxn ang="0">
                  <a:pos x="918" y="55"/>
                </a:cxn>
              </a:cxnLst>
              <a:rect l="0" t="0" r="r" b="b"/>
              <a:pathLst>
                <a:path w="1312" h="1248">
                  <a:moveTo>
                    <a:pt x="940" y="65"/>
                  </a:moveTo>
                  <a:lnTo>
                    <a:pt x="954" y="83"/>
                  </a:lnTo>
                  <a:lnTo>
                    <a:pt x="961" y="78"/>
                  </a:lnTo>
                  <a:lnTo>
                    <a:pt x="959" y="85"/>
                  </a:lnTo>
                  <a:lnTo>
                    <a:pt x="966" y="80"/>
                  </a:lnTo>
                  <a:lnTo>
                    <a:pt x="978" y="82"/>
                  </a:lnTo>
                  <a:lnTo>
                    <a:pt x="984" y="98"/>
                  </a:lnTo>
                  <a:lnTo>
                    <a:pt x="991" y="95"/>
                  </a:lnTo>
                  <a:lnTo>
                    <a:pt x="994" y="96"/>
                  </a:lnTo>
                  <a:lnTo>
                    <a:pt x="996" y="86"/>
                  </a:lnTo>
                  <a:lnTo>
                    <a:pt x="1004" y="96"/>
                  </a:lnTo>
                  <a:lnTo>
                    <a:pt x="1003" y="103"/>
                  </a:lnTo>
                  <a:lnTo>
                    <a:pt x="1014" y="115"/>
                  </a:lnTo>
                  <a:lnTo>
                    <a:pt x="1027" y="103"/>
                  </a:lnTo>
                  <a:lnTo>
                    <a:pt x="1037" y="108"/>
                  </a:lnTo>
                  <a:lnTo>
                    <a:pt x="1039" y="100"/>
                  </a:lnTo>
                  <a:lnTo>
                    <a:pt x="1027" y="100"/>
                  </a:lnTo>
                  <a:lnTo>
                    <a:pt x="1037" y="86"/>
                  </a:lnTo>
                  <a:lnTo>
                    <a:pt x="1046" y="93"/>
                  </a:lnTo>
                  <a:lnTo>
                    <a:pt x="1052" y="91"/>
                  </a:lnTo>
                  <a:lnTo>
                    <a:pt x="1059" y="101"/>
                  </a:lnTo>
                  <a:lnTo>
                    <a:pt x="1067" y="101"/>
                  </a:lnTo>
                  <a:lnTo>
                    <a:pt x="1074" y="110"/>
                  </a:lnTo>
                  <a:lnTo>
                    <a:pt x="1075" y="105"/>
                  </a:lnTo>
                  <a:lnTo>
                    <a:pt x="1077" y="115"/>
                  </a:lnTo>
                  <a:lnTo>
                    <a:pt x="1089" y="108"/>
                  </a:lnTo>
                  <a:lnTo>
                    <a:pt x="1095" y="120"/>
                  </a:lnTo>
                  <a:lnTo>
                    <a:pt x="1097" y="105"/>
                  </a:lnTo>
                  <a:lnTo>
                    <a:pt x="1112" y="105"/>
                  </a:lnTo>
                  <a:lnTo>
                    <a:pt x="1115" y="98"/>
                  </a:lnTo>
                  <a:lnTo>
                    <a:pt x="1130" y="110"/>
                  </a:lnTo>
                  <a:lnTo>
                    <a:pt x="1135" y="103"/>
                  </a:lnTo>
                  <a:lnTo>
                    <a:pt x="1140" y="121"/>
                  </a:lnTo>
                  <a:lnTo>
                    <a:pt x="1137" y="126"/>
                  </a:lnTo>
                  <a:lnTo>
                    <a:pt x="1148" y="141"/>
                  </a:lnTo>
                  <a:lnTo>
                    <a:pt x="1152" y="154"/>
                  </a:lnTo>
                  <a:lnTo>
                    <a:pt x="1162" y="144"/>
                  </a:lnTo>
                  <a:lnTo>
                    <a:pt x="1176" y="146"/>
                  </a:lnTo>
                  <a:lnTo>
                    <a:pt x="1181" y="159"/>
                  </a:lnTo>
                  <a:lnTo>
                    <a:pt x="1185" y="156"/>
                  </a:lnTo>
                  <a:lnTo>
                    <a:pt x="1188" y="163"/>
                  </a:lnTo>
                  <a:lnTo>
                    <a:pt x="1191" y="159"/>
                  </a:lnTo>
                  <a:lnTo>
                    <a:pt x="1196" y="168"/>
                  </a:lnTo>
                  <a:lnTo>
                    <a:pt x="1203" y="164"/>
                  </a:lnTo>
                  <a:lnTo>
                    <a:pt x="1203" y="183"/>
                  </a:lnTo>
                  <a:lnTo>
                    <a:pt x="1205" y="178"/>
                  </a:lnTo>
                  <a:lnTo>
                    <a:pt x="1216" y="176"/>
                  </a:lnTo>
                  <a:lnTo>
                    <a:pt x="1226" y="179"/>
                  </a:lnTo>
                  <a:lnTo>
                    <a:pt x="1234" y="189"/>
                  </a:lnTo>
                  <a:lnTo>
                    <a:pt x="1236" y="201"/>
                  </a:lnTo>
                  <a:lnTo>
                    <a:pt x="1239" y="202"/>
                  </a:lnTo>
                  <a:lnTo>
                    <a:pt x="1239" y="212"/>
                  </a:lnTo>
                  <a:lnTo>
                    <a:pt x="1244" y="211"/>
                  </a:lnTo>
                  <a:lnTo>
                    <a:pt x="1249" y="222"/>
                  </a:lnTo>
                  <a:lnTo>
                    <a:pt x="1256" y="224"/>
                  </a:lnTo>
                  <a:lnTo>
                    <a:pt x="1254" y="234"/>
                  </a:lnTo>
                  <a:lnTo>
                    <a:pt x="1268" y="246"/>
                  </a:lnTo>
                  <a:lnTo>
                    <a:pt x="1273" y="257"/>
                  </a:lnTo>
                  <a:lnTo>
                    <a:pt x="1292" y="254"/>
                  </a:lnTo>
                  <a:lnTo>
                    <a:pt x="1291" y="241"/>
                  </a:lnTo>
                  <a:lnTo>
                    <a:pt x="1297" y="234"/>
                  </a:lnTo>
                  <a:lnTo>
                    <a:pt x="1306" y="237"/>
                  </a:lnTo>
                  <a:lnTo>
                    <a:pt x="1294" y="244"/>
                  </a:lnTo>
                  <a:lnTo>
                    <a:pt x="1299" y="252"/>
                  </a:lnTo>
                  <a:lnTo>
                    <a:pt x="1294" y="259"/>
                  </a:lnTo>
                  <a:lnTo>
                    <a:pt x="1306" y="264"/>
                  </a:lnTo>
                  <a:lnTo>
                    <a:pt x="1312" y="285"/>
                  </a:lnTo>
                  <a:lnTo>
                    <a:pt x="1299" y="289"/>
                  </a:lnTo>
                  <a:lnTo>
                    <a:pt x="1284" y="302"/>
                  </a:lnTo>
                  <a:lnTo>
                    <a:pt x="1284" y="308"/>
                  </a:lnTo>
                  <a:lnTo>
                    <a:pt x="1294" y="317"/>
                  </a:lnTo>
                  <a:lnTo>
                    <a:pt x="1292" y="338"/>
                  </a:lnTo>
                  <a:lnTo>
                    <a:pt x="1299" y="350"/>
                  </a:lnTo>
                  <a:lnTo>
                    <a:pt x="1291" y="355"/>
                  </a:lnTo>
                  <a:lnTo>
                    <a:pt x="1289" y="378"/>
                  </a:lnTo>
                  <a:lnTo>
                    <a:pt x="1281" y="386"/>
                  </a:lnTo>
                  <a:lnTo>
                    <a:pt x="1286" y="396"/>
                  </a:lnTo>
                  <a:lnTo>
                    <a:pt x="1279" y="400"/>
                  </a:lnTo>
                  <a:lnTo>
                    <a:pt x="1271" y="424"/>
                  </a:lnTo>
                  <a:lnTo>
                    <a:pt x="1281" y="438"/>
                  </a:lnTo>
                  <a:lnTo>
                    <a:pt x="1283" y="464"/>
                  </a:lnTo>
                  <a:lnTo>
                    <a:pt x="1274" y="467"/>
                  </a:lnTo>
                  <a:lnTo>
                    <a:pt x="1269" y="476"/>
                  </a:lnTo>
                  <a:lnTo>
                    <a:pt x="1273" y="484"/>
                  </a:lnTo>
                  <a:lnTo>
                    <a:pt x="1239" y="494"/>
                  </a:lnTo>
                  <a:lnTo>
                    <a:pt x="1223" y="525"/>
                  </a:lnTo>
                  <a:lnTo>
                    <a:pt x="1213" y="525"/>
                  </a:lnTo>
                  <a:lnTo>
                    <a:pt x="1193" y="545"/>
                  </a:lnTo>
                  <a:lnTo>
                    <a:pt x="1183" y="542"/>
                  </a:lnTo>
                  <a:lnTo>
                    <a:pt x="1168" y="562"/>
                  </a:lnTo>
                  <a:lnTo>
                    <a:pt x="1175" y="570"/>
                  </a:lnTo>
                  <a:lnTo>
                    <a:pt x="1170" y="578"/>
                  </a:lnTo>
                  <a:lnTo>
                    <a:pt x="1163" y="574"/>
                  </a:lnTo>
                  <a:lnTo>
                    <a:pt x="1155" y="585"/>
                  </a:lnTo>
                  <a:lnTo>
                    <a:pt x="1147" y="578"/>
                  </a:lnTo>
                  <a:lnTo>
                    <a:pt x="1117" y="588"/>
                  </a:lnTo>
                  <a:lnTo>
                    <a:pt x="1109" y="612"/>
                  </a:lnTo>
                  <a:lnTo>
                    <a:pt x="1099" y="623"/>
                  </a:lnTo>
                  <a:lnTo>
                    <a:pt x="1092" y="648"/>
                  </a:lnTo>
                  <a:lnTo>
                    <a:pt x="1089" y="643"/>
                  </a:lnTo>
                  <a:lnTo>
                    <a:pt x="1077" y="648"/>
                  </a:lnTo>
                  <a:lnTo>
                    <a:pt x="1075" y="630"/>
                  </a:lnTo>
                  <a:lnTo>
                    <a:pt x="1051" y="618"/>
                  </a:lnTo>
                  <a:lnTo>
                    <a:pt x="1051" y="602"/>
                  </a:lnTo>
                  <a:lnTo>
                    <a:pt x="1039" y="587"/>
                  </a:lnTo>
                  <a:lnTo>
                    <a:pt x="1024" y="598"/>
                  </a:lnTo>
                  <a:lnTo>
                    <a:pt x="1007" y="595"/>
                  </a:lnTo>
                  <a:lnTo>
                    <a:pt x="1004" y="602"/>
                  </a:lnTo>
                  <a:lnTo>
                    <a:pt x="996" y="597"/>
                  </a:lnTo>
                  <a:lnTo>
                    <a:pt x="978" y="603"/>
                  </a:lnTo>
                  <a:lnTo>
                    <a:pt x="966" y="628"/>
                  </a:lnTo>
                  <a:lnTo>
                    <a:pt x="954" y="625"/>
                  </a:lnTo>
                  <a:lnTo>
                    <a:pt x="950" y="631"/>
                  </a:lnTo>
                  <a:lnTo>
                    <a:pt x="938" y="625"/>
                  </a:lnTo>
                  <a:lnTo>
                    <a:pt x="928" y="630"/>
                  </a:lnTo>
                  <a:lnTo>
                    <a:pt x="926" y="625"/>
                  </a:lnTo>
                  <a:lnTo>
                    <a:pt x="920" y="636"/>
                  </a:lnTo>
                  <a:lnTo>
                    <a:pt x="910" y="640"/>
                  </a:lnTo>
                  <a:lnTo>
                    <a:pt x="900" y="663"/>
                  </a:lnTo>
                  <a:lnTo>
                    <a:pt x="893" y="663"/>
                  </a:lnTo>
                  <a:lnTo>
                    <a:pt x="888" y="683"/>
                  </a:lnTo>
                  <a:lnTo>
                    <a:pt x="880" y="680"/>
                  </a:lnTo>
                  <a:lnTo>
                    <a:pt x="878" y="683"/>
                  </a:lnTo>
                  <a:lnTo>
                    <a:pt x="867" y="673"/>
                  </a:lnTo>
                  <a:lnTo>
                    <a:pt x="862" y="681"/>
                  </a:lnTo>
                  <a:lnTo>
                    <a:pt x="855" y="683"/>
                  </a:lnTo>
                  <a:lnTo>
                    <a:pt x="855" y="694"/>
                  </a:lnTo>
                  <a:lnTo>
                    <a:pt x="840" y="689"/>
                  </a:lnTo>
                  <a:lnTo>
                    <a:pt x="837" y="694"/>
                  </a:lnTo>
                  <a:lnTo>
                    <a:pt x="822" y="688"/>
                  </a:lnTo>
                  <a:lnTo>
                    <a:pt x="824" y="701"/>
                  </a:lnTo>
                  <a:lnTo>
                    <a:pt x="815" y="704"/>
                  </a:lnTo>
                  <a:lnTo>
                    <a:pt x="812" y="723"/>
                  </a:lnTo>
                  <a:lnTo>
                    <a:pt x="805" y="721"/>
                  </a:lnTo>
                  <a:lnTo>
                    <a:pt x="802" y="733"/>
                  </a:lnTo>
                  <a:lnTo>
                    <a:pt x="795" y="734"/>
                  </a:lnTo>
                  <a:lnTo>
                    <a:pt x="804" y="744"/>
                  </a:lnTo>
                  <a:lnTo>
                    <a:pt x="795" y="744"/>
                  </a:lnTo>
                  <a:lnTo>
                    <a:pt x="795" y="756"/>
                  </a:lnTo>
                  <a:lnTo>
                    <a:pt x="786" y="762"/>
                  </a:lnTo>
                  <a:lnTo>
                    <a:pt x="789" y="771"/>
                  </a:lnTo>
                  <a:lnTo>
                    <a:pt x="781" y="771"/>
                  </a:lnTo>
                  <a:lnTo>
                    <a:pt x="764" y="789"/>
                  </a:lnTo>
                  <a:lnTo>
                    <a:pt x="772" y="795"/>
                  </a:lnTo>
                  <a:lnTo>
                    <a:pt x="771" y="800"/>
                  </a:lnTo>
                  <a:lnTo>
                    <a:pt x="757" y="814"/>
                  </a:lnTo>
                  <a:lnTo>
                    <a:pt x="749" y="812"/>
                  </a:lnTo>
                  <a:lnTo>
                    <a:pt x="754" y="819"/>
                  </a:lnTo>
                  <a:lnTo>
                    <a:pt x="746" y="824"/>
                  </a:lnTo>
                  <a:lnTo>
                    <a:pt x="744" y="835"/>
                  </a:lnTo>
                  <a:lnTo>
                    <a:pt x="737" y="834"/>
                  </a:lnTo>
                  <a:lnTo>
                    <a:pt x="742" y="845"/>
                  </a:lnTo>
                  <a:lnTo>
                    <a:pt x="736" y="847"/>
                  </a:lnTo>
                  <a:lnTo>
                    <a:pt x="726" y="860"/>
                  </a:lnTo>
                  <a:lnTo>
                    <a:pt x="728" y="870"/>
                  </a:lnTo>
                  <a:lnTo>
                    <a:pt x="719" y="868"/>
                  </a:lnTo>
                  <a:lnTo>
                    <a:pt x="714" y="875"/>
                  </a:lnTo>
                  <a:lnTo>
                    <a:pt x="714" y="885"/>
                  </a:lnTo>
                  <a:lnTo>
                    <a:pt x="706" y="883"/>
                  </a:lnTo>
                  <a:lnTo>
                    <a:pt x="699" y="892"/>
                  </a:lnTo>
                  <a:lnTo>
                    <a:pt x="693" y="890"/>
                  </a:lnTo>
                  <a:lnTo>
                    <a:pt x="689" y="897"/>
                  </a:lnTo>
                  <a:lnTo>
                    <a:pt x="678" y="895"/>
                  </a:lnTo>
                  <a:lnTo>
                    <a:pt x="661" y="911"/>
                  </a:lnTo>
                  <a:lnTo>
                    <a:pt x="656" y="905"/>
                  </a:lnTo>
                  <a:lnTo>
                    <a:pt x="655" y="918"/>
                  </a:lnTo>
                  <a:lnTo>
                    <a:pt x="645" y="911"/>
                  </a:lnTo>
                  <a:lnTo>
                    <a:pt x="643" y="925"/>
                  </a:lnTo>
                  <a:lnTo>
                    <a:pt x="663" y="946"/>
                  </a:lnTo>
                  <a:lnTo>
                    <a:pt x="693" y="1034"/>
                  </a:lnTo>
                  <a:lnTo>
                    <a:pt x="704" y="1039"/>
                  </a:lnTo>
                  <a:lnTo>
                    <a:pt x="704" y="1044"/>
                  </a:lnTo>
                  <a:lnTo>
                    <a:pt x="711" y="1049"/>
                  </a:lnTo>
                  <a:lnTo>
                    <a:pt x="719" y="1077"/>
                  </a:lnTo>
                  <a:lnTo>
                    <a:pt x="739" y="1075"/>
                  </a:lnTo>
                  <a:lnTo>
                    <a:pt x="728" y="1099"/>
                  </a:lnTo>
                  <a:lnTo>
                    <a:pt x="734" y="1132"/>
                  </a:lnTo>
                  <a:lnTo>
                    <a:pt x="728" y="1132"/>
                  </a:lnTo>
                  <a:lnTo>
                    <a:pt x="724" y="1135"/>
                  </a:lnTo>
                  <a:lnTo>
                    <a:pt x="729" y="1137"/>
                  </a:lnTo>
                  <a:lnTo>
                    <a:pt x="729" y="1148"/>
                  </a:lnTo>
                  <a:lnTo>
                    <a:pt x="736" y="1143"/>
                  </a:lnTo>
                  <a:lnTo>
                    <a:pt x="737" y="1153"/>
                  </a:lnTo>
                  <a:lnTo>
                    <a:pt x="731" y="1158"/>
                  </a:lnTo>
                  <a:lnTo>
                    <a:pt x="723" y="1155"/>
                  </a:lnTo>
                  <a:lnTo>
                    <a:pt x="718" y="1163"/>
                  </a:lnTo>
                  <a:lnTo>
                    <a:pt x="729" y="1168"/>
                  </a:lnTo>
                  <a:lnTo>
                    <a:pt x="723" y="1172"/>
                  </a:lnTo>
                  <a:lnTo>
                    <a:pt x="713" y="1170"/>
                  </a:lnTo>
                  <a:lnTo>
                    <a:pt x="711" y="1175"/>
                  </a:lnTo>
                  <a:lnTo>
                    <a:pt x="719" y="1181"/>
                  </a:lnTo>
                  <a:lnTo>
                    <a:pt x="713" y="1186"/>
                  </a:lnTo>
                  <a:lnTo>
                    <a:pt x="713" y="1191"/>
                  </a:lnTo>
                  <a:lnTo>
                    <a:pt x="701" y="1188"/>
                  </a:lnTo>
                  <a:lnTo>
                    <a:pt x="698" y="1181"/>
                  </a:lnTo>
                  <a:lnTo>
                    <a:pt x="691" y="1183"/>
                  </a:lnTo>
                  <a:lnTo>
                    <a:pt x="684" y="1195"/>
                  </a:lnTo>
                  <a:lnTo>
                    <a:pt x="671" y="1190"/>
                  </a:lnTo>
                  <a:lnTo>
                    <a:pt x="673" y="1198"/>
                  </a:lnTo>
                  <a:lnTo>
                    <a:pt x="666" y="1206"/>
                  </a:lnTo>
                  <a:lnTo>
                    <a:pt x="661" y="1196"/>
                  </a:lnTo>
                  <a:lnTo>
                    <a:pt x="641" y="1200"/>
                  </a:lnTo>
                  <a:lnTo>
                    <a:pt x="640" y="1205"/>
                  </a:lnTo>
                  <a:lnTo>
                    <a:pt x="650" y="1213"/>
                  </a:lnTo>
                  <a:lnTo>
                    <a:pt x="648" y="1220"/>
                  </a:lnTo>
                  <a:lnTo>
                    <a:pt x="628" y="1221"/>
                  </a:lnTo>
                  <a:lnTo>
                    <a:pt x="623" y="1226"/>
                  </a:lnTo>
                  <a:lnTo>
                    <a:pt x="628" y="1238"/>
                  </a:lnTo>
                  <a:lnTo>
                    <a:pt x="612" y="1238"/>
                  </a:lnTo>
                  <a:lnTo>
                    <a:pt x="607" y="1244"/>
                  </a:lnTo>
                  <a:lnTo>
                    <a:pt x="593" y="1231"/>
                  </a:lnTo>
                  <a:lnTo>
                    <a:pt x="568" y="1246"/>
                  </a:lnTo>
                  <a:lnTo>
                    <a:pt x="562" y="1239"/>
                  </a:lnTo>
                  <a:lnTo>
                    <a:pt x="550" y="1248"/>
                  </a:lnTo>
                  <a:lnTo>
                    <a:pt x="550" y="1238"/>
                  </a:lnTo>
                  <a:lnTo>
                    <a:pt x="534" y="1239"/>
                  </a:lnTo>
                  <a:lnTo>
                    <a:pt x="515" y="1228"/>
                  </a:lnTo>
                  <a:lnTo>
                    <a:pt x="517" y="1216"/>
                  </a:lnTo>
                  <a:lnTo>
                    <a:pt x="507" y="1210"/>
                  </a:lnTo>
                  <a:lnTo>
                    <a:pt x="497" y="1210"/>
                  </a:lnTo>
                  <a:lnTo>
                    <a:pt x="484" y="1216"/>
                  </a:lnTo>
                  <a:lnTo>
                    <a:pt x="466" y="1215"/>
                  </a:lnTo>
                  <a:lnTo>
                    <a:pt x="462" y="1201"/>
                  </a:lnTo>
                  <a:lnTo>
                    <a:pt x="446" y="1198"/>
                  </a:lnTo>
                  <a:lnTo>
                    <a:pt x="446" y="1188"/>
                  </a:lnTo>
                  <a:lnTo>
                    <a:pt x="438" y="1181"/>
                  </a:lnTo>
                  <a:lnTo>
                    <a:pt x="431" y="1188"/>
                  </a:lnTo>
                  <a:lnTo>
                    <a:pt x="434" y="1193"/>
                  </a:lnTo>
                  <a:lnTo>
                    <a:pt x="433" y="1200"/>
                  </a:lnTo>
                  <a:lnTo>
                    <a:pt x="423" y="1193"/>
                  </a:lnTo>
                  <a:lnTo>
                    <a:pt x="393" y="1200"/>
                  </a:lnTo>
                  <a:lnTo>
                    <a:pt x="383" y="1215"/>
                  </a:lnTo>
                  <a:lnTo>
                    <a:pt x="375" y="1201"/>
                  </a:lnTo>
                  <a:lnTo>
                    <a:pt x="371" y="1201"/>
                  </a:lnTo>
                  <a:lnTo>
                    <a:pt x="368" y="1206"/>
                  </a:lnTo>
                  <a:lnTo>
                    <a:pt x="373" y="1221"/>
                  </a:lnTo>
                  <a:lnTo>
                    <a:pt x="365" y="1223"/>
                  </a:lnTo>
                  <a:lnTo>
                    <a:pt x="361" y="1230"/>
                  </a:lnTo>
                  <a:lnTo>
                    <a:pt x="348" y="1230"/>
                  </a:lnTo>
                  <a:lnTo>
                    <a:pt x="342" y="1246"/>
                  </a:lnTo>
                  <a:lnTo>
                    <a:pt x="325" y="1243"/>
                  </a:lnTo>
                  <a:lnTo>
                    <a:pt x="320" y="1231"/>
                  </a:lnTo>
                  <a:lnTo>
                    <a:pt x="305" y="1236"/>
                  </a:lnTo>
                  <a:lnTo>
                    <a:pt x="308" y="1226"/>
                  </a:lnTo>
                  <a:lnTo>
                    <a:pt x="302" y="1216"/>
                  </a:lnTo>
                  <a:lnTo>
                    <a:pt x="293" y="1225"/>
                  </a:lnTo>
                  <a:lnTo>
                    <a:pt x="285" y="1223"/>
                  </a:lnTo>
                  <a:lnTo>
                    <a:pt x="272" y="1230"/>
                  </a:lnTo>
                  <a:lnTo>
                    <a:pt x="259" y="1211"/>
                  </a:lnTo>
                  <a:lnTo>
                    <a:pt x="249" y="1206"/>
                  </a:lnTo>
                  <a:lnTo>
                    <a:pt x="237" y="1205"/>
                  </a:lnTo>
                  <a:lnTo>
                    <a:pt x="231" y="1211"/>
                  </a:lnTo>
                  <a:lnTo>
                    <a:pt x="214" y="1188"/>
                  </a:lnTo>
                  <a:lnTo>
                    <a:pt x="204" y="1186"/>
                  </a:lnTo>
                  <a:lnTo>
                    <a:pt x="181" y="1148"/>
                  </a:lnTo>
                  <a:lnTo>
                    <a:pt x="173" y="1143"/>
                  </a:lnTo>
                  <a:lnTo>
                    <a:pt x="168" y="1145"/>
                  </a:lnTo>
                  <a:lnTo>
                    <a:pt x="166" y="1120"/>
                  </a:lnTo>
                  <a:lnTo>
                    <a:pt x="154" y="1122"/>
                  </a:lnTo>
                  <a:lnTo>
                    <a:pt x="144" y="1110"/>
                  </a:lnTo>
                  <a:lnTo>
                    <a:pt x="146" y="1102"/>
                  </a:lnTo>
                  <a:lnTo>
                    <a:pt x="139" y="1094"/>
                  </a:lnTo>
                  <a:lnTo>
                    <a:pt x="133" y="1095"/>
                  </a:lnTo>
                  <a:lnTo>
                    <a:pt x="126" y="1074"/>
                  </a:lnTo>
                  <a:lnTo>
                    <a:pt x="118" y="1067"/>
                  </a:lnTo>
                  <a:lnTo>
                    <a:pt x="118" y="1061"/>
                  </a:lnTo>
                  <a:lnTo>
                    <a:pt x="110" y="1047"/>
                  </a:lnTo>
                  <a:lnTo>
                    <a:pt x="108" y="1031"/>
                  </a:lnTo>
                  <a:lnTo>
                    <a:pt x="80" y="1024"/>
                  </a:lnTo>
                  <a:lnTo>
                    <a:pt x="76" y="1001"/>
                  </a:lnTo>
                  <a:lnTo>
                    <a:pt x="63" y="1004"/>
                  </a:lnTo>
                  <a:lnTo>
                    <a:pt x="48" y="983"/>
                  </a:lnTo>
                  <a:lnTo>
                    <a:pt x="37" y="979"/>
                  </a:lnTo>
                  <a:lnTo>
                    <a:pt x="37" y="974"/>
                  </a:lnTo>
                  <a:lnTo>
                    <a:pt x="22" y="973"/>
                  </a:lnTo>
                  <a:lnTo>
                    <a:pt x="0" y="938"/>
                  </a:lnTo>
                  <a:lnTo>
                    <a:pt x="0" y="923"/>
                  </a:lnTo>
                  <a:lnTo>
                    <a:pt x="134" y="610"/>
                  </a:lnTo>
                  <a:lnTo>
                    <a:pt x="116" y="603"/>
                  </a:lnTo>
                  <a:lnTo>
                    <a:pt x="126" y="570"/>
                  </a:lnTo>
                  <a:lnTo>
                    <a:pt x="121" y="565"/>
                  </a:lnTo>
                  <a:lnTo>
                    <a:pt x="129" y="554"/>
                  </a:lnTo>
                  <a:lnTo>
                    <a:pt x="143" y="511"/>
                  </a:lnTo>
                  <a:lnTo>
                    <a:pt x="131" y="506"/>
                  </a:lnTo>
                  <a:lnTo>
                    <a:pt x="126" y="494"/>
                  </a:lnTo>
                  <a:lnTo>
                    <a:pt x="134" y="494"/>
                  </a:lnTo>
                  <a:lnTo>
                    <a:pt x="139" y="486"/>
                  </a:lnTo>
                  <a:lnTo>
                    <a:pt x="149" y="487"/>
                  </a:lnTo>
                  <a:lnTo>
                    <a:pt x="164" y="433"/>
                  </a:lnTo>
                  <a:lnTo>
                    <a:pt x="176" y="429"/>
                  </a:lnTo>
                  <a:lnTo>
                    <a:pt x="184" y="413"/>
                  </a:lnTo>
                  <a:lnTo>
                    <a:pt x="179" y="405"/>
                  </a:lnTo>
                  <a:lnTo>
                    <a:pt x="189" y="395"/>
                  </a:lnTo>
                  <a:lnTo>
                    <a:pt x="189" y="386"/>
                  </a:lnTo>
                  <a:lnTo>
                    <a:pt x="196" y="386"/>
                  </a:lnTo>
                  <a:lnTo>
                    <a:pt x="206" y="375"/>
                  </a:lnTo>
                  <a:lnTo>
                    <a:pt x="219" y="368"/>
                  </a:lnTo>
                  <a:lnTo>
                    <a:pt x="216" y="358"/>
                  </a:lnTo>
                  <a:lnTo>
                    <a:pt x="224" y="347"/>
                  </a:lnTo>
                  <a:lnTo>
                    <a:pt x="239" y="345"/>
                  </a:lnTo>
                  <a:lnTo>
                    <a:pt x="252" y="325"/>
                  </a:lnTo>
                  <a:lnTo>
                    <a:pt x="270" y="320"/>
                  </a:lnTo>
                  <a:lnTo>
                    <a:pt x="274" y="315"/>
                  </a:lnTo>
                  <a:lnTo>
                    <a:pt x="292" y="313"/>
                  </a:lnTo>
                  <a:lnTo>
                    <a:pt x="300" y="303"/>
                  </a:lnTo>
                  <a:lnTo>
                    <a:pt x="318" y="315"/>
                  </a:lnTo>
                  <a:lnTo>
                    <a:pt x="322" y="295"/>
                  </a:lnTo>
                  <a:lnTo>
                    <a:pt x="356" y="275"/>
                  </a:lnTo>
                  <a:lnTo>
                    <a:pt x="365" y="294"/>
                  </a:lnTo>
                  <a:lnTo>
                    <a:pt x="373" y="294"/>
                  </a:lnTo>
                  <a:lnTo>
                    <a:pt x="381" y="287"/>
                  </a:lnTo>
                  <a:lnTo>
                    <a:pt x="386" y="297"/>
                  </a:lnTo>
                  <a:lnTo>
                    <a:pt x="395" y="295"/>
                  </a:lnTo>
                  <a:lnTo>
                    <a:pt x="404" y="328"/>
                  </a:lnTo>
                  <a:lnTo>
                    <a:pt x="421" y="313"/>
                  </a:lnTo>
                  <a:lnTo>
                    <a:pt x="413" y="307"/>
                  </a:lnTo>
                  <a:lnTo>
                    <a:pt x="419" y="300"/>
                  </a:lnTo>
                  <a:lnTo>
                    <a:pt x="419" y="285"/>
                  </a:lnTo>
                  <a:lnTo>
                    <a:pt x="426" y="284"/>
                  </a:lnTo>
                  <a:lnTo>
                    <a:pt x="431" y="274"/>
                  </a:lnTo>
                  <a:lnTo>
                    <a:pt x="436" y="275"/>
                  </a:lnTo>
                  <a:lnTo>
                    <a:pt x="439" y="267"/>
                  </a:lnTo>
                  <a:lnTo>
                    <a:pt x="454" y="259"/>
                  </a:lnTo>
                  <a:lnTo>
                    <a:pt x="453" y="247"/>
                  </a:lnTo>
                  <a:lnTo>
                    <a:pt x="457" y="234"/>
                  </a:lnTo>
                  <a:lnTo>
                    <a:pt x="471" y="229"/>
                  </a:lnTo>
                  <a:lnTo>
                    <a:pt x="477" y="234"/>
                  </a:lnTo>
                  <a:lnTo>
                    <a:pt x="482" y="219"/>
                  </a:lnTo>
                  <a:lnTo>
                    <a:pt x="501" y="226"/>
                  </a:lnTo>
                  <a:lnTo>
                    <a:pt x="507" y="221"/>
                  </a:lnTo>
                  <a:lnTo>
                    <a:pt x="522" y="222"/>
                  </a:lnTo>
                  <a:lnTo>
                    <a:pt x="507" y="209"/>
                  </a:lnTo>
                  <a:lnTo>
                    <a:pt x="514" y="196"/>
                  </a:lnTo>
                  <a:lnTo>
                    <a:pt x="517" y="199"/>
                  </a:lnTo>
                  <a:lnTo>
                    <a:pt x="519" y="184"/>
                  </a:lnTo>
                  <a:lnTo>
                    <a:pt x="504" y="166"/>
                  </a:lnTo>
                  <a:lnTo>
                    <a:pt x="502" y="148"/>
                  </a:lnTo>
                  <a:lnTo>
                    <a:pt x="514" y="148"/>
                  </a:lnTo>
                  <a:lnTo>
                    <a:pt x="527" y="130"/>
                  </a:lnTo>
                  <a:lnTo>
                    <a:pt x="540" y="135"/>
                  </a:lnTo>
                  <a:lnTo>
                    <a:pt x="539" y="118"/>
                  </a:lnTo>
                  <a:lnTo>
                    <a:pt x="549" y="101"/>
                  </a:lnTo>
                  <a:lnTo>
                    <a:pt x="560" y="100"/>
                  </a:lnTo>
                  <a:lnTo>
                    <a:pt x="565" y="106"/>
                  </a:lnTo>
                  <a:lnTo>
                    <a:pt x="572" y="93"/>
                  </a:lnTo>
                  <a:lnTo>
                    <a:pt x="593" y="80"/>
                  </a:lnTo>
                  <a:lnTo>
                    <a:pt x="595" y="86"/>
                  </a:lnTo>
                  <a:lnTo>
                    <a:pt x="600" y="85"/>
                  </a:lnTo>
                  <a:lnTo>
                    <a:pt x="607" y="77"/>
                  </a:lnTo>
                  <a:lnTo>
                    <a:pt x="620" y="85"/>
                  </a:lnTo>
                  <a:lnTo>
                    <a:pt x="626" y="62"/>
                  </a:lnTo>
                  <a:lnTo>
                    <a:pt x="630" y="70"/>
                  </a:lnTo>
                  <a:lnTo>
                    <a:pt x="646" y="82"/>
                  </a:lnTo>
                  <a:lnTo>
                    <a:pt x="668" y="78"/>
                  </a:lnTo>
                  <a:lnTo>
                    <a:pt x="675" y="83"/>
                  </a:lnTo>
                  <a:lnTo>
                    <a:pt x="683" y="78"/>
                  </a:lnTo>
                  <a:lnTo>
                    <a:pt x="683" y="91"/>
                  </a:lnTo>
                  <a:lnTo>
                    <a:pt x="689" y="95"/>
                  </a:lnTo>
                  <a:lnTo>
                    <a:pt x="714" y="57"/>
                  </a:lnTo>
                  <a:lnTo>
                    <a:pt x="721" y="57"/>
                  </a:lnTo>
                  <a:lnTo>
                    <a:pt x="729" y="72"/>
                  </a:lnTo>
                  <a:lnTo>
                    <a:pt x="741" y="78"/>
                  </a:lnTo>
                  <a:lnTo>
                    <a:pt x="764" y="52"/>
                  </a:lnTo>
                  <a:lnTo>
                    <a:pt x="762" y="35"/>
                  </a:lnTo>
                  <a:lnTo>
                    <a:pt x="779" y="33"/>
                  </a:lnTo>
                  <a:lnTo>
                    <a:pt x="777" y="24"/>
                  </a:lnTo>
                  <a:lnTo>
                    <a:pt x="782" y="20"/>
                  </a:lnTo>
                  <a:lnTo>
                    <a:pt x="792" y="19"/>
                  </a:lnTo>
                  <a:lnTo>
                    <a:pt x="792" y="30"/>
                  </a:lnTo>
                  <a:lnTo>
                    <a:pt x="815" y="27"/>
                  </a:lnTo>
                  <a:lnTo>
                    <a:pt x="825" y="38"/>
                  </a:lnTo>
                  <a:lnTo>
                    <a:pt x="829" y="24"/>
                  </a:lnTo>
                  <a:lnTo>
                    <a:pt x="852" y="24"/>
                  </a:lnTo>
                  <a:lnTo>
                    <a:pt x="855" y="12"/>
                  </a:lnTo>
                  <a:lnTo>
                    <a:pt x="863" y="10"/>
                  </a:lnTo>
                  <a:lnTo>
                    <a:pt x="868" y="0"/>
                  </a:lnTo>
                  <a:lnTo>
                    <a:pt x="877" y="0"/>
                  </a:lnTo>
                  <a:lnTo>
                    <a:pt x="882" y="7"/>
                  </a:lnTo>
                  <a:lnTo>
                    <a:pt x="883" y="30"/>
                  </a:lnTo>
                  <a:lnTo>
                    <a:pt x="888" y="33"/>
                  </a:lnTo>
                  <a:lnTo>
                    <a:pt x="885" y="37"/>
                  </a:lnTo>
                  <a:lnTo>
                    <a:pt x="910" y="53"/>
                  </a:lnTo>
                  <a:lnTo>
                    <a:pt x="910" y="67"/>
                  </a:lnTo>
                  <a:lnTo>
                    <a:pt x="923" y="67"/>
                  </a:lnTo>
                  <a:lnTo>
                    <a:pt x="918" y="55"/>
                  </a:lnTo>
                  <a:lnTo>
                    <a:pt x="925" y="55"/>
                  </a:lnTo>
                  <a:lnTo>
                    <a:pt x="928" y="68"/>
                  </a:lnTo>
                  <a:lnTo>
                    <a:pt x="936" y="78"/>
                  </a:lnTo>
                  <a:lnTo>
                    <a:pt x="940" y="65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3" name="Freeform 37"/>
            <p:cNvSpPr>
              <a:spLocks/>
            </p:cNvSpPr>
            <p:nvPr/>
          </p:nvSpPr>
          <p:spPr bwMode="auto">
            <a:xfrm>
              <a:off x="6728839" y="2656214"/>
              <a:ext cx="1674075" cy="1857137"/>
            </a:xfrm>
            <a:custGeom>
              <a:avLst/>
              <a:gdLst/>
              <a:ahLst/>
              <a:cxnLst>
                <a:cxn ang="0">
                  <a:pos x="311" y="1318"/>
                </a:cxn>
                <a:cxn ang="0">
                  <a:pos x="305" y="1290"/>
                </a:cxn>
                <a:cxn ang="0">
                  <a:pos x="295" y="1264"/>
                </a:cxn>
                <a:cxn ang="0">
                  <a:pos x="258" y="1239"/>
                </a:cxn>
                <a:cxn ang="0">
                  <a:pos x="252" y="1231"/>
                </a:cxn>
                <a:cxn ang="0">
                  <a:pos x="225" y="1209"/>
                </a:cxn>
                <a:cxn ang="0">
                  <a:pos x="194" y="1199"/>
                </a:cxn>
                <a:cxn ang="0">
                  <a:pos x="154" y="1183"/>
                </a:cxn>
                <a:cxn ang="0">
                  <a:pos x="94" y="1183"/>
                </a:cxn>
                <a:cxn ang="0">
                  <a:pos x="63" y="1178"/>
                </a:cxn>
                <a:cxn ang="0">
                  <a:pos x="65" y="1156"/>
                </a:cxn>
                <a:cxn ang="0">
                  <a:pos x="99" y="1113"/>
                </a:cxn>
                <a:cxn ang="0">
                  <a:pos x="94" y="1077"/>
                </a:cxn>
                <a:cxn ang="0">
                  <a:pos x="68" y="1077"/>
                </a:cxn>
                <a:cxn ang="0">
                  <a:pos x="58" y="1055"/>
                </a:cxn>
                <a:cxn ang="0">
                  <a:pos x="60" y="1020"/>
                </a:cxn>
                <a:cxn ang="0">
                  <a:pos x="56" y="979"/>
                </a:cxn>
                <a:cxn ang="0">
                  <a:pos x="55" y="941"/>
                </a:cxn>
                <a:cxn ang="0">
                  <a:pos x="70" y="889"/>
                </a:cxn>
                <a:cxn ang="0">
                  <a:pos x="109" y="855"/>
                </a:cxn>
                <a:cxn ang="0">
                  <a:pos x="129" y="744"/>
                </a:cxn>
                <a:cxn ang="0">
                  <a:pos x="93" y="705"/>
                </a:cxn>
                <a:cxn ang="0">
                  <a:pos x="61" y="666"/>
                </a:cxn>
                <a:cxn ang="0">
                  <a:pos x="35" y="641"/>
                </a:cxn>
                <a:cxn ang="0">
                  <a:pos x="18" y="624"/>
                </a:cxn>
                <a:cxn ang="0">
                  <a:pos x="17" y="609"/>
                </a:cxn>
                <a:cxn ang="0">
                  <a:pos x="17" y="570"/>
                </a:cxn>
                <a:cxn ang="0">
                  <a:pos x="71" y="532"/>
                </a:cxn>
                <a:cxn ang="0">
                  <a:pos x="91" y="500"/>
                </a:cxn>
                <a:cxn ang="0">
                  <a:pos x="147" y="452"/>
                </a:cxn>
                <a:cxn ang="0">
                  <a:pos x="191" y="422"/>
                </a:cxn>
                <a:cxn ang="0">
                  <a:pos x="194" y="354"/>
                </a:cxn>
                <a:cxn ang="0">
                  <a:pos x="207" y="308"/>
                </a:cxn>
                <a:cxn ang="0">
                  <a:pos x="192" y="260"/>
                </a:cxn>
                <a:cxn ang="0">
                  <a:pos x="202" y="217"/>
                </a:cxn>
                <a:cxn ang="0">
                  <a:pos x="222" y="200"/>
                </a:cxn>
                <a:cxn ang="0">
                  <a:pos x="275" y="182"/>
                </a:cxn>
                <a:cxn ang="0">
                  <a:pos x="328" y="177"/>
                </a:cxn>
                <a:cxn ang="0">
                  <a:pos x="361" y="155"/>
                </a:cxn>
                <a:cxn ang="0">
                  <a:pos x="379" y="160"/>
                </a:cxn>
                <a:cxn ang="0">
                  <a:pos x="446" y="147"/>
                </a:cxn>
                <a:cxn ang="0">
                  <a:pos x="479" y="165"/>
                </a:cxn>
                <a:cxn ang="0">
                  <a:pos x="515" y="167"/>
                </a:cxn>
                <a:cxn ang="0">
                  <a:pos x="580" y="134"/>
                </a:cxn>
                <a:cxn ang="0">
                  <a:pos x="759" y="0"/>
                </a:cxn>
                <a:cxn ang="0">
                  <a:pos x="799" y="16"/>
                </a:cxn>
                <a:cxn ang="0">
                  <a:pos x="982" y="20"/>
                </a:cxn>
                <a:cxn ang="0">
                  <a:pos x="903" y="412"/>
                </a:cxn>
                <a:cxn ang="0">
                  <a:pos x="842" y="546"/>
                </a:cxn>
                <a:cxn ang="0">
                  <a:pos x="545" y="879"/>
                </a:cxn>
                <a:cxn ang="0">
                  <a:pos x="485" y="1007"/>
                </a:cxn>
              </a:cxnLst>
              <a:rect l="0" t="0" r="r" b="b"/>
              <a:pathLst>
                <a:path w="982" h="1327">
                  <a:moveTo>
                    <a:pt x="396" y="1196"/>
                  </a:moveTo>
                  <a:lnTo>
                    <a:pt x="366" y="1254"/>
                  </a:lnTo>
                  <a:lnTo>
                    <a:pt x="318" y="1327"/>
                  </a:lnTo>
                  <a:lnTo>
                    <a:pt x="311" y="1318"/>
                  </a:lnTo>
                  <a:lnTo>
                    <a:pt x="313" y="1310"/>
                  </a:lnTo>
                  <a:lnTo>
                    <a:pt x="305" y="1305"/>
                  </a:lnTo>
                  <a:lnTo>
                    <a:pt x="310" y="1295"/>
                  </a:lnTo>
                  <a:lnTo>
                    <a:pt x="305" y="1290"/>
                  </a:lnTo>
                  <a:lnTo>
                    <a:pt x="306" y="1277"/>
                  </a:lnTo>
                  <a:lnTo>
                    <a:pt x="302" y="1274"/>
                  </a:lnTo>
                  <a:lnTo>
                    <a:pt x="302" y="1267"/>
                  </a:lnTo>
                  <a:lnTo>
                    <a:pt x="295" y="1264"/>
                  </a:lnTo>
                  <a:lnTo>
                    <a:pt x="295" y="1259"/>
                  </a:lnTo>
                  <a:lnTo>
                    <a:pt x="263" y="1249"/>
                  </a:lnTo>
                  <a:lnTo>
                    <a:pt x="265" y="1241"/>
                  </a:lnTo>
                  <a:lnTo>
                    <a:pt x="258" y="1239"/>
                  </a:lnTo>
                  <a:lnTo>
                    <a:pt x="262" y="1236"/>
                  </a:lnTo>
                  <a:lnTo>
                    <a:pt x="260" y="1231"/>
                  </a:lnTo>
                  <a:lnTo>
                    <a:pt x="253" y="1229"/>
                  </a:lnTo>
                  <a:lnTo>
                    <a:pt x="252" y="1231"/>
                  </a:lnTo>
                  <a:lnTo>
                    <a:pt x="237" y="1227"/>
                  </a:lnTo>
                  <a:lnTo>
                    <a:pt x="229" y="1216"/>
                  </a:lnTo>
                  <a:lnTo>
                    <a:pt x="225" y="1217"/>
                  </a:lnTo>
                  <a:lnTo>
                    <a:pt x="225" y="1209"/>
                  </a:lnTo>
                  <a:lnTo>
                    <a:pt x="220" y="1207"/>
                  </a:lnTo>
                  <a:lnTo>
                    <a:pt x="220" y="1211"/>
                  </a:lnTo>
                  <a:lnTo>
                    <a:pt x="209" y="1216"/>
                  </a:lnTo>
                  <a:lnTo>
                    <a:pt x="194" y="1199"/>
                  </a:lnTo>
                  <a:lnTo>
                    <a:pt x="176" y="1204"/>
                  </a:lnTo>
                  <a:lnTo>
                    <a:pt x="172" y="1196"/>
                  </a:lnTo>
                  <a:lnTo>
                    <a:pt x="157" y="1189"/>
                  </a:lnTo>
                  <a:lnTo>
                    <a:pt x="154" y="1183"/>
                  </a:lnTo>
                  <a:lnTo>
                    <a:pt x="128" y="1189"/>
                  </a:lnTo>
                  <a:lnTo>
                    <a:pt x="114" y="1199"/>
                  </a:lnTo>
                  <a:lnTo>
                    <a:pt x="108" y="1191"/>
                  </a:lnTo>
                  <a:lnTo>
                    <a:pt x="94" y="1183"/>
                  </a:lnTo>
                  <a:lnTo>
                    <a:pt x="80" y="1183"/>
                  </a:lnTo>
                  <a:lnTo>
                    <a:pt x="76" y="1186"/>
                  </a:lnTo>
                  <a:lnTo>
                    <a:pt x="75" y="1183"/>
                  </a:lnTo>
                  <a:lnTo>
                    <a:pt x="63" y="1178"/>
                  </a:lnTo>
                  <a:lnTo>
                    <a:pt x="66" y="1176"/>
                  </a:lnTo>
                  <a:lnTo>
                    <a:pt x="58" y="1171"/>
                  </a:lnTo>
                  <a:lnTo>
                    <a:pt x="68" y="1163"/>
                  </a:lnTo>
                  <a:lnTo>
                    <a:pt x="65" y="1156"/>
                  </a:lnTo>
                  <a:lnTo>
                    <a:pt x="66" y="1149"/>
                  </a:lnTo>
                  <a:lnTo>
                    <a:pt x="73" y="1151"/>
                  </a:lnTo>
                  <a:lnTo>
                    <a:pt x="78" y="1125"/>
                  </a:lnTo>
                  <a:lnTo>
                    <a:pt x="99" y="1113"/>
                  </a:lnTo>
                  <a:lnTo>
                    <a:pt x="98" y="1106"/>
                  </a:lnTo>
                  <a:lnTo>
                    <a:pt x="104" y="1108"/>
                  </a:lnTo>
                  <a:lnTo>
                    <a:pt x="103" y="1090"/>
                  </a:lnTo>
                  <a:lnTo>
                    <a:pt x="94" y="1077"/>
                  </a:lnTo>
                  <a:lnTo>
                    <a:pt x="89" y="1077"/>
                  </a:lnTo>
                  <a:lnTo>
                    <a:pt x="93" y="1085"/>
                  </a:lnTo>
                  <a:lnTo>
                    <a:pt x="86" y="1085"/>
                  </a:lnTo>
                  <a:lnTo>
                    <a:pt x="68" y="1077"/>
                  </a:lnTo>
                  <a:lnTo>
                    <a:pt x="68" y="1070"/>
                  </a:lnTo>
                  <a:lnTo>
                    <a:pt x="63" y="1070"/>
                  </a:lnTo>
                  <a:lnTo>
                    <a:pt x="63" y="1057"/>
                  </a:lnTo>
                  <a:lnTo>
                    <a:pt x="58" y="1055"/>
                  </a:lnTo>
                  <a:lnTo>
                    <a:pt x="60" y="1048"/>
                  </a:lnTo>
                  <a:lnTo>
                    <a:pt x="55" y="1045"/>
                  </a:lnTo>
                  <a:lnTo>
                    <a:pt x="60" y="1038"/>
                  </a:lnTo>
                  <a:lnTo>
                    <a:pt x="60" y="1020"/>
                  </a:lnTo>
                  <a:lnTo>
                    <a:pt x="41" y="994"/>
                  </a:lnTo>
                  <a:lnTo>
                    <a:pt x="35" y="990"/>
                  </a:lnTo>
                  <a:lnTo>
                    <a:pt x="51" y="974"/>
                  </a:lnTo>
                  <a:lnTo>
                    <a:pt x="56" y="979"/>
                  </a:lnTo>
                  <a:lnTo>
                    <a:pt x="56" y="969"/>
                  </a:lnTo>
                  <a:lnTo>
                    <a:pt x="71" y="962"/>
                  </a:lnTo>
                  <a:lnTo>
                    <a:pt x="70" y="952"/>
                  </a:lnTo>
                  <a:lnTo>
                    <a:pt x="55" y="941"/>
                  </a:lnTo>
                  <a:lnTo>
                    <a:pt x="63" y="934"/>
                  </a:lnTo>
                  <a:lnTo>
                    <a:pt x="60" y="916"/>
                  </a:lnTo>
                  <a:lnTo>
                    <a:pt x="68" y="906"/>
                  </a:lnTo>
                  <a:lnTo>
                    <a:pt x="70" y="889"/>
                  </a:lnTo>
                  <a:lnTo>
                    <a:pt x="88" y="876"/>
                  </a:lnTo>
                  <a:lnTo>
                    <a:pt x="99" y="878"/>
                  </a:lnTo>
                  <a:lnTo>
                    <a:pt x="99" y="860"/>
                  </a:lnTo>
                  <a:lnTo>
                    <a:pt x="109" y="855"/>
                  </a:lnTo>
                  <a:lnTo>
                    <a:pt x="101" y="830"/>
                  </a:lnTo>
                  <a:lnTo>
                    <a:pt x="128" y="816"/>
                  </a:lnTo>
                  <a:lnTo>
                    <a:pt x="141" y="782"/>
                  </a:lnTo>
                  <a:lnTo>
                    <a:pt x="129" y="744"/>
                  </a:lnTo>
                  <a:lnTo>
                    <a:pt x="114" y="735"/>
                  </a:lnTo>
                  <a:lnTo>
                    <a:pt x="116" y="717"/>
                  </a:lnTo>
                  <a:lnTo>
                    <a:pt x="106" y="702"/>
                  </a:lnTo>
                  <a:lnTo>
                    <a:pt x="93" y="705"/>
                  </a:lnTo>
                  <a:lnTo>
                    <a:pt x="81" y="692"/>
                  </a:lnTo>
                  <a:lnTo>
                    <a:pt x="83" y="686"/>
                  </a:lnTo>
                  <a:lnTo>
                    <a:pt x="61" y="672"/>
                  </a:lnTo>
                  <a:lnTo>
                    <a:pt x="61" y="666"/>
                  </a:lnTo>
                  <a:lnTo>
                    <a:pt x="48" y="659"/>
                  </a:lnTo>
                  <a:lnTo>
                    <a:pt x="50" y="652"/>
                  </a:lnTo>
                  <a:lnTo>
                    <a:pt x="40" y="651"/>
                  </a:lnTo>
                  <a:lnTo>
                    <a:pt x="35" y="641"/>
                  </a:lnTo>
                  <a:lnTo>
                    <a:pt x="26" y="651"/>
                  </a:lnTo>
                  <a:lnTo>
                    <a:pt x="22" y="638"/>
                  </a:lnTo>
                  <a:lnTo>
                    <a:pt x="17" y="634"/>
                  </a:lnTo>
                  <a:lnTo>
                    <a:pt x="18" y="624"/>
                  </a:lnTo>
                  <a:lnTo>
                    <a:pt x="12" y="619"/>
                  </a:lnTo>
                  <a:lnTo>
                    <a:pt x="18" y="618"/>
                  </a:lnTo>
                  <a:lnTo>
                    <a:pt x="15" y="613"/>
                  </a:lnTo>
                  <a:lnTo>
                    <a:pt x="17" y="609"/>
                  </a:lnTo>
                  <a:lnTo>
                    <a:pt x="8" y="603"/>
                  </a:lnTo>
                  <a:lnTo>
                    <a:pt x="0" y="606"/>
                  </a:lnTo>
                  <a:lnTo>
                    <a:pt x="7" y="581"/>
                  </a:lnTo>
                  <a:lnTo>
                    <a:pt x="17" y="570"/>
                  </a:lnTo>
                  <a:lnTo>
                    <a:pt x="25" y="546"/>
                  </a:lnTo>
                  <a:lnTo>
                    <a:pt x="55" y="536"/>
                  </a:lnTo>
                  <a:lnTo>
                    <a:pt x="63" y="543"/>
                  </a:lnTo>
                  <a:lnTo>
                    <a:pt x="71" y="532"/>
                  </a:lnTo>
                  <a:lnTo>
                    <a:pt x="78" y="536"/>
                  </a:lnTo>
                  <a:lnTo>
                    <a:pt x="83" y="528"/>
                  </a:lnTo>
                  <a:lnTo>
                    <a:pt x="76" y="520"/>
                  </a:lnTo>
                  <a:lnTo>
                    <a:pt x="91" y="500"/>
                  </a:lnTo>
                  <a:lnTo>
                    <a:pt x="101" y="503"/>
                  </a:lnTo>
                  <a:lnTo>
                    <a:pt x="121" y="483"/>
                  </a:lnTo>
                  <a:lnTo>
                    <a:pt x="131" y="483"/>
                  </a:lnTo>
                  <a:lnTo>
                    <a:pt x="147" y="452"/>
                  </a:lnTo>
                  <a:lnTo>
                    <a:pt x="181" y="442"/>
                  </a:lnTo>
                  <a:lnTo>
                    <a:pt x="177" y="434"/>
                  </a:lnTo>
                  <a:lnTo>
                    <a:pt x="182" y="425"/>
                  </a:lnTo>
                  <a:lnTo>
                    <a:pt x="191" y="422"/>
                  </a:lnTo>
                  <a:lnTo>
                    <a:pt x="189" y="396"/>
                  </a:lnTo>
                  <a:lnTo>
                    <a:pt x="179" y="382"/>
                  </a:lnTo>
                  <a:lnTo>
                    <a:pt x="187" y="358"/>
                  </a:lnTo>
                  <a:lnTo>
                    <a:pt x="194" y="354"/>
                  </a:lnTo>
                  <a:lnTo>
                    <a:pt x="189" y="344"/>
                  </a:lnTo>
                  <a:lnTo>
                    <a:pt x="197" y="336"/>
                  </a:lnTo>
                  <a:lnTo>
                    <a:pt x="199" y="313"/>
                  </a:lnTo>
                  <a:lnTo>
                    <a:pt x="207" y="308"/>
                  </a:lnTo>
                  <a:lnTo>
                    <a:pt x="200" y="296"/>
                  </a:lnTo>
                  <a:lnTo>
                    <a:pt x="202" y="275"/>
                  </a:lnTo>
                  <a:lnTo>
                    <a:pt x="192" y="266"/>
                  </a:lnTo>
                  <a:lnTo>
                    <a:pt x="192" y="260"/>
                  </a:lnTo>
                  <a:lnTo>
                    <a:pt x="207" y="247"/>
                  </a:lnTo>
                  <a:lnTo>
                    <a:pt x="220" y="243"/>
                  </a:lnTo>
                  <a:lnTo>
                    <a:pt x="214" y="222"/>
                  </a:lnTo>
                  <a:lnTo>
                    <a:pt x="202" y="217"/>
                  </a:lnTo>
                  <a:lnTo>
                    <a:pt x="207" y="210"/>
                  </a:lnTo>
                  <a:lnTo>
                    <a:pt x="202" y="202"/>
                  </a:lnTo>
                  <a:lnTo>
                    <a:pt x="214" y="195"/>
                  </a:lnTo>
                  <a:lnTo>
                    <a:pt x="222" y="200"/>
                  </a:lnTo>
                  <a:lnTo>
                    <a:pt x="234" y="175"/>
                  </a:lnTo>
                  <a:lnTo>
                    <a:pt x="247" y="179"/>
                  </a:lnTo>
                  <a:lnTo>
                    <a:pt x="252" y="169"/>
                  </a:lnTo>
                  <a:lnTo>
                    <a:pt x="275" y="182"/>
                  </a:lnTo>
                  <a:lnTo>
                    <a:pt x="288" y="172"/>
                  </a:lnTo>
                  <a:lnTo>
                    <a:pt x="306" y="187"/>
                  </a:lnTo>
                  <a:lnTo>
                    <a:pt x="320" y="169"/>
                  </a:lnTo>
                  <a:lnTo>
                    <a:pt x="328" y="177"/>
                  </a:lnTo>
                  <a:lnTo>
                    <a:pt x="340" y="172"/>
                  </a:lnTo>
                  <a:lnTo>
                    <a:pt x="340" y="155"/>
                  </a:lnTo>
                  <a:lnTo>
                    <a:pt x="351" y="152"/>
                  </a:lnTo>
                  <a:lnTo>
                    <a:pt x="361" y="155"/>
                  </a:lnTo>
                  <a:lnTo>
                    <a:pt x="361" y="142"/>
                  </a:lnTo>
                  <a:lnTo>
                    <a:pt x="374" y="142"/>
                  </a:lnTo>
                  <a:lnTo>
                    <a:pt x="374" y="155"/>
                  </a:lnTo>
                  <a:lnTo>
                    <a:pt x="379" y="160"/>
                  </a:lnTo>
                  <a:lnTo>
                    <a:pt x="393" y="155"/>
                  </a:lnTo>
                  <a:lnTo>
                    <a:pt x="414" y="159"/>
                  </a:lnTo>
                  <a:lnTo>
                    <a:pt x="431" y="147"/>
                  </a:lnTo>
                  <a:lnTo>
                    <a:pt x="446" y="147"/>
                  </a:lnTo>
                  <a:lnTo>
                    <a:pt x="457" y="159"/>
                  </a:lnTo>
                  <a:lnTo>
                    <a:pt x="462" y="155"/>
                  </a:lnTo>
                  <a:lnTo>
                    <a:pt x="470" y="169"/>
                  </a:lnTo>
                  <a:lnTo>
                    <a:pt x="479" y="165"/>
                  </a:lnTo>
                  <a:lnTo>
                    <a:pt x="480" y="155"/>
                  </a:lnTo>
                  <a:lnTo>
                    <a:pt x="494" y="154"/>
                  </a:lnTo>
                  <a:lnTo>
                    <a:pt x="499" y="172"/>
                  </a:lnTo>
                  <a:lnTo>
                    <a:pt x="515" y="167"/>
                  </a:lnTo>
                  <a:lnTo>
                    <a:pt x="519" y="170"/>
                  </a:lnTo>
                  <a:lnTo>
                    <a:pt x="537" y="160"/>
                  </a:lnTo>
                  <a:lnTo>
                    <a:pt x="553" y="172"/>
                  </a:lnTo>
                  <a:lnTo>
                    <a:pt x="580" y="134"/>
                  </a:lnTo>
                  <a:lnTo>
                    <a:pt x="633" y="155"/>
                  </a:lnTo>
                  <a:lnTo>
                    <a:pt x="749" y="157"/>
                  </a:lnTo>
                  <a:lnTo>
                    <a:pt x="749" y="94"/>
                  </a:lnTo>
                  <a:lnTo>
                    <a:pt x="759" y="0"/>
                  </a:lnTo>
                  <a:lnTo>
                    <a:pt x="767" y="3"/>
                  </a:lnTo>
                  <a:lnTo>
                    <a:pt x="779" y="0"/>
                  </a:lnTo>
                  <a:lnTo>
                    <a:pt x="784" y="10"/>
                  </a:lnTo>
                  <a:lnTo>
                    <a:pt x="799" y="16"/>
                  </a:lnTo>
                  <a:lnTo>
                    <a:pt x="807" y="8"/>
                  </a:lnTo>
                  <a:lnTo>
                    <a:pt x="835" y="16"/>
                  </a:lnTo>
                  <a:lnTo>
                    <a:pt x="969" y="15"/>
                  </a:lnTo>
                  <a:lnTo>
                    <a:pt x="982" y="20"/>
                  </a:lnTo>
                  <a:lnTo>
                    <a:pt x="971" y="96"/>
                  </a:lnTo>
                  <a:lnTo>
                    <a:pt x="931" y="217"/>
                  </a:lnTo>
                  <a:lnTo>
                    <a:pt x="913" y="316"/>
                  </a:lnTo>
                  <a:lnTo>
                    <a:pt x="903" y="412"/>
                  </a:lnTo>
                  <a:lnTo>
                    <a:pt x="871" y="488"/>
                  </a:lnTo>
                  <a:lnTo>
                    <a:pt x="868" y="518"/>
                  </a:lnTo>
                  <a:lnTo>
                    <a:pt x="855" y="515"/>
                  </a:lnTo>
                  <a:lnTo>
                    <a:pt x="842" y="546"/>
                  </a:lnTo>
                  <a:lnTo>
                    <a:pt x="757" y="639"/>
                  </a:lnTo>
                  <a:lnTo>
                    <a:pt x="696" y="669"/>
                  </a:lnTo>
                  <a:lnTo>
                    <a:pt x="595" y="797"/>
                  </a:lnTo>
                  <a:lnTo>
                    <a:pt x="545" y="879"/>
                  </a:lnTo>
                  <a:lnTo>
                    <a:pt x="524" y="927"/>
                  </a:lnTo>
                  <a:lnTo>
                    <a:pt x="522" y="942"/>
                  </a:lnTo>
                  <a:lnTo>
                    <a:pt x="527" y="952"/>
                  </a:lnTo>
                  <a:lnTo>
                    <a:pt x="485" y="1007"/>
                  </a:lnTo>
                  <a:lnTo>
                    <a:pt x="449" y="1095"/>
                  </a:lnTo>
                  <a:lnTo>
                    <a:pt x="399" y="1192"/>
                  </a:lnTo>
                  <a:lnTo>
                    <a:pt x="396" y="1196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4" name="Freeform 40"/>
            <p:cNvSpPr>
              <a:spLocks/>
            </p:cNvSpPr>
            <p:nvPr/>
          </p:nvSpPr>
          <p:spPr bwMode="auto">
            <a:xfrm>
              <a:off x="1619672" y="1780127"/>
              <a:ext cx="3741950" cy="3556130"/>
            </a:xfrm>
            <a:custGeom>
              <a:avLst/>
              <a:gdLst/>
              <a:ahLst/>
              <a:cxnLst>
                <a:cxn ang="0">
                  <a:pos x="734" y="1204"/>
                </a:cxn>
                <a:cxn ang="0">
                  <a:pos x="625" y="1282"/>
                </a:cxn>
                <a:cxn ang="0">
                  <a:pos x="459" y="1267"/>
                </a:cxn>
                <a:cxn ang="0">
                  <a:pos x="313" y="1222"/>
                </a:cxn>
                <a:cxn ang="0">
                  <a:pos x="237" y="1171"/>
                </a:cxn>
                <a:cxn ang="0">
                  <a:pos x="212" y="1063"/>
                </a:cxn>
                <a:cxn ang="0">
                  <a:pos x="109" y="1015"/>
                </a:cxn>
                <a:cxn ang="0">
                  <a:pos x="73" y="1078"/>
                </a:cxn>
                <a:cxn ang="0">
                  <a:pos x="36" y="1158"/>
                </a:cxn>
                <a:cxn ang="0">
                  <a:pos x="93" y="1370"/>
                </a:cxn>
                <a:cxn ang="0">
                  <a:pos x="197" y="1719"/>
                </a:cxn>
                <a:cxn ang="0">
                  <a:pos x="345" y="1911"/>
                </a:cxn>
                <a:cxn ang="0">
                  <a:pos x="464" y="1800"/>
                </a:cxn>
                <a:cxn ang="0">
                  <a:pos x="565" y="1823"/>
                </a:cxn>
                <a:cxn ang="0">
                  <a:pos x="606" y="2017"/>
                </a:cxn>
                <a:cxn ang="0">
                  <a:pos x="631" y="2123"/>
                </a:cxn>
                <a:cxn ang="0">
                  <a:pos x="663" y="2213"/>
                </a:cxn>
                <a:cxn ang="0">
                  <a:pos x="732" y="2266"/>
                </a:cxn>
                <a:cxn ang="0">
                  <a:pos x="734" y="2400"/>
                </a:cxn>
                <a:cxn ang="0">
                  <a:pos x="792" y="2363"/>
                </a:cxn>
                <a:cxn ang="0">
                  <a:pos x="900" y="2301"/>
                </a:cxn>
                <a:cxn ang="0">
                  <a:pos x="903" y="2460"/>
                </a:cxn>
                <a:cxn ang="0">
                  <a:pos x="999" y="2541"/>
                </a:cxn>
                <a:cxn ang="0">
                  <a:pos x="1135" y="2441"/>
                </a:cxn>
                <a:cxn ang="0">
                  <a:pos x="1226" y="2315"/>
                </a:cxn>
                <a:cxn ang="0">
                  <a:pos x="1320" y="2325"/>
                </a:cxn>
                <a:cxn ang="0">
                  <a:pos x="1363" y="2218"/>
                </a:cxn>
                <a:cxn ang="0">
                  <a:pos x="1474" y="2142"/>
                </a:cxn>
                <a:cxn ang="0">
                  <a:pos x="1574" y="2198"/>
                </a:cxn>
                <a:cxn ang="0">
                  <a:pos x="1706" y="2150"/>
                </a:cxn>
                <a:cxn ang="0">
                  <a:pos x="1779" y="2173"/>
                </a:cxn>
                <a:cxn ang="0">
                  <a:pos x="1904" y="2151"/>
                </a:cxn>
                <a:cxn ang="0">
                  <a:pos x="1958" y="2059"/>
                </a:cxn>
                <a:cxn ang="0">
                  <a:pos x="2064" y="2011"/>
                </a:cxn>
                <a:cxn ang="0">
                  <a:pos x="2149" y="2002"/>
                </a:cxn>
                <a:cxn ang="0">
                  <a:pos x="2177" y="1886"/>
                </a:cxn>
                <a:cxn ang="0">
                  <a:pos x="2086" y="1732"/>
                </a:cxn>
                <a:cxn ang="0">
                  <a:pos x="2023" y="1651"/>
                </a:cxn>
                <a:cxn ang="0">
                  <a:pos x="1927" y="1557"/>
                </a:cxn>
                <a:cxn ang="0">
                  <a:pos x="2031" y="1078"/>
                </a:cxn>
                <a:cxn ang="0">
                  <a:pos x="2026" y="967"/>
                </a:cxn>
                <a:cxn ang="0">
                  <a:pos x="1988" y="912"/>
                </a:cxn>
                <a:cxn ang="0">
                  <a:pos x="1957" y="1005"/>
                </a:cxn>
                <a:cxn ang="0">
                  <a:pos x="1920" y="921"/>
                </a:cxn>
                <a:cxn ang="0">
                  <a:pos x="1816" y="710"/>
                </a:cxn>
                <a:cxn ang="0">
                  <a:pos x="1648" y="482"/>
                </a:cxn>
                <a:cxn ang="0">
                  <a:pos x="1577" y="405"/>
                </a:cxn>
                <a:cxn ang="0">
                  <a:pos x="1478" y="422"/>
                </a:cxn>
                <a:cxn ang="0">
                  <a:pos x="1413" y="483"/>
                </a:cxn>
                <a:cxn ang="0">
                  <a:pos x="1296" y="581"/>
                </a:cxn>
                <a:cxn ang="0">
                  <a:pos x="1195" y="631"/>
                </a:cxn>
                <a:cxn ang="0">
                  <a:pos x="1054" y="629"/>
                </a:cxn>
                <a:cxn ang="0">
                  <a:pos x="1011" y="614"/>
                </a:cxn>
                <a:cxn ang="0">
                  <a:pos x="1064" y="419"/>
                </a:cxn>
                <a:cxn ang="0">
                  <a:pos x="1047" y="318"/>
                </a:cxn>
                <a:cxn ang="0">
                  <a:pos x="1017" y="240"/>
                </a:cxn>
                <a:cxn ang="0">
                  <a:pos x="987" y="170"/>
                </a:cxn>
                <a:cxn ang="0">
                  <a:pos x="948" y="91"/>
                </a:cxn>
                <a:cxn ang="0">
                  <a:pos x="878" y="21"/>
                </a:cxn>
              </a:cxnLst>
              <a:rect l="0" t="0" r="r" b="b"/>
              <a:pathLst>
                <a:path w="2195" h="2541">
                  <a:moveTo>
                    <a:pt x="857" y="1126"/>
                  </a:moveTo>
                  <a:lnTo>
                    <a:pt x="827" y="1131"/>
                  </a:lnTo>
                  <a:lnTo>
                    <a:pt x="812" y="1151"/>
                  </a:lnTo>
                  <a:lnTo>
                    <a:pt x="794" y="1144"/>
                  </a:lnTo>
                  <a:lnTo>
                    <a:pt x="775" y="1158"/>
                  </a:lnTo>
                  <a:lnTo>
                    <a:pt x="765" y="1153"/>
                  </a:lnTo>
                  <a:lnTo>
                    <a:pt x="752" y="1158"/>
                  </a:lnTo>
                  <a:lnTo>
                    <a:pt x="744" y="1176"/>
                  </a:lnTo>
                  <a:lnTo>
                    <a:pt x="736" y="1179"/>
                  </a:lnTo>
                  <a:lnTo>
                    <a:pt x="734" y="1204"/>
                  </a:lnTo>
                  <a:lnTo>
                    <a:pt x="727" y="1212"/>
                  </a:lnTo>
                  <a:lnTo>
                    <a:pt x="712" y="1222"/>
                  </a:lnTo>
                  <a:lnTo>
                    <a:pt x="679" y="1224"/>
                  </a:lnTo>
                  <a:lnTo>
                    <a:pt x="673" y="1245"/>
                  </a:lnTo>
                  <a:lnTo>
                    <a:pt x="686" y="1270"/>
                  </a:lnTo>
                  <a:lnTo>
                    <a:pt x="683" y="1275"/>
                  </a:lnTo>
                  <a:lnTo>
                    <a:pt x="674" y="1273"/>
                  </a:lnTo>
                  <a:lnTo>
                    <a:pt x="653" y="1292"/>
                  </a:lnTo>
                  <a:lnTo>
                    <a:pt x="638" y="1293"/>
                  </a:lnTo>
                  <a:lnTo>
                    <a:pt x="625" y="1282"/>
                  </a:lnTo>
                  <a:lnTo>
                    <a:pt x="616" y="1282"/>
                  </a:lnTo>
                  <a:lnTo>
                    <a:pt x="613" y="1268"/>
                  </a:lnTo>
                  <a:lnTo>
                    <a:pt x="600" y="1259"/>
                  </a:lnTo>
                  <a:lnTo>
                    <a:pt x="550" y="1252"/>
                  </a:lnTo>
                  <a:lnTo>
                    <a:pt x="525" y="1254"/>
                  </a:lnTo>
                  <a:lnTo>
                    <a:pt x="504" y="1262"/>
                  </a:lnTo>
                  <a:lnTo>
                    <a:pt x="497" y="1268"/>
                  </a:lnTo>
                  <a:lnTo>
                    <a:pt x="487" y="1267"/>
                  </a:lnTo>
                  <a:lnTo>
                    <a:pt x="475" y="1273"/>
                  </a:lnTo>
                  <a:lnTo>
                    <a:pt x="459" y="1267"/>
                  </a:lnTo>
                  <a:lnTo>
                    <a:pt x="437" y="1267"/>
                  </a:lnTo>
                  <a:lnTo>
                    <a:pt x="419" y="1278"/>
                  </a:lnTo>
                  <a:lnTo>
                    <a:pt x="393" y="1264"/>
                  </a:lnTo>
                  <a:lnTo>
                    <a:pt x="384" y="1265"/>
                  </a:lnTo>
                  <a:lnTo>
                    <a:pt x="373" y="1245"/>
                  </a:lnTo>
                  <a:lnTo>
                    <a:pt x="364" y="1237"/>
                  </a:lnTo>
                  <a:lnTo>
                    <a:pt x="358" y="1237"/>
                  </a:lnTo>
                  <a:lnTo>
                    <a:pt x="353" y="1230"/>
                  </a:lnTo>
                  <a:lnTo>
                    <a:pt x="321" y="1229"/>
                  </a:lnTo>
                  <a:lnTo>
                    <a:pt x="313" y="1222"/>
                  </a:lnTo>
                  <a:lnTo>
                    <a:pt x="308" y="1229"/>
                  </a:lnTo>
                  <a:lnTo>
                    <a:pt x="302" y="1224"/>
                  </a:lnTo>
                  <a:lnTo>
                    <a:pt x="288" y="1234"/>
                  </a:lnTo>
                  <a:lnTo>
                    <a:pt x="282" y="1229"/>
                  </a:lnTo>
                  <a:lnTo>
                    <a:pt x="277" y="1209"/>
                  </a:lnTo>
                  <a:lnTo>
                    <a:pt x="270" y="1206"/>
                  </a:lnTo>
                  <a:lnTo>
                    <a:pt x="263" y="1211"/>
                  </a:lnTo>
                  <a:lnTo>
                    <a:pt x="250" y="1209"/>
                  </a:lnTo>
                  <a:lnTo>
                    <a:pt x="234" y="1217"/>
                  </a:lnTo>
                  <a:lnTo>
                    <a:pt x="237" y="1171"/>
                  </a:lnTo>
                  <a:lnTo>
                    <a:pt x="224" y="1169"/>
                  </a:lnTo>
                  <a:lnTo>
                    <a:pt x="220" y="1151"/>
                  </a:lnTo>
                  <a:lnTo>
                    <a:pt x="212" y="1141"/>
                  </a:lnTo>
                  <a:lnTo>
                    <a:pt x="217" y="1129"/>
                  </a:lnTo>
                  <a:lnTo>
                    <a:pt x="225" y="1129"/>
                  </a:lnTo>
                  <a:lnTo>
                    <a:pt x="232" y="1118"/>
                  </a:lnTo>
                  <a:lnTo>
                    <a:pt x="232" y="1109"/>
                  </a:lnTo>
                  <a:lnTo>
                    <a:pt x="224" y="1093"/>
                  </a:lnTo>
                  <a:lnTo>
                    <a:pt x="224" y="1085"/>
                  </a:lnTo>
                  <a:lnTo>
                    <a:pt x="212" y="1063"/>
                  </a:lnTo>
                  <a:lnTo>
                    <a:pt x="184" y="1070"/>
                  </a:lnTo>
                  <a:lnTo>
                    <a:pt x="176" y="1056"/>
                  </a:lnTo>
                  <a:lnTo>
                    <a:pt x="179" y="1027"/>
                  </a:lnTo>
                  <a:lnTo>
                    <a:pt x="166" y="1022"/>
                  </a:lnTo>
                  <a:lnTo>
                    <a:pt x="151" y="1003"/>
                  </a:lnTo>
                  <a:lnTo>
                    <a:pt x="138" y="1010"/>
                  </a:lnTo>
                  <a:lnTo>
                    <a:pt x="133" y="1017"/>
                  </a:lnTo>
                  <a:lnTo>
                    <a:pt x="126" y="1012"/>
                  </a:lnTo>
                  <a:lnTo>
                    <a:pt x="121" y="1017"/>
                  </a:lnTo>
                  <a:lnTo>
                    <a:pt x="109" y="1015"/>
                  </a:lnTo>
                  <a:lnTo>
                    <a:pt x="104" y="1022"/>
                  </a:lnTo>
                  <a:lnTo>
                    <a:pt x="106" y="1047"/>
                  </a:lnTo>
                  <a:lnTo>
                    <a:pt x="101" y="1050"/>
                  </a:lnTo>
                  <a:lnTo>
                    <a:pt x="91" y="1045"/>
                  </a:lnTo>
                  <a:lnTo>
                    <a:pt x="98" y="1060"/>
                  </a:lnTo>
                  <a:lnTo>
                    <a:pt x="85" y="1063"/>
                  </a:lnTo>
                  <a:lnTo>
                    <a:pt x="89" y="1076"/>
                  </a:lnTo>
                  <a:lnTo>
                    <a:pt x="85" y="1080"/>
                  </a:lnTo>
                  <a:lnTo>
                    <a:pt x="78" y="1075"/>
                  </a:lnTo>
                  <a:lnTo>
                    <a:pt x="73" y="1078"/>
                  </a:lnTo>
                  <a:lnTo>
                    <a:pt x="73" y="1088"/>
                  </a:lnTo>
                  <a:lnTo>
                    <a:pt x="86" y="1106"/>
                  </a:lnTo>
                  <a:lnTo>
                    <a:pt x="76" y="1116"/>
                  </a:lnTo>
                  <a:lnTo>
                    <a:pt x="78" y="1131"/>
                  </a:lnTo>
                  <a:lnTo>
                    <a:pt x="68" y="1146"/>
                  </a:lnTo>
                  <a:lnTo>
                    <a:pt x="61" y="1148"/>
                  </a:lnTo>
                  <a:lnTo>
                    <a:pt x="58" y="1141"/>
                  </a:lnTo>
                  <a:lnTo>
                    <a:pt x="53" y="1139"/>
                  </a:lnTo>
                  <a:lnTo>
                    <a:pt x="41" y="1149"/>
                  </a:lnTo>
                  <a:lnTo>
                    <a:pt x="36" y="1158"/>
                  </a:lnTo>
                  <a:lnTo>
                    <a:pt x="7" y="1169"/>
                  </a:lnTo>
                  <a:lnTo>
                    <a:pt x="2" y="1177"/>
                  </a:lnTo>
                  <a:lnTo>
                    <a:pt x="0" y="1189"/>
                  </a:lnTo>
                  <a:lnTo>
                    <a:pt x="28" y="1219"/>
                  </a:lnTo>
                  <a:lnTo>
                    <a:pt x="27" y="1230"/>
                  </a:lnTo>
                  <a:lnTo>
                    <a:pt x="36" y="1265"/>
                  </a:lnTo>
                  <a:lnTo>
                    <a:pt x="58" y="1280"/>
                  </a:lnTo>
                  <a:lnTo>
                    <a:pt x="71" y="1317"/>
                  </a:lnTo>
                  <a:lnTo>
                    <a:pt x="88" y="1333"/>
                  </a:lnTo>
                  <a:lnTo>
                    <a:pt x="93" y="1370"/>
                  </a:lnTo>
                  <a:lnTo>
                    <a:pt x="126" y="1439"/>
                  </a:lnTo>
                  <a:lnTo>
                    <a:pt x="133" y="1482"/>
                  </a:lnTo>
                  <a:lnTo>
                    <a:pt x="141" y="1495"/>
                  </a:lnTo>
                  <a:lnTo>
                    <a:pt x="146" y="1519"/>
                  </a:lnTo>
                  <a:lnTo>
                    <a:pt x="151" y="1557"/>
                  </a:lnTo>
                  <a:lnTo>
                    <a:pt x="161" y="1593"/>
                  </a:lnTo>
                  <a:lnTo>
                    <a:pt x="171" y="1610"/>
                  </a:lnTo>
                  <a:lnTo>
                    <a:pt x="179" y="1658"/>
                  </a:lnTo>
                  <a:lnTo>
                    <a:pt x="186" y="1666"/>
                  </a:lnTo>
                  <a:lnTo>
                    <a:pt x="197" y="1719"/>
                  </a:lnTo>
                  <a:lnTo>
                    <a:pt x="239" y="1802"/>
                  </a:lnTo>
                  <a:lnTo>
                    <a:pt x="237" y="1809"/>
                  </a:lnTo>
                  <a:lnTo>
                    <a:pt x="258" y="1845"/>
                  </a:lnTo>
                  <a:lnTo>
                    <a:pt x="278" y="1901"/>
                  </a:lnTo>
                  <a:lnTo>
                    <a:pt x="297" y="1929"/>
                  </a:lnTo>
                  <a:lnTo>
                    <a:pt x="315" y="1976"/>
                  </a:lnTo>
                  <a:lnTo>
                    <a:pt x="333" y="1984"/>
                  </a:lnTo>
                  <a:lnTo>
                    <a:pt x="328" y="1958"/>
                  </a:lnTo>
                  <a:lnTo>
                    <a:pt x="356" y="1931"/>
                  </a:lnTo>
                  <a:lnTo>
                    <a:pt x="345" y="1911"/>
                  </a:lnTo>
                  <a:lnTo>
                    <a:pt x="345" y="1905"/>
                  </a:lnTo>
                  <a:lnTo>
                    <a:pt x="371" y="1903"/>
                  </a:lnTo>
                  <a:lnTo>
                    <a:pt x="374" y="1863"/>
                  </a:lnTo>
                  <a:lnTo>
                    <a:pt x="388" y="1858"/>
                  </a:lnTo>
                  <a:lnTo>
                    <a:pt x="393" y="1860"/>
                  </a:lnTo>
                  <a:lnTo>
                    <a:pt x="414" y="1880"/>
                  </a:lnTo>
                  <a:lnTo>
                    <a:pt x="426" y="1868"/>
                  </a:lnTo>
                  <a:lnTo>
                    <a:pt x="434" y="1873"/>
                  </a:lnTo>
                  <a:lnTo>
                    <a:pt x="462" y="1822"/>
                  </a:lnTo>
                  <a:lnTo>
                    <a:pt x="464" y="1800"/>
                  </a:lnTo>
                  <a:lnTo>
                    <a:pt x="474" y="1780"/>
                  </a:lnTo>
                  <a:lnTo>
                    <a:pt x="471" y="1767"/>
                  </a:lnTo>
                  <a:lnTo>
                    <a:pt x="490" y="1794"/>
                  </a:lnTo>
                  <a:lnTo>
                    <a:pt x="490" y="1779"/>
                  </a:lnTo>
                  <a:lnTo>
                    <a:pt x="495" y="1754"/>
                  </a:lnTo>
                  <a:lnTo>
                    <a:pt x="510" y="1749"/>
                  </a:lnTo>
                  <a:lnTo>
                    <a:pt x="532" y="1789"/>
                  </a:lnTo>
                  <a:lnTo>
                    <a:pt x="557" y="1792"/>
                  </a:lnTo>
                  <a:lnTo>
                    <a:pt x="565" y="1810"/>
                  </a:lnTo>
                  <a:lnTo>
                    <a:pt x="565" y="1823"/>
                  </a:lnTo>
                  <a:lnTo>
                    <a:pt x="582" y="1840"/>
                  </a:lnTo>
                  <a:lnTo>
                    <a:pt x="603" y="1848"/>
                  </a:lnTo>
                  <a:lnTo>
                    <a:pt x="605" y="1886"/>
                  </a:lnTo>
                  <a:lnTo>
                    <a:pt x="585" y="1893"/>
                  </a:lnTo>
                  <a:lnTo>
                    <a:pt x="611" y="1911"/>
                  </a:lnTo>
                  <a:lnTo>
                    <a:pt x="593" y="1921"/>
                  </a:lnTo>
                  <a:lnTo>
                    <a:pt x="591" y="1941"/>
                  </a:lnTo>
                  <a:lnTo>
                    <a:pt x="601" y="1963"/>
                  </a:lnTo>
                  <a:lnTo>
                    <a:pt x="601" y="2002"/>
                  </a:lnTo>
                  <a:lnTo>
                    <a:pt x="606" y="2017"/>
                  </a:lnTo>
                  <a:lnTo>
                    <a:pt x="618" y="2024"/>
                  </a:lnTo>
                  <a:lnTo>
                    <a:pt x="610" y="2039"/>
                  </a:lnTo>
                  <a:lnTo>
                    <a:pt x="623" y="2050"/>
                  </a:lnTo>
                  <a:lnTo>
                    <a:pt x="625" y="2062"/>
                  </a:lnTo>
                  <a:lnTo>
                    <a:pt x="616" y="2088"/>
                  </a:lnTo>
                  <a:lnTo>
                    <a:pt x="636" y="2093"/>
                  </a:lnTo>
                  <a:lnTo>
                    <a:pt x="628" y="2108"/>
                  </a:lnTo>
                  <a:lnTo>
                    <a:pt x="636" y="2108"/>
                  </a:lnTo>
                  <a:lnTo>
                    <a:pt x="636" y="2115"/>
                  </a:lnTo>
                  <a:lnTo>
                    <a:pt x="631" y="2123"/>
                  </a:lnTo>
                  <a:lnTo>
                    <a:pt x="633" y="2138"/>
                  </a:lnTo>
                  <a:lnTo>
                    <a:pt x="628" y="2138"/>
                  </a:lnTo>
                  <a:lnTo>
                    <a:pt x="638" y="2163"/>
                  </a:lnTo>
                  <a:lnTo>
                    <a:pt x="631" y="2168"/>
                  </a:lnTo>
                  <a:lnTo>
                    <a:pt x="636" y="2178"/>
                  </a:lnTo>
                  <a:lnTo>
                    <a:pt x="623" y="2190"/>
                  </a:lnTo>
                  <a:lnTo>
                    <a:pt x="621" y="2203"/>
                  </a:lnTo>
                  <a:lnTo>
                    <a:pt x="649" y="2214"/>
                  </a:lnTo>
                  <a:lnTo>
                    <a:pt x="653" y="2211"/>
                  </a:lnTo>
                  <a:lnTo>
                    <a:pt x="663" y="2213"/>
                  </a:lnTo>
                  <a:lnTo>
                    <a:pt x="666" y="2226"/>
                  </a:lnTo>
                  <a:lnTo>
                    <a:pt x="681" y="2209"/>
                  </a:lnTo>
                  <a:lnTo>
                    <a:pt x="679" y="2231"/>
                  </a:lnTo>
                  <a:lnTo>
                    <a:pt x="683" y="2236"/>
                  </a:lnTo>
                  <a:lnTo>
                    <a:pt x="684" y="2231"/>
                  </a:lnTo>
                  <a:lnTo>
                    <a:pt x="693" y="2238"/>
                  </a:lnTo>
                  <a:lnTo>
                    <a:pt x="702" y="2256"/>
                  </a:lnTo>
                  <a:lnTo>
                    <a:pt x="711" y="2248"/>
                  </a:lnTo>
                  <a:lnTo>
                    <a:pt x="717" y="2252"/>
                  </a:lnTo>
                  <a:lnTo>
                    <a:pt x="732" y="2266"/>
                  </a:lnTo>
                  <a:lnTo>
                    <a:pt x="732" y="2281"/>
                  </a:lnTo>
                  <a:lnTo>
                    <a:pt x="737" y="2269"/>
                  </a:lnTo>
                  <a:lnTo>
                    <a:pt x="739" y="2279"/>
                  </a:lnTo>
                  <a:lnTo>
                    <a:pt x="729" y="2289"/>
                  </a:lnTo>
                  <a:lnTo>
                    <a:pt x="736" y="2299"/>
                  </a:lnTo>
                  <a:lnTo>
                    <a:pt x="734" y="2322"/>
                  </a:lnTo>
                  <a:lnTo>
                    <a:pt x="714" y="2334"/>
                  </a:lnTo>
                  <a:lnTo>
                    <a:pt x="719" y="2359"/>
                  </a:lnTo>
                  <a:lnTo>
                    <a:pt x="739" y="2395"/>
                  </a:lnTo>
                  <a:lnTo>
                    <a:pt x="734" y="2400"/>
                  </a:lnTo>
                  <a:lnTo>
                    <a:pt x="732" y="2421"/>
                  </a:lnTo>
                  <a:lnTo>
                    <a:pt x="742" y="2455"/>
                  </a:lnTo>
                  <a:lnTo>
                    <a:pt x="760" y="2441"/>
                  </a:lnTo>
                  <a:lnTo>
                    <a:pt x="765" y="2392"/>
                  </a:lnTo>
                  <a:lnTo>
                    <a:pt x="772" y="2380"/>
                  </a:lnTo>
                  <a:lnTo>
                    <a:pt x="779" y="2388"/>
                  </a:lnTo>
                  <a:lnTo>
                    <a:pt x="790" y="2382"/>
                  </a:lnTo>
                  <a:lnTo>
                    <a:pt x="785" y="2375"/>
                  </a:lnTo>
                  <a:lnTo>
                    <a:pt x="792" y="2372"/>
                  </a:lnTo>
                  <a:lnTo>
                    <a:pt x="792" y="2363"/>
                  </a:lnTo>
                  <a:lnTo>
                    <a:pt x="799" y="2372"/>
                  </a:lnTo>
                  <a:lnTo>
                    <a:pt x="808" y="2367"/>
                  </a:lnTo>
                  <a:lnTo>
                    <a:pt x="812" y="2357"/>
                  </a:lnTo>
                  <a:lnTo>
                    <a:pt x="825" y="2363"/>
                  </a:lnTo>
                  <a:lnTo>
                    <a:pt x="842" y="2362"/>
                  </a:lnTo>
                  <a:lnTo>
                    <a:pt x="865" y="2335"/>
                  </a:lnTo>
                  <a:lnTo>
                    <a:pt x="870" y="2322"/>
                  </a:lnTo>
                  <a:lnTo>
                    <a:pt x="880" y="2322"/>
                  </a:lnTo>
                  <a:lnTo>
                    <a:pt x="890" y="2302"/>
                  </a:lnTo>
                  <a:lnTo>
                    <a:pt x="900" y="2301"/>
                  </a:lnTo>
                  <a:lnTo>
                    <a:pt x="896" y="2314"/>
                  </a:lnTo>
                  <a:lnTo>
                    <a:pt x="915" y="2314"/>
                  </a:lnTo>
                  <a:lnTo>
                    <a:pt x="918" y="2340"/>
                  </a:lnTo>
                  <a:lnTo>
                    <a:pt x="908" y="2339"/>
                  </a:lnTo>
                  <a:lnTo>
                    <a:pt x="896" y="2354"/>
                  </a:lnTo>
                  <a:lnTo>
                    <a:pt x="898" y="2362"/>
                  </a:lnTo>
                  <a:lnTo>
                    <a:pt x="888" y="2375"/>
                  </a:lnTo>
                  <a:lnTo>
                    <a:pt x="875" y="2368"/>
                  </a:lnTo>
                  <a:lnTo>
                    <a:pt x="890" y="2446"/>
                  </a:lnTo>
                  <a:lnTo>
                    <a:pt x="903" y="2460"/>
                  </a:lnTo>
                  <a:lnTo>
                    <a:pt x="901" y="2479"/>
                  </a:lnTo>
                  <a:lnTo>
                    <a:pt x="910" y="2489"/>
                  </a:lnTo>
                  <a:lnTo>
                    <a:pt x="928" y="2496"/>
                  </a:lnTo>
                  <a:lnTo>
                    <a:pt x="943" y="2516"/>
                  </a:lnTo>
                  <a:lnTo>
                    <a:pt x="944" y="2531"/>
                  </a:lnTo>
                  <a:lnTo>
                    <a:pt x="948" y="2527"/>
                  </a:lnTo>
                  <a:lnTo>
                    <a:pt x="963" y="2539"/>
                  </a:lnTo>
                  <a:lnTo>
                    <a:pt x="976" y="2539"/>
                  </a:lnTo>
                  <a:lnTo>
                    <a:pt x="991" y="2521"/>
                  </a:lnTo>
                  <a:lnTo>
                    <a:pt x="999" y="2541"/>
                  </a:lnTo>
                  <a:lnTo>
                    <a:pt x="1012" y="2537"/>
                  </a:lnTo>
                  <a:lnTo>
                    <a:pt x="1032" y="2541"/>
                  </a:lnTo>
                  <a:lnTo>
                    <a:pt x="1035" y="2531"/>
                  </a:lnTo>
                  <a:lnTo>
                    <a:pt x="1049" y="2524"/>
                  </a:lnTo>
                  <a:lnTo>
                    <a:pt x="1057" y="2501"/>
                  </a:lnTo>
                  <a:lnTo>
                    <a:pt x="1047" y="2466"/>
                  </a:lnTo>
                  <a:lnTo>
                    <a:pt x="1060" y="2451"/>
                  </a:lnTo>
                  <a:lnTo>
                    <a:pt x="1088" y="2445"/>
                  </a:lnTo>
                  <a:lnTo>
                    <a:pt x="1120" y="2448"/>
                  </a:lnTo>
                  <a:lnTo>
                    <a:pt x="1135" y="2441"/>
                  </a:lnTo>
                  <a:lnTo>
                    <a:pt x="1132" y="2428"/>
                  </a:lnTo>
                  <a:lnTo>
                    <a:pt x="1141" y="2403"/>
                  </a:lnTo>
                  <a:lnTo>
                    <a:pt x="1165" y="2382"/>
                  </a:lnTo>
                  <a:lnTo>
                    <a:pt x="1170" y="2362"/>
                  </a:lnTo>
                  <a:lnTo>
                    <a:pt x="1183" y="2365"/>
                  </a:lnTo>
                  <a:lnTo>
                    <a:pt x="1196" y="2359"/>
                  </a:lnTo>
                  <a:lnTo>
                    <a:pt x="1201" y="2360"/>
                  </a:lnTo>
                  <a:lnTo>
                    <a:pt x="1213" y="2347"/>
                  </a:lnTo>
                  <a:lnTo>
                    <a:pt x="1231" y="2345"/>
                  </a:lnTo>
                  <a:lnTo>
                    <a:pt x="1226" y="2315"/>
                  </a:lnTo>
                  <a:lnTo>
                    <a:pt x="1252" y="2309"/>
                  </a:lnTo>
                  <a:lnTo>
                    <a:pt x="1264" y="2320"/>
                  </a:lnTo>
                  <a:lnTo>
                    <a:pt x="1276" y="2307"/>
                  </a:lnTo>
                  <a:lnTo>
                    <a:pt x="1277" y="2314"/>
                  </a:lnTo>
                  <a:lnTo>
                    <a:pt x="1284" y="2314"/>
                  </a:lnTo>
                  <a:lnTo>
                    <a:pt x="1286" y="2322"/>
                  </a:lnTo>
                  <a:lnTo>
                    <a:pt x="1309" y="2330"/>
                  </a:lnTo>
                  <a:lnTo>
                    <a:pt x="1315" y="2327"/>
                  </a:lnTo>
                  <a:lnTo>
                    <a:pt x="1317" y="2322"/>
                  </a:lnTo>
                  <a:lnTo>
                    <a:pt x="1320" y="2325"/>
                  </a:lnTo>
                  <a:lnTo>
                    <a:pt x="1324" y="2312"/>
                  </a:lnTo>
                  <a:lnTo>
                    <a:pt x="1339" y="2307"/>
                  </a:lnTo>
                  <a:lnTo>
                    <a:pt x="1342" y="2279"/>
                  </a:lnTo>
                  <a:lnTo>
                    <a:pt x="1355" y="2267"/>
                  </a:lnTo>
                  <a:lnTo>
                    <a:pt x="1362" y="2281"/>
                  </a:lnTo>
                  <a:lnTo>
                    <a:pt x="1372" y="2262"/>
                  </a:lnTo>
                  <a:lnTo>
                    <a:pt x="1357" y="2248"/>
                  </a:lnTo>
                  <a:lnTo>
                    <a:pt x="1362" y="2243"/>
                  </a:lnTo>
                  <a:lnTo>
                    <a:pt x="1355" y="2223"/>
                  </a:lnTo>
                  <a:lnTo>
                    <a:pt x="1363" y="2218"/>
                  </a:lnTo>
                  <a:lnTo>
                    <a:pt x="1363" y="2211"/>
                  </a:lnTo>
                  <a:lnTo>
                    <a:pt x="1357" y="2196"/>
                  </a:lnTo>
                  <a:lnTo>
                    <a:pt x="1378" y="2209"/>
                  </a:lnTo>
                  <a:lnTo>
                    <a:pt x="1382" y="2186"/>
                  </a:lnTo>
                  <a:lnTo>
                    <a:pt x="1377" y="2183"/>
                  </a:lnTo>
                  <a:lnTo>
                    <a:pt x="1388" y="2176"/>
                  </a:lnTo>
                  <a:lnTo>
                    <a:pt x="1405" y="2113"/>
                  </a:lnTo>
                  <a:lnTo>
                    <a:pt x="1413" y="2112"/>
                  </a:lnTo>
                  <a:lnTo>
                    <a:pt x="1458" y="2138"/>
                  </a:lnTo>
                  <a:lnTo>
                    <a:pt x="1474" y="2142"/>
                  </a:lnTo>
                  <a:lnTo>
                    <a:pt x="1474" y="2151"/>
                  </a:lnTo>
                  <a:lnTo>
                    <a:pt x="1488" y="2156"/>
                  </a:lnTo>
                  <a:lnTo>
                    <a:pt x="1478" y="2181"/>
                  </a:lnTo>
                  <a:lnTo>
                    <a:pt x="1488" y="2186"/>
                  </a:lnTo>
                  <a:lnTo>
                    <a:pt x="1516" y="2180"/>
                  </a:lnTo>
                  <a:lnTo>
                    <a:pt x="1526" y="2198"/>
                  </a:lnTo>
                  <a:lnTo>
                    <a:pt x="1546" y="2185"/>
                  </a:lnTo>
                  <a:lnTo>
                    <a:pt x="1549" y="2199"/>
                  </a:lnTo>
                  <a:lnTo>
                    <a:pt x="1556" y="2203"/>
                  </a:lnTo>
                  <a:lnTo>
                    <a:pt x="1574" y="2198"/>
                  </a:lnTo>
                  <a:lnTo>
                    <a:pt x="1595" y="2208"/>
                  </a:lnTo>
                  <a:lnTo>
                    <a:pt x="1592" y="2223"/>
                  </a:lnTo>
                  <a:lnTo>
                    <a:pt x="1604" y="2236"/>
                  </a:lnTo>
                  <a:lnTo>
                    <a:pt x="1635" y="2203"/>
                  </a:lnTo>
                  <a:lnTo>
                    <a:pt x="1634" y="2196"/>
                  </a:lnTo>
                  <a:lnTo>
                    <a:pt x="1653" y="2158"/>
                  </a:lnTo>
                  <a:lnTo>
                    <a:pt x="1663" y="2151"/>
                  </a:lnTo>
                  <a:lnTo>
                    <a:pt x="1678" y="2151"/>
                  </a:lnTo>
                  <a:lnTo>
                    <a:pt x="1680" y="2140"/>
                  </a:lnTo>
                  <a:lnTo>
                    <a:pt x="1706" y="2150"/>
                  </a:lnTo>
                  <a:lnTo>
                    <a:pt x="1718" y="2145"/>
                  </a:lnTo>
                  <a:lnTo>
                    <a:pt x="1730" y="2132"/>
                  </a:lnTo>
                  <a:lnTo>
                    <a:pt x="1735" y="2135"/>
                  </a:lnTo>
                  <a:lnTo>
                    <a:pt x="1753" y="2132"/>
                  </a:lnTo>
                  <a:lnTo>
                    <a:pt x="1763" y="2146"/>
                  </a:lnTo>
                  <a:lnTo>
                    <a:pt x="1783" y="2153"/>
                  </a:lnTo>
                  <a:lnTo>
                    <a:pt x="1784" y="2156"/>
                  </a:lnTo>
                  <a:lnTo>
                    <a:pt x="1774" y="2168"/>
                  </a:lnTo>
                  <a:lnTo>
                    <a:pt x="1783" y="2170"/>
                  </a:lnTo>
                  <a:lnTo>
                    <a:pt x="1779" y="2173"/>
                  </a:lnTo>
                  <a:lnTo>
                    <a:pt x="1796" y="2191"/>
                  </a:lnTo>
                  <a:lnTo>
                    <a:pt x="1809" y="2171"/>
                  </a:lnTo>
                  <a:lnTo>
                    <a:pt x="1812" y="2150"/>
                  </a:lnTo>
                  <a:lnTo>
                    <a:pt x="1832" y="2150"/>
                  </a:lnTo>
                  <a:lnTo>
                    <a:pt x="1827" y="2158"/>
                  </a:lnTo>
                  <a:lnTo>
                    <a:pt x="1839" y="2181"/>
                  </a:lnTo>
                  <a:lnTo>
                    <a:pt x="1857" y="2176"/>
                  </a:lnTo>
                  <a:lnTo>
                    <a:pt x="1860" y="2160"/>
                  </a:lnTo>
                  <a:lnTo>
                    <a:pt x="1890" y="2168"/>
                  </a:lnTo>
                  <a:lnTo>
                    <a:pt x="1904" y="2151"/>
                  </a:lnTo>
                  <a:lnTo>
                    <a:pt x="1923" y="2151"/>
                  </a:lnTo>
                  <a:lnTo>
                    <a:pt x="1920" y="2145"/>
                  </a:lnTo>
                  <a:lnTo>
                    <a:pt x="1928" y="2151"/>
                  </a:lnTo>
                  <a:lnTo>
                    <a:pt x="1945" y="2150"/>
                  </a:lnTo>
                  <a:lnTo>
                    <a:pt x="1947" y="2118"/>
                  </a:lnTo>
                  <a:lnTo>
                    <a:pt x="1943" y="2107"/>
                  </a:lnTo>
                  <a:lnTo>
                    <a:pt x="1950" y="2088"/>
                  </a:lnTo>
                  <a:lnTo>
                    <a:pt x="1947" y="2084"/>
                  </a:lnTo>
                  <a:lnTo>
                    <a:pt x="1957" y="2079"/>
                  </a:lnTo>
                  <a:lnTo>
                    <a:pt x="1958" y="2059"/>
                  </a:lnTo>
                  <a:lnTo>
                    <a:pt x="1965" y="2054"/>
                  </a:lnTo>
                  <a:lnTo>
                    <a:pt x="1981" y="2049"/>
                  </a:lnTo>
                  <a:lnTo>
                    <a:pt x="1993" y="2057"/>
                  </a:lnTo>
                  <a:lnTo>
                    <a:pt x="2011" y="2050"/>
                  </a:lnTo>
                  <a:lnTo>
                    <a:pt x="2021" y="2040"/>
                  </a:lnTo>
                  <a:lnTo>
                    <a:pt x="2029" y="2045"/>
                  </a:lnTo>
                  <a:lnTo>
                    <a:pt x="2028" y="2031"/>
                  </a:lnTo>
                  <a:lnTo>
                    <a:pt x="2038" y="2027"/>
                  </a:lnTo>
                  <a:lnTo>
                    <a:pt x="2046" y="2029"/>
                  </a:lnTo>
                  <a:lnTo>
                    <a:pt x="2064" y="2011"/>
                  </a:lnTo>
                  <a:lnTo>
                    <a:pt x="2076" y="2012"/>
                  </a:lnTo>
                  <a:lnTo>
                    <a:pt x="2081" y="2007"/>
                  </a:lnTo>
                  <a:lnTo>
                    <a:pt x="2082" y="2011"/>
                  </a:lnTo>
                  <a:lnTo>
                    <a:pt x="2099" y="2004"/>
                  </a:lnTo>
                  <a:lnTo>
                    <a:pt x="2101" y="2001"/>
                  </a:lnTo>
                  <a:lnTo>
                    <a:pt x="2104" y="2002"/>
                  </a:lnTo>
                  <a:lnTo>
                    <a:pt x="2114" y="1987"/>
                  </a:lnTo>
                  <a:lnTo>
                    <a:pt x="2127" y="1997"/>
                  </a:lnTo>
                  <a:lnTo>
                    <a:pt x="2132" y="1996"/>
                  </a:lnTo>
                  <a:lnTo>
                    <a:pt x="2149" y="2002"/>
                  </a:lnTo>
                  <a:lnTo>
                    <a:pt x="2155" y="1996"/>
                  </a:lnTo>
                  <a:lnTo>
                    <a:pt x="2155" y="1976"/>
                  </a:lnTo>
                  <a:lnTo>
                    <a:pt x="2170" y="1959"/>
                  </a:lnTo>
                  <a:lnTo>
                    <a:pt x="2169" y="1948"/>
                  </a:lnTo>
                  <a:lnTo>
                    <a:pt x="2180" y="1939"/>
                  </a:lnTo>
                  <a:lnTo>
                    <a:pt x="2184" y="1929"/>
                  </a:lnTo>
                  <a:lnTo>
                    <a:pt x="2177" y="1923"/>
                  </a:lnTo>
                  <a:lnTo>
                    <a:pt x="2185" y="1915"/>
                  </a:lnTo>
                  <a:lnTo>
                    <a:pt x="2187" y="1896"/>
                  </a:lnTo>
                  <a:lnTo>
                    <a:pt x="2177" y="1886"/>
                  </a:lnTo>
                  <a:lnTo>
                    <a:pt x="2195" y="1863"/>
                  </a:lnTo>
                  <a:lnTo>
                    <a:pt x="2179" y="1858"/>
                  </a:lnTo>
                  <a:lnTo>
                    <a:pt x="2174" y="1842"/>
                  </a:lnTo>
                  <a:lnTo>
                    <a:pt x="2175" y="1810"/>
                  </a:lnTo>
                  <a:lnTo>
                    <a:pt x="2154" y="1790"/>
                  </a:lnTo>
                  <a:lnTo>
                    <a:pt x="2142" y="1789"/>
                  </a:lnTo>
                  <a:lnTo>
                    <a:pt x="2136" y="1795"/>
                  </a:lnTo>
                  <a:lnTo>
                    <a:pt x="2119" y="1772"/>
                  </a:lnTo>
                  <a:lnTo>
                    <a:pt x="2109" y="1770"/>
                  </a:lnTo>
                  <a:lnTo>
                    <a:pt x="2086" y="1732"/>
                  </a:lnTo>
                  <a:lnTo>
                    <a:pt x="2078" y="1727"/>
                  </a:lnTo>
                  <a:lnTo>
                    <a:pt x="2073" y="1729"/>
                  </a:lnTo>
                  <a:lnTo>
                    <a:pt x="2071" y="1704"/>
                  </a:lnTo>
                  <a:lnTo>
                    <a:pt x="2059" y="1706"/>
                  </a:lnTo>
                  <a:lnTo>
                    <a:pt x="2049" y="1694"/>
                  </a:lnTo>
                  <a:lnTo>
                    <a:pt x="2051" y="1686"/>
                  </a:lnTo>
                  <a:lnTo>
                    <a:pt x="2044" y="1678"/>
                  </a:lnTo>
                  <a:lnTo>
                    <a:pt x="2038" y="1679"/>
                  </a:lnTo>
                  <a:lnTo>
                    <a:pt x="2031" y="1658"/>
                  </a:lnTo>
                  <a:lnTo>
                    <a:pt x="2023" y="1651"/>
                  </a:lnTo>
                  <a:lnTo>
                    <a:pt x="2023" y="1645"/>
                  </a:lnTo>
                  <a:lnTo>
                    <a:pt x="2015" y="1631"/>
                  </a:lnTo>
                  <a:lnTo>
                    <a:pt x="2013" y="1615"/>
                  </a:lnTo>
                  <a:lnTo>
                    <a:pt x="1985" y="1608"/>
                  </a:lnTo>
                  <a:lnTo>
                    <a:pt x="1981" y="1585"/>
                  </a:lnTo>
                  <a:lnTo>
                    <a:pt x="1968" y="1588"/>
                  </a:lnTo>
                  <a:lnTo>
                    <a:pt x="1953" y="1567"/>
                  </a:lnTo>
                  <a:lnTo>
                    <a:pt x="1942" y="1563"/>
                  </a:lnTo>
                  <a:lnTo>
                    <a:pt x="1942" y="1558"/>
                  </a:lnTo>
                  <a:lnTo>
                    <a:pt x="1927" y="1557"/>
                  </a:lnTo>
                  <a:lnTo>
                    <a:pt x="1905" y="1522"/>
                  </a:lnTo>
                  <a:lnTo>
                    <a:pt x="1905" y="1507"/>
                  </a:lnTo>
                  <a:lnTo>
                    <a:pt x="2039" y="1194"/>
                  </a:lnTo>
                  <a:lnTo>
                    <a:pt x="2021" y="1187"/>
                  </a:lnTo>
                  <a:lnTo>
                    <a:pt x="2031" y="1154"/>
                  </a:lnTo>
                  <a:lnTo>
                    <a:pt x="2026" y="1149"/>
                  </a:lnTo>
                  <a:lnTo>
                    <a:pt x="2034" y="1138"/>
                  </a:lnTo>
                  <a:lnTo>
                    <a:pt x="2048" y="1095"/>
                  </a:lnTo>
                  <a:lnTo>
                    <a:pt x="2036" y="1090"/>
                  </a:lnTo>
                  <a:lnTo>
                    <a:pt x="2031" y="1078"/>
                  </a:lnTo>
                  <a:lnTo>
                    <a:pt x="2039" y="1078"/>
                  </a:lnTo>
                  <a:lnTo>
                    <a:pt x="2044" y="1070"/>
                  </a:lnTo>
                  <a:lnTo>
                    <a:pt x="2054" y="1071"/>
                  </a:lnTo>
                  <a:lnTo>
                    <a:pt x="2069" y="1017"/>
                  </a:lnTo>
                  <a:lnTo>
                    <a:pt x="2056" y="1018"/>
                  </a:lnTo>
                  <a:lnTo>
                    <a:pt x="2051" y="1028"/>
                  </a:lnTo>
                  <a:lnTo>
                    <a:pt x="2021" y="972"/>
                  </a:lnTo>
                  <a:lnTo>
                    <a:pt x="2028" y="970"/>
                  </a:lnTo>
                  <a:lnTo>
                    <a:pt x="2029" y="965"/>
                  </a:lnTo>
                  <a:lnTo>
                    <a:pt x="2026" y="967"/>
                  </a:lnTo>
                  <a:lnTo>
                    <a:pt x="2074" y="901"/>
                  </a:lnTo>
                  <a:lnTo>
                    <a:pt x="2071" y="899"/>
                  </a:lnTo>
                  <a:lnTo>
                    <a:pt x="2063" y="896"/>
                  </a:lnTo>
                  <a:lnTo>
                    <a:pt x="2015" y="901"/>
                  </a:lnTo>
                  <a:lnTo>
                    <a:pt x="2011" y="871"/>
                  </a:lnTo>
                  <a:lnTo>
                    <a:pt x="2005" y="873"/>
                  </a:lnTo>
                  <a:lnTo>
                    <a:pt x="2005" y="881"/>
                  </a:lnTo>
                  <a:lnTo>
                    <a:pt x="1988" y="884"/>
                  </a:lnTo>
                  <a:lnTo>
                    <a:pt x="1983" y="896"/>
                  </a:lnTo>
                  <a:lnTo>
                    <a:pt x="1988" y="912"/>
                  </a:lnTo>
                  <a:lnTo>
                    <a:pt x="1980" y="929"/>
                  </a:lnTo>
                  <a:lnTo>
                    <a:pt x="1990" y="940"/>
                  </a:lnTo>
                  <a:lnTo>
                    <a:pt x="1990" y="947"/>
                  </a:lnTo>
                  <a:lnTo>
                    <a:pt x="1980" y="949"/>
                  </a:lnTo>
                  <a:lnTo>
                    <a:pt x="1973" y="964"/>
                  </a:lnTo>
                  <a:lnTo>
                    <a:pt x="1968" y="962"/>
                  </a:lnTo>
                  <a:lnTo>
                    <a:pt x="1973" y="974"/>
                  </a:lnTo>
                  <a:lnTo>
                    <a:pt x="1973" y="994"/>
                  </a:lnTo>
                  <a:lnTo>
                    <a:pt x="1968" y="1002"/>
                  </a:lnTo>
                  <a:lnTo>
                    <a:pt x="1957" y="1005"/>
                  </a:lnTo>
                  <a:lnTo>
                    <a:pt x="1957" y="1015"/>
                  </a:lnTo>
                  <a:lnTo>
                    <a:pt x="1950" y="1022"/>
                  </a:lnTo>
                  <a:lnTo>
                    <a:pt x="1928" y="1003"/>
                  </a:lnTo>
                  <a:lnTo>
                    <a:pt x="1933" y="987"/>
                  </a:lnTo>
                  <a:lnTo>
                    <a:pt x="1920" y="970"/>
                  </a:lnTo>
                  <a:lnTo>
                    <a:pt x="1915" y="975"/>
                  </a:lnTo>
                  <a:lnTo>
                    <a:pt x="1909" y="965"/>
                  </a:lnTo>
                  <a:lnTo>
                    <a:pt x="1925" y="944"/>
                  </a:lnTo>
                  <a:lnTo>
                    <a:pt x="1930" y="927"/>
                  </a:lnTo>
                  <a:lnTo>
                    <a:pt x="1920" y="921"/>
                  </a:lnTo>
                  <a:lnTo>
                    <a:pt x="1928" y="902"/>
                  </a:lnTo>
                  <a:lnTo>
                    <a:pt x="1918" y="896"/>
                  </a:lnTo>
                  <a:lnTo>
                    <a:pt x="1847" y="912"/>
                  </a:lnTo>
                  <a:lnTo>
                    <a:pt x="1844" y="902"/>
                  </a:lnTo>
                  <a:lnTo>
                    <a:pt x="1851" y="878"/>
                  </a:lnTo>
                  <a:lnTo>
                    <a:pt x="1834" y="871"/>
                  </a:lnTo>
                  <a:lnTo>
                    <a:pt x="1834" y="828"/>
                  </a:lnTo>
                  <a:lnTo>
                    <a:pt x="1842" y="795"/>
                  </a:lnTo>
                  <a:lnTo>
                    <a:pt x="1796" y="763"/>
                  </a:lnTo>
                  <a:lnTo>
                    <a:pt x="1816" y="710"/>
                  </a:lnTo>
                  <a:lnTo>
                    <a:pt x="1831" y="702"/>
                  </a:lnTo>
                  <a:lnTo>
                    <a:pt x="1814" y="652"/>
                  </a:lnTo>
                  <a:lnTo>
                    <a:pt x="1801" y="641"/>
                  </a:lnTo>
                  <a:lnTo>
                    <a:pt x="1789" y="641"/>
                  </a:lnTo>
                  <a:lnTo>
                    <a:pt x="1786" y="651"/>
                  </a:lnTo>
                  <a:lnTo>
                    <a:pt x="1698" y="604"/>
                  </a:lnTo>
                  <a:lnTo>
                    <a:pt x="1721" y="568"/>
                  </a:lnTo>
                  <a:lnTo>
                    <a:pt x="1692" y="541"/>
                  </a:lnTo>
                  <a:lnTo>
                    <a:pt x="1643" y="526"/>
                  </a:lnTo>
                  <a:lnTo>
                    <a:pt x="1648" y="482"/>
                  </a:lnTo>
                  <a:lnTo>
                    <a:pt x="1634" y="460"/>
                  </a:lnTo>
                  <a:lnTo>
                    <a:pt x="1655" y="420"/>
                  </a:lnTo>
                  <a:lnTo>
                    <a:pt x="1640" y="412"/>
                  </a:lnTo>
                  <a:lnTo>
                    <a:pt x="1632" y="414"/>
                  </a:lnTo>
                  <a:lnTo>
                    <a:pt x="1635" y="394"/>
                  </a:lnTo>
                  <a:lnTo>
                    <a:pt x="1665" y="405"/>
                  </a:lnTo>
                  <a:lnTo>
                    <a:pt x="1673" y="379"/>
                  </a:lnTo>
                  <a:lnTo>
                    <a:pt x="1600" y="372"/>
                  </a:lnTo>
                  <a:lnTo>
                    <a:pt x="1595" y="409"/>
                  </a:lnTo>
                  <a:lnTo>
                    <a:pt x="1577" y="405"/>
                  </a:lnTo>
                  <a:lnTo>
                    <a:pt x="1576" y="424"/>
                  </a:lnTo>
                  <a:lnTo>
                    <a:pt x="1557" y="422"/>
                  </a:lnTo>
                  <a:lnTo>
                    <a:pt x="1544" y="493"/>
                  </a:lnTo>
                  <a:lnTo>
                    <a:pt x="1532" y="516"/>
                  </a:lnTo>
                  <a:lnTo>
                    <a:pt x="1509" y="503"/>
                  </a:lnTo>
                  <a:lnTo>
                    <a:pt x="1508" y="414"/>
                  </a:lnTo>
                  <a:lnTo>
                    <a:pt x="1491" y="415"/>
                  </a:lnTo>
                  <a:lnTo>
                    <a:pt x="1486" y="417"/>
                  </a:lnTo>
                  <a:lnTo>
                    <a:pt x="1483" y="424"/>
                  </a:lnTo>
                  <a:lnTo>
                    <a:pt x="1478" y="422"/>
                  </a:lnTo>
                  <a:lnTo>
                    <a:pt x="1478" y="437"/>
                  </a:lnTo>
                  <a:lnTo>
                    <a:pt x="1473" y="447"/>
                  </a:lnTo>
                  <a:lnTo>
                    <a:pt x="1453" y="439"/>
                  </a:lnTo>
                  <a:lnTo>
                    <a:pt x="1448" y="447"/>
                  </a:lnTo>
                  <a:lnTo>
                    <a:pt x="1440" y="447"/>
                  </a:lnTo>
                  <a:lnTo>
                    <a:pt x="1436" y="462"/>
                  </a:lnTo>
                  <a:lnTo>
                    <a:pt x="1426" y="465"/>
                  </a:lnTo>
                  <a:lnTo>
                    <a:pt x="1426" y="478"/>
                  </a:lnTo>
                  <a:lnTo>
                    <a:pt x="1417" y="477"/>
                  </a:lnTo>
                  <a:lnTo>
                    <a:pt x="1413" y="483"/>
                  </a:lnTo>
                  <a:lnTo>
                    <a:pt x="1397" y="485"/>
                  </a:lnTo>
                  <a:lnTo>
                    <a:pt x="1397" y="492"/>
                  </a:lnTo>
                  <a:lnTo>
                    <a:pt x="1385" y="500"/>
                  </a:lnTo>
                  <a:lnTo>
                    <a:pt x="1387" y="508"/>
                  </a:lnTo>
                  <a:lnTo>
                    <a:pt x="1377" y="526"/>
                  </a:lnTo>
                  <a:lnTo>
                    <a:pt x="1378" y="533"/>
                  </a:lnTo>
                  <a:lnTo>
                    <a:pt x="1359" y="556"/>
                  </a:lnTo>
                  <a:lnTo>
                    <a:pt x="1350" y="573"/>
                  </a:lnTo>
                  <a:lnTo>
                    <a:pt x="1327" y="583"/>
                  </a:lnTo>
                  <a:lnTo>
                    <a:pt x="1296" y="581"/>
                  </a:lnTo>
                  <a:lnTo>
                    <a:pt x="1287" y="586"/>
                  </a:lnTo>
                  <a:lnTo>
                    <a:pt x="1282" y="591"/>
                  </a:lnTo>
                  <a:lnTo>
                    <a:pt x="1289" y="614"/>
                  </a:lnTo>
                  <a:lnTo>
                    <a:pt x="1286" y="624"/>
                  </a:lnTo>
                  <a:lnTo>
                    <a:pt x="1266" y="642"/>
                  </a:lnTo>
                  <a:lnTo>
                    <a:pt x="1249" y="644"/>
                  </a:lnTo>
                  <a:lnTo>
                    <a:pt x="1236" y="636"/>
                  </a:lnTo>
                  <a:lnTo>
                    <a:pt x="1228" y="637"/>
                  </a:lnTo>
                  <a:lnTo>
                    <a:pt x="1224" y="642"/>
                  </a:lnTo>
                  <a:lnTo>
                    <a:pt x="1195" y="631"/>
                  </a:lnTo>
                  <a:lnTo>
                    <a:pt x="1178" y="631"/>
                  </a:lnTo>
                  <a:lnTo>
                    <a:pt x="1170" y="639"/>
                  </a:lnTo>
                  <a:lnTo>
                    <a:pt x="1151" y="637"/>
                  </a:lnTo>
                  <a:lnTo>
                    <a:pt x="1130" y="646"/>
                  </a:lnTo>
                  <a:lnTo>
                    <a:pt x="1117" y="639"/>
                  </a:lnTo>
                  <a:lnTo>
                    <a:pt x="1100" y="637"/>
                  </a:lnTo>
                  <a:lnTo>
                    <a:pt x="1090" y="626"/>
                  </a:lnTo>
                  <a:lnTo>
                    <a:pt x="1085" y="627"/>
                  </a:lnTo>
                  <a:lnTo>
                    <a:pt x="1074" y="622"/>
                  </a:lnTo>
                  <a:lnTo>
                    <a:pt x="1054" y="629"/>
                  </a:lnTo>
                  <a:lnTo>
                    <a:pt x="1054" y="636"/>
                  </a:lnTo>
                  <a:lnTo>
                    <a:pt x="1045" y="636"/>
                  </a:lnTo>
                  <a:lnTo>
                    <a:pt x="1040" y="644"/>
                  </a:lnTo>
                  <a:lnTo>
                    <a:pt x="1029" y="646"/>
                  </a:lnTo>
                  <a:lnTo>
                    <a:pt x="1022" y="657"/>
                  </a:lnTo>
                  <a:lnTo>
                    <a:pt x="1021" y="636"/>
                  </a:lnTo>
                  <a:lnTo>
                    <a:pt x="1012" y="632"/>
                  </a:lnTo>
                  <a:lnTo>
                    <a:pt x="1012" y="626"/>
                  </a:lnTo>
                  <a:lnTo>
                    <a:pt x="1006" y="619"/>
                  </a:lnTo>
                  <a:lnTo>
                    <a:pt x="1011" y="614"/>
                  </a:lnTo>
                  <a:lnTo>
                    <a:pt x="1004" y="589"/>
                  </a:lnTo>
                  <a:lnTo>
                    <a:pt x="1009" y="583"/>
                  </a:lnTo>
                  <a:lnTo>
                    <a:pt x="1009" y="559"/>
                  </a:lnTo>
                  <a:lnTo>
                    <a:pt x="1002" y="536"/>
                  </a:lnTo>
                  <a:lnTo>
                    <a:pt x="1006" y="513"/>
                  </a:lnTo>
                  <a:lnTo>
                    <a:pt x="1024" y="500"/>
                  </a:lnTo>
                  <a:lnTo>
                    <a:pt x="1030" y="480"/>
                  </a:lnTo>
                  <a:lnTo>
                    <a:pt x="1047" y="460"/>
                  </a:lnTo>
                  <a:lnTo>
                    <a:pt x="1054" y="434"/>
                  </a:lnTo>
                  <a:lnTo>
                    <a:pt x="1064" y="419"/>
                  </a:lnTo>
                  <a:lnTo>
                    <a:pt x="1054" y="410"/>
                  </a:lnTo>
                  <a:lnTo>
                    <a:pt x="1059" y="402"/>
                  </a:lnTo>
                  <a:lnTo>
                    <a:pt x="1054" y="395"/>
                  </a:lnTo>
                  <a:lnTo>
                    <a:pt x="1059" y="389"/>
                  </a:lnTo>
                  <a:lnTo>
                    <a:pt x="1052" y="379"/>
                  </a:lnTo>
                  <a:lnTo>
                    <a:pt x="1059" y="364"/>
                  </a:lnTo>
                  <a:lnTo>
                    <a:pt x="1050" y="354"/>
                  </a:lnTo>
                  <a:lnTo>
                    <a:pt x="1052" y="338"/>
                  </a:lnTo>
                  <a:lnTo>
                    <a:pt x="1045" y="333"/>
                  </a:lnTo>
                  <a:lnTo>
                    <a:pt x="1047" y="318"/>
                  </a:lnTo>
                  <a:lnTo>
                    <a:pt x="1034" y="323"/>
                  </a:lnTo>
                  <a:lnTo>
                    <a:pt x="1040" y="311"/>
                  </a:lnTo>
                  <a:lnTo>
                    <a:pt x="1032" y="308"/>
                  </a:lnTo>
                  <a:lnTo>
                    <a:pt x="1029" y="291"/>
                  </a:lnTo>
                  <a:lnTo>
                    <a:pt x="1019" y="283"/>
                  </a:lnTo>
                  <a:lnTo>
                    <a:pt x="1022" y="266"/>
                  </a:lnTo>
                  <a:lnTo>
                    <a:pt x="1014" y="266"/>
                  </a:lnTo>
                  <a:lnTo>
                    <a:pt x="1017" y="256"/>
                  </a:lnTo>
                  <a:lnTo>
                    <a:pt x="1024" y="253"/>
                  </a:lnTo>
                  <a:lnTo>
                    <a:pt x="1017" y="240"/>
                  </a:lnTo>
                  <a:lnTo>
                    <a:pt x="1007" y="231"/>
                  </a:lnTo>
                  <a:lnTo>
                    <a:pt x="1009" y="217"/>
                  </a:lnTo>
                  <a:lnTo>
                    <a:pt x="1017" y="215"/>
                  </a:lnTo>
                  <a:lnTo>
                    <a:pt x="1019" y="210"/>
                  </a:lnTo>
                  <a:lnTo>
                    <a:pt x="1006" y="213"/>
                  </a:lnTo>
                  <a:lnTo>
                    <a:pt x="1009" y="202"/>
                  </a:lnTo>
                  <a:lnTo>
                    <a:pt x="1001" y="202"/>
                  </a:lnTo>
                  <a:lnTo>
                    <a:pt x="1001" y="192"/>
                  </a:lnTo>
                  <a:lnTo>
                    <a:pt x="992" y="190"/>
                  </a:lnTo>
                  <a:lnTo>
                    <a:pt x="987" y="170"/>
                  </a:lnTo>
                  <a:lnTo>
                    <a:pt x="981" y="169"/>
                  </a:lnTo>
                  <a:lnTo>
                    <a:pt x="987" y="159"/>
                  </a:lnTo>
                  <a:lnTo>
                    <a:pt x="977" y="155"/>
                  </a:lnTo>
                  <a:lnTo>
                    <a:pt x="976" y="142"/>
                  </a:lnTo>
                  <a:lnTo>
                    <a:pt x="969" y="142"/>
                  </a:lnTo>
                  <a:lnTo>
                    <a:pt x="964" y="132"/>
                  </a:lnTo>
                  <a:lnTo>
                    <a:pt x="969" y="119"/>
                  </a:lnTo>
                  <a:lnTo>
                    <a:pt x="959" y="119"/>
                  </a:lnTo>
                  <a:lnTo>
                    <a:pt x="956" y="97"/>
                  </a:lnTo>
                  <a:lnTo>
                    <a:pt x="948" y="91"/>
                  </a:lnTo>
                  <a:lnTo>
                    <a:pt x="949" y="82"/>
                  </a:lnTo>
                  <a:lnTo>
                    <a:pt x="928" y="66"/>
                  </a:lnTo>
                  <a:lnTo>
                    <a:pt x="919" y="48"/>
                  </a:lnTo>
                  <a:lnTo>
                    <a:pt x="910" y="48"/>
                  </a:lnTo>
                  <a:lnTo>
                    <a:pt x="905" y="39"/>
                  </a:lnTo>
                  <a:lnTo>
                    <a:pt x="900" y="44"/>
                  </a:lnTo>
                  <a:lnTo>
                    <a:pt x="893" y="34"/>
                  </a:lnTo>
                  <a:lnTo>
                    <a:pt x="885" y="36"/>
                  </a:lnTo>
                  <a:lnTo>
                    <a:pt x="878" y="26"/>
                  </a:lnTo>
                  <a:lnTo>
                    <a:pt x="878" y="21"/>
                  </a:lnTo>
                  <a:lnTo>
                    <a:pt x="857" y="0"/>
                  </a:lnTo>
                  <a:lnTo>
                    <a:pt x="857" y="1126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5" name="Freeform 41"/>
            <p:cNvSpPr>
              <a:spLocks/>
            </p:cNvSpPr>
            <p:nvPr/>
          </p:nvSpPr>
          <p:spPr bwMode="auto">
            <a:xfrm>
              <a:off x="2160933" y="4233622"/>
              <a:ext cx="2659425" cy="1949504"/>
            </a:xfrm>
            <a:custGeom>
              <a:avLst/>
              <a:gdLst/>
              <a:ahLst/>
              <a:cxnLst>
                <a:cxn ang="0">
                  <a:pos x="1464" y="424"/>
                </a:cxn>
                <a:cxn ang="0">
                  <a:pos x="1415" y="383"/>
                </a:cxn>
                <a:cxn ang="0">
                  <a:pos x="1320" y="454"/>
                </a:cxn>
                <a:cxn ang="0">
                  <a:pos x="1211" y="449"/>
                </a:cxn>
                <a:cxn ang="0">
                  <a:pos x="1098" y="363"/>
                </a:cxn>
                <a:cxn ang="0">
                  <a:pos x="1048" y="469"/>
                </a:cxn>
                <a:cxn ang="0">
                  <a:pos x="1024" y="558"/>
                </a:cxn>
                <a:cxn ang="0">
                  <a:pos x="962" y="565"/>
                </a:cxn>
                <a:cxn ang="0">
                  <a:pos x="881" y="610"/>
                </a:cxn>
                <a:cxn ang="0">
                  <a:pos x="773" y="696"/>
                </a:cxn>
                <a:cxn ang="0">
                  <a:pos x="684" y="792"/>
                </a:cxn>
                <a:cxn ang="0">
                  <a:pos x="595" y="740"/>
                </a:cxn>
                <a:cxn ang="0">
                  <a:pos x="593" y="590"/>
                </a:cxn>
                <a:cxn ang="0">
                  <a:pos x="550" y="586"/>
                </a:cxn>
                <a:cxn ang="0">
                  <a:pos x="470" y="626"/>
                </a:cxn>
                <a:cxn ang="0">
                  <a:pos x="419" y="651"/>
                </a:cxn>
                <a:cxn ang="0">
                  <a:pos x="422" y="520"/>
                </a:cxn>
                <a:cxn ang="0">
                  <a:pos x="368" y="487"/>
                </a:cxn>
                <a:cxn ang="0">
                  <a:pos x="308" y="441"/>
                </a:cxn>
                <a:cxn ang="0">
                  <a:pos x="321" y="359"/>
                </a:cxn>
                <a:cxn ang="0">
                  <a:pos x="291" y="268"/>
                </a:cxn>
                <a:cxn ang="0">
                  <a:pos x="288" y="99"/>
                </a:cxn>
                <a:cxn ang="0">
                  <a:pos x="175" y="30"/>
                </a:cxn>
                <a:cxn ang="0">
                  <a:pos x="99" y="131"/>
                </a:cxn>
                <a:cxn ang="0">
                  <a:pos x="13" y="209"/>
                </a:cxn>
                <a:cxn ang="0">
                  <a:pos x="126" y="460"/>
                </a:cxn>
                <a:cxn ang="0">
                  <a:pos x="136" y="666"/>
                </a:cxn>
                <a:cxn ang="0">
                  <a:pos x="35" y="747"/>
                </a:cxn>
                <a:cxn ang="0">
                  <a:pos x="36" y="827"/>
                </a:cxn>
                <a:cxn ang="0">
                  <a:pos x="66" y="843"/>
                </a:cxn>
                <a:cxn ang="0">
                  <a:pos x="54" y="840"/>
                </a:cxn>
                <a:cxn ang="0">
                  <a:pos x="84" y="886"/>
                </a:cxn>
                <a:cxn ang="0">
                  <a:pos x="165" y="1055"/>
                </a:cxn>
                <a:cxn ang="0">
                  <a:pos x="147" y="1146"/>
                </a:cxn>
                <a:cxn ang="0">
                  <a:pos x="170" y="1229"/>
                </a:cxn>
                <a:cxn ang="0">
                  <a:pos x="257" y="1188"/>
                </a:cxn>
                <a:cxn ang="0">
                  <a:pos x="267" y="1246"/>
                </a:cxn>
                <a:cxn ang="0">
                  <a:pos x="341" y="1259"/>
                </a:cxn>
                <a:cxn ang="0">
                  <a:pos x="426" y="1342"/>
                </a:cxn>
                <a:cxn ang="0">
                  <a:pos x="510" y="1372"/>
                </a:cxn>
                <a:cxn ang="0">
                  <a:pos x="601" y="1333"/>
                </a:cxn>
                <a:cxn ang="0">
                  <a:pos x="767" y="1244"/>
                </a:cxn>
                <a:cxn ang="0">
                  <a:pos x="979" y="1249"/>
                </a:cxn>
                <a:cxn ang="0">
                  <a:pos x="1050" y="1179"/>
                </a:cxn>
                <a:cxn ang="0">
                  <a:pos x="1261" y="1151"/>
                </a:cxn>
                <a:cxn ang="0">
                  <a:pos x="1434" y="1083"/>
                </a:cxn>
                <a:cxn ang="0">
                  <a:pos x="1372" y="1037"/>
                </a:cxn>
                <a:cxn ang="0">
                  <a:pos x="1408" y="991"/>
                </a:cxn>
                <a:cxn ang="0">
                  <a:pos x="1211" y="942"/>
                </a:cxn>
                <a:cxn ang="0">
                  <a:pos x="1249" y="817"/>
                </a:cxn>
                <a:cxn ang="0">
                  <a:pos x="1300" y="735"/>
                </a:cxn>
                <a:cxn ang="0">
                  <a:pos x="1338" y="699"/>
                </a:cxn>
                <a:cxn ang="0">
                  <a:pos x="1363" y="616"/>
                </a:cxn>
                <a:cxn ang="0">
                  <a:pos x="1481" y="573"/>
                </a:cxn>
                <a:cxn ang="0">
                  <a:pos x="1531" y="528"/>
                </a:cxn>
                <a:cxn ang="0">
                  <a:pos x="1532" y="464"/>
                </a:cxn>
              </a:cxnLst>
              <a:rect l="0" t="0" r="r" b="b"/>
              <a:pathLst>
                <a:path w="1560" h="1393">
                  <a:moveTo>
                    <a:pt x="1542" y="427"/>
                  </a:moveTo>
                  <a:lnTo>
                    <a:pt x="1524" y="432"/>
                  </a:lnTo>
                  <a:lnTo>
                    <a:pt x="1512" y="409"/>
                  </a:lnTo>
                  <a:lnTo>
                    <a:pt x="1517" y="401"/>
                  </a:lnTo>
                  <a:lnTo>
                    <a:pt x="1497" y="401"/>
                  </a:lnTo>
                  <a:lnTo>
                    <a:pt x="1494" y="422"/>
                  </a:lnTo>
                  <a:lnTo>
                    <a:pt x="1481" y="442"/>
                  </a:lnTo>
                  <a:lnTo>
                    <a:pt x="1464" y="424"/>
                  </a:lnTo>
                  <a:lnTo>
                    <a:pt x="1468" y="421"/>
                  </a:lnTo>
                  <a:lnTo>
                    <a:pt x="1459" y="419"/>
                  </a:lnTo>
                  <a:lnTo>
                    <a:pt x="1469" y="407"/>
                  </a:lnTo>
                  <a:lnTo>
                    <a:pt x="1468" y="404"/>
                  </a:lnTo>
                  <a:lnTo>
                    <a:pt x="1448" y="397"/>
                  </a:lnTo>
                  <a:lnTo>
                    <a:pt x="1438" y="383"/>
                  </a:lnTo>
                  <a:lnTo>
                    <a:pt x="1420" y="386"/>
                  </a:lnTo>
                  <a:lnTo>
                    <a:pt x="1415" y="383"/>
                  </a:lnTo>
                  <a:lnTo>
                    <a:pt x="1403" y="396"/>
                  </a:lnTo>
                  <a:lnTo>
                    <a:pt x="1391" y="401"/>
                  </a:lnTo>
                  <a:lnTo>
                    <a:pt x="1365" y="391"/>
                  </a:lnTo>
                  <a:lnTo>
                    <a:pt x="1363" y="402"/>
                  </a:lnTo>
                  <a:lnTo>
                    <a:pt x="1348" y="402"/>
                  </a:lnTo>
                  <a:lnTo>
                    <a:pt x="1338" y="409"/>
                  </a:lnTo>
                  <a:lnTo>
                    <a:pt x="1319" y="447"/>
                  </a:lnTo>
                  <a:lnTo>
                    <a:pt x="1320" y="454"/>
                  </a:lnTo>
                  <a:lnTo>
                    <a:pt x="1289" y="487"/>
                  </a:lnTo>
                  <a:lnTo>
                    <a:pt x="1277" y="474"/>
                  </a:lnTo>
                  <a:lnTo>
                    <a:pt x="1280" y="459"/>
                  </a:lnTo>
                  <a:lnTo>
                    <a:pt x="1259" y="449"/>
                  </a:lnTo>
                  <a:lnTo>
                    <a:pt x="1241" y="454"/>
                  </a:lnTo>
                  <a:lnTo>
                    <a:pt x="1234" y="450"/>
                  </a:lnTo>
                  <a:lnTo>
                    <a:pt x="1231" y="436"/>
                  </a:lnTo>
                  <a:lnTo>
                    <a:pt x="1211" y="449"/>
                  </a:lnTo>
                  <a:lnTo>
                    <a:pt x="1201" y="431"/>
                  </a:lnTo>
                  <a:lnTo>
                    <a:pt x="1173" y="437"/>
                  </a:lnTo>
                  <a:lnTo>
                    <a:pt x="1163" y="432"/>
                  </a:lnTo>
                  <a:lnTo>
                    <a:pt x="1173" y="407"/>
                  </a:lnTo>
                  <a:lnTo>
                    <a:pt x="1159" y="402"/>
                  </a:lnTo>
                  <a:lnTo>
                    <a:pt x="1159" y="393"/>
                  </a:lnTo>
                  <a:lnTo>
                    <a:pt x="1143" y="389"/>
                  </a:lnTo>
                  <a:lnTo>
                    <a:pt x="1098" y="363"/>
                  </a:lnTo>
                  <a:lnTo>
                    <a:pt x="1090" y="364"/>
                  </a:lnTo>
                  <a:lnTo>
                    <a:pt x="1073" y="427"/>
                  </a:lnTo>
                  <a:lnTo>
                    <a:pt x="1062" y="434"/>
                  </a:lnTo>
                  <a:lnTo>
                    <a:pt x="1067" y="437"/>
                  </a:lnTo>
                  <a:lnTo>
                    <a:pt x="1063" y="460"/>
                  </a:lnTo>
                  <a:lnTo>
                    <a:pt x="1042" y="447"/>
                  </a:lnTo>
                  <a:lnTo>
                    <a:pt x="1048" y="462"/>
                  </a:lnTo>
                  <a:lnTo>
                    <a:pt x="1048" y="469"/>
                  </a:lnTo>
                  <a:lnTo>
                    <a:pt x="1040" y="474"/>
                  </a:lnTo>
                  <a:lnTo>
                    <a:pt x="1047" y="494"/>
                  </a:lnTo>
                  <a:lnTo>
                    <a:pt x="1042" y="499"/>
                  </a:lnTo>
                  <a:lnTo>
                    <a:pt x="1057" y="513"/>
                  </a:lnTo>
                  <a:lnTo>
                    <a:pt x="1047" y="532"/>
                  </a:lnTo>
                  <a:lnTo>
                    <a:pt x="1040" y="518"/>
                  </a:lnTo>
                  <a:lnTo>
                    <a:pt x="1027" y="530"/>
                  </a:lnTo>
                  <a:lnTo>
                    <a:pt x="1024" y="558"/>
                  </a:lnTo>
                  <a:lnTo>
                    <a:pt x="1009" y="563"/>
                  </a:lnTo>
                  <a:lnTo>
                    <a:pt x="1005" y="576"/>
                  </a:lnTo>
                  <a:lnTo>
                    <a:pt x="1002" y="573"/>
                  </a:lnTo>
                  <a:lnTo>
                    <a:pt x="1000" y="578"/>
                  </a:lnTo>
                  <a:lnTo>
                    <a:pt x="994" y="581"/>
                  </a:lnTo>
                  <a:lnTo>
                    <a:pt x="971" y="573"/>
                  </a:lnTo>
                  <a:lnTo>
                    <a:pt x="969" y="565"/>
                  </a:lnTo>
                  <a:lnTo>
                    <a:pt x="962" y="565"/>
                  </a:lnTo>
                  <a:lnTo>
                    <a:pt x="961" y="558"/>
                  </a:lnTo>
                  <a:lnTo>
                    <a:pt x="949" y="571"/>
                  </a:lnTo>
                  <a:lnTo>
                    <a:pt x="937" y="560"/>
                  </a:lnTo>
                  <a:lnTo>
                    <a:pt x="911" y="566"/>
                  </a:lnTo>
                  <a:lnTo>
                    <a:pt x="916" y="596"/>
                  </a:lnTo>
                  <a:lnTo>
                    <a:pt x="898" y="598"/>
                  </a:lnTo>
                  <a:lnTo>
                    <a:pt x="886" y="611"/>
                  </a:lnTo>
                  <a:lnTo>
                    <a:pt x="881" y="610"/>
                  </a:lnTo>
                  <a:lnTo>
                    <a:pt x="868" y="616"/>
                  </a:lnTo>
                  <a:lnTo>
                    <a:pt x="855" y="613"/>
                  </a:lnTo>
                  <a:lnTo>
                    <a:pt x="850" y="633"/>
                  </a:lnTo>
                  <a:lnTo>
                    <a:pt x="826" y="654"/>
                  </a:lnTo>
                  <a:lnTo>
                    <a:pt x="817" y="679"/>
                  </a:lnTo>
                  <a:lnTo>
                    <a:pt x="820" y="692"/>
                  </a:lnTo>
                  <a:lnTo>
                    <a:pt x="805" y="699"/>
                  </a:lnTo>
                  <a:lnTo>
                    <a:pt x="773" y="696"/>
                  </a:lnTo>
                  <a:lnTo>
                    <a:pt x="745" y="702"/>
                  </a:lnTo>
                  <a:lnTo>
                    <a:pt x="732" y="717"/>
                  </a:lnTo>
                  <a:lnTo>
                    <a:pt x="742" y="752"/>
                  </a:lnTo>
                  <a:lnTo>
                    <a:pt x="734" y="775"/>
                  </a:lnTo>
                  <a:lnTo>
                    <a:pt x="720" y="782"/>
                  </a:lnTo>
                  <a:lnTo>
                    <a:pt x="717" y="792"/>
                  </a:lnTo>
                  <a:lnTo>
                    <a:pt x="697" y="788"/>
                  </a:lnTo>
                  <a:lnTo>
                    <a:pt x="684" y="792"/>
                  </a:lnTo>
                  <a:lnTo>
                    <a:pt x="676" y="772"/>
                  </a:lnTo>
                  <a:lnTo>
                    <a:pt x="661" y="790"/>
                  </a:lnTo>
                  <a:lnTo>
                    <a:pt x="648" y="790"/>
                  </a:lnTo>
                  <a:lnTo>
                    <a:pt x="633" y="778"/>
                  </a:lnTo>
                  <a:lnTo>
                    <a:pt x="629" y="782"/>
                  </a:lnTo>
                  <a:lnTo>
                    <a:pt x="628" y="767"/>
                  </a:lnTo>
                  <a:lnTo>
                    <a:pt x="613" y="747"/>
                  </a:lnTo>
                  <a:lnTo>
                    <a:pt x="595" y="740"/>
                  </a:lnTo>
                  <a:lnTo>
                    <a:pt x="586" y="730"/>
                  </a:lnTo>
                  <a:lnTo>
                    <a:pt x="588" y="711"/>
                  </a:lnTo>
                  <a:lnTo>
                    <a:pt x="575" y="697"/>
                  </a:lnTo>
                  <a:lnTo>
                    <a:pt x="560" y="619"/>
                  </a:lnTo>
                  <a:lnTo>
                    <a:pt x="573" y="626"/>
                  </a:lnTo>
                  <a:lnTo>
                    <a:pt x="583" y="613"/>
                  </a:lnTo>
                  <a:lnTo>
                    <a:pt x="581" y="605"/>
                  </a:lnTo>
                  <a:lnTo>
                    <a:pt x="593" y="590"/>
                  </a:lnTo>
                  <a:lnTo>
                    <a:pt x="603" y="591"/>
                  </a:lnTo>
                  <a:lnTo>
                    <a:pt x="600" y="565"/>
                  </a:lnTo>
                  <a:lnTo>
                    <a:pt x="581" y="565"/>
                  </a:lnTo>
                  <a:lnTo>
                    <a:pt x="585" y="552"/>
                  </a:lnTo>
                  <a:lnTo>
                    <a:pt x="575" y="553"/>
                  </a:lnTo>
                  <a:lnTo>
                    <a:pt x="565" y="573"/>
                  </a:lnTo>
                  <a:lnTo>
                    <a:pt x="555" y="573"/>
                  </a:lnTo>
                  <a:lnTo>
                    <a:pt x="550" y="586"/>
                  </a:lnTo>
                  <a:lnTo>
                    <a:pt x="527" y="613"/>
                  </a:lnTo>
                  <a:lnTo>
                    <a:pt x="510" y="614"/>
                  </a:lnTo>
                  <a:lnTo>
                    <a:pt x="497" y="608"/>
                  </a:lnTo>
                  <a:lnTo>
                    <a:pt x="493" y="618"/>
                  </a:lnTo>
                  <a:lnTo>
                    <a:pt x="484" y="623"/>
                  </a:lnTo>
                  <a:lnTo>
                    <a:pt x="477" y="614"/>
                  </a:lnTo>
                  <a:lnTo>
                    <a:pt x="477" y="623"/>
                  </a:lnTo>
                  <a:lnTo>
                    <a:pt x="470" y="626"/>
                  </a:lnTo>
                  <a:lnTo>
                    <a:pt x="475" y="633"/>
                  </a:lnTo>
                  <a:lnTo>
                    <a:pt x="464" y="639"/>
                  </a:lnTo>
                  <a:lnTo>
                    <a:pt x="457" y="631"/>
                  </a:lnTo>
                  <a:lnTo>
                    <a:pt x="450" y="643"/>
                  </a:lnTo>
                  <a:lnTo>
                    <a:pt x="445" y="692"/>
                  </a:lnTo>
                  <a:lnTo>
                    <a:pt x="427" y="706"/>
                  </a:lnTo>
                  <a:lnTo>
                    <a:pt x="417" y="672"/>
                  </a:lnTo>
                  <a:lnTo>
                    <a:pt x="419" y="651"/>
                  </a:lnTo>
                  <a:lnTo>
                    <a:pt x="424" y="646"/>
                  </a:lnTo>
                  <a:lnTo>
                    <a:pt x="404" y="610"/>
                  </a:lnTo>
                  <a:lnTo>
                    <a:pt x="399" y="585"/>
                  </a:lnTo>
                  <a:lnTo>
                    <a:pt x="419" y="573"/>
                  </a:lnTo>
                  <a:lnTo>
                    <a:pt x="421" y="550"/>
                  </a:lnTo>
                  <a:lnTo>
                    <a:pt x="414" y="540"/>
                  </a:lnTo>
                  <a:lnTo>
                    <a:pt x="424" y="530"/>
                  </a:lnTo>
                  <a:lnTo>
                    <a:pt x="422" y="520"/>
                  </a:lnTo>
                  <a:lnTo>
                    <a:pt x="417" y="532"/>
                  </a:lnTo>
                  <a:lnTo>
                    <a:pt x="417" y="517"/>
                  </a:lnTo>
                  <a:lnTo>
                    <a:pt x="402" y="503"/>
                  </a:lnTo>
                  <a:lnTo>
                    <a:pt x="396" y="499"/>
                  </a:lnTo>
                  <a:lnTo>
                    <a:pt x="387" y="507"/>
                  </a:lnTo>
                  <a:lnTo>
                    <a:pt x="378" y="489"/>
                  </a:lnTo>
                  <a:lnTo>
                    <a:pt x="369" y="482"/>
                  </a:lnTo>
                  <a:lnTo>
                    <a:pt x="368" y="487"/>
                  </a:lnTo>
                  <a:lnTo>
                    <a:pt x="364" y="482"/>
                  </a:lnTo>
                  <a:lnTo>
                    <a:pt x="366" y="460"/>
                  </a:lnTo>
                  <a:lnTo>
                    <a:pt x="351" y="477"/>
                  </a:lnTo>
                  <a:lnTo>
                    <a:pt x="348" y="464"/>
                  </a:lnTo>
                  <a:lnTo>
                    <a:pt x="338" y="462"/>
                  </a:lnTo>
                  <a:lnTo>
                    <a:pt x="334" y="465"/>
                  </a:lnTo>
                  <a:lnTo>
                    <a:pt x="306" y="454"/>
                  </a:lnTo>
                  <a:lnTo>
                    <a:pt x="308" y="441"/>
                  </a:lnTo>
                  <a:lnTo>
                    <a:pt x="321" y="429"/>
                  </a:lnTo>
                  <a:lnTo>
                    <a:pt x="316" y="419"/>
                  </a:lnTo>
                  <a:lnTo>
                    <a:pt x="323" y="414"/>
                  </a:lnTo>
                  <a:lnTo>
                    <a:pt x="313" y="389"/>
                  </a:lnTo>
                  <a:lnTo>
                    <a:pt x="318" y="389"/>
                  </a:lnTo>
                  <a:lnTo>
                    <a:pt x="316" y="374"/>
                  </a:lnTo>
                  <a:lnTo>
                    <a:pt x="321" y="366"/>
                  </a:lnTo>
                  <a:lnTo>
                    <a:pt x="321" y="359"/>
                  </a:lnTo>
                  <a:lnTo>
                    <a:pt x="313" y="359"/>
                  </a:lnTo>
                  <a:lnTo>
                    <a:pt x="321" y="344"/>
                  </a:lnTo>
                  <a:lnTo>
                    <a:pt x="301" y="339"/>
                  </a:lnTo>
                  <a:lnTo>
                    <a:pt x="310" y="313"/>
                  </a:lnTo>
                  <a:lnTo>
                    <a:pt x="308" y="301"/>
                  </a:lnTo>
                  <a:lnTo>
                    <a:pt x="295" y="290"/>
                  </a:lnTo>
                  <a:lnTo>
                    <a:pt x="303" y="275"/>
                  </a:lnTo>
                  <a:lnTo>
                    <a:pt x="291" y="268"/>
                  </a:lnTo>
                  <a:lnTo>
                    <a:pt x="286" y="253"/>
                  </a:lnTo>
                  <a:lnTo>
                    <a:pt x="286" y="214"/>
                  </a:lnTo>
                  <a:lnTo>
                    <a:pt x="276" y="192"/>
                  </a:lnTo>
                  <a:lnTo>
                    <a:pt x="278" y="172"/>
                  </a:lnTo>
                  <a:lnTo>
                    <a:pt x="296" y="162"/>
                  </a:lnTo>
                  <a:lnTo>
                    <a:pt x="270" y="144"/>
                  </a:lnTo>
                  <a:lnTo>
                    <a:pt x="290" y="137"/>
                  </a:lnTo>
                  <a:lnTo>
                    <a:pt x="288" y="99"/>
                  </a:lnTo>
                  <a:lnTo>
                    <a:pt x="267" y="91"/>
                  </a:lnTo>
                  <a:lnTo>
                    <a:pt x="250" y="74"/>
                  </a:lnTo>
                  <a:lnTo>
                    <a:pt x="250" y="61"/>
                  </a:lnTo>
                  <a:lnTo>
                    <a:pt x="242" y="43"/>
                  </a:lnTo>
                  <a:lnTo>
                    <a:pt x="217" y="40"/>
                  </a:lnTo>
                  <a:lnTo>
                    <a:pt x="195" y="0"/>
                  </a:lnTo>
                  <a:lnTo>
                    <a:pt x="180" y="5"/>
                  </a:lnTo>
                  <a:lnTo>
                    <a:pt x="175" y="30"/>
                  </a:lnTo>
                  <a:lnTo>
                    <a:pt x="175" y="45"/>
                  </a:lnTo>
                  <a:lnTo>
                    <a:pt x="156" y="18"/>
                  </a:lnTo>
                  <a:lnTo>
                    <a:pt x="159" y="31"/>
                  </a:lnTo>
                  <a:lnTo>
                    <a:pt x="149" y="51"/>
                  </a:lnTo>
                  <a:lnTo>
                    <a:pt x="147" y="73"/>
                  </a:lnTo>
                  <a:lnTo>
                    <a:pt x="119" y="124"/>
                  </a:lnTo>
                  <a:lnTo>
                    <a:pt x="111" y="119"/>
                  </a:lnTo>
                  <a:lnTo>
                    <a:pt x="99" y="131"/>
                  </a:lnTo>
                  <a:lnTo>
                    <a:pt x="78" y="111"/>
                  </a:lnTo>
                  <a:lnTo>
                    <a:pt x="73" y="109"/>
                  </a:lnTo>
                  <a:lnTo>
                    <a:pt x="59" y="114"/>
                  </a:lnTo>
                  <a:lnTo>
                    <a:pt x="56" y="154"/>
                  </a:lnTo>
                  <a:lnTo>
                    <a:pt x="30" y="156"/>
                  </a:lnTo>
                  <a:lnTo>
                    <a:pt x="30" y="162"/>
                  </a:lnTo>
                  <a:lnTo>
                    <a:pt x="41" y="182"/>
                  </a:lnTo>
                  <a:lnTo>
                    <a:pt x="13" y="209"/>
                  </a:lnTo>
                  <a:lnTo>
                    <a:pt x="18" y="235"/>
                  </a:lnTo>
                  <a:lnTo>
                    <a:pt x="0" y="227"/>
                  </a:lnTo>
                  <a:lnTo>
                    <a:pt x="26" y="260"/>
                  </a:lnTo>
                  <a:lnTo>
                    <a:pt x="35" y="290"/>
                  </a:lnTo>
                  <a:lnTo>
                    <a:pt x="84" y="358"/>
                  </a:lnTo>
                  <a:lnTo>
                    <a:pt x="112" y="412"/>
                  </a:lnTo>
                  <a:lnTo>
                    <a:pt x="114" y="436"/>
                  </a:lnTo>
                  <a:lnTo>
                    <a:pt x="126" y="460"/>
                  </a:lnTo>
                  <a:lnTo>
                    <a:pt x="122" y="474"/>
                  </a:lnTo>
                  <a:lnTo>
                    <a:pt x="134" y="517"/>
                  </a:lnTo>
                  <a:lnTo>
                    <a:pt x="131" y="528"/>
                  </a:lnTo>
                  <a:lnTo>
                    <a:pt x="142" y="581"/>
                  </a:lnTo>
                  <a:lnTo>
                    <a:pt x="141" y="593"/>
                  </a:lnTo>
                  <a:lnTo>
                    <a:pt x="134" y="593"/>
                  </a:lnTo>
                  <a:lnTo>
                    <a:pt x="139" y="639"/>
                  </a:lnTo>
                  <a:lnTo>
                    <a:pt x="136" y="666"/>
                  </a:lnTo>
                  <a:lnTo>
                    <a:pt x="117" y="709"/>
                  </a:lnTo>
                  <a:lnTo>
                    <a:pt x="93" y="737"/>
                  </a:lnTo>
                  <a:lnTo>
                    <a:pt x="73" y="740"/>
                  </a:lnTo>
                  <a:lnTo>
                    <a:pt x="51" y="714"/>
                  </a:lnTo>
                  <a:lnTo>
                    <a:pt x="46" y="722"/>
                  </a:lnTo>
                  <a:lnTo>
                    <a:pt x="40" y="719"/>
                  </a:lnTo>
                  <a:lnTo>
                    <a:pt x="33" y="727"/>
                  </a:lnTo>
                  <a:lnTo>
                    <a:pt x="35" y="747"/>
                  </a:lnTo>
                  <a:lnTo>
                    <a:pt x="21" y="754"/>
                  </a:lnTo>
                  <a:lnTo>
                    <a:pt x="30" y="765"/>
                  </a:lnTo>
                  <a:lnTo>
                    <a:pt x="25" y="780"/>
                  </a:lnTo>
                  <a:lnTo>
                    <a:pt x="31" y="787"/>
                  </a:lnTo>
                  <a:lnTo>
                    <a:pt x="28" y="807"/>
                  </a:lnTo>
                  <a:lnTo>
                    <a:pt x="35" y="813"/>
                  </a:lnTo>
                  <a:lnTo>
                    <a:pt x="33" y="822"/>
                  </a:lnTo>
                  <a:lnTo>
                    <a:pt x="36" y="827"/>
                  </a:lnTo>
                  <a:lnTo>
                    <a:pt x="46" y="817"/>
                  </a:lnTo>
                  <a:lnTo>
                    <a:pt x="51" y="823"/>
                  </a:lnTo>
                  <a:lnTo>
                    <a:pt x="46" y="812"/>
                  </a:lnTo>
                  <a:lnTo>
                    <a:pt x="51" y="808"/>
                  </a:lnTo>
                  <a:lnTo>
                    <a:pt x="58" y="810"/>
                  </a:lnTo>
                  <a:lnTo>
                    <a:pt x="58" y="812"/>
                  </a:lnTo>
                  <a:lnTo>
                    <a:pt x="66" y="817"/>
                  </a:lnTo>
                  <a:lnTo>
                    <a:pt x="66" y="843"/>
                  </a:lnTo>
                  <a:lnTo>
                    <a:pt x="81" y="855"/>
                  </a:lnTo>
                  <a:lnTo>
                    <a:pt x="79" y="865"/>
                  </a:lnTo>
                  <a:lnTo>
                    <a:pt x="89" y="866"/>
                  </a:lnTo>
                  <a:lnTo>
                    <a:pt x="88" y="871"/>
                  </a:lnTo>
                  <a:lnTo>
                    <a:pt x="81" y="875"/>
                  </a:lnTo>
                  <a:lnTo>
                    <a:pt x="64" y="855"/>
                  </a:lnTo>
                  <a:lnTo>
                    <a:pt x="61" y="840"/>
                  </a:lnTo>
                  <a:lnTo>
                    <a:pt x="54" y="840"/>
                  </a:lnTo>
                  <a:lnTo>
                    <a:pt x="59" y="836"/>
                  </a:lnTo>
                  <a:lnTo>
                    <a:pt x="58" y="831"/>
                  </a:lnTo>
                  <a:lnTo>
                    <a:pt x="51" y="831"/>
                  </a:lnTo>
                  <a:lnTo>
                    <a:pt x="53" y="838"/>
                  </a:lnTo>
                  <a:lnTo>
                    <a:pt x="46" y="843"/>
                  </a:lnTo>
                  <a:lnTo>
                    <a:pt x="51" y="853"/>
                  </a:lnTo>
                  <a:lnTo>
                    <a:pt x="63" y="858"/>
                  </a:lnTo>
                  <a:lnTo>
                    <a:pt x="84" y="886"/>
                  </a:lnTo>
                  <a:lnTo>
                    <a:pt x="96" y="911"/>
                  </a:lnTo>
                  <a:lnTo>
                    <a:pt x="98" y="924"/>
                  </a:lnTo>
                  <a:lnTo>
                    <a:pt x="132" y="962"/>
                  </a:lnTo>
                  <a:lnTo>
                    <a:pt x="137" y="974"/>
                  </a:lnTo>
                  <a:lnTo>
                    <a:pt x="132" y="989"/>
                  </a:lnTo>
                  <a:lnTo>
                    <a:pt x="144" y="992"/>
                  </a:lnTo>
                  <a:lnTo>
                    <a:pt x="165" y="1035"/>
                  </a:lnTo>
                  <a:lnTo>
                    <a:pt x="165" y="1055"/>
                  </a:lnTo>
                  <a:lnTo>
                    <a:pt x="177" y="1085"/>
                  </a:lnTo>
                  <a:lnTo>
                    <a:pt x="169" y="1100"/>
                  </a:lnTo>
                  <a:lnTo>
                    <a:pt x="154" y="1095"/>
                  </a:lnTo>
                  <a:lnTo>
                    <a:pt x="147" y="1118"/>
                  </a:lnTo>
                  <a:lnTo>
                    <a:pt x="132" y="1140"/>
                  </a:lnTo>
                  <a:lnTo>
                    <a:pt x="141" y="1146"/>
                  </a:lnTo>
                  <a:lnTo>
                    <a:pt x="146" y="1141"/>
                  </a:lnTo>
                  <a:lnTo>
                    <a:pt x="147" y="1146"/>
                  </a:lnTo>
                  <a:lnTo>
                    <a:pt x="142" y="1168"/>
                  </a:lnTo>
                  <a:lnTo>
                    <a:pt x="136" y="1174"/>
                  </a:lnTo>
                  <a:lnTo>
                    <a:pt x="147" y="1188"/>
                  </a:lnTo>
                  <a:lnTo>
                    <a:pt x="151" y="1214"/>
                  </a:lnTo>
                  <a:lnTo>
                    <a:pt x="160" y="1231"/>
                  </a:lnTo>
                  <a:lnTo>
                    <a:pt x="172" y="1241"/>
                  </a:lnTo>
                  <a:lnTo>
                    <a:pt x="179" y="1241"/>
                  </a:lnTo>
                  <a:lnTo>
                    <a:pt x="170" y="1229"/>
                  </a:lnTo>
                  <a:lnTo>
                    <a:pt x="174" y="1201"/>
                  </a:lnTo>
                  <a:lnTo>
                    <a:pt x="160" y="1186"/>
                  </a:lnTo>
                  <a:lnTo>
                    <a:pt x="164" y="1171"/>
                  </a:lnTo>
                  <a:lnTo>
                    <a:pt x="172" y="1161"/>
                  </a:lnTo>
                  <a:lnTo>
                    <a:pt x="210" y="1150"/>
                  </a:lnTo>
                  <a:lnTo>
                    <a:pt x="247" y="1155"/>
                  </a:lnTo>
                  <a:lnTo>
                    <a:pt x="268" y="1178"/>
                  </a:lnTo>
                  <a:lnTo>
                    <a:pt x="257" y="1188"/>
                  </a:lnTo>
                  <a:lnTo>
                    <a:pt x="265" y="1208"/>
                  </a:lnTo>
                  <a:lnTo>
                    <a:pt x="255" y="1222"/>
                  </a:lnTo>
                  <a:lnTo>
                    <a:pt x="260" y="1236"/>
                  </a:lnTo>
                  <a:lnTo>
                    <a:pt x="253" y="1237"/>
                  </a:lnTo>
                  <a:lnTo>
                    <a:pt x="258" y="1251"/>
                  </a:lnTo>
                  <a:lnTo>
                    <a:pt x="262" y="1247"/>
                  </a:lnTo>
                  <a:lnTo>
                    <a:pt x="267" y="1251"/>
                  </a:lnTo>
                  <a:lnTo>
                    <a:pt x="267" y="1246"/>
                  </a:lnTo>
                  <a:lnTo>
                    <a:pt x="275" y="1247"/>
                  </a:lnTo>
                  <a:lnTo>
                    <a:pt x="278" y="1241"/>
                  </a:lnTo>
                  <a:lnTo>
                    <a:pt x="291" y="1242"/>
                  </a:lnTo>
                  <a:lnTo>
                    <a:pt x="310" y="1236"/>
                  </a:lnTo>
                  <a:lnTo>
                    <a:pt x="325" y="1246"/>
                  </a:lnTo>
                  <a:lnTo>
                    <a:pt x="329" y="1259"/>
                  </a:lnTo>
                  <a:lnTo>
                    <a:pt x="334" y="1262"/>
                  </a:lnTo>
                  <a:lnTo>
                    <a:pt x="341" y="1259"/>
                  </a:lnTo>
                  <a:lnTo>
                    <a:pt x="353" y="1267"/>
                  </a:lnTo>
                  <a:lnTo>
                    <a:pt x="366" y="1257"/>
                  </a:lnTo>
                  <a:lnTo>
                    <a:pt x="384" y="1277"/>
                  </a:lnTo>
                  <a:lnTo>
                    <a:pt x="391" y="1300"/>
                  </a:lnTo>
                  <a:lnTo>
                    <a:pt x="381" y="1319"/>
                  </a:lnTo>
                  <a:lnTo>
                    <a:pt x="399" y="1320"/>
                  </a:lnTo>
                  <a:lnTo>
                    <a:pt x="409" y="1337"/>
                  </a:lnTo>
                  <a:lnTo>
                    <a:pt x="426" y="1342"/>
                  </a:lnTo>
                  <a:lnTo>
                    <a:pt x="432" y="1353"/>
                  </a:lnTo>
                  <a:lnTo>
                    <a:pt x="442" y="1358"/>
                  </a:lnTo>
                  <a:lnTo>
                    <a:pt x="444" y="1365"/>
                  </a:lnTo>
                  <a:lnTo>
                    <a:pt x="452" y="1368"/>
                  </a:lnTo>
                  <a:lnTo>
                    <a:pt x="454" y="1376"/>
                  </a:lnTo>
                  <a:lnTo>
                    <a:pt x="464" y="1376"/>
                  </a:lnTo>
                  <a:lnTo>
                    <a:pt x="469" y="1370"/>
                  </a:lnTo>
                  <a:lnTo>
                    <a:pt x="510" y="1372"/>
                  </a:lnTo>
                  <a:lnTo>
                    <a:pt x="533" y="1391"/>
                  </a:lnTo>
                  <a:lnTo>
                    <a:pt x="543" y="1393"/>
                  </a:lnTo>
                  <a:lnTo>
                    <a:pt x="556" y="1385"/>
                  </a:lnTo>
                  <a:lnTo>
                    <a:pt x="553" y="1375"/>
                  </a:lnTo>
                  <a:lnTo>
                    <a:pt x="560" y="1362"/>
                  </a:lnTo>
                  <a:lnTo>
                    <a:pt x="581" y="1348"/>
                  </a:lnTo>
                  <a:lnTo>
                    <a:pt x="598" y="1348"/>
                  </a:lnTo>
                  <a:lnTo>
                    <a:pt x="601" y="1333"/>
                  </a:lnTo>
                  <a:lnTo>
                    <a:pt x="638" y="1309"/>
                  </a:lnTo>
                  <a:lnTo>
                    <a:pt x="649" y="1290"/>
                  </a:lnTo>
                  <a:lnTo>
                    <a:pt x="669" y="1277"/>
                  </a:lnTo>
                  <a:lnTo>
                    <a:pt x="699" y="1270"/>
                  </a:lnTo>
                  <a:lnTo>
                    <a:pt x="745" y="1279"/>
                  </a:lnTo>
                  <a:lnTo>
                    <a:pt x="752" y="1270"/>
                  </a:lnTo>
                  <a:lnTo>
                    <a:pt x="747" y="1254"/>
                  </a:lnTo>
                  <a:lnTo>
                    <a:pt x="767" y="1244"/>
                  </a:lnTo>
                  <a:lnTo>
                    <a:pt x="807" y="1247"/>
                  </a:lnTo>
                  <a:lnTo>
                    <a:pt x="855" y="1267"/>
                  </a:lnTo>
                  <a:lnTo>
                    <a:pt x="873" y="1262"/>
                  </a:lnTo>
                  <a:lnTo>
                    <a:pt x="886" y="1252"/>
                  </a:lnTo>
                  <a:lnTo>
                    <a:pt x="886" y="1246"/>
                  </a:lnTo>
                  <a:lnTo>
                    <a:pt x="908" y="1241"/>
                  </a:lnTo>
                  <a:lnTo>
                    <a:pt x="951" y="1252"/>
                  </a:lnTo>
                  <a:lnTo>
                    <a:pt x="979" y="1249"/>
                  </a:lnTo>
                  <a:lnTo>
                    <a:pt x="1004" y="1236"/>
                  </a:lnTo>
                  <a:lnTo>
                    <a:pt x="1002" y="1229"/>
                  </a:lnTo>
                  <a:lnTo>
                    <a:pt x="1010" y="1222"/>
                  </a:lnTo>
                  <a:lnTo>
                    <a:pt x="1004" y="1219"/>
                  </a:lnTo>
                  <a:lnTo>
                    <a:pt x="1002" y="1212"/>
                  </a:lnTo>
                  <a:lnTo>
                    <a:pt x="1014" y="1199"/>
                  </a:lnTo>
                  <a:lnTo>
                    <a:pt x="1062" y="1186"/>
                  </a:lnTo>
                  <a:lnTo>
                    <a:pt x="1050" y="1179"/>
                  </a:lnTo>
                  <a:lnTo>
                    <a:pt x="1053" y="1163"/>
                  </a:lnTo>
                  <a:lnTo>
                    <a:pt x="1077" y="1146"/>
                  </a:lnTo>
                  <a:lnTo>
                    <a:pt x="1141" y="1143"/>
                  </a:lnTo>
                  <a:lnTo>
                    <a:pt x="1164" y="1125"/>
                  </a:lnTo>
                  <a:lnTo>
                    <a:pt x="1208" y="1140"/>
                  </a:lnTo>
                  <a:lnTo>
                    <a:pt x="1216" y="1136"/>
                  </a:lnTo>
                  <a:lnTo>
                    <a:pt x="1261" y="1156"/>
                  </a:lnTo>
                  <a:lnTo>
                    <a:pt x="1261" y="1151"/>
                  </a:lnTo>
                  <a:lnTo>
                    <a:pt x="1267" y="1150"/>
                  </a:lnTo>
                  <a:lnTo>
                    <a:pt x="1363" y="1163"/>
                  </a:lnTo>
                  <a:lnTo>
                    <a:pt x="1355" y="1158"/>
                  </a:lnTo>
                  <a:lnTo>
                    <a:pt x="1358" y="1140"/>
                  </a:lnTo>
                  <a:lnTo>
                    <a:pt x="1375" y="1128"/>
                  </a:lnTo>
                  <a:lnTo>
                    <a:pt x="1421" y="1121"/>
                  </a:lnTo>
                  <a:lnTo>
                    <a:pt x="1418" y="1100"/>
                  </a:lnTo>
                  <a:lnTo>
                    <a:pt x="1434" y="1083"/>
                  </a:lnTo>
                  <a:lnTo>
                    <a:pt x="1400" y="1072"/>
                  </a:lnTo>
                  <a:lnTo>
                    <a:pt x="1400" y="1062"/>
                  </a:lnTo>
                  <a:lnTo>
                    <a:pt x="1390" y="1057"/>
                  </a:lnTo>
                  <a:lnTo>
                    <a:pt x="1383" y="1060"/>
                  </a:lnTo>
                  <a:lnTo>
                    <a:pt x="1383" y="1065"/>
                  </a:lnTo>
                  <a:lnTo>
                    <a:pt x="1360" y="1062"/>
                  </a:lnTo>
                  <a:lnTo>
                    <a:pt x="1368" y="1052"/>
                  </a:lnTo>
                  <a:lnTo>
                    <a:pt x="1372" y="1037"/>
                  </a:lnTo>
                  <a:lnTo>
                    <a:pt x="1395" y="1032"/>
                  </a:lnTo>
                  <a:lnTo>
                    <a:pt x="1400" y="1015"/>
                  </a:lnTo>
                  <a:lnTo>
                    <a:pt x="1406" y="1022"/>
                  </a:lnTo>
                  <a:lnTo>
                    <a:pt x="1426" y="1022"/>
                  </a:lnTo>
                  <a:lnTo>
                    <a:pt x="1428" y="1007"/>
                  </a:lnTo>
                  <a:lnTo>
                    <a:pt x="1415" y="997"/>
                  </a:lnTo>
                  <a:lnTo>
                    <a:pt x="1413" y="991"/>
                  </a:lnTo>
                  <a:lnTo>
                    <a:pt x="1408" y="991"/>
                  </a:lnTo>
                  <a:lnTo>
                    <a:pt x="1411" y="967"/>
                  </a:lnTo>
                  <a:lnTo>
                    <a:pt x="1385" y="951"/>
                  </a:lnTo>
                  <a:lnTo>
                    <a:pt x="1350" y="949"/>
                  </a:lnTo>
                  <a:lnTo>
                    <a:pt x="1353" y="956"/>
                  </a:lnTo>
                  <a:lnTo>
                    <a:pt x="1337" y="933"/>
                  </a:lnTo>
                  <a:lnTo>
                    <a:pt x="1297" y="933"/>
                  </a:lnTo>
                  <a:lnTo>
                    <a:pt x="1249" y="946"/>
                  </a:lnTo>
                  <a:lnTo>
                    <a:pt x="1211" y="942"/>
                  </a:lnTo>
                  <a:lnTo>
                    <a:pt x="1201" y="934"/>
                  </a:lnTo>
                  <a:lnTo>
                    <a:pt x="1203" y="913"/>
                  </a:lnTo>
                  <a:lnTo>
                    <a:pt x="1211" y="913"/>
                  </a:lnTo>
                  <a:lnTo>
                    <a:pt x="1214" y="906"/>
                  </a:lnTo>
                  <a:lnTo>
                    <a:pt x="1239" y="855"/>
                  </a:lnTo>
                  <a:lnTo>
                    <a:pt x="1254" y="833"/>
                  </a:lnTo>
                  <a:lnTo>
                    <a:pt x="1256" y="823"/>
                  </a:lnTo>
                  <a:lnTo>
                    <a:pt x="1249" y="817"/>
                  </a:lnTo>
                  <a:lnTo>
                    <a:pt x="1257" y="807"/>
                  </a:lnTo>
                  <a:lnTo>
                    <a:pt x="1252" y="793"/>
                  </a:lnTo>
                  <a:lnTo>
                    <a:pt x="1266" y="777"/>
                  </a:lnTo>
                  <a:lnTo>
                    <a:pt x="1267" y="769"/>
                  </a:lnTo>
                  <a:lnTo>
                    <a:pt x="1289" y="769"/>
                  </a:lnTo>
                  <a:lnTo>
                    <a:pt x="1294" y="764"/>
                  </a:lnTo>
                  <a:lnTo>
                    <a:pt x="1287" y="745"/>
                  </a:lnTo>
                  <a:lnTo>
                    <a:pt x="1300" y="735"/>
                  </a:lnTo>
                  <a:lnTo>
                    <a:pt x="1310" y="735"/>
                  </a:lnTo>
                  <a:lnTo>
                    <a:pt x="1314" y="742"/>
                  </a:lnTo>
                  <a:lnTo>
                    <a:pt x="1357" y="754"/>
                  </a:lnTo>
                  <a:lnTo>
                    <a:pt x="1362" y="734"/>
                  </a:lnTo>
                  <a:lnTo>
                    <a:pt x="1350" y="734"/>
                  </a:lnTo>
                  <a:lnTo>
                    <a:pt x="1345" y="716"/>
                  </a:lnTo>
                  <a:lnTo>
                    <a:pt x="1330" y="706"/>
                  </a:lnTo>
                  <a:lnTo>
                    <a:pt x="1338" y="699"/>
                  </a:lnTo>
                  <a:lnTo>
                    <a:pt x="1338" y="686"/>
                  </a:lnTo>
                  <a:lnTo>
                    <a:pt x="1335" y="667"/>
                  </a:lnTo>
                  <a:lnTo>
                    <a:pt x="1323" y="656"/>
                  </a:lnTo>
                  <a:lnTo>
                    <a:pt x="1325" y="641"/>
                  </a:lnTo>
                  <a:lnTo>
                    <a:pt x="1319" y="628"/>
                  </a:lnTo>
                  <a:lnTo>
                    <a:pt x="1338" y="618"/>
                  </a:lnTo>
                  <a:lnTo>
                    <a:pt x="1345" y="605"/>
                  </a:lnTo>
                  <a:lnTo>
                    <a:pt x="1363" y="616"/>
                  </a:lnTo>
                  <a:lnTo>
                    <a:pt x="1373" y="595"/>
                  </a:lnTo>
                  <a:lnTo>
                    <a:pt x="1426" y="601"/>
                  </a:lnTo>
                  <a:lnTo>
                    <a:pt x="1428" y="598"/>
                  </a:lnTo>
                  <a:lnTo>
                    <a:pt x="1421" y="588"/>
                  </a:lnTo>
                  <a:lnTo>
                    <a:pt x="1426" y="568"/>
                  </a:lnTo>
                  <a:lnTo>
                    <a:pt x="1449" y="550"/>
                  </a:lnTo>
                  <a:lnTo>
                    <a:pt x="1471" y="570"/>
                  </a:lnTo>
                  <a:lnTo>
                    <a:pt x="1481" y="573"/>
                  </a:lnTo>
                  <a:lnTo>
                    <a:pt x="1497" y="558"/>
                  </a:lnTo>
                  <a:lnTo>
                    <a:pt x="1514" y="555"/>
                  </a:lnTo>
                  <a:lnTo>
                    <a:pt x="1516" y="543"/>
                  </a:lnTo>
                  <a:lnTo>
                    <a:pt x="1531" y="545"/>
                  </a:lnTo>
                  <a:lnTo>
                    <a:pt x="1539" y="532"/>
                  </a:lnTo>
                  <a:lnTo>
                    <a:pt x="1539" y="525"/>
                  </a:lnTo>
                  <a:lnTo>
                    <a:pt x="1532" y="520"/>
                  </a:lnTo>
                  <a:lnTo>
                    <a:pt x="1531" y="528"/>
                  </a:lnTo>
                  <a:lnTo>
                    <a:pt x="1531" y="515"/>
                  </a:lnTo>
                  <a:lnTo>
                    <a:pt x="1541" y="510"/>
                  </a:lnTo>
                  <a:lnTo>
                    <a:pt x="1541" y="497"/>
                  </a:lnTo>
                  <a:lnTo>
                    <a:pt x="1552" y="497"/>
                  </a:lnTo>
                  <a:lnTo>
                    <a:pt x="1550" y="492"/>
                  </a:lnTo>
                  <a:lnTo>
                    <a:pt x="1560" y="479"/>
                  </a:lnTo>
                  <a:lnTo>
                    <a:pt x="1545" y="462"/>
                  </a:lnTo>
                  <a:lnTo>
                    <a:pt x="1532" y="464"/>
                  </a:lnTo>
                  <a:lnTo>
                    <a:pt x="1536" y="446"/>
                  </a:lnTo>
                  <a:lnTo>
                    <a:pt x="1544" y="447"/>
                  </a:lnTo>
                  <a:lnTo>
                    <a:pt x="1544" y="437"/>
                  </a:lnTo>
                  <a:lnTo>
                    <a:pt x="1550" y="434"/>
                  </a:lnTo>
                  <a:lnTo>
                    <a:pt x="1542" y="427"/>
                  </a:lnTo>
                  <a:close/>
                </a:path>
              </a:pathLst>
            </a:custGeom>
            <a:solidFill>
              <a:srgbClr val="7F7F7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6" name="Freeform 39"/>
            <p:cNvSpPr>
              <a:spLocks/>
            </p:cNvSpPr>
            <p:nvPr/>
          </p:nvSpPr>
          <p:spPr bwMode="auto">
            <a:xfrm>
              <a:off x="4204089" y="4041719"/>
              <a:ext cx="3066864" cy="1857137"/>
            </a:xfrm>
            <a:custGeom>
              <a:avLst/>
              <a:gdLst/>
              <a:ahLst/>
              <a:cxnLst>
                <a:cxn ang="0">
                  <a:pos x="189" y="1190"/>
                </a:cxn>
                <a:cxn ang="0">
                  <a:pos x="194" y="1165"/>
                </a:cxn>
                <a:cxn ang="0">
                  <a:pos x="212" y="1124"/>
                </a:cxn>
                <a:cxn ang="0">
                  <a:pos x="136" y="1066"/>
                </a:cxn>
                <a:cxn ang="0">
                  <a:pos x="10" y="1046"/>
                </a:cxn>
                <a:cxn ang="0">
                  <a:pos x="56" y="940"/>
                </a:cxn>
                <a:cxn ang="0">
                  <a:pos x="86" y="878"/>
                </a:cxn>
                <a:cxn ang="0">
                  <a:pos x="149" y="867"/>
                </a:cxn>
                <a:cxn ang="0">
                  <a:pos x="122" y="789"/>
                </a:cxn>
                <a:cxn ang="0">
                  <a:pos x="172" y="728"/>
                </a:cxn>
                <a:cxn ang="0">
                  <a:pos x="270" y="703"/>
                </a:cxn>
                <a:cxn ang="0">
                  <a:pos x="338" y="665"/>
                </a:cxn>
                <a:cxn ang="0">
                  <a:pos x="340" y="630"/>
                </a:cxn>
                <a:cxn ang="0">
                  <a:pos x="335" y="579"/>
                </a:cxn>
                <a:cxn ang="0">
                  <a:pos x="374" y="552"/>
                </a:cxn>
                <a:cxn ang="0">
                  <a:pos x="431" y="502"/>
                </a:cxn>
                <a:cxn ang="0">
                  <a:pos x="449" y="438"/>
                </a:cxn>
                <a:cxn ang="0">
                  <a:pos x="512" y="415"/>
                </a:cxn>
                <a:cxn ang="0">
                  <a:pos x="566" y="395"/>
                </a:cxn>
                <a:cxn ang="0">
                  <a:pos x="616" y="380"/>
                </a:cxn>
                <a:cxn ang="0">
                  <a:pos x="664" y="323"/>
                </a:cxn>
                <a:cxn ang="0">
                  <a:pos x="679" y="247"/>
                </a:cxn>
                <a:cxn ang="0">
                  <a:pos x="682" y="193"/>
                </a:cxn>
                <a:cxn ang="0">
                  <a:pos x="731" y="214"/>
                </a:cxn>
                <a:cxn ang="0">
                  <a:pos x="760" y="169"/>
                </a:cxn>
                <a:cxn ang="0">
                  <a:pos x="823" y="161"/>
                </a:cxn>
                <a:cxn ang="0">
                  <a:pos x="855" y="183"/>
                </a:cxn>
                <a:cxn ang="0">
                  <a:pos x="923" y="207"/>
                </a:cxn>
                <a:cxn ang="0">
                  <a:pos x="996" y="212"/>
                </a:cxn>
                <a:cxn ang="0">
                  <a:pos x="1039" y="181"/>
                </a:cxn>
                <a:cxn ang="0">
                  <a:pos x="1060" y="158"/>
                </a:cxn>
                <a:cxn ang="0">
                  <a:pos x="1102" y="154"/>
                </a:cxn>
                <a:cxn ang="0">
                  <a:pos x="1107" y="131"/>
                </a:cxn>
                <a:cxn ang="0">
                  <a:pos x="1118" y="105"/>
                </a:cxn>
                <a:cxn ang="0">
                  <a:pos x="1146" y="116"/>
                </a:cxn>
                <a:cxn ang="0">
                  <a:pos x="1208" y="188"/>
                </a:cxn>
                <a:cxn ang="0">
                  <a:pos x="1297" y="211"/>
                </a:cxn>
                <a:cxn ang="0">
                  <a:pos x="1315" y="135"/>
                </a:cxn>
                <a:cxn ang="0">
                  <a:pos x="1353" y="72"/>
                </a:cxn>
                <a:cxn ang="0">
                  <a:pos x="1451" y="32"/>
                </a:cxn>
                <a:cxn ang="0">
                  <a:pos x="1541" y="30"/>
                </a:cxn>
                <a:cxn ang="0">
                  <a:pos x="1544" y="80"/>
                </a:cxn>
                <a:cxn ang="0">
                  <a:pos x="1575" y="87"/>
                </a:cxn>
                <a:cxn ang="0">
                  <a:pos x="1554" y="161"/>
                </a:cxn>
                <a:cxn ang="0">
                  <a:pos x="1544" y="188"/>
                </a:cxn>
                <a:cxn ang="0">
                  <a:pos x="1595" y="209"/>
                </a:cxn>
                <a:cxn ang="0">
                  <a:pos x="1675" y="209"/>
                </a:cxn>
                <a:cxn ang="0">
                  <a:pos x="1710" y="226"/>
                </a:cxn>
                <a:cxn ang="0">
                  <a:pos x="1739" y="249"/>
                </a:cxn>
                <a:cxn ang="0">
                  <a:pos x="1783" y="284"/>
                </a:cxn>
                <a:cxn ang="0">
                  <a:pos x="1792" y="328"/>
                </a:cxn>
                <a:cxn ang="0">
                  <a:pos x="1690" y="458"/>
                </a:cxn>
                <a:cxn ang="0">
                  <a:pos x="1595" y="565"/>
                </a:cxn>
                <a:cxn ang="0">
                  <a:pos x="1517" y="665"/>
                </a:cxn>
                <a:cxn ang="0">
                  <a:pos x="1416" y="784"/>
                </a:cxn>
                <a:cxn ang="0">
                  <a:pos x="1261" y="936"/>
                </a:cxn>
                <a:cxn ang="0">
                  <a:pos x="1067" y="1094"/>
                </a:cxn>
                <a:cxn ang="0">
                  <a:pos x="967" y="1150"/>
                </a:cxn>
                <a:cxn ang="0">
                  <a:pos x="716" y="1193"/>
                </a:cxn>
                <a:cxn ang="0">
                  <a:pos x="697" y="1276"/>
                </a:cxn>
                <a:cxn ang="0">
                  <a:pos x="528" y="1286"/>
                </a:cxn>
                <a:cxn ang="0">
                  <a:pos x="460" y="1316"/>
                </a:cxn>
                <a:cxn ang="0">
                  <a:pos x="353" y="1279"/>
                </a:cxn>
              </a:cxnLst>
              <a:rect l="0" t="0" r="r" b="b"/>
              <a:pathLst>
                <a:path w="1799" h="1327">
                  <a:moveTo>
                    <a:pt x="220" y="1254"/>
                  </a:moveTo>
                  <a:lnTo>
                    <a:pt x="217" y="1233"/>
                  </a:lnTo>
                  <a:lnTo>
                    <a:pt x="233" y="1216"/>
                  </a:lnTo>
                  <a:lnTo>
                    <a:pt x="199" y="1205"/>
                  </a:lnTo>
                  <a:lnTo>
                    <a:pt x="199" y="1195"/>
                  </a:lnTo>
                  <a:lnTo>
                    <a:pt x="189" y="1190"/>
                  </a:lnTo>
                  <a:lnTo>
                    <a:pt x="182" y="1193"/>
                  </a:lnTo>
                  <a:lnTo>
                    <a:pt x="182" y="1198"/>
                  </a:lnTo>
                  <a:lnTo>
                    <a:pt x="159" y="1195"/>
                  </a:lnTo>
                  <a:lnTo>
                    <a:pt x="167" y="1185"/>
                  </a:lnTo>
                  <a:lnTo>
                    <a:pt x="171" y="1170"/>
                  </a:lnTo>
                  <a:lnTo>
                    <a:pt x="194" y="1165"/>
                  </a:lnTo>
                  <a:lnTo>
                    <a:pt x="199" y="1148"/>
                  </a:lnTo>
                  <a:lnTo>
                    <a:pt x="205" y="1155"/>
                  </a:lnTo>
                  <a:lnTo>
                    <a:pt x="225" y="1155"/>
                  </a:lnTo>
                  <a:lnTo>
                    <a:pt x="227" y="1140"/>
                  </a:lnTo>
                  <a:lnTo>
                    <a:pt x="214" y="1130"/>
                  </a:lnTo>
                  <a:lnTo>
                    <a:pt x="212" y="1124"/>
                  </a:lnTo>
                  <a:lnTo>
                    <a:pt x="207" y="1124"/>
                  </a:lnTo>
                  <a:lnTo>
                    <a:pt x="210" y="1100"/>
                  </a:lnTo>
                  <a:lnTo>
                    <a:pt x="184" y="1084"/>
                  </a:lnTo>
                  <a:lnTo>
                    <a:pt x="149" y="1082"/>
                  </a:lnTo>
                  <a:lnTo>
                    <a:pt x="152" y="1089"/>
                  </a:lnTo>
                  <a:lnTo>
                    <a:pt x="136" y="1066"/>
                  </a:lnTo>
                  <a:lnTo>
                    <a:pt x="96" y="1066"/>
                  </a:lnTo>
                  <a:lnTo>
                    <a:pt x="48" y="1079"/>
                  </a:lnTo>
                  <a:lnTo>
                    <a:pt x="10" y="1075"/>
                  </a:lnTo>
                  <a:lnTo>
                    <a:pt x="0" y="1067"/>
                  </a:lnTo>
                  <a:lnTo>
                    <a:pt x="2" y="1046"/>
                  </a:lnTo>
                  <a:lnTo>
                    <a:pt x="10" y="1046"/>
                  </a:lnTo>
                  <a:lnTo>
                    <a:pt x="13" y="1039"/>
                  </a:lnTo>
                  <a:lnTo>
                    <a:pt x="38" y="988"/>
                  </a:lnTo>
                  <a:lnTo>
                    <a:pt x="53" y="966"/>
                  </a:lnTo>
                  <a:lnTo>
                    <a:pt x="55" y="956"/>
                  </a:lnTo>
                  <a:lnTo>
                    <a:pt x="48" y="950"/>
                  </a:lnTo>
                  <a:lnTo>
                    <a:pt x="56" y="940"/>
                  </a:lnTo>
                  <a:lnTo>
                    <a:pt x="51" y="926"/>
                  </a:lnTo>
                  <a:lnTo>
                    <a:pt x="65" y="910"/>
                  </a:lnTo>
                  <a:lnTo>
                    <a:pt x="66" y="902"/>
                  </a:lnTo>
                  <a:lnTo>
                    <a:pt x="88" y="902"/>
                  </a:lnTo>
                  <a:lnTo>
                    <a:pt x="93" y="897"/>
                  </a:lnTo>
                  <a:lnTo>
                    <a:pt x="86" y="878"/>
                  </a:lnTo>
                  <a:lnTo>
                    <a:pt x="99" y="868"/>
                  </a:lnTo>
                  <a:lnTo>
                    <a:pt x="109" y="868"/>
                  </a:lnTo>
                  <a:lnTo>
                    <a:pt x="113" y="875"/>
                  </a:lnTo>
                  <a:lnTo>
                    <a:pt x="156" y="887"/>
                  </a:lnTo>
                  <a:lnTo>
                    <a:pt x="161" y="867"/>
                  </a:lnTo>
                  <a:lnTo>
                    <a:pt x="149" y="867"/>
                  </a:lnTo>
                  <a:lnTo>
                    <a:pt x="144" y="849"/>
                  </a:lnTo>
                  <a:lnTo>
                    <a:pt x="129" y="839"/>
                  </a:lnTo>
                  <a:lnTo>
                    <a:pt x="137" y="832"/>
                  </a:lnTo>
                  <a:lnTo>
                    <a:pt x="137" y="819"/>
                  </a:lnTo>
                  <a:lnTo>
                    <a:pt x="134" y="800"/>
                  </a:lnTo>
                  <a:lnTo>
                    <a:pt x="122" y="789"/>
                  </a:lnTo>
                  <a:lnTo>
                    <a:pt x="124" y="774"/>
                  </a:lnTo>
                  <a:lnTo>
                    <a:pt x="118" y="761"/>
                  </a:lnTo>
                  <a:lnTo>
                    <a:pt x="137" y="751"/>
                  </a:lnTo>
                  <a:lnTo>
                    <a:pt x="144" y="738"/>
                  </a:lnTo>
                  <a:lnTo>
                    <a:pt x="162" y="749"/>
                  </a:lnTo>
                  <a:lnTo>
                    <a:pt x="172" y="728"/>
                  </a:lnTo>
                  <a:lnTo>
                    <a:pt x="225" y="734"/>
                  </a:lnTo>
                  <a:lnTo>
                    <a:pt x="227" y="731"/>
                  </a:lnTo>
                  <a:lnTo>
                    <a:pt x="220" y="721"/>
                  </a:lnTo>
                  <a:lnTo>
                    <a:pt x="225" y="701"/>
                  </a:lnTo>
                  <a:lnTo>
                    <a:pt x="248" y="683"/>
                  </a:lnTo>
                  <a:lnTo>
                    <a:pt x="270" y="703"/>
                  </a:lnTo>
                  <a:lnTo>
                    <a:pt x="280" y="706"/>
                  </a:lnTo>
                  <a:lnTo>
                    <a:pt x="296" y="691"/>
                  </a:lnTo>
                  <a:lnTo>
                    <a:pt x="313" y="688"/>
                  </a:lnTo>
                  <a:lnTo>
                    <a:pt x="315" y="676"/>
                  </a:lnTo>
                  <a:lnTo>
                    <a:pt x="330" y="678"/>
                  </a:lnTo>
                  <a:lnTo>
                    <a:pt x="338" y="665"/>
                  </a:lnTo>
                  <a:lnTo>
                    <a:pt x="338" y="658"/>
                  </a:lnTo>
                  <a:lnTo>
                    <a:pt x="331" y="653"/>
                  </a:lnTo>
                  <a:lnTo>
                    <a:pt x="330" y="661"/>
                  </a:lnTo>
                  <a:lnTo>
                    <a:pt x="330" y="648"/>
                  </a:lnTo>
                  <a:lnTo>
                    <a:pt x="340" y="643"/>
                  </a:lnTo>
                  <a:lnTo>
                    <a:pt x="340" y="630"/>
                  </a:lnTo>
                  <a:lnTo>
                    <a:pt x="351" y="630"/>
                  </a:lnTo>
                  <a:lnTo>
                    <a:pt x="349" y="625"/>
                  </a:lnTo>
                  <a:lnTo>
                    <a:pt x="359" y="612"/>
                  </a:lnTo>
                  <a:lnTo>
                    <a:pt x="344" y="595"/>
                  </a:lnTo>
                  <a:lnTo>
                    <a:pt x="331" y="597"/>
                  </a:lnTo>
                  <a:lnTo>
                    <a:pt x="335" y="579"/>
                  </a:lnTo>
                  <a:lnTo>
                    <a:pt x="343" y="580"/>
                  </a:lnTo>
                  <a:lnTo>
                    <a:pt x="343" y="570"/>
                  </a:lnTo>
                  <a:lnTo>
                    <a:pt x="349" y="567"/>
                  </a:lnTo>
                  <a:lnTo>
                    <a:pt x="343" y="564"/>
                  </a:lnTo>
                  <a:lnTo>
                    <a:pt x="344" y="544"/>
                  </a:lnTo>
                  <a:lnTo>
                    <a:pt x="374" y="552"/>
                  </a:lnTo>
                  <a:lnTo>
                    <a:pt x="388" y="535"/>
                  </a:lnTo>
                  <a:lnTo>
                    <a:pt x="407" y="535"/>
                  </a:lnTo>
                  <a:lnTo>
                    <a:pt x="404" y="529"/>
                  </a:lnTo>
                  <a:lnTo>
                    <a:pt x="412" y="535"/>
                  </a:lnTo>
                  <a:lnTo>
                    <a:pt x="429" y="534"/>
                  </a:lnTo>
                  <a:lnTo>
                    <a:pt x="431" y="502"/>
                  </a:lnTo>
                  <a:lnTo>
                    <a:pt x="427" y="491"/>
                  </a:lnTo>
                  <a:lnTo>
                    <a:pt x="434" y="472"/>
                  </a:lnTo>
                  <a:lnTo>
                    <a:pt x="431" y="468"/>
                  </a:lnTo>
                  <a:lnTo>
                    <a:pt x="441" y="463"/>
                  </a:lnTo>
                  <a:lnTo>
                    <a:pt x="442" y="443"/>
                  </a:lnTo>
                  <a:lnTo>
                    <a:pt x="449" y="438"/>
                  </a:lnTo>
                  <a:lnTo>
                    <a:pt x="465" y="433"/>
                  </a:lnTo>
                  <a:lnTo>
                    <a:pt x="477" y="441"/>
                  </a:lnTo>
                  <a:lnTo>
                    <a:pt x="495" y="434"/>
                  </a:lnTo>
                  <a:lnTo>
                    <a:pt x="505" y="424"/>
                  </a:lnTo>
                  <a:lnTo>
                    <a:pt x="513" y="429"/>
                  </a:lnTo>
                  <a:lnTo>
                    <a:pt x="512" y="415"/>
                  </a:lnTo>
                  <a:lnTo>
                    <a:pt x="522" y="411"/>
                  </a:lnTo>
                  <a:lnTo>
                    <a:pt x="530" y="413"/>
                  </a:lnTo>
                  <a:lnTo>
                    <a:pt x="548" y="395"/>
                  </a:lnTo>
                  <a:lnTo>
                    <a:pt x="560" y="396"/>
                  </a:lnTo>
                  <a:lnTo>
                    <a:pt x="565" y="391"/>
                  </a:lnTo>
                  <a:lnTo>
                    <a:pt x="566" y="395"/>
                  </a:lnTo>
                  <a:lnTo>
                    <a:pt x="583" y="388"/>
                  </a:lnTo>
                  <a:lnTo>
                    <a:pt x="585" y="385"/>
                  </a:lnTo>
                  <a:lnTo>
                    <a:pt x="588" y="386"/>
                  </a:lnTo>
                  <a:lnTo>
                    <a:pt x="598" y="371"/>
                  </a:lnTo>
                  <a:lnTo>
                    <a:pt x="611" y="381"/>
                  </a:lnTo>
                  <a:lnTo>
                    <a:pt x="616" y="380"/>
                  </a:lnTo>
                  <a:lnTo>
                    <a:pt x="633" y="386"/>
                  </a:lnTo>
                  <a:lnTo>
                    <a:pt x="639" y="380"/>
                  </a:lnTo>
                  <a:lnTo>
                    <a:pt x="639" y="360"/>
                  </a:lnTo>
                  <a:lnTo>
                    <a:pt x="654" y="343"/>
                  </a:lnTo>
                  <a:lnTo>
                    <a:pt x="653" y="332"/>
                  </a:lnTo>
                  <a:lnTo>
                    <a:pt x="664" y="323"/>
                  </a:lnTo>
                  <a:lnTo>
                    <a:pt x="668" y="313"/>
                  </a:lnTo>
                  <a:lnTo>
                    <a:pt x="661" y="307"/>
                  </a:lnTo>
                  <a:lnTo>
                    <a:pt x="669" y="299"/>
                  </a:lnTo>
                  <a:lnTo>
                    <a:pt x="671" y="280"/>
                  </a:lnTo>
                  <a:lnTo>
                    <a:pt x="661" y="270"/>
                  </a:lnTo>
                  <a:lnTo>
                    <a:pt x="679" y="247"/>
                  </a:lnTo>
                  <a:lnTo>
                    <a:pt x="663" y="242"/>
                  </a:lnTo>
                  <a:lnTo>
                    <a:pt x="658" y="226"/>
                  </a:lnTo>
                  <a:lnTo>
                    <a:pt x="659" y="194"/>
                  </a:lnTo>
                  <a:lnTo>
                    <a:pt x="661" y="198"/>
                  </a:lnTo>
                  <a:lnTo>
                    <a:pt x="674" y="191"/>
                  </a:lnTo>
                  <a:lnTo>
                    <a:pt x="682" y="193"/>
                  </a:lnTo>
                  <a:lnTo>
                    <a:pt x="691" y="184"/>
                  </a:lnTo>
                  <a:lnTo>
                    <a:pt x="697" y="194"/>
                  </a:lnTo>
                  <a:lnTo>
                    <a:pt x="694" y="204"/>
                  </a:lnTo>
                  <a:lnTo>
                    <a:pt x="709" y="199"/>
                  </a:lnTo>
                  <a:lnTo>
                    <a:pt x="714" y="211"/>
                  </a:lnTo>
                  <a:lnTo>
                    <a:pt x="731" y="214"/>
                  </a:lnTo>
                  <a:lnTo>
                    <a:pt x="737" y="198"/>
                  </a:lnTo>
                  <a:lnTo>
                    <a:pt x="750" y="198"/>
                  </a:lnTo>
                  <a:lnTo>
                    <a:pt x="754" y="191"/>
                  </a:lnTo>
                  <a:lnTo>
                    <a:pt x="762" y="189"/>
                  </a:lnTo>
                  <a:lnTo>
                    <a:pt x="757" y="174"/>
                  </a:lnTo>
                  <a:lnTo>
                    <a:pt x="760" y="169"/>
                  </a:lnTo>
                  <a:lnTo>
                    <a:pt x="764" y="169"/>
                  </a:lnTo>
                  <a:lnTo>
                    <a:pt x="772" y="183"/>
                  </a:lnTo>
                  <a:lnTo>
                    <a:pt x="782" y="168"/>
                  </a:lnTo>
                  <a:lnTo>
                    <a:pt x="812" y="161"/>
                  </a:lnTo>
                  <a:lnTo>
                    <a:pt x="822" y="168"/>
                  </a:lnTo>
                  <a:lnTo>
                    <a:pt x="823" y="161"/>
                  </a:lnTo>
                  <a:lnTo>
                    <a:pt x="820" y="156"/>
                  </a:lnTo>
                  <a:lnTo>
                    <a:pt x="827" y="149"/>
                  </a:lnTo>
                  <a:lnTo>
                    <a:pt x="835" y="156"/>
                  </a:lnTo>
                  <a:lnTo>
                    <a:pt x="835" y="166"/>
                  </a:lnTo>
                  <a:lnTo>
                    <a:pt x="851" y="169"/>
                  </a:lnTo>
                  <a:lnTo>
                    <a:pt x="855" y="183"/>
                  </a:lnTo>
                  <a:lnTo>
                    <a:pt x="873" y="184"/>
                  </a:lnTo>
                  <a:lnTo>
                    <a:pt x="886" y="178"/>
                  </a:lnTo>
                  <a:lnTo>
                    <a:pt x="896" y="178"/>
                  </a:lnTo>
                  <a:lnTo>
                    <a:pt x="906" y="184"/>
                  </a:lnTo>
                  <a:lnTo>
                    <a:pt x="904" y="196"/>
                  </a:lnTo>
                  <a:lnTo>
                    <a:pt x="923" y="207"/>
                  </a:lnTo>
                  <a:lnTo>
                    <a:pt x="939" y="206"/>
                  </a:lnTo>
                  <a:lnTo>
                    <a:pt x="939" y="216"/>
                  </a:lnTo>
                  <a:lnTo>
                    <a:pt x="951" y="207"/>
                  </a:lnTo>
                  <a:lnTo>
                    <a:pt x="957" y="214"/>
                  </a:lnTo>
                  <a:lnTo>
                    <a:pt x="982" y="199"/>
                  </a:lnTo>
                  <a:lnTo>
                    <a:pt x="996" y="212"/>
                  </a:lnTo>
                  <a:lnTo>
                    <a:pt x="1001" y="206"/>
                  </a:lnTo>
                  <a:lnTo>
                    <a:pt x="1017" y="206"/>
                  </a:lnTo>
                  <a:lnTo>
                    <a:pt x="1012" y="194"/>
                  </a:lnTo>
                  <a:lnTo>
                    <a:pt x="1017" y="189"/>
                  </a:lnTo>
                  <a:lnTo>
                    <a:pt x="1037" y="188"/>
                  </a:lnTo>
                  <a:lnTo>
                    <a:pt x="1039" y="181"/>
                  </a:lnTo>
                  <a:lnTo>
                    <a:pt x="1029" y="173"/>
                  </a:lnTo>
                  <a:lnTo>
                    <a:pt x="1030" y="168"/>
                  </a:lnTo>
                  <a:lnTo>
                    <a:pt x="1050" y="164"/>
                  </a:lnTo>
                  <a:lnTo>
                    <a:pt x="1055" y="174"/>
                  </a:lnTo>
                  <a:lnTo>
                    <a:pt x="1062" y="166"/>
                  </a:lnTo>
                  <a:lnTo>
                    <a:pt x="1060" y="158"/>
                  </a:lnTo>
                  <a:lnTo>
                    <a:pt x="1073" y="163"/>
                  </a:lnTo>
                  <a:lnTo>
                    <a:pt x="1080" y="151"/>
                  </a:lnTo>
                  <a:lnTo>
                    <a:pt x="1087" y="149"/>
                  </a:lnTo>
                  <a:lnTo>
                    <a:pt x="1090" y="156"/>
                  </a:lnTo>
                  <a:lnTo>
                    <a:pt x="1102" y="159"/>
                  </a:lnTo>
                  <a:lnTo>
                    <a:pt x="1102" y="154"/>
                  </a:lnTo>
                  <a:lnTo>
                    <a:pt x="1108" y="149"/>
                  </a:lnTo>
                  <a:lnTo>
                    <a:pt x="1100" y="143"/>
                  </a:lnTo>
                  <a:lnTo>
                    <a:pt x="1102" y="138"/>
                  </a:lnTo>
                  <a:lnTo>
                    <a:pt x="1112" y="140"/>
                  </a:lnTo>
                  <a:lnTo>
                    <a:pt x="1118" y="136"/>
                  </a:lnTo>
                  <a:lnTo>
                    <a:pt x="1107" y="131"/>
                  </a:lnTo>
                  <a:lnTo>
                    <a:pt x="1112" y="123"/>
                  </a:lnTo>
                  <a:lnTo>
                    <a:pt x="1120" y="126"/>
                  </a:lnTo>
                  <a:lnTo>
                    <a:pt x="1126" y="121"/>
                  </a:lnTo>
                  <a:lnTo>
                    <a:pt x="1125" y="111"/>
                  </a:lnTo>
                  <a:lnTo>
                    <a:pt x="1118" y="116"/>
                  </a:lnTo>
                  <a:lnTo>
                    <a:pt x="1118" y="105"/>
                  </a:lnTo>
                  <a:lnTo>
                    <a:pt x="1113" y="103"/>
                  </a:lnTo>
                  <a:lnTo>
                    <a:pt x="1117" y="100"/>
                  </a:lnTo>
                  <a:lnTo>
                    <a:pt x="1123" y="105"/>
                  </a:lnTo>
                  <a:lnTo>
                    <a:pt x="1138" y="96"/>
                  </a:lnTo>
                  <a:lnTo>
                    <a:pt x="1143" y="100"/>
                  </a:lnTo>
                  <a:lnTo>
                    <a:pt x="1146" y="116"/>
                  </a:lnTo>
                  <a:lnTo>
                    <a:pt x="1163" y="125"/>
                  </a:lnTo>
                  <a:lnTo>
                    <a:pt x="1166" y="138"/>
                  </a:lnTo>
                  <a:lnTo>
                    <a:pt x="1175" y="140"/>
                  </a:lnTo>
                  <a:lnTo>
                    <a:pt x="1176" y="154"/>
                  </a:lnTo>
                  <a:lnTo>
                    <a:pt x="1196" y="168"/>
                  </a:lnTo>
                  <a:lnTo>
                    <a:pt x="1208" y="188"/>
                  </a:lnTo>
                  <a:lnTo>
                    <a:pt x="1221" y="193"/>
                  </a:lnTo>
                  <a:lnTo>
                    <a:pt x="1251" y="188"/>
                  </a:lnTo>
                  <a:lnTo>
                    <a:pt x="1256" y="201"/>
                  </a:lnTo>
                  <a:lnTo>
                    <a:pt x="1271" y="206"/>
                  </a:lnTo>
                  <a:lnTo>
                    <a:pt x="1290" y="204"/>
                  </a:lnTo>
                  <a:lnTo>
                    <a:pt x="1297" y="211"/>
                  </a:lnTo>
                  <a:lnTo>
                    <a:pt x="1297" y="186"/>
                  </a:lnTo>
                  <a:lnTo>
                    <a:pt x="1307" y="181"/>
                  </a:lnTo>
                  <a:lnTo>
                    <a:pt x="1314" y="163"/>
                  </a:lnTo>
                  <a:lnTo>
                    <a:pt x="1314" y="153"/>
                  </a:lnTo>
                  <a:lnTo>
                    <a:pt x="1309" y="144"/>
                  </a:lnTo>
                  <a:lnTo>
                    <a:pt x="1315" y="135"/>
                  </a:lnTo>
                  <a:lnTo>
                    <a:pt x="1332" y="130"/>
                  </a:lnTo>
                  <a:lnTo>
                    <a:pt x="1335" y="110"/>
                  </a:lnTo>
                  <a:lnTo>
                    <a:pt x="1320" y="90"/>
                  </a:lnTo>
                  <a:lnTo>
                    <a:pt x="1327" y="80"/>
                  </a:lnTo>
                  <a:lnTo>
                    <a:pt x="1343" y="80"/>
                  </a:lnTo>
                  <a:lnTo>
                    <a:pt x="1353" y="72"/>
                  </a:lnTo>
                  <a:lnTo>
                    <a:pt x="1358" y="52"/>
                  </a:lnTo>
                  <a:lnTo>
                    <a:pt x="1367" y="43"/>
                  </a:lnTo>
                  <a:lnTo>
                    <a:pt x="1385" y="48"/>
                  </a:lnTo>
                  <a:lnTo>
                    <a:pt x="1403" y="37"/>
                  </a:lnTo>
                  <a:lnTo>
                    <a:pt x="1431" y="43"/>
                  </a:lnTo>
                  <a:lnTo>
                    <a:pt x="1451" y="32"/>
                  </a:lnTo>
                  <a:lnTo>
                    <a:pt x="1476" y="27"/>
                  </a:lnTo>
                  <a:lnTo>
                    <a:pt x="1498" y="10"/>
                  </a:lnTo>
                  <a:lnTo>
                    <a:pt x="1507" y="9"/>
                  </a:lnTo>
                  <a:lnTo>
                    <a:pt x="1516" y="0"/>
                  </a:lnTo>
                  <a:lnTo>
                    <a:pt x="1522" y="4"/>
                  </a:lnTo>
                  <a:lnTo>
                    <a:pt x="1541" y="30"/>
                  </a:lnTo>
                  <a:lnTo>
                    <a:pt x="1541" y="48"/>
                  </a:lnTo>
                  <a:lnTo>
                    <a:pt x="1536" y="55"/>
                  </a:lnTo>
                  <a:lnTo>
                    <a:pt x="1541" y="58"/>
                  </a:lnTo>
                  <a:lnTo>
                    <a:pt x="1539" y="65"/>
                  </a:lnTo>
                  <a:lnTo>
                    <a:pt x="1544" y="67"/>
                  </a:lnTo>
                  <a:lnTo>
                    <a:pt x="1544" y="80"/>
                  </a:lnTo>
                  <a:lnTo>
                    <a:pt x="1549" y="80"/>
                  </a:lnTo>
                  <a:lnTo>
                    <a:pt x="1549" y="87"/>
                  </a:lnTo>
                  <a:lnTo>
                    <a:pt x="1567" y="95"/>
                  </a:lnTo>
                  <a:lnTo>
                    <a:pt x="1574" y="95"/>
                  </a:lnTo>
                  <a:lnTo>
                    <a:pt x="1570" y="87"/>
                  </a:lnTo>
                  <a:lnTo>
                    <a:pt x="1575" y="87"/>
                  </a:lnTo>
                  <a:lnTo>
                    <a:pt x="1584" y="100"/>
                  </a:lnTo>
                  <a:lnTo>
                    <a:pt x="1585" y="118"/>
                  </a:lnTo>
                  <a:lnTo>
                    <a:pt x="1579" y="116"/>
                  </a:lnTo>
                  <a:lnTo>
                    <a:pt x="1580" y="123"/>
                  </a:lnTo>
                  <a:lnTo>
                    <a:pt x="1559" y="135"/>
                  </a:lnTo>
                  <a:lnTo>
                    <a:pt x="1554" y="161"/>
                  </a:lnTo>
                  <a:lnTo>
                    <a:pt x="1547" y="159"/>
                  </a:lnTo>
                  <a:lnTo>
                    <a:pt x="1546" y="166"/>
                  </a:lnTo>
                  <a:lnTo>
                    <a:pt x="1549" y="173"/>
                  </a:lnTo>
                  <a:lnTo>
                    <a:pt x="1539" y="181"/>
                  </a:lnTo>
                  <a:lnTo>
                    <a:pt x="1547" y="186"/>
                  </a:lnTo>
                  <a:lnTo>
                    <a:pt x="1544" y="188"/>
                  </a:lnTo>
                  <a:lnTo>
                    <a:pt x="1556" y="193"/>
                  </a:lnTo>
                  <a:lnTo>
                    <a:pt x="1557" y="196"/>
                  </a:lnTo>
                  <a:lnTo>
                    <a:pt x="1561" y="193"/>
                  </a:lnTo>
                  <a:lnTo>
                    <a:pt x="1575" y="193"/>
                  </a:lnTo>
                  <a:lnTo>
                    <a:pt x="1589" y="201"/>
                  </a:lnTo>
                  <a:lnTo>
                    <a:pt x="1595" y="209"/>
                  </a:lnTo>
                  <a:lnTo>
                    <a:pt x="1609" y="199"/>
                  </a:lnTo>
                  <a:lnTo>
                    <a:pt x="1635" y="193"/>
                  </a:lnTo>
                  <a:lnTo>
                    <a:pt x="1638" y="199"/>
                  </a:lnTo>
                  <a:lnTo>
                    <a:pt x="1653" y="206"/>
                  </a:lnTo>
                  <a:lnTo>
                    <a:pt x="1657" y="214"/>
                  </a:lnTo>
                  <a:lnTo>
                    <a:pt x="1675" y="209"/>
                  </a:lnTo>
                  <a:lnTo>
                    <a:pt x="1690" y="226"/>
                  </a:lnTo>
                  <a:lnTo>
                    <a:pt x="1701" y="221"/>
                  </a:lnTo>
                  <a:lnTo>
                    <a:pt x="1701" y="217"/>
                  </a:lnTo>
                  <a:lnTo>
                    <a:pt x="1706" y="219"/>
                  </a:lnTo>
                  <a:lnTo>
                    <a:pt x="1706" y="227"/>
                  </a:lnTo>
                  <a:lnTo>
                    <a:pt x="1710" y="226"/>
                  </a:lnTo>
                  <a:lnTo>
                    <a:pt x="1718" y="237"/>
                  </a:lnTo>
                  <a:lnTo>
                    <a:pt x="1733" y="241"/>
                  </a:lnTo>
                  <a:lnTo>
                    <a:pt x="1734" y="239"/>
                  </a:lnTo>
                  <a:lnTo>
                    <a:pt x="1741" y="241"/>
                  </a:lnTo>
                  <a:lnTo>
                    <a:pt x="1743" y="246"/>
                  </a:lnTo>
                  <a:lnTo>
                    <a:pt x="1739" y="249"/>
                  </a:lnTo>
                  <a:lnTo>
                    <a:pt x="1746" y="251"/>
                  </a:lnTo>
                  <a:lnTo>
                    <a:pt x="1744" y="259"/>
                  </a:lnTo>
                  <a:lnTo>
                    <a:pt x="1776" y="269"/>
                  </a:lnTo>
                  <a:lnTo>
                    <a:pt x="1776" y="274"/>
                  </a:lnTo>
                  <a:lnTo>
                    <a:pt x="1783" y="277"/>
                  </a:lnTo>
                  <a:lnTo>
                    <a:pt x="1783" y="284"/>
                  </a:lnTo>
                  <a:lnTo>
                    <a:pt x="1787" y="287"/>
                  </a:lnTo>
                  <a:lnTo>
                    <a:pt x="1786" y="300"/>
                  </a:lnTo>
                  <a:lnTo>
                    <a:pt x="1791" y="305"/>
                  </a:lnTo>
                  <a:lnTo>
                    <a:pt x="1786" y="315"/>
                  </a:lnTo>
                  <a:lnTo>
                    <a:pt x="1794" y="320"/>
                  </a:lnTo>
                  <a:lnTo>
                    <a:pt x="1792" y="328"/>
                  </a:lnTo>
                  <a:lnTo>
                    <a:pt x="1799" y="337"/>
                  </a:lnTo>
                  <a:lnTo>
                    <a:pt x="1769" y="386"/>
                  </a:lnTo>
                  <a:lnTo>
                    <a:pt x="1729" y="436"/>
                  </a:lnTo>
                  <a:lnTo>
                    <a:pt x="1713" y="451"/>
                  </a:lnTo>
                  <a:lnTo>
                    <a:pt x="1698" y="451"/>
                  </a:lnTo>
                  <a:lnTo>
                    <a:pt x="1690" y="458"/>
                  </a:lnTo>
                  <a:lnTo>
                    <a:pt x="1663" y="496"/>
                  </a:lnTo>
                  <a:lnTo>
                    <a:pt x="1630" y="522"/>
                  </a:lnTo>
                  <a:lnTo>
                    <a:pt x="1614" y="529"/>
                  </a:lnTo>
                  <a:lnTo>
                    <a:pt x="1609" y="542"/>
                  </a:lnTo>
                  <a:lnTo>
                    <a:pt x="1597" y="550"/>
                  </a:lnTo>
                  <a:lnTo>
                    <a:pt x="1595" y="565"/>
                  </a:lnTo>
                  <a:lnTo>
                    <a:pt x="1584" y="572"/>
                  </a:lnTo>
                  <a:lnTo>
                    <a:pt x="1562" y="608"/>
                  </a:lnTo>
                  <a:lnTo>
                    <a:pt x="1556" y="612"/>
                  </a:lnTo>
                  <a:lnTo>
                    <a:pt x="1544" y="625"/>
                  </a:lnTo>
                  <a:lnTo>
                    <a:pt x="1532" y="651"/>
                  </a:lnTo>
                  <a:lnTo>
                    <a:pt x="1517" y="665"/>
                  </a:lnTo>
                  <a:lnTo>
                    <a:pt x="1498" y="696"/>
                  </a:lnTo>
                  <a:lnTo>
                    <a:pt x="1488" y="704"/>
                  </a:lnTo>
                  <a:lnTo>
                    <a:pt x="1484" y="714"/>
                  </a:lnTo>
                  <a:lnTo>
                    <a:pt x="1459" y="734"/>
                  </a:lnTo>
                  <a:lnTo>
                    <a:pt x="1428" y="779"/>
                  </a:lnTo>
                  <a:lnTo>
                    <a:pt x="1416" y="784"/>
                  </a:lnTo>
                  <a:lnTo>
                    <a:pt x="1403" y="807"/>
                  </a:lnTo>
                  <a:lnTo>
                    <a:pt x="1375" y="825"/>
                  </a:lnTo>
                  <a:lnTo>
                    <a:pt x="1360" y="849"/>
                  </a:lnTo>
                  <a:lnTo>
                    <a:pt x="1304" y="882"/>
                  </a:lnTo>
                  <a:lnTo>
                    <a:pt x="1290" y="915"/>
                  </a:lnTo>
                  <a:lnTo>
                    <a:pt x="1261" y="936"/>
                  </a:lnTo>
                  <a:lnTo>
                    <a:pt x="1252" y="946"/>
                  </a:lnTo>
                  <a:lnTo>
                    <a:pt x="1252" y="951"/>
                  </a:lnTo>
                  <a:lnTo>
                    <a:pt x="1204" y="981"/>
                  </a:lnTo>
                  <a:lnTo>
                    <a:pt x="1175" y="1013"/>
                  </a:lnTo>
                  <a:lnTo>
                    <a:pt x="1082" y="1089"/>
                  </a:lnTo>
                  <a:lnTo>
                    <a:pt x="1067" y="1094"/>
                  </a:lnTo>
                  <a:lnTo>
                    <a:pt x="1057" y="1109"/>
                  </a:lnTo>
                  <a:lnTo>
                    <a:pt x="1044" y="1112"/>
                  </a:lnTo>
                  <a:lnTo>
                    <a:pt x="1030" y="1124"/>
                  </a:lnTo>
                  <a:lnTo>
                    <a:pt x="1014" y="1127"/>
                  </a:lnTo>
                  <a:lnTo>
                    <a:pt x="997" y="1142"/>
                  </a:lnTo>
                  <a:lnTo>
                    <a:pt x="967" y="1150"/>
                  </a:lnTo>
                  <a:lnTo>
                    <a:pt x="939" y="1170"/>
                  </a:lnTo>
                  <a:lnTo>
                    <a:pt x="901" y="1188"/>
                  </a:lnTo>
                  <a:lnTo>
                    <a:pt x="858" y="1185"/>
                  </a:lnTo>
                  <a:lnTo>
                    <a:pt x="807" y="1167"/>
                  </a:lnTo>
                  <a:lnTo>
                    <a:pt x="749" y="1173"/>
                  </a:lnTo>
                  <a:lnTo>
                    <a:pt x="716" y="1193"/>
                  </a:lnTo>
                  <a:lnTo>
                    <a:pt x="699" y="1216"/>
                  </a:lnTo>
                  <a:lnTo>
                    <a:pt x="694" y="1243"/>
                  </a:lnTo>
                  <a:lnTo>
                    <a:pt x="709" y="1254"/>
                  </a:lnTo>
                  <a:lnTo>
                    <a:pt x="716" y="1269"/>
                  </a:lnTo>
                  <a:lnTo>
                    <a:pt x="706" y="1268"/>
                  </a:lnTo>
                  <a:lnTo>
                    <a:pt x="697" y="1276"/>
                  </a:lnTo>
                  <a:lnTo>
                    <a:pt x="659" y="1269"/>
                  </a:lnTo>
                  <a:lnTo>
                    <a:pt x="644" y="1271"/>
                  </a:lnTo>
                  <a:lnTo>
                    <a:pt x="596" y="1249"/>
                  </a:lnTo>
                  <a:lnTo>
                    <a:pt x="550" y="1251"/>
                  </a:lnTo>
                  <a:lnTo>
                    <a:pt x="530" y="1264"/>
                  </a:lnTo>
                  <a:lnTo>
                    <a:pt x="528" y="1286"/>
                  </a:lnTo>
                  <a:lnTo>
                    <a:pt x="509" y="1306"/>
                  </a:lnTo>
                  <a:lnTo>
                    <a:pt x="507" y="1314"/>
                  </a:lnTo>
                  <a:lnTo>
                    <a:pt x="515" y="1322"/>
                  </a:lnTo>
                  <a:lnTo>
                    <a:pt x="509" y="1322"/>
                  </a:lnTo>
                  <a:lnTo>
                    <a:pt x="507" y="1327"/>
                  </a:lnTo>
                  <a:lnTo>
                    <a:pt x="460" y="1316"/>
                  </a:lnTo>
                  <a:lnTo>
                    <a:pt x="454" y="1316"/>
                  </a:lnTo>
                  <a:lnTo>
                    <a:pt x="452" y="1321"/>
                  </a:lnTo>
                  <a:lnTo>
                    <a:pt x="424" y="1314"/>
                  </a:lnTo>
                  <a:lnTo>
                    <a:pt x="398" y="1292"/>
                  </a:lnTo>
                  <a:lnTo>
                    <a:pt x="379" y="1292"/>
                  </a:lnTo>
                  <a:lnTo>
                    <a:pt x="353" y="1279"/>
                  </a:lnTo>
                  <a:lnTo>
                    <a:pt x="268" y="1269"/>
                  </a:lnTo>
                  <a:lnTo>
                    <a:pt x="220" y="1254"/>
                  </a:lnTo>
                  <a:close/>
                </a:path>
              </a:pathLst>
            </a:custGeom>
            <a:solidFill>
              <a:srgbClr val="7F7F7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969641" y="1583957"/>
            <a:ext cx="2938471" cy="4030202"/>
            <a:chOff x="5468392" y="1178156"/>
            <a:chExt cx="2938471" cy="4216081"/>
          </a:xfrm>
        </p:grpSpPr>
        <p:sp>
          <p:nvSpPr>
            <p:cNvPr id="17" name="Rectangle 16"/>
            <p:cNvSpPr/>
            <p:nvPr/>
          </p:nvSpPr>
          <p:spPr>
            <a:xfrm>
              <a:off x="6611169" y="2018122"/>
              <a:ext cx="611066" cy="32197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457200" eaLnBrk="0" hangingPunct="0">
                <a:defRPr/>
              </a:pPr>
              <a:r>
                <a:rPr lang="en-US" sz="1400" b="1" kern="0" dirty="0">
                  <a:solidFill>
                    <a:srgbClr val="00B050"/>
                  </a:solidFill>
                  <a:latin typeface="Arial" charset="0"/>
                  <a:ea typeface="Arial" charset="0"/>
                  <a:cs typeface="Arial" charset="0"/>
                </a:rPr>
                <a:t>(-3,4)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454720" y="2382984"/>
              <a:ext cx="655950" cy="32197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457200" eaLnBrk="0" hangingPunct="0">
                <a:defRPr/>
              </a:pPr>
              <a:r>
                <a:rPr lang="en-US" sz="1400" b="1" kern="0" dirty="0">
                  <a:solidFill>
                    <a:srgbClr val="FF0000"/>
                  </a:solidFill>
                  <a:latin typeface="Arial" charset="0"/>
                  <a:ea typeface="Arial" charset="0"/>
                  <a:cs typeface="Arial" charset="0"/>
                </a:rPr>
                <a:t>(+0,2)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405984" y="2776032"/>
              <a:ext cx="655950" cy="32197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457200" eaLnBrk="0" hangingPunct="0">
                <a:defRPr/>
              </a:pPr>
              <a:r>
                <a:rPr lang="en-US" sz="1400" b="1" kern="0" dirty="0">
                  <a:solidFill>
                    <a:srgbClr val="FF0000"/>
                  </a:solidFill>
                  <a:latin typeface="Arial" charset="0"/>
                  <a:ea typeface="Arial" charset="0"/>
                  <a:cs typeface="Arial" charset="0"/>
                </a:rPr>
                <a:t>(+0,5)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818688" y="1595293"/>
              <a:ext cx="655950" cy="3219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457200" eaLnBrk="0" hangingPunct="0">
                <a:defRPr/>
              </a:pPr>
              <a:r>
                <a:rPr lang="en-US" sz="1400" b="1" kern="0" dirty="0">
                  <a:solidFill>
                    <a:srgbClr val="00B050"/>
                  </a:solidFill>
                  <a:latin typeface="Arial" charset="0"/>
                  <a:ea typeface="Arial" charset="0"/>
                  <a:cs typeface="Arial" charset="0"/>
                </a:rPr>
                <a:t>(-1,1)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320392" y="3158616"/>
              <a:ext cx="611066" cy="32197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457200" eaLnBrk="0" hangingPunct="0">
                <a:defRPr/>
              </a:pPr>
              <a:r>
                <a:rPr lang="en-US" sz="1400" b="1" kern="0" dirty="0">
                  <a:solidFill>
                    <a:srgbClr val="00B050"/>
                  </a:solidFill>
                  <a:latin typeface="Arial" charset="0"/>
                  <a:ea typeface="Arial" charset="0"/>
                  <a:cs typeface="Arial" charset="0"/>
                </a:rPr>
                <a:t>(-0,3)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089317" y="3933784"/>
              <a:ext cx="655950" cy="32197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457200" eaLnBrk="0" hangingPunct="0">
                <a:defRPr/>
              </a:pPr>
              <a:r>
                <a:rPr lang="en-US" sz="1400" b="1" kern="0" dirty="0">
                  <a:solidFill>
                    <a:srgbClr val="FF0000"/>
                  </a:solidFill>
                  <a:latin typeface="Arial" charset="0"/>
                  <a:ea typeface="Arial" charset="0"/>
                  <a:cs typeface="Arial" charset="0"/>
                </a:rPr>
                <a:t>(+0,7)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808827" y="4340196"/>
              <a:ext cx="65595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457200" eaLnBrk="0" hangingPunct="0">
                <a:defRPr/>
              </a:pPr>
              <a:r>
                <a:rPr lang="en-US" sz="1400" b="1" kern="0" dirty="0">
                  <a:solidFill>
                    <a:srgbClr val="FF0000"/>
                  </a:solidFill>
                  <a:latin typeface="Arial" charset="0"/>
                  <a:ea typeface="Arial" charset="0"/>
                  <a:cs typeface="Arial" charset="0"/>
                </a:rPr>
                <a:t>(+1,8)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220093" y="3537215"/>
              <a:ext cx="655950" cy="32197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457200" eaLnBrk="0" hangingPunct="0">
                <a:defRPr/>
              </a:pPr>
              <a:r>
                <a:rPr lang="en-US" sz="1400" b="1" kern="0" dirty="0">
                  <a:solidFill>
                    <a:srgbClr val="FF0000"/>
                  </a:solidFill>
                  <a:latin typeface="Arial" charset="0"/>
                  <a:ea typeface="Arial" charset="0"/>
                  <a:cs typeface="Arial" charset="0"/>
                </a:rPr>
                <a:t>(+4,7)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604152" y="4753591"/>
              <a:ext cx="655950" cy="32197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457200" eaLnBrk="0" hangingPunct="0">
                <a:defRPr/>
              </a:pPr>
              <a:r>
                <a:rPr lang="en-US" sz="1400" b="1" kern="0" dirty="0">
                  <a:solidFill>
                    <a:srgbClr val="FF0000"/>
                  </a:solidFill>
                  <a:latin typeface="Arial" charset="0"/>
                  <a:ea typeface="Arial" charset="0"/>
                  <a:cs typeface="Arial" charset="0"/>
                </a:rPr>
                <a:t>(+0,6)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468392" y="5072265"/>
              <a:ext cx="655950" cy="32197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457200" eaLnBrk="0" hangingPunct="0">
                <a:defRPr/>
              </a:pPr>
              <a:r>
                <a:rPr lang="en-US" sz="1400" b="1" kern="0" dirty="0">
                  <a:solidFill>
                    <a:srgbClr val="FF0000"/>
                  </a:solidFill>
                  <a:latin typeface="Arial" charset="0"/>
                  <a:ea typeface="Arial" charset="0"/>
                  <a:cs typeface="Arial" charset="0"/>
                </a:rPr>
                <a:t>(+1,4)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625926" y="1178156"/>
              <a:ext cx="178093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sz="1400" b="1" dirty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</a:rPr>
                <a:t>(  )  Y/Y Change</a:t>
              </a:r>
              <a:endParaRPr lang="en-GB" sz="14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334769" y="1389932"/>
            <a:ext cx="2494414" cy="442622"/>
            <a:chOff x="99331" y="949485"/>
            <a:chExt cx="2494414" cy="442622"/>
          </a:xfrm>
        </p:grpSpPr>
        <p:sp>
          <p:nvSpPr>
            <p:cNvPr id="29" name="Rectangle 28"/>
            <p:cNvSpPr/>
            <p:nvPr/>
          </p:nvSpPr>
          <p:spPr>
            <a:xfrm>
              <a:off x="99331" y="961220"/>
              <a:ext cx="2494414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ZA" sz="1100" b="1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Provincial NEET rate (Year on Year Change Q2:2018 – Q2:2019)</a:t>
              </a:r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183280" y="1388738"/>
              <a:ext cx="2410465" cy="3369"/>
            </a:xfrm>
            <a:prstGeom prst="line">
              <a:avLst/>
            </a:prstGeom>
            <a:ln w="3175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183280" y="949485"/>
              <a:ext cx="2410465" cy="11735"/>
            </a:xfrm>
            <a:prstGeom prst="line">
              <a:avLst/>
            </a:prstGeom>
            <a:ln w="3175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Rectangle 32"/>
          <p:cNvSpPr/>
          <p:nvPr/>
        </p:nvSpPr>
        <p:spPr>
          <a:xfrm>
            <a:off x="315572" y="338529"/>
            <a:ext cx="8545725" cy="8661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NC recorded the highest rate of young people </a:t>
            </a:r>
            <a:r>
              <a:rPr lang="en-ZA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aged 15-24 years </a:t>
            </a:r>
            <a:r>
              <a:rPr lang="en-ZA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in employment, education or training in Q2: 2019. </a:t>
            </a:r>
            <a:endParaRPr lang="en-ZA" sz="16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600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9">
            <a:extLst>
              <a:ext uri="{FF2B5EF4-FFF2-40B4-BE49-F238E27FC236}">
                <a16:creationId xmlns:a16="http://schemas.microsoft.com/office/drawing/2014/main" xmlns="" id="{E005D8E5-5648-40DC-8FE8-F31C88109F0B}"/>
              </a:ext>
            </a:extLst>
          </p:cNvPr>
          <p:cNvSpPr txBox="1"/>
          <p:nvPr/>
        </p:nvSpPr>
        <p:spPr>
          <a:xfrm>
            <a:off x="7308304" y="5793529"/>
            <a:ext cx="23226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dirty="0">
                <a:solidFill>
                  <a:schemeClr val="bg1">
                    <a:lumMod val="75000"/>
                  </a:schemeClr>
                </a:solidFill>
              </a:rPr>
              <a:t>Source: QLFS Q2 2019</a:t>
            </a:r>
          </a:p>
        </p:txBody>
      </p:sp>
    </p:spTree>
    <p:extLst>
      <p:ext uri="{BB962C8B-B14F-4D97-AF65-F5344CB8AC3E}">
        <p14:creationId xmlns:p14="http://schemas.microsoft.com/office/powerpoint/2010/main" xmlns="" val="1013557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975046691"/>
              </p:ext>
            </p:extLst>
          </p:nvPr>
        </p:nvGraphicFramePr>
        <p:xfrm>
          <a:off x="899592" y="2348880"/>
          <a:ext cx="7344816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929216" y="1736981"/>
            <a:ext cx="2592288" cy="286242"/>
            <a:chOff x="99331" y="949485"/>
            <a:chExt cx="2304256" cy="286242"/>
          </a:xfrm>
        </p:grpSpPr>
        <p:sp>
          <p:nvSpPr>
            <p:cNvPr id="4" name="Rectangle 3"/>
            <p:cNvSpPr/>
            <p:nvPr/>
          </p:nvSpPr>
          <p:spPr>
            <a:xfrm>
              <a:off x="99331" y="961220"/>
              <a:ext cx="2304256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ZA" sz="1100" b="1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NEET (15-34 years) by sex</a:t>
              </a:r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112525" y="1235727"/>
              <a:ext cx="2016224" cy="0"/>
            </a:xfrm>
            <a:prstGeom prst="line">
              <a:avLst/>
            </a:prstGeom>
            <a:ln w="3175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183280" y="949485"/>
              <a:ext cx="2016224" cy="0"/>
            </a:xfrm>
            <a:prstGeom prst="line">
              <a:avLst/>
            </a:prstGeom>
            <a:ln w="3175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Rectangle 7"/>
          <p:cNvSpPr/>
          <p:nvPr/>
        </p:nvSpPr>
        <p:spPr>
          <a:xfrm>
            <a:off x="776381" y="538669"/>
            <a:ext cx="8367619" cy="7403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Approximately 8,2 million (40,3%) out of 20,4 million young people </a:t>
            </a:r>
            <a:r>
              <a:rPr lang="en-ZA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aged 15-34 years</a:t>
            </a:r>
            <a:r>
              <a:rPr lang="en-ZA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were not in employment, education or training (NEET). </a:t>
            </a:r>
            <a:r>
              <a:rPr lang="en-ZA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overall NEET rate increased by 1,0 percentage point y/y.</a:t>
            </a:r>
          </a:p>
        </p:txBody>
      </p:sp>
      <p:sp>
        <p:nvSpPr>
          <p:cNvPr id="9" name="Rectangle 8"/>
          <p:cNvSpPr/>
          <p:nvPr/>
        </p:nvSpPr>
        <p:spPr>
          <a:xfrm rot="16200000">
            <a:off x="656753" y="4652410"/>
            <a:ext cx="1178217" cy="603604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>
              <a:latin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76344" y="2633926"/>
            <a:ext cx="182810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ZA" sz="1200" b="1" dirty="0">
                <a:latin typeface="Arial" panose="020B0604020202020204" pitchFamily="34" charset="0"/>
              </a:rPr>
              <a:t>Female NEET</a:t>
            </a:r>
          </a:p>
          <a:p>
            <a:r>
              <a:rPr lang="en-ZA" sz="1200" b="1" dirty="0">
                <a:solidFill>
                  <a:srgbClr val="C00000"/>
                </a:solidFill>
                <a:latin typeface="Arial" panose="020B0604020202020204" pitchFamily="34" charset="0"/>
              </a:rPr>
              <a:t>Up by 0,3 of a  percentage point</a:t>
            </a:r>
            <a:endParaRPr lang="en-GB" sz="1200" b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76345" y="3565302"/>
            <a:ext cx="1497287" cy="64633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ZA" sz="1200" b="1" dirty="0">
                <a:latin typeface="Arial" panose="020B0604020202020204" pitchFamily="34" charset="0"/>
              </a:rPr>
              <a:t>Male NEET</a:t>
            </a:r>
          </a:p>
          <a:p>
            <a:r>
              <a:rPr lang="en-ZA" sz="1200" b="1" dirty="0">
                <a:solidFill>
                  <a:srgbClr val="C00000"/>
                </a:solidFill>
                <a:latin typeface="Arial" panose="020B0604020202020204" pitchFamily="34" charset="0"/>
              </a:rPr>
              <a:t>Up by 1,8 percentage points</a:t>
            </a:r>
            <a:endParaRPr lang="en-GB" sz="1200" b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139952" y="2052067"/>
            <a:ext cx="1308307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ZA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15-34 YEARS</a:t>
            </a:r>
            <a:endParaRPr lang="en-GB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3" name="TextBox 9">
            <a:extLst>
              <a:ext uri="{FF2B5EF4-FFF2-40B4-BE49-F238E27FC236}">
                <a16:creationId xmlns:a16="http://schemas.microsoft.com/office/drawing/2014/main" xmlns="" id="{20D0BA12-2FB7-4A96-852B-BD7C46FB8649}"/>
              </a:ext>
            </a:extLst>
          </p:cNvPr>
          <p:cNvSpPr txBox="1"/>
          <p:nvPr/>
        </p:nvSpPr>
        <p:spPr>
          <a:xfrm>
            <a:off x="7308304" y="5793529"/>
            <a:ext cx="23226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dirty="0">
                <a:solidFill>
                  <a:schemeClr val="bg1">
                    <a:lumMod val="75000"/>
                  </a:schemeClr>
                </a:solidFill>
              </a:rPr>
              <a:t>Source: QLFS Q2 2019</a:t>
            </a:r>
          </a:p>
        </p:txBody>
      </p:sp>
    </p:spTree>
    <p:extLst>
      <p:ext uri="{BB962C8B-B14F-4D97-AF65-F5344CB8AC3E}">
        <p14:creationId xmlns:p14="http://schemas.microsoft.com/office/powerpoint/2010/main" xmlns="" val="856478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827584" y="1377559"/>
            <a:ext cx="2854454" cy="442622"/>
            <a:chOff x="99331" y="949485"/>
            <a:chExt cx="2638430" cy="442622"/>
          </a:xfrm>
        </p:grpSpPr>
        <p:sp>
          <p:nvSpPr>
            <p:cNvPr id="29" name="Rectangle 28"/>
            <p:cNvSpPr/>
            <p:nvPr/>
          </p:nvSpPr>
          <p:spPr>
            <a:xfrm>
              <a:off x="99331" y="961220"/>
              <a:ext cx="2638430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ZA" sz="1100" b="1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Provincial NEET rate (Year –on – Year Change Q2:2018 – Q2:2019)</a:t>
              </a:r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183280" y="1388738"/>
              <a:ext cx="2410465" cy="3369"/>
            </a:xfrm>
            <a:prstGeom prst="line">
              <a:avLst/>
            </a:prstGeom>
            <a:ln w="3175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183280" y="949485"/>
              <a:ext cx="2410465" cy="11735"/>
            </a:xfrm>
            <a:prstGeom prst="line">
              <a:avLst/>
            </a:prstGeom>
            <a:ln w="3175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Rectangle 32"/>
          <p:cNvSpPr/>
          <p:nvPr/>
        </p:nvSpPr>
        <p:spPr>
          <a:xfrm>
            <a:off x="680500" y="332657"/>
            <a:ext cx="7995956" cy="9334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NW province had the highest rate of young people </a:t>
            </a:r>
            <a:r>
              <a:rPr lang="en-ZA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aged 15-34 years</a:t>
            </a:r>
            <a:r>
              <a:rPr lang="en-ZA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in employment, education or training at </a:t>
            </a:r>
            <a:r>
              <a:rPr lang="en-ZA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45,9%</a:t>
            </a:r>
            <a:r>
              <a:rPr lang="en-ZA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ZA" sz="1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rate increased by 1,8 percentage points year-on-year. </a:t>
            </a:r>
          </a:p>
        </p:txBody>
      </p:sp>
      <p:graphicFrame>
        <p:nvGraphicFramePr>
          <p:cNvPr id="32" name="Chart 31"/>
          <p:cNvGraphicFramePr>
            <a:graphicFrameLocks/>
          </p:cNvGraphicFramePr>
          <p:nvPr>
            <p:extLst/>
          </p:nvPr>
        </p:nvGraphicFramePr>
        <p:xfrm>
          <a:off x="653594" y="1877466"/>
          <a:ext cx="6840760" cy="40307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8" name="TextBox 37"/>
          <p:cNvSpPr txBox="1"/>
          <p:nvPr/>
        </p:nvSpPr>
        <p:spPr>
          <a:xfrm>
            <a:off x="6240110" y="1124744"/>
            <a:ext cx="2664296" cy="44396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endParaRPr lang="en-ZA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r>
              <a:rPr lang="en-ZA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         (  )  Y/Y Change</a:t>
            </a:r>
            <a:endParaRPr lang="en-GB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">
              <a:spcBef>
                <a:spcPts val="300"/>
              </a:spcBef>
              <a:spcAft>
                <a:spcPts val="300"/>
              </a:spcAft>
            </a:pP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en-ZA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(+1,8)</a:t>
            </a:r>
          </a:p>
          <a:p>
            <a:pPr fontAlgn="b">
              <a:spcBef>
                <a:spcPts val="300"/>
              </a:spcBef>
              <a:spcAft>
                <a:spcPts val="300"/>
              </a:spcAft>
            </a:pP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en-ZA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(+0,7)</a:t>
            </a:r>
          </a:p>
          <a:p>
            <a:pPr fontAlgn="b">
              <a:spcBef>
                <a:spcPts val="300"/>
              </a:spcBef>
              <a:spcAft>
                <a:spcPts val="300"/>
              </a:spcAft>
            </a:pPr>
            <a:r>
              <a:rPr lang="en-ZA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en-ZA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(+1,5)</a:t>
            </a:r>
          </a:p>
          <a:p>
            <a:pPr fontAlgn="b">
              <a:spcBef>
                <a:spcPts val="300"/>
              </a:spcBef>
              <a:spcAft>
                <a:spcPts val="600"/>
              </a:spcAft>
            </a:pPr>
            <a:r>
              <a:rPr lang="en-ZA" b="1" dirty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ZA" sz="1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(-0,3)</a:t>
            </a:r>
          </a:p>
          <a:p>
            <a:pPr fontAlgn="b">
              <a:spcBef>
                <a:spcPts val="300"/>
              </a:spcBef>
              <a:spcAft>
                <a:spcPts val="600"/>
              </a:spcAft>
            </a:pPr>
            <a:r>
              <a:rPr lang="en-ZA" sz="1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ZA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(+4,5)</a:t>
            </a:r>
          </a:p>
          <a:p>
            <a:pPr fontAlgn="b">
              <a:spcBef>
                <a:spcPts val="300"/>
              </a:spcBef>
              <a:spcAft>
                <a:spcPts val="600"/>
              </a:spcAft>
            </a:pPr>
            <a:r>
              <a:rPr lang="en-ZA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(+1,3)</a:t>
            </a:r>
          </a:p>
          <a:p>
            <a:pPr fontAlgn="b">
              <a:spcBef>
                <a:spcPts val="300"/>
              </a:spcBef>
              <a:spcAft>
                <a:spcPts val="600"/>
              </a:spcAft>
            </a:pPr>
            <a:r>
              <a:rPr lang="en-ZA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(+1,0)</a:t>
            </a:r>
          </a:p>
          <a:p>
            <a:pPr fontAlgn="b">
              <a:spcBef>
                <a:spcPts val="300"/>
              </a:spcBef>
              <a:spcAft>
                <a:spcPts val="600"/>
              </a:spcAft>
            </a:pPr>
            <a:r>
              <a:rPr lang="en-ZA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(+1,5)</a:t>
            </a:r>
          </a:p>
          <a:p>
            <a:pPr fontAlgn="b">
              <a:spcBef>
                <a:spcPts val="300"/>
              </a:spcBef>
              <a:spcAft>
                <a:spcPts val="600"/>
              </a:spcAft>
            </a:pPr>
            <a:r>
              <a:rPr lang="en-ZA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(+0,4)</a:t>
            </a:r>
          </a:p>
          <a:p>
            <a:pPr fontAlgn="b">
              <a:spcBef>
                <a:spcPts val="300"/>
              </a:spcBef>
              <a:spcAft>
                <a:spcPts val="600"/>
              </a:spcAft>
            </a:pPr>
            <a:r>
              <a:rPr lang="en-ZA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(+1,9)</a:t>
            </a: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xmlns="" id="{9B8E9840-C2ED-4D0D-ACB9-D5780AF00E40}"/>
              </a:ext>
            </a:extLst>
          </p:cNvPr>
          <p:cNvSpPr txBox="1"/>
          <p:nvPr/>
        </p:nvSpPr>
        <p:spPr>
          <a:xfrm>
            <a:off x="7308304" y="5793529"/>
            <a:ext cx="23226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dirty="0">
                <a:solidFill>
                  <a:schemeClr val="bg1">
                    <a:lumMod val="75000"/>
                  </a:schemeClr>
                </a:solidFill>
              </a:rPr>
              <a:t>Source: QLFS Q2 2019</a:t>
            </a:r>
          </a:p>
        </p:txBody>
      </p:sp>
    </p:spTree>
    <p:extLst>
      <p:ext uri="{BB962C8B-B14F-4D97-AF65-F5344CB8AC3E}">
        <p14:creationId xmlns:p14="http://schemas.microsoft.com/office/powerpoint/2010/main" xmlns="" val="4231068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67544" y="2322872"/>
            <a:ext cx="8064896" cy="2016223"/>
          </a:xfrm>
        </p:spPr>
        <p:txBody>
          <a:bodyPr>
            <a:normAutofit/>
          </a:bodyPr>
          <a:lstStyle/>
          <a:p>
            <a:pPr algn="ctr"/>
            <a:r>
              <a:rPr lang="en-GB" sz="5200" dirty="0">
                <a:solidFill>
                  <a:schemeClr val="bg2">
                    <a:lumMod val="95000"/>
                  </a:schemeClr>
                </a:solidFill>
                <a:latin typeface="Arial"/>
              </a:rPr>
              <a:t>EMPLOYMENT</a:t>
            </a:r>
          </a:p>
          <a:p>
            <a:pPr algn="ctr"/>
            <a:endParaRPr lang="en-ZA" dirty="0">
              <a:latin typeface="Arial"/>
            </a:endParaRPr>
          </a:p>
        </p:txBody>
      </p:sp>
      <p:sp>
        <p:nvSpPr>
          <p:cNvPr id="4" name="Double Bracket 3"/>
          <p:cNvSpPr/>
          <p:nvPr/>
        </p:nvSpPr>
        <p:spPr>
          <a:xfrm>
            <a:off x="467544" y="1196752"/>
            <a:ext cx="8064896" cy="3312368"/>
          </a:xfrm>
          <a:prstGeom prst="bracketPair">
            <a:avLst/>
          </a:prstGeom>
          <a:ln w="98425" cap="rnd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" name="Chord 3"/>
          <p:cNvSpPr/>
          <p:nvPr/>
        </p:nvSpPr>
        <p:spPr>
          <a:xfrm rot="16200000">
            <a:off x="3221836" y="-1449528"/>
            <a:ext cx="2628000" cy="2880000"/>
          </a:xfrm>
          <a:prstGeom prst="chord">
            <a:avLst>
              <a:gd name="adj1" fmla="val 5387451"/>
              <a:gd name="adj2" fmla="val 16200000"/>
            </a:avLst>
          </a:prstGeom>
          <a:solidFill>
            <a:srgbClr val="7F7F7F"/>
          </a:solidFill>
          <a:ln w="9525">
            <a:solidFill>
              <a:schemeClr val="bg2">
                <a:lumMod val="9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7" name="TextBox 4"/>
          <p:cNvSpPr txBox="1"/>
          <p:nvPr/>
        </p:nvSpPr>
        <p:spPr>
          <a:xfrm>
            <a:off x="3433404" y="102777"/>
            <a:ext cx="2204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3200" b="1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</a:rPr>
              <a:t>QLFS</a:t>
            </a:r>
            <a:endParaRPr lang="en-GB" sz="3200" b="1" dirty="0">
              <a:solidFill>
                <a:prstClr val="white">
                  <a:lumMod val="9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49746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:a16="http://schemas.microsoft.com/office/drawing/2014/main" xmlns="" id="{9EC4C776-25D0-4198-8570-FE64907617E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658" t="4475" b="4217"/>
          <a:stretch/>
        </p:blipFill>
        <p:spPr>
          <a:xfrm>
            <a:off x="-36512" y="0"/>
            <a:ext cx="9180512" cy="6093296"/>
          </a:xfrm>
          <a:prstGeom prst="rect">
            <a:avLst/>
          </a:prstGeom>
        </p:spPr>
      </p:pic>
      <p:sp>
        <p:nvSpPr>
          <p:cNvPr id="12" name="Rectangle 1">
            <a:extLst>
              <a:ext uri="{FF2B5EF4-FFF2-40B4-BE49-F238E27FC236}">
                <a16:creationId xmlns:a16="http://schemas.microsoft.com/office/drawing/2014/main" xmlns="" id="{AC9E4510-D0F1-4C90-87F1-7650FDA5C3E3}"/>
              </a:ext>
            </a:extLst>
          </p:cNvPr>
          <p:cNvSpPr/>
          <p:nvPr/>
        </p:nvSpPr>
        <p:spPr>
          <a:xfrm>
            <a:off x="-36512" y="-50156"/>
            <a:ext cx="9180512" cy="6148409"/>
          </a:xfrm>
          <a:prstGeom prst="rect">
            <a:avLst/>
          </a:prstGeom>
          <a:solidFill>
            <a:schemeClr val="tx1">
              <a:lumMod val="75000"/>
              <a:lumOff val="25000"/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A01EE12-8DBD-4097-B293-965BF7FC026B}"/>
              </a:ext>
            </a:extLst>
          </p:cNvPr>
          <p:cNvSpPr/>
          <p:nvPr/>
        </p:nvSpPr>
        <p:spPr>
          <a:xfrm>
            <a:off x="658" y="332656"/>
            <a:ext cx="91433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95C9A5E3-0689-46D8-B799-3FE89FFBEB4A}"/>
              </a:ext>
            </a:extLst>
          </p:cNvPr>
          <p:cNvSpPr/>
          <p:nvPr/>
        </p:nvSpPr>
        <p:spPr>
          <a:xfrm>
            <a:off x="-36512" y="2461343"/>
            <a:ext cx="6552728" cy="576064"/>
          </a:xfrm>
          <a:prstGeom prst="roundRect">
            <a:avLst/>
          </a:prstGeom>
          <a:solidFill>
            <a:srgbClr val="384773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The Quarterly Labour Force Survey (QLFS) is a household-based sample survey conducted by Statistics South Africa (Stats SA). </a:t>
            </a:r>
          </a:p>
        </p:txBody>
      </p:sp>
      <p:pic>
        <p:nvPicPr>
          <p:cNvPr id="7" name="Picture 2" descr="https://www.design-seeds.com/wp-content/uploads/2016/08/WanderBlues_150.png">
            <a:extLst>
              <a:ext uri="{FF2B5EF4-FFF2-40B4-BE49-F238E27FC236}">
                <a16:creationId xmlns:a16="http://schemas.microsoft.com/office/drawing/2014/main" xmlns="" id="{BF8662E4-CEF3-47CF-B8E6-07F95C0533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79056" y="5866850"/>
            <a:ext cx="248724" cy="226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382F74BD-348B-4C32-991B-358E3A96F932}"/>
              </a:ext>
            </a:extLst>
          </p:cNvPr>
          <p:cNvSpPr/>
          <p:nvPr/>
        </p:nvSpPr>
        <p:spPr>
          <a:xfrm>
            <a:off x="-36512" y="3439422"/>
            <a:ext cx="6552728" cy="576064"/>
          </a:xfrm>
          <a:prstGeom prst="roundRect">
            <a:avLst/>
          </a:prstGeom>
          <a:solidFill>
            <a:srgbClr val="384773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It collects data on the labour market activities of individuals aged 15 years and older who live in South Africa.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F2CB379D-9864-4263-A987-7C0588009B27}"/>
              </a:ext>
            </a:extLst>
          </p:cNvPr>
          <p:cNvSpPr/>
          <p:nvPr/>
        </p:nvSpPr>
        <p:spPr>
          <a:xfrm>
            <a:off x="0" y="182877"/>
            <a:ext cx="72591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F0F8FF"/>
                </a:solidFill>
              </a:rPr>
              <a:t>The Quarterly Labour Force Survey (QLFS)</a:t>
            </a:r>
            <a:endParaRPr lang="en-ZA" sz="3200" b="1" dirty="0">
              <a:solidFill>
                <a:srgbClr val="F0F8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4335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467544" y="325176"/>
            <a:ext cx="8252352" cy="718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Trade, construction and agriculture have higher employment shares relative to their GDP contribution</a:t>
            </a:r>
            <a:r>
              <a:rPr lang="en-ZA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ZA" sz="14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/>
          </p:nvPr>
        </p:nvGraphicFramePr>
        <p:xfrm>
          <a:off x="7464395" y="1224136"/>
          <a:ext cx="887325" cy="47896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873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872771"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1" u="none" strike="noStrike" dirty="0">
                          <a:effectLst/>
                          <a:latin typeface="Arial" panose="020B0604020202020204" pitchFamily="34" charset="0"/>
                        </a:rPr>
                        <a:t>Share of Nominal GDP</a:t>
                      </a:r>
                    </a:p>
                    <a:p>
                      <a:pPr algn="ctr" fontAlgn="b"/>
                      <a:r>
                        <a:rPr lang="en-ZA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(Q1:2019)</a:t>
                      </a:r>
                    </a:p>
                    <a:p>
                      <a:pPr algn="ctr" fontAlgn="b"/>
                      <a:endParaRPr lang="en-ZA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19" marR="6019" marT="6019" marB="0" anchor="b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9967">
                <a:tc>
                  <a:txBody>
                    <a:bodyPr/>
                    <a:lstStyle/>
                    <a:p>
                      <a:pPr algn="ctr" fontAlgn="b"/>
                      <a:r>
                        <a:rPr lang="en-ZA" sz="13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24,7%</a:t>
                      </a:r>
                      <a:endParaRPr lang="en-ZA" sz="1100" b="1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19" marR="6019" marT="6019" marB="0" anchor="b"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9967">
                <a:tc>
                  <a:txBody>
                    <a:bodyPr/>
                    <a:lstStyle/>
                    <a:p>
                      <a:pPr algn="ctr" fontAlgn="b"/>
                      <a:r>
                        <a:rPr lang="en-ZA" sz="13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15,0%</a:t>
                      </a:r>
                      <a:endParaRPr lang="en-ZA" sz="13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19" marR="6019" marT="6019" marB="0" anchor="b"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9967">
                <a:tc>
                  <a:txBody>
                    <a:bodyPr/>
                    <a:lstStyle/>
                    <a:p>
                      <a:pPr algn="ctr" fontAlgn="b"/>
                      <a:r>
                        <a:rPr lang="en-ZA" sz="13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20,3%</a:t>
                      </a:r>
                      <a:endParaRPr lang="en-ZA" sz="13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19" marR="6019" marT="6019" marB="0" anchor="b"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9967">
                <a:tc>
                  <a:txBody>
                    <a:bodyPr/>
                    <a:lstStyle/>
                    <a:p>
                      <a:pPr algn="ctr" fontAlgn="b"/>
                      <a:r>
                        <a:rPr lang="en-ZA" sz="13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13,1%</a:t>
                      </a:r>
                      <a:endParaRPr lang="en-ZA" sz="13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19" marR="6019" marT="6019" marB="0" anchor="b"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99967">
                <a:tc>
                  <a:txBody>
                    <a:bodyPr/>
                    <a:lstStyle/>
                    <a:p>
                      <a:pPr algn="ctr" fontAlgn="b"/>
                      <a:r>
                        <a:rPr lang="en-ZA" sz="13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3,9%</a:t>
                      </a:r>
                      <a:endParaRPr lang="en-ZA" sz="13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19" marR="6019" marT="6019" marB="0" anchor="b"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17212">
                <a:tc>
                  <a:txBody>
                    <a:bodyPr/>
                    <a:lstStyle/>
                    <a:p>
                      <a:pPr algn="ctr" fontAlgn="b"/>
                      <a:endParaRPr lang="en-ZA" sz="13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19" marR="6019" marT="6019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99967">
                <a:tc>
                  <a:txBody>
                    <a:bodyPr/>
                    <a:lstStyle/>
                    <a:p>
                      <a:pPr algn="ctr" fontAlgn="b"/>
                      <a:r>
                        <a:rPr lang="en-ZA" sz="13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9,7%</a:t>
                      </a:r>
                      <a:endParaRPr lang="en-ZA" sz="13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19" marR="6019" marT="6019" marB="0" anchor="b"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99967">
                <a:tc>
                  <a:txBody>
                    <a:bodyPr/>
                    <a:lstStyle/>
                    <a:p>
                      <a:pPr algn="ctr" fontAlgn="b"/>
                      <a:r>
                        <a:rPr lang="en-ZA" sz="13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1,9%</a:t>
                      </a:r>
                      <a:endParaRPr lang="en-ZA" sz="13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19" marR="6019" marT="6019" marB="0" anchor="b"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99967">
                <a:tc>
                  <a:txBody>
                    <a:bodyPr/>
                    <a:lstStyle/>
                    <a:p>
                      <a:pPr algn="ctr" fontAlgn="b"/>
                      <a:r>
                        <a:rPr lang="en-ZA" sz="13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7,6%</a:t>
                      </a:r>
                      <a:endParaRPr lang="en-ZA" sz="13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19" marR="6019" marT="6019" marB="0" anchor="b"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99967">
                <a:tc>
                  <a:txBody>
                    <a:bodyPr/>
                    <a:lstStyle/>
                    <a:p>
                      <a:pPr algn="ctr" fontAlgn="b"/>
                      <a:r>
                        <a:rPr lang="en-ZA" sz="13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3,8%</a:t>
                      </a:r>
                      <a:endParaRPr lang="en-ZA" sz="13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19" marR="6019" marT="6019" marB="0" anchor="b"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732206414"/>
              </p:ext>
            </p:extLst>
          </p:nvPr>
        </p:nvGraphicFramePr>
        <p:xfrm>
          <a:off x="827584" y="836712"/>
          <a:ext cx="7771987" cy="6192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467544" y="1224136"/>
            <a:ext cx="2304256" cy="442622"/>
            <a:chOff x="99331" y="949485"/>
            <a:chExt cx="2304256" cy="442622"/>
          </a:xfrm>
        </p:grpSpPr>
        <p:sp>
          <p:nvSpPr>
            <p:cNvPr id="8" name="Rectangle 7"/>
            <p:cNvSpPr/>
            <p:nvPr/>
          </p:nvSpPr>
          <p:spPr>
            <a:xfrm>
              <a:off x="99331" y="961220"/>
              <a:ext cx="2304256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ZA" sz="1100" b="1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Employment and GDP share per industry</a:t>
              </a: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183280" y="1388738"/>
              <a:ext cx="2016224" cy="0"/>
            </a:xfrm>
            <a:prstGeom prst="line">
              <a:avLst/>
            </a:prstGeom>
            <a:ln w="3175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83280" y="949485"/>
              <a:ext cx="2016224" cy="0"/>
            </a:xfrm>
            <a:prstGeom prst="line">
              <a:avLst/>
            </a:prstGeom>
            <a:ln w="3175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>
          <a:xfrm>
            <a:off x="3059832" y="1663389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Employment shares, Q2: 2019</a:t>
            </a:r>
          </a:p>
        </p:txBody>
      </p:sp>
      <p:sp>
        <p:nvSpPr>
          <p:cNvPr id="11" name="TextBox 9">
            <a:extLst>
              <a:ext uri="{FF2B5EF4-FFF2-40B4-BE49-F238E27FC236}">
                <a16:creationId xmlns:a16="http://schemas.microsoft.com/office/drawing/2014/main" xmlns="" id="{D51BF252-0118-4896-96E2-8A77DD7934B5}"/>
              </a:ext>
            </a:extLst>
          </p:cNvPr>
          <p:cNvSpPr txBox="1"/>
          <p:nvPr/>
        </p:nvSpPr>
        <p:spPr>
          <a:xfrm>
            <a:off x="107504" y="5859933"/>
            <a:ext cx="23226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dirty="0">
                <a:solidFill>
                  <a:schemeClr val="bg1">
                    <a:lumMod val="75000"/>
                  </a:schemeClr>
                </a:solidFill>
              </a:rPr>
              <a:t>Source: QLFS Q2 2019</a:t>
            </a:r>
          </a:p>
        </p:txBody>
      </p:sp>
    </p:spTree>
    <p:extLst>
      <p:ext uri="{BB962C8B-B14F-4D97-AF65-F5344CB8AC3E}">
        <p14:creationId xmlns:p14="http://schemas.microsoft.com/office/powerpoint/2010/main" xmlns="" val="676458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755576" y="1340768"/>
            <a:ext cx="2304256" cy="442622"/>
            <a:chOff x="99331" y="949485"/>
            <a:chExt cx="2304256" cy="442622"/>
          </a:xfrm>
        </p:grpSpPr>
        <p:sp>
          <p:nvSpPr>
            <p:cNvPr id="13" name="Rectangle 12"/>
            <p:cNvSpPr/>
            <p:nvPr/>
          </p:nvSpPr>
          <p:spPr>
            <a:xfrm>
              <a:off x="99331" y="961220"/>
              <a:ext cx="2304256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ZA" sz="1100" b="1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Employment share by occupation, Q2:2019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183280" y="1388738"/>
              <a:ext cx="2016224" cy="0"/>
            </a:xfrm>
            <a:prstGeom prst="line">
              <a:avLst/>
            </a:prstGeom>
            <a:ln w="3175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183280" y="949485"/>
              <a:ext cx="2016224" cy="0"/>
            </a:xfrm>
            <a:prstGeom prst="line">
              <a:avLst/>
            </a:prstGeom>
            <a:ln w="3175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Rectangle 15"/>
          <p:cNvSpPr/>
          <p:nvPr/>
        </p:nvSpPr>
        <p:spPr>
          <a:xfrm>
            <a:off x="755576" y="447179"/>
            <a:ext cx="8612392" cy="718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Close to  a third (28,9%) of all people employed in Q2:2019 were employed in elementary and domestic work occupations.</a:t>
            </a:r>
          </a:p>
        </p:txBody>
      </p:sp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766395831"/>
              </p:ext>
            </p:extLst>
          </p:nvPr>
        </p:nvGraphicFramePr>
        <p:xfrm>
          <a:off x="0" y="1430723"/>
          <a:ext cx="8892480" cy="47498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9">
            <a:extLst>
              <a:ext uri="{FF2B5EF4-FFF2-40B4-BE49-F238E27FC236}">
                <a16:creationId xmlns:a16="http://schemas.microsoft.com/office/drawing/2014/main" xmlns="" id="{A1D7AD3F-C625-4237-894D-52836695FE04}"/>
              </a:ext>
            </a:extLst>
          </p:cNvPr>
          <p:cNvSpPr txBox="1"/>
          <p:nvPr/>
        </p:nvSpPr>
        <p:spPr>
          <a:xfrm>
            <a:off x="107504" y="5872837"/>
            <a:ext cx="23226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dirty="0">
                <a:solidFill>
                  <a:schemeClr val="bg1">
                    <a:lumMod val="75000"/>
                  </a:schemeClr>
                </a:solidFill>
              </a:rPr>
              <a:t>Source: QLFS Q2 2019</a:t>
            </a:r>
          </a:p>
        </p:txBody>
      </p:sp>
    </p:spTree>
    <p:extLst>
      <p:ext uri="{BB962C8B-B14F-4D97-AF65-F5344CB8AC3E}">
        <p14:creationId xmlns:p14="http://schemas.microsoft.com/office/powerpoint/2010/main" xmlns="" val="404631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/>
          <p:nvPr/>
        </p:nvSpPr>
        <p:spPr>
          <a:xfrm>
            <a:off x="833339" y="433324"/>
            <a:ext cx="8628220" cy="718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600" b="1" i="0" u="none" strike="noStrike" kern="1200" cap="none" spc="0" normalizeH="0" baseline="0" noProof="0" dirty="0">
                <a:ln>
                  <a:noFill/>
                </a:ln>
                <a:solidFill>
                  <a:srgbClr val="2B72B5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formal sector in South </a:t>
            </a:r>
            <a:r>
              <a:rPr lang="en-ZA" sz="1600" b="1" dirty="0">
                <a:solidFill>
                  <a:srgbClr val="2B72B5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kumimoji="0" lang="en-ZA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2B72B5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frica</a:t>
            </a:r>
            <a:r>
              <a:rPr kumimoji="0" lang="en-ZA" sz="1600" b="1" i="0" u="none" strike="noStrike" kern="1200" cap="none" spc="0" normalizeH="0" baseline="0" noProof="0" dirty="0">
                <a:ln>
                  <a:noFill/>
                </a:ln>
                <a:solidFill>
                  <a:srgbClr val="2B72B5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accounts for 68,5% of total employment.</a:t>
            </a:r>
            <a:endParaRPr kumimoji="0" lang="en-GB" sz="1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695299429"/>
              </p:ext>
            </p:extLst>
          </p:nvPr>
        </p:nvGraphicFramePr>
        <p:xfrm>
          <a:off x="251520" y="1351256"/>
          <a:ext cx="8568952" cy="45260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5"/>
          <p:cNvSpPr txBox="1"/>
          <p:nvPr/>
        </p:nvSpPr>
        <p:spPr>
          <a:xfrm>
            <a:off x="4982914" y="5049146"/>
            <a:ext cx="3456384" cy="369332"/>
          </a:xfrm>
          <a:prstGeom prst="rect">
            <a:avLst/>
          </a:prstGeom>
          <a:solidFill>
            <a:srgbClr val="DDD9C3"/>
          </a:solidFill>
          <a:ln>
            <a:solidFill>
              <a:schemeClr val="bg1">
                <a:lumMod val="95000"/>
                <a:alpha val="13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Informal sector employment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TextBox 6"/>
          <p:cNvSpPr txBox="1"/>
          <p:nvPr/>
        </p:nvSpPr>
        <p:spPr>
          <a:xfrm>
            <a:off x="683568" y="1520870"/>
            <a:ext cx="3718138" cy="369332"/>
          </a:xfrm>
          <a:prstGeom prst="rect">
            <a:avLst/>
          </a:prstGeom>
          <a:noFill/>
          <a:ln>
            <a:solidFill>
              <a:schemeClr val="bg1">
                <a:lumMod val="95000"/>
                <a:alpha val="13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1" i="0" u="none" strike="noStrike" kern="1200" cap="none" spc="0" normalizeH="0" baseline="0" noProof="0" dirty="0">
                <a:ln>
                  <a:noFill/>
                </a:ln>
                <a:solidFill>
                  <a:srgbClr val="002B5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Formal sector employment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002B5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7"/>
          <p:cNvSpPr/>
          <p:nvPr/>
        </p:nvSpPr>
        <p:spPr>
          <a:xfrm>
            <a:off x="1043608" y="5046277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200" b="1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Informal sector employment increased from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200" b="1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2,2 million in Q2:2009 to 3,0 million in Q2:2019</a:t>
            </a:r>
          </a:p>
        </p:txBody>
      </p:sp>
      <p:sp>
        <p:nvSpPr>
          <p:cNvPr id="7" name="Rectangle 8"/>
          <p:cNvSpPr/>
          <p:nvPr/>
        </p:nvSpPr>
        <p:spPr>
          <a:xfrm>
            <a:off x="4248472" y="2740132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Formal sector employment has shown an upward trend, increasing from 10,1 million in Q2:2009 to 11,2 million in Q2:2019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827584" y="5698345"/>
            <a:ext cx="8316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Q2:2009						                               Q2:2019 </a:t>
            </a: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xmlns="" id="{5DFEEA72-C3EB-47C9-A404-16B6E3C2F141}"/>
              </a:ext>
            </a:extLst>
          </p:cNvPr>
          <p:cNvSpPr txBox="1"/>
          <p:nvPr/>
        </p:nvSpPr>
        <p:spPr>
          <a:xfrm>
            <a:off x="7277992" y="6104191"/>
            <a:ext cx="23226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dirty="0">
                <a:solidFill>
                  <a:schemeClr val="bg1">
                    <a:lumMod val="75000"/>
                  </a:schemeClr>
                </a:solidFill>
              </a:rPr>
              <a:t>Source: QLFS Q2 2019</a:t>
            </a:r>
          </a:p>
        </p:txBody>
      </p:sp>
    </p:spTree>
    <p:extLst>
      <p:ext uri="{BB962C8B-B14F-4D97-AF65-F5344CB8AC3E}">
        <p14:creationId xmlns:p14="http://schemas.microsoft.com/office/powerpoint/2010/main" xmlns="" val="971675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67544" y="2357591"/>
            <a:ext cx="8064896" cy="2016223"/>
          </a:xfrm>
        </p:spPr>
        <p:txBody>
          <a:bodyPr>
            <a:normAutofit/>
          </a:bodyPr>
          <a:lstStyle/>
          <a:p>
            <a:pPr algn="ctr"/>
            <a:r>
              <a:rPr lang="en-GB" sz="5200" dirty="0">
                <a:solidFill>
                  <a:schemeClr val="bg2">
                    <a:lumMod val="95000"/>
                  </a:schemeClr>
                </a:solidFill>
                <a:latin typeface="Arial"/>
              </a:rPr>
              <a:t>UNEMPLOYMENT</a:t>
            </a:r>
          </a:p>
          <a:p>
            <a:pPr algn="ctr"/>
            <a:endParaRPr lang="en-ZA" dirty="0">
              <a:latin typeface="Arial"/>
            </a:endParaRPr>
          </a:p>
        </p:txBody>
      </p:sp>
      <p:sp>
        <p:nvSpPr>
          <p:cNvPr id="4" name="Double Bracket 3"/>
          <p:cNvSpPr/>
          <p:nvPr/>
        </p:nvSpPr>
        <p:spPr>
          <a:xfrm>
            <a:off x="467544" y="1196752"/>
            <a:ext cx="8064896" cy="3312368"/>
          </a:xfrm>
          <a:prstGeom prst="bracketPair">
            <a:avLst/>
          </a:prstGeom>
          <a:ln w="98425" cap="rnd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" name="Chord 3"/>
          <p:cNvSpPr/>
          <p:nvPr/>
        </p:nvSpPr>
        <p:spPr>
          <a:xfrm rot="16200000">
            <a:off x="3221836" y="-1449528"/>
            <a:ext cx="2628000" cy="2880000"/>
          </a:xfrm>
          <a:prstGeom prst="chord">
            <a:avLst>
              <a:gd name="adj1" fmla="val 5387451"/>
              <a:gd name="adj2" fmla="val 16200000"/>
            </a:avLst>
          </a:prstGeom>
          <a:solidFill>
            <a:srgbClr val="7F7F7F"/>
          </a:solidFill>
          <a:ln w="9525">
            <a:solidFill>
              <a:schemeClr val="bg2">
                <a:lumMod val="9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10" name="TextBox 4"/>
          <p:cNvSpPr txBox="1"/>
          <p:nvPr/>
        </p:nvSpPr>
        <p:spPr>
          <a:xfrm>
            <a:off x="3433404" y="102777"/>
            <a:ext cx="2204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3200" b="1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</a:rPr>
              <a:t>QLFS</a:t>
            </a:r>
            <a:endParaRPr lang="en-GB" sz="3200" b="1" dirty="0">
              <a:solidFill>
                <a:prstClr val="white">
                  <a:lumMod val="9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11" name="Rectangle 5"/>
          <p:cNvSpPr/>
          <p:nvPr/>
        </p:nvSpPr>
        <p:spPr>
          <a:xfrm>
            <a:off x="3436920" y="634304"/>
            <a:ext cx="2204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prstClr val="white"/>
                </a:solidFill>
                <a:latin typeface="Arial" panose="020B0604020202020204" pitchFamily="34" charset="0"/>
              </a:rPr>
              <a:t>Q2:2019</a:t>
            </a:r>
          </a:p>
        </p:txBody>
      </p:sp>
    </p:spTree>
    <p:extLst>
      <p:ext uri="{BB962C8B-B14F-4D97-AF65-F5344CB8AC3E}">
        <p14:creationId xmlns:p14="http://schemas.microsoft.com/office/powerpoint/2010/main" xmlns="" val="3218101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203225861"/>
              </p:ext>
            </p:extLst>
          </p:nvPr>
        </p:nvGraphicFramePr>
        <p:xfrm>
          <a:off x="107504" y="1606033"/>
          <a:ext cx="8928992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1"/>
          <p:cNvSpPr txBox="1"/>
          <p:nvPr/>
        </p:nvSpPr>
        <p:spPr>
          <a:xfrm>
            <a:off x="8840059" y="3092931"/>
            <a:ext cx="415503" cy="864113"/>
          </a:xfrm>
          <a:prstGeom prst="rect">
            <a:avLst/>
          </a:prstGeom>
        </p:spPr>
        <p:txBody>
          <a:bodyPr vert="vert270"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1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71,5%</a:t>
            </a:r>
            <a:endParaRPr kumimoji="0" lang="en-GB" sz="1100" b="1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8828744" y="2347283"/>
            <a:ext cx="415503" cy="864113"/>
          </a:xfrm>
          <a:prstGeom prst="rect">
            <a:avLst/>
          </a:prstGeom>
        </p:spPr>
        <p:txBody>
          <a:bodyPr vert="vert270"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100" b="1" i="0" u="none" strike="noStrike" kern="1200" cap="none" spc="0" normalizeH="0" baseline="0" noProof="0" dirty="0">
                <a:ln>
                  <a:noFill/>
                </a:ln>
                <a:solidFill>
                  <a:srgbClr val="8EB4E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28,5%</a:t>
            </a:r>
            <a:endParaRPr kumimoji="0" lang="en-GB" sz="1100" b="1" i="0" u="none" strike="noStrike" kern="1200" cap="none" spc="0" normalizeH="0" baseline="0" noProof="0" dirty="0">
              <a:ln>
                <a:noFill/>
              </a:ln>
              <a:solidFill>
                <a:srgbClr val="8EB4E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184750" y="4375741"/>
            <a:ext cx="415503" cy="864113"/>
          </a:xfrm>
          <a:prstGeom prst="rect">
            <a:avLst/>
          </a:prstGeom>
        </p:spPr>
        <p:txBody>
          <a:bodyPr vert="vert270"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1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60,8</a:t>
            </a:r>
            <a:r>
              <a:rPr kumimoji="0" lang="en-ZA" sz="11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%</a:t>
            </a:r>
            <a:endParaRPr kumimoji="0" lang="en-GB" sz="11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184750" y="3353493"/>
            <a:ext cx="415503" cy="864113"/>
          </a:xfrm>
          <a:prstGeom prst="rect">
            <a:avLst/>
          </a:prstGeom>
        </p:spPr>
        <p:txBody>
          <a:bodyPr vert="vert270"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100" b="1" i="0" u="none" strike="noStrike" kern="1200" cap="none" spc="0" normalizeH="0" baseline="0" noProof="0" dirty="0">
                <a:ln>
                  <a:noFill/>
                </a:ln>
                <a:solidFill>
                  <a:srgbClr val="8EB4E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39,2%</a:t>
            </a:r>
            <a:endParaRPr kumimoji="0" lang="en-GB" sz="1100" b="1" i="0" u="none" strike="noStrike" kern="1200" cap="none" spc="0" normalizeH="0" baseline="0" noProof="0" dirty="0">
              <a:ln>
                <a:noFill/>
              </a:ln>
              <a:solidFill>
                <a:srgbClr val="8EB4E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Rectangle 5"/>
          <p:cNvSpPr/>
          <p:nvPr/>
        </p:nvSpPr>
        <p:spPr>
          <a:xfrm>
            <a:off x="512808" y="450533"/>
            <a:ext cx="8628220" cy="9113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2B72B5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number of unemployed people in South </a:t>
            </a:r>
            <a:r>
              <a:rPr lang="en-GB" sz="1600" b="1" dirty="0">
                <a:solidFill>
                  <a:srgbClr val="2B72B5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2B72B5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frica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2B72B5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increased from 4,3 million in Q2:2009 to 6,7 million in Q2:2019</a:t>
            </a:r>
            <a:r>
              <a:rPr kumimoji="0" lang="en-ZA" sz="1600" b="1" i="0" u="none" strike="noStrike" kern="1200" cap="none" spc="0" normalizeH="0" baseline="0" noProof="0" dirty="0">
                <a:ln>
                  <a:noFill/>
                </a:ln>
                <a:solidFill>
                  <a:srgbClr val="2B72B5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en-GB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proportion of those in long-term unemployment increased from 60,8% in Q2:2009 to </a:t>
            </a:r>
            <a:r>
              <a:rPr kumimoji="0" lang="en-GB" sz="16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71,5%</a:t>
            </a:r>
            <a:r>
              <a:rPr kumimoji="0" lang="en-GB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in Q2:2019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1" name="Group 17"/>
          <p:cNvGrpSpPr/>
          <p:nvPr/>
        </p:nvGrpSpPr>
        <p:grpSpPr>
          <a:xfrm>
            <a:off x="808842" y="1507604"/>
            <a:ext cx="2304256" cy="464163"/>
            <a:chOff x="99331" y="924575"/>
            <a:chExt cx="2304256" cy="464163"/>
          </a:xfrm>
        </p:grpSpPr>
        <p:sp>
          <p:nvSpPr>
            <p:cNvPr id="12" name="Rectangle 11"/>
            <p:cNvSpPr/>
            <p:nvPr/>
          </p:nvSpPr>
          <p:spPr>
            <a:xfrm>
              <a:off x="99331" y="924575"/>
              <a:ext cx="2304256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1100" b="1" i="1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Number of unemployed for one year or longer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183280" y="1388738"/>
              <a:ext cx="2016224" cy="0"/>
            </a:xfrm>
            <a:prstGeom prst="line">
              <a:avLst/>
            </a:prstGeom>
            <a:ln w="3175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183280" y="949485"/>
              <a:ext cx="2016224" cy="0"/>
            </a:xfrm>
            <a:prstGeom prst="line">
              <a:avLst/>
            </a:prstGeom>
            <a:ln w="3175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5"/>
          <p:cNvSpPr txBox="1"/>
          <p:nvPr/>
        </p:nvSpPr>
        <p:spPr>
          <a:xfrm>
            <a:off x="5652120" y="4894725"/>
            <a:ext cx="2638018" cy="33855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Long Term Unemployed*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TextBox 6"/>
          <p:cNvSpPr txBox="1"/>
          <p:nvPr/>
        </p:nvSpPr>
        <p:spPr>
          <a:xfrm>
            <a:off x="4427984" y="3355711"/>
            <a:ext cx="2448272" cy="338554"/>
          </a:xfrm>
          <a:prstGeom prst="rect">
            <a:avLst/>
          </a:prstGeom>
          <a:solidFill>
            <a:srgbClr val="74ABDE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Short Term Unemployed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Rectangle 14"/>
          <p:cNvSpPr/>
          <p:nvPr/>
        </p:nvSpPr>
        <p:spPr>
          <a:xfrm>
            <a:off x="1619672" y="2707639"/>
            <a:ext cx="237436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Number of unemployed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773957" y="5880926"/>
            <a:ext cx="229742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* Unemployed for a year or longer</a:t>
            </a:r>
          </a:p>
        </p:txBody>
      </p:sp>
      <p:sp>
        <p:nvSpPr>
          <p:cNvPr id="21" name="TextBox 35"/>
          <p:cNvSpPr txBox="1"/>
          <p:nvPr/>
        </p:nvSpPr>
        <p:spPr>
          <a:xfrm>
            <a:off x="147018" y="5650094"/>
            <a:ext cx="661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Q2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2009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38"/>
          <p:cNvSpPr txBox="1"/>
          <p:nvPr/>
        </p:nvSpPr>
        <p:spPr>
          <a:xfrm>
            <a:off x="8497832" y="5680871"/>
            <a:ext cx="661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Q2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 rot="16200000">
            <a:off x="115636" y="1954565"/>
            <a:ext cx="5760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050" dirty="0"/>
              <a:t>M</a:t>
            </a:r>
            <a:endParaRPr lang="en-GB" sz="1050" dirty="0"/>
          </a:p>
        </p:txBody>
      </p:sp>
      <p:sp>
        <p:nvSpPr>
          <p:cNvPr id="19" name="TextBox 9">
            <a:extLst>
              <a:ext uri="{FF2B5EF4-FFF2-40B4-BE49-F238E27FC236}">
                <a16:creationId xmlns:a16="http://schemas.microsoft.com/office/drawing/2014/main" xmlns="" id="{2C049397-4445-4427-B78F-463A0DF42E16}"/>
              </a:ext>
            </a:extLst>
          </p:cNvPr>
          <p:cNvSpPr txBox="1"/>
          <p:nvPr/>
        </p:nvSpPr>
        <p:spPr>
          <a:xfrm>
            <a:off x="790487" y="5782497"/>
            <a:ext cx="23226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dirty="0">
                <a:solidFill>
                  <a:schemeClr val="bg1">
                    <a:lumMod val="75000"/>
                  </a:schemeClr>
                </a:solidFill>
              </a:rPr>
              <a:t>Source: QLFS Q2 2019</a:t>
            </a:r>
          </a:p>
        </p:txBody>
      </p:sp>
    </p:spTree>
    <p:extLst>
      <p:ext uri="{BB962C8B-B14F-4D97-AF65-F5344CB8AC3E}">
        <p14:creationId xmlns:p14="http://schemas.microsoft.com/office/powerpoint/2010/main" xmlns="" val="25039348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261209641"/>
              </p:ext>
            </p:extLst>
          </p:nvPr>
        </p:nvGraphicFramePr>
        <p:xfrm>
          <a:off x="269752" y="334983"/>
          <a:ext cx="4060758" cy="5751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1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273201431"/>
              </p:ext>
            </p:extLst>
          </p:nvPr>
        </p:nvGraphicFramePr>
        <p:xfrm>
          <a:off x="4623258" y="380351"/>
          <a:ext cx="3909182" cy="57610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15" name="Group 14"/>
          <p:cNvGrpSpPr/>
          <p:nvPr/>
        </p:nvGrpSpPr>
        <p:grpSpPr>
          <a:xfrm>
            <a:off x="2733509" y="2253147"/>
            <a:ext cx="1709985" cy="1257521"/>
            <a:chOff x="4053629" y="2970803"/>
            <a:chExt cx="1709985" cy="1257521"/>
          </a:xfrm>
        </p:grpSpPr>
        <p:grpSp>
          <p:nvGrpSpPr>
            <p:cNvPr id="8" name="Group 7"/>
            <p:cNvGrpSpPr/>
            <p:nvPr/>
          </p:nvGrpSpPr>
          <p:grpSpPr>
            <a:xfrm>
              <a:off x="4682036" y="2970803"/>
              <a:ext cx="1081578" cy="1257521"/>
              <a:chOff x="4682036" y="2970803"/>
              <a:chExt cx="1081578" cy="1257521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5191199" y="2970803"/>
                <a:ext cx="338650" cy="338650"/>
              </a:xfrm>
              <a:prstGeom prst="rect">
                <a:avLst/>
              </a:prstGeom>
              <a:solidFill>
                <a:schemeClr val="bg1"/>
              </a:solidFill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6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5201613" y="3903883"/>
                <a:ext cx="229660" cy="324441"/>
              </a:xfrm>
              <a:prstGeom prst="rect">
                <a:avLst/>
              </a:prstGeom>
            </p:spPr>
          </p:pic>
          <p:sp>
            <p:nvSpPr>
              <p:cNvPr id="17" name="TextBox 16"/>
              <p:cNvSpPr txBox="1"/>
              <p:nvPr/>
            </p:nvSpPr>
            <p:spPr>
              <a:xfrm>
                <a:off x="4722940" y="3091388"/>
                <a:ext cx="1040674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ZA" sz="1100" b="1" dirty="0">
                    <a:solidFill>
                      <a:srgbClr val="C36518"/>
                    </a:solidFill>
                    <a:latin typeface="Arial" panose="020B0604020202020204" pitchFamily="34" charset="0"/>
                  </a:rPr>
                  <a:t>31.3%</a:t>
                </a:r>
                <a:endParaRPr lang="en-GB" sz="1100" b="1" dirty="0">
                  <a:solidFill>
                    <a:srgbClr val="C36518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4682036" y="3876668"/>
                <a:ext cx="692745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100" b="1" dirty="0">
                    <a:solidFill>
                      <a:srgbClr val="0A4E8F"/>
                    </a:solidFill>
                    <a:latin typeface="Arial" panose="020B0604020202020204" pitchFamily="34" charset="0"/>
                  </a:rPr>
                  <a:t>27,1%</a:t>
                </a:r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4053629" y="3443044"/>
              <a:ext cx="11979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sz="1200" b="1" i="1" dirty="0">
                  <a:solidFill>
                    <a:srgbClr val="C00000"/>
                  </a:solidFill>
                  <a:latin typeface="Arial" panose="020B0604020202020204" pitchFamily="34" charset="0"/>
                </a:rPr>
                <a:t>SA: 29,0%</a:t>
              </a:r>
              <a:endParaRPr lang="en-GB" sz="1200" b="1" i="1" dirty="0">
                <a:solidFill>
                  <a:srgbClr val="C0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425880" y="1456613"/>
            <a:ext cx="1354684" cy="1121316"/>
            <a:chOff x="7140774" y="1523303"/>
            <a:chExt cx="1354684" cy="1121316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156808" y="1523303"/>
              <a:ext cx="338650" cy="33865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196566" y="2264035"/>
              <a:ext cx="229660" cy="324441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7454784" y="1570413"/>
              <a:ext cx="104067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sz="1200" b="1" dirty="0">
                  <a:solidFill>
                    <a:srgbClr val="C36416"/>
                  </a:solidFill>
                  <a:latin typeface="Arial" panose="020B0604020202020204" pitchFamily="34" charset="0"/>
                </a:rPr>
                <a:t>42,5%</a:t>
              </a:r>
              <a:endParaRPr lang="en-GB" sz="1200" b="1" dirty="0">
                <a:solidFill>
                  <a:srgbClr val="C3641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479222" y="2367620"/>
              <a:ext cx="69274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>
                  <a:solidFill>
                    <a:srgbClr val="0A4E8F"/>
                  </a:solidFill>
                  <a:latin typeface="Arial" panose="020B0604020202020204" pitchFamily="34" charset="0"/>
                </a:rPr>
                <a:t>35,0%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140774" y="1895978"/>
              <a:ext cx="104067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sz="1200" b="1" i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</a:rPr>
                <a:t>SA: 38,5%</a:t>
              </a:r>
              <a:endParaRPr lang="en-GB" sz="1200" b="1" i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637819" y="5630377"/>
            <a:ext cx="3160501" cy="2286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07504" y="860393"/>
            <a:ext cx="456332" cy="3436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19411" y="368982"/>
            <a:ext cx="3474283" cy="87134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vert="horz" wrap="square" lIns="0" tIns="0" rIns="0" bIns="0" rtlCol="0" anchor="ctr">
            <a:noAutofit/>
          </a:bodyPr>
          <a:lstStyle/>
          <a:p>
            <a:pPr marL="12700"/>
            <a:r>
              <a:rPr lang="en-GB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Official </a:t>
            </a:r>
            <a:r>
              <a:rPr lang="en-GB" b="1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Unemployment Rate </a:t>
            </a:r>
          </a:p>
          <a:p>
            <a:pPr marL="12700"/>
            <a:r>
              <a:rPr lang="en-GB" sz="2000" b="1" i="1" dirty="0">
                <a:solidFill>
                  <a:srgbClr val="FFC000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29,0% </a:t>
            </a:r>
            <a:r>
              <a:rPr lang="en-GB" sz="1400" b="1" i="1" dirty="0">
                <a:solidFill>
                  <a:srgbClr val="F2F2F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(+1,4 %  Points  Change Q/Q</a:t>
            </a:r>
            <a:r>
              <a:rPr lang="en-GB" sz="1100" b="1" i="1" dirty="0">
                <a:solidFill>
                  <a:srgbClr val="F2F2F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GB" b="1" i="1" dirty="0">
                <a:solidFill>
                  <a:srgbClr val="FFC000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2400" b="1" i="1" dirty="0">
              <a:solidFill>
                <a:srgbClr val="FFC000">
                  <a:lumMod val="60000"/>
                  <a:lumOff val="4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980630" y="355784"/>
            <a:ext cx="3512785" cy="87134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vert="horz" wrap="square" lIns="0" tIns="0" rIns="0" bIns="0" rtlCol="0" anchor="ctr">
            <a:noAutofit/>
          </a:bodyPr>
          <a:lstStyle/>
          <a:p>
            <a:pPr marL="12700"/>
            <a:r>
              <a:rPr lang="en-GB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Expanded</a:t>
            </a:r>
            <a:r>
              <a:rPr lang="en-GB" b="1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Unemployment Rate </a:t>
            </a:r>
          </a:p>
          <a:p>
            <a:pPr marL="12700"/>
            <a:r>
              <a:rPr lang="en-GB" sz="2000" b="1" i="1" dirty="0">
                <a:solidFill>
                  <a:srgbClr val="FFC000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38,5% (</a:t>
            </a:r>
            <a:r>
              <a:rPr lang="en-GB" sz="1400" b="1" i="1" dirty="0">
                <a:solidFill>
                  <a:srgbClr val="F2F2F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+0,5 % Point Change Q/Q) </a:t>
            </a:r>
            <a:r>
              <a:rPr lang="en-GB" sz="2400" b="1" i="1" dirty="0">
                <a:solidFill>
                  <a:srgbClr val="FFC000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2" name="Rectangle 31"/>
          <p:cNvSpPr/>
          <p:nvPr/>
        </p:nvSpPr>
        <p:spPr>
          <a:xfrm>
            <a:off x="4443494" y="860392"/>
            <a:ext cx="456332" cy="3436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34" name="Rectangle 5"/>
          <p:cNvSpPr/>
          <p:nvPr/>
        </p:nvSpPr>
        <p:spPr>
          <a:xfrm>
            <a:off x="5580650" y="2789664"/>
            <a:ext cx="2861264" cy="10772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 defTabSz="-371475">
              <a:defRPr/>
            </a:pPr>
            <a:r>
              <a:rPr lang="en-GB" sz="2800" b="1" kern="0" spc="-25" dirty="0">
                <a:solidFill>
                  <a:srgbClr val="E7E6E6">
                    <a:lumMod val="50000"/>
                  </a:srgbClr>
                </a:solidFill>
                <a:latin typeface="Arial" charset="0"/>
                <a:ea typeface="Arial" charset="0"/>
                <a:cs typeface="Arial" charset="0"/>
              </a:rPr>
              <a:t>10,2</a:t>
            </a:r>
            <a:r>
              <a:rPr lang="en-GB" sz="2800" b="1" kern="0" spc="-25" dirty="0">
                <a:solidFill>
                  <a:prstClr val="black"/>
                </a:solidFill>
                <a:latin typeface="Helvetica"/>
                <a:cs typeface="Helvetica"/>
              </a:rPr>
              <a:t> </a:t>
            </a:r>
            <a:r>
              <a:rPr lang="en-GB" sz="2800" b="1" kern="0" spc="-25" dirty="0">
                <a:solidFill>
                  <a:srgbClr val="E7E6E6">
                    <a:lumMod val="50000"/>
                  </a:srgbClr>
                </a:solidFill>
                <a:latin typeface="Arial" charset="0"/>
                <a:ea typeface="Arial" charset="0"/>
                <a:cs typeface="Arial" charset="0"/>
              </a:rPr>
              <a:t>million</a:t>
            </a:r>
          </a:p>
          <a:p>
            <a:pPr algn="r" defTabSz="-371475">
              <a:defRPr/>
            </a:pPr>
            <a:r>
              <a:rPr lang="en-GB" sz="1200" b="1" kern="0" spc="-25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people were unemployed in Q2:2019</a:t>
            </a:r>
          </a:p>
          <a:p>
            <a:pPr algn="r" defTabSz="-371475">
              <a:defRPr/>
            </a:pPr>
            <a:r>
              <a:rPr lang="en-US" sz="1200" b="1" i="1" spc="-1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An increase of 232 000 q/q</a:t>
            </a:r>
          </a:p>
          <a:p>
            <a:pPr algn="r" defTabSz="-371475">
              <a:defRPr/>
            </a:pPr>
            <a:endParaRPr lang="en-GB" sz="1200" i="1" kern="0" spc="-25" dirty="0">
              <a:solidFill>
                <a:prstClr val="black"/>
              </a:solidFill>
              <a:latin typeface="Arial" charset="0"/>
              <a:ea typeface="Arial" charset="0"/>
              <a:cs typeface="Arial" charset="0"/>
            </a:endParaRPr>
          </a:p>
        </p:txBody>
      </p:sp>
      <p:graphicFrame>
        <p:nvGraphicFramePr>
          <p:cNvPr id="35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65517874"/>
              </p:ext>
            </p:extLst>
          </p:nvPr>
        </p:nvGraphicFramePr>
        <p:xfrm>
          <a:off x="5205142" y="3979169"/>
          <a:ext cx="3310328" cy="1381883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28484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6190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7660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Expanded  Definition includes  the following</a:t>
                      </a:r>
                      <a:endParaRPr lang="en-US" sz="1000" b="1" i="0" u="none" strike="noStrike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5271" marR="6351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000" b="1" i="0" u="none" strike="noStrike" dirty="0">
                        <a:solidFill>
                          <a:srgbClr val="0056A7"/>
                        </a:solidFill>
                        <a:effectLst/>
                        <a:latin typeface="Arial" panose="020B0604020202020204" pitchFamily="34" charset="0"/>
                        <a:ea typeface="Arial" charset="0"/>
                        <a:cs typeface="Arial" panose="020B0604020202020204" pitchFamily="34" charset="0"/>
                      </a:endParaRPr>
                    </a:p>
                  </a:txBody>
                  <a:tcPr marL="6351" marR="6351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59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660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</a:rPr>
                        <a:t>- Official unemployment (searched and available)</a:t>
                      </a:r>
                      <a:endParaRPr lang="en-US" sz="1000" b="1" i="0" u="none" strike="noStrike" dirty="0">
                        <a:solidFill>
                          <a:srgbClr val="0056A7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5271" marR="6351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0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Arial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0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Arial" charset="0"/>
                          <a:cs typeface="Arial" panose="020B0604020202020204" pitchFamily="34" charset="0"/>
                        </a:rPr>
                        <a:t> 6,7 M</a:t>
                      </a:r>
                    </a:p>
                    <a:p>
                      <a:pPr algn="l" fontAlgn="b"/>
                      <a:endParaRPr lang="en-ZA" sz="1000" b="1" i="0" u="none" strike="noStrike" dirty="0">
                        <a:solidFill>
                          <a:srgbClr val="0056A7"/>
                        </a:solidFill>
                        <a:effectLst/>
                        <a:latin typeface="Arial" panose="020B0604020202020204" pitchFamily="34" charset="0"/>
                        <a:ea typeface="Arial" charset="0"/>
                        <a:cs typeface="Arial" panose="020B0604020202020204" pitchFamily="34" charset="0"/>
                      </a:endParaRPr>
                    </a:p>
                  </a:txBody>
                  <a:tcPr marL="6351" marR="6351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5097"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u="none" strike="noStrike" dirty="0">
                          <a:effectLst/>
                          <a:latin typeface="Arial" panose="020B0604020202020204" pitchFamily="34" charset="0"/>
                        </a:rPr>
                        <a:t>- Available to work </a:t>
                      </a:r>
                      <a:r>
                        <a:rPr lang="en-ZA" sz="1000" b="1" u="none" strike="noStrike" dirty="0">
                          <a:effectLst/>
                          <a:latin typeface="Arial" panose="020B0604020202020204" pitchFamily="34" charset="0"/>
                        </a:rPr>
                        <a:t>but are/or</a:t>
                      </a:r>
                      <a:endParaRPr lang="en-ZA" sz="1000" b="1" i="0" u="none" strike="noStrike" dirty="0"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5271" marR="6351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ZA" sz="10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Arial" charset="0"/>
                        <a:cs typeface="Arial" panose="020B0604020202020204" pitchFamily="34" charset="0"/>
                      </a:endParaRPr>
                    </a:p>
                  </a:txBody>
                  <a:tcPr marL="6351" marR="6351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5097"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ZA" sz="1000" u="none" strike="noStrike" dirty="0">
                          <a:effectLst/>
                          <a:latin typeface="Arial" panose="020B0604020202020204" pitchFamily="34" charset="0"/>
                        </a:rPr>
                        <a:t>Discouraged work-seekers</a:t>
                      </a:r>
                      <a:endParaRPr lang="en-ZA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285812" marR="6351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2,7 M</a:t>
                      </a:r>
                      <a:endParaRPr lang="en-ZA" sz="10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charset="0"/>
                        <a:cs typeface="Arial" panose="020B0604020202020204" pitchFamily="34" charset="0"/>
                      </a:endParaRPr>
                    </a:p>
                  </a:txBody>
                  <a:tcPr marL="6351" marR="6351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1532"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US" sz="1000" u="none" strike="noStrike" dirty="0">
                          <a:effectLst/>
                          <a:latin typeface="Arial" panose="020B0604020202020204" pitchFamily="34" charset="0"/>
                        </a:rPr>
                        <a:t>Have other reasons for not searching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285812" marR="6351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0,8 M</a:t>
                      </a:r>
                      <a:endParaRPr lang="en-ZA" sz="10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charset="0"/>
                        <a:cs typeface="Arial" panose="020B0604020202020204" pitchFamily="34" charset="0"/>
                      </a:endParaRPr>
                    </a:p>
                  </a:txBody>
                  <a:tcPr marL="6351" marR="6351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36" name="Rectangle 4"/>
          <p:cNvSpPr/>
          <p:nvPr/>
        </p:nvSpPr>
        <p:spPr>
          <a:xfrm>
            <a:off x="897486" y="3600715"/>
            <a:ext cx="3034009" cy="10772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 defTabSz="-371475">
              <a:defRPr/>
            </a:pPr>
            <a:r>
              <a:rPr lang="en-GB" sz="2800" b="1" kern="0" spc="-25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6,7 million</a:t>
            </a:r>
          </a:p>
          <a:p>
            <a:pPr algn="r" defTabSz="-371475">
              <a:defRPr/>
            </a:pPr>
            <a:r>
              <a:rPr lang="en-GB" sz="1200" b="1" kern="0" spc="-25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people were unemployed in Q2:2019</a:t>
            </a:r>
          </a:p>
          <a:p>
            <a:pPr algn="r" defTabSz="-371475">
              <a:defRPr/>
            </a:pPr>
            <a:r>
              <a:rPr lang="en-US" sz="1200" b="1" i="1" spc="-1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An increase of 455</a:t>
            </a:r>
            <a:r>
              <a:rPr lang="en-US" sz="1200" b="1" i="1" spc="1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200" b="1" i="1" spc="-1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000 q/q</a:t>
            </a:r>
            <a:endParaRPr lang="en-US" sz="1200" b="1" i="1" dirty="0">
              <a:solidFill>
                <a:schemeClr val="bg2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algn="r" defTabSz="-371475">
              <a:defRPr/>
            </a:pPr>
            <a:endParaRPr lang="en-GB" sz="1200" i="1" kern="0" spc="-25" dirty="0">
              <a:solidFill>
                <a:prstClr val="black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5" name="TextBox 9">
            <a:extLst>
              <a:ext uri="{FF2B5EF4-FFF2-40B4-BE49-F238E27FC236}">
                <a16:creationId xmlns:a16="http://schemas.microsoft.com/office/drawing/2014/main" xmlns="" id="{B15DE006-888C-4383-AB42-9D6E0ADE7EBF}"/>
              </a:ext>
            </a:extLst>
          </p:cNvPr>
          <p:cNvSpPr txBox="1"/>
          <p:nvPr/>
        </p:nvSpPr>
        <p:spPr>
          <a:xfrm>
            <a:off x="6821389" y="6110187"/>
            <a:ext cx="23226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dirty="0">
                <a:solidFill>
                  <a:schemeClr val="bg1">
                    <a:lumMod val="75000"/>
                  </a:schemeClr>
                </a:solidFill>
              </a:rPr>
              <a:t>Source: QLFS Q2 2019</a:t>
            </a:r>
          </a:p>
        </p:txBody>
      </p:sp>
    </p:spTree>
    <p:extLst>
      <p:ext uri="{BB962C8B-B14F-4D97-AF65-F5344CB8AC3E}">
        <p14:creationId xmlns:p14="http://schemas.microsoft.com/office/powerpoint/2010/main" xmlns="" val="3981114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084632554"/>
              </p:ext>
            </p:extLst>
          </p:nvPr>
        </p:nvGraphicFramePr>
        <p:xfrm>
          <a:off x="179513" y="1828350"/>
          <a:ext cx="3240360" cy="4181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224006668"/>
              </p:ext>
            </p:extLst>
          </p:nvPr>
        </p:nvGraphicFramePr>
        <p:xfrm>
          <a:off x="2897133" y="1761277"/>
          <a:ext cx="3331051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0" name="Rectangle 19"/>
          <p:cNvSpPr/>
          <p:nvPr/>
        </p:nvSpPr>
        <p:spPr>
          <a:xfrm>
            <a:off x="6879804" y="639102"/>
            <a:ext cx="22641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Black women are the most vulnerable with unemployment rate of over 30%.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531608" y="1295256"/>
            <a:ext cx="2304256" cy="464163"/>
            <a:chOff x="99331" y="924575"/>
            <a:chExt cx="2304256" cy="464163"/>
          </a:xfrm>
        </p:grpSpPr>
        <p:sp>
          <p:nvSpPr>
            <p:cNvPr id="15" name="Rectangle 14"/>
            <p:cNvSpPr/>
            <p:nvPr/>
          </p:nvSpPr>
          <p:spPr>
            <a:xfrm>
              <a:off x="99331" y="924575"/>
              <a:ext cx="2304256" cy="4462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1200" b="1" i="1" u="none" strike="noStrike" kern="1200" cap="none" spc="0" normalizeH="0" baseline="0" noProof="0" dirty="0">
                  <a:ln>
                    <a:noFill/>
                  </a:ln>
                  <a:solidFill>
                    <a:srgbClr val="FDBE2D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OFFICIAL</a:t>
              </a:r>
              <a:r>
                <a:rPr kumimoji="0" lang="en-ZA" sz="1200" b="1" i="1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ZA" sz="1100" b="1" i="1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unemployment rate by population group and sex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183280" y="1388738"/>
              <a:ext cx="2016224" cy="0"/>
            </a:xfrm>
            <a:prstGeom prst="line">
              <a:avLst/>
            </a:prstGeom>
            <a:ln w="3175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183280" y="949485"/>
              <a:ext cx="2016224" cy="0"/>
            </a:xfrm>
            <a:prstGeom prst="line">
              <a:avLst/>
            </a:prstGeom>
            <a:ln w="3175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Rectangle 17"/>
          <p:cNvSpPr/>
          <p:nvPr/>
        </p:nvSpPr>
        <p:spPr>
          <a:xfrm>
            <a:off x="531608" y="265040"/>
            <a:ext cx="8612392" cy="718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600" b="1" i="0" u="none" strike="noStrike" kern="1200" cap="none" spc="0" normalizeH="0" baseline="0" noProof="0" dirty="0">
                <a:ln>
                  <a:noFill/>
                </a:ln>
                <a:solidFill>
                  <a:srgbClr val="2B72B5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Black </a:t>
            </a:r>
            <a:r>
              <a:rPr lang="en-ZA" sz="1600" b="1" dirty="0">
                <a:solidFill>
                  <a:srgbClr val="2B72B5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kumimoji="0" lang="en-ZA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2B72B5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frican</a:t>
            </a:r>
            <a:r>
              <a:rPr kumimoji="0" lang="en-ZA" sz="1600" b="1" i="0" u="none" strike="noStrike" kern="1200" cap="none" spc="0" normalizeH="0" baseline="0" noProof="0" dirty="0">
                <a:ln>
                  <a:noFill/>
                </a:ln>
                <a:solidFill>
                  <a:srgbClr val="2B72B5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women are the most vulnerable with an unemployment rate of over 30%.</a:t>
            </a:r>
          </a:p>
        </p:txBody>
      </p:sp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67099625"/>
              </p:ext>
            </p:extLst>
          </p:nvPr>
        </p:nvGraphicFramePr>
        <p:xfrm>
          <a:off x="6084168" y="1760641"/>
          <a:ext cx="2952328" cy="4199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TextBox 9">
            <a:extLst>
              <a:ext uri="{FF2B5EF4-FFF2-40B4-BE49-F238E27FC236}">
                <a16:creationId xmlns:a16="http://schemas.microsoft.com/office/drawing/2014/main" xmlns="" id="{309E2D5D-4BAA-491E-A669-D39CF9C70C49}"/>
              </a:ext>
            </a:extLst>
          </p:cNvPr>
          <p:cNvSpPr txBox="1"/>
          <p:nvPr/>
        </p:nvSpPr>
        <p:spPr>
          <a:xfrm>
            <a:off x="7164288" y="5831123"/>
            <a:ext cx="23226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dirty="0">
                <a:solidFill>
                  <a:schemeClr val="bg1">
                    <a:lumMod val="75000"/>
                  </a:schemeClr>
                </a:solidFill>
              </a:rPr>
              <a:t>Source: QLFS Q2 2019</a:t>
            </a:r>
          </a:p>
        </p:txBody>
      </p:sp>
    </p:spTree>
    <p:extLst>
      <p:ext uri="{BB962C8B-B14F-4D97-AF65-F5344CB8AC3E}">
        <p14:creationId xmlns:p14="http://schemas.microsoft.com/office/powerpoint/2010/main" xmlns="" val="3662429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654993765"/>
              </p:ext>
            </p:extLst>
          </p:nvPr>
        </p:nvGraphicFramePr>
        <p:xfrm>
          <a:off x="29457" y="1434538"/>
          <a:ext cx="3491880" cy="48026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685527809"/>
              </p:ext>
            </p:extLst>
          </p:nvPr>
        </p:nvGraphicFramePr>
        <p:xfrm>
          <a:off x="3703593" y="958758"/>
          <a:ext cx="2880320" cy="5278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387311562"/>
              </p:ext>
            </p:extLst>
          </p:nvPr>
        </p:nvGraphicFramePr>
        <p:xfrm>
          <a:off x="5642815" y="1363376"/>
          <a:ext cx="3528391" cy="48225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Rectangle 9"/>
          <p:cNvSpPr/>
          <p:nvPr/>
        </p:nvSpPr>
        <p:spPr>
          <a:xfrm>
            <a:off x="395536" y="269307"/>
            <a:ext cx="8612392" cy="718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Irrespective of sex, the black African and coloured population groups remain vulnerable in the labour market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395536" y="959322"/>
            <a:ext cx="2664296" cy="519566"/>
            <a:chOff x="99331" y="949485"/>
            <a:chExt cx="2304256" cy="519566"/>
          </a:xfrm>
        </p:grpSpPr>
        <p:sp>
          <p:nvSpPr>
            <p:cNvPr id="12" name="Rectangle 11"/>
            <p:cNvSpPr/>
            <p:nvPr/>
          </p:nvSpPr>
          <p:spPr>
            <a:xfrm>
              <a:off x="99331" y="961220"/>
              <a:ext cx="2304256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ZA" sz="1200" b="1" i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EXPANDED</a:t>
              </a:r>
              <a:r>
                <a:rPr lang="en-ZA" sz="1600" b="1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ZA" sz="1100" b="1" i="1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unemployment rate by population group and sex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183279" y="1462241"/>
              <a:ext cx="2016224" cy="0"/>
            </a:xfrm>
            <a:prstGeom prst="line">
              <a:avLst/>
            </a:prstGeom>
            <a:ln w="3175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183280" y="949485"/>
              <a:ext cx="2016224" cy="0"/>
            </a:xfrm>
            <a:prstGeom prst="line">
              <a:avLst/>
            </a:prstGeom>
            <a:ln w="3175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9">
            <a:extLst>
              <a:ext uri="{FF2B5EF4-FFF2-40B4-BE49-F238E27FC236}">
                <a16:creationId xmlns:a16="http://schemas.microsoft.com/office/drawing/2014/main" xmlns="" id="{4C1DDCA2-6FF3-4DB0-94A9-D3314B4105D3}"/>
              </a:ext>
            </a:extLst>
          </p:cNvPr>
          <p:cNvSpPr txBox="1"/>
          <p:nvPr/>
        </p:nvSpPr>
        <p:spPr>
          <a:xfrm>
            <a:off x="7227674" y="6083319"/>
            <a:ext cx="23226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dirty="0">
                <a:solidFill>
                  <a:schemeClr val="bg1">
                    <a:lumMod val="75000"/>
                  </a:schemeClr>
                </a:solidFill>
              </a:rPr>
              <a:t>Source: QLFS Q2 2019</a:t>
            </a:r>
          </a:p>
        </p:txBody>
      </p:sp>
    </p:spTree>
    <p:extLst>
      <p:ext uri="{BB962C8B-B14F-4D97-AF65-F5344CB8AC3E}">
        <p14:creationId xmlns:p14="http://schemas.microsoft.com/office/powerpoint/2010/main" xmlns="" val="3065489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39772" y="1458545"/>
            <a:ext cx="12892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205688"/>
                </a:solidFill>
                <a:latin typeface="Arial" panose="020B0604020202020204" pitchFamily="34" charset="0"/>
              </a:rPr>
              <a:t>Official  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372200" y="1406061"/>
            <a:ext cx="13516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CC8F02"/>
                </a:solidFill>
                <a:latin typeface="Arial" panose="020B0604020202020204" pitchFamily="34" charset="0"/>
              </a:rPr>
              <a:t>Expanded </a:t>
            </a:r>
          </a:p>
        </p:txBody>
      </p:sp>
      <p:sp>
        <p:nvSpPr>
          <p:cNvPr id="42" name="Rectangle 41"/>
          <p:cNvSpPr/>
          <p:nvPr/>
        </p:nvSpPr>
        <p:spPr>
          <a:xfrm>
            <a:off x="255914" y="89055"/>
            <a:ext cx="8684400" cy="8384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Highest official unemployment rate recorded in EC and highest expanded unemployment rate recorded in NW. </a:t>
            </a:r>
            <a:r>
              <a:rPr lang="en-ZA" sz="1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LP,  KZN and NC provinces all have more than 15 % points difference between their expanded and official unemployment rates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346209" y="1228448"/>
            <a:ext cx="2304256" cy="442622"/>
            <a:chOff x="99331" y="949485"/>
            <a:chExt cx="2304256" cy="442622"/>
          </a:xfrm>
        </p:grpSpPr>
        <p:sp>
          <p:nvSpPr>
            <p:cNvPr id="44" name="Rectangle 43"/>
            <p:cNvSpPr/>
            <p:nvPr/>
          </p:nvSpPr>
          <p:spPr>
            <a:xfrm>
              <a:off x="99331" y="961220"/>
              <a:ext cx="2304256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ZA" sz="1100" b="1" i="1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Provincial unemployment rate: Official vs Expanded Q2:2019</a:t>
              </a:r>
            </a:p>
          </p:txBody>
        </p:sp>
        <p:cxnSp>
          <p:nvCxnSpPr>
            <p:cNvPr id="46" name="Straight Connector 45"/>
            <p:cNvCxnSpPr/>
            <p:nvPr/>
          </p:nvCxnSpPr>
          <p:spPr>
            <a:xfrm>
              <a:off x="183280" y="1388738"/>
              <a:ext cx="2016224" cy="0"/>
            </a:xfrm>
            <a:prstGeom prst="line">
              <a:avLst/>
            </a:prstGeom>
            <a:ln w="3175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183280" y="949485"/>
              <a:ext cx="2016224" cy="0"/>
            </a:xfrm>
            <a:prstGeom prst="line">
              <a:avLst/>
            </a:prstGeom>
            <a:ln w="3175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/>
          <p:cNvSpPr txBox="1"/>
          <p:nvPr/>
        </p:nvSpPr>
        <p:spPr>
          <a:xfrm>
            <a:off x="6660232" y="1124744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ZA" dirty="0">
              <a:solidFill>
                <a:srgbClr val="C00000"/>
              </a:solidFill>
            </a:endParaRPr>
          </a:p>
        </p:txBody>
      </p:sp>
      <p:graphicFrame>
        <p:nvGraphicFramePr>
          <p:cNvPr id="16" name="Chart 15"/>
          <p:cNvGraphicFramePr>
            <a:graphicFrameLocks/>
          </p:cNvGraphicFramePr>
          <p:nvPr>
            <p:extLst/>
          </p:nvPr>
        </p:nvGraphicFramePr>
        <p:xfrm>
          <a:off x="251520" y="1852208"/>
          <a:ext cx="8640960" cy="4241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4598114" y="4045467"/>
            <a:ext cx="2783720" cy="1816706"/>
            <a:chOff x="4598114" y="4045467"/>
            <a:chExt cx="2783720" cy="1816706"/>
          </a:xfrm>
        </p:grpSpPr>
        <p:sp>
          <p:nvSpPr>
            <p:cNvPr id="17" name="Rectangle 23"/>
            <p:cNvSpPr/>
            <p:nvPr/>
          </p:nvSpPr>
          <p:spPr>
            <a:xfrm>
              <a:off x="4598114" y="5615952"/>
              <a:ext cx="1611339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0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20,8% points difference</a:t>
              </a:r>
            </a:p>
          </p:txBody>
        </p:sp>
        <p:sp>
          <p:nvSpPr>
            <p:cNvPr id="18" name="Rectangle 24"/>
            <p:cNvSpPr/>
            <p:nvPr/>
          </p:nvSpPr>
          <p:spPr>
            <a:xfrm>
              <a:off x="5770495" y="4045467"/>
              <a:ext cx="1611339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0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15,4% points difference</a:t>
              </a:r>
            </a:p>
          </p:txBody>
        </p:sp>
        <p:sp>
          <p:nvSpPr>
            <p:cNvPr id="19" name="Rectangle 25"/>
            <p:cNvSpPr/>
            <p:nvPr/>
          </p:nvSpPr>
          <p:spPr>
            <a:xfrm>
              <a:off x="5292080" y="4838618"/>
              <a:ext cx="1611339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0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16,0% points difference</a:t>
              </a:r>
            </a:p>
          </p:txBody>
        </p:sp>
      </p:grpSp>
      <p:sp>
        <p:nvSpPr>
          <p:cNvPr id="6" name="Rounded Rectangle 5"/>
          <p:cNvSpPr/>
          <p:nvPr/>
        </p:nvSpPr>
        <p:spPr>
          <a:xfrm>
            <a:off x="107504" y="4437112"/>
            <a:ext cx="792088" cy="28803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0" name="TextBox 9">
            <a:extLst>
              <a:ext uri="{FF2B5EF4-FFF2-40B4-BE49-F238E27FC236}">
                <a16:creationId xmlns:a16="http://schemas.microsoft.com/office/drawing/2014/main" xmlns="" id="{31303E42-AACF-4792-B3BA-1EC9CEA91439}"/>
              </a:ext>
            </a:extLst>
          </p:cNvPr>
          <p:cNvSpPr txBox="1"/>
          <p:nvPr/>
        </p:nvSpPr>
        <p:spPr>
          <a:xfrm>
            <a:off x="899592" y="5862334"/>
            <a:ext cx="23226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dirty="0">
                <a:solidFill>
                  <a:schemeClr val="bg1">
                    <a:lumMod val="75000"/>
                  </a:schemeClr>
                </a:solidFill>
              </a:rPr>
              <a:t>Source: QLFS Q2 2019</a:t>
            </a:r>
          </a:p>
        </p:txBody>
      </p:sp>
    </p:spTree>
    <p:extLst>
      <p:ext uri="{BB962C8B-B14F-4D97-AF65-F5344CB8AC3E}">
        <p14:creationId xmlns:p14="http://schemas.microsoft.com/office/powerpoint/2010/main" xmlns="" val="3497842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5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Sub>
          <a:bldChart bld="series" animBg="0"/>
        </p:bldSub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67544" y="2357591"/>
            <a:ext cx="8064896" cy="2016223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n-GB" sz="5200" dirty="0">
                <a:solidFill>
                  <a:schemeClr val="bg2">
                    <a:lumMod val="95000"/>
                  </a:schemeClr>
                </a:solidFill>
                <a:latin typeface="Arial"/>
              </a:rPr>
              <a:t>UNDERSTANDING</a:t>
            </a:r>
          </a:p>
          <a:p>
            <a:pPr algn="ctr"/>
            <a:r>
              <a:rPr lang="en-GB" sz="5200" dirty="0">
                <a:solidFill>
                  <a:schemeClr val="bg2">
                    <a:lumMod val="95000"/>
                  </a:schemeClr>
                </a:solidFill>
                <a:latin typeface="Arial"/>
              </a:rPr>
              <a:t>NON-ECONOMICALLY ACTIVE</a:t>
            </a:r>
          </a:p>
          <a:p>
            <a:pPr algn="ctr"/>
            <a:r>
              <a:rPr lang="en-ZA" sz="5200" dirty="0">
                <a:solidFill>
                  <a:schemeClr val="bg2">
                    <a:lumMod val="95000"/>
                  </a:schemeClr>
                </a:solidFill>
                <a:latin typeface="Arial"/>
              </a:rPr>
              <a:t>(NEA)</a:t>
            </a:r>
            <a:endParaRPr lang="en-GB" sz="5200" dirty="0">
              <a:solidFill>
                <a:schemeClr val="bg2">
                  <a:lumMod val="95000"/>
                </a:schemeClr>
              </a:solidFill>
              <a:latin typeface="Arial"/>
            </a:endParaRPr>
          </a:p>
          <a:p>
            <a:pPr algn="ctr"/>
            <a:endParaRPr lang="en-ZA" dirty="0">
              <a:latin typeface="Arial"/>
            </a:endParaRPr>
          </a:p>
        </p:txBody>
      </p:sp>
      <p:sp>
        <p:nvSpPr>
          <p:cNvPr id="4" name="Double Bracket 3"/>
          <p:cNvSpPr/>
          <p:nvPr/>
        </p:nvSpPr>
        <p:spPr>
          <a:xfrm>
            <a:off x="467544" y="1196752"/>
            <a:ext cx="8064896" cy="3312368"/>
          </a:xfrm>
          <a:prstGeom prst="bracketPair">
            <a:avLst/>
          </a:prstGeom>
          <a:ln w="98425" cap="rnd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" name="Chord 3"/>
          <p:cNvSpPr/>
          <p:nvPr/>
        </p:nvSpPr>
        <p:spPr>
          <a:xfrm rot="16200000">
            <a:off x="3221836" y="-1449528"/>
            <a:ext cx="2628000" cy="2880000"/>
          </a:xfrm>
          <a:prstGeom prst="chord">
            <a:avLst>
              <a:gd name="adj1" fmla="val 5387451"/>
              <a:gd name="adj2" fmla="val 16200000"/>
            </a:avLst>
          </a:prstGeom>
          <a:solidFill>
            <a:srgbClr val="7F7F7F"/>
          </a:solidFill>
          <a:ln w="9525">
            <a:solidFill>
              <a:schemeClr val="bg2">
                <a:lumMod val="9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10" name="TextBox 4"/>
          <p:cNvSpPr txBox="1"/>
          <p:nvPr/>
        </p:nvSpPr>
        <p:spPr>
          <a:xfrm>
            <a:off x="3433404" y="102777"/>
            <a:ext cx="2204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3200" b="1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</a:rPr>
              <a:t>QLFS</a:t>
            </a:r>
            <a:endParaRPr lang="en-GB" sz="3200" b="1" dirty="0">
              <a:solidFill>
                <a:prstClr val="white">
                  <a:lumMod val="9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35069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50516889"/>
              </p:ext>
            </p:extLst>
          </p:nvPr>
        </p:nvGraphicFramePr>
        <p:xfrm>
          <a:off x="683568" y="1628800"/>
          <a:ext cx="8352928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/>
          <p:cNvSpPr/>
          <p:nvPr/>
        </p:nvSpPr>
        <p:spPr>
          <a:xfrm>
            <a:off x="683568" y="366768"/>
            <a:ext cx="8208912" cy="718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South Africa’s unemployment rate </a:t>
            </a:r>
            <a:r>
              <a:rPr lang="en-ZA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increased by 1,4 percentage </a:t>
            </a:r>
            <a:r>
              <a:rPr lang="en-ZA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points to 29,0% in Q2 of 2019. </a:t>
            </a:r>
            <a:r>
              <a:rPr lang="en-ZA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ZA" sz="16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highest</a:t>
            </a:r>
            <a:r>
              <a:rPr lang="en-ZA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unemployment rate since Q1 of 2008</a:t>
            </a:r>
            <a:endParaRPr lang="en-ZA" sz="14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475656" y="5229988"/>
            <a:ext cx="7128792" cy="306924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>
              <a:latin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115616" y="5249669"/>
            <a:ext cx="360040" cy="267563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>
              <a:latin typeface="Arial" panose="020B0604020202020204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115977" y="1556792"/>
            <a:ext cx="2304256" cy="442622"/>
            <a:chOff x="99331" y="949485"/>
            <a:chExt cx="2304256" cy="442622"/>
          </a:xfrm>
          <a:solidFill>
            <a:schemeClr val="bg1"/>
          </a:solidFill>
        </p:grpSpPr>
        <p:sp>
          <p:nvSpPr>
            <p:cNvPr id="20" name="Rectangle 19"/>
            <p:cNvSpPr/>
            <p:nvPr/>
          </p:nvSpPr>
          <p:spPr>
            <a:xfrm>
              <a:off x="99331" y="961220"/>
              <a:ext cx="2304256" cy="430887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ZA" sz="1100" b="1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Unemployment rate from </a:t>
              </a:r>
            </a:p>
            <a:p>
              <a:r>
                <a:rPr lang="en-ZA" sz="1100" b="1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Q1:2008 to Q2:2019 </a:t>
              </a: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83280" y="1388738"/>
              <a:ext cx="2016224" cy="0"/>
            </a:xfrm>
            <a:prstGeom prst="line">
              <a:avLst/>
            </a:prstGeom>
            <a:grpFill/>
            <a:ln w="3175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183280" y="949485"/>
              <a:ext cx="2016224" cy="0"/>
            </a:xfrm>
            <a:prstGeom prst="line">
              <a:avLst/>
            </a:prstGeom>
            <a:grpFill/>
            <a:ln w="3175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01F654A-9FCB-4B6D-8197-14D444148397}"/>
              </a:ext>
            </a:extLst>
          </p:cNvPr>
          <p:cNvSpPr txBox="1"/>
          <p:nvPr/>
        </p:nvSpPr>
        <p:spPr>
          <a:xfrm>
            <a:off x="7308304" y="5793529"/>
            <a:ext cx="23226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dirty="0">
                <a:solidFill>
                  <a:schemeClr val="bg1">
                    <a:lumMod val="75000"/>
                  </a:schemeClr>
                </a:solidFill>
              </a:rPr>
              <a:t>Source: QLFS Q2 2019</a:t>
            </a:r>
          </a:p>
        </p:txBody>
      </p:sp>
    </p:spTree>
    <p:extLst>
      <p:ext uri="{BB962C8B-B14F-4D97-AF65-F5344CB8AC3E}">
        <p14:creationId xmlns:p14="http://schemas.microsoft.com/office/powerpoint/2010/main" xmlns="" val="956399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605918900"/>
              </p:ext>
            </p:extLst>
          </p:nvPr>
        </p:nvGraphicFramePr>
        <p:xfrm>
          <a:off x="888372" y="1036897"/>
          <a:ext cx="4500053" cy="65685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1" name="TextBox 50"/>
          <p:cNvSpPr txBox="1"/>
          <p:nvPr/>
        </p:nvSpPr>
        <p:spPr>
          <a:xfrm>
            <a:off x="5046268" y="1196553"/>
            <a:ext cx="1653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2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Q1:2019 to Q2:2019 % Change</a:t>
            </a:r>
            <a:endParaRPr lang="en-GB" sz="1200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1936333" y="1113788"/>
            <a:ext cx="32325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5 main reasons for 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NEA</a:t>
            </a:r>
            <a:endParaRPr lang="en-US" sz="1600" b="1" dirty="0">
              <a:solidFill>
                <a:schemeClr val="accent1">
                  <a:lumMod val="7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738664" y="1689847"/>
            <a:ext cx="881008" cy="2055285"/>
          </a:xfrm>
          <a:prstGeom prst="line">
            <a:avLst/>
          </a:prstGeom>
          <a:ln w="444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612557" y="4678914"/>
            <a:ext cx="896371" cy="1301345"/>
          </a:xfrm>
          <a:prstGeom prst="line">
            <a:avLst/>
          </a:prstGeom>
          <a:ln w="444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619672" y="1689847"/>
            <a:ext cx="241072" cy="0"/>
          </a:xfrm>
          <a:prstGeom prst="line">
            <a:avLst/>
          </a:prstGeom>
          <a:ln w="44450" cap="rnd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1520336" y="5963117"/>
            <a:ext cx="360040" cy="31430"/>
          </a:xfrm>
          <a:prstGeom prst="line">
            <a:avLst/>
          </a:prstGeom>
          <a:ln w="44450" cap="rnd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rapezoid 15"/>
          <p:cNvSpPr/>
          <p:nvPr/>
        </p:nvSpPr>
        <p:spPr>
          <a:xfrm rot="16200000">
            <a:off x="-760167" y="3209397"/>
            <a:ext cx="4079726" cy="1112005"/>
          </a:xfrm>
          <a:custGeom>
            <a:avLst/>
            <a:gdLst>
              <a:gd name="connsiteX0" fmla="*/ 0 w 4032517"/>
              <a:gd name="connsiteY0" fmla="*/ 1546462 h 1546462"/>
              <a:gd name="connsiteX1" fmla="*/ 1140995 w 4032517"/>
              <a:gd name="connsiteY1" fmla="*/ 0 h 1546462"/>
              <a:gd name="connsiteX2" fmla="*/ 2891522 w 4032517"/>
              <a:gd name="connsiteY2" fmla="*/ 0 h 1546462"/>
              <a:gd name="connsiteX3" fmla="*/ 4032517 w 4032517"/>
              <a:gd name="connsiteY3" fmla="*/ 1546462 h 1546462"/>
              <a:gd name="connsiteX4" fmla="*/ 0 w 4032517"/>
              <a:gd name="connsiteY4" fmla="*/ 1546462 h 1546462"/>
              <a:gd name="connsiteX0" fmla="*/ 0 w 4032517"/>
              <a:gd name="connsiteY0" fmla="*/ 1546462 h 1546462"/>
              <a:gd name="connsiteX1" fmla="*/ 1140995 w 4032517"/>
              <a:gd name="connsiteY1" fmla="*/ 0 h 1546462"/>
              <a:gd name="connsiteX2" fmla="*/ 2190479 w 4032517"/>
              <a:gd name="connsiteY2" fmla="*/ 3 h 1546462"/>
              <a:gd name="connsiteX3" fmla="*/ 4032517 w 4032517"/>
              <a:gd name="connsiteY3" fmla="*/ 1546462 h 1546462"/>
              <a:gd name="connsiteX4" fmla="*/ 0 w 4032517"/>
              <a:gd name="connsiteY4" fmla="*/ 1546462 h 1546462"/>
              <a:gd name="connsiteX0" fmla="*/ 0 w 4108720"/>
              <a:gd name="connsiteY0" fmla="*/ 1546462 h 1546462"/>
              <a:gd name="connsiteX1" fmla="*/ 1140995 w 4108720"/>
              <a:gd name="connsiteY1" fmla="*/ 0 h 1546462"/>
              <a:gd name="connsiteX2" fmla="*/ 2190479 w 4108720"/>
              <a:gd name="connsiteY2" fmla="*/ 3 h 1546462"/>
              <a:gd name="connsiteX3" fmla="*/ 4108720 w 4108720"/>
              <a:gd name="connsiteY3" fmla="*/ 1462645 h 1546462"/>
              <a:gd name="connsiteX4" fmla="*/ 0 w 4108720"/>
              <a:gd name="connsiteY4" fmla="*/ 1546462 h 1546462"/>
              <a:gd name="connsiteX0" fmla="*/ 0 w 4177300"/>
              <a:gd name="connsiteY0" fmla="*/ 1500742 h 1500742"/>
              <a:gd name="connsiteX1" fmla="*/ 1209575 w 4177300"/>
              <a:gd name="connsiteY1" fmla="*/ 0 h 1500742"/>
              <a:gd name="connsiteX2" fmla="*/ 2259059 w 4177300"/>
              <a:gd name="connsiteY2" fmla="*/ 3 h 1500742"/>
              <a:gd name="connsiteX3" fmla="*/ 4177300 w 4177300"/>
              <a:gd name="connsiteY3" fmla="*/ 1462645 h 1500742"/>
              <a:gd name="connsiteX4" fmla="*/ 0 w 4177300"/>
              <a:gd name="connsiteY4" fmla="*/ 1500742 h 1500742"/>
              <a:gd name="connsiteX0" fmla="*/ 0 w 4200160"/>
              <a:gd name="connsiteY0" fmla="*/ 1500742 h 1500742"/>
              <a:gd name="connsiteX1" fmla="*/ 1209575 w 4200160"/>
              <a:gd name="connsiteY1" fmla="*/ 0 h 1500742"/>
              <a:gd name="connsiteX2" fmla="*/ 2259059 w 4200160"/>
              <a:gd name="connsiteY2" fmla="*/ 3 h 1500742"/>
              <a:gd name="connsiteX3" fmla="*/ 4200160 w 4200160"/>
              <a:gd name="connsiteY3" fmla="*/ 1493125 h 1500742"/>
              <a:gd name="connsiteX4" fmla="*/ 0 w 4200160"/>
              <a:gd name="connsiteY4" fmla="*/ 1500742 h 1500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00160" h="1500742">
                <a:moveTo>
                  <a:pt x="0" y="1500742"/>
                </a:moveTo>
                <a:lnTo>
                  <a:pt x="1209575" y="0"/>
                </a:lnTo>
                <a:lnTo>
                  <a:pt x="2259059" y="3"/>
                </a:lnTo>
                <a:lnTo>
                  <a:pt x="4200160" y="1493125"/>
                </a:lnTo>
                <a:lnTo>
                  <a:pt x="0" y="1500742"/>
                </a:lnTo>
                <a:close/>
              </a:path>
            </a:pathLst>
          </a:custGeom>
          <a:gradFill>
            <a:gsLst>
              <a:gs pos="100000">
                <a:schemeClr val="bg1"/>
              </a:gs>
              <a:gs pos="0">
                <a:srgbClr val="7F7F7F"/>
              </a:gs>
            </a:gsLst>
            <a:path path="circle">
              <a:fillToRect l="100000" t="100000"/>
            </a:path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 rot="16200000">
            <a:off x="-151298" y="4072174"/>
            <a:ext cx="6719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7F7F7F"/>
                </a:solidFill>
                <a:latin typeface="Arial" panose="020B0604020202020204" pitchFamily="34" charset="0"/>
              </a:rPr>
              <a:t>NEA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79243" y="2802530"/>
            <a:ext cx="5400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dirty="0">
                <a:solidFill>
                  <a:schemeClr val="bg1"/>
                </a:solidFill>
                <a:latin typeface="Arial" panose="020B0604020202020204" pitchFamily="34" charset="0"/>
              </a:rPr>
              <a:t>M</a:t>
            </a:r>
            <a:endParaRPr lang="en-GB" sz="12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48313" y="3429521"/>
            <a:ext cx="5400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dirty="0">
                <a:solidFill>
                  <a:schemeClr val="bg1"/>
                </a:solidFill>
                <a:latin typeface="Arial" panose="020B0604020202020204" pitchFamily="34" charset="0"/>
              </a:rPr>
              <a:t>M</a:t>
            </a:r>
            <a:endParaRPr lang="en-GB" sz="12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48313" y="3699874"/>
            <a:ext cx="5400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dirty="0">
                <a:solidFill>
                  <a:schemeClr val="bg1"/>
                </a:solidFill>
                <a:latin typeface="Arial" panose="020B0604020202020204" pitchFamily="34" charset="0"/>
              </a:rPr>
              <a:t>M</a:t>
            </a:r>
            <a:endParaRPr lang="en-GB" sz="12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43381" y="4090093"/>
            <a:ext cx="5400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dirty="0">
                <a:solidFill>
                  <a:schemeClr val="bg1"/>
                </a:solidFill>
                <a:latin typeface="Arial" panose="020B0604020202020204" pitchFamily="34" charset="0"/>
              </a:rPr>
              <a:t>M</a:t>
            </a:r>
            <a:endParaRPr lang="en-GB" sz="12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3844000"/>
              </p:ext>
            </p:extLst>
          </p:nvPr>
        </p:nvGraphicFramePr>
        <p:xfrm>
          <a:off x="300977" y="3773612"/>
          <a:ext cx="958655" cy="10116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865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011667">
                <a:tc>
                  <a:txBody>
                    <a:bodyPr/>
                    <a:lstStyle/>
                    <a:p>
                      <a:pPr algn="ctr"/>
                      <a:endParaRPr lang="en-ZA" sz="2000" dirty="0">
                        <a:latin typeface="Arial" panose="020B0604020202020204" pitchFamily="34" charset="0"/>
                      </a:endParaRPr>
                    </a:p>
                    <a:p>
                      <a:pPr algn="l"/>
                      <a:r>
                        <a:rPr lang="en-ZA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15,5 M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6" name="Left Bracket 5"/>
          <p:cNvSpPr/>
          <p:nvPr/>
        </p:nvSpPr>
        <p:spPr>
          <a:xfrm>
            <a:off x="65040" y="3886000"/>
            <a:ext cx="278342" cy="741680"/>
          </a:xfrm>
          <a:prstGeom prst="leftBracke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ZA" dirty="0">
              <a:latin typeface="Arial" panose="020B0604020202020204" pitchFamily="34" charset="0"/>
            </a:endParaRPr>
          </a:p>
        </p:txBody>
      </p:sp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14850927"/>
              </p:ext>
            </p:extLst>
          </p:nvPr>
        </p:nvGraphicFramePr>
        <p:xfrm>
          <a:off x="6588224" y="1751552"/>
          <a:ext cx="2366940" cy="1576160"/>
        </p:xfrm>
        <a:graphic>
          <a:graphicData uri="http://schemas.openxmlformats.org/drawingml/2006/table">
            <a:tbl>
              <a:tblPr firstRow="1">
                <a:tableStyleId>{073A0DAA-6AF3-43AB-8588-CEC1D06C72B9}</a:tableStyleId>
              </a:tblPr>
              <a:tblGrid>
                <a:gridCol w="171679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5014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9702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ZA" sz="1100" u="none" strike="noStrike" dirty="0">
                          <a:effectLst/>
                          <a:latin typeface="Arial" panose="020B0604020202020204" pitchFamily="34" charset="0"/>
                        </a:rPr>
                        <a:t>Quarter-on-quarter changes</a:t>
                      </a:r>
                      <a:endParaRPr lang="en-ZA" sz="11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7020">
                <a:tc>
                  <a:txBody>
                    <a:bodyPr/>
                    <a:lstStyle/>
                    <a:p>
                      <a:pPr algn="l" fontAlgn="b"/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 dirty="0">
                          <a:effectLst/>
                          <a:latin typeface="Arial" panose="020B0604020202020204" pitchFamily="34" charset="0"/>
                        </a:rPr>
                        <a:t>Thousand</a:t>
                      </a:r>
                      <a:endParaRPr lang="en-ZA" sz="11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7020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 dirty="0">
                          <a:effectLst/>
                          <a:latin typeface="Arial" panose="020B0604020202020204" pitchFamily="34" charset="0"/>
                        </a:rPr>
                        <a:t>Student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143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7020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 dirty="0">
                          <a:effectLst/>
                          <a:latin typeface="Arial" panose="020B0604020202020204" pitchFamily="34" charset="0"/>
                        </a:rPr>
                        <a:t>Homemaker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-86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7020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 dirty="0">
                          <a:effectLst/>
                          <a:latin typeface="Arial" panose="020B0604020202020204" pitchFamily="34" charset="0"/>
                        </a:rPr>
                        <a:t>Illness/disability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u="none" strike="noStrike" dirty="0">
                          <a:effectLst/>
                          <a:latin typeface="Arial" panose="020B0604020202020204" pitchFamily="34" charset="0"/>
                        </a:rPr>
                        <a:t>-85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7020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 dirty="0">
                          <a:effectLst/>
                          <a:latin typeface="Arial" panose="020B0604020202020204" pitchFamily="34" charset="0"/>
                        </a:rPr>
                        <a:t>Too young/too old to work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-42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7020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 dirty="0">
                          <a:effectLst/>
                          <a:latin typeface="Arial" panose="020B0604020202020204" pitchFamily="34" charset="0"/>
                        </a:rPr>
                        <a:t>Discouraged work seekers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-248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97020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 dirty="0">
                          <a:effectLst/>
                          <a:latin typeface="Arial" panose="020B0604020202020204" pitchFamily="34" charset="0"/>
                        </a:rPr>
                        <a:t>Other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73" name="Rectangle 72"/>
          <p:cNvSpPr/>
          <p:nvPr/>
        </p:nvSpPr>
        <p:spPr>
          <a:xfrm>
            <a:off x="5356899" y="1673895"/>
            <a:ext cx="1015240" cy="43088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100" b="1" dirty="0">
                <a:solidFill>
                  <a:schemeClr val="bg1">
                    <a:lumMod val="95000"/>
                  </a:schemeClr>
                </a:solidFill>
                <a:latin typeface="Arial" charset="0"/>
                <a:ea typeface="Arial" charset="0"/>
                <a:cs typeface="Arial" charset="0"/>
              </a:rPr>
              <a:t>Down by 1,2 % points</a:t>
            </a:r>
            <a:endParaRPr lang="en-US" sz="1400" b="1" dirty="0">
              <a:solidFill>
                <a:schemeClr val="bg1">
                  <a:lumMod val="9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5343908" y="2436474"/>
            <a:ext cx="1000721" cy="43088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100" b="1" dirty="0">
                <a:solidFill>
                  <a:schemeClr val="bg1">
                    <a:lumMod val="95000"/>
                  </a:schemeClr>
                </a:solidFill>
                <a:latin typeface="Arial" charset="0"/>
                <a:ea typeface="Arial" charset="0"/>
                <a:cs typeface="Arial" charset="0"/>
              </a:rPr>
              <a:t>Down by 0,1 of a % point</a:t>
            </a:r>
            <a:endParaRPr lang="en-US" sz="1400" b="1" dirty="0">
              <a:solidFill>
                <a:schemeClr val="bg1">
                  <a:lumMod val="9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6444167" y="1689847"/>
            <a:ext cx="0" cy="449683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6948264" y="1201066"/>
            <a:ext cx="18315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2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Q1:2019 to Q2:2019 Change in levels</a:t>
            </a:r>
            <a:endParaRPr lang="en-GB" sz="1200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304866" y="3406438"/>
            <a:ext cx="995245" cy="600164"/>
          </a:xfrm>
          <a:prstGeom prst="rect">
            <a:avLst/>
          </a:prstGeom>
          <a:solidFill>
            <a:srgbClr val="7F7F7F"/>
          </a:solidFill>
        </p:spPr>
        <p:txBody>
          <a:bodyPr wrap="square">
            <a:spAutoFit/>
          </a:bodyPr>
          <a:lstStyle/>
          <a:p>
            <a:pPr algn="ctr"/>
            <a:r>
              <a:rPr lang="en-US" sz="1100" b="1" dirty="0">
                <a:solidFill>
                  <a:schemeClr val="bg1">
                    <a:lumMod val="95000"/>
                  </a:schemeClr>
                </a:solidFill>
                <a:latin typeface="Arial" charset="0"/>
                <a:ea typeface="Arial" charset="0"/>
                <a:cs typeface="Arial" charset="0"/>
              </a:rPr>
              <a:t>Down by 0,2 of a % point</a:t>
            </a:r>
            <a:endParaRPr lang="en-US" sz="1400" b="1" dirty="0">
              <a:solidFill>
                <a:schemeClr val="bg1">
                  <a:lumMod val="9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343413" y="4715373"/>
            <a:ext cx="1001710" cy="430887"/>
          </a:xfrm>
          <a:prstGeom prst="rect">
            <a:avLst/>
          </a:prstGeom>
          <a:solidFill>
            <a:srgbClr val="625C57"/>
          </a:solidFill>
        </p:spPr>
        <p:txBody>
          <a:bodyPr wrap="square">
            <a:spAutoFit/>
          </a:bodyPr>
          <a:lstStyle/>
          <a:p>
            <a:pPr algn="ctr"/>
            <a:r>
              <a:rPr lang="en-US" sz="1100" b="1" dirty="0">
                <a:solidFill>
                  <a:schemeClr val="bg1">
                    <a:lumMod val="95000"/>
                  </a:schemeClr>
                </a:solidFill>
                <a:latin typeface="Arial" charset="0"/>
                <a:ea typeface="Arial" charset="0"/>
                <a:cs typeface="Arial" charset="0"/>
              </a:rPr>
              <a:t>Up by 1,7 % points</a:t>
            </a:r>
            <a:endParaRPr lang="en-US" sz="1400" b="1" dirty="0">
              <a:solidFill>
                <a:schemeClr val="bg1">
                  <a:lumMod val="9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343908" y="2915943"/>
            <a:ext cx="1015452" cy="430887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100" b="1" dirty="0">
                <a:solidFill>
                  <a:schemeClr val="bg1">
                    <a:lumMod val="95000"/>
                  </a:schemeClr>
                </a:solidFill>
                <a:latin typeface="Arial" charset="0"/>
                <a:ea typeface="Arial" charset="0"/>
                <a:cs typeface="Arial" charset="0"/>
              </a:rPr>
              <a:t>Down by 0,3 of a  % point</a:t>
            </a:r>
            <a:endParaRPr lang="en-US" sz="1400" b="1" dirty="0">
              <a:solidFill>
                <a:schemeClr val="bg1">
                  <a:lumMod val="9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31608" y="224623"/>
            <a:ext cx="8612392" cy="718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15,5 million people aged 15 – 64 years were not economically active. </a:t>
            </a:r>
          </a:p>
          <a:p>
            <a:r>
              <a:rPr lang="en-ZA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a decrease of 326 000 q/q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213782" y="1082894"/>
            <a:ext cx="2097316" cy="441508"/>
            <a:chOff x="99331" y="950599"/>
            <a:chExt cx="2491712" cy="441508"/>
          </a:xfrm>
        </p:grpSpPr>
        <p:sp>
          <p:nvSpPr>
            <p:cNvPr id="37" name="Rectangle 36"/>
            <p:cNvSpPr/>
            <p:nvPr/>
          </p:nvSpPr>
          <p:spPr>
            <a:xfrm>
              <a:off x="99331" y="961220"/>
              <a:ext cx="2491712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ZA" sz="1100" b="1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Reasons why – Not economically active (NEA)</a:t>
              </a:r>
            </a:p>
          </p:txBody>
        </p:sp>
        <p:cxnSp>
          <p:nvCxnSpPr>
            <p:cNvPr id="38" name="Straight Connector 37"/>
            <p:cNvCxnSpPr/>
            <p:nvPr/>
          </p:nvCxnSpPr>
          <p:spPr>
            <a:xfrm>
              <a:off x="188601" y="1392107"/>
              <a:ext cx="2016224" cy="0"/>
            </a:xfrm>
            <a:prstGeom prst="line">
              <a:avLst/>
            </a:prstGeom>
            <a:ln w="3175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162624" y="950599"/>
              <a:ext cx="2016224" cy="0"/>
            </a:xfrm>
            <a:prstGeom prst="line">
              <a:avLst/>
            </a:prstGeom>
            <a:ln w="3175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TextBox 9">
            <a:extLst>
              <a:ext uri="{FF2B5EF4-FFF2-40B4-BE49-F238E27FC236}">
                <a16:creationId xmlns:a16="http://schemas.microsoft.com/office/drawing/2014/main" xmlns="" id="{6E302E19-340A-40C8-B1B9-D20A2D4ABF99}"/>
              </a:ext>
            </a:extLst>
          </p:cNvPr>
          <p:cNvSpPr txBox="1"/>
          <p:nvPr/>
        </p:nvSpPr>
        <p:spPr>
          <a:xfrm>
            <a:off x="7308304" y="5793529"/>
            <a:ext cx="23226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dirty="0">
                <a:solidFill>
                  <a:schemeClr val="bg1">
                    <a:lumMod val="75000"/>
                  </a:schemeClr>
                </a:solidFill>
              </a:rPr>
              <a:t>Source: QLFS Q2 2019</a:t>
            </a:r>
          </a:p>
        </p:txBody>
      </p:sp>
    </p:spTree>
    <p:extLst>
      <p:ext uri="{BB962C8B-B14F-4D97-AF65-F5344CB8AC3E}">
        <p14:creationId xmlns:p14="http://schemas.microsoft.com/office/powerpoint/2010/main" xmlns="" val="4006084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44217" y="2493849"/>
            <a:ext cx="5179325" cy="1685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  <a:p>
            <a:pPr algn="ctr"/>
            <a:endParaRPr lang="en-US" sz="49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hord 3"/>
          <p:cNvSpPr/>
          <p:nvPr/>
        </p:nvSpPr>
        <p:spPr>
          <a:xfrm rot="16200000">
            <a:off x="3221836" y="-1449528"/>
            <a:ext cx="2628000" cy="2880000"/>
          </a:xfrm>
          <a:prstGeom prst="chord">
            <a:avLst>
              <a:gd name="adj1" fmla="val 5387451"/>
              <a:gd name="adj2" fmla="val 16200000"/>
            </a:avLst>
          </a:prstGeom>
          <a:solidFill>
            <a:srgbClr val="7F7F7F"/>
          </a:solidFill>
          <a:ln w="9525">
            <a:solidFill>
              <a:schemeClr val="bg2">
                <a:lumMod val="9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3631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534846149"/>
              </p:ext>
            </p:extLst>
          </p:nvPr>
        </p:nvGraphicFramePr>
        <p:xfrm>
          <a:off x="3219073" y="2008404"/>
          <a:ext cx="2845408" cy="32751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660226667"/>
              </p:ext>
            </p:extLst>
          </p:nvPr>
        </p:nvGraphicFramePr>
        <p:xfrm>
          <a:off x="242840" y="2008404"/>
          <a:ext cx="2845408" cy="32751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18" name="Group 18"/>
          <p:cNvGrpSpPr/>
          <p:nvPr/>
        </p:nvGrpSpPr>
        <p:grpSpPr>
          <a:xfrm>
            <a:off x="720664" y="1472213"/>
            <a:ext cx="2304256" cy="442622"/>
            <a:chOff x="99331" y="949485"/>
            <a:chExt cx="2304256" cy="442622"/>
          </a:xfrm>
        </p:grpSpPr>
        <p:sp>
          <p:nvSpPr>
            <p:cNvPr id="19" name="Rectangle 18"/>
            <p:cNvSpPr/>
            <p:nvPr/>
          </p:nvSpPr>
          <p:spPr>
            <a:xfrm>
              <a:off x="99331" y="961220"/>
              <a:ext cx="2304256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11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Unemployment rate from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11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Q2:2009 to Q2:2019 </a:t>
              </a:r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183280" y="1388738"/>
              <a:ext cx="2016224" cy="0"/>
            </a:xfrm>
            <a:prstGeom prst="line">
              <a:avLst/>
            </a:prstGeom>
            <a:ln w="3175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183280" y="949485"/>
              <a:ext cx="2016224" cy="0"/>
            </a:xfrm>
            <a:prstGeom prst="line">
              <a:avLst/>
            </a:prstGeom>
            <a:ln w="3175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599442"/>
              </p:ext>
            </p:extLst>
          </p:nvPr>
        </p:nvGraphicFramePr>
        <p:xfrm>
          <a:off x="6195306" y="2008404"/>
          <a:ext cx="2845408" cy="32751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1432064" y="3981823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 Years</a:t>
            </a:r>
            <a:endParaRPr kumimoji="0" lang="en-GB" sz="18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384894" y="3981823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5 Years</a:t>
            </a:r>
            <a:endParaRPr kumimoji="0" lang="en-GB" sz="18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487816" y="3981823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 Year</a:t>
            </a:r>
            <a:endParaRPr kumimoji="0" lang="en-GB" sz="18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89752" y="4768415"/>
            <a:ext cx="637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Q2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2009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625475" y="4816829"/>
            <a:ext cx="661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Q2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2019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42840" y="2008404"/>
            <a:ext cx="8797874" cy="4124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2" name="Rectangle 5"/>
          <p:cNvSpPr/>
          <p:nvPr/>
        </p:nvSpPr>
        <p:spPr>
          <a:xfrm>
            <a:off x="613831" y="417101"/>
            <a:ext cx="8376700" cy="718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unemployment rate has remained </a:t>
            </a:r>
            <a:r>
              <a:rPr lang="en-ZA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stubbornly high  </a:t>
            </a:r>
            <a:r>
              <a:rPr lang="en-ZA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 time. </a:t>
            </a:r>
            <a:r>
              <a:rPr lang="en-ZA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has been 1,4 percentage points increase between Q1:2019 and Q2:2019. </a:t>
            </a:r>
            <a:endParaRPr lang="en-ZA" sz="1400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80065" y="5314086"/>
            <a:ext cx="265599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Unemployment rate increased by </a:t>
            </a:r>
            <a:r>
              <a:rPr lang="en-US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5,8 percentage</a:t>
            </a:r>
            <a:r>
              <a:rPr lang="en-US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points</a:t>
            </a:r>
            <a:r>
              <a:rPr lang="en-US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between Q2:2009 and Q2:2019 </a:t>
            </a:r>
            <a:endParaRPr lang="en-ZA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654169" y="4836439"/>
            <a:ext cx="661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200" dirty="0">
                <a:latin typeface="Arial" panose="020B0604020202020204" pitchFamily="34" charset="0"/>
              </a:rPr>
              <a:t>Q2 </a:t>
            </a:r>
          </a:p>
          <a:p>
            <a:pPr algn="ctr"/>
            <a:r>
              <a:rPr lang="en-ZA" sz="1200" dirty="0">
                <a:latin typeface="Arial" panose="020B0604020202020204" pitchFamily="34" charset="0"/>
              </a:rPr>
              <a:t>2019</a:t>
            </a:r>
            <a:endParaRPr lang="en-GB" sz="1200" dirty="0">
              <a:latin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462649" y="4836439"/>
            <a:ext cx="661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200" dirty="0">
                <a:latin typeface="Arial" panose="020B0604020202020204" pitchFamily="34" charset="0"/>
              </a:rPr>
              <a:t>Q2 </a:t>
            </a:r>
          </a:p>
          <a:p>
            <a:pPr algn="ctr"/>
            <a:r>
              <a:rPr lang="en-ZA" sz="1200" dirty="0">
                <a:latin typeface="Arial" panose="020B0604020202020204" pitchFamily="34" charset="0"/>
              </a:rPr>
              <a:t>2014</a:t>
            </a:r>
            <a:endParaRPr lang="en-GB" sz="1200" dirty="0">
              <a:latin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565921" y="5314086"/>
            <a:ext cx="276600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Unemployment increased from 25,5% in Q2:2014 to 29,0% in Q2:2019 by </a:t>
            </a:r>
            <a:r>
              <a:rPr lang="en-US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3,5 percentage points</a:t>
            </a:r>
            <a:endParaRPr lang="en-ZA" sz="1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464949" y="4837618"/>
            <a:ext cx="661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200" dirty="0">
                <a:latin typeface="Arial" panose="020B0604020202020204" pitchFamily="34" charset="0"/>
              </a:rPr>
              <a:t>Q2 </a:t>
            </a:r>
          </a:p>
          <a:p>
            <a:pPr algn="ctr"/>
            <a:r>
              <a:rPr lang="en-ZA" sz="1200" dirty="0">
                <a:latin typeface="Arial" panose="020B0604020202020204" pitchFamily="34" charset="0"/>
              </a:rPr>
              <a:t>2019</a:t>
            </a:r>
            <a:endParaRPr lang="en-GB" sz="1200" dirty="0">
              <a:latin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744017" y="4814843"/>
            <a:ext cx="661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200" dirty="0">
                <a:latin typeface="Arial" panose="020B0604020202020204" pitchFamily="34" charset="0"/>
              </a:rPr>
              <a:t>Q2 </a:t>
            </a:r>
          </a:p>
          <a:p>
            <a:pPr algn="ctr"/>
            <a:r>
              <a:rPr lang="en-ZA" sz="1200" dirty="0">
                <a:latin typeface="Arial" panose="020B0604020202020204" pitchFamily="34" charset="0"/>
              </a:rPr>
              <a:t>2018</a:t>
            </a:r>
            <a:endParaRPr lang="en-GB" sz="1200" dirty="0">
              <a:latin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390657" y="5299283"/>
            <a:ext cx="27361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Unemployment rate increased by </a:t>
            </a:r>
            <a:r>
              <a:rPr lang="en-US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1,8  percentage points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compared to the same period last year</a:t>
            </a:r>
            <a:endParaRPr lang="en-ZA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9">
            <a:extLst>
              <a:ext uri="{FF2B5EF4-FFF2-40B4-BE49-F238E27FC236}">
                <a16:creationId xmlns:a16="http://schemas.microsoft.com/office/drawing/2014/main" xmlns="" id="{821884EF-0F99-4001-8084-D8E2908673B3}"/>
              </a:ext>
            </a:extLst>
          </p:cNvPr>
          <p:cNvSpPr txBox="1"/>
          <p:nvPr/>
        </p:nvSpPr>
        <p:spPr>
          <a:xfrm>
            <a:off x="7303643" y="6051697"/>
            <a:ext cx="23226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dirty="0">
                <a:solidFill>
                  <a:schemeClr val="bg1">
                    <a:lumMod val="75000"/>
                  </a:schemeClr>
                </a:solidFill>
              </a:rPr>
              <a:t>Source: QLFS Q2 2019</a:t>
            </a:r>
          </a:p>
        </p:txBody>
      </p:sp>
    </p:spTree>
    <p:extLst>
      <p:ext uri="{BB962C8B-B14F-4D97-AF65-F5344CB8AC3E}">
        <p14:creationId xmlns:p14="http://schemas.microsoft.com/office/powerpoint/2010/main" xmlns="" val="40485913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23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3" grpId="0">
        <p:bldSub>
          <a:bldChart bld="series" animBg="0"/>
        </p:bldSub>
      </p:bldGraphic>
      <p:bldGraphic spid="14" grpId="0" uiExpand="1">
        <p:bldSub>
          <a:bldChart bld="series"/>
        </p:bldSub>
      </p:bldGraphic>
      <p:bldGraphic spid="24" grpId="0">
        <p:bldSub>
          <a:bldChart bld="series" animBg="0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017634" y="2493065"/>
            <a:ext cx="1503281" cy="2261931"/>
            <a:chOff x="4017634" y="2590058"/>
            <a:chExt cx="1503281" cy="2261931"/>
          </a:xfrm>
        </p:grpSpPr>
        <p:grpSp>
          <p:nvGrpSpPr>
            <p:cNvPr id="223" name="Group 222"/>
            <p:cNvGrpSpPr/>
            <p:nvPr/>
          </p:nvGrpSpPr>
          <p:grpSpPr>
            <a:xfrm>
              <a:off x="4046937" y="3686735"/>
              <a:ext cx="1453570" cy="370603"/>
              <a:chOff x="4010500" y="3002355"/>
              <a:chExt cx="2936576" cy="748710"/>
            </a:xfrm>
          </p:grpSpPr>
          <p:pic>
            <p:nvPicPr>
              <p:cNvPr id="224" name="Picture 223"/>
              <p:cNvPicPr>
                <a:picLocks noChangeAspect="1"/>
              </p:cNvPicPr>
              <p:nvPr/>
            </p:nvPicPr>
            <p:blipFill>
              <a:blip r:embed="rId3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6197868" y="3002355"/>
                <a:ext cx="749208" cy="748710"/>
              </a:xfrm>
              <a:prstGeom prst="rect">
                <a:avLst/>
              </a:prstGeom>
            </p:spPr>
          </p:pic>
          <p:pic>
            <p:nvPicPr>
              <p:cNvPr id="225" name="Picture 224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010500" y="3002355"/>
                <a:ext cx="749208" cy="748710"/>
              </a:xfrm>
              <a:prstGeom prst="rect">
                <a:avLst/>
              </a:prstGeom>
            </p:spPr>
          </p:pic>
          <p:pic>
            <p:nvPicPr>
              <p:cNvPr id="226" name="Picture 225"/>
              <p:cNvPicPr>
                <a:picLocks noChangeAspect="1"/>
              </p:cNvPicPr>
              <p:nvPr/>
            </p:nvPicPr>
            <p:blipFill>
              <a:blip r:embed="rId5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876272" y="3002355"/>
                <a:ext cx="749208" cy="748710"/>
              </a:xfrm>
              <a:prstGeom prst="rect">
                <a:avLst/>
              </a:prstGeom>
            </p:spPr>
          </p:pic>
          <p:pic>
            <p:nvPicPr>
              <p:cNvPr id="227" name="Picture 226"/>
              <p:cNvPicPr>
                <a:picLocks noChangeAspect="1"/>
              </p:cNvPicPr>
              <p:nvPr/>
            </p:nvPicPr>
            <p:blipFill>
              <a:blip r:embed="rId6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5653088" y="3002355"/>
                <a:ext cx="749208" cy="748710"/>
              </a:xfrm>
              <a:prstGeom prst="rect">
                <a:avLst/>
              </a:prstGeom>
            </p:spPr>
          </p:pic>
          <p:pic>
            <p:nvPicPr>
              <p:cNvPr id="228" name="Picture 227"/>
              <p:cNvPicPr>
                <a:picLocks noChangeAspect="1"/>
              </p:cNvPicPr>
              <p:nvPr/>
            </p:nvPicPr>
            <p:blipFill>
              <a:blip r:embed="rId7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405006" y="3002355"/>
                <a:ext cx="749208" cy="748710"/>
              </a:xfrm>
              <a:prstGeom prst="rect">
                <a:avLst/>
              </a:prstGeom>
            </p:spPr>
          </p:pic>
        </p:grpSp>
        <p:grpSp>
          <p:nvGrpSpPr>
            <p:cNvPr id="4" name="Group 3"/>
            <p:cNvGrpSpPr/>
            <p:nvPr/>
          </p:nvGrpSpPr>
          <p:grpSpPr>
            <a:xfrm>
              <a:off x="4017634" y="2590058"/>
              <a:ext cx="1453570" cy="2261931"/>
              <a:chOff x="4017634" y="2590058"/>
              <a:chExt cx="1453570" cy="2261931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4112123" y="4544212"/>
                <a:ext cx="1258678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chemeClr val="bg1"/>
                    </a:solidFill>
                    <a:latin typeface="Helvetica"/>
                  </a:rPr>
                  <a:t>Unemployed</a:t>
                </a:r>
              </a:p>
            </p:txBody>
          </p:sp>
          <p:grpSp>
            <p:nvGrpSpPr>
              <p:cNvPr id="3" name="Group 2"/>
              <p:cNvGrpSpPr/>
              <p:nvPr/>
            </p:nvGrpSpPr>
            <p:grpSpPr>
              <a:xfrm>
                <a:off x="4100009" y="2590058"/>
                <a:ext cx="1369335" cy="370603"/>
                <a:chOff x="3635896" y="3002355"/>
                <a:chExt cx="2766400" cy="748710"/>
              </a:xfrm>
            </p:grpSpPr>
            <p:pic>
              <p:nvPicPr>
                <p:cNvPr id="205" name="Picture 204"/>
                <p:cNvPicPr>
                  <a:picLocks noChangeAspect="1"/>
                </p:cNvPicPr>
                <p:nvPr/>
              </p:nvPicPr>
              <p:blipFill>
                <a:blip r:embed="rId8" cstate="print"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635896" y="3002355"/>
                  <a:ext cx="749208" cy="748710"/>
                </a:xfrm>
                <a:prstGeom prst="rect">
                  <a:avLst/>
                </a:prstGeom>
              </p:spPr>
            </p:pic>
            <p:pic>
              <p:nvPicPr>
                <p:cNvPr id="206" name="Picture 205"/>
                <p:cNvPicPr>
                  <a:picLocks noChangeAspect="1"/>
                </p:cNvPicPr>
                <p:nvPr/>
              </p:nvPicPr>
              <p:blipFill>
                <a:blip r:embed="rId4" cstate="print"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010500" y="3002355"/>
                  <a:ext cx="749208" cy="748710"/>
                </a:xfrm>
                <a:prstGeom prst="rect">
                  <a:avLst/>
                </a:prstGeom>
              </p:spPr>
            </p:pic>
            <p:pic>
              <p:nvPicPr>
                <p:cNvPr id="207" name="Picture 206"/>
                <p:cNvPicPr>
                  <a:picLocks noChangeAspect="1"/>
                </p:cNvPicPr>
                <p:nvPr/>
              </p:nvPicPr>
              <p:blipFill>
                <a:blip r:embed="rId5" cstate="print"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876272" y="3002355"/>
                  <a:ext cx="749208" cy="748710"/>
                </a:xfrm>
                <a:prstGeom prst="rect">
                  <a:avLst/>
                </a:prstGeom>
              </p:spPr>
            </p:pic>
            <p:pic>
              <p:nvPicPr>
                <p:cNvPr id="208" name="Picture 207"/>
                <p:cNvPicPr>
                  <a:picLocks noChangeAspect="1"/>
                </p:cNvPicPr>
                <p:nvPr/>
              </p:nvPicPr>
              <p:blipFill>
                <a:blip r:embed="rId6" cstate="print"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653088" y="3002355"/>
                  <a:ext cx="749208" cy="748710"/>
                </a:xfrm>
                <a:prstGeom prst="rect">
                  <a:avLst/>
                </a:prstGeom>
              </p:spPr>
            </p:pic>
            <p:pic>
              <p:nvPicPr>
                <p:cNvPr id="209" name="Picture 208"/>
                <p:cNvPicPr>
                  <a:picLocks noChangeAspect="1"/>
                </p:cNvPicPr>
                <p:nvPr/>
              </p:nvPicPr>
              <p:blipFill>
                <a:blip r:embed="rId7" cstate="print"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405006" y="3002355"/>
                  <a:ext cx="749208" cy="748710"/>
                </a:xfrm>
                <a:prstGeom prst="rect">
                  <a:avLst/>
                </a:prstGeom>
              </p:spPr>
            </p:pic>
          </p:grpSp>
          <p:grpSp>
            <p:nvGrpSpPr>
              <p:cNvPr id="210" name="Group 209"/>
              <p:cNvGrpSpPr/>
              <p:nvPr/>
            </p:nvGrpSpPr>
            <p:grpSpPr>
              <a:xfrm>
                <a:off x="4017634" y="2922825"/>
                <a:ext cx="1453570" cy="370603"/>
                <a:chOff x="4010500" y="3002355"/>
                <a:chExt cx="2936576" cy="748710"/>
              </a:xfrm>
            </p:grpSpPr>
            <p:pic>
              <p:nvPicPr>
                <p:cNvPr id="211" name="Picture 210"/>
                <p:cNvPicPr>
                  <a:picLocks noChangeAspect="1"/>
                </p:cNvPicPr>
                <p:nvPr/>
              </p:nvPicPr>
              <p:blipFill>
                <a:blip r:embed="rId3" cstate="print"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197868" y="3002355"/>
                  <a:ext cx="749208" cy="748710"/>
                </a:xfrm>
                <a:prstGeom prst="rect">
                  <a:avLst/>
                </a:prstGeom>
              </p:spPr>
            </p:pic>
            <p:pic>
              <p:nvPicPr>
                <p:cNvPr id="213" name="Picture 212"/>
                <p:cNvPicPr>
                  <a:picLocks noChangeAspect="1"/>
                </p:cNvPicPr>
                <p:nvPr/>
              </p:nvPicPr>
              <p:blipFill>
                <a:blip r:embed="rId4" cstate="print"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010500" y="3002355"/>
                  <a:ext cx="749208" cy="748710"/>
                </a:xfrm>
                <a:prstGeom prst="rect">
                  <a:avLst/>
                </a:prstGeom>
              </p:spPr>
            </p:pic>
            <p:pic>
              <p:nvPicPr>
                <p:cNvPr id="214" name="Picture 213"/>
                <p:cNvPicPr>
                  <a:picLocks noChangeAspect="1"/>
                </p:cNvPicPr>
                <p:nvPr/>
              </p:nvPicPr>
              <p:blipFill>
                <a:blip r:embed="rId5" cstate="print"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876272" y="3002355"/>
                  <a:ext cx="749208" cy="748710"/>
                </a:xfrm>
                <a:prstGeom prst="rect">
                  <a:avLst/>
                </a:prstGeom>
              </p:spPr>
            </p:pic>
            <p:pic>
              <p:nvPicPr>
                <p:cNvPr id="215" name="Picture 214"/>
                <p:cNvPicPr>
                  <a:picLocks noChangeAspect="1"/>
                </p:cNvPicPr>
                <p:nvPr/>
              </p:nvPicPr>
              <p:blipFill>
                <a:blip r:embed="rId6" cstate="print"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653088" y="3002355"/>
                  <a:ext cx="749208" cy="748710"/>
                </a:xfrm>
                <a:prstGeom prst="rect">
                  <a:avLst/>
                </a:prstGeom>
              </p:spPr>
            </p:pic>
            <p:pic>
              <p:nvPicPr>
                <p:cNvPr id="216" name="Picture 215"/>
                <p:cNvPicPr>
                  <a:picLocks noChangeAspect="1"/>
                </p:cNvPicPr>
                <p:nvPr/>
              </p:nvPicPr>
              <p:blipFill>
                <a:blip r:embed="rId7" cstate="print"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405006" y="3002355"/>
                  <a:ext cx="749208" cy="748710"/>
                </a:xfrm>
                <a:prstGeom prst="rect">
                  <a:avLst/>
                </a:prstGeom>
              </p:spPr>
            </p:pic>
          </p:grpSp>
          <p:grpSp>
            <p:nvGrpSpPr>
              <p:cNvPr id="217" name="Group 216"/>
              <p:cNvGrpSpPr/>
              <p:nvPr/>
            </p:nvGrpSpPr>
            <p:grpSpPr>
              <a:xfrm>
                <a:off x="4042581" y="3303927"/>
                <a:ext cx="1369335" cy="370603"/>
                <a:chOff x="3635896" y="3002355"/>
                <a:chExt cx="2766400" cy="748710"/>
              </a:xfrm>
            </p:grpSpPr>
            <p:pic>
              <p:nvPicPr>
                <p:cNvPr id="218" name="Picture 217"/>
                <p:cNvPicPr>
                  <a:picLocks noChangeAspect="1"/>
                </p:cNvPicPr>
                <p:nvPr/>
              </p:nvPicPr>
              <p:blipFill>
                <a:blip r:embed="rId8" cstate="print"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635896" y="3002355"/>
                  <a:ext cx="749208" cy="748710"/>
                </a:xfrm>
                <a:prstGeom prst="rect">
                  <a:avLst/>
                </a:prstGeom>
              </p:spPr>
            </p:pic>
            <p:pic>
              <p:nvPicPr>
                <p:cNvPr id="219" name="Picture 218"/>
                <p:cNvPicPr>
                  <a:picLocks noChangeAspect="1"/>
                </p:cNvPicPr>
                <p:nvPr/>
              </p:nvPicPr>
              <p:blipFill>
                <a:blip r:embed="rId4" cstate="print"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010500" y="3002355"/>
                  <a:ext cx="749208" cy="748710"/>
                </a:xfrm>
                <a:prstGeom prst="rect">
                  <a:avLst/>
                </a:prstGeom>
              </p:spPr>
            </p:pic>
            <p:pic>
              <p:nvPicPr>
                <p:cNvPr id="220" name="Picture 219"/>
                <p:cNvPicPr>
                  <a:picLocks noChangeAspect="1"/>
                </p:cNvPicPr>
                <p:nvPr/>
              </p:nvPicPr>
              <p:blipFill>
                <a:blip r:embed="rId5" cstate="print"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876272" y="3002355"/>
                  <a:ext cx="749208" cy="748710"/>
                </a:xfrm>
                <a:prstGeom prst="rect">
                  <a:avLst/>
                </a:prstGeom>
              </p:spPr>
            </p:pic>
            <p:pic>
              <p:nvPicPr>
                <p:cNvPr id="221" name="Picture 220"/>
                <p:cNvPicPr>
                  <a:picLocks noChangeAspect="1"/>
                </p:cNvPicPr>
                <p:nvPr/>
              </p:nvPicPr>
              <p:blipFill>
                <a:blip r:embed="rId6" cstate="print"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653088" y="3002355"/>
                  <a:ext cx="749208" cy="748710"/>
                </a:xfrm>
                <a:prstGeom prst="rect">
                  <a:avLst/>
                </a:prstGeom>
              </p:spPr>
            </p:pic>
            <p:pic>
              <p:nvPicPr>
                <p:cNvPr id="222" name="Picture 221"/>
                <p:cNvPicPr>
                  <a:picLocks noChangeAspect="1"/>
                </p:cNvPicPr>
                <p:nvPr/>
              </p:nvPicPr>
              <p:blipFill>
                <a:blip r:embed="rId7" cstate="print"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405006" y="3002355"/>
                  <a:ext cx="749208" cy="748710"/>
                </a:xfrm>
                <a:prstGeom prst="rect">
                  <a:avLst/>
                </a:prstGeom>
              </p:spPr>
            </p:pic>
          </p:grpSp>
          <p:grpSp>
            <p:nvGrpSpPr>
              <p:cNvPr id="229" name="Group 228"/>
              <p:cNvGrpSpPr/>
              <p:nvPr/>
            </p:nvGrpSpPr>
            <p:grpSpPr>
              <a:xfrm>
                <a:off x="4060921" y="4051083"/>
                <a:ext cx="1369335" cy="370603"/>
                <a:chOff x="3635896" y="3002355"/>
                <a:chExt cx="2766400" cy="748710"/>
              </a:xfrm>
            </p:grpSpPr>
            <p:pic>
              <p:nvPicPr>
                <p:cNvPr id="230" name="Picture 229"/>
                <p:cNvPicPr>
                  <a:picLocks noChangeAspect="1"/>
                </p:cNvPicPr>
                <p:nvPr/>
              </p:nvPicPr>
              <p:blipFill>
                <a:blip r:embed="rId8" cstate="print"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635896" y="3002355"/>
                  <a:ext cx="749208" cy="748710"/>
                </a:xfrm>
                <a:prstGeom prst="rect">
                  <a:avLst/>
                </a:prstGeom>
              </p:spPr>
            </p:pic>
            <p:pic>
              <p:nvPicPr>
                <p:cNvPr id="231" name="Picture 230"/>
                <p:cNvPicPr>
                  <a:picLocks noChangeAspect="1"/>
                </p:cNvPicPr>
                <p:nvPr/>
              </p:nvPicPr>
              <p:blipFill>
                <a:blip r:embed="rId4" cstate="print"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010500" y="3002355"/>
                  <a:ext cx="749208" cy="748710"/>
                </a:xfrm>
                <a:prstGeom prst="rect">
                  <a:avLst/>
                </a:prstGeom>
              </p:spPr>
            </p:pic>
            <p:pic>
              <p:nvPicPr>
                <p:cNvPr id="232" name="Picture 231"/>
                <p:cNvPicPr>
                  <a:picLocks noChangeAspect="1"/>
                </p:cNvPicPr>
                <p:nvPr/>
              </p:nvPicPr>
              <p:blipFill>
                <a:blip r:embed="rId5" cstate="print"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876272" y="3002355"/>
                  <a:ext cx="749208" cy="748710"/>
                </a:xfrm>
                <a:prstGeom prst="rect">
                  <a:avLst/>
                </a:prstGeom>
              </p:spPr>
            </p:pic>
            <p:pic>
              <p:nvPicPr>
                <p:cNvPr id="233" name="Picture 232"/>
                <p:cNvPicPr>
                  <a:picLocks noChangeAspect="1"/>
                </p:cNvPicPr>
                <p:nvPr/>
              </p:nvPicPr>
              <p:blipFill>
                <a:blip r:embed="rId6" cstate="print"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653088" y="3002355"/>
                  <a:ext cx="749208" cy="748710"/>
                </a:xfrm>
                <a:prstGeom prst="rect">
                  <a:avLst/>
                </a:prstGeom>
              </p:spPr>
            </p:pic>
            <p:pic>
              <p:nvPicPr>
                <p:cNvPr id="234" name="Picture 233"/>
                <p:cNvPicPr>
                  <a:picLocks noChangeAspect="1"/>
                </p:cNvPicPr>
                <p:nvPr/>
              </p:nvPicPr>
              <p:blipFill>
                <a:blip r:embed="rId7" cstate="print"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405006" y="3002355"/>
                  <a:ext cx="749208" cy="748710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235" name="Group 234"/>
            <p:cNvGrpSpPr/>
            <p:nvPr/>
          </p:nvGrpSpPr>
          <p:grpSpPr>
            <a:xfrm>
              <a:off x="4067345" y="4429646"/>
              <a:ext cx="1453570" cy="370603"/>
              <a:chOff x="4010500" y="3002355"/>
              <a:chExt cx="2936576" cy="748710"/>
            </a:xfrm>
          </p:grpSpPr>
          <p:pic>
            <p:nvPicPr>
              <p:cNvPr id="236" name="Picture 235"/>
              <p:cNvPicPr>
                <a:picLocks noChangeAspect="1"/>
              </p:cNvPicPr>
              <p:nvPr/>
            </p:nvPicPr>
            <p:blipFill>
              <a:blip r:embed="rId3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6197868" y="3002355"/>
                <a:ext cx="749208" cy="748710"/>
              </a:xfrm>
              <a:prstGeom prst="rect">
                <a:avLst/>
              </a:prstGeom>
            </p:spPr>
          </p:pic>
          <p:pic>
            <p:nvPicPr>
              <p:cNvPr id="237" name="Picture 236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010500" y="3002355"/>
                <a:ext cx="749208" cy="748710"/>
              </a:xfrm>
              <a:prstGeom prst="rect">
                <a:avLst/>
              </a:prstGeom>
            </p:spPr>
          </p:pic>
          <p:pic>
            <p:nvPicPr>
              <p:cNvPr id="238" name="Picture 237"/>
              <p:cNvPicPr>
                <a:picLocks noChangeAspect="1"/>
              </p:cNvPicPr>
              <p:nvPr/>
            </p:nvPicPr>
            <p:blipFill>
              <a:blip r:embed="rId5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876272" y="3002355"/>
                <a:ext cx="749208" cy="748710"/>
              </a:xfrm>
              <a:prstGeom prst="rect">
                <a:avLst/>
              </a:prstGeom>
            </p:spPr>
          </p:pic>
          <p:pic>
            <p:nvPicPr>
              <p:cNvPr id="239" name="Picture 238"/>
              <p:cNvPicPr>
                <a:picLocks noChangeAspect="1"/>
              </p:cNvPicPr>
              <p:nvPr/>
            </p:nvPicPr>
            <p:blipFill>
              <a:blip r:embed="rId6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5653088" y="3002355"/>
                <a:ext cx="749208" cy="748710"/>
              </a:xfrm>
              <a:prstGeom prst="rect">
                <a:avLst/>
              </a:prstGeom>
            </p:spPr>
          </p:pic>
          <p:pic>
            <p:nvPicPr>
              <p:cNvPr id="240" name="Picture 239"/>
              <p:cNvPicPr>
                <a:picLocks noChangeAspect="1"/>
              </p:cNvPicPr>
              <p:nvPr/>
            </p:nvPicPr>
            <p:blipFill>
              <a:blip r:embed="rId7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405006" y="3002355"/>
                <a:ext cx="749208" cy="748710"/>
              </a:xfrm>
              <a:prstGeom prst="rect">
                <a:avLst/>
              </a:prstGeom>
            </p:spPr>
          </p:pic>
        </p:grpSp>
      </p:grpSp>
      <p:grpSp>
        <p:nvGrpSpPr>
          <p:cNvPr id="2" name="Group 1"/>
          <p:cNvGrpSpPr/>
          <p:nvPr/>
        </p:nvGrpSpPr>
        <p:grpSpPr>
          <a:xfrm>
            <a:off x="796332" y="2485004"/>
            <a:ext cx="3387176" cy="2242384"/>
            <a:chOff x="796332" y="2581997"/>
            <a:chExt cx="3387176" cy="2242384"/>
          </a:xfrm>
        </p:grpSpPr>
        <p:sp>
          <p:nvSpPr>
            <p:cNvPr id="12" name="Rectangle 11"/>
            <p:cNvSpPr/>
            <p:nvPr/>
          </p:nvSpPr>
          <p:spPr>
            <a:xfrm>
              <a:off x="2018587" y="4516604"/>
              <a:ext cx="104067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Helvetica"/>
                </a:rPr>
                <a:t>Employed</a:t>
              </a:r>
            </a:p>
          </p:txBody>
        </p:sp>
        <p:grpSp>
          <p:nvGrpSpPr>
            <p:cNvPr id="66" name="Group 65"/>
            <p:cNvGrpSpPr/>
            <p:nvPr/>
          </p:nvGrpSpPr>
          <p:grpSpPr>
            <a:xfrm>
              <a:off x="796332" y="2581997"/>
              <a:ext cx="3356951" cy="404501"/>
              <a:chOff x="1921324" y="1854178"/>
              <a:chExt cx="6685244" cy="805548"/>
            </a:xfrm>
          </p:grpSpPr>
          <p:pic>
            <p:nvPicPr>
              <p:cNvPr id="67" name="Picture 66"/>
              <p:cNvPicPr>
                <a:picLocks noChangeAspect="1"/>
              </p:cNvPicPr>
              <p:nvPr/>
            </p:nvPicPr>
            <p:blipFill>
              <a:blip r:embed="rId9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558680" y="1854178"/>
                <a:ext cx="749208" cy="748710"/>
              </a:xfrm>
              <a:prstGeom prst="rect">
                <a:avLst/>
              </a:prstGeom>
              <a:noFill/>
            </p:spPr>
          </p:pic>
          <p:pic>
            <p:nvPicPr>
              <p:cNvPr id="68" name="Picture 67"/>
              <p:cNvPicPr>
                <a:picLocks noChangeAspect="1"/>
              </p:cNvPicPr>
              <p:nvPr/>
            </p:nvPicPr>
            <p:blipFill>
              <a:blip r:embed="rId10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5299688" y="1854178"/>
                <a:ext cx="749208" cy="748710"/>
              </a:xfrm>
              <a:prstGeom prst="rect">
                <a:avLst/>
              </a:prstGeom>
              <a:noFill/>
            </p:spPr>
          </p:pic>
          <p:pic>
            <p:nvPicPr>
              <p:cNvPr id="69" name="Picture 68"/>
              <p:cNvPicPr>
                <a:picLocks noChangeAspect="1"/>
              </p:cNvPicPr>
              <p:nvPr/>
            </p:nvPicPr>
            <p:blipFill>
              <a:blip r:embed="rId11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6669960" y="1854178"/>
                <a:ext cx="749208" cy="748710"/>
              </a:xfrm>
              <a:prstGeom prst="rect">
                <a:avLst/>
              </a:prstGeom>
              <a:noFill/>
            </p:spPr>
          </p:pic>
          <p:pic>
            <p:nvPicPr>
              <p:cNvPr id="70" name="Picture 69"/>
              <p:cNvPicPr>
                <a:picLocks noChangeAspect="1"/>
              </p:cNvPicPr>
              <p:nvPr/>
            </p:nvPicPr>
            <p:blipFill>
              <a:blip r:embed="rId12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7857360" y="1854178"/>
                <a:ext cx="749208" cy="748710"/>
              </a:xfrm>
              <a:prstGeom prst="rect">
                <a:avLst/>
              </a:prstGeom>
              <a:noFill/>
            </p:spPr>
          </p:pic>
          <p:pic>
            <p:nvPicPr>
              <p:cNvPr id="71" name="Picture 70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7236296" y="1854178"/>
                <a:ext cx="749208" cy="748710"/>
              </a:xfrm>
              <a:prstGeom prst="rect">
                <a:avLst/>
              </a:prstGeom>
              <a:noFill/>
            </p:spPr>
          </p:pic>
          <p:pic>
            <p:nvPicPr>
              <p:cNvPr id="72" name="Picture 71"/>
              <p:cNvPicPr>
                <a:picLocks noChangeAspect="1"/>
              </p:cNvPicPr>
              <p:nvPr/>
            </p:nvPicPr>
            <p:blipFill>
              <a:blip r:embed="rId13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5903496" y="1854178"/>
                <a:ext cx="749208" cy="748710"/>
              </a:xfrm>
              <a:prstGeom prst="rect">
                <a:avLst/>
              </a:prstGeom>
              <a:noFill/>
            </p:spPr>
          </p:pic>
          <p:pic>
            <p:nvPicPr>
              <p:cNvPr id="101" name="Picture 100"/>
              <p:cNvPicPr>
                <a:picLocks noChangeAspect="1"/>
              </p:cNvPicPr>
              <p:nvPr/>
            </p:nvPicPr>
            <p:blipFill>
              <a:blip r:embed="rId13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921324" y="1911016"/>
                <a:ext cx="749208" cy="748710"/>
              </a:xfrm>
              <a:prstGeom prst="rect">
                <a:avLst/>
              </a:prstGeom>
              <a:noFill/>
            </p:spPr>
          </p:pic>
        </p:grpSp>
        <p:grpSp>
          <p:nvGrpSpPr>
            <p:cNvPr id="87" name="Group 86"/>
            <p:cNvGrpSpPr/>
            <p:nvPr/>
          </p:nvGrpSpPr>
          <p:grpSpPr>
            <a:xfrm>
              <a:off x="1133977" y="2581997"/>
              <a:ext cx="972455" cy="375960"/>
              <a:chOff x="6669960" y="1854178"/>
              <a:chExt cx="1936608" cy="748710"/>
            </a:xfrm>
          </p:grpSpPr>
          <p:pic>
            <p:nvPicPr>
              <p:cNvPr id="90" name="Picture 89"/>
              <p:cNvPicPr>
                <a:picLocks noChangeAspect="1"/>
              </p:cNvPicPr>
              <p:nvPr/>
            </p:nvPicPr>
            <p:blipFill>
              <a:blip r:embed="rId11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6669960" y="1854178"/>
                <a:ext cx="749208" cy="748710"/>
              </a:xfrm>
              <a:prstGeom prst="rect">
                <a:avLst/>
              </a:prstGeom>
              <a:noFill/>
            </p:spPr>
          </p:pic>
          <p:pic>
            <p:nvPicPr>
              <p:cNvPr id="91" name="Picture 90"/>
              <p:cNvPicPr>
                <a:picLocks noChangeAspect="1"/>
              </p:cNvPicPr>
              <p:nvPr/>
            </p:nvPicPr>
            <p:blipFill>
              <a:blip r:embed="rId12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7857360" y="1854178"/>
                <a:ext cx="749208" cy="748710"/>
              </a:xfrm>
              <a:prstGeom prst="rect">
                <a:avLst/>
              </a:prstGeom>
              <a:noFill/>
            </p:spPr>
          </p:pic>
          <p:pic>
            <p:nvPicPr>
              <p:cNvPr id="92" name="Picture 91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7236296" y="1854178"/>
                <a:ext cx="749208" cy="748710"/>
              </a:xfrm>
              <a:prstGeom prst="rect">
                <a:avLst/>
              </a:prstGeom>
              <a:noFill/>
            </p:spPr>
          </p:pic>
        </p:grpSp>
        <p:grpSp>
          <p:nvGrpSpPr>
            <p:cNvPr id="103" name="Group 102"/>
            <p:cNvGrpSpPr/>
            <p:nvPr/>
          </p:nvGrpSpPr>
          <p:grpSpPr>
            <a:xfrm>
              <a:off x="1916372" y="3017944"/>
              <a:ext cx="2195751" cy="415951"/>
              <a:chOff x="4633567" y="1854178"/>
              <a:chExt cx="4372757" cy="828351"/>
            </a:xfrm>
          </p:grpSpPr>
          <p:pic>
            <p:nvPicPr>
              <p:cNvPr id="104" name="Picture 103"/>
              <p:cNvPicPr>
                <a:picLocks noChangeAspect="1"/>
              </p:cNvPicPr>
              <p:nvPr/>
            </p:nvPicPr>
            <p:blipFill>
              <a:blip r:embed="rId9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5315038" y="1854178"/>
                <a:ext cx="749208" cy="748710"/>
              </a:xfrm>
              <a:prstGeom prst="rect">
                <a:avLst/>
              </a:prstGeom>
              <a:noFill/>
            </p:spPr>
          </p:pic>
          <p:pic>
            <p:nvPicPr>
              <p:cNvPr id="105" name="Picture 104"/>
              <p:cNvPicPr>
                <a:picLocks noChangeAspect="1"/>
              </p:cNvPicPr>
              <p:nvPr/>
            </p:nvPicPr>
            <p:blipFill>
              <a:blip r:embed="rId10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633567" y="1933819"/>
                <a:ext cx="749208" cy="748710"/>
              </a:xfrm>
              <a:prstGeom prst="rect">
                <a:avLst/>
              </a:prstGeom>
              <a:noFill/>
            </p:spPr>
          </p:pic>
          <p:pic>
            <p:nvPicPr>
              <p:cNvPr id="106" name="Picture 105"/>
              <p:cNvPicPr>
                <a:picLocks noChangeAspect="1"/>
              </p:cNvPicPr>
              <p:nvPr/>
            </p:nvPicPr>
            <p:blipFill>
              <a:blip r:embed="rId11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6669960" y="1854178"/>
                <a:ext cx="749208" cy="748710"/>
              </a:xfrm>
              <a:prstGeom prst="rect">
                <a:avLst/>
              </a:prstGeom>
              <a:noFill/>
            </p:spPr>
          </p:pic>
          <p:pic>
            <p:nvPicPr>
              <p:cNvPr id="107" name="Picture 106"/>
              <p:cNvPicPr>
                <a:picLocks noChangeAspect="1"/>
              </p:cNvPicPr>
              <p:nvPr/>
            </p:nvPicPr>
            <p:blipFill>
              <a:blip r:embed="rId12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7857360" y="1854178"/>
                <a:ext cx="749208" cy="748710"/>
              </a:xfrm>
              <a:prstGeom prst="rect">
                <a:avLst/>
              </a:prstGeom>
              <a:noFill/>
            </p:spPr>
          </p:pic>
          <p:pic>
            <p:nvPicPr>
              <p:cNvPr id="108" name="Picture 107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7236296" y="1854178"/>
                <a:ext cx="749208" cy="748710"/>
              </a:xfrm>
              <a:prstGeom prst="rect">
                <a:avLst/>
              </a:prstGeom>
              <a:noFill/>
            </p:spPr>
          </p:pic>
          <p:pic>
            <p:nvPicPr>
              <p:cNvPr id="109" name="Picture 108"/>
              <p:cNvPicPr>
                <a:picLocks noChangeAspect="1"/>
              </p:cNvPicPr>
              <p:nvPr/>
            </p:nvPicPr>
            <p:blipFill>
              <a:blip r:embed="rId13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5903496" y="1854178"/>
                <a:ext cx="749208" cy="748710"/>
              </a:xfrm>
              <a:prstGeom prst="rect">
                <a:avLst/>
              </a:prstGeom>
              <a:noFill/>
            </p:spPr>
          </p:pic>
          <p:pic>
            <p:nvPicPr>
              <p:cNvPr id="110" name="Picture 109"/>
              <p:cNvPicPr>
                <a:picLocks noChangeAspect="1"/>
              </p:cNvPicPr>
              <p:nvPr/>
            </p:nvPicPr>
            <p:blipFill>
              <a:blip r:embed="rId13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8257116" y="1854178"/>
                <a:ext cx="749208" cy="748710"/>
              </a:xfrm>
              <a:prstGeom prst="rect">
                <a:avLst/>
              </a:prstGeom>
              <a:noFill/>
            </p:spPr>
          </p:pic>
        </p:grpSp>
        <p:grpSp>
          <p:nvGrpSpPr>
            <p:cNvPr id="111" name="Group 110"/>
            <p:cNvGrpSpPr/>
            <p:nvPr/>
          </p:nvGrpSpPr>
          <p:grpSpPr>
            <a:xfrm>
              <a:off x="953185" y="3028529"/>
              <a:ext cx="972455" cy="375960"/>
              <a:chOff x="6669960" y="1854178"/>
              <a:chExt cx="1936608" cy="748710"/>
            </a:xfrm>
          </p:grpSpPr>
          <p:pic>
            <p:nvPicPr>
              <p:cNvPr id="112" name="Picture 111"/>
              <p:cNvPicPr>
                <a:picLocks noChangeAspect="1"/>
              </p:cNvPicPr>
              <p:nvPr/>
            </p:nvPicPr>
            <p:blipFill>
              <a:blip r:embed="rId11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6669960" y="1854178"/>
                <a:ext cx="749208" cy="748710"/>
              </a:xfrm>
              <a:prstGeom prst="rect">
                <a:avLst/>
              </a:prstGeom>
              <a:noFill/>
            </p:spPr>
          </p:pic>
          <p:pic>
            <p:nvPicPr>
              <p:cNvPr id="113" name="Picture 112"/>
              <p:cNvPicPr>
                <a:picLocks noChangeAspect="1"/>
              </p:cNvPicPr>
              <p:nvPr/>
            </p:nvPicPr>
            <p:blipFill>
              <a:blip r:embed="rId12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7857360" y="1854178"/>
                <a:ext cx="749208" cy="748710"/>
              </a:xfrm>
              <a:prstGeom prst="rect">
                <a:avLst/>
              </a:prstGeom>
              <a:noFill/>
            </p:spPr>
          </p:pic>
          <p:pic>
            <p:nvPicPr>
              <p:cNvPr id="114" name="Picture 113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7236296" y="1854178"/>
                <a:ext cx="749208" cy="748710"/>
              </a:xfrm>
              <a:prstGeom prst="rect">
                <a:avLst/>
              </a:prstGeom>
              <a:noFill/>
            </p:spPr>
          </p:pic>
        </p:grpSp>
        <p:grpSp>
          <p:nvGrpSpPr>
            <p:cNvPr id="163" name="Group 162"/>
            <p:cNvGrpSpPr/>
            <p:nvPr/>
          </p:nvGrpSpPr>
          <p:grpSpPr>
            <a:xfrm>
              <a:off x="825911" y="3458327"/>
              <a:ext cx="3356951" cy="404501"/>
              <a:chOff x="1921324" y="1854178"/>
              <a:chExt cx="6685244" cy="805548"/>
            </a:xfrm>
          </p:grpSpPr>
          <p:pic>
            <p:nvPicPr>
              <p:cNvPr id="164" name="Picture 163"/>
              <p:cNvPicPr>
                <a:picLocks noChangeAspect="1"/>
              </p:cNvPicPr>
              <p:nvPr/>
            </p:nvPicPr>
            <p:blipFill>
              <a:blip r:embed="rId9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558680" y="1854178"/>
                <a:ext cx="749208" cy="748710"/>
              </a:xfrm>
              <a:prstGeom prst="rect">
                <a:avLst/>
              </a:prstGeom>
              <a:noFill/>
            </p:spPr>
          </p:pic>
          <p:pic>
            <p:nvPicPr>
              <p:cNvPr id="165" name="Picture 164"/>
              <p:cNvPicPr>
                <a:picLocks noChangeAspect="1"/>
              </p:cNvPicPr>
              <p:nvPr/>
            </p:nvPicPr>
            <p:blipFill>
              <a:blip r:embed="rId10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5299688" y="1854178"/>
                <a:ext cx="749208" cy="748710"/>
              </a:xfrm>
              <a:prstGeom prst="rect">
                <a:avLst/>
              </a:prstGeom>
              <a:noFill/>
            </p:spPr>
          </p:pic>
          <p:pic>
            <p:nvPicPr>
              <p:cNvPr id="166" name="Picture 165"/>
              <p:cNvPicPr>
                <a:picLocks noChangeAspect="1"/>
              </p:cNvPicPr>
              <p:nvPr/>
            </p:nvPicPr>
            <p:blipFill>
              <a:blip r:embed="rId11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6669960" y="1854178"/>
                <a:ext cx="749208" cy="748710"/>
              </a:xfrm>
              <a:prstGeom prst="rect">
                <a:avLst/>
              </a:prstGeom>
              <a:noFill/>
            </p:spPr>
          </p:pic>
          <p:pic>
            <p:nvPicPr>
              <p:cNvPr id="167" name="Picture 166"/>
              <p:cNvPicPr>
                <a:picLocks noChangeAspect="1"/>
              </p:cNvPicPr>
              <p:nvPr/>
            </p:nvPicPr>
            <p:blipFill>
              <a:blip r:embed="rId12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7857360" y="1854178"/>
                <a:ext cx="749208" cy="748710"/>
              </a:xfrm>
              <a:prstGeom prst="rect">
                <a:avLst/>
              </a:prstGeom>
              <a:noFill/>
            </p:spPr>
          </p:pic>
          <p:pic>
            <p:nvPicPr>
              <p:cNvPr id="168" name="Picture 167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7236296" y="1854178"/>
                <a:ext cx="749208" cy="748710"/>
              </a:xfrm>
              <a:prstGeom prst="rect">
                <a:avLst/>
              </a:prstGeom>
              <a:noFill/>
            </p:spPr>
          </p:pic>
          <p:pic>
            <p:nvPicPr>
              <p:cNvPr id="169" name="Picture 168"/>
              <p:cNvPicPr>
                <a:picLocks noChangeAspect="1"/>
              </p:cNvPicPr>
              <p:nvPr/>
            </p:nvPicPr>
            <p:blipFill>
              <a:blip r:embed="rId13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5903496" y="1854178"/>
                <a:ext cx="749208" cy="748710"/>
              </a:xfrm>
              <a:prstGeom prst="rect">
                <a:avLst/>
              </a:prstGeom>
              <a:noFill/>
            </p:spPr>
          </p:pic>
          <p:pic>
            <p:nvPicPr>
              <p:cNvPr id="170" name="Picture 169"/>
              <p:cNvPicPr>
                <a:picLocks noChangeAspect="1"/>
              </p:cNvPicPr>
              <p:nvPr/>
            </p:nvPicPr>
            <p:blipFill>
              <a:blip r:embed="rId13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921324" y="1911016"/>
                <a:ext cx="749208" cy="748710"/>
              </a:xfrm>
              <a:prstGeom prst="rect">
                <a:avLst/>
              </a:prstGeom>
              <a:noFill/>
            </p:spPr>
          </p:pic>
        </p:grpSp>
        <p:grpSp>
          <p:nvGrpSpPr>
            <p:cNvPr id="171" name="Group 170"/>
            <p:cNvGrpSpPr/>
            <p:nvPr/>
          </p:nvGrpSpPr>
          <p:grpSpPr>
            <a:xfrm>
              <a:off x="1163556" y="3458327"/>
              <a:ext cx="972455" cy="375960"/>
              <a:chOff x="6669960" y="1854178"/>
              <a:chExt cx="1936608" cy="748710"/>
            </a:xfrm>
          </p:grpSpPr>
          <p:pic>
            <p:nvPicPr>
              <p:cNvPr id="172" name="Picture 171"/>
              <p:cNvPicPr>
                <a:picLocks noChangeAspect="1"/>
              </p:cNvPicPr>
              <p:nvPr/>
            </p:nvPicPr>
            <p:blipFill>
              <a:blip r:embed="rId11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6669960" y="1854178"/>
                <a:ext cx="749208" cy="748710"/>
              </a:xfrm>
              <a:prstGeom prst="rect">
                <a:avLst/>
              </a:prstGeom>
              <a:noFill/>
            </p:spPr>
          </p:pic>
          <p:pic>
            <p:nvPicPr>
              <p:cNvPr id="173" name="Picture 172"/>
              <p:cNvPicPr>
                <a:picLocks noChangeAspect="1"/>
              </p:cNvPicPr>
              <p:nvPr/>
            </p:nvPicPr>
            <p:blipFill>
              <a:blip r:embed="rId12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7857360" y="1854178"/>
                <a:ext cx="749208" cy="748710"/>
              </a:xfrm>
              <a:prstGeom prst="rect">
                <a:avLst/>
              </a:prstGeom>
              <a:noFill/>
            </p:spPr>
          </p:pic>
          <p:pic>
            <p:nvPicPr>
              <p:cNvPr id="174" name="Picture 173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7236296" y="1854178"/>
                <a:ext cx="749208" cy="748710"/>
              </a:xfrm>
              <a:prstGeom prst="rect">
                <a:avLst/>
              </a:prstGeom>
              <a:noFill/>
            </p:spPr>
          </p:pic>
        </p:grpSp>
        <p:grpSp>
          <p:nvGrpSpPr>
            <p:cNvPr id="176" name="Group 175"/>
            <p:cNvGrpSpPr/>
            <p:nvPr/>
          </p:nvGrpSpPr>
          <p:grpSpPr>
            <a:xfrm>
              <a:off x="826557" y="3924420"/>
              <a:ext cx="3356951" cy="404501"/>
              <a:chOff x="1921324" y="1854178"/>
              <a:chExt cx="6685244" cy="805548"/>
            </a:xfrm>
          </p:grpSpPr>
          <p:pic>
            <p:nvPicPr>
              <p:cNvPr id="177" name="Picture 176"/>
              <p:cNvPicPr>
                <a:picLocks noChangeAspect="1"/>
              </p:cNvPicPr>
              <p:nvPr/>
            </p:nvPicPr>
            <p:blipFill>
              <a:blip r:embed="rId9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558680" y="1854178"/>
                <a:ext cx="749208" cy="748710"/>
              </a:xfrm>
              <a:prstGeom prst="rect">
                <a:avLst/>
              </a:prstGeom>
              <a:noFill/>
            </p:spPr>
          </p:pic>
          <p:pic>
            <p:nvPicPr>
              <p:cNvPr id="178" name="Picture 177"/>
              <p:cNvPicPr>
                <a:picLocks noChangeAspect="1"/>
              </p:cNvPicPr>
              <p:nvPr/>
            </p:nvPicPr>
            <p:blipFill>
              <a:blip r:embed="rId10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5299688" y="1854178"/>
                <a:ext cx="749208" cy="748710"/>
              </a:xfrm>
              <a:prstGeom prst="rect">
                <a:avLst/>
              </a:prstGeom>
              <a:noFill/>
            </p:spPr>
          </p:pic>
          <p:pic>
            <p:nvPicPr>
              <p:cNvPr id="179" name="Picture 178"/>
              <p:cNvPicPr>
                <a:picLocks noChangeAspect="1"/>
              </p:cNvPicPr>
              <p:nvPr/>
            </p:nvPicPr>
            <p:blipFill>
              <a:blip r:embed="rId11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6669960" y="1854178"/>
                <a:ext cx="749208" cy="748710"/>
              </a:xfrm>
              <a:prstGeom prst="rect">
                <a:avLst/>
              </a:prstGeom>
              <a:noFill/>
            </p:spPr>
          </p:pic>
          <p:pic>
            <p:nvPicPr>
              <p:cNvPr id="180" name="Picture 179"/>
              <p:cNvPicPr>
                <a:picLocks noChangeAspect="1"/>
              </p:cNvPicPr>
              <p:nvPr/>
            </p:nvPicPr>
            <p:blipFill>
              <a:blip r:embed="rId12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7857360" y="1854178"/>
                <a:ext cx="749208" cy="748710"/>
              </a:xfrm>
              <a:prstGeom prst="rect">
                <a:avLst/>
              </a:prstGeom>
              <a:noFill/>
            </p:spPr>
          </p:pic>
          <p:pic>
            <p:nvPicPr>
              <p:cNvPr id="181" name="Picture 180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7236296" y="1854178"/>
                <a:ext cx="749208" cy="748710"/>
              </a:xfrm>
              <a:prstGeom prst="rect">
                <a:avLst/>
              </a:prstGeom>
              <a:noFill/>
            </p:spPr>
          </p:pic>
          <p:pic>
            <p:nvPicPr>
              <p:cNvPr id="182" name="Picture 181"/>
              <p:cNvPicPr>
                <a:picLocks noChangeAspect="1"/>
              </p:cNvPicPr>
              <p:nvPr/>
            </p:nvPicPr>
            <p:blipFill>
              <a:blip r:embed="rId13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5903496" y="1854178"/>
                <a:ext cx="749208" cy="748710"/>
              </a:xfrm>
              <a:prstGeom prst="rect">
                <a:avLst/>
              </a:prstGeom>
              <a:noFill/>
            </p:spPr>
          </p:pic>
          <p:pic>
            <p:nvPicPr>
              <p:cNvPr id="183" name="Picture 182"/>
              <p:cNvPicPr>
                <a:picLocks noChangeAspect="1"/>
              </p:cNvPicPr>
              <p:nvPr/>
            </p:nvPicPr>
            <p:blipFill>
              <a:blip r:embed="rId13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921324" y="1911016"/>
                <a:ext cx="749208" cy="748710"/>
              </a:xfrm>
              <a:prstGeom prst="rect">
                <a:avLst/>
              </a:prstGeom>
              <a:noFill/>
            </p:spPr>
          </p:pic>
        </p:grpSp>
        <p:grpSp>
          <p:nvGrpSpPr>
            <p:cNvPr id="184" name="Group 183"/>
            <p:cNvGrpSpPr/>
            <p:nvPr/>
          </p:nvGrpSpPr>
          <p:grpSpPr>
            <a:xfrm>
              <a:off x="1164202" y="3924420"/>
              <a:ext cx="972455" cy="375960"/>
              <a:chOff x="6669960" y="1854178"/>
              <a:chExt cx="1936608" cy="748710"/>
            </a:xfrm>
          </p:grpSpPr>
          <p:pic>
            <p:nvPicPr>
              <p:cNvPr id="185" name="Picture 184"/>
              <p:cNvPicPr>
                <a:picLocks noChangeAspect="1"/>
              </p:cNvPicPr>
              <p:nvPr/>
            </p:nvPicPr>
            <p:blipFill>
              <a:blip r:embed="rId11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6669960" y="1854178"/>
                <a:ext cx="749208" cy="748710"/>
              </a:xfrm>
              <a:prstGeom prst="rect">
                <a:avLst/>
              </a:prstGeom>
              <a:noFill/>
            </p:spPr>
          </p:pic>
          <p:pic>
            <p:nvPicPr>
              <p:cNvPr id="186" name="Picture 185"/>
              <p:cNvPicPr>
                <a:picLocks noChangeAspect="1"/>
              </p:cNvPicPr>
              <p:nvPr/>
            </p:nvPicPr>
            <p:blipFill>
              <a:blip r:embed="rId12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7857360" y="1854178"/>
                <a:ext cx="749208" cy="748710"/>
              </a:xfrm>
              <a:prstGeom prst="rect">
                <a:avLst/>
              </a:prstGeom>
              <a:noFill/>
            </p:spPr>
          </p:pic>
          <p:pic>
            <p:nvPicPr>
              <p:cNvPr id="187" name="Picture 186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7236296" y="1854178"/>
                <a:ext cx="749208" cy="748710"/>
              </a:xfrm>
              <a:prstGeom prst="rect">
                <a:avLst/>
              </a:prstGeom>
              <a:noFill/>
            </p:spPr>
          </p:pic>
        </p:grpSp>
        <p:grpSp>
          <p:nvGrpSpPr>
            <p:cNvPr id="188" name="Group 187"/>
            <p:cNvGrpSpPr/>
            <p:nvPr/>
          </p:nvGrpSpPr>
          <p:grpSpPr>
            <a:xfrm>
              <a:off x="1946597" y="4360367"/>
              <a:ext cx="2195751" cy="415951"/>
              <a:chOff x="4633567" y="1854178"/>
              <a:chExt cx="4372757" cy="828351"/>
            </a:xfrm>
          </p:grpSpPr>
          <p:pic>
            <p:nvPicPr>
              <p:cNvPr id="189" name="Picture 188"/>
              <p:cNvPicPr>
                <a:picLocks noChangeAspect="1"/>
              </p:cNvPicPr>
              <p:nvPr/>
            </p:nvPicPr>
            <p:blipFill>
              <a:blip r:embed="rId9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5315038" y="1854178"/>
                <a:ext cx="749208" cy="748710"/>
              </a:xfrm>
              <a:prstGeom prst="rect">
                <a:avLst/>
              </a:prstGeom>
              <a:noFill/>
            </p:spPr>
          </p:pic>
          <p:pic>
            <p:nvPicPr>
              <p:cNvPr id="190" name="Picture 189"/>
              <p:cNvPicPr>
                <a:picLocks noChangeAspect="1"/>
              </p:cNvPicPr>
              <p:nvPr/>
            </p:nvPicPr>
            <p:blipFill>
              <a:blip r:embed="rId10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633567" y="1933819"/>
                <a:ext cx="749208" cy="748710"/>
              </a:xfrm>
              <a:prstGeom prst="rect">
                <a:avLst/>
              </a:prstGeom>
              <a:noFill/>
            </p:spPr>
          </p:pic>
          <p:pic>
            <p:nvPicPr>
              <p:cNvPr id="191" name="Picture 190"/>
              <p:cNvPicPr>
                <a:picLocks noChangeAspect="1"/>
              </p:cNvPicPr>
              <p:nvPr/>
            </p:nvPicPr>
            <p:blipFill>
              <a:blip r:embed="rId11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6669960" y="1854178"/>
                <a:ext cx="749208" cy="748710"/>
              </a:xfrm>
              <a:prstGeom prst="rect">
                <a:avLst/>
              </a:prstGeom>
              <a:noFill/>
            </p:spPr>
          </p:pic>
          <p:pic>
            <p:nvPicPr>
              <p:cNvPr id="192" name="Picture 191"/>
              <p:cNvPicPr>
                <a:picLocks noChangeAspect="1"/>
              </p:cNvPicPr>
              <p:nvPr/>
            </p:nvPicPr>
            <p:blipFill>
              <a:blip r:embed="rId12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7857360" y="1854178"/>
                <a:ext cx="749208" cy="748710"/>
              </a:xfrm>
              <a:prstGeom prst="rect">
                <a:avLst/>
              </a:prstGeom>
              <a:noFill/>
            </p:spPr>
          </p:pic>
          <p:pic>
            <p:nvPicPr>
              <p:cNvPr id="193" name="Picture 192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7236296" y="1854178"/>
                <a:ext cx="749208" cy="748710"/>
              </a:xfrm>
              <a:prstGeom prst="rect">
                <a:avLst/>
              </a:prstGeom>
              <a:noFill/>
            </p:spPr>
          </p:pic>
          <p:pic>
            <p:nvPicPr>
              <p:cNvPr id="194" name="Picture 193"/>
              <p:cNvPicPr>
                <a:picLocks noChangeAspect="1"/>
              </p:cNvPicPr>
              <p:nvPr/>
            </p:nvPicPr>
            <p:blipFill>
              <a:blip r:embed="rId13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5903496" y="1854178"/>
                <a:ext cx="749208" cy="748710"/>
              </a:xfrm>
              <a:prstGeom prst="rect">
                <a:avLst/>
              </a:prstGeom>
              <a:noFill/>
            </p:spPr>
          </p:pic>
          <p:pic>
            <p:nvPicPr>
              <p:cNvPr id="195" name="Picture 194"/>
              <p:cNvPicPr>
                <a:picLocks noChangeAspect="1"/>
              </p:cNvPicPr>
              <p:nvPr/>
            </p:nvPicPr>
            <p:blipFill>
              <a:blip r:embed="rId13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8257116" y="1854178"/>
                <a:ext cx="749208" cy="748710"/>
              </a:xfrm>
              <a:prstGeom prst="rect">
                <a:avLst/>
              </a:prstGeom>
              <a:noFill/>
            </p:spPr>
          </p:pic>
        </p:grpSp>
        <p:grpSp>
          <p:nvGrpSpPr>
            <p:cNvPr id="196" name="Group 195"/>
            <p:cNvGrpSpPr/>
            <p:nvPr/>
          </p:nvGrpSpPr>
          <p:grpSpPr>
            <a:xfrm>
              <a:off x="983410" y="4370952"/>
              <a:ext cx="972455" cy="375960"/>
              <a:chOff x="6669960" y="1854178"/>
              <a:chExt cx="1936608" cy="748710"/>
            </a:xfrm>
          </p:grpSpPr>
          <p:pic>
            <p:nvPicPr>
              <p:cNvPr id="197" name="Picture 196"/>
              <p:cNvPicPr>
                <a:picLocks noChangeAspect="1"/>
              </p:cNvPicPr>
              <p:nvPr/>
            </p:nvPicPr>
            <p:blipFill>
              <a:blip r:embed="rId11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6669960" y="1854178"/>
                <a:ext cx="749208" cy="748710"/>
              </a:xfrm>
              <a:prstGeom prst="rect">
                <a:avLst/>
              </a:prstGeom>
              <a:noFill/>
            </p:spPr>
          </p:pic>
          <p:pic>
            <p:nvPicPr>
              <p:cNvPr id="198" name="Picture 197"/>
              <p:cNvPicPr>
                <a:picLocks noChangeAspect="1"/>
              </p:cNvPicPr>
              <p:nvPr/>
            </p:nvPicPr>
            <p:blipFill>
              <a:blip r:embed="rId12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7857360" y="1854178"/>
                <a:ext cx="749208" cy="748710"/>
              </a:xfrm>
              <a:prstGeom prst="rect">
                <a:avLst/>
              </a:prstGeom>
              <a:noFill/>
            </p:spPr>
          </p:pic>
          <p:pic>
            <p:nvPicPr>
              <p:cNvPr id="199" name="Picture 198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7236296" y="1854178"/>
                <a:ext cx="749208" cy="748710"/>
              </a:xfrm>
              <a:prstGeom prst="rect">
                <a:avLst/>
              </a:prstGeom>
              <a:noFill/>
            </p:spPr>
          </p:pic>
        </p:grpSp>
      </p:grpSp>
      <p:graphicFrame>
        <p:nvGraphicFramePr>
          <p:cNvPr id="8" name="Chart 7"/>
          <p:cNvGraphicFramePr/>
          <p:nvPr>
            <p:extLst/>
          </p:nvPr>
        </p:nvGraphicFramePr>
        <p:xfrm>
          <a:off x="714374" y="647700"/>
          <a:ext cx="8429625" cy="6134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sp>
        <p:nvSpPr>
          <p:cNvPr id="13" name="Rectangle 12"/>
          <p:cNvSpPr/>
          <p:nvPr/>
        </p:nvSpPr>
        <p:spPr>
          <a:xfrm>
            <a:off x="5176479" y="1974271"/>
            <a:ext cx="247628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</a:rPr>
              <a:t>Not Economically Active</a:t>
            </a:r>
          </a:p>
        </p:txBody>
      </p:sp>
      <p:sp>
        <p:nvSpPr>
          <p:cNvPr id="14" name="Right Bracket 13"/>
          <p:cNvSpPr/>
          <p:nvPr/>
        </p:nvSpPr>
        <p:spPr>
          <a:xfrm rot="16200000">
            <a:off x="6827193" y="784726"/>
            <a:ext cx="302113" cy="3132672"/>
          </a:xfrm>
          <a:prstGeom prst="rightBracket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 rot="16200000">
            <a:off x="5091607" y="3048297"/>
            <a:ext cx="107753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ZA" sz="1100" b="1" dirty="0">
                <a:solidFill>
                  <a:schemeClr val="bg1"/>
                </a:solidFill>
                <a:latin typeface="Helvetica"/>
                <a:cs typeface="Helvetica"/>
              </a:rPr>
              <a:t>Discouraged </a:t>
            </a:r>
          </a:p>
          <a:p>
            <a:pPr algn="ctr"/>
            <a:r>
              <a:rPr lang="en-ZA" sz="1100" b="1" dirty="0">
                <a:solidFill>
                  <a:schemeClr val="bg1"/>
                </a:solidFill>
                <a:latin typeface="Helvetica"/>
                <a:cs typeface="Helvetica"/>
              </a:rPr>
              <a:t>work seekers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370066" y="2201236"/>
            <a:ext cx="12370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cs typeface="Helvetica"/>
              </a:rPr>
              <a:t>15,5 million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616803" y="5301961"/>
            <a:ext cx="2927783" cy="707886"/>
          </a:xfrm>
          <a:prstGeom prst="rect">
            <a:avLst/>
          </a:prstGeom>
          <a:ln>
            <a:noFill/>
            <a:prstDash val="dash"/>
          </a:ln>
        </p:spPr>
        <p:txBody>
          <a:bodyPr wrap="square">
            <a:spAutoFit/>
          </a:bodyPr>
          <a:lstStyle/>
          <a:p>
            <a:pPr algn="r"/>
            <a:r>
              <a:rPr lang="en-ZA" sz="1000" dirty="0">
                <a:solidFill>
                  <a:prstClr val="black"/>
                </a:solidFill>
                <a:latin typeface="Helvetica"/>
                <a:cs typeface="Helvetica"/>
              </a:rPr>
              <a:t>ILO hierarchy – Employed first then unemployed and the remainder is NEA (including discouraged job-seekers). 3 mutually exclusive groups. Cannot be in two groups at the same time,</a:t>
            </a:r>
          </a:p>
        </p:txBody>
      </p:sp>
      <p:sp>
        <p:nvSpPr>
          <p:cNvPr id="21" name="Rectangle 20"/>
          <p:cNvSpPr/>
          <p:nvPr/>
        </p:nvSpPr>
        <p:spPr>
          <a:xfrm>
            <a:off x="890935" y="1967621"/>
            <a:ext cx="121343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chemeClr val="accent2">
                    <a:lumMod val="50000"/>
                  </a:schemeClr>
                </a:solidFill>
                <a:latin typeface="Helvetica"/>
              </a:rPr>
              <a:t>Labour  force</a:t>
            </a:r>
          </a:p>
        </p:txBody>
      </p:sp>
      <p:sp>
        <p:nvSpPr>
          <p:cNvPr id="22" name="Right Bracket 21"/>
          <p:cNvSpPr/>
          <p:nvPr/>
        </p:nvSpPr>
        <p:spPr>
          <a:xfrm rot="16200000">
            <a:off x="3014073" y="86853"/>
            <a:ext cx="242841" cy="4469148"/>
          </a:xfrm>
          <a:prstGeom prst="rightBracket">
            <a:avLst/>
          </a:prstGeom>
          <a:ln w="3175">
            <a:gradFill>
              <a:gsLst>
                <a:gs pos="0">
                  <a:srgbClr val="1F4E79"/>
                </a:gs>
                <a:gs pos="100000">
                  <a:srgbClr val="C0000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63063" y="2194342"/>
            <a:ext cx="120345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chemeClr val="accent2">
                    <a:lumMod val="50000"/>
                  </a:schemeClr>
                </a:solidFill>
                <a:latin typeface="Helvetica"/>
              </a:rPr>
              <a:t>23,0</a:t>
            </a:r>
            <a:r>
              <a:rPr lang="en-US" sz="14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 </a:t>
            </a:r>
            <a:r>
              <a:rPr lang="en-US" sz="1400" b="1" dirty="0">
                <a:solidFill>
                  <a:schemeClr val="accent2">
                    <a:lumMod val="50000"/>
                  </a:schemeClr>
                </a:solidFill>
                <a:latin typeface="Helvetica"/>
              </a:rPr>
              <a:t>million</a:t>
            </a:r>
          </a:p>
        </p:txBody>
      </p:sp>
      <p:sp>
        <p:nvSpPr>
          <p:cNvPr id="25" name="Rectangle 24"/>
          <p:cNvSpPr/>
          <p:nvPr/>
        </p:nvSpPr>
        <p:spPr>
          <a:xfrm>
            <a:off x="863063" y="1104392"/>
            <a:ext cx="474616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2"/>
                </a:solidFill>
                <a:latin typeface="Helvetica"/>
                <a:cs typeface="Helvetica"/>
              </a:rPr>
              <a:t>38,4 million</a:t>
            </a:r>
          </a:p>
          <a:p>
            <a:r>
              <a:rPr lang="en-US" sz="1200" dirty="0">
                <a:solidFill>
                  <a:schemeClr val="tx2"/>
                </a:solidFill>
                <a:latin typeface="Helvetica"/>
                <a:cs typeface="Helvetica"/>
              </a:rPr>
              <a:t>People of working age in South Africa (15 – 64 year olds)</a:t>
            </a:r>
          </a:p>
        </p:txBody>
      </p:sp>
      <p:cxnSp>
        <p:nvCxnSpPr>
          <p:cNvPr id="28" name="Straight Connector 27"/>
          <p:cNvCxnSpPr/>
          <p:nvPr/>
        </p:nvCxnSpPr>
        <p:spPr>
          <a:xfrm flipV="1">
            <a:off x="905729" y="1627885"/>
            <a:ext cx="7528704" cy="9525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8434433" y="1427859"/>
            <a:ext cx="0" cy="555987"/>
          </a:xfrm>
          <a:prstGeom prst="line">
            <a:avLst/>
          </a:prstGeom>
          <a:ln>
            <a:solidFill>
              <a:srgbClr val="1F4E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905729" y="1427859"/>
            <a:ext cx="0" cy="555987"/>
          </a:xfrm>
          <a:prstGeom prst="line">
            <a:avLst/>
          </a:prstGeom>
          <a:ln>
            <a:solidFill>
              <a:srgbClr val="1F4E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9"/>
          <p:cNvSpPr/>
          <p:nvPr/>
        </p:nvSpPr>
        <p:spPr>
          <a:xfrm>
            <a:off x="229523" y="1302635"/>
            <a:ext cx="560848" cy="413209"/>
          </a:xfrm>
          <a:custGeom>
            <a:avLst/>
            <a:gdLst/>
            <a:ahLst/>
            <a:cxnLst/>
            <a:rect l="l" t="t" r="r" b="b"/>
            <a:pathLst>
              <a:path w="7387629" h="5196689">
                <a:moveTo>
                  <a:pt x="612908" y="3633941"/>
                </a:moveTo>
                <a:lnTo>
                  <a:pt x="608982" y="3636628"/>
                </a:lnTo>
                <a:lnTo>
                  <a:pt x="618266" y="3670886"/>
                </a:lnTo>
                <a:lnTo>
                  <a:pt x="618267" y="3670887"/>
                </a:lnTo>
                <a:lnTo>
                  <a:pt x="608983" y="3636628"/>
                </a:lnTo>
                <a:lnTo>
                  <a:pt x="612909" y="3633942"/>
                </a:lnTo>
                <a:close/>
                <a:moveTo>
                  <a:pt x="3580221" y="2349153"/>
                </a:moveTo>
                <a:lnTo>
                  <a:pt x="3580221" y="2349154"/>
                </a:lnTo>
                <a:lnTo>
                  <a:pt x="3588912" y="2357220"/>
                </a:lnTo>
                <a:lnTo>
                  <a:pt x="3580221" y="2376958"/>
                </a:lnTo>
                <a:lnTo>
                  <a:pt x="3580221" y="2376960"/>
                </a:lnTo>
                <a:lnTo>
                  <a:pt x="3588913" y="2357220"/>
                </a:lnTo>
                <a:close/>
                <a:moveTo>
                  <a:pt x="3580221" y="2276834"/>
                </a:moveTo>
                <a:lnTo>
                  <a:pt x="3583342" y="2278163"/>
                </a:lnTo>
                <a:lnTo>
                  <a:pt x="3580221" y="2285694"/>
                </a:lnTo>
                <a:lnTo>
                  <a:pt x="3580221" y="2285696"/>
                </a:lnTo>
                <a:lnTo>
                  <a:pt x="3583343" y="2278163"/>
                </a:lnTo>
                <a:close/>
                <a:moveTo>
                  <a:pt x="2799834" y="1602224"/>
                </a:moveTo>
                <a:lnTo>
                  <a:pt x="2800099" y="1618927"/>
                </a:lnTo>
                <a:lnTo>
                  <a:pt x="2800100" y="1618926"/>
                </a:lnTo>
                <a:lnTo>
                  <a:pt x="2799835" y="1602224"/>
                </a:lnTo>
                <a:close/>
                <a:moveTo>
                  <a:pt x="1591152" y="1056730"/>
                </a:moveTo>
                <a:lnTo>
                  <a:pt x="1630142" y="1084400"/>
                </a:lnTo>
                <a:lnTo>
                  <a:pt x="1630142" y="1090988"/>
                </a:lnTo>
                <a:lnTo>
                  <a:pt x="1643139" y="1104164"/>
                </a:lnTo>
                <a:lnTo>
                  <a:pt x="1657992" y="1101529"/>
                </a:lnTo>
                <a:lnTo>
                  <a:pt x="1670989" y="1114705"/>
                </a:lnTo>
                <a:lnTo>
                  <a:pt x="1680272" y="1108117"/>
                </a:lnTo>
                <a:lnTo>
                  <a:pt x="1689555" y="1119976"/>
                </a:lnTo>
                <a:lnTo>
                  <a:pt x="1706265" y="1119976"/>
                </a:lnTo>
                <a:lnTo>
                  <a:pt x="1722975" y="1143693"/>
                </a:lnTo>
                <a:lnTo>
                  <a:pt x="1761965" y="1164775"/>
                </a:lnTo>
                <a:lnTo>
                  <a:pt x="1760108" y="1176633"/>
                </a:lnTo>
                <a:lnTo>
                  <a:pt x="1774961" y="1184539"/>
                </a:lnTo>
                <a:lnTo>
                  <a:pt x="1780531" y="1213527"/>
                </a:lnTo>
                <a:lnTo>
                  <a:pt x="1799098" y="1213527"/>
                </a:lnTo>
                <a:lnTo>
                  <a:pt x="1789814" y="1230656"/>
                </a:lnTo>
                <a:lnTo>
                  <a:pt x="1799098" y="1243832"/>
                </a:lnTo>
                <a:lnTo>
                  <a:pt x="1812094" y="1243832"/>
                </a:lnTo>
                <a:lnTo>
                  <a:pt x="1813951" y="1260961"/>
                </a:lnTo>
                <a:lnTo>
                  <a:pt x="1832517" y="1266231"/>
                </a:lnTo>
                <a:lnTo>
                  <a:pt x="1821378" y="1279408"/>
                </a:lnTo>
                <a:lnTo>
                  <a:pt x="1832517" y="1280725"/>
                </a:lnTo>
                <a:lnTo>
                  <a:pt x="1841801" y="1307078"/>
                </a:lnTo>
                <a:lnTo>
                  <a:pt x="1858511" y="1309713"/>
                </a:lnTo>
                <a:lnTo>
                  <a:pt x="1858511" y="1322889"/>
                </a:lnTo>
                <a:lnTo>
                  <a:pt x="1873364" y="1322889"/>
                </a:lnTo>
                <a:lnTo>
                  <a:pt x="1867794" y="1337383"/>
                </a:lnTo>
                <a:lnTo>
                  <a:pt x="1891930" y="1333430"/>
                </a:lnTo>
                <a:lnTo>
                  <a:pt x="1888217" y="1340018"/>
                </a:lnTo>
                <a:lnTo>
                  <a:pt x="1873364" y="1342653"/>
                </a:lnTo>
                <a:lnTo>
                  <a:pt x="1869651" y="1361100"/>
                </a:lnTo>
                <a:lnTo>
                  <a:pt x="1888217" y="1372959"/>
                </a:lnTo>
                <a:lnTo>
                  <a:pt x="1901214" y="1390088"/>
                </a:lnTo>
                <a:lnTo>
                  <a:pt x="1888217" y="1394041"/>
                </a:lnTo>
                <a:lnTo>
                  <a:pt x="1882647" y="1407217"/>
                </a:lnTo>
                <a:lnTo>
                  <a:pt x="1897500" y="1407217"/>
                </a:lnTo>
                <a:lnTo>
                  <a:pt x="1891930" y="1429616"/>
                </a:lnTo>
                <a:lnTo>
                  <a:pt x="1910497" y="1440157"/>
                </a:lnTo>
                <a:lnTo>
                  <a:pt x="1916067" y="1462557"/>
                </a:lnTo>
                <a:lnTo>
                  <a:pt x="1930920" y="1466510"/>
                </a:lnTo>
                <a:lnTo>
                  <a:pt x="1919780" y="1482321"/>
                </a:lnTo>
                <a:lnTo>
                  <a:pt x="1943917" y="1475733"/>
                </a:lnTo>
                <a:lnTo>
                  <a:pt x="1940203" y="1495497"/>
                </a:lnTo>
                <a:lnTo>
                  <a:pt x="1953200" y="1502085"/>
                </a:lnTo>
                <a:lnTo>
                  <a:pt x="1949487" y="1523167"/>
                </a:lnTo>
                <a:lnTo>
                  <a:pt x="1966197" y="1536343"/>
                </a:lnTo>
                <a:lnTo>
                  <a:pt x="1953200" y="1556108"/>
                </a:lnTo>
                <a:lnTo>
                  <a:pt x="1966197" y="1569284"/>
                </a:lnTo>
                <a:lnTo>
                  <a:pt x="1956913" y="1577190"/>
                </a:lnTo>
                <a:lnTo>
                  <a:pt x="1966197" y="1586413"/>
                </a:lnTo>
                <a:lnTo>
                  <a:pt x="1956913" y="1596954"/>
                </a:lnTo>
                <a:lnTo>
                  <a:pt x="1975480" y="1608813"/>
                </a:lnTo>
                <a:lnTo>
                  <a:pt x="1956913" y="1628577"/>
                </a:lnTo>
                <a:lnTo>
                  <a:pt x="1943917" y="1662835"/>
                </a:lnTo>
                <a:lnTo>
                  <a:pt x="1912354" y="1689187"/>
                </a:lnTo>
                <a:lnTo>
                  <a:pt x="1901214" y="1715540"/>
                </a:lnTo>
                <a:lnTo>
                  <a:pt x="1867794" y="1732669"/>
                </a:lnTo>
                <a:lnTo>
                  <a:pt x="1860367" y="1762974"/>
                </a:lnTo>
                <a:lnTo>
                  <a:pt x="1873364" y="1793279"/>
                </a:lnTo>
                <a:lnTo>
                  <a:pt x="1873364" y="1824902"/>
                </a:lnTo>
                <a:lnTo>
                  <a:pt x="1864081" y="1832808"/>
                </a:lnTo>
                <a:lnTo>
                  <a:pt x="1877077" y="1865748"/>
                </a:lnTo>
                <a:lnTo>
                  <a:pt x="1867794" y="1872336"/>
                </a:lnTo>
                <a:lnTo>
                  <a:pt x="1878934" y="1881560"/>
                </a:lnTo>
                <a:lnTo>
                  <a:pt x="1878934" y="1889465"/>
                </a:lnTo>
                <a:lnTo>
                  <a:pt x="1895644" y="1894736"/>
                </a:lnTo>
                <a:lnTo>
                  <a:pt x="1897500" y="1922406"/>
                </a:lnTo>
                <a:lnTo>
                  <a:pt x="1910497" y="1907912"/>
                </a:lnTo>
                <a:lnTo>
                  <a:pt x="1930920" y="1905277"/>
                </a:lnTo>
                <a:lnTo>
                  <a:pt x="1940203" y="1894736"/>
                </a:lnTo>
                <a:lnTo>
                  <a:pt x="1956913" y="1894736"/>
                </a:lnTo>
                <a:lnTo>
                  <a:pt x="1956913" y="1885513"/>
                </a:lnTo>
                <a:lnTo>
                  <a:pt x="1994046" y="1876289"/>
                </a:lnTo>
                <a:lnTo>
                  <a:pt x="2014470" y="1882877"/>
                </a:lnTo>
                <a:lnTo>
                  <a:pt x="2023753" y="1881560"/>
                </a:lnTo>
                <a:lnTo>
                  <a:pt x="2042319" y="1896053"/>
                </a:lnTo>
                <a:lnTo>
                  <a:pt x="2073883" y="1898689"/>
                </a:lnTo>
                <a:lnTo>
                  <a:pt x="2098019" y="1907912"/>
                </a:lnTo>
                <a:lnTo>
                  <a:pt x="2137009" y="1896053"/>
                </a:lnTo>
                <a:lnTo>
                  <a:pt x="2172285" y="1898689"/>
                </a:lnTo>
                <a:lnTo>
                  <a:pt x="2187138" y="1888148"/>
                </a:lnTo>
                <a:lnTo>
                  <a:pt x="2218702" y="1888148"/>
                </a:lnTo>
                <a:lnTo>
                  <a:pt x="2272545" y="1902642"/>
                </a:lnTo>
                <a:lnTo>
                  <a:pt x="2279971" y="1896053"/>
                </a:lnTo>
                <a:lnTo>
                  <a:pt x="2294824" y="1894736"/>
                </a:lnTo>
                <a:lnTo>
                  <a:pt x="2318961" y="1905277"/>
                </a:lnTo>
                <a:lnTo>
                  <a:pt x="2350524" y="1902642"/>
                </a:lnTo>
                <a:lnTo>
                  <a:pt x="2387657" y="1878924"/>
                </a:lnTo>
                <a:lnTo>
                  <a:pt x="2393227" y="1865748"/>
                </a:lnTo>
                <a:lnTo>
                  <a:pt x="2380231" y="1835443"/>
                </a:lnTo>
                <a:lnTo>
                  <a:pt x="2389514" y="1828855"/>
                </a:lnTo>
                <a:lnTo>
                  <a:pt x="2406224" y="1822267"/>
                </a:lnTo>
                <a:lnTo>
                  <a:pt x="2463780" y="1824902"/>
                </a:lnTo>
                <a:lnTo>
                  <a:pt x="2506483" y="1811726"/>
                </a:lnTo>
                <a:lnTo>
                  <a:pt x="2523193" y="1789326"/>
                </a:lnTo>
                <a:lnTo>
                  <a:pt x="2558469" y="1759021"/>
                </a:lnTo>
                <a:lnTo>
                  <a:pt x="2556613" y="1749798"/>
                </a:lnTo>
                <a:lnTo>
                  <a:pt x="2575179" y="1726081"/>
                </a:lnTo>
                <a:lnTo>
                  <a:pt x="2571466" y="1715540"/>
                </a:lnTo>
                <a:lnTo>
                  <a:pt x="2593746" y="1704999"/>
                </a:lnTo>
                <a:lnTo>
                  <a:pt x="2593746" y="1695775"/>
                </a:lnTo>
                <a:lnTo>
                  <a:pt x="2623452" y="1693140"/>
                </a:lnTo>
                <a:lnTo>
                  <a:pt x="2630879" y="1685234"/>
                </a:lnTo>
                <a:lnTo>
                  <a:pt x="2647589" y="1686552"/>
                </a:lnTo>
                <a:lnTo>
                  <a:pt x="2647589" y="1669423"/>
                </a:lnTo>
                <a:lnTo>
                  <a:pt x="2666155" y="1665470"/>
                </a:lnTo>
                <a:lnTo>
                  <a:pt x="2673582" y="1645706"/>
                </a:lnTo>
                <a:lnTo>
                  <a:pt x="2688435" y="1645706"/>
                </a:lnTo>
                <a:lnTo>
                  <a:pt x="2697718" y="1635165"/>
                </a:lnTo>
                <a:lnTo>
                  <a:pt x="2734851" y="1645706"/>
                </a:lnTo>
                <a:lnTo>
                  <a:pt x="2744135" y="1632530"/>
                </a:lnTo>
                <a:lnTo>
                  <a:pt x="2744135" y="1612765"/>
                </a:lnTo>
                <a:lnTo>
                  <a:pt x="2753418" y="1615401"/>
                </a:lnTo>
                <a:lnTo>
                  <a:pt x="2758988" y="1606177"/>
                </a:lnTo>
                <a:lnTo>
                  <a:pt x="2768271" y="1603542"/>
                </a:lnTo>
                <a:lnTo>
                  <a:pt x="2768272" y="1603542"/>
                </a:lnTo>
                <a:lnTo>
                  <a:pt x="2768272" y="1593001"/>
                </a:lnTo>
                <a:lnTo>
                  <a:pt x="2786838" y="1583777"/>
                </a:lnTo>
                <a:lnTo>
                  <a:pt x="2783125" y="1560060"/>
                </a:lnTo>
                <a:lnTo>
                  <a:pt x="2810975" y="1560060"/>
                </a:lnTo>
                <a:lnTo>
                  <a:pt x="2809118" y="1533708"/>
                </a:lnTo>
                <a:lnTo>
                  <a:pt x="2820258" y="1520532"/>
                </a:lnTo>
                <a:lnTo>
                  <a:pt x="2805405" y="1509991"/>
                </a:lnTo>
                <a:lnTo>
                  <a:pt x="2836968" y="1483638"/>
                </a:lnTo>
                <a:lnTo>
                  <a:pt x="2814688" y="1470462"/>
                </a:lnTo>
                <a:lnTo>
                  <a:pt x="2827685" y="1469145"/>
                </a:lnTo>
                <a:lnTo>
                  <a:pt x="2829541" y="1446745"/>
                </a:lnTo>
                <a:lnTo>
                  <a:pt x="2844395" y="1442792"/>
                </a:lnTo>
                <a:lnTo>
                  <a:pt x="2853678" y="1429616"/>
                </a:lnTo>
                <a:lnTo>
                  <a:pt x="2857391" y="1416440"/>
                </a:lnTo>
                <a:lnTo>
                  <a:pt x="2844395" y="1405899"/>
                </a:lnTo>
                <a:lnTo>
                  <a:pt x="2866675" y="1399311"/>
                </a:lnTo>
                <a:lnTo>
                  <a:pt x="2851821" y="1386135"/>
                </a:lnTo>
                <a:lnTo>
                  <a:pt x="2866675" y="1366370"/>
                </a:lnTo>
                <a:lnTo>
                  <a:pt x="2862961" y="1349241"/>
                </a:lnTo>
                <a:lnTo>
                  <a:pt x="2888954" y="1346606"/>
                </a:lnTo>
                <a:lnTo>
                  <a:pt x="2881528" y="1340018"/>
                </a:lnTo>
                <a:lnTo>
                  <a:pt x="2894524" y="1320254"/>
                </a:lnTo>
                <a:lnTo>
                  <a:pt x="2918661" y="1304442"/>
                </a:lnTo>
                <a:lnTo>
                  <a:pt x="2922374" y="1287313"/>
                </a:lnTo>
                <a:lnTo>
                  <a:pt x="2937227" y="1285996"/>
                </a:lnTo>
                <a:lnTo>
                  <a:pt x="2937227" y="1270184"/>
                </a:lnTo>
                <a:lnTo>
                  <a:pt x="2946511" y="1276772"/>
                </a:lnTo>
                <a:lnTo>
                  <a:pt x="2959507" y="1267549"/>
                </a:lnTo>
                <a:lnTo>
                  <a:pt x="2959507" y="1279407"/>
                </a:lnTo>
                <a:lnTo>
                  <a:pt x="2968791" y="1285996"/>
                </a:lnTo>
                <a:lnTo>
                  <a:pt x="2979930" y="1274137"/>
                </a:lnTo>
                <a:lnTo>
                  <a:pt x="2992927" y="1279407"/>
                </a:lnTo>
                <a:lnTo>
                  <a:pt x="3030060" y="1260961"/>
                </a:lnTo>
                <a:lnTo>
                  <a:pt x="3057910" y="1260961"/>
                </a:lnTo>
                <a:lnTo>
                  <a:pt x="3067193" y="1270184"/>
                </a:lnTo>
                <a:lnTo>
                  <a:pt x="3091330" y="1266231"/>
                </a:lnTo>
                <a:lnTo>
                  <a:pt x="3119180" y="1279407"/>
                </a:lnTo>
                <a:lnTo>
                  <a:pt x="3132176" y="1263596"/>
                </a:lnTo>
                <a:lnTo>
                  <a:pt x="3143316" y="1263596"/>
                </a:lnTo>
                <a:lnTo>
                  <a:pt x="3137746" y="1270184"/>
                </a:lnTo>
                <a:lnTo>
                  <a:pt x="3156313" y="1279407"/>
                </a:lnTo>
                <a:lnTo>
                  <a:pt x="3156313" y="1291266"/>
                </a:lnTo>
                <a:lnTo>
                  <a:pt x="3167453" y="1287313"/>
                </a:lnTo>
                <a:lnTo>
                  <a:pt x="3184162" y="1293901"/>
                </a:lnTo>
                <a:lnTo>
                  <a:pt x="3195302" y="1311030"/>
                </a:lnTo>
                <a:lnTo>
                  <a:pt x="3208299" y="1304442"/>
                </a:lnTo>
                <a:lnTo>
                  <a:pt x="3217582" y="1324206"/>
                </a:lnTo>
                <a:lnTo>
                  <a:pt x="3232435" y="1317618"/>
                </a:lnTo>
                <a:lnTo>
                  <a:pt x="3232435" y="1329477"/>
                </a:lnTo>
                <a:lnTo>
                  <a:pt x="3245432" y="1330795"/>
                </a:lnTo>
                <a:lnTo>
                  <a:pt x="3247289" y="1337383"/>
                </a:lnTo>
                <a:lnTo>
                  <a:pt x="3260285" y="1330795"/>
                </a:lnTo>
                <a:lnTo>
                  <a:pt x="3273282" y="1340018"/>
                </a:lnTo>
                <a:lnTo>
                  <a:pt x="3275138" y="1353194"/>
                </a:lnTo>
                <a:lnTo>
                  <a:pt x="3301132" y="1357147"/>
                </a:lnTo>
                <a:lnTo>
                  <a:pt x="3293705" y="1370323"/>
                </a:lnTo>
                <a:lnTo>
                  <a:pt x="3306702" y="1367688"/>
                </a:lnTo>
                <a:lnTo>
                  <a:pt x="3310415" y="1379546"/>
                </a:lnTo>
                <a:lnTo>
                  <a:pt x="3328981" y="1383499"/>
                </a:lnTo>
                <a:lnTo>
                  <a:pt x="3338265" y="1403264"/>
                </a:lnTo>
                <a:lnTo>
                  <a:pt x="3354975" y="1407216"/>
                </a:lnTo>
                <a:lnTo>
                  <a:pt x="3367971" y="1399311"/>
                </a:lnTo>
                <a:lnTo>
                  <a:pt x="3386538" y="1403264"/>
                </a:lnTo>
                <a:lnTo>
                  <a:pt x="3382824" y="1413805"/>
                </a:lnTo>
                <a:lnTo>
                  <a:pt x="3395821" y="1407216"/>
                </a:lnTo>
                <a:lnTo>
                  <a:pt x="3408818" y="1413805"/>
                </a:lnTo>
                <a:lnTo>
                  <a:pt x="3410674" y="1405899"/>
                </a:lnTo>
                <a:lnTo>
                  <a:pt x="3419958" y="1409852"/>
                </a:lnTo>
                <a:lnTo>
                  <a:pt x="3451521" y="1396676"/>
                </a:lnTo>
                <a:lnTo>
                  <a:pt x="3453377" y="1405899"/>
                </a:lnTo>
                <a:lnTo>
                  <a:pt x="3466374" y="1400628"/>
                </a:lnTo>
                <a:lnTo>
                  <a:pt x="3481227" y="1409852"/>
                </a:lnTo>
                <a:lnTo>
                  <a:pt x="3497937" y="1436204"/>
                </a:lnTo>
                <a:lnTo>
                  <a:pt x="3509077" y="1432251"/>
                </a:lnTo>
                <a:lnTo>
                  <a:pt x="3509077" y="1444110"/>
                </a:lnTo>
                <a:lnTo>
                  <a:pt x="3527644" y="1437522"/>
                </a:lnTo>
                <a:lnTo>
                  <a:pt x="3527644" y="1446745"/>
                </a:lnTo>
                <a:lnTo>
                  <a:pt x="3549923" y="1459921"/>
                </a:lnTo>
                <a:lnTo>
                  <a:pt x="3579630" y="1446745"/>
                </a:lnTo>
                <a:lnTo>
                  <a:pt x="3592060" y="1451004"/>
                </a:lnTo>
                <a:lnTo>
                  <a:pt x="3592060" y="2385920"/>
                </a:lnTo>
                <a:lnTo>
                  <a:pt x="3580221" y="2378664"/>
                </a:lnTo>
                <a:lnTo>
                  <a:pt x="3580221" y="2378665"/>
                </a:lnTo>
                <a:lnTo>
                  <a:pt x="3592060" y="2385921"/>
                </a:lnTo>
                <a:lnTo>
                  <a:pt x="3592060" y="2950988"/>
                </a:lnTo>
                <a:lnTo>
                  <a:pt x="3580221" y="2970613"/>
                </a:lnTo>
                <a:lnTo>
                  <a:pt x="3580221" y="2970615"/>
                </a:lnTo>
                <a:lnTo>
                  <a:pt x="3592060" y="2950990"/>
                </a:lnTo>
                <a:lnTo>
                  <a:pt x="3592060" y="4911439"/>
                </a:lnTo>
                <a:lnTo>
                  <a:pt x="3553636" y="4888365"/>
                </a:lnTo>
                <a:lnTo>
                  <a:pt x="3518360" y="4888365"/>
                </a:lnTo>
                <a:lnTo>
                  <a:pt x="3470087" y="4871236"/>
                </a:lnTo>
                <a:lnTo>
                  <a:pt x="3312271" y="4858060"/>
                </a:lnTo>
                <a:lnTo>
                  <a:pt x="3223152" y="4838296"/>
                </a:lnTo>
                <a:lnTo>
                  <a:pt x="3221360" y="4829396"/>
                </a:lnTo>
                <a:lnTo>
                  <a:pt x="3223152" y="4838297"/>
                </a:lnTo>
                <a:lnTo>
                  <a:pt x="3137746" y="4847520"/>
                </a:lnTo>
                <a:lnTo>
                  <a:pt x="3106183" y="4863332"/>
                </a:lnTo>
                <a:lnTo>
                  <a:pt x="3100613" y="4887049"/>
                </a:lnTo>
                <a:lnTo>
                  <a:pt x="3115466" y="4893637"/>
                </a:lnTo>
                <a:lnTo>
                  <a:pt x="2937227" y="4876508"/>
                </a:lnTo>
                <a:lnTo>
                  <a:pt x="2926087" y="4877825"/>
                </a:lnTo>
                <a:lnTo>
                  <a:pt x="2926087" y="4884413"/>
                </a:lnTo>
                <a:lnTo>
                  <a:pt x="2842538" y="4858061"/>
                </a:lnTo>
                <a:lnTo>
                  <a:pt x="2827685" y="4863332"/>
                </a:lnTo>
                <a:lnTo>
                  <a:pt x="2745992" y="4843567"/>
                </a:lnTo>
                <a:lnTo>
                  <a:pt x="2703289" y="4867284"/>
                </a:lnTo>
                <a:lnTo>
                  <a:pt x="2584463" y="4871237"/>
                </a:lnTo>
                <a:lnTo>
                  <a:pt x="2539903" y="4893637"/>
                </a:lnTo>
                <a:lnTo>
                  <a:pt x="2534333" y="4914719"/>
                </a:lnTo>
                <a:lnTo>
                  <a:pt x="2556613" y="4923942"/>
                </a:lnTo>
                <a:lnTo>
                  <a:pt x="2467494" y="4941071"/>
                </a:lnTo>
                <a:lnTo>
                  <a:pt x="2445214" y="4958200"/>
                </a:lnTo>
                <a:lnTo>
                  <a:pt x="2448927" y="4967423"/>
                </a:lnTo>
                <a:lnTo>
                  <a:pt x="2460067" y="4971376"/>
                </a:lnTo>
                <a:lnTo>
                  <a:pt x="2445214" y="4980600"/>
                </a:lnTo>
                <a:lnTo>
                  <a:pt x="2448927" y="4989823"/>
                </a:lnTo>
                <a:lnTo>
                  <a:pt x="2402511" y="5006952"/>
                </a:lnTo>
                <a:lnTo>
                  <a:pt x="2350525" y="5010905"/>
                </a:lnTo>
                <a:lnTo>
                  <a:pt x="2270688" y="4996411"/>
                </a:lnTo>
                <a:lnTo>
                  <a:pt x="2229842" y="5002999"/>
                </a:lnTo>
                <a:lnTo>
                  <a:pt x="2229842" y="5010905"/>
                </a:lnTo>
                <a:lnTo>
                  <a:pt x="2205706" y="5024081"/>
                </a:lnTo>
                <a:lnTo>
                  <a:pt x="2172286" y="5030669"/>
                </a:lnTo>
                <a:lnTo>
                  <a:pt x="2083166" y="5004317"/>
                </a:lnTo>
                <a:lnTo>
                  <a:pt x="2008900" y="5000364"/>
                </a:lnTo>
                <a:lnTo>
                  <a:pt x="1971767" y="5013540"/>
                </a:lnTo>
                <a:lnTo>
                  <a:pt x="1981050" y="5034622"/>
                </a:lnTo>
                <a:lnTo>
                  <a:pt x="1968054" y="5046481"/>
                </a:lnTo>
                <a:lnTo>
                  <a:pt x="1882648" y="5034622"/>
                </a:lnTo>
                <a:lnTo>
                  <a:pt x="1826948" y="5043845"/>
                </a:lnTo>
                <a:lnTo>
                  <a:pt x="1789815" y="5060974"/>
                </a:lnTo>
                <a:lnTo>
                  <a:pt x="1769392" y="5086009"/>
                </a:lnTo>
                <a:lnTo>
                  <a:pt x="1700696" y="5117632"/>
                </a:lnTo>
                <a:lnTo>
                  <a:pt x="1695126" y="5137396"/>
                </a:lnTo>
                <a:lnTo>
                  <a:pt x="1663563" y="5137396"/>
                </a:lnTo>
                <a:lnTo>
                  <a:pt x="1624573" y="5155843"/>
                </a:lnTo>
                <a:lnTo>
                  <a:pt x="1611576" y="5172972"/>
                </a:lnTo>
                <a:lnTo>
                  <a:pt x="1617146" y="5186148"/>
                </a:lnTo>
                <a:lnTo>
                  <a:pt x="1593010" y="5196689"/>
                </a:lnTo>
                <a:lnTo>
                  <a:pt x="1574443" y="5194054"/>
                </a:lnTo>
                <a:lnTo>
                  <a:pt x="1531740" y="5169019"/>
                </a:lnTo>
                <a:lnTo>
                  <a:pt x="1455617" y="5166384"/>
                </a:lnTo>
                <a:lnTo>
                  <a:pt x="1446334" y="5174290"/>
                </a:lnTo>
                <a:lnTo>
                  <a:pt x="1427768" y="5174290"/>
                </a:lnTo>
                <a:lnTo>
                  <a:pt x="1424054" y="5163749"/>
                </a:lnTo>
                <a:lnTo>
                  <a:pt x="1409201" y="5159796"/>
                </a:lnTo>
                <a:lnTo>
                  <a:pt x="1405488" y="5150572"/>
                </a:lnTo>
                <a:lnTo>
                  <a:pt x="1386921" y="5143984"/>
                </a:lnTo>
                <a:lnTo>
                  <a:pt x="1375781" y="5129491"/>
                </a:lnTo>
                <a:lnTo>
                  <a:pt x="1344218" y="5122902"/>
                </a:lnTo>
                <a:lnTo>
                  <a:pt x="1325652" y="5100503"/>
                </a:lnTo>
                <a:lnTo>
                  <a:pt x="1292232" y="5099185"/>
                </a:lnTo>
                <a:lnTo>
                  <a:pt x="1310798" y="5074151"/>
                </a:lnTo>
                <a:lnTo>
                  <a:pt x="1297802" y="5043845"/>
                </a:lnTo>
                <a:lnTo>
                  <a:pt x="1264382" y="5017493"/>
                </a:lnTo>
                <a:lnTo>
                  <a:pt x="1240246" y="5030669"/>
                </a:lnTo>
                <a:lnTo>
                  <a:pt x="1217966" y="5020128"/>
                </a:lnTo>
                <a:lnTo>
                  <a:pt x="1204969" y="5024081"/>
                </a:lnTo>
                <a:lnTo>
                  <a:pt x="1195686" y="5020128"/>
                </a:lnTo>
                <a:lnTo>
                  <a:pt x="1188259" y="5002999"/>
                </a:lnTo>
                <a:lnTo>
                  <a:pt x="1160410" y="4989823"/>
                </a:lnTo>
                <a:lnTo>
                  <a:pt x="1125133" y="4997729"/>
                </a:lnTo>
                <a:lnTo>
                  <a:pt x="1100997" y="4996411"/>
                </a:lnTo>
                <a:lnTo>
                  <a:pt x="1095427" y="5004317"/>
                </a:lnTo>
                <a:lnTo>
                  <a:pt x="1080573" y="5002999"/>
                </a:lnTo>
                <a:lnTo>
                  <a:pt x="1080573" y="5009587"/>
                </a:lnTo>
                <a:lnTo>
                  <a:pt x="1071290" y="5004317"/>
                </a:lnTo>
                <a:lnTo>
                  <a:pt x="1063864" y="5009587"/>
                </a:lnTo>
                <a:lnTo>
                  <a:pt x="1054580" y="4991141"/>
                </a:lnTo>
                <a:lnTo>
                  <a:pt x="1067577" y="4989823"/>
                </a:lnTo>
                <a:lnTo>
                  <a:pt x="1058294" y="4971376"/>
                </a:lnTo>
                <a:lnTo>
                  <a:pt x="1076860" y="4952930"/>
                </a:lnTo>
                <a:lnTo>
                  <a:pt x="1062007" y="4926577"/>
                </a:lnTo>
                <a:lnTo>
                  <a:pt x="1082430" y="4913401"/>
                </a:lnTo>
                <a:lnTo>
                  <a:pt x="1043440" y="4883096"/>
                </a:lnTo>
                <a:lnTo>
                  <a:pt x="974744" y="4876508"/>
                </a:lnTo>
                <a:lnTo>
                  <a:pt x="904191" y="4891002"/>
                </a:lnTo>
                <a:lnTo>
                  <a:pt x="889338" y="4904178"/>
                </a:lnTo>
                <a:lnTo>
                  <a:pt x="881911" y="4923942"/>
                </a:lnTo>
                <a:lnTo>
                  <a:pt x="907905" y="4943706"/>
                </a:lnTo>
                <a:lnTo>
                  <a:pt x="900478" y="4980600"/>
                </a:lnTo>
                <a:lnTo>
                  <a:pt x="917188" y="4996411"/>
                </a:lnTo>
                <a:lnTo>
                  <a:pt x="904191" y="4996411"/>
                </a:lnTo>
                <a:lnTo>
                  <a:pt x="881911" y="4983235"/>
                </a:lnTo>
                <a:lnTo>
                  <a:pt x="865202" y="4960835"/>
                </a:lnTo>
                <a:lnTo>
                  <a:pt x="857775" y="4926577"/>
                </a:lnTo>
                <a:lnTo>
                  <a:pt x="837352" y="4908131"/>
                </a:lnTo>
                <a:lnTo>
                  <a:pt x="848492" y="4900225"/>
                </a:lnTo>
                <a:lnTo>
                  <a:pt x="857775" y="4871237"/>
                </a:lnTo>
                <a:lnTo>
                  <a:pt x="855918" y="4864649"/>
                </a:lnTo>
                <a:lnTo>
                  <a:pt x="846635" y="4871237"/>
                </a:lnTo>
                <a:lnTo>
                  <a:pt x="829925" y="4863332"/>
                </a:lnTo>
                <a:lnTo>
                  <a:pt x="857775" y="4834344"/>
                </a:lnTo>
                <a:lnTo>
                  <a:pt x="870772" y="4804039"/>
                </a:lnTo>
                <a:lnTo>
                  <a:pt x="898621" y="4810627"/>
                </a:lnTo>
                <a:lnTo>
                  <a:pt x="913475" y="4790863"/>
                </a:lnTo>
                <a:lnTo>
                  <a:pt x="891195" y="4751334"/>
                </a:lnTo>
                <a:lnTo>
                  <a:pt x="891195" y="4724982"/>
                </a:lnTo>
                <a:lnTo>
                  <a:pt x="852205" y="4668324"/>
                </a:lnTo>
                <a:lnTo>
                  <a:pt x="829925" y="4664371"/>
                </a:lnTo>
                <a:lnTo>
                  <a:pt x="839208" y="4644607"/>
                </a:lnTo>
                <a:lnTo>
                  <a:pt x="829925" y="4628795"/>
                </a:lnTo>
                <a:lnTo>
                  <a:pt x="766799" y="4578726"/>
                </a:lnTo>
                <a:lnTo>
                  <a:pt x="763086" y="4561597"/>
                </a:lnTo>
                <a:lnTo>
                  <a:pt x="740806" y="4528656"/>
                </a:lnTo>
                <a:lnTo>
                  <a:pt x="701816" y="4491763"/>
                </a:lnTo>
                <a:lnTo>
                  <a:pt x="679536" y="4485175"/>
                </a:lnTo>
                <a:lnTo>
                  <a:pt x="670253" y="4471999"/>
                </a:lnTo>
                <a:lnTo>
                  <a:pt x="683249" y="4465411"/>
                </a:lnTo>
                <a:lnTo>
                  <a:pt x="679536" y="4456187"/>
                </a:lnTo>
                <a:lnTo>
                  <a:pt x="692533" y="4456187"/>
                </a:lnTo>
                <a:lnTo>
                  <a:pt x="694389" y="4462775"/>
                </a:lnTo>
                <a:lnTo>
                  <a:pt x="685106" y="4468046"/>
                </a:lnTo>
                <a:lnTo>
                  <a:pt x="698103" y="4468046"/>
                </a:lnTo>
                <a:lnTo>
                  <a:pt x="703673" y="4487810"/>
                </a:lnTo>
                <a:lnTo>
                  <a:pt x="735236" y="4514163"/>
                </a:lnTo>
                <a:lnTo>
                  <a:pt x="748232" y="4508892"/>
                </a:lnTo>
                <a:lnTo>
                  <a:pt x="750089" y="4502304"/>
                </a:lnTo>
                <a:lnTo>
                  <a:pt x="731522" y="4500986"/>
                </a:lnTo>
                <a:lnTo>
                  <a:pt x="735236" y="4487810"/>
                </a:lnTo>
                <a:lnTo>
                  <a:pt x="707386" y="4471999"/>
                </a:lnTo>
                <a:lnTo>
                  <a:pt x="707386" y="4437741"/>
                </a:lnTo>
                <a:lnTo>
                  <a:pt x="692533" y="4431153"/>
                </a:lnTo>
                <a:lnTo>
                  <a:pt x="692533" y="4428517"/>
                </a:lnTo>
                <a:lnTo>
                  <a:pt x="679536" y="4425882"/>
                </a:lnTo>
                <a:lnTo>
                  <a:pt x="670253" y="4431153"/>
                </a:lnTo>
                <a:lnTo>
                  <a:pt x="679536" y="4445646"/>
                </a:lnTo>
                <a:lnTo>
                  <a:pt x="670253" y="4437741"/>
                </a:lnTo>
                <a:lnTo>
                  <a:pt x="651686" y="4450917"/>
                </a:lnTo>
                <a:lnTo>
                  <a:pt x="646116" y="4444329"/>
                </a:lnTo>
                <a:lnTo>
                  <a:pt x="649830" y="4432470"/>
                </a:lnTo>
                <a:lnTo>
                  <a:pt x="636833" y="4424565"/>
                </a:lnTo>
                <a:lnTo>
                  <a:pt x="642403" y="4398212"/>
                </a:lnTo>
                <a:lnTo>
                  <a:pt x="631263" y="4388989"/>
                </a:lnTo>
                <a:lnTo>
                  <a:pt x="640546" y="4369225"/>
                </a:lnTo>
                <a:lnTo>
                  <a:pt x="623837" y="4354731"/>
                </a:lnTo>
                <a:lnTo>
                  <a:pt x="649830" y="4345507"/>
                </a:lnTo>
                <a:lnTo>
                  <a:pt x="646116" y="4319155"/>
                </a:lnTo>
                <a:lnTo>
                  <a:pt x="659113" y="4308614"/>
                </a:lnTo>
                <a:lnTo>
                  <a:pt x="670253" y="4312567"/>
                </a:lnTo>
                <a:lnTo>
                  <a:pt x="679536" y="4302026"/>
                </a:lnTo>
                <a:lnTo>
                  <a:pt x="720383" y="4336284"/>
                </a:lnTo>
                <a:lnTo>
                  <a:pt x="757516" y="4332331"/>
                </a:lnTo>
                <a:lnTo>
                  <a:pt x="802075" y="4295438"/>
                </a:lnTo>
                <a:lnTo>
                  <a:pt x="837352" y="4238780"/>
                </a:lnTo>
                <a:lnTo>
                  <a:pt x="842922" y="4203205"/>
                </a:lnTo>
                <a:lnTo>
                  <a:pt x="833638" y="4142594"/>
                </a:lnTo>
                <a:lnTo>
                  <a:pt x="846635" y="4142594"/>
                </a:lnTo>
                <a:lnTo>
                  <a:pt x="848492" y="4126783"/>
                </a:lnTo>
                <a:lnTo>
                  <a:pt x="828068" y="4056949"/>
                </a:lnTo>
                <a:lnTo>
                  <a:pt x="833638" y="4042455"/>
                </a:lnTo>
                <a:lnTo>
                  <a:pt x="811359" y="3985798"/>
                </a:lnTo>
                <a:lnTo>
                  <a:pt x="818785" y="3967351"/>
                </a:lnTo>
                <a:lnTo>
                  <a:pt x="796505" y="3935728"/>
                </a:lnTo>
                <a:lnTo>
                  <a:pt x="792792" y="3904105"/>
                </a:lnTo>
                <a:lnTo>
                  <a:pt x="740806" y="3832954"/>
                </a:lnTo>
                <a:lnTo>
                  <a:pt x="649830" y="3743356"/>
                </a:lnTo>
                <a:lnTo>
                  <a:pt x="633120" y="3703827"/>
                </a:lnTo>
                <a:lnTo>
                  <a:pt x="584847" y="3660346"/>
                </a:lnTo>
                <a:lnTo>
                  <a:pt x="584846" y="3660345"/>
                </a:lnTo>
                <a:lnTo>
                  <a:pt x="551426" y="3598417"/>
                </a:lnTo>
                <a:lnTo>
                  <a:pt x="516150" y="3561524"/>
                </a:lnTo>
                <a:lnTo>
                  <a:pt x="479017" y="3487737"/>
                </a:lnTo>
                <a:lnTo>
                  <a:pt x="440027" y="3440303"/>
                </a:lnTo>
                <a:lnTo>
                  <a:pt x="443740" y="3431080"/>
                </a:lnTo>
                <a:lnTo>
                  <a:pt x="365761" y="3321717"/>
                </a:lnTo>
                <a:lnTo>
                  <a:pt x="345338" y="3251883"/>
                </a:lnTo>
                <a:lnTo>
                  <a:pt x="332341" y="3241342"/>
                </a:lnTo>
                <a:lnTo>
                  <a:pt x="317488" y="3178097"/>
                </a:lnTo>
                <a:lnTo>
                  <a:pt x="298921" y="3155697"/>
                </a:lnTo>
                <a:lnTo>
                  <a:pt x="280355" y="3108263"/>
                </a:lnTo>
                <a:lnTo>
                  <a:pt x="271071" y="3058193"/>
                </a:lnTo>
                <a:lnTo>
                  <a:pt x="261788" y="3026571"/>
                </a:lnTo>
                <a:lnTo>
                  <a:pt x="246935" y="3009442"/>
                </a:lnTo>
                <a:lnTo>
                  <a:pt x="233938" y="2952784"/>
                </a:lnTo>
                <a:lnTo>
                  <a:pt x="172669" y="2861868"/>
                </a:lnTo>
                <a:lnTo>
                  <a:pt x="163385" y="2813116"/>
                </a:lnTo>
                <a:lnTo>
                  <a:pt x="131822" y="2792034"/>
                </a:lnTo>
                <a:lnTo>
                  <a:pt x="107686" y="2743283"/>
                </a:lnTo>
                <a:lnTo>
                  <a:pt x="66839" y="2723518"/>
                </a:lnTo>
                <a:lnTo>
                  <a:pt x="50129" y="2677402"/>
                </a:lnTo>
                <a:lnTo>
                  <a:pt x="51986" y="2662908"/>
                </a:lnTo>
                <a:lnTo>
                  <a:pt x="0" y="2623379"/>
                </a:lnTo>
                <a:lnTo>
                  <a:pt x="3713" y="2607568"/>
                </a:lnTo>
                <a:lnTo>
                  <a:pt x="12996" y="2597027"/>
                </a:lnTo>
                <a:lnTo>
                  <a:pt x="66839" y="2582533"/>
                </a:lnTo>
                <a:lnTo>
                  <a:pt x="76123" y="2570674"/>
                </a:lnTo>
                <a:lnTo>
                  <a:pt x="98402" y="2557498"/>
                </a:lnTo>
                <a:lnTo>
                  <a:pt x="107686" y="2560133"/>
                </a:lnTo>
                <a:lnTo>
                  <a:pt x="113256" y="2569357"/>
                </a:lnTo>
                <a:lnTo>
                  <a:pt x="126252" y="2566722"/>
                </a:lnTo>
                <a:lnTo>
                  <a:pt x="144819" y="2546957"/>
                </a:lnTo>
                <a:lnTo>
                  <a:pt x="141106" y="2527193"/>
                </a:lnTo>
                <a:lnTo>
                  <a:pt x="159672" y="2514017"/>
                </a:lnTo>
                <a:lnTo>
                  <a:pt x="135536" y="2490300"/>
                </a:lnTo>
                <a:lnTo>
                  <a:pt x="135536" y="2477123"/>
                </a:lnTo>
                <a:lnTo>
                  <a:pt x="144819" y="2473171"/>
                </a:lnTo>
                <a:lnTo>
                  <a:pt x="157815" y="2479759"/>
                </a:lnTo>
                <a:lnTo>
                  <a:pt x="165242" y="2474488"/>
                </a:lnTo>
                <a:lnTo>
                  <a:pt x="157815" y="2457359"/>
                </a:lnTo>
                <a:lnTo>
                  <a:pt x="181952" y="2453406"/>
                </a:lnTo>
                <a:lnTo>
                  <a:pt x="168955" y="2433642"/>
                </a:lnTo>
                <a:lnTo>
                  <a:pt x="187522" y="2440230"/>
                </a:lnTo>
                <a:lnTo>
                  <a:pt x="196805" y="2436277"/>
                </a:lnTo>
                <a:lnTo>
                  <a:pt x="193092" y="2403337"/>
                </a:lnTo>
                <a:lnTo>
                  <a:pt x="202375" y="2394113"/>
                </a:lnTo>
                <a:lnTo>
                  <a:pt x="224655" y="2396749"/>
                </a:lnTo>
                <a:lnTo>
                  <a:pt x="233938" y="2390161"/>
                </a:lnTo>
                <a:lnTo>
                  <a:pt x="246935" y="2396749"/>
                </a:lnTo>
                <a:lnTo>
                  <a:pt x="256218" y="2387525"/>
                </a:lnTo>
                <a:lnTo>
                  <a:pt x="280355" y="2378302"/>
                </a:lnTo>
                <a:lnTo>
                  <a:pt x="308204" y="2403337"/>
                </a:lnTo>
                <a:lnTo>
                  <a:pt x="332341" y="2409925"/>
                </a:lnTo>
                <a:lnTo>
                  <a:pt x="326771" y="2448136"/>
                </a:lnTo>
                <a:lnTo>
                  <a:pt x="341624" y="2466583"/>
                </a:lnTo>
                <a:lnTo>
                  <a:pt x="393611" y="2457359"/>
                </a:lnTo>
                <a:lnTo>
                  <a:pt x="415890" y="2486347"/>
                </a:lnTo>
                <a:lnTo>
                  <a:pt x="415890" y="2496888"/>
                </a:lnTo>
                <a:lnTo>
                  <a:pt x="430744" y="2517970"/>
                </a:lnTo>
                <a:lnTo>
                  <a:pt x="430744" y="2529828"/>
                </a:lnTo>
                <a:lnTo>
                  <a:pt x="417747" y="2544322"/>
                </a:lnTo>
                <a:lnTo>
                  <a:pt x="402894" y="2544322"/>
                </a:lnTo>
                <a:lnTo>
                  <a:pt x="393611" y="2560133"/>
                </a:lnTo>
                <a:lnTo>
                  <a:pt x="408464" y="2573310"/>
                </a:lnTo>
                <a:lnTo>
                  <a:pt x="415890" y="2597027"/>
                </a:lnTo>
                <a:lnTo>
                  <a:pt x="440027" y="2599662"/>
                </a:lnTo>
                <a:lnTo>
                  <a:pt x="434457" y="2660273"/>
                </a:lnTo>
                <a:lnTo>
                  <a:pt x="464163" y="2649732"/>
                </a:lnTo>
                <a:lnTo>
                  <a:pt x="488300" y="2652367"/>
                </a:lnTo>
                <a:lnTo>
                  <a:pt x="501296" y="2645779"/>
                </a:lnTo>
                <a:lnTo>
                  <a:pt x="514293" y="2649732"/>
                </a:lnTo>
                <a:lnTo>
                  <a:pt x="523576" y="2676084"/>
                </a:lnTo>
                <a:lnTo>
                  <a:pt x="534716" y="2682672"/>
                </a:lnTo>
                <a:lnTo>
                  <a:pt x="560709" y="2669496"/>
                </a:lnTo>
                <a:lnTo>
                  <a:pt x="571849" y="2676084"/>
                </a:lnTo>
                <a:lnTo>
                  <a:pt x="581133" y="2666861"/>
                </a:lnTo>
                <a:lnTo>
                  <a:pt x="595986" y="2676084"/>
                </a:lnTo>
                <a:lnTo>
                  <a:pt x="655399" y="2677402"/>
                </a:lnTo>
                <a:lnTo>
                  <a:pt x="664682" y="2686625"/>
                </a:lnTo>
                <a:lnTo>
                  <a:pt x="675822" y="2686625"/>
                </a:lnTo>
                <a:lnTo>
                  <a:pt x="692532" y="2697166"/>
                </a:lnTo>
                <a:lnTo>
                  <a:pt x="712955" y="2723518"/>
                </a:lnTo>
                <a:lnTo>
                  <a:pt x="729665" y="2722201"/>
                </a:lnTo>
                <a:lnTo>
                  <a:pt x="777938" y="2740647"/>
                </a:lnTo>
                <a:lnTo>
                  <a:pt x="811358" y="2726153"/>
                </a:lnTo>
                <a:lnTo>
                  <a:pt x="852204" y="2726153"/>
                </a:lnTo>
                <a:lnTo>
                  <a:pt x="881911" y="2734059"/>
                </a:lnTo>
                <a:lnTo>
                  <a:pt x="904190" y="2726153"/>
                </a:lnTo>
                <a:lnTo>
                  <a:pt x="922757" y="2727471"/>
                </a:lnTo>
                <a:lnTo>
                  <a:pt x="935754" y="2719565"/>
                </a:lnTo>
                <a:lnTo>
                  <a:pt x="974743" y="2709024"/>
                </a:lnTo>
                <a:lnTo>
                  <a:pt x="1021160" y="2706389"/>
                </a:lnTo>
                <a:lnTo>
                  <a:pt x="1113992" y="2715613"/>
                </a:lnTo>
                <a:lnTo>
                  <a:pt x="1138129" y="2727471"/>
                </a:lnTo>
                <a:lnTo>
                  <a:pt x="1143699" y="2745918"/>
                </a:lnTo>
                <a:lnTo>
                  <a:pt x="1160409" y="2745918"/>
                </a:lnTo>
                <a:lnTo>
                  <a:pt x="1184545" y="2760412"/>
                </a:lnTo>
                <a:lnTo>
                  <a:pt x="1212395" y="2759094"/>
                </a:lnTo>
                <a:lnTo>
                  <a:pt x="1251385" y="2734059"/>
                </a:lnTo>
                <a:lnTo>
                  <a:pt x="1268095" y="2736694"/>
                </a:lnTo>
                <a:lnTo>
                  <a:pt x="1273665" y="2730106"/>
                </a:lnTo>
                <a:lnTo>
                  <a:pt x="1249528" y="2697166"/>
                </a:lnTo>
                <a:lnTo>
                  <a:pt x="1260668" y="2669496"/>
                </a:lnTo>
                <a:lnTo>
                  <a:pt x="1321938" y="2666861"/>
                </a:lnTo>
                <a:lnTo>
                  <a:pt x="1349787" y="2653684"/>
                </a:lnTo>
                <a:lnTo>
                  <a:pt x="1362784" y="2643143"/>
                </a:lnTo>
                <a:lnTo>
                  <a:pt x="1366497" y="2610203"/>
                </a:lnTo>
                <a:lnTo>
                  <a:pt x="1381351" y="2606250"/>
                </a:lnTo>
                <a:lnTo>
                  <a:pt x="1396204" y="2582533"/>
                </a:lnTo>
                <a:lnTo>
                  <a:pt x="1420340" y="2575945"/>
                </a:lnTo>
                <a:lnTo>
                  <a:pt x="1438907" y="2582533"/>
                </a:lnTo>
                <a:lnTo>
                  <a:pt x="1474183" y="2564086"/>
                </a:lnTo>
                <a:lnTo>
                  <a:pt x="1507603" y="2573310"/>
                </a:lnTo>
                <a:lnTo>
                  <a:pt x="1535453" y="2546957"/>
                </a:lnTo>
                <a:lnTo>
                  <a:pt x="1591152" y="2540369"/>
                </a:lnTo>
                <a:close/>
                <a:moveTo>
                  <a:pt x="5915303" y="0"/>
                </a:moveTo>
                <a:lnTo>
                  <a:pt x="5920873" y="3953"/>
                </a:lnTo>
                <a:lnTo>
                  <a:pt x="5967289" y="6588"/>
                </a:lnTo>
                <a:lnTo>
                  <a:pt x="6017419" y="27670"/>
                </a:lnTo>
                <a:lnTo>
                  <a:pt x="6034128" y="26352"/>
                </a:lnTo>
                <a:lnTo>
                  <a:pt x="6056408" y="39529"/>
                </a:lnTo>
                <a:lnTo>
                  <a:pt x="6078688" y="40846"/>
                </a:lnTo>
                <a:lnTo>
                  <a:pt x="6080545" y="50070"/>
                </a:lnTo>
                <a:lnTo>
                  <a:pt x="6097255" y="52705"/>
                </a:lnTo>
                <a:lnTo>
                  <a:pt x="6125105" y="73787"/>
                </a:lnTo>
                <a:lnTo>
                  <a:pt x="6173378" y="67199"/>
                </a:lnTo>
                <a:lnTo>
                  <a:pt x="6197514" y="90916"/>
                </a:lnTo>
                <a:lnTo>
                  <a:pt x="6240217" y="89598"/>
                </a:lnTo>
                <a:lnTo>
                  <a:pt x="6286633" y="76422"/>
                </a:lnTo>
                <a:lnTo>
                  <a:pt x="6318197" y="83010"/>
                </a:lnTo>
                <a:lnTo>
                  <a:pt x="6336763" y="77740"/>
                </a:lnTo>
                <a:lnTo>
                  <a:pt x="6351616" y="84328"/>
                </a:lnTo>
                <a:lnTo>
                  <a:pt x="6366470" y="73787"/>
                </a:lnTo>
                <a:lnTo>
                  <a:pt x="6385036" y="76422"/>
                </a:lnTo>
                <a:lnTo>
                  <a:pt x="6444449" y="64563"/>
                </a:lnTo>
                <a:lnTo>
                  <a:pt x="6487152" y="69834"/>
                </a:lnTo>
                <a:lnTo>
                  <a:pt x="6509432" y="80375"/>
                </a:lnTo>
                <a:lnTo>
                  <a:pt x="6518715" y="76422"/>
                </a:lnTo>
                <a:lnTo>
                  <a:pt x="6557705" y="89598"/>
                </a:lnTo>
                <a:lnTo>
                  <a:pt x="6589268" y="80375"/>
                </a:lnTo>
                <a:lnTo>
                  <a:pt x="6613405" y="96186"/>
                </a:lnTo>
                <a:lnTo>
                  <a:pt x="6637541" y="96186"/>
                </a:lnTo>
                <a:lnTo>
                  <a:pt x="6656108" y="117268"/>
                </a:lnTo>
                <a:lnTo>
                  <a:pt x="6769364" y="426909"/>
                </a:lnTo>
                <a:lnTo>
                  <a:pt x="6767507" y="541541"/>
                </a:lnTo>
                <a:lnTo>
                  <a:pt x="6825063" y="599517"/>
                </a:lnTo>
                <a:lnTo>
                  <a:pt x="6828777" y="637728"/>
                </a:lnTo>
                <a:lnTo>
                  <a:pt x="6862196" y="704926"/>
                </a:lnTo>
                <a:lnTo>
                  <a:pt x="6912326" y="731279"/>
                </a:lnTo>
                <a:lnTo>
                  <a:pt x="6912326" y="741819"/>
                </a:lnTo>
                <a:lnTo>
                  <a:pt x="6900327" y="744324"/>
                </a:lnTo>
                <a:lnTo>
                  <a:pt x="6900328" y="744324"/>
                </a:lnTo>
                <a:lnTo>
                  <a:pt x="6912326" y="741820"/>
                </a:lnTo>
                <a:lnTo>
                  <a:pt x="6923466" y="822195"/>
                </a:lnTo>
                <a:lnTo>
                  <a:pt x="6960599" y="870947"/>
                </a:lnTo>
                <a:lnTo>
                  <a:pt x="6969882" y="931557"/>
                </a:lnTo>
                <a:lnTo>
                  <a:pt x="6964312" y="1025108"/>
                </a:lnTo>
                <a:lnTo>
                  <a:pt x="6979165" y="1224068"/>
                </a:lnTo>
                <a:lnTo>
                  <a:pt x="6973595" y="1304443"/>
                </a:lnTo>
                <a:lnTo>
                  <a:pt x="6955029" y="1342654"/>
                </a:lnTo>
                <a:lnTo>
                  <a:pt x="6966169" y="1412488"/>
                </a:lnTo>
                <a:lnTo>
                  <a:pt x="6932749" y="1490227"/>
                </a:lnTo>
                <a:lnTo>
                  <a:pt x="6955029" y="1536344"/>
                </a:lnTo>
                <a:lnTo>
                  <a:pt x="6904899" y="1553473"/>
                </a:lnTo>
                <a:lnTo>
                  <a:pt x="6702524" y="1440158"/>
                </a:lnTo>
                <a:lnTo>
                  <a:pt x="6659821" y="1450699"/>
                </a:lnTo>
                <a:lnTo>
                  <a:pt x="6635684" y="1477051"/>
                </a:lnTo>
                <a:lnTo>
                  <a:pt x="6572558" y="1523168"/>
                </a:lnTo>
                <a:lnTo>
                  <a:pt x="6566988" y="1546885"/>
                </a:lnTo>
                <a:lnTo>
                  <a:pt x="6500148" y="1660200"/>
                </a:lnTo>
                <a:lnTo>
                  <a:pt x="6468585" y="1685235"/>
                </a:lnTo>
                <a:lnTo>
                  <a:pt x="6429596" y="1743210"/>
                </a:lnTo>
                <a:lnTo>
                  <a:pt x="6422169" y="1842032"/>
                </a:lnTo>
                <a:lnTo>
                  <a:pt x="6431452" y="1896054"/>
                </a:lnTo>
                <a:lnTo>
                  <a:pt x="6464872" y="1878925"/>
                </a:lnTo>
                <a:lnTo>
                  <a:pt x="6468585" y="1872337"/>
                </a:lnTo>
                <a:lnTo>
                  <a:pt x="6474155" y="1902642"/>
                </a:lnTo>
                <a:lnTo>
                  <a:pt x="6505718" y="1922406"/>
                </a:lnTo>
                <a:lnTo>
                  <a:pt x="6500148" y="1955347"/>
                </a:lnTo>
                <a:lnTo>
                  <a:pt x="6511288" y="1975111"/>
                </a:lnTo>
                <a:lnTo>
                  <a:pt x="6544708" y="1998828"/>
                </a:lnTo>
                <a:lnTo>
                  <a:pt x="6585555" y="2040992"/>
                </a:lnTo>
                <a:lnTo>
                  <a:pt x="6641254" y="2058121"/>
                </a:lnTo>
                <a:lnTo>
                  <a:pt x="6635538" y="2063830"/>
                </a:lnTo>
                <a:lnTo>
                  <a:pt x="6635539" y="2063830"/>
                </a:lnTo>
                <a:lnTo>
                  <a:pt x="6641254" y="2058121"/>
                </a:lnTo>
                <a:lnTo>
                  <a:pt x="6739657" y="2085791"/>
                </a:lnTo>
                <a:lnTo>
                  <a:pt x="6955029" y="2088426"/>
                </a:lnTo>
                <a:lnTo>
                  <a:pt x="6955029" y="2005416"/>
                </a:lnTo>
                <a:lnTo>
                  <a:pt x="6973595" y="1881560"/>
                </a:lnTo>
                <a:lnTo>
                  <a:pt x="6988449" y="1885513"/>
                </a:lnTo>
                <a:lnTo>
                  <a:pt x="7010729" y="1881560"/>
                </a:lnTo>
                <a:lnTo>
                  <a:pt x="7020012" y="1894736"/>
                </a:lnTo>
                <a:lnTo>
                  <a:pt x="7047862" y="1902642"/>
                </a:lnTo>
                <a:lnTo>
                  <a:pt x="7062715" y="1892101"/>
                </a:lnTo>
                <a:lnTo>
                  <a:pt x="7114701" y="1902642"/>
                </a:lnTo>
                <a:lnTo>
                  <a:pt x="7363493" y="1901324"/>
                </a:lnTo>
                <a:lnTo>
                  <a:pt x="7387629" y="1907912"/>
                </a:lnTo>
                <a:lnTo>
                  <a:pt x="7367206" y="2008052"/>
                </a:lnTo>
                <a:lnTo>
                  <a:pt x="7292940" y="2167483"/>
                </a:lnTo>
                <a:lnTo>
                  <a:pt x="7259520" y="2297928"/>
                </a:lnTo>
                <a:lnTo>
                  <a:pt x="7240954" y="2424419"/>
                </a:lnTo>
                <a:lnTo>
                  <a:pt x="7181541" y="2524558"/>
                </a:lnTo>
                <a:lnTo>
                  <a:pt x="7175971" y="2564087"/>
                </a:lnTo>
                <a:lnTo>
                  <a:pt x="7151834" y="2560134"/>
                </a:lnTo>
                <a:lnTo>
                  <a:pt x="7127698" y="2600980"/>
                </a:lnTo>
                <a:lnTo>
                  <a:pt x="6969882" y="2723518"/>
                </a:lnTo>
                <a:lnTo>
                  <a:pt x="6856626" y="2763047"/>
                </a:lnTo>
                <a:lnTo>
                  <a:pt x="6669104" y="2931702"/>
                </a:lnTo>
                <a:lnTo>
                  <a:pt x="6576272" y="3039747"/>
                </a:lnTo>
                <a:lnTo>
                  <a:pt x="6537282" y="3102993"/>
                </a:lnTo>
                <a:lnTo>
                  <a:pt x="6533569" y="3122757"/>
                </a:lnTo>
                <a:lnTo>
                  <a:pt x="6542852" y="3135933"/>
                </a:lnTo>
                <a:lnTo>
                  <a:pt x="6464872" y="3208402"/>
                </a:lnTo>
                <a:lnTo>
                  <a:pt x="6398033" y="3324353"/>
                </a:lnTo>
                <a:lnTo>
                  <a:pt x="6305200" y="3452162"/>
                </a:lnTo>
                <a:lnTo>
                  <a:pt x="6299630" y="3457432"/>
                </a:lnTo>
                <a:lnTo>
                  <a:pt x="6243931" y="3533854"/>
                </a:lnTo>
                <a:lnTo>
                  <a:pt x="6154811" y="3630040"/>
                </a:lnTo>
                <a:lnTo>
                  <a:pt x="6099112" y="3694603"/>
                </a:lnTo>
                <a:lnTo>
                  <a:pt x="6024845" y="3760484"/>
                </a:lnTo>
                <a:lnTo>
                  <a:pt x="5995139" y="3780248"/>
                </a:lnTo>
                <a:lnTo>
                  <a:pt x="5967289" y="3780248"/>
                </a:lnTo>
                <a:lnTo>
                  <a:pt x="5952436" y="3789472"/>
                </a:lnTo>
                <a:lnTo>
                  <a:pt x="5902306" y="3839541"/>
                </a:lnTo>
                <a:lnTo>
                  <a:pt x="5841037" y="3873799"/>
                </a:lnTo>
                <a:lnTo>
                  <a:pt x="5811330" y="3883022"/>
                </a:lnTo>
                <a:lnTo>
                  <a:pt x="5802047" y="3900152"/>
                </a:lnTo>
                <a:lnTo>
                  <a:pt x="5779767" y="3910692"/>
                </a:lnTo>
                <a:lnTo>
                  <a:pt x="5776054" y="3930457"/>
                </a:lnTo>
                <a:lnTo>
                  <a:pt x="5755631" y="3939680"/>
                </a:lnTo>
                <a:lnTo>
                  <a:pt x="5714784" y="3987114"/>
                </a:lnTo>
                <a:lnTo>
                  <a:pt x="5703644" y="3992385"/>
                </a:lnTo>
                <a:lnTo>
                  <a:pt x="5681364" y="4009514"/>
                </a:lnTo>
                <a:lnTo>
                  <a:pt x="5659085" y="4043772"/>
                </a:lnTo>
                <a:lnTo>
                  <a:pt x="5631235" y="4062219"/>
                </a:lnTo>
                <a:lnTo>
                  <a:pt x="5595958" y="4103065"/>
                </a:lnTo>
                <a:lnTo>
                  <a:pt x="5577392" y="4113606"/>
                </a:lnTo>
                <a:lnTo>
                  <a:pt x="5569965" y="4126782"/>
                </a:lnTo>
                <a:lnTo>
                  <a:pt x="5523549" y="4153134"/>
                </a:lnTo>
                <a:lnTo>
                  <a:pt x="5465992" y="4212427"/>
                </a:lnTo>
                <a:lnTo>
                  <a:pt x="5443713" y="4219015"/>
                </a:lnTo>
                <a:lnTo>
                  <a:pt x="5419576" y="4249320"/>
                </a:lnTo>
                <a:lnTo>
                  <a:pt x="5367590" y="4273038"/>
                </a:lnTo>
                <a:lnTo>
                  <a:pt x="5339740" y="4304660"/>
                </a:lnTo>
                <a:lnTo>
                  <a:pt x="5235767" y="4348142"/>
                </a:lnTo>
                <a:lnTo>
                  <a:pt x="5209774" y="4391623"/>
                </a:lnTo>
                <a:lnTo>
                  <a:pt x="5155931" y="4419293"/>
                </a:lnTo>
                <a:lnTo>
                  <a:pt x="5139221" y="4432469"/>
                </a:lnTo>
                <a:lnTo>
                  <a:pt x="5139221" y="4439058"/>
                </a:lnTo>
                <a:lnTo>
                  <a:pt x="5050102" y="4478586"/>
                </a:lnTo>
                <a:lnTo>
                  <a:pt x="4996259" y="4520750"/>
                </a:lnTo>
                <a:lnTo>
                  <a:pt x="4823589" y="4620889"/>
                </a:lnTo>
                <a:lnTo>
                  <a:pt x="4795739" y="4627477"/>
                </a:lnTo>
                <a:lnTo>
                  <a:pt x="4777173" y="4647241"/>
                </a:lnTo>
                <a:lnTo>
                  <a:pt x="4753036" y="4651194"/>
                </a:lnTo>
                <a:lnTo>
                  <a:pt x="4727043" y="4667006"/>
                </a:lnTo>
                <a:lnTo>
                  <a:pt x="4697337" y="4670958"/>
                </a:lnTo>
                <a:lnTo>
                  <a:pt x="4665774" y="4690723"/>
                </a:lnTo>
                <a:lnTo>
                  <a:pt x="4610074" y="4701264"/>
                </a:lnTo>
                <a:lnTo>
                  <a:pt x="4558088" y="4727616"/>
                </a:lnTo>
                <a:lnTo>
                  <a:pt x="4487535" y="4751333"/>
                </a:lnTo>
                <a:lnTo>
                  <a:pt x="4407698" y="4747380"/>
                </a:lnTo>
                <a:lnTo>
                  <a:pt x="4313009" y="4723663"/>
                </a:lnTo>
                <a:lnTo>
                  <a:pt x="4205323" y="4731569"/>
                </a:lnTo>
                <a:lnTo>
                  <a:pt x="4144053" y="4757921"/>
                </a:lnTo>
                <a:lnTo>
                  <a:pt x="4112490" y="4788226"/>
                </a:lnTo>
                <a:lnTo>
                  <a:pt x="4103207" y="4823802"/>
                </a:lnTo>
                <a:lnTo>
                  <a:pt x="4131057" y="4838296"/>
                </a:lnTo>
                <a:lnTo>
                  <a:pt x="4144053" y="4858060"/>
                </a:lnTo>
                <a:lnTo>
                  <a:pt x="4125487" y="4856743"/>
                </a:lnTo>
                <a:lnTo>
                  <a:pt x="4108777" y="4867284"/>
                </a:lnTo>
                <a:lnTo>
                  <a:pt x="4038224" y="4858060"/>
                </a:lnTo>
                <a:lnTo>
                  <a:pt x="4010374" y="4860695"/>
                </a:lnTo>
                <a:lnTo>
                  <a:pt x="3921255" y="4831708"/>
                </a:lnTo>
                <a:lnTo>
                  <a:pt x="3835849" y="4834343"/>
                </a:lnTo>
                <a:lnTo>
                  <a:pt x="3798716" y="4851472"/>
                </a:lnTo>
                <a:lnTo>
                  <a:pt x="3795002" y="4880460"/>
                </a:lnTo>
                <a:lnTo>
                  <a:pt x="3759726" y="4906812"/>
                </a:lnTo>
                <a:lnTo>
                  <a:pt x="3756013" y="4917353"/>
                </a:lnTo>
                <a:lnTo>
                  <a:pt x="3770866" y="4927894"/>
                </a:lnTo>
                <a:lnTo>
                  <a:pt x="3759726" y="4927894"/>
                </a:lnTo>
                <a:lnTo>
                  <a:pt x="3756013" y="4934482"/>
                </a:lnTo>
                <a:lnTo>
                  <a:pt x="3668750" y="4919988"/>
                </a:lnTo>
                <a:lnTo>
                  <a:pt x="3657610" y="4919988"/>
                </a:lnTo>
                <a:lnTo>
                  <a:pt x="3653897" y="4926576"/>
                </a:lnTo>
                <a:lnTo>
                  <a:pt x="3601910" y="4917353"/>
                </a:lnTo>
                <a:lnTo>
                  <a:pt x="3592061" y="4911439"/>
                </a:lnTo>
                <a:lnTo>
                  <a:pt x="3592061" y="3836082"/>
                </a:lnTo>
                <a:lnTo>
                  <a:pt x="3592061" y="2950989"/>
                </a:lnTo>
                <a:lnTo>
                  <a:pt x="3592061" y="2950988"/>
                </a:lnTo>
                <a:lnTo>
                  <a:pt x="3592061" y="2385921"/>
                </a:lnTo>
                <a:lnTo>
                  <a:pt x="3592061" y="2385920"/>
                </a:lnTo>
                <a:lnTo>
                  <a:pt x="3592061" y="2250170"/>
                </a:lnTo>
                <a:lnTo>
                  <a:pt x="3592061" y="1451004"/>
                </a:lnTo>
                <a:lnTo>
                  <a:pt x="3687317" y="1483638"/>
                </a:lnTo>
                <a:lnTo>
                  <a:pt x="3705883" y="1475733"/>
                </a:lnTo>
                <a:lnTo>
                  <a:pt x="3737447" y="1483638"/>
                </a:lnTo>
                <a:lnTo>
                  <a:pt x="3746730" y="1477050"/>
                </a:lnTo>
                <a:lnTo>
                  <a:pt x="3783863" y="1477050"/>
                </a:lnTo>
                <a:lnTo>
                  <a:pt x="3789433" y="1466509"/>
                </a:lnTo>
                <a:lnTo>
                  <a:pt x="3845133" y="1442792"/>
                </a:lnTo>
                <a:lnTo>
                  <a:pt x="3874839" y="1449380"/>
                </a:lnTo>
                <a:lnTo>
                  <a:pt x="3884122" y="1457286"/>
                </a:lnTo>
                <a:lnTo>
                  <a:pt x="3982525" y="1459921"/>
                </a:lnTo>
                <a:lnTo>
                  <a:pt x="4090211" y="1407216"/>
                </a:lnTo>
                <a:lnTo>
                  <a:pt x="4125487" y="1342653"/>
                </a:lnTo>
                <a:lnTo>
                  <a:pt x="4144054" y="1267549"/>
                </a:lnTo>
                <a:lnTo>
                  <a:pt x="4155194" y="1254373"/>
                </a:lnTo>
                <a:lnTo>
                  <a:pt x="4214607" y="1119976"/>
                </a:lnTo>
                <a:lnTo>
                  <a:pt x="4223890" y="1117340"/>
                </a:lnTo>
                <a:lnTo>
                  <a:pt x="4225747" y="1104164"/>
                </a:lnTo>
                <a:lnTo>
                  <a:pt x="4207180" y="1067271"/>
                </a:lnTo>
                <a:lnTo>
                  <a:pt x="4207180" y="1051459"/>
                </a:lnTo>
                <a:lnTo>
                  <a:pt x="4261023" y="1050142"/>
                </a:lnTo>
                <a:lnTo>
                  <a:pt x="4281446" y="1040918"/>
                </a:lnTo>
                <a:lnTo>
                  <a:pt x="4454115" y="1004025"/>
                </a:lnTo>
                <a:lnTo>
                  <a:pt x="4460452" y="1007397"/>
                </a:lnTo>
                <a:lnTo>
                  <a:pt x="4487534" y="986897"/>
                </a:lnTo>
                <a:lnTo>
                  <a:pt x="4506101" y="944733"/>
                </a:lnTo>
                <a:lnTo>
                  <a:pt x="4539520" y="914428"/>
                </a:lnTo>
                <a:lnTo>
                  <a:pt x="4571084" y="903887"/>
                </a:lnTo>
                <a:lnTo>
                  <a:pt x="4591507" y="877534"/>
                </a:lnTo>
                <a:lnTo>
                  <a:pt x="4604503" y="870946"/>
                </a:lnTo>
                <a:lnTo>
                  <a:pt x="4628640" y="872264"/>
                </a:lnTo>
                <a:lnTo>
                  <a:pt x="4665773" y="848547"/>
                </a:lnTo>
                <a:lnTo>
                  <a:pt x="4663916" y="838006"/>
                </a:lnTo>
                <a:lnTo>
                  <a:pt x="4673200" y="824829"/>
                </a:lnTo>
                <a:lnTo>
                  <a:pt x="4663916" y="820877"/>
                </a:lnTo>
                <a:lnTo>
                  <a:pt x="4673200" y="814288"/>
                </a:lnTo>
                <a:lnTo>
                  <a:pt x="4663916" y="791889"/>
                </a:lnTo>
                <a:lnTo>
                  <a:pt x="4673200" y="785301"/>
                </a:lnTo>
                <a:lnTo>
                  <a:pt x="4693623" y="731279"/>
                </a:lnTo>
                <a:lnTo>
                  <a:pt x="4693623" y="718102"/>
                </a:lnTo>
                <a:lnTo>
                  <a:pt x="4706619" y="698338"/>
                </a:lnTo>
                <a:lnTo>
                  <a:pt x="4693623" y="689115"/>
                </a:lnTo>
                <a:lnTo>
                  <a:pt x="4706619" y="681209"/>
                </a:lnTo>
                <a:lnTo>
                  <a:pt x="4712189" y="631139"/>
                </a:lnTo>
                <a:lnTo>
                  <a:pt x="4727043" y="624551"/>
                </a:lnTo>
                <a:lnTo>
                  <a:pt x="4727043" y="606105"/>
                </a:lnTo>
                <a:lnTo>
                  <a:pt x="4736326" y="606105"/>
                </a:lnTo>
                <a:lnTo>
                  <a:pt x="4743752" y="621916"/>
                </a:lnTo>
                <a:lnTo>
                  <a:pt x="4754892" y="617963"/>
                </a:lnTo>
                <a:lnTo>
                  <a:pt x="4762319" y="606105"/>
                </a:lnTo>
                <a:lnTo>
                  <a:pt x="4753036" y="592929"/>
                </a:lnTo>
                <a:lnTo>
                  <a:pt x="4771602" y="588976"/>
                </a:lnTo>
                <a:lnTo>
                  <a:pt x="4777172" y="573164"/>
                </a:lnTo>
                <a:lnTo>
                  <a:pt x="4795739" y="575799"/>
                </a:lnTo>
                <a:lnTo>
                  <a:pt x="4786455" y="558670"/>
                </a:lnTo>
                <a:lnTo>
                  <a:pt x="4814305" y="562623"/>
                </a:lnTo>
                <a:lnTo>
                  <a:pt x="4810592" y="548130"/>
                </a:lnTo>
                <a:lnTo>
                  <a:pt x="4825445" y="542859"/>
                </a:lnTo>
                <a:lnTo>
                  <a:pt x="4829159" y="548130"/>
                </a:lnTo>
                <a:lnTo>
                  <a:pt x="4860722" y="534953"/>
                </a:lnTo>
                <a:lnTo>
                  <a:pt x="4871862" y="509918"/>
                </a:lnTo>
                <a:lnTo>
                  <a:pt x="4884858" y="508601"/>
                </a:lnTo>
                <a:lnTo>
                  <a:pt x="4881145" y="519142"/>
                </a:lnTo>
                <a:lnTo>
                  <a:pt x="4894141" y="519142"/>
                </a:lnTo>
                <a:lnTo>
                  <a:pt x="4894141" y="508601"/>
                </a:lnTo>
                <a:lnTo>
                  <a:pt x="4908996" y="503330"/>
                </a:lnTo>
                <a:lnTo>
                  <a:pt x="4905282" y="515189"/>
                </a:lnTo>
                <a:lnTo>
                  <a:pt x="4914566" y="519142"/>
                </a:lnTo>
                <a:lnTo>
                  <a:pt x="4923849" y="502013"/>
                </a:lnTo>
                <a:lnTo>
                  <a:pt x="4960982" y="503330"/>
                </a:lnTo>
                <a:lnTo>
                  <a:pt x="4979549" y="484884"/>
                </a:lnTo>
                <a:lnTo>
                  <a:pt x="4983262" y="455896"/>
                </a:lnTo>
                <a:lnTo>
                  <a:pt x="4996258" y="446673"/>
                </a:lnTo>
                <a:lnTo>
                  <a:pt x="4996258" y="436132"/>
                </a:lnTo>
                <a:lnTo>
                  <a:pt x="5016682" y="438767"/>
                </a:lnTo>
                <a:lnTo>
                  <a:pt x="5035248" y="426909"/>
                </a:lnTo>
                <a:lnTo>
                  <a:pt x="5044531" y="440085"/>
                </a:lnTo>
                <a:lnTo>
                  <a:pt x="5057528" y="440085"/>
                </a:lnTo>
                <a:lnTo>
                  <a:pt x="5077951" y="416368"/>
                </a:lnTo>
                <a:lnTo>
                  <a:pt x="5068668" y="401874"/>
                </a:lnTo>
                <a:lnTo>
                  <a:pt x="5087235" y="403191"/>
                </a:lnTo>
                <a:lnTo>
                  <a:pt x="5090948" y="390015"/>
                </a:lnTo>
                <a:lnTo>
                  <a:pt x="5120654" y="383427"/>
                </a:lnTo>
                <a:lnTo>
                  <a:pt x="5146647" y="368933"/>
                </a:lnTo>
                <a:lnTo>
                  <a:pt x="5146647" y="333358"/>
                </a:lnTo>
                <a:lnTo>
                  <a:pt x="5193064" y="313593"/>
                </a:lnTo>
                <a:lnTo>
                  <a:pt x="5193064" y="280653"/>
                </a:lnTo>
                <a:lnTo>
                  <a:pt x="5241337" y="256936"/>
                </a:lnTo>
                <a:lnTo>
                  <a:pt x="5245050" y="235854"/>
                </a:lnTo>
                <a:lnTo>
                  <a:pt x="5297037" y="196325"/>
                </a:lnTo>
                <a:lnTo>
                  <a:pt x="5326743" y="179196"/>
                </a:lnTo>
                <a:lnTo>
                  <a:pt x="5389869" y="176561"/>
                </a:lnTo>
                <a:lnTo>
                  <a:pt x="5404723" y="185784"/>
                </a:lnTo>
                <a:lnTo>
                  <a:pt x="5425146" y="173926"/>
                </a:lnTo>
                <a:lnTo>
                  <a:pt x="5460422" y="172608"/>
                </a:lnTo>
                <a:lnTo>
                  <a:pt x="5503125" y="150209"/>
                </a:lnTo>
                <a:lnTo>
                  <a:pt x="5545828" y="143620"/>
                </a:lnTo>
                <a:lnTo>
                  <a:pt x="5545828" y="135715"/>
                </a:lnTo>
                <a:lnTo>
                  <a:pt x="5558825" y="130444"/>
                </a:lnTo>
                <a:lnTo>
                  <a:pt x="5586675" y="133080"/>
                </a:lnTo>
                <a:lnTo>
                  <a:pt x="5607098" y="100139"/>
                </a:lnTo>
                <a:lnTo>
                  <a:pt x="5607098" y="71151"/>
                </a:lnTo>
                <a:lnTo>
                  <a:pt x="5621951" y="59293"/>
                </a:lnTo>
                <a:lnTo>
                  <a:pt x="5629378" y="40846"/>
                </a:lnTo>
                <a:lnTo>
                  <a:pt x="5638661" y="36893"/>
                </a:lnTo>
                <a:lnTo>
                  <a:pt x="5686934" y="36893"/>
                </a:lnTo>
                <a:lnTo>
                  <a:pt x="5718497" y="21082"/>
                </a:lnTo>
                <a:lnTo>
                  <a:pt x="5737064" y="26352"/>
                </a:lnTo>
                <a:lnTo>
                  <a:pt x="5764914" y="23717"/>
                </a:lnTo>
                <a:lnTo>
                  <a:pt x="5770483" y="32941"/>
                </a:lnTo>
                <a:lnTo>
                  <a:pt x="5828040" y="14494"/>
                </a:lnTo>
                <a:lnTo>
                  <a:pt x="5855890" y="21082"/>
                </a:lnTo>
                <a:lnTo>
                  <a:pt x="5863316" y="10541"/>
                </a:lnTo>
                <a:lnTo>
                  <a:pt x="5881883" y="6588"/>
                </a:lnTo>
                <a:lnTo>
                  <a:pt x="5893023" y="13176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  <a:latin typeface="Helvetica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929625" y="3611203"/>
            <a:ext cx="305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>
                <a:solidFill>
                  <a:schemeClr val="bg1"/>
                </a:solidFill>
                <a:latin typeface="Arial" panose="020B0604020202020204" pitchFamily="34" charset="0"/>
              </a:rPr>
              <a:t>M</a:t>
            </a:r>
            <a:endParaRPr lang="en-GB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642718" y="4063680"/>
            <a:ext cx="585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>
                <a:solidFill>
                  <a:schemeClr val="bg1"/>
                </a:solidFill>
                <a:latin typeface="Arial" panose="020B0604020202020204" pitchFamily="34" charset="0"/>
              </a:rPr>
              <a:t>M</a:t>
            </a:r>
            <a:endParaRPr lang="en-GB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694759" y="3643017"/>
            <a:ext cx="299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>
                <a:solidFill>
                  <a:schemeClr val="bg1"/>
                </a:solidFill>
                <a:latin typeface="Arial" panose="020B0604020202020204" pitchFamily="34" charset="0"/>
              </a:rPr>
              <a:t>M</a:t>
            </a:r>
            <a:endParaRPr lang="en-GB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41" name="Rectangle 240"/>
          <p:cNvSpPr/>
          <p:nvPr/>
        </p:nvSpPr>
        <p:spPr>
          <a:xfrm>
            <a:off x="2000818" y="3061498"/>
            <a:ext cx="10406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Employed</a:t>
            </a:r>
          </a:p>
        </p:txBody>
      </p:sp>
      <p:sp>
        <p:nvSpPr>
          <p:cNvPr id="242" name="Rectangle 241"/>
          <p:cNvSpPr/>
          <p:nvPr/>
        </p:nvSpPr>
        <p:spPr>
          <a:xfrm>
            <a:off x="4174227" y="3085994"/>
            <a:ext cx="125867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Unemployed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4198464" y="4608224"/>
            <a:ext cx="1213449" cy="892552"/>
          </a:xfrm>
          <a:prstGeom prst="rect">
            <a:avLst/>
          </a:prstGeom>
          <a:solidFill>
            <a:srgbClr val="C30D0D"/>
          </a:solidFill>
          <a:ln w="9525">
            <a:noFill/>
          </a:ln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US" sz="800" b="1" kern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South Africa’s  official unemployment rate stands at</a:t>
            </a:r>
          </a:p>
          <a:p>
            <a:pPr defTabSz="457200">
              <a:defRPr/>
            </a:pPr>
            <a:r>
              <a:rPr lang="en-US" sz="2000" b="1" kern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29,0%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5014036" y="3624056"/>
            <a:ext cx="299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>
                <a:solidFill>
                  <a:schemeClr val="bg1"/>
                </a:solidFill>
                <a:latin typeface="Arial" panose="020B0604020202020204" pitchFamily="34" charset="0"/>
              </a:rPr>
              <a:t>M</a:t>
            </a:r>
            <a:endParaRPr lang="en-GB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30" name="Rectangle 129"/>
          <p:cNvSpPr/>
          <p:nvPr/>
        </p:nvSpPr>
        <p:spPr>
          <a:xfrm>
            <a:off x="714374" y="494540"/>
            <a:ext cx="8421420" cy="430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working age population (15-64 years) in Q2:2019 was 38,4 million </a:t>
            </a:r>
            <a:endParaRPr lang="en-ZA" sz="14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9" name="TextBox 9">
            <a:extLst>
              <a:ext uri="{FF2B5EF4-FFF2-40B4-BE49-F238E27FC236}">
                <a16:creationId xmlns:a16="http://schemas.microsoft.com/office/drawing/2014/main" xmlns="" id="{8DF61A77-70B1-432C-A5B9-B386C250DC60}"/>
              </a:ext>
            </a:extLst>
          </p:cNvPr>
          <p:cNvSpPr txBox="1"/>
          <p:nvPr/>
        </p:nvSpPr>
        <p:spPr>
          <a:xfrm>
            <a:off x="7275056" y="6056411"/>
            <a:ext cx="23226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dirty="0">
                <a:solidFill>
                  <a:schemeClr val="bg1">
                    <a:lumMod val="75000"/>
                  </a:schemeClr>
                </a:solidFill>
              </a:rPr>
              <a:t>Source: QLFS Q2 2019</a:t>
            </a:r>
          </a:p>
        </p:txBody>
      </p:sp>
    </p:spTree>
    <p:extLst>
      <p:ext uri="{BB962C8B-B14F-4D97-AF65-F5344CB8AC3E}">
        <p14:creationId xmlns:p14="http://schemas.microsoft.com/office/powerpoint/2010/main" xmlns="" val="39275222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469" y="5710214"/>
            <a:ext cx="7200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100" dirty="0">
                <a:latin typeface="Arial" panose="020B0604020202020204" pitchFamily="34" charset="0"/>
                <a:cs typeface="Arial" panose="020B0604020202020204" pitchFamily="34" charset="0"/>
              </a:rPr>
              <a:t>2008</a:t>
            </a:r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195741" y="1328406"/>
            <a:ext cx="2840755" cy="3668384"/>
            <a:chOff x="4943614" y="1425751"/>
            <a:chExt cx="3437028" cy="3729754"/>
          </a:xfrm>
        </p:grpSpPr>
        <p:sp>
          <p:nvSpPr>
            <p:cNvPr id="17" name="Rectangle 16"/>
            <p:cNvSpPr/>
            <p:nvPr/>
          </p:nvSpPr>
          <p:spPr>
            <a:xfrm>
              <a:off x="5143992" y="3808280"/>
              <a:ext cx="2477424" cy="1347223"/>
            </a:xfrm>
            <a:prstGeom prst="rect">
              <a:avLst/>
            </a:prstGeom>
            <a:solidFill>
              <a:srgbClr val="1639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Arial" panose="020B0604020202020204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142469" y="3219889"/>
              <a:ext cx="2478945" cy="562125"/>
            </a:xfrm>
            <a:prstGeom prst="rect">
              <a:avLst/>
            </a:prstGeom>
            <a:solidFill>
              <a:srgbClr val="9538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dirty="0">
                <a:latin typeface="Arial" panose="020B0604020202020204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143990" y="1857107"/>
              <a:ext cx="2477424" cy="1336517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Arial" panose="020B0604020202020204" pitchFamily="34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943614" y="1805378"/>
              <a:ext cx="2944667" cy="5323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</a:rPr>
                <a:t>Other Not Economically Active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5613857" y="3219889"/>
              <a:ext cx="165751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ZA" sz="1400" dirty="0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Unemployed</a:t>
              </a:r>
              <a:endParaRPr lang="en-GB" sz="14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719232" y="4235722"/>
              <a:ext cx="139343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ZA" sz="1400" dirty="0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Employed</a:t>
              </a:r>
              <a:endParaRPr lang="en-GB" sz="14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Rectangle 20"/>
            <p:cNvSpPr/>
            <p:nvPr/>
          </p:nvSpPr>
          <p:spPr>
            <a:xfrm rot="16200000">
              <a:off x="7344299" y="4042806"/>
              <a:ext cx="137730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"/>
                </a:rPr>
                <a:t>Labour  Force</a:t>
              </a:r>
            </a:p>
          </p:txBody>
        </p:sp>
        <p:sp>
          <p:nvSpPr>
            <p:cNvPr id="25" name="Right Bracket 24"/>
            <p:cNvSpPr/>
            <p:nvPr/>
          </p:nvSpPr>
          <p:spPr>
            <a:xfrm>
              <a:off x="7723676" y="3217456"/>
              <a:ext cx="55315" cy="1938049"/>
            </a:xfrm>
            <a:prstGeom prst="rightBracke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Arial" panose="020B0604020202020204" pitchFamily="34" charset="0"/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5158989" y="2517223"/>
              <a:ext cx="2730835" cy="0"/>
            </a:xfrm>
            <a:prstGeom prst="line">
              <a:avLst/>
            </a:prstGeom>
            <a:ln w="15875">
              <a:solidFill>
                <a:schemeClr val="bg1"/>
              </a:solidFill>
              <a:prstDash val="sysDot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6" name="Rectangle 5"/>
            <p:cNvSpPr/>
            <p:nvPr/>
          </p:nvSpPr>
          <p:spPr>
            <a:xfrm>
              <a:off x="5500321" y="2542984"/>
              <a:ext cx="1831251" cy="7197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en-GB" sz="2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GB" sz="2000" b="1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r>
                <a:rPr lang="en-GB" b="1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248 000 q/q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128844" y="2493392"/>
              <a:ext cx="2702427" cy="5323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ZA" sz="1400" dirty="0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Discouraged</a:t>
              </a:r>
              <a:r>
                <a:rPr lang="en-ZA" sz="1400" dirty="0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</a:rPr>
                <a:t> work seekers</a:t>
              </a:r>
            </a:p>
          </p:txBody>
        </p:sp>
        <p:sp>
          <p:nvSpPr>
            <p:cNvPr id="27" name="Right Bracket 26"/>
            <p:cNvSpPr/>
            <p:nvPr/>
          </p:nvSpPr>
          <p:spPr>
            <a:xfrm>
              <a:off x="7698659" y="1860882"/>
              <a:ext cx="55315" cy="1332742"/>
            </a:xfrm>
            <a:prstGeom prst="rightBracke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Arial" panose="020B0604020202020204" pitchFamily="34" charset="0"/>
              </a:endParaRPr>
            </a:p>
          </p:txBody>
        </p:sp>
        <p:sp>
          <p:nvSpPr>
            <p:cNvPr id="28" name="Rectangle 20"/>
            <p:cNvSpPr/>
            <p:nvPr/>
          </p:nvSpPr>
          <p:spPr>
            <a:xfrm rot="16200000">
              <a:off x="7023785" y="2259388"/>
              <a:ext cx="219049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"/>
                </a:rPr>
                <a:t>Not Economically Active</a:t>
              </a: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5907532" y="5707033"/>
            <a:ext cx="5951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100" dirty="0"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95784" y="1345390"/>
            <a:ext cx="2367696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05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Changes between Q1:2019 and Q2:2019</a:t>
            </a:r>
          </a:p>
          <a:p>
            <a:pPr algn="ctr"/>
            <a:r>
              <a:rPr lang="en-ZA" sz="105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aphicFrame>
        <p:nvGraphicFramePr>
          <p:cNvPr id="38" name="Chart 3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508516042"/>
              </p:ext>
            </p:extLst>
          </p:nvPr>
        </p:nvGraphicFramePr>
        <p:xfrm>
          <a:off x="99037" y="1475430"/>
          <a:ext cx="6228185" cy="43028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6" name="Rectangle 35"/>
          <p:cNvSpPr/>
          <p:nvPr/>
        </p:nvSpPr>
        <p:spPr>
          <a:xfrm>
            <a:off x="2511014" y="4150300"/>
            <a:ext cx="1151693" cy="30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ZA" sz="14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Employed</a:t>
            </a:r>
            <a:endParaRPr lang="en-GB" sz="14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161901" y="3498005"/>
            <a:ext cx="1369960" cy="30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ZA" sz="14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Unemployed</a:t>
            </a:r>
            <a:endParaRPr lang="en-GB" sz="14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ectangle 20"/>
          <p:cNvSpPr/>
          <p:nvPr/>
        </p:nvSpPr>
        <p:spPr>
          <a:xfrm>
            <a:off x="2011437" y="2702361"/>
            <a:ext cx="24435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Economically Active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590579" y="1370877"/>
            <a:ext cx="2292315" cy="441354"/>
            <a:chOff x="-97881" y="921013"/>
            <a:chExt cx="2402309" cy="441354"/>
          </a:xfrm>
        </p:grpSpPr>
        <p:sp>
          <p:nvSpPr>
            <p:cNvPr id="41" name="Rectangle 40"/>
            <p:cNvSpPr/>
            <p:nvPr/>
          </p:nvSpPr>
          <p:spPr>
            <a:xfrm>
              <a:off x="-97881" y="931480"/>
              <a:ext cx="2402309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ZA" sz="1100" i="1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Labour market indicators between Q1:2008 and Q2:2019</a:t>
              </a:r>
            </a:p>
          </p:txBody>
        </p:sp>
        <p:cxnSp>
          <p:nvCxnSpPr>
            <p:cNvPr id="42" name="Straight Connector 41"/>
            <p:cNvCxnSpPr/>
            <p:nvPr/>
          </p:nvCxnSpPr>
          <p:spPr>
            <a:xfrm flipV="1">
              <a:off x="4912" y="1330546"/>
              <a:ext cx="2073127" cy="29265"/>
            </a:xfrm>
            <a:prstGeom prst="line">
              <a:avLst/>
            </a:prstGeom>
            <a:ln w="3175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4912" y="921013"/>
              <a:ext cx="2073127" cy="10467"/>
            </a:xfrm>
            <a:prstGeom prst="line">
              <a:avLst/>
            </a:prstGeom>
            <a:ln w="3175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Rectangle 43"/>
          <p:cNvSpPr/>
          <p:nvPr/>
        </p:nvSpPr>
        <p:spPr>
          <a:xfrm>
            <a:off x="6183128" y="2078278"/>
            <a:ext cx="22337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-77 000 q/q</a:t>
            </a:r>
            <a:endParaRPr lang="en-GB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6512194" y="3324683"/>
            <a:ext cx="18449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+455 000 q/q </a:t>
            </a:r>
          </a:p>
        </p:txBody>
      </p:sp>
      <p:sp>
        <p:nvSpPr>
          <p:cNvPr id="46" name="Rectangle 45"/>
          <p:cNvSpPr/>
          <p:nvPr/>
        </p:nvSpPr>
        <p:spPr>
          <a:xfrm>
            <a:off x="6516702" y="4347688"/>
            <a:ext cx="179900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+21 000 q/q</a:t>
            </a:r>
            <a:endParaRPr lang="en-GB" sz="20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81756" y="418370"/>
            <a:ext cx="8554740" cy="6030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working age population (15 – 64 years) increased by 150 000 people between Q1:2019 and Q2:2019</a:t>
            </a:r>
            <a:endParaRPr lang="en-ZA" sz="14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8665" y="5057947"/>
            <a:ext cx="5494463" cy="520141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5883DAC-079F-4E62-BCA8-A7F22BB9E658}"/>
              </a:ext>
            </a:extLst>
          </p:cNvPr>
          <p:cNvSpPr txBox="1"/>
          <p:nvPr/>
        </p:nvSpPr>
        <p:spPr>
          <a:xfrm rot="16200000">
            <a:off x="-336616" y="797361"/>
            <a:ext cx="10004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100" dirty="0"/>
              <a:t>Thousands</a:t>
            </a:r>
          </a:p>
        </p:txBody>
      </p:sp>
      <p:sp>
        <p:nvSpPr>
          <p:cNvPr id="33" name="TextBox 9">
            <a:extLst>
              <a:ext uri="{FF2B5EF4-FFF2-40B4-BE49-F238E27FC236}">
                <a16:creationId xmlns:a16="http://schemas.microsoft.com/office/drawing/2014/main" xmlns="" id="{122EF7DB-A9F8-4DC7-9579-EE2103A98195}"/>
              </a:ext>
            </a:extLst>
          </p:cNvPr>
          <p:cNvSpPr txBox="1"/>
          <p:nvPr/>
        </p:nvSpPr>
        <p:spPr>
          <a:xfrm>
            <a:off x="7308304" y="5793529"/>
            <a:ext cx="23226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dirty="0">
                <a:solidFill>
                  <a:schemeClr val="bg1">
                    <a:lumMod val="75000"/>
                  </a:schemeClr>
                </a:solidFill>
              </a:rPr>
              <a:t>Source: QLFS Q2 2019</a:t>
            </a:r>
          </a:p>
        </p:txBody>
      </p:sp>
    </p:spTree>
    <p:extLst>
      <p:ext uri="{BB962C8B-B14F-4D97-AF65-F5344CB8AC3E}">
        <p14:creationId xmlns:p14="http://schemas.microsoft.com/office/powerpoint/2010/main" xmlns="" val="871779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67544" y="1844824"/>
            <a:ext cx="8064896" cy="2016223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en-ZA" sz="5200" dirty="0">
                <a:solidFill>
                  <a:schemeClr val="bg2">
                    <a:lumMod val="95000"/>
                  </a:schemeClr>
                </a:solidFill>
                <a:latin typeface="Arial"/>
              </a:rPr>
              <a:t>EMPLOYMENT</a:t>
            </a:r>
          </a:p>
          <a:p>
            <a:pPr algn="ctr"/>
            <a:r>
              <a:rPr lang="en-ZA" sz="5200" dirty="0">
                <a:solidFill>
                  <a:schemeClr val="bg2">
                    <a:lumMod val="95000"/>
                  </a:schemeClr>
                </a:solidFill>
                <a:latin typeface="Arial"/>
              </a:rPr>
              <a:t>&amp;</a:t>
            </a:r>
          </a:p>
          <a:p>
            <a:pPr algn="ctr"/>
            <a:r>
              <a:rPr lang="en-ZA" sz="5200" dirty="0">
                <a:solidFill>
                  <a:schemeClr val="bg2">
                    <a:lumMod val="95000"/>
                  </a:schemeClr>
                </a:solidFill>
                <a:latin typeface="Arial"/>
              </a:rPr>
              <a:t>LABOUR MARKET RATES</a:t>
            </a:r>
            <a:endParaRPr lang="en-US" sz="5200" dirty="0">
              <a:solidFill>
                <a:schemeClr val="bg2">
                  <a:lumMod val="95000"/>
                </a:schemeClr>
              </a:solidFill>
            </a:endParaRPr>
          </a:p>
          <a:p>
            <a:pPr algn="ctr"/>
            <a:endParaRPr lang="en-ZA" dirty="0">
              <a:latin typeface="Arial"/>
            </a:endParaRPr>
          </a:p>
        </p:txBody>
      </p:sp>
      <p:sp>
        <p:nvSpPr>
          <p:cNvPr id="4" name="Double Bracket 3"/>
          <p:cNvSpPr/>
          <p:nvPr/>
        </p:nvSpPr>
        <p:spPr>
          <a:xfrm>
            <a:off x="467544" y="1196752"/>
            <a:ext cx="8064896" cy="3312368"/>
          </a:xfrm>
          <a:prstGeom prst="bracketPair">
            <a:avLst/>
          </a:prstGeom>
          <a:ln w="98425" cap="rnd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6" name="Chord 3"/>
          <p:cNvSpPr/>
          <p:nvPr/>
        </p:nvSpPr>
        <p:spPr>
          <a:xfrm rot="16200000">
            <a:off x="3402016" y="-1449688"/>
            <a:ext cx="2628000" cy="2880320"/>
          </a:xfrm>
          <a:prstGeom prst="chord">
            <a:avLst>
              <a:gd name="adj1" fmla="val 5387451"/>
              <a:gd name="adj2" fmla="val 16200000"/>
            </a:avLst>
          </a:prstGeom>
          <a:solidFill>
            <a:srgbClr val="7F7F7F"/>
          </a:solidFill>
          <a:ln w="9525">
            <a:solidFill>
              <a:schemeClr val="bg2">
                <a:lumMod val="9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7" name="TextBox 4"/>
          <p:cNvSpPr txBox="1"/>
          <p:nvPr/>
        </p:nvSpPr>
        <p:spPr>
          <a:xfrm>
            <a:off x="3534566" y="58745"/>
            <a:ext cx="2204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32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</a:rPr>
              <a:t>QLFS</a:t>
            </a:r>
            <a:endParaRPr lang="en-GB" sz="3200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2426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479889" y="169416"/>
            <a:ext cx="8545725" cy="6030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600" b="1" i="0" u="none" strike="noStrike" kern="1200" cap="none" spc="0" normalizeH="0" baseline="0" noProof="0" dirty="0">
                <a:ln>
                  <a:noFill/>
                </a:ln>
                <a:solidFill>
                  <a:srgbClr val="2B72B5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number of employed persons increased by </a:t>
            </a:r>
            <a:r>
              <a:rPr lang="en-ZA" sz="1600" b="1" dirty="0">
                <a:solidFill>
                  <a:srgbClr val="2B72B5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r>
              <a:rPr kumimoji="0" lang="en-ZA" sz="1600" b="1" i="0" u="none" strike="noStrike" kern="1200" cap="none" spc="0" normalizeH="0" baseline="0" noProof="0" dirty="0">
                <a:ln>
                  <a:noFill/>
                </a:ln>
                <a:solidFill>
                  <a:srgbClr val="2B72B5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000 to 16,3 million in Q2:2019</a:t>
            </a:r>
            <a:endParaRPr kumimoji="0" lang="en-ZA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479889" y="984972"/>
            <a:ext cx="2371310" cy="441976"/>
            <a:chOff x="183280" y="949485"/>
            <a:chExt cx="2371310" cy="441976"/>
          </a:xfrm>
        </p:grpSpPr>
        <p:sp>
          <p:nvSpPr>
            <p:cNvPr id="29" name="Rectangle 28"/>
            <p:cNvSpPr/>
            <p:nvPr/>
          </p:nvSpPr>
          <p:spPr>
            <a:xfrm>
              <a:off x="250334" y="960574"/>
              <a:ext cx="2304256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1100" b="1" i="1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Number of employed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1100" b="1" i="1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From Q2:2009 to Q2:2019 </a:t>
              </a:r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183280" y="1388738"/>
              <a:ext cx="2016224" cy="0"/>
            </a:xfrm>
            <a:prstGeom prst="line">
              <a:avLst/>
            </a:prstGeom>
            <a:ln w="3175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183280" y="949485"/>
              <a:ext cx="2016224" cy="0"/>
            </a:xfrm>
            <a:prstGeom prst="line">
              <a:avLst/>
            </a:prstGeom>
            <a:ln w="3175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Box 31"/>
          <p:cNvSpPr txBox="1"/>
          <p:nvPr/>
        </p:nvSpPr>
        <p:spPr>
          <a:xfrm>
            <a:off x="697502" y="5208108"/>
            <a:ext cx="2424627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altLang="en-US" sz="1100" dirty="0">
                <a:solidFill>
                  <a:srgbClr val="0056A7"/>
                </a:solidFill>
                <a:latin typeface="Arial" charset="0"/>
                <a:ea typeface="Arial" charset="0"/>
                <a:cs typeface="Arial" charset="0"/>
              </a:rPr>
              <a:t>The number of employed people increased by </a:t>
            </a:r>
            <a:r>
              <a:rPr lang="en-US" altLang="en-US" sz="1600" b="1" dirty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1,9 million </a:t>
            </a:r>
            <a:r>
              <a:rPr lang="en-US" altLang="en-US" sz="1100" dirty="0">
                <a:solidFill>
                  <a:srgbClr val="0056A7"/>
                </a:solidFill>
                <a:latin typeface="Arial" charset="0"/>
                <a:ea typeface="Arial" charset="0"/>
                <a:cs typeface="Arial" charset="0"/>
              </a:rPr>
              <a:t>from </a:t>
            </a:r>
            <a:r>
              <a:rPr lang="en-US" altLang="en-US" sz="1100" b="1" dirty="0">
                <a:solidFill>
                  <a:srgbClr val="0056A7"/>
                </a:solidFill>
                <a:latin typeface="Arial" charset="0"/>
                <a:ea typeface="Arial" charset="0"/>
                <a:cs typeface="Arial" charset="0"/>
              </a:rPr>
              <a:t>14,4 </a:t>
            </a:r>
            <a:r>
              <a:rPr lang="en-US" altLang="en-US" sz="1100" dirty="0">
                <a:solidFill>
                  <a:srgbClr val="0056A7"/>
                </a:solidFill>
                <a:latin typeface="Arial" charset="0"/>
                <a:ea typeface="Arial" charset="0"/>
                <a:cs typeface="Arial" charset="0"/>
              </a:rPr>
              <a:t>million in Q2:2009 to </a:t>
            </a:r>
            <a:r>
              <a:rPr lang="en-US" altLang="en-US" sz="1100" b="1" dirty="0">
                <a:solidFill>
                  <a:srgbClr val="0056A7"/>
                </a:solidFill>
                <a:latin typeface="Arial" charset="0"/>
                <a:ea typeface="Arial" charset="0"/>
                <a:cs typeface="Arial" charset="0"/>
              </a:rPr>
              <a:t>16,3 million</a:t>
            </a:r>
            <a:r>
              <a:rPr lang="en-US" altLang="en-US" sz="1100" dirty="0">
                <a:solidFill>
                  <a:srgbClr val="0056A7"/>
                </a:solidFill>
                <a:latin typeface="Arial" charset="0"/>
                <a:ea typeface="Arial" charset="0"/>
                <a:cs typeface="Arial" charset="0"/>
              </a:rPr>
              <a:t> in Q2:2019</a:t>
            </a:r>
            <a:endParaRPr lang="en-ZA" sz="11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33" name="Chart 3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997322505"/>
              </p:ext>
            </p:extLst>
          </p:nvPr>
        </p:nvGraphicFramePr>
        <p:xfrm>
          <a:off x="242840" y="1733103"/>
          <a:ext cx="2845408" cy="32751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4" name="Chart 3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678676382"/>
              </p:ext>
            </p:extLst>
          </p:nvPr>
        </p:nvGraphicFramePr>
        <p:xfrm>
          <a:off x="3219073" y="1733103"/>
          <a:ext cx="2845408" cy="32751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5" name="Chart 3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220407713"/>
              </p:ext>
            </p:extLst>
          </p:nvPr>
        </p:nvGraphicFramePr>
        <p:xfrm>
          <a:off x="6195306" y="1733103"/>
          <a:ext cx="2845409" cy="32751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6" name="TextBox 25"/>
          <p:cNvSpPr txBox="1"/>
          <p:nvPr/>
        </p:nvSpPr>
        <p:spPr>
          <a:xfrm>
            <a:off x="1081723" y="3244858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1" i="1" u="none" strike="noStrike" kern="1200" cap="none" spc="0" normalizeH="0" baseline="0" noProof="0" dirty="0">
                <a:ln>
                  <a:noFill/>
                </a:ln>
                <a:solidFill>
                  <a:srgbClr val="0056A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 Years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1" i="1" u="none" strike="noStrike" kern="1200" cap="none" spc="0" normalizeH="0" baseline="0" noProof="0" dirty="0">
              <a:ln>
                <a:noFill/>
              </a:ln>
              <a:solidFill>
                <a:srgbClr val="0056A7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7" name="TextBox 26"/>
          <p:cNvSpPr txBox="1"/>
          <p:nvPr/>
        </p:nvSpPr>
        <p:spPr>
          <a:xfrm>
            <a:off x="4283968" y="324485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1" i="1" u="none" strike="noStrike" kern="1200" cap="none" spc="0" normalizeH="0" baseline="0" noProof="0" dirty="0">
                <a:ln>
                  <a:noFill/>
                </a:ln>
                <a:solidFill>
                  <a:srgbClr val="0056A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5 Years</a:t>
            </a:r>
            <a:endParaRPr kumimoji="0" lang="en-GB" sz="1800" b="1" i="1" u="none" strike="noStrike" kern="1200" cap="none" spc="0" normalizeH="0" baseline="0" noProof="0" dirty="0">
              <a:ln>
                <a:noFill/>
              </a:ln>
              <a:solidFill>
                <a:srgbClr val="0056A7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8" name="TextBox 27"/>
          <p:cNvSpPr txBox="1"/>
          <p:nvPr/>
        </p:nvSpPr>
        <p:spPr>
          <a:xfrm>
            <a:off x="7487816" y="324485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1" i="1" u="none" strike="noStrike" kern="1200" cap="none" spc="0" normalizeH="0" baseline="0" noProof="0" dirty="0">
                <a:ln>
                  <a:noFill/>
                </a:ln>
                <a:solidFill>
                  <a:srgbClr val="0056A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 Year</a:t>
            </a:r>
            <a:endParaRPr kumimoji="0" lang="en-GB" sz="1800" b="1" i="1" u="none" strike="noStrike" kern="1200" cap="none" spc="0" normalizeH="0" baseline="0" noProof="0" dirty="0">
              <a:ln>
                <a:noFill/>
              </a:ln>
              <a:solidFill>
                <a:srgbClr val="0056A7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715848" y="5157961"/>
            <a:ext cx="2428152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altLang="en-US" sz="1100" dirty="0">
                <a:solidFill>
                  <a:srgbClr val="0056A7"/>
                </a:solidFill>
                <a:latin typeface="Arial" charset="0"/>
                <a:ea typeface="Arial" charset="0"/>
                <a:cs typeface="Arial" charset="0"/>
              </a:rPr>
              <a:t>The number of employed people increased by </a:t>
            </a:r>
            <a:r>
              <a:rPr lang="en-US" altLang="en-US" sz="1600" b="1" dirty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25 thousand  </a:t>
            </a:r>
            <a:r>
              <a:rPr lang="en-US" altLang="en-US" sz="1100" dirty="0">
                <a:solidFill>
                  <a:srgbClr val="0056A7"/>
                </a:solidFill>
                <a:latin typeface="Arial" charset="0"/>
                <a:ea typeface="Arial" charset="0"/>
                <a:cs typeface="Arial" charset="0"/>
              </a:rPr>
              <a:t>from </a:t>
            </a:r>
            <a:r>
              <a:rPr lang="en-US" altLang="en-US" sz="1100" b="1" dirty="0">
                <a:solidFill>
                  <a:srgbClr val="0056A7"/>
                </a:solidFill>
                <a:latin typeface="Arial" charset="0"/>
                <a:ea typeface="Arial" charset="0"/>
                <a:cs typeface="Arial" charset="0"/>
              </a:rPr>
              <a:t>16,29</a:t>
            </a:r>
            <a:r>
              <a:rPr lang="en-US" altLang="en-US" sz="1100" dirty="0">
                <a:solidFill>
                  <a:srgbClr val="0056A7"/>
                </a:solidFill>
                <a:latin typeface="Arial" charset="0"/>
                <a:ea typeface="Arial" charset="0"/>
                <a:cs typeface="Arial" charset="0"/>
              </a:rPr>
              <a:t>  million in Q2:2018 to </a:t>
            </a:r>
            <a:r>
              <a:rPr lang="en-US" altLang="en-US" sz="1100" b="1" dirty="0">
                <a:solidFill>
                  <a:srgbClr val="0056A7"/>
                </a:solidFill>
                <a:latin typeface="Arial" charset="0"/>
                <a:ea typeface="Arial" charset="0"/>
                <a:cs typeface="Arial" charset="0"/>
              </a:rPr>
              <a:t>16,31 million</a:t>
            </a:r>
            <a:r>
              <a:rPr lang="en-US" altLang="en-US" sz="1100" dirty="0">
                <a:solidFill>
                  <a:srgbClr val="0056A7"/>
                </a:solidFill>
                <a:latin typeface="Arial" charset="0"/>
                <a:ea typeface="Arial" charset="0"/>
                <a:cs typeface="Arial" charset="0"/>
              </a:rPr>
              <a:t> in Q2:2019</a:t>
            </a:r>
            <a:endParaRPr lang="en-ZA" sz="11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689734" y="5242599"/>
            <a:ext cx="2424627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altLang="en-US" sz="1100" dirty="0">
                <a:solidFill>
                  <a:srgbClr val="0056A7"/>
                </a:solidFill>
                <a:latin typeface="Arial" charset="0"/>
                <a:ea typeface="Arial" charset="0"/>
                <a:cs typeface="Arial" charset="0"/>
              </a:rPr>
              <a:t>The number of employed people increased by </a:t>
            </a:r>
            <a:r>
              <a:rPr lang="en-US" altLang="en-US" sz="1600" b="1" dirty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1,2 million </a:t>
            </a:r>
            <a:r>
              <a:rPr lang="en-US" altLang="en-US" sz="1100" dirty="0">
                <a:solidFill>
                  <a:srgbClr val="0056A7"/>
                </a:solidFill>
                <a:latin typeface="Arial" charset="0"/>
                <a:ea typeface="Arial" charset="0"/>
                <a:cs typeface="Arial" charset="0"/>
              </a:rPr>
              <a:t>from </a:t>
            </a:r>
            <a:r>
              <a:rPr lang="en-US" altLang="en-US" sz="1100" b="1" dirty="0">
                <a:solidFill>
                  <a:srgbClr val="0056A7"/>
                </a:solidFill>
                <a:latin typeface="Arial" charset="0"/>
                <a:ea typeface="Arial" charset="0"/>
                <a:cs typeface="Arial" charset="0"/>
              </a:rPr>
              <a:t>15,1</a:t>
            </a:r>
            <a:r>
              <a:rPr lang="en-US" altLang="en-US" sz="1100" dirty="0">
                <a:solidFill>
                  <a:srgbClr val="0056A7"/>
                </a:solidFill>
                <a:latin typeface="Arial" charset="0"/>
                <a:ea typeface="Arial" charset="0"/>
                <a:cs typeface="Arial" charset="0"/>
              </a:rPr>
              <a:t> million in Q2:2014 to </a:t>
            </a:r>
            <a:r>
              <a:rPr lang="en-US" altLang="en-US" sz="1100" b="1" dirty="0">
                <a:solidFill>
                  <a:srgbClr val="0056A7"/>
                </a:solidFill>
                <a:latin typeface="Arial" charset="0"/>
                <a:ea typeface="Arial" charset="0"/>
                <a:cs typeface="Arial" charset="0"/>
              </a:rPr>
              <a:t>16,3 million </a:t>
            </a:r>
            <a:r>
              <a:rPr lang="en-US" altLang="en-US" sz="1100" dirty="0">
                <a:solidFill>
                  <a:srgbClr val="0056A7"/>
                </a:solidFill>
                <a:latin typeface="Arial" charset="0"/>
                <a:ea typeface="Arial" charset="0"/>
                <a:cs typeface="Arial" charset="0"/>
              </a:rPr>
              <a:t>in Q2:2019</a:t>
            </a:r>
            <a:endParaRPr lang="en-ZA" sz="11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99592" y="4881892"/>
            <a:ext cx="1951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97502" y="4875875"/>
            <a:ext cx="2304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Q2:2009                              Q2:2019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689734" y="4879144"/>
            <a:ext cx="2304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Q2:2014                             Q2:2019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682825" y="4879143"/>
            <a:ext cx="2304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Q2:2018                              Q2:2019</a:t>
            </a:r>
          </a:p>
        </p:txBody>
      </p:sp>
      <p:sp>
        <p:nvSpPr>
          <p:cNvPr id="20" name="TextBox 9">
            <a:extLst>
              <a:ext uri="{FF2B5EF4-FFF2-40B4-BE49-F238E27FC236}">
                <a16:creationId xmlns:a16="http://schemas.microsoft.com/office/drawing/2014/main" xmlns="" id="{926186F0-2B7D-4557-8482-4C36E5A03B14}"/>
              </a:ext>
            </a:extLst>
          </p:cNvPr>
          <p:cNvSpPr txBox="1"/>
          <p:nvPr/>
        </p:nvSpPr>
        <p:spPr>
          <a:xfrm>
            <a:off x="7285192" y="6054494"/>
            <a:ext cx="23226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dirty="0">
                <a:solidFill>
                  <a:schemeClr val="bg1">
                    <a:lumMod val="75000"/>
                  </a:schemeClr>
                </a:solidFill>
              </a:rPr>
              <a:t>Source: QLFS Q2 2019</a:t>
            </a:r>
          </a:p>
        </p:txBody>
      </p:sp>
    </p:spTree>
    <p:extLst>
      <p:ext uri="{BB962C8B-B14F-4D97-AF65-F5344CB8AC3E}">
        <p14:creationId xmlns:p14="http://schemas.microsoft.com/office/powerpoint/2010/main" xmlns="" val="3585066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218279602"/>
              </p:ext>
            </p:extLst>
          </p:nvPr>
        </p:nvGraphicFramePr>
        <p:xfrm>
          <a:off x="107504" y="2057400"/>
          <a:ext cx="8568952" cy="4179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18"/>
          <p:cNvSpPr/>
          <p:nvPr/>
        </p:nvSpPr>
        <p:spPr>
          <a:xfrm>
            <a:off x="589258" y="498138"/>
            <a:ext cx="8435140" cy="6030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2B72B5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Labour force participation rate increased by 1,9 percentage points from 57,9% in Q2:2009 to 59,8% in Q2:2019</a:t>
            </a:r>
          </a:p>
        </p:txBody>
      </p:sp>
      <p:grpSp>
        <p:nvGrpSpPr>
          <p:cNvPr id="7" name="Group 6"/>
          <p:cNvGrpSpPr/>
          <p:nvPr/>
        </p:nvGrpSpPr>
        <p:grpSpPr>
          <a:xfrm flipV="1">
            <a:off x="4139952" y="2367462"/>
            <a:ext cx="1736850" cy="821500"/>
            <a:chOff x="5400600" y="4149080"/>
            <a:chExt cx="1259632" cy="432048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6300192" y="4149080"/>
              <a:ext cx="360040" cy="432048"/>
            </a:xfrm>
            <a:prstGeom prst="line">
              <a:avLst/>
            </a:prstGeom>
            <a:ln w="34925" cap="rnd">
              <a:solidFill>
                <a:schemeClr val="tx2">
                  <a:lumMod val="7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5400600" y="4581128"/>
              <a:ext cx="899592" cy="0"/>
            </a:xfrm>
            <a:prstGeom prst="line">
              <a:avLst/>
            </a:prstGeom>
            <a:ln w="41275" cap="rnd">
              <a:solidFill>
                <a:schemeClr val="tx2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Rectangle 9"/>
          <p:cNvSpPr/>
          <p:nvPr/>
        </p:nvSpPr>
        <p:spPr>
          <a:xfrm>
            <a:off x="2668308" y="1775742"/>
            <a:ext cx="43012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7478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Labour force participation rate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56A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is the proportion of the working-age population that is either employed or unemployed.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626735" y="2853357"/>
            <a:ext cx="0" cy="671210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060772" y="489360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Absorption rate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is the proportion of the working-age population that is employed.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4818926" y="4581128"/>
            <a:ext cx="1481266" cy="739873"/>
            <a:chOff x="5400600" y="4149080"/>
            <a:chExt cx="1259632" cy="432048"/>
          </a:xfrm>
        </p:grpSpPr>
        <p:cxnSp>
          <p:nvCxnSpPr>
            <p:cNvPr id="14" name="Straight Connector 13"/>
            <p:cNvCxnSpPr/>
            <p:nvPr/>
          </p:nvCxnSpPr>
          <p:spPr>
            <a:xfrm flipH="1">
              <a:off x="6300192" y="4149080"/>
              <a:ext cx="360040" cy="432048"/>
            </a:xfrm>
            <a:prstGeom prst="line">
              <a:avLst/>
            </a:prstGeom>
            <a:ln w="34925" cap="rnd">
              <a:solidFill>
                <a:schemeClr val="tx1">
                  <a:lumMod val="65000"/>
                  <a:lumOff val="3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5400600" y="4581128"/>
              <a:ext cx="899592" cy="0"/>
            </a:xfrm>
            <a:prstGeom prst="line">
              <a:avLst/>
            </a:prstGeom>
            <a:ln w="41275" cap="rnd">
              <a:solidFill>
                <a:schemeClr val="tx1">
                  <a:lumMod val="65000"/>
                  <a:lumOff val="3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Rectangle 15"/>
          <p:cNvSpPr/>
          <p:nvPr/>
        </p:nvSpPr>
        <p:spPr>
          <a:xfrm>
            <a:off x="2483768" y="5517232"/>
            <a:ext cx="288032" cy="7200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606150" y="3717032"/>
            <a:ext cx="0" cy="67295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809232" y="3455855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13,4 % </a:t>
            </a:r>
            <a:r>
              <a:rPr kumimoji="0" lang="en-ZA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Points difference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8431134" y="2780928"/>
            <a:ext cx="0" cy="936104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8431134" y="3990384"/>
            <a:ext cx="1894" cy="80676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516216" y="3476811"/>
            <a:ext cx="17237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17,4% Points difference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559681" y="1491157"/>
            <a:ext cx="2371310" cy="441976"/>
            <a:chOff x="183280" y="949485"/>
            <a:chExt cx="2371310" cy="441976"/>
          </a:xfrm>
        </p:grpSpPr>
        <p:sp>
          <p:nvSpPr>
            <p:cNvPr id="21" name="Rectangle 20"/>
            <p:cNvSpPr/>
            <p:nvPr/>
          </p:nvSpPr>
          <p:spPr>
            <a:xfrm>
              <a:off x="250334" y="960574"/>
              <a:ext cx="2304256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1100" b="1" i="1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Labour force participation and absorption rate, </a:t>
              </a:r>
              <a:r>
                <a:rPr lang="en-ZA" sz="1100" b="1" i="1" dirty="0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2009-</a:t>
              </a:r>
              <a:r>
                <a:rPr kumimoji="0" lang="en-ZA" sz="1100" b="1" i="1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2019 </a:t>
              </a:r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183280" y="1388738"/>
              <a:ext cx="2016224" cy="0"/>
            </a:xfrm>
            <a:prstGeom prst="line">
              <a:avLst/>
            </a:prstGeom>
            <a:ln w="3175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183280" y="949485"/>
              <a:ext cx="2016224" cy="0"/>
            </a:xfrm>
            <a:prstGeom prst="line">
              <a:avLst/>
            </a:prstGeom>
            <a:ln w="3175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9">
            <a:extLst>
              <a:ext uri="{FF2B5EF4-FFF2-40B4-BE49-F238E27FC236}">
                <a16:creationId xmlns:a16="http://schemas.microsoft.com/office/drawing/2014/main" xmlns="" id="{F1144630-D6C4-464A-B921-91701D31E772}"/>
              </a:ext>
            </a:extLst>
          </p:cNvPr>
          <p:cNvSpPr txBox="1"/>
          <p:nvPr/>
        </p:nvSpPr>
        <p:spPr>
          <a:xfrm>
            <a:off x="6928141" y="6083423"/>
            <a:ext cx="23226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dirty="0">
                <a:solidFill>
                  <a:schemeClr val="bg1">
                    <a:lumMod val="75000"/>
                  </a:schemeClr>
                </a:solidFill>
              </a:rPr>
              <a:t>Source: QLFS Q2 2019</a:t>
            </a:r>
          </a:p>
        </p:txBody>
      </p:sp>
    </p:spTree>
    <p:extLst>
      <p:ext uri="{BB962C8B-B14F-4D97-AF65-F5344CB8AC3E}">
        <p14:creationId xmlns:p14="http://schemas.microsoft.com/office/powerpoint/2010/main" xmlns="" val="4149949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Stats SA 2">
      <a:dk1>
        <a:sysClr val="windowText" lastClr="000000"/>
      </a:dk1>
      <a:lt1>
        <a:sysClr val="window" lastClr="FFFFFF"/>
      </a:lt1>
      <a:dk2>
        <a:srgbClr val="0056A7"/>
      </a:dk2>
      <a:lt2>
        <a:srgbClr val="FFFFFF"/>
      </a:lt2>
      <a:accent1>
        <a:srgbClr val="2B72B5"/>
      </a:accent1>
      <a:accent2>
        <a:srgbClr val="9BBB58"/>
      </a:accent2>
      <a:accent3>
        <a:srgbClr val="C0504C"/>
      </a:accent3>
      <a:accent4>
        <a:srgbClr val="4AACC5"/>
      </a:accent4>
      <a:accent5>
        <a:srgbClr val="FDBE2D"/>
      </a:accent5>
      <a:accent6>
        <a:srgbClr val="8064A1"/>
      </a:accent6>
      <a:hlink>
        <a:srgbClr val="000000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Stats SA 2">
      <a:dk1>
        <a:sysClr val="windowText" lastClr="000000"/>
      </a:dk1>
      <a:lt1>
        <a:sysClr val="window" lastClr="FFFFFF"/>
      </a:lt1>
      <a:dk2>
        <a:srgbClr val="0056A7"/>
      </a:dk2>
      <a:lt2>
        <a:srgbClr val="FFFFFF"/>
      </a:lt2>
      <a:accent1>
        <a:srgbClr val="2B72B5"/>
      </a:accent1>
      <a:accent2>
        <a:srgbClr val="9BBB58"/>
      </a:accent2>
      <a:accent3>
        <a:srgbClr val="C0504C"/>
      </a:accent3>
      <a:accent4>
        <a:srgbClr val="4AACC5"/>
      </a:accent4>
      <a:accent5>
        <a:srgbClr val="FDBE2D"/>
      </a:accent5>
      <a:accent6>
        <a:srgbClr val="8064A1"/>
      </a:accent6>
      <a:hlink>
        <a:srgbClr val="000000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Stats SA 2">
    <a:dk1>
      <a:sysClr val="windowText" lastClr="000000"/>
    </a:dk1>
    <a:lt1>
      <a:sysClr val="window" lastClr="FFFFFF"/>
    </a:lt1>
    <a:dk2>
      <a:srgbClr val="0056A7"/>
    </a:dk2>
    <a:lt2>
      <a:srgbClr val="FFFFFF"/>
    </a:lt2>
    <a:accent1>
      <a:srgbClr val="2B72B5"/>
    </a:accent1>
    <a:accent2>
      <a:srgbClr val="9BBB58"/>
    </a:accent2>
    <a:accent3>
      <a:srgbClr val="C0504C"/>
    </a:accent3>
    <a:accent4>
      <a:srgbClr val="4AACC5"/>
    </a:accent4>
    <a:accent5>
      <a:srgbClr val="FDBE2D"/>
    </a:accent5>
    <a:accent6>
      <a:srgbClr val="8064A1"/>
    </a:accent6>
    <a:hlink>
      <a:srgbClr val="000000"/>
    </a:hlink>
    <a:folHlink>
      <a:srgbClr val="00000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Stats SA 2">
    <a:dk1>
      <a:sysClr val="windowText" lastClr="000000"/>
    </a:dk1>
    <a:lt1>
      <a:sysClr val="window" lastClr="FFFFFF"/>
    </a:lt1>
    <a:dk2>
      <a:srgbClr val="0056A7"/>
    </a:dk2>
    <a:lt2>
      <a:srgbClr val="FFFFFF"/>
    </a:lt2>
    <a:accent1>
      <a:srgbClr val="2B72B5"/>
    </a:accent1>
    <a:accent2>
      <a:srgbClr val="9BBB58"/>
    </a:accent2>
    <a:accent3>
      <a:srgbClr val="C0504C"/>
    </a:accent3>
    <a:accent4>
      <a:srgbClr val="4AACC5"/>
    </a:accent4>
    <a:accent5>
      <a:srgbClr val="FDBE2D"/>
    </a:accent5>
    <a:accent6>
      <a:srgbClr val="8064A1"/>
    </a:accent6>
    <a:hlink>
      <a:srgbClr val="000000"/>
    </a:hlink>
    <a:folHlink>
      <a:srgbClr val="00000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Stats SA 2">
    <a:dk1>
      <a:sysClr val="windowText" lastClr="000000"/>
    </a:dk1>
    <a:lt1>
      <a:sysClr val="window" lastClr="FFFFFF"/>
    </a:lt1>
    <a:dk2>
      <a:srgbClr val="0056A7"/>
    </a:dk2>
    <a:lt2>
      <a:srgbClr val="FFFFFF"/>
    </a:lt2>
    <a:accent1>
      <a:srgbClr val="2B72B5"/>
    </a:accent1>
    <a:accent2>
      <a:srgbClr val="9BBB58"/>
    </a:accent2>
    <a:accent3>
      <a:srgbClr val="C0504C"/>
    </a:accent3>
    <a:accent4>
      <a:srgbClr val="4AACC5"/>
    </a:accent4>
    <a:accent5>
      <a:srgbClr val="FDBE2D"/>
    </a:accent5>
    <a:accent6>
      <a:srgbClr val="8064A1"/>
    </a:accent6>
    <a:hlink>
      <a:srgbClr val="000000"/>
    </a:hlink>
    <a:folHlink>
      <a:srgbClr val="00000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clared xmlns="7822a446-cc90-4612-8ab5-747f263f1852">false</Declared>
    <MeridioUrl xmlns="7822a446-cc90-4612-8ab5-747f263f1852" xsi:nil="true"/>
    <DocId xmlns="7822a446-cc90-4612-8ab5-747f263f1852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2E06304B1385746933ED06FDC28D853" ma:contentTypeVersion="3" ma:contentTypeDescription="Create a new document." ma:contentTypeScope="" ma:versionID="0e12a24fb81a1ab65345488b42517c68">
  <xsd:schema xmlns:xsd="http://www.w3.org/2001/XMLSchema" xmlns:xs="http://www.w3.org/2001/XMLSchema" xmlns:p="http://schemas.microsoft.com/office/2006/metadata/properties" xmlns:ns2="7822a446-cc90-4612-8ab5-747f263f1852" targetNamespace="http://schemas.microsoft.com/office/2006/metadata/properties" ma:root="true" ma:fieldsID="9110703894df1445c45a21c97a01dfb6" ns2:_="">
    <xsd:import namespace="7822a446-cc90-4612-8ab5-747f263f1852"/>
    <xsd:element name="properties">
      <xsd:complexType>
        <xsd:sequence>
          <xsd:element name="documentManagement">
            <xsd:complexType>
              <xsd:all>
                <xsd:element ref="ns2:Declared" minOccurs="0"/>
                <xsd:element ref="ns2:DocId" minOccurs="0"/>
                <xsd:element ref="ns2:MeridioUr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22a446-cc90-4612-8ab5-747f263f1852" elementFormDefault="qualified">
    <xsd:import namespace="http://schemas.microsoft.com/office/2006/documentManagement/types"/>
    <xsd:import namespace="http://schemas.microsoft.com/office/infopath/2007/PartnerControls"/>
    <xsd:element name="Declared" ma:index="8" nillable="true" ma:displayName="Declared" ma:default="FALSE" ma:hidden="true" ma:internalName="Declared">
      <xsd:simpleType>
        <xsd:restriction base="dms:Boolean"/>
      </xsd:simpleType>
    </xsd:element>
    <xsd:element name="DocId" ma:index="9" nillable="true" ma:displayName="DocId" ma:hidden="true" ma:internalName="DocId">
      <xsd:simpleType>
        <xsd:restriction base="dms:Text"/>
      </xsd:simpleType>
    </xsd:element>
    <xsd:element name="MeridioUrl" ma:index="10" nillable="true" ma:displayName="MeridioUrl" ma:hidden="true" ma:internalName="MeridioUrl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7A18A56-3878-4B8F-98FC-898B9A98715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25CAA30-9F17-46DA-BBD4-36F3895226A1}">
  <ds:schemaRefs>
    <ds:schemaRef ds:uri="http://purl.org/dc/terms/"/>
    <ds:schemaRef ds:uri="http://schemas.microsoft.com/office/infopath/2007/PartnerControls"/>
    <ds:schemaRef ds:uri="7822a446-cc90-4612-8ab5-747f263f1852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1BAADC09-99C7-4A19-A0CB-0AF9FE2C689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822a446-cc90-4612-8ab5-747f263f185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8804</TotalTime>
  <Words>1730</Words>
  <Application>Microsoft Office PowerPoint</Application>
  <PresentationFormat>On-screen Show (4:3)</PresentationFormat>
  <Paragraphs>395</Paragraphs>
  <Slides>31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Office Theme</vt:lpstr>
      <vt:lpstr>1_Office Theme</vt:lpstr>
      <vt:lpstr>2_Office Theme</vt:lpstr>
      <vt:lpstr>3_Office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mariette</dc:creator>
  <cp:lastModifiedBy>PUMZA</cp:lastModifiedBy>
  <cp:revision>308</cp:revision>
  <cp:lastPrinted>2019-07-30T06:11:56Z</cp:lastPrinted>
  <dcterms:created xsi:type="dcterms:W3CDTF">2019-02-28T08:14:27Z</dcterms:created>
  <dcterms:modified xsi:type="dcterms:W3CDTF">2019-09-09T09:50:01Z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0x01010092E06304B1385746933ED06FDC28D853</vt:lpwstr>
  </property>
</Properties>
</file>