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5.xml" ContentType="application/vnd.ms-office.chartstyl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  <p:sldMasterId id="2147483708" r:id="rId3"/>
    <p:sldMasterId id="2147483768" r:id="rId4"/>
    <p:sldMasterId id="2147483780" r:id="rId5"/>
    <p:sldMasterId id="2147483792" r:id="rId6"/>
    <p:sldMasterId id="2147483804" r:id="rId7"/>
    <p:sldMasterId id="2147483816" r:id="rId8"/>
  </p:sldMasterIdLst>
  <p:notesMasterIdLst>
    <p:notesMasterId r:id="rId27"/>
  </p:notesMasterIdLst>
  <p:handoutMasterIdLst>
    <p:handoutMasterId r:id="rId28"/>
  </p:handoutMasterIdLst>
  <p:sldIdLst>
    <p:sldId id="278" r:id="rId9"/>
    <p:sldId id="339" r:id="rId10"/>
    <p:sldId id="531" r:id="rId11"/>
    <p:sldId id="529" r:id="rId12"/>
    <p:sldId id="532" r:id="rId13"/>
    <p:sldId id="533" r:id="rId14"/>
    <p:sldId id="527" r:id="rId15"/>
    <p:sldId id="534" r:id="rId16"/>
    <p:sldId id="528" r:id="rId17"/>
    <p:sldId id="540" r:id="rId18"/>
    <p:sldId id="535" r:id="rId19"/>
    <p:sldId id="537" r:id="rId20"/>
    <p:sldId id="538" r:id="rId21"/>
    <p:sldId id="543" r:id="rId22"/>
    <p:sldId id="539" r:id="rId23"/>
    <p:sldId id="542" r:id="rId24"/>
    <p:sldId id="541" r:id="rId25"/>
    <p:sldId id="525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995CFF80-0C96-49DD-9775-C47AF05262F5}">
          <p14:sldIdLst>
            <p14:sldId id="278"/>
            <p14:sldId id="339"/>
            <p14:sldId id="531"/>
            <p14:sldId id="529"/>
            <p14:sldId id="532"/>
            <p14:sldId id="533"/>
            <p14:sldId id="527"/>
            <p14:sldId id="534"/>
            <p14:sldId id="528"/>
            <p14:sldId id="540"/>
            <p14:sldId id="535"/>
            <p14:sldId id="537"/>
            <p14:sldId id="538"/>
            <p14:sldId id="543"/>
            <p14:sldId id="539"/>
            <p14:sldId id="542"/>
            <p14:sldId id="541"/>
            <p14:sldId id="525"/>
          </p14:sldIdLst>
        </p14:section>
        <p14:section name="Untitled Section" id="{EA2F21D2-C701-4FE0-A692-D963B5E990AC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Muller" initials="SM" lastIdx="8" clrIdx="0">
    <p:extLst>
      <p:ext uri="{19B8F6BF-5375-455C-9EA6-DF929625EA0E}">
        <p15:presenceInfo xmlns:p15="http://schemas.microsoft.com/office/powerpoint/2012/main" xmlns="" userId="S-1-5-21-1454741856-2891356945-868088179-4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364" autoAdjust="0"/>
  </p:normalViewPr>
  <p:slideViewPr>
    <p:cSldViewPr snapToGrid="0" snapToObjects="1">
      <p:cViewPr varScale="1">
        <p:scale>
          <a:sx n="76" d="100"/>
          <a:sy n="76" d="100"/>
        </p:scale>
        <p:origin x="-14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11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4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gmnguni\Documents\2019\WORK\PROJECTS\ESKOM\Graphs\Cost%20of%20debt%20and%20interest%20cover%20rati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gmnguni\Documents\2019\WORK\PROJECTS\ESKOM\Calculatio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gmnguni\Documents\2019\WORK\PROJECTS\ESKOM\Graphs\Debt%20to%20EBITD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gmnguni\Documents\2019\WORK\PROJECTS\ESKOM\Calcul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Interest expense (Rm) 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dLbls>
          <c:showVal val="1"/>
        </c:dLbls>
        <c:gapWidth val="444"/>
        <c:overlap val="-90"/>
        <c:axId val="80757504"/>
        <c:axId val="80759040"/>
      </c:barChart>
      <c:catAx>
        <c:axId val="807575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59040"/>
        <c:crosses val="autoZero"/>
        <c:auto val="1"/>
        <c:lblAlgn val="ctr"/>
        <c:lblOffset val="100"/>
      </c:catAx>
      <c:valAx>
        <c:axId val="80759040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8075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5"/>
  <c:chart>
    <c:autoTitleDeleted val="1"/>
    <c:plotArea>
      <c:layout/>
      <c:scatterChart>
        <c:scatterStyle val="lineMarker"/>
        <c:ser>
          <c:idx val="0"/>
          <c:order val="0"/>
          <c:spPr>
            <a:ln w="2222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Expenditure!$A$3:$A$24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xVal>
          <c:yVal>
            <c:numRef>
              <c:f>Expenditure!$B$3:$B$24</c:f>
              <c:numCache>
                <c:formatCode>#,##0</c:formatCode>
                <c:ptCount val="22"/>
                <c:pt idx="0">
                  <c:v>4357</c:v>
                </c:pt>
                <c:pt idx="1">
                  <c:v>4514</c:v>
                </c:pt>
                <c:pt idx="2">
                  <c:v>4255</c:v>
                </c:pt>
                <c:pt idx="3">
                  <c:v>4322</c:v>
                </c:pt>
                <c:pt idx="4">
                  <c:v>4144</c:v>
                </c:pt>
                <c:pt idx="5">
                  <c:v>4437</c:v>
                </c:pt>
                <c:pt idx="6">
                  <c:v>4492</c:v>
                </c:pt>
                <c:pt idx="7">
                  <c:v>4850</c:v>
                </c:pt>
                <c:pt idx="8">
                  <c:v>3665</c:v>
                </c:pt>
                <c:pt idx="9">
                  <c:v>3325</c:v>
                </c:pt>
                <c:pt idx="10">
                  <c:v>3792</c:v>
                </c:pt>
                <c:pt idx="11">
                  <c:v>5705</c:v>
                </c:pt>
                <c:pt idx="12">
                  <c:v>6439</c:v>
                </c:pt>
                <c:pt idx="13">
                  <c:v>7864</c:v>
                </c:pt>
                <c:pt idx="14">
                  <c:v>10397</c:v>
                </c:pt>
                <c:pt idx="15">
                  <c:v>11794</c:v>
                </c:pt>
                <c:pt idx="16">
                  <c:v>14404</c:v>
                </c:pt>
                <c:pt idx="17">
                  <c:v>9105</c:v>
                </c:pt>
                <c:pt idx="18">
                  <c:v>11366</c:v>
                </c:pt>
                <c:pt idx="19">
                  <c:v>19589</c:v>
                </c:pt>
                <c:pt idx="20">
                  <c:v>25961</c:v>
                </c:pt>
                <c:pt idx="21">
                  <c:v>30239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4AC1-4941-80C6-BE2FA6A4D3DF}"/>
            </c:ext>
          </c:extLst>
        </c:ser>
        <c:dLbls/>
        <c:axId val="80800384"/>
        <c:axId val="82125184"/>
      </c:scatterChart>
      <c:valAx>
        <c:axId val="80800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2125184"/>
        <c:crosses val="autoZero"/>
        <c:crossBetween val="midCat"/>
      </c:valAx>
      <c:valAx>
        <c:axId val="821251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0800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TOTAL DEBT</a:t>
            </a:r>
          </a:p>
        </c:rich>
      </c:tx>
      <c:layout>
        <c:manualLayout>
          <c:xMode val="edge"/>
          <c:yMode val="edge"/>
          <c:x val="0.41219084770958486"/>
          <c:y val="1.5638387932582539E-2"/>
        </c:manualLayout>
      </c:layout>
      <c:spPr>
        <a:noFill/>
        <a:ln>
          <a:noFill/>
        </a:ln>
        <a:effectLst/>
      </c:spPr>
    </c:title>
    <c:plotArea>
      <c:layout/>
      <c:areaChart>
        <c:grouping val="stacked"/>
        <c:ser>
          <c:idx val="0"/>
          <c:order val="0"/>
          <c:tx>
            <c:strRef>
              <c:f>Debt!$A$3</c:f>
              <c:strCache>
                <c:ptCount val="1"/>
                <c:pt idx="0">
                  <c:v>LONG TERM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Debt!$B$2:$F$2</c:f>
              <c:numCache>
                <c:formatCode>0</c:formatCode>
                <c:ptCount val="5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</c:numCache>
            </c:numRef>
          </c:cat>
          <c:val>
            <c:numRef>
              <c:f>Debt!$B$3:$F$3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E0-4563-9225-61B950AF9BFB}"/>
            </c:ext>
          </c:extLst>
        </c:ser>
        <c:ser>
          <c:idx val="1"/>
          <c:order val="1"/>
          <c:tx>
            <c:strRef>
              <c:f>Debt!$A$4</c:f>
              <c:strCache>
                <c:ptCount val="1"/>
                <c:pt idx="0">
                  <c:v>SHORT TERM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Debt!$B$2:$F$2</c:f>
              <c:numCache>
                <c:formatCode>0</c:formatCode>
                <c:ptCount val="5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</c:numCache>
            </c:numRef>
          </c:cat>
          <c:val>
            <c:numRef>
              <c:f>Debt!$B$4:$F$4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E0-4563-9225-61B950AF9BFB}"/>
            </c:ext>
          </c:extLst>
        </c:ser>
        <c:dLbls/>
        <c:axId val="84489344"/>
        <c:axId val="84490880"/>
      </c:areaChart>
      <c:catAx>
        <c:axId val="84489344"/>
        <c:scaling>
          <c:orientation val="minMax"/>
        </c:scaling>
        <c:axPos val="b"/>
        <c:numFmt formatCode="0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90880"/>
        <c:crosses val="autoZero"/>
        <c:auto val="1"/>
        <c:lblAlgn val="ctr"/>
        <c:lblOffset val="100"/>
      </c:catAx>
      <c:valAx>
        <c:axId val="844908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Rm</a:t>
                </a:r>
              </a:p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600" b="1"/>
              </a:p>
            </c:rich>
          </c:tx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893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8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ZA" sz="2000" dirty="0" smtClean="0">
                <a:latin typeface="Century Gothic" panose="020B0502020202020204" pitchFamily="34" charset="0"/>
              </a:rPr>
              <a:t>Debt to EBITDA ratio</a:t>
            </a:r>
            <a:endParaRPr lang="en-ZA" sz="2000" dirty="0">
              <a:latin typeface="Century Gothic" panose="020B0502020202020204" pitchFamily="34" charset="0"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Debt!$B$2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cat>
            <c:strRef>
              <c:f>Debt!$A$3:$A$8</c:f>
              <c:strCache>
                <c:ptCount val="1"/>
                <c:pt idx="0">
                  <c:v>Debt to EBITDA</c:v>
                </c:pt>
              </c:strCache>
            </c:strRef>
          </c:cat>
          <c:val>
            <c:numRef>
              <c:f>Debt!$B$3:$B$8</c:f>
              <c:numCache>
                <c:formatCode>General</c:formatCode>
                <c:ptCount val="2"/>
                <c:pt idx="0" formatCode="#,##0">
                  <c:v>13.9880631131147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E1-4B13-8D40-F5F44013C85A}"/>
            </c:ext>
          </c:extLst>
        </c:ser>
        <c:ser>
          <c:idx val="1"/>
          <c:order val="1"/>
          <c:tx>
            <c:strRef>
              <c:f>Debt!$C$2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strRef>
              <c:f>Debt!$A$3:$A$8</c:f>
              <c:strCache>
                <c:ptCount val="1"/>
                <c:pt idx="0">
                  <c:v>Debt to EBITDA</c:v>
                </c:pt>
              </c:strCache>
            </c:strRef>
          </c:cat>
          <c:val>
            <c:numRef>
              <c:f>Debt!$C$3:$C$8</c:f>
              <c:numCache>
                <c:formatCode>General</c:formatCode>
                <c:ptCount val="2"/>
                <c:pt idx="0" formatCode="#,##0">
                  <c:v>8.5690601644657072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E1-4B13-8D40-F5F44013C85A}"/>
            </c:ext>
          </c:extLst>
        </c:ser>
        <c:ser>
          <c:idx val="2"/>
          <c:order val="2"/>
          <c:tx>
            <c:strRef>
              <c:f>Debt!$D$2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Debt!$A$3:$A$8</c:f>
              <c:strCache>
                <c:ptCount val="1"/>
                <c:pt idx="0">
                  <c:v>Debt to EBITDA</c:v>
                </c:pt>
              </c:strCache>
            </c:strRef>
          </c:cat>
          <c:val>
            <c:numRef>
              <c:f>Debt!$D$3:$D$8</c:f>
              <c:numCache>
                <c:formatCode>General</c:formatCode>
                <c:ptCount val="2"/>
                <c:pt idx="0" formatCode="#,##0">
                  <c:v>9.4665885111371644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E1-4B13-8D40-F5F44013C85A}"/>
            </c:ext>
          </c:extLst>
        </c:ser>
        <c:ser>
          <c:idx val="3"/>
          <c:order val="3"/>
          <c:tx>
            <c:strRef>
              <c:f>Debt!$E$2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strRef>
              <c:f>Debt!$A$3:$A$8</c:f>
              <c:strCache>
                <c:ptCount val="1"/>
                <c:pt idx="0">
                  <c:v>Debt to EBITDA</c:v>
                </c:pt>
              </c:strCache>
            </c:strRef>
          </c:cat>
          <c:val>
            <c:numRef>
              <c:f>Debt!$E$3:$E$8</c:f>
              <c:numCache>
                <c:formatCode>General</c:formatCode>
                <c:ptCount val="2"/>
                <c:pt idx="0" formatCode="#,##0">
                  <c:v>10.093471392373385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E1-4B13-8D40-F5F44013C85A}"/>
            </c:ext>
          </c:extLst>
        </c:ser>
        <c:ser>
          <c:idx val="4"/>
          <c:order val="4"/>
          <c:tx>
            <c:strRef>
              <c:f>Debt!$F$2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noFill/>
            </a:ln>
            <a:effectLst/>
          </c:spPr>
          <c:cat>
            <c:strRef>
              <c:f>Debt!$A$3:$A$8</c:f>
              <c:strCache>
                <c:ptCount val="1"/>
                <c:pt idx="0">
                  <c:v>Debt to EBITDA</c:v>
                </c:pt>
              </c:strCache>
            </c:strRef>
          </c:cat>
          <c:val>
            <c:numRef>
              <c:f>Debt!$F$3:$F$8</c:f>
              <c:numCache>
                <c:formatCode>General</c:formatCode>
                <c:ptCount val="2"/>
                <c:pt idx="0" formatCode="#,##0">
                  <c:v>12.786810541249302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E1-4B13-8D40-F5F44013C85A}"/>
            </c:ext>
          </c:extLst>
        </c:ser>
        <c:dLbls/>
        <c:gapWidth val="182"/>
        <c:axId val="82528128"/>
        <c:axId val="82529664"/>
      </c:barChart>
      <c:catAx>
        <c:axId val="825281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2529664"/>
        <c:crosses val="autoZero"/>
        <c:auto val="1"/>
        <c:lblAlgn val="ctr"/>
        <c:lblOffset val="100"/>
      </c:catAx>
      <c:valAx>
        <c:axId val="825296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52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8"/>
  <c:chart>
    <c:autoTitleDeleted val="1"/>
    <c:plotArea>
      <c:layout/>
      <c:areaChart>
        <c:grouping val="stacked"/>
        <c:ser>
          <c:idx val="0"/>
          <c:order val="0"/>
          <c:tx>
            <c:strRef>
              <c:f>Debt!$A$3</c:f>
              <c:strCache>
                <c:ptCount val="1"/>
                <c:pt idx="0">
                  <c:v>LONG TERM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Debt!$B$2:$F$2</c:f>
              <c:numCache>
                <c:formatCode>0</c:formatCode>
                <c:ptCount val="5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</c:numCache>
            </c:numRef>
          </c:cat>
          <c:val>
            <c:numRef>
              <c:f>Debt!$B$3:$F$3</c:f>
              <c:numCache>
                <c:formatCode>#,##0</c:formatCode>
                <c:ptCount val="5"/>
                <c:pt idx="0">
                  <c:v>387208</c:v>
                </c:pt>
                <c:pt idx="1">
                  <c:v>348112</c:v>
                </c:pt>
                <c:pt idx="2">
                  <c:v>336770</c:v>
                </c:pt>
                <c:pt idx="3">
                  <c:v>306970</c:v>
                </c:pt>
                <c:pt idx="4">
                  <c:v>277458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E0-4563-9225-61B950AF9BFB}"/>
            </c:ext>
          </c:extLst>
        </c:ser>
        <c:ser>
          <c:idx val="1"/>
          <c:order val="1"/>
          <c:tx>
            <c:strRef>
              <c:f>Debt!$A$4</c:f>
              <c:strCache>
                <c:ptCount val="1"/>
                <c:pt idx="0">
                  <c:v>SHORT TERM 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cat>
            <c:numRef>
              <c:f>Debt!$B$2:$F$2</c:f>
              <c:numCache>
                <c:formatCode>0</c:formatCode>
                <c:ptCount val="5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</c:numCache>
            </c:numRef>
          </c:cat>
          <c:val>
            <c:numRef>
              <c:f>Debt!$B$4:$F$4</c:f>
              <c:numCache>
                <c:formatCode>#,##0</c:formatCode>
                <c:ptCount val="5"/>
                <c:pt idx="0">
                  <c:v>53402</c:v>
                </c:pt>
                <c:pt idx="1">
                  <c:v>40572</c:v>
                </c:pt>
                <c:pt idx="2">
                  <c:v>18530</c:v>
                </c:pt>
                <c:pt idx="3">
                  <c:v>15688</c:v>
                </c:pt>
                <c:pt idx="4">
                  <c:v>19976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E0-4563-9225-61B950AF9BFB}"/>
            </c:ext>
          </c:extLst>
        </c:ser>
        <c:dLbls/>
        <c:axId val="84588416"/>
        <c:axId val="84589952"/>
      </c:areaChart>
      <c:catAx>
        <c:axId val="84588416"/>
        <c:scaling>
          <c:orientation val="minMax"/>
        </c:scaling>
        <c:axPos val="b"/>
        <c:numFmt formatCode="0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4589952"/>
        <c:crosses val="autoZero"/>
        <c:auto val="1"/>
        <c:lblAlgn val="ctr"/>
        <c:lblOffset val="100"/>
      </c:catAx>
      <c:valAx>
        <c:axId val="84589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Rm</a:t>
                </a:r>
              </a:p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600" b="1"/>
              </a:p>
            </c:rich>
          </c:tx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45884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75DE0-0DB2-4A68-A234-51CAF18306E1}" type="datetimeFigureOut">
              <a:rPr lang="en-ZA" smtClean="0"/>
              <a:pPr/>
              <a:t>2019/09/05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5908E-7B39-4688-8CD9-2C3D2DCB68E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83149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671FC-BC0F-41A0-B39F-472323CCEE37}" type="datetimeFigureOut">
              <a:rPr lang="en-ZA" smtClean="0"/>
              <a:pPr/>
              <a:t>2019/09/05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E3221-EF27-4A08-8BDD-07B8818EAB4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3213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E3221-EF27-4A08-8BDD-07B8818EAB47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02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E3221-EF27-4A08-8BDD-07B8818EAB47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3043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Special Appropriations Bill was tabled by the Minister of Finance in June 2019</a:t>
            </a:r>
          </a:p>
          <a:p>
            <a:r>
              <a:rPr lang="en-US" dirty="0" smtClean="0"/>
              <a:t>It is therefore important to note that the proposed financial support for 2019/20 and 2020/21 financial years addresses the going concern status and enables Eskom to honor its obligations. </a:t>
            </a:r>
          </a:p>
          <a:p>
            <a:r>
              <a:rPr lang="en-US" dirty="0" smtClean="0"/>
              <a:t>The Special Appropriation Bill request approval for additional financial support for Eskom as follows: </a:t>
            </a:r>
          </a:p>
          <a:p>
            <a:r>
              <a:rPr lang="en-US" dirty="0" smtClean="0"/>
              <a:t>Additional to the R23 billion, R26 billion in 2019/20 financial year; and </a:t>
            </a:r>
          </a:p>
          <a:p>
            <a:r>
              <a:rPr lang="en-US" dirty="0" smtClean="0"/>
              <a:t>Additional to the R23 billion, R33 billion in the 2020/21 financial year. (??Front loading)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E3221-EF27-4A08-8BDD-07B8818EAB47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8014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E3221-EF27-4A08-8BDD-07B8818EAB47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93711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32%</a:t>
            </a:r>
            <a:r>
              <a:rPr lang="en-ZA" baseline="0" dirty="0" smtClean="0"/>
              <a:t> </a:t>
            </a:r>
            <a:r>
              <a:rPr lang="en-ZA" baseline="0" smtClean="0"/>
              <a:t>on levels 13-16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E3221-EF27-4A08-8BDD-07B8818EAB47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0568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r>
              <a:rPr lang="en-ZA" sz="2000" dirty="0" smtClean="0">
                <a:latin typeface="Century Gothic" panose="020B0502020202020204" pitchFamily="34" charset="0"/>
              </a:rPr>
              <a:t>2019 audit outcomes:</a:t>
            </a:r>
          </a:p>
          <a:p>
            <a:pPr marL="450850" lvl="1" indent="-27305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dirty="0" smtClean="0">
                <a:latin typeface="Century Gothic" panose="020B0502020202020204" pitchFamily="34" charset="0"/>
              </a:rPr>
              <a:t>Municipalities financial challenges weighing in on Eskom financial situation</a:t>
            </a:r>
          </a:p>
          <a:p>
            <a:pPr marL="450850" lvl="1" indent="-27305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dirty="0" smtClean="0">
                <a:latin typeface="Century Gothic" panose="020B0502020202020204" pitchFamily="34" charset="0"/>
              </a:rPr>
              <a:t>Municipalities take more than 5 months to pay their debt on average</a:t>
            </a:r>
          </a:p>
          <a:p>
            <a:pPr marL="450850" lvl="1" indent="-27305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dirty="0" smtClean="0">
                <a:latin typeface="Century Gothic" panose="020B0502020202020204" pitchFamily="34" charset="0"/>
              </a:rPr>
              <a:t>In 2017/18, more than 80% of money owed to Eskom was older than 4 months </a:t>
            </a:r>
          </a:p>
          <a:p>
            <a:pPr marL="450850" lvl="1" indent="-27305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dirty="0" smtClean="0">
                <a:latin typeface="Century Gothic" panose="020B0502020202020204" pitchFamily="34" charset="0"/>
              </a:rPr>
              <a:t>The situation is expected to be worsen in the 2018/19 financial years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E3221-EF27-4A08-8BDD-07B8818EAB47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0595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 defTabSz="6858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ZA" sz="1200" i="0" dirty="0" smtClean="0"/>
              <a:t>96 % of ESKOM’S earnings before 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monetary expenses, interest and tax was used to pay interest in the 2019 financial year. </a:t>
            </a:r>
          </a:p>
          <a:p>
            <a:pPr marL="228600" indent="-228600" algn="just" defTabSz="6858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 costs have increased over three fold in the past five years, R9.1 billion in the 2015 financial year to R30.2 billion in the 2019 financial year.    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algn="just" defTabSz="6858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reliance on borrowings results in increased interest costs.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will become even more problematic i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 the profitability indicators do not improve.</a:t>
            </a:r>
          </a:p>
          <a:p>
            <a:pPr marL="228600" indent="-228600" algn="just" defTabSz="6858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ZA" sz="1200" dirty="0" smtClean="0"/>
              <a:t>Interest cover ratio</a:t>
            </a:r>
            <a:r>
              <a:rPr lang="en-ZA" sz="1200" baseline="0" dirty="0" smtClean="0"/>
              <a:t> evaluates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easily Eskom can pay interest expenses on the outstanding debt</a:t>
            </a:r>
            <a:endParaRPr lang="en-ZA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lower the ratio, the more the entity is burdened by debt expense. </a:t>
            </a:r>
          </a:p>
          <a:p>
            <a:pPr marL="228600" indent="-228600">
              <a:buFont typeface="+mj-lt"/>
              <a:buAutoNum type="arabicPeriod"/>
            </a:pP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the</a:t>
            </a: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 cover</a:t>
            </a: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 is only 1.5 or lower, the</a:t>
            </a: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 to meet interest expenses may be questionable</a:t>
            </a:r>
          </a:p>
          <a:p>
            <a:pPr marL="228600" indent="-228600">
              <a:buFont typeface="+mj-lt"/>
              <a:buAutoNum type="arabicPeriod"/>
            </a:pP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Eskom’s </a:t>
            </a: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 cover</a:t>
            </a: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 is</a:t>
            </a: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 below</a:t>
            </a: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1.5 or lower</a:t>
            </a: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a negative 5.5 reflective of a danger zone </a:t>
            </a:r>
          </a:p>
          <a:p>
            <a:pPr marL="0" indent="0">
              <a:buFont typeface="+mj-lt"/>
              <a:buNone/>
            </a:pP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ZA" sz="105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Tx/>
              <a:buFont typeface="+mj-lt"/>
              <a:buAutoNum type="arabicPeriod"/>
              <a:tabLst/>
              <a:defRPr/>
            </a:pPr>
            <a:endParaRPr lang="en-ZA" sz="11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6858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+mj-lt"/>
              <a:buNone/>
            </a:pPr>
            <a:endParaRPr lang="en-ZA" sz="11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E3221-EF27-4A08-8BDD-07B8818EAB47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14948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high debt levels in Eskom, it is</a:t>
            </a: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useful to evaluate Eskom’s ability to repay such debt </a:t>
            </a:r>
            <a:endParaRPr lang="en-ZA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ZA" sz="1100" i="0" dirty="0" smtClean="0"/>
              <a:t>We compare earnings before interest, tax, depreciation and amortisation </a:t>
            </a:r>
            <a:r>
              <a:rPr lang="en-ZA" sz="11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against</a:t>
            </a:r>
            <a:r>
              <a:rPr lang="en-ZA" sz="11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debt to </a:t>
            </a:r>
            <a:r>
              <a:rPr lang="en-ZA" sz="11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 this</a:t>
            </a: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seen as the core income</a:t>
            </a: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entity as it excludes non monetary expenses together with the cost of debt and tax</a:t>
            </a:r>
            <a:endParaRPr lang="en-ZA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declining debt/EBITDA ratio is better than an increasing one because it implies the</a:t>
            </a: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entity</a:t>
            </a: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paying off its debt and/or growing earnings.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Likewise, an increasing debt/EBITDA ratio means the company is increasing debt more than earnings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see an improvement in Eskom’s ratio reflected between 2016 and 2018, compared 2015 with a </a:t>
            </a: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debt/EBITDA</a:t>
            </a: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over 12.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improvement noted is mostly</a:t>
            </a: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</a:t>
            </a: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result of the shareholder loans converted to equity.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 </a:t>
            </a:r>
            <a:r>
              <a:rPr lang="en-Z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debt/EBITDA is</a:t>
            </a: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it’s highest in the past 30 years, calculated at 14.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increase noted is as a result of the significant decline in </a:t>
            </a:r>
            <a:r>
              <a:rPr lang="en-ZA" sz="1100" i="0" dirty="0" smtClean="0"/>
              <a:t>earnings before </a:t>
            </a: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monetary expenses, interest and tax coupled with the increase in debt. </a:t>
            </a:r>
            <a:endParaRPr lang="en-ZA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algn="just" defTabSz="6858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en-ZA" sz="11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E3221-EF27-4A08-8BDD-07B8818EAB47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4756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 defTabSz="6858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ZA" sz="11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debt for 2019</a:t>
            </a:r>
            <a:r>
              <a:rPr lang="en-ZA" sz="1100" baseline="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over R440 billion (Four hundred and forty billion six hundred and ten million)</a:t>
            </a:r>
          </a:p>
          <a:p>
            <a:pPr marL="228600" marR="0" indent="-22860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Tx/>
              <a:buFont typeface="+mj-lt"/>
              <a:buAutoNum type="arabicPeriod"/>
              <a:tabLst/>
              <a:defRPr/>
            </a:pP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Debt excludes other amounts owing by Eskom for example employee obligation benefits, contract amounts owing, trade creditors etc.</a:t>
            </a:r>
            <a:endParaRPr lang="en-ZA" sz="1100" baseline="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Tx/>
              <a:buFont typeface="+mj-lt"/>
              <a:buAutoNum type="arabicPeriod"/>
              <a:tabLst/>
              <a:defRPr/>
            </a:pPr>
            <a:r>
              <a:rPr lang="en-ZA" sz="1100" baseline="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rapid increase in the short term debt over the years noticeable by the green shade </a:t>
            </a:r>
          </a:p>
          <a:p>
            <a:pPr marL="228600" marR="0" lvl="0" indent="-22860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Tx/>
              <a:buFont typeface="+mj-lt"/>
              <a:buAutoNum type="arabicPeriod"/>
              <a:tabLst/>
              <a:defRPr/>
            </a:pPr>
            <a:r>
              <a:rPr lang="en-ZA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Repayment terms of the debts play a role in the entity’s ability to repay debt over time.</a:t>
            </a:r>
            <a:endParaRPr lang="en-ZA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just" defTabSz="6858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+mj-lt"/>
              <a:buNone/>
            </a:pPr>
            <a:endParaRPr lang="en-ZA" sz="11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E3221-EF27-4A08-8BDD-07B8818EAB47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2315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665C8-59E6-4CEB-AB05-99F67372E5EC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741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19985E-FB9E-4D21-A491-2621E86BD3A3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115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823B8-F4E8-4E22-8D02-82616D40B436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122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351717-8E83-4B01-AFC7-19AEE187E9EF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9FEBEA-086E-479A-A7F7-1B7935D84714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03167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AA006-1FBF-43AB-AE8D-65CC3018FEA0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80CF7F-A45D-4281-9439-22ACBE9E4A59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164551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599CA-DBDF-4792-96F1-EDF9CB3D9466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F6A6AB-4C77-4EF1-89AD-4E0BA6315370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6251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2F352695-CB0F-4F9E-B4EE-73AD0420793E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F338F5F0-0992-404E-B9D0-6CF9A38EB9AD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33269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B6D62B38-3E78-47B3-8DF0-D73AA4BEA652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5F93155-59F3-48A3-A33B-075DD6946058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Z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37395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32D18-E4CA-4D81-8157-CAB242EDF715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EFC297-2928-45A1-B6E7-4141C246A3A1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11890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4F8B4-E273-4FD9-8320-EE8195F04E25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E509C8-1385-4B5D-B2BA-B06075404A88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698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5CAAA2-6EEC-4AD3-9319-D35362F8F4F1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FADD04-B816-4FEC-909F-89CF606BB3DD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5624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823B05-7C70-439C-9364-3D711BE09737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1763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FBD06CE7-7498-45F2-B3D8-B4FAC5AFDCD7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C8D9C0C-B401-4812-994A-606B3D169B56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898349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F82904-FEED-4807-B942-495A00CBFBBB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28750-2B5A-4EAB-A0D4-66A89A00ED57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80558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C3C36EF5-1ED8-4E94-B288-E4964F1D3C11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812DB16F-ED9D-4ACD-8E3B-BBA0F295F041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50751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CE9-B4F4-49D2-8A13-007FBF41AC63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4340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C271-2610-4856-B649-BC682452806A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3533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654E-A3DA-47A5-8A23-D9CF58C20680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2066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27B-7A18-4FE1-9340-31A89ECB6449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692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45C8-6C86-4294-A22D-759F526082D8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745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1A9D-FBC0-41A2-B364-9CAF1933CE9F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61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FEC8-0CBD-49D9-8332-9F3C597B84CC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26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11EAD0-693C-4CC5-8212-F636CBCC2A82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64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B0710E2-CCD4-4437-876D-3D4FDDFD8908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22BE80-DED4-504D-BFB9-746F323304E3}" type="slidenum">
              <a:rPr lang="en-US" smtClean="0">
                <a:solidFill>
                  <a:srgbClr val="455F51"/>
                </a:solidFill>
              </a:rPr>
              <a:pPr/>
              <a:t>‹#›</a:t>
            </a:fld>
            <a:endParaRPr lang="en-US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172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51CC-8C91-4B6A-9093-E78677EB7703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578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AAB6-ECD9-4E9A-9B60-308011CD2DD1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550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186F-C236-4C17-9195-4A67D26E9AF4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709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DA14CE9-B4F4-49D2-8A13-007FBF41AC63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170633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C271-2610-4856-B649-BC682452806A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21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98654E-A3DA-47A5-8A23-D9CF58C20680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043291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27B-7A18-4FE1-9340-31A89ECB6449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098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45C8-6C86-4294-A22D-759F526082D8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8264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1A9D-FBC0-41A2-B364-9CAF1933CE9F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513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40848-39AD-4D3F-8048-441E01051A18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7289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FEC8-0CBD-49D9-8332-9F3C597B84CC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0130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0710E2-CCD4-4437-876D-3D4FDDFD8908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22BE80-DED4-504D-BFB9-746F323304E3}" type="slidenum">
              <a:rPr lang="en-US" smtClean="0">
                <a:solidFill>
                  <a:srgbClr val="455F51"/>
                </a:solidFill>
              </a:rPr>
              <a:pPr/>
              <a:t>‹#›</a:t>
            </a:fld>
            <a:endParaRPr lang="en-US">
              <a:solidFill>
                <a:srgbClr val="455F5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457882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2C51CC-8C91-4B6A-9093-E78677EB7703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418274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AAB6-ECD9-4E9A-9B60-308011CD2DD1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244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186F-C236-4C17-9195-4A67D26E9AF4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7590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A14CE9-B4F4-49D2-8A13-007FBF41AC63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1969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8BC271-2610-4856-B649-BC682452806A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0981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8654E-A3DA-47A5-8A23-D9CF58C20680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8806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E0E27B-7A18-4FE1-9340-31A89ECB6449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8183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8D45C8-6C86-4294-A22D-759F526082D8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D74799-27CF-45C8-8091-DA9516E6F827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93513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71A9D-FBC0-41A2-B364-9CAF1933CE9F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838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ACFEC8-0CBD-49D9-8332-9F3C597B84CC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5744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710E2-CCD4-4437-876D-3D4FDDFD8908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55F5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>
                <a:solidFill>
                  <a:srgbClr val="455F51"/>
                </a:solidFill>
              </a:rPr>
              <a:pPr/>
              <a:t>‹#›</a:t>
            </a:fld>
            <a:endParaRPr lang="en-US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83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C51CC-8C91-4B6A-9093-E78677EB7703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7891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38AAB6-ECD9-4E9A-9B60-308011CD2DD1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63934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6186F-C236-4C17-9195-4A67D26E9AF4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9484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D01E11-3F5F-46C0-8BED-84F6230C0F1A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9FEBEA-086E-479A-A7F7-1B7935D84714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6435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DB8C91-5AA5-4910-B9F0-C6D1953827AE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80CF7F-A45D-4281-9439-22ACBE9E4A59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876403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6B9D97-E1C8-4A0A-9AA1-6F7168D2B9C8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F6A6AB-4C77-4EF1-89AD-4E0BA6315370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68193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04654416-A9CA-4E25-9CEE-CFE6623C7EE0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F338F5F0-0992-404E-B9D0-6CF9A38EB9AD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9733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CCDFD8-63C8-4331-85C0-22F3AB086916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26101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FBECA2B6-9B5E-46E8-B236-12A6DD2EA268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5F93155-59F3-48A3-A33B-075DD6946058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Z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949015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7A17FF-14E9-49D5-985C-A6E147EA36D0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EFC297-2928-45A1-B6E7-4141C246A3A1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911367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2B1077-FD0A-44CF-85BA-66B32C004001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E509C8-1385-4B5D-B2BA-B06075404A88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258044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A7344B-9263-4B2C-8245-F5BF6C1D035B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FADD04-B816-4FEC-909F-89CF606BB3DD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609971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BBC608F8-95D1-49DE-A397-FCF89E4A4357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C8D9C0C-B401-4812-994A-606B3D169B56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840467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3A92C7-250E-49C5-97B9-88094E86CA83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28750-2B5A-4EAB-A0D4-66A89A00ED57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252190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E9C4C20B-725A-4A40-B805-DDF44315585D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812DB16F-ED9D-4ACD-8E3B-BBA0F295F041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10592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1F38-975F-E847-8472-05E5F5FF3F33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71716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1F38-975F-E847-8472-05E5F5FF3F33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18652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1F38-975F-E847-8472-05E5F5FF3F33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51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D9979-8C0A-4342-9460-0A7992AC8CA7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7397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1F38-975F-E847-8472-05E5F5FF3F33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5674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1F38-975F-E847-8472-05E5F5FF3F33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7787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1F38-975F-E847-8472-05E5F5FF3F33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5220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1F38-975F-E847-8472-05E5F5FF3F33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8985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2621F38-975F-E847-8472-05E5F5FF3F33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0229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1F38-975F-E847-8472-05E5F5FF3F33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758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1F38-975F-E847-8472-05E5F5FF3F33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8098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1F38-975F-E847-8472-05E5F5FF3F33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136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CE9-B4F4-49D2-8A13-007FBF41AC63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6504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C271-2610-4856-B649-BC682452806A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8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21D617-C319-464C-846D-92EA940306FC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5723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654E-A3DA-47A5-8A23-D9CF58C20680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426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27B-7A18-4FE1-9340-31A89ECB6449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22739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45C8-6C86-4294-A22D-759F526082D8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1758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1A9D-FBC0-41A2-B364-9CAF1933CE9F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8431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FEC8-0CBD-49D9-8332-9F3C597B84CC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0070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10E2-CCD4-4437-876D-3D4FDDFD8908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>
                <a:solidFill>
                  <a:srgbClr val="455F51"/>
                </a:solidFill>
              </a:rPr>
              <a:pPr/>
              <a:t>‹#›</a:t>
            </a:fld>
            <a:endParaRPr lang="en-US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4576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51CC-8C91-4B6A-9093-E78677EB7703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4094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AAB6-ECD9-4E9A-9B60-308011CD2DD1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01221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186F-C236-4C17-9195-4A67D26E9AF4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22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1CF57-9C64-488A-9EC4-30FF310F9CC3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25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55CF4-4B7E-41F5-84F6-11C91A639B81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19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DA81080-5FF7-4BF9-BD53-48FAD0515E93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22CB51-E200-4E69-BE7F-FC991BBBCF8C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1122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6E59A7-9B13-4A77-BBC1-B9ED0DBCDF84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514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3F755CF4-4B7E-41F5-84F6-11C91A639B81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60497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55CF4-4B7E-41F5-84F6-11C91A639B81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6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A59EB5-B4BA-4D83-AE36-D7D0C56DE112}" type="datetime1">
              <a:rPr lang="en-US" smtClean="0"/>
              <a:pPr>
                <a:defRPr/>
              </a:pPr>
              <a:t>9/5/2019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22CB51-E200-4E69-BE7F-FC991BBBCF8C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7838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621F38-975F-E847-8472-05E5F5FF3F33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113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55CF4-4B7E-41F5-84F6-11C91A639B81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2BE80-DED4-504D-BFB9-746F32330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45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Excel_Worksheet3.xls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 Cov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7" r="4242"/>
          <a:stretch/>
        </p:blipFill>
        <p:spPr>
          <a:xfrm>
            <a:off x="-1" y="0"/>
            <a:ext cx="9144001" cy="68556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957222">
            <a:off x="4078811" y="1698288"/>
            <a:ext cx="4360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rPr>
              <a:t>Briefing </a:t>
            </a:r>
          </a:p>
          <a:p>
            <a:pPr algn="ctr"/>
            <a:r>
              <a:rPr lang="en-US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rPr>
              <a:t>Special Appropriations Bill, 2019</a:t>
            </a:r>
          </a:p>
        </p:txBody>
      </p:sp>
    </p:spTree>
    <p:extLst>
      <p:ext uri="{BB962C8B-B14F-4D97-AF65-F5344CB8AC3E}">
        <p14:creationId xmlns:p14="http://schemas.microsoft.com/office/powerpoint/2010/main" xmlns="" val="107653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28614" y="439537"/>
            <a:ext cx="6215842" cy="6608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Eskom: 2019 Financial Position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606897"/>
              </p:ext>
            </p:extLst>
          </p:nvPr>
        </p:nvGraphicFramePr>
        <p:xfrm>
          <a:off x="726795" y="1514895"/>
          <a:ext cx="7683690" cy="4367289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3639351">
                  <a:extLst>
                    <a:ext uri="{9D8B030D-6E8A-4147-A177-3AD203B41FA5}">
                      <a16:colId xmlns:a16="http://schemas.microsoft.com/office/drawing/2014/main" xmlns="" val="3486437750"/>
                    </a:ext>
                  </a:extLst>
                </a:gridCol>
                <a:gridCol w="1348113">
                  <a:extLst>
                    <a:ext uri="{9D8B030D-6E8A-4147-A177-3AD203B41FA5}">
                      <a16:colId xmlns:a16="http://schemas.microsoft.com/office/drawing/2014/main" xmlns="" val="707304251"/>
                    </a:ext>
                  </a:extLst>
                </a:gridCol>
                <a:gridCol w="1348113">
                  <a:extLst>
                    <a:ext uri="{9D8B030D-6E8A-4147-A177-3AD203B41FA5}">
                      <a16:colId xmlns:a16="http://schemas.microsoft.com/office/drawing/2014/main" xmlns="" val="1760624704"/>
                    </a:ext>
                  </a:extLst>
                </a:gridCol>
                <a:gridCol w="1348113">
                  <a:extLst>
                    <a:ext uri="{9D8B030D-6E8A-4147-A177-3AD203B41FA5}">
                      <a16:colId xmlns:a16="http://schemas.microsoft.com/office/drawing/2014/main" xmlns="" val="754179631"/>
                    </a:ext>
                  </a:extLst>
                </a:gridCol>
              </a:tblGrid>
              <a:tr h="33273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R’ </a:t>
                      </a:r>
                      <a:r>
                        <a:rPr lang="en-US" sz="1400" u="none" strike="noStrike" dirty="0">
                          <a:effectLst/>
                        </a:rPr>
                        <a:t>Billion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3129959"/>
                  </a:ext>
                </a:extLst>
              </a:tr>
              <a:tr h="332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Financial Position (carrying values)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9944962"/>
                  </a:ext>
                </a:extLst>
              </a:tr>
              <a:tr h="3168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425969159"/>
                  </a:ext>
                </a:extLst>
              </a:tr>
              <a:tr h="316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Property Plant and </a:t>
                      </a:r>
                      <a:r>
                        <a:rPr lang="en-US" sz="1400" u="none" strike="noStrike" dirty="0" smtClean="0">
                          <a:effectLst/>
                        </a:rPr>
                        <a:t>Equipment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651,637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630,648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588,867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258040133"/>
                  </a:ext>
                </a:extLst>
              </a:tr>
              <a:tr h="316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Other Assets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33,516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27,419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33,464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3604267508"/>
                  </a:ext>
                </a:extLst>
              </a:tr>
              <a:tr h="316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Current assets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63,994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72,123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78,879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3992359433"/>
                  </a:ext>
                </a:extLst>
              </a:tr>
              <a:tr h="316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Other short term assets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8,871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8,926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8,799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9705182"/>
                  </a:ext>
                </a:extLst>
              </a:tr>
              <a:tr h="332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</a:t>
                      </a:r>
                      <a:r>
                        <a:rPr lang="en-US" sz="1400" u="none" strike="noStrike" dirty="0" smtClean="0">
                          <a:effectLst/>
                        </a:rPr>
                        <a:t>Assets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758,018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739,116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710,009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7873699"/>
                  </a:ext>
                </a:extLst>
              </a:tr>
              <a:tr h="33273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537567171"/>
                  </a:ext>
                </a:extLst>
              </a:tr>
              <a:tr h="316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Equity (Capital and Reserves)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153,094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170,336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175,942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434218530"/>
                  </a:ext>
                </a:extLst>
              </a:tr>
              <a:tr h="4853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Debt Security and borrowing (including short term)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440,610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388,684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355,300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2290530601"/>
                  </a:ext>
                </a:extLst>
              </a:tr>
              <a:tr h="316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Other liabilities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164,314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180,096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178,767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5240587"/>
                  </a:ext>
                </a:extLst>
              </a:tr>
              <a:tr h="332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Equity and Liability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758,018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739,116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710,009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8827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601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615" y="1147157"/>
            <a:ext cx="8215952" cy="58404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A" sz="2400" b="1" dirty="0" smtClean="0">
                <a:latin typeface="Century Gothic" panose="020B0502020202020204" pitchFamily="34" charset="0"/>
              </a:rPr>
              <a:t>Earnings </a:t>
            </a:r>
            <a:r>
              <a:rPr lang="en-ZA" sz="2400" b="1" dirty="0">
                <a:latin typeface="Century Gothic" panose="020B0502020202020204" pitchFamily="34" charset="0"/>
              </a:rPr>
              <a:t>from operations declined by 31% in 2019</a:t>
            </a:r>
            <a:endParaRPr lang="en-ZA" sz="28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Clr>
                <a:schemeClr val="accent6">
                  <a:lumMod val="75000"/>
                </a:schemeClr>
              </a:buClr>
            </a:pPr>
            <a:r>
              <a:rPr lang="en-ZA" sz="2300" dirty="0" smtClean="0">
                <a:latin typeface="Century Gothic" panose="020B0502020202020204" pitchFamily="34" charset="0"/>
              </a:rPr>
              <a:t>Electricity </a:t>
            </a:r>
            <a:r>
              <a:rPr lang="en-ZA" sz="2300" dirty="0">
                <a:latin typeface="Century Gothic" panose="020B0502020202020204" pitchFamily="34" charset="0"/>
              </a:rPr>
              <a:t>sales volume </a:t>
            </a:r>
            <a:r>
              <a:rPr lang="en-ZA" sz="2300" dirty="0" smtClean="0">
                <a:latin typeface="Century Gothic" panose="020B0502020202020204" pitchFamily="34" charset="0"/>
              </a:rPr>
              <a:t>declined: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</a:pPr>
            <a:r>
              <a:rPr lang="en-ZA" sz="2300" dirty="0">
                <a:latin typeface="Century Gothic" panose="020B0502020202020204" pitchFamily="34" charset="0"/>
              </a:rPr>
              <a:t> </a:t>
            </a:r>
            <a:r>
              <a:rPr lang="en-ZA" sz="2300" dirty="0" smtClean="0">
                <a:latin typeface="Century Gothic" panose="020B0502020202020204" pitchFamily="34" charset="0"/>
              </a:rPr>
              <a:t>On average by 0.4</a:t>
            </a:r>
            <a:r>
              <a:rPr lang="en-ZA" sz="2300" dirty="0">
                <a:latin typeface="Century Gothic" panose="020B0502020202020204" pitchFamily="34" charset="0"/>
              </a:rPr>
              <a:t>% </a:t>
            </a:r>
            <a:r>
              <a:rPr lang="en-ZA" sz="2300" dirty="0" smtClean="0">
                <a:latin typeface="Century Gothic" panose="020B0502020202020204" pitchFamily="34" charset="0"/>
              </a:rPr>
              <a:t>since 2013 and</a:t>
            </a:r>
            <a:endParaRPr lang="en-ZA" sz="23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</a:pPr>
            <a:r>
              <a:rPr lang="en-ZA" sz="2300" dirty="0" smtClean="0">
                <a:latin typeface="Century Gothic" panose="020B0502020202020204" pitchFamily="34" charset="0"/>
              </a:rPr>
              <a:t>1.8% in 2019 </a:t>
            </a:r>
          </a:p>
          <a:p>
            <a:pPr marL="171450" lvl="1">
              <a:lnSpc>
                <a:spcPct val="130000"/>
              </a:lnSpc>
              <a:spcBef>
                <a:spcPts val="750"/>
              </a:spcBef>
              <a:buClr>
                <a:schemeClr val="accent6">
                  <a:lumMod val="75000"/>
                </a:schemeClr>
              </a:buClr>
            </a:pPr>
            <a:r>
              <a:rPr lang="en-ZA" sz="2300" dirty="0">
                <a:latin typeface="Century Gothic" panose="020B0502020202020204" pitchFamily="34" charset="0"/>
              </a:rPr>
              <a:t>Decline in electricity sales led to decrease in production in Eskom generation </a:t>
            </a:r>
            <a:r>
              <a:rPr lang="en-ZA" sz="2300" dirty="0" smtClean="0">
                <a:latin typeface="Century Gothic" panose="020B0502020202020204" pitchFamily="34" charset="0"/>
              </a:rPr>
              <a:t>sources</a:t>
            </a:r>
          </a:p>
          <a:p>
            <a:pPr marL="171450" lvl="1">
              <a:lnSpc>
                <a:spcPct val="130000"/>
              </a:lnSpc>
              <a:spcBef>
                <a:spcPts val="750"/>
              </a:spcBef>
              <a:buClr>
                <a:schemeClr val="accent6">
                  <a:lumMod val="75000"/>
                </a:schemeClr>
              </a:buClr>
            </a:pPr>
            <a:r>
              <a:rPr lang="en-ZA" sz="2300" dirty="0">
                <a:latin typeface="Century Gothic" panose="020B0502020202020204" pitchFamily="34" charset="0"/>
              </a:rPr>
              <a:t>NERSA revenue tariffs unreflective of costs of sales and other </a:t>
            </a:r>
            <a:r>
              <a:rPr lang="en-ZA" sz="2300" dirty="0" smtClean="0">
                <a:latin typeface="Century Gothic" panose="020B0502020202020204" pitchFamily="34" charset="0"/>
              </a:rPr>
              <a:t>expenditure</a:t>
            </a:r>
          </a:p>
          <a:p>
            <a:pPr marL="171450" lvl="1">
              <a:lnSpc>
                <a:spcPct val="130000"/>
              </a:lnSpc>
              <a:spcBef>
                <a:spcPts val="750"/>
              </a:spcBef>
              <a:buClr>
                <a:schemeClr val="accent6">
                  <a:lumMod val="75000"/>
                </a:schemeClr>
              </a:buClr>
            </a:pPr>
            <a:r>
              <a:rPr lang="en-ZA" sz="2300" dirty="0" smtClean="0">
                <a:latin typeface="Century Gothic" panose="020B0502020202020204" pitchFamily="34" charset="0"/>
              </a:rPr>
              <a:t>Although revenue value increased by 3% since 2018 a significant </a:t>
            </a:r>
            <a:r>
              <a:rPr lang="en-ZA" sz="2300" dirty="0">
                <a:latin typeface="Century Gothic" panose="020B0502020202020204" pitchFamily="34" charset="0"/>
              </a:rPr>
              <a:t>increase in uncollectable revenue from invoiced customers in 2019 (R 8.4 billion) compared to 2018 (R3.1 billion</a:t>
            </a:r>
            <a:r>
              <a:rPr lang="en-ZA" sz="2300" dirty="0" smtClean="0">
                <a:latin typeface="Century Gothic" panose="020B0502020202020204" pitchFamily="34" charset="0"/>
              </a:rPr>
              <a:t>):</a:t>
            </a:r>
            <a:endParaRPr lang="en-ZA" sz="2300" dirty="0">
              <a:latin typeface="Century Gothic" panose="020B0502020202020204" pitchFamily="34" charset="0"/>
            </a:endParaRPr>
          </a:p>
          <a:p>
            <a:pPr marL="352425" lvl="1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2300" dirty="0">
                <a:latin typeface="Century Gothic" panose="020B0502020202020204" pitchFamily="34" charset="0"/>
              </a:rPr>
              <a:t>Lack of effective and appropriate steps to collect all revenue </a:t>
            </a:r>
            <a:r>
              <a:rPr lang="en-ZA" sz="2300" dirty="0" smtClean="0">
                <a:latin typeface="Century Gothic" panose="020B0502020202020204" pitchFamily="34" charset="0"/>
              </a:rPr>
              <a:t>due</a:t>
            </a:r>
          </a:p>
          <a:p>
            <a:pPr marL="352425" lvl="1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2300" dirty="0" smtClean="0">
                <a:latin typeface="Century Gothic" panose="020B0502020202020204" pitchFamily="34" charset="0"/>
              </a:rPr>
              <a:t>Municipal </a:t>
            </a:r>
            <a:r>
              <a:rPr lang="en-ZA" sz="2300" dirty="0">
                <a:latin typeface="Century Gothic" panose="020B0502020202020204" pitchFamily="34" charset="0"/>
              </a:rPr>
              <a:t>receivables (R8.8 billion) accounts for 40 % (2018: 39%) of Eskom electricity debtors (R21.9 </a:t>
            </a:r>
            <a:r>
              <a:rPr lang="en-ZA" sz="2300" dirty="0" smtClean="0">
                <a:latin typeface="Century Gothic" panose="020B0502020202020204" pitchFamily="34" charset="0"/>
              </a:rPr>
              <a:t>billion)</a:t>
            </a:r>
          </a:p>
          <a:p>
            <a:pPr marL="352425" lvl="1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2300" dirty="0" smtClean="0">
                <a:latin typeface="Century Gothic" panose="020B0502020202020204" pitchFamily="34" charset="0"/>
              </a:rPr>
              <a:t>Municipalities </a:t>
            </a:r>
            <a:r>
              <a:rPr lang="en-ZA" sz="2300" dirty="0">
                <a:latin typeface="Century Gothic" panose="020B0502020202020204" pitchFamily="34" charset="0"/>
              </a:rPr>
              <a:t>debtors increased by 13 % from 2018 </a:t>
            </a:r>
            <a:endParaRPr lang="en-ZA" sz="2300" dirty="0" smtClean="0">
              <a:latin typeface="Century Gothic" panose="020B0502020202020204" pitchFamily="34" charset="0"/>
            </a:endParaRPr>
          </a:p>
          <a:p>
            <a:pPr marL="352425" lvl="1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2300" dirty="0">
                <a:latin typeface="Century Gothic" panose="020B0502020202020204" pitchFamily="34" charset="0"/>
              </a:rPr>
              <a:t>L</a:t>
            </a:r>
            <a:r>
              <a:rPr lang="en-ZA" sz="2300" dirty="0" smtClean="0">
                <a:latin typeface="Century Gothic" panose="020B0502020202020204" pitchFamily="34" charset="0"/>
              </a:rPr>
              <a:t>ocal </a:t>
            </a:r>
            <a:r>
              <a:rPr lang="en-ZA" sz="2300" dirty="0">
                <a:latin typeface="Century Gothic" panose="020B0502020202020204" pitchFamily="34" charset="0"/>
              </a:rPr>
              <a:t>small power users consumes a large portion of electricity, but are a significant portion of uncollectable amounts (i.e. Soweto</a:t>
            </a:r>
            <a:r>
              <a:rPr lang="en-ZA" sz="2300" dirty="0" smtClean="0">
                <a:latin typeface="Century Gothic" panose="020B0502020202020204" pitchFamily="34" charset="0"/>
              </a:rPr>
              <a:t>)</a:t>
            </a:r>
            <a:endParaRPr lang="en-ZA" sz="23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endParaRPr lang="en-ZA" sz="2300" dirty="0">
              <a:latin typeface="Century Gothic" panose="020B0502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758892" cy="782030"/>
          </a:xfrm>
        </p:spPr>
        <p:txBody>
          <a:bodyPr/>
          <a:lstStyle/>
          <a:p>
            <a:r>
              <a:rPr lang="en-ZA" sz="3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Eskom: 2019 Financial Performance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4787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173709"/>
            <a:ext cx="7886700" cy="5684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800" b="1" dirty="0" smtClean="0">
                <a:latin typeface="Century Gothic" panose="020B0502020202020204" pitchFamily="34" charset="0"/>
              </a:rPr>
              <a:t>Expenditure</a:t>
            </a:r>
            <a:endParaRPr lang="en-ZA" sz="18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1800" dirty="0" smtClean="0">
                <a:latin typeface="Century Gothic" panose="020B0502020202020204" pitchFamily="34" charset="0"/>
              </a:rPr>
              <a:t>Overall production volume from Eskom generation sources declined in 2019 due to electricity volume sales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1800" dirty="0">
                <a:latin typeface="Century Gothic" panose="020B0502020202020204" pitchFamily="34" charset="0"/>
              </a:rPr>
              <a:t>IPPs generation </a:t>
            </a:r>
            <a:r>
              <a:rPr lang="en-ZA" sz="1800" dirty="0" smtClean="0">
                <a:latin typeface="Century Gothic" panose="020B0502020202020204" pitchFamily="34" charset="0"/>
              </a:rPr>
              <a:t>sources, however, increased </a:t>
            </a:r>
            <a:r>
              <a:rPr lang="en-ZA" sz="1800" dirty="0">
                <a:latin typeface="Century Gothic" panose="020B0502020202020204" pitchFamily="34" charset="0"/>
              </a:rPr>
              <a:t>by 18 % since </a:t>
            </a:r>
            <a:r>
              <a:rPr lang="en-ZA" sz="1800" dirty="0" smtClean="0">
                <a:latin typeface="Century Gothic" panose="020B0502020202020204" pitchFamily="34" charset="0"/>
              </a:rPr>
              <a:t>2018.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1600" dirty="0" smtClean="0">
                <a:latin typeface="Century Gothic" panose="020B0502020202020204" pitchFamily="34" charset="0"/>
              </a:rPr>
              <a:t>IPPs contribute </a:t>
            </a:r>
            <a:r>
              <a:rPr lang="en-ZA" sz="1600" dirty="0">
                <a:latin typeface="Century Gothic" panose="020B0502020202020204" pitchFamily="34" charset="0"/>
              </a:rPr>
              <a:t>5% (2018:4%) of energy that Eskom produces, but </a:t>
            </a:r>
            <a:endParaRPr lang="en-ZA" sz="1600" dirty="0" smtClean="0">
              <a:latin typeface="Century Gothic" panose="020B0502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1600" dirty="0" smtClean="0">
                <a:latin typeface="Century Gothic" panose="020B0502020202020204" pitchFamily="34" charset="0"/>
              </a:rPr>
              <a:t>IPPs account </a:t>
            </a:r>
            <a:r>
              <a:rPr lang="en-ZA" sz="1600" dirty="0">
                <a:latin typeface="Century Gothic" panose="020B0502020202020204" pitchFamily="34" charset="0"/>
              </a:rPr>
              <a:t>for 25% (2018:23%) of primary energy </a:t>
            </a:r>
            <a:r>
              <a:rPr lang="en-ZA" sz="1600" dirty="0" smtClean="0">
                <a:latin typeface="Century Gothic" panose="020B0502020202020204" pitchFamily="34" charset="0"/>
              </a:rPr>
              <a:t>costs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1800" dirty="0" smtClean="0">
                <a:latin typeface="Century Gothic" panose="020B0502020202020204" pitchFamily="34" charset="0"/>
              </a:rPr>
              <a:t>Eskom has seen a significant increase in primary energy costs since 2018: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1600" dirty="0" smtClean="0">
                <a:latin typeface="Century Gothic" panose="020B0502020202020204" pitchFamily="34" charset="0"/>
              </a:rPr>
              <a:t>Own generation increased by 15% (2018:5%) and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1600" dirty="0" smtClean="0">
                <a:latin typeface="Century Gothic" panose="020B0502020202020204" pitchFamily="34" charset="0"/>
              </a:rPr>
              <a:t>IPPs by 29% (2018: 2%) 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1600" dirty="0" smtClean="0">
                <a:latin typeface="Century Gothic" panose="020B0502020202020204" pitchFamily="34" charset="0"/>
              </a:rPr>
              <a:t>Increase </a:t>
            </a:r>
            <a:r>
              <a:rPr lang="en-ZA" sz="1600" dirty="0">
                <a:latin typeface="Century Gothic" panose="020B0502020202020204" pitchFamily="34" charset="0"/>
              </a:rPr>
              <a:t>in planned and unplanned maintenance of coal-fired </a:t>
            </a:r>
            <a:r>
              <a:rPr lang="en-ZA" sz="1600" dirty="0" smtClean="0">
                <a:latin typeface="Century Gothic" panose="020B0502020202020204" pitchFamily="34" charset="0"/>
              </a:rPr>
              <a:t>plant</a:t>
            </a:r>
          </a:p>
          <a:p>
            <a:pPr>
              <a:lnSpc>
                <a:spcPct val="13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1800" dirty="0">
                <a:latin typeface="Century Gothic" panose="020B0502020202020204" pitchFamily="34" charset="0"/>
              </a:rPr>
              <a:t>Employee </a:t>
            </a:r>
            <a:r>
              <a:rPr lang="en-ZA" sz="1800" dirty="0" smtClean="0">
                <a:latin typeface="Century Gothic" panose="020B0502020202020204" pitchFamily="34" charset="0"/>
              </a:rPr>
              <a:t>benefits increase </a:t>
            </a:r>
            <a:r>
              <a:rPr lang="en-ZA" sz="1800" dirty="0">
                <a:latin typeface="Century Gothic" panose="020B0502020202020204" pitchFamily="34" charset="0"/>
              </a:rPr>
              <a:t>by 13</a:t>
            </a:r>
            <a:r>
              <a:rPr lang="en-ZA" sz="1800" dirty="0" smtClean="0">
                <a:latin typeface="Century Gothic" panose="020B0502020202020204" pitchFamily="34" charset="0"/>
              </a:rPr>
              <a:t>% (3.8 billion)</a:t>
            </a:r>
            <a:endParaRPr lang="en-ZA" sz="1800" dirty="0">
              <a:latin typeface="Century Gothic" panose="020B0502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1600" dirty="0">
                <a:latin typeface="Century Gothic" panose="020B0502020202020204" pitchFamily="34" charset="0"/>
              </a:rPr>
              <a:t>Due to largely pension benefits increased by R1,1 billion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1600" dirty="0">
                <a:latin typeface="Century Gothic" panose="020B0502020202020204" pitchFamily="34" charset="0"/>
              </a:rPr>
              <a:t>Salaries increase by 7% (2018: 5%)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endParaRPr lang="en-ZA" sz="19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endParaRPr lang="en-ZA" sz="1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52097"/>
            <a:ext cx="8007350" cy="921612"/>
          </a:xfrm>
        </p:spPr>
        <p:txBody>
          <a:bodyPr>
            <a:normAutofit/>
          </a:bodyPr>
          <a:lstStyle/>
          <a:p>
            <a:r>
              <a:rPr lang="en-ZA" sz="3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Eskom: 2019 Financial </a:t>
            </a:r>
            <a:r>
              <a:rPr lang="en-ZA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Performance </a:t>
            </a:r>
            <a:r>
              <a:rPr lang="en-ZA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(cont.) 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xmlns="" val="2848750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12" y="1205345"/>
            <a:ext cx="8287789" cy="5454762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1800" dirty="0" smtClean="0">
                <a:latin typeface="Century Gothic" panose="020B0502020202020204" pitchFamily="34" charset="0"/>
              </a:rPr>
              <a:t>Finance </a:t>
            </a:r>
            <a:r>
              <a:rPr lang="en-ZA" sz="1800" dirty="0">
                <a:latin typeface="Century Gothic" panose="020B0502020202020204" pitchFamily="34" charset="0"/>
              </a:rPr>
              <a:t>costs increased by 16</a:t>
            </a:r>
            <a:r>
              <a:rPr lang="en-ZA" sz="1800" dirty="0" smtClean="0">
                <a:latin typeface="Century Gothic" panose="020B0502020202020204" pitchFamily="34" charset="0"/>
              </a:rPr>
              <a:t>%:</a:t>
            </a:r>
            <a:endParaRPr lang="en-ZA" sz="1800" dirty="0">
              <a:latin typeface="Century Gothic" panose="020B0502020202020204" pitchFamily="34" charset="0"/>
            </a:endParaRPr>
          </a:p>
          <a:p>
            <a:pPr marL="355600" lvl="2">
              <a:lnSpc>
                <a:spcPct val="110000"/>
              </a:lnSpc>
              <a:spcBef>
                <a:spcPts val="750"/>
              </a:spcBef>
              <a:buClr>
                <a:schemeClr val="accent6">
                  <a:lumMod val="75000"/>
                </a:schemeClr>
              </a:buClr>
            </a:pPr>
            <a:r>
              <a:rPr lang="en-ZA" sz="1800" dirty="0">
                <a:latin typeface="Century Gothic" panose="020B0502020202020204" pitchFamily="34" charset="0"/>
              </a:rPr>
              <a:t>Continuous growth in both short and long-term borrowing</a:t>
            </a:r>
          </a:p>
          <a:p>
            <a:pPr marL="355600" lvl="2">
              <a:lnSpc>
                <a:spcPct val="110000"/>
              </a:lnSpc>
              <a:spcBef>
                <a:spcPts val="750"/>
              </a:spcBef>
              <a:buClr>
                <a:schemeClr val="accent6">
                  <a:lumMod val="75000"/>
                </a:schemeClr>
              </a:buClr>
            </a:pPr>
            <a:r>
              <a:rPr lang="en-ZA" sz="1800" dirty="0">
                <a:latin typeface="Century Gothic" panose="020B0502020202020204" pitchFamily="34" charset="0"/>
              </a:rPr>
              <a:t>Cash interest cover ratio continue to deteriorated further ( 2019: 0.9, 2018:1.2 and 2017:1.73)</a:t>
            </a:r>
          </a:p>
          <a:p>
            <a:pPr marL="355600" lvl="2">
              <a:lnSpc>
                <a:spcPct val="110000"/>
              </a:lnSpc>
              <a:spcBef>
                <a:spcPts val="750"/>
              </a:spcBef>
              <a:buClr>
                <a:schemeClr val="accent6">
                  <a:lumMod val="75000"/>
                </a:schemeClr>
              </a:buClr>
            </a:pPr>
            <a:r>
              <a:rPr lang="en-ZA" sz="1800" dirty="0">
                <a:latin typeface="Century Gothic" panose="020B0502020202020204" pitchFamily="34" charset="0"/>
              </a:rPr>
              <a:t>Debt service cover ratio declined 2019: 0.5 and 2018: 0.9</a:t>
            </a:r>
          </a:p>
          <a:p>
            <a:pPr marL="171450" lvl="1">
              <a:lnSpc>
                <a:spcPct val="13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dirty="0">
                <a:latin typeface="Century Gothic" panose="020B0502020202020204" pitchFamily="34" charset="0"/>
              </a:rPr>
              <a:t>Depreciation increased by more than 20%</a:t>
            </a:r>
          </a:p>
          <a:p>
            <a:pPr marL="355600" lvl="2">
              <a:lnSpc>
                <a:spcPct val="110000"/>
              </a:lnSpc>
              <a:spcBef>
                <a:spcPts val="750"/>
              </a:spcBef>
              <a:buClr>
                <a:schemeClr val="accent6">
                  <a:lumMod val="75000"/>
                </a:schemeClr>
              </a:buClr>
            </a:pPr>
            <a:r>
              <a:rPr lang="en-US" sz="1800" dirty="0" smtClean="0">
                <a:latin typeface="Century Gothic" panose="020B0502020202020204" pitchFamily="34" charset="0"/>
              </a:rPr>
              <a:t>New </a:t>
            </a:r>
            <a:r>
              <a:rPr lang="en-US" sz="1800" dirty="0">
                <a:latin typeface="Century Gothic" panose="020B0502020202020204" pitchFamily="34" charset="0"/>
              </a:rPr>
              <a:t>commissioned plant (assets) were </a:t>
            </a:r>
            <a:r>
              <a:rPr lang="en-US" sz="1800" dirty="0" err="1">
                <a:latin typeface="Century Gothic" panose="020B0502020202020204" pitchFamily="34" charset="0"/>
              </a:rPr>
              <a:t>capitalised</a:t>
            </a:r>
            <a:r>
              <a:rPr lang="en-US" sz="1800" dirty="0">
                <a:latin typeface="Century Gothic" panose="020B0502020202020204" pitchFamily="34" charset="0"/>
              </a:rPr>
              <a:t> in 2018 of R112 billion into Eskom Assets, lead to higher depreciation 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 marL="355600" lvl="2">
              <a:lnSpc>
                <a:spcPct val="110000"/>
              </a:lnSpc>
              <a:spcBef>
                <a:spcPts val="750"/>
              </a:spcBef>
              <a:buClr>
                <a:schemeClr val="accent6">
                  <a:lumMod val="75000"/>
                </a:schemeClr>
              </a:buClr>
            </a:pPr>
            <a:r>
              <a:rPr lang="en-US" sz="1800" dirty="0" smtClean="0">
                <a:latin typeface="Century Gothic" panose="020B0502020202020204" pitchFamily="34" charset="0"/>
              </a:rPr>
              <a:t>Increase </a:t>
            </a:r>
            <a:r>
              <a:rPr lang="en-US" sz="1800" dirty="0">
                <a:latin typeface="Century Gothic" panose="020B0502020202020204" pitchFamily="34" charset="0"/>
              </a:rPr>
              <a:t>assets value led to 29% increase in depreciation expenditure in 2019 and contributing to lack of loss in financial </a:t>
            </a:r>
            <a:r>
              <a:rPr lang="en-US" sz="1800" dirty="0" smtClean="0">
                <a:latin typeface="Century Gothic" panose="020B0502020202020204" pitchFamily="34" charset="0"/>
              </a:rPr>
              <a:t>statements</a:t>
            </a:r>
          </a:p>
          <a:p>
            <a:pPr marL="355600" lvl="2">
              <a:lnSpc>
                <a:spcPct val="110000"/>
              </a:lnSpc>
              <a:spcBef>
                <a:spcPts val="750"/>
              </a:spcBef>
              <a:buClr>
                <a:schemeClr val="accent6">
                  <a:lumMod val="75000"/>
                </a:schemeClr>
              </a:buClr>
            </a:pPr>
            <a:r>
              <a:rPr lang="en-US" sz="1800" dirty="0" smtClean="0">
                <a:latin typeface="Century Gothic" panose="020B0502020202020204" pitchFamily="34" charset="0"/>
              </a:rPr>
              <a:t>Depreciation </a:t>
            </a:r>
            <a:r>
              <a:rPr lang="en-US" sz="1800" dirty="0">
                <a:latin typeface="Century Gothic" panose="020B0502020202020204" pitchFamily="34" charset="0"/>
              </a:rPr>
              <a:t>expenditure expected to increase significantly as more plants are </a:t>
            </a:r>
            <a:r>
              <a:rPr lang="en-US" sz="1800" dirty="0" err="1">
                <a:latin typeface="Century Gothic" panose="020B0502020202020204" pitchFamily="34" charset="0"/>
              </a:rPr>
              <a:t>capitalised</a:t>
            </a:r>
            <a:r>
              <a:rPr lang="en-US" sz="1800" dirty="0">
                <a:latin typeface="Century Gothic" panose="020B0502020202020204" pitchFamily="34" charset="0"/>
              </a:rPr>
              <a:t> in the assets books</a:t>
            </a:r>
          </a:p>
          <a:p>
            <a:pPr marL="355600" lvl="1">
              <a:lnSpc>
                <a:spcPct val="110000"/>
              </a:lnSpc>
              <a:spcBef>
                <a:spcPts val="0"/>
              </a:spcBef>
            </a:pPr>
            <a:endParaRPr lang="en-ZA" sz="1600" dirty="0"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5513" y="324197"/>
            <a:ext cx="8287789" cy="881148"/>
          </a:xfrm>
        </p:spPr>
        <p:txBody>
          <a:bodyPr>
            <a:normAutofit/>
          </a:bodyPr>
          <a:lstStyle/>
          <a:p>
            <a:r>
              <a:rPr lang="en-ZA" sz="3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Eskom: 2019 Financial </a:t>
            </a:r>
            <a:r>
              <a:rPr lang="en-ZA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Performance </a:t>
            </a:r>
            <a:r>
              <a:rPr lang="en-ZA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(cont.) 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xmlns="" val="4257835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7250" y="143339"/>
            <a:ext cx="6578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Cost</a:t>
            </a:r>
            <a:r>
              <a:rPr lang="en-ZA" sz="4000" dirty="0" smtClean="0"/>
              <a:t> </a:t>
            </a:r>
            <a:r>
              <a:rPr lang="en-ZA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of debt </a:t>
            </a:r>
            <a:r>
              <a:rPr lang="en-ZA" sz="3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in </a:t>
            </a:r>
            <a:r>
              <a:rPr lang="en-ZA" sz="3200" dirty="0" err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R’million</a:t>
            </a:r>
            <a:endParaRPr lang="en-ZA" sz="32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518984" y="853023"/>
          <a:ext cx="8167816" cy="448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7904792"/>
              </p:ext>
            </p:extLst>
          </p:nvPr>
        </p:nvGraphicFramePr>
        <p:xfrm>
          <a:off x="857250" y="1123949"/>
          <a:ext cx="7829550" cy="4651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2100" y="5987018"/>
            <a:ext cx="716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rgbClr val="FF0000"/>
                </a:solidFill>
              </a:rPr>
              <a:t>I</a:t>
            </a:r>
            <a:r>
              <a:rPr lang="en-ZA" sz="2800" b="1" dirty="0" smtClean="0">
                <a:solidFill>
                  <a:srgbClr val="FF0000"/>
                </a:solidFill>
              </a:rPr>
              <a:t>nterest cover  ratio = -5.5</a:t>
            </a:r>
            <a:endParaRPr lang="en-Z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4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13" y="1443297"/>
            <a:ext cx="8287790" cy="52031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1800" dirty="0" smtClean="0">
                <a:latin typeface="Century Gothic" panose="020B0502020202020204" pitchFamily="34" charset="0"/>
              </a:rPr>
              <a:t>EBITDA </a:t>
            </a:r>
            <a:r>
              <a:rPr lang="en-ZA" sz="1800" dirty="0">
                <a:latin typeface="Century Gothic" panose="020B0502020202020204" pitchFamily="34" charset="0"/>
              </a:rPr>
              <a:t>deteriorated by </a:t>
            </a:r>
            <a:r>
              <a:rPr lang="en-ZA" sz="1800" dirty="0" smtClean="0">
                <a:latin typeface="Century Gothic" panose="020B0502020202020204" pitchFamily="34" charset="0"/>
              </a:rPr>
              <a:t>31% </a:t>
            </a:r>
            <a:r>
              <a:rPr lang="en-ZA" sz="1800" dirty="0">
                <a:latin typeface="Century Gothic" panose="020B0502020202020204" pitchFamily="34" charset="0"/>
              </a:rPr>
              <a:t>(</a:t>
            </a:r>
            <a:r>
              <a:rPr lang="en-ZA" sz="1800" dirty="0" smtClean="0">
                <a:latin typeface="Century Gothic" panose="020B0502020202020204" pitchFamily="34" charset="0"/>
              </a:rPr>
              <a:t>2018: </a:t>
            </a:r>
            <a:r>
              <a:rPr lang="en-ZA" sz="1800" dirty="0">
                <a:latin typeface="Century Gothic" panose="020B0502020202020204" pitchFamily="34" charset="0"/>
              </a:rPr>
              <a:t>R45.4 billion, </a:t>
            </a:r>
            <a:r>
              <a:rPr lang="en-ZA" sz="1800" dirty="0" smtClean="0">
                <a:latin typeface="Century Gothic" panose="020B0502020202020204" pitchFamily="34" charset="0"/>
              </a:rPr>
              <a:t>2019: </a:t>
            </a:r>
            <a:r>
              <a:rPr lang="en-ZA" sz="1800" dirty="0">
                <a:latin typeface="Century Gothic" panose="020B0502020202020204" pitchFamily="34" charset="0"/>
              </a:rPr>
              <a:t>R31.5 </a:t>
            </a:r>
            <a:r>
              <a:rPr lang="en-ZA" sz="1800" dirty="0" smtClean="0">
                <a:latin typeface="Century Gothic" panose="020B0502020202020204" pitchFamily="34" charset="0"/>
              </a:rPr>
              <a:t>billion)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1800" dirty="0" smtClean="0">
                <a:latin typeface="Century Gothic" panose="020B0502020202020204" pitchFamily="34" charset="0"/>
              </a:rPr>
              <a:t>EBITDA </a:t>
            </a:r>
            <a:r>
              <a:rPr lang="en-ZA" sz="1800" dirty="0">
                <a:latin typeface="Century Gothic" panose="020B0502020202020204" pitchFamily="34" charset="0"/>
              </a:rPr>
              <a:t>margin deteriorated  to </a:t>
            </a:r>
            <a:r>
              <a:rPr lang="en-ZA" sz="1800" dirty="0" smtClean="0">
                <a:latin typeface="Century Gothic" panose="020B0502020202020204" pitchFamily="34" charset="0"/>
              </a:rPr>
              <a:t>17.51% </a:t>
            </a:r>
            <a:r>
              <a:rPr lang="en-ZA" sz="1800" dirty="0">
                <a:latin typeface="Century Gothic" panose="020B0502020202020204" pitchFamily="34" charset="0"/>
              </a:rPr>
              <a:t>(</a:t>
            </a:r>
            <a:r>
              <a:rPr lang="en-ZA" sz="1800" dirty="0" smtClean="0">
                <a:latin typeface="Century Gothic" panose="020B0502020202020204" pitchFamily="34" charset="0"/>
              </a:rPr>
              <a:t>2018: 25.57%) </a:t>
            </a:r>
            <a:r>
              <a:rPr lang="en-ZA" sz="1800" dirty="0">
                <a:latin typeface="Century Gothic" panose="020B0502020202020204" pitchFamily="34" charset="0"/>
              </a:rPr>
              <a:t>and 21.19% in </a:t>
            </a:r>
            <a:r>
              <a:rPr lang="en-ZA" sz="1800" dirty="0" smtClean="0">
                <a:latin typeface="Century Gothic" panose="020B0502020202020204" pitchFamily="34" charset="0"/>
              </a:rPr>
              <a:t>2017  </a:t>
            </a:r>
            <a:endParaRPr lang="en-ZA" sz="18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1800" dirty="0">
                <a:latin typeface="Century Gothic" panose="020B0502020202020204" pitchFamily="34" charset="0"/>
              </a:rPr>
              <a:t>Unable to raise funds from the market </a:t>
            </a:r>
            <a:r>
              <a:rPr lang="en-ZA" sz="1800" dirty="0" smtClean="0">
                <a:latin typeface="Century Gothic" panose="020B0502020202020204" pitchFamily="34" charset="0"/>
              </a:rPr>
              <a:t>due to:</a:t>
            </a:r>
          </a:p>
          <a:p>
            <a:pPr marL="363538" lvl="1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dirty="0" smtClean="0">
                <a:latin typeface="Century Gothic" panose="020B0502020202020204" pitchFamily="34" charset="0"/>
              </a:rPr>
              <a:t>Lack </a:t>
            </a:r>
            <a:r>
              <a:rPr lang="en-ZA" dirty="0">
                <a:latin typeface="Century Gothic" panose="020B0502020202020204" pitchFamily="34" charset="0"/>
              </a:rPr>
              <a:t>of confidence in AFS (irregular expenditure, governance issues, uncertainty over restructure);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1800" dirty="0">
                <a:latin typeface="Century Gothic" panose="020B0502020202020204" pitchFamily="34" charset="0"/>
              </a:rPr>
              <a:t>Deterioration of plant performance led to use of IPP OCGT (diesel</a:t>
            </a:r>
            <a:r>
              <a:rPr lang="en-ZA" sz="1800" dirty="0" smtClean="0">
                <a:latin typeface="Century Gothic" panose="020B0502020202020204" pitchFamily="34" charset="0"/>
              </a:rPr>
              <a:t>)</a:t>
            </a:r>
            <a:endParaRPr lang="en-ZA" sz="18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1800" dirty="0">
                <a:latin typeface="Century Gothic" panose="020B0502020202020204" pitchFamily="34" charset="0"/>
              </a:rPr>
              <a:t>Material uncertainty related to going concern:</a:t>
            </a:r>
          </a:p>
          <a:p>
            <a:pPr marL="363538" lvl="1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dirty="0" smtClean="0">
                <a:latin typeface="Century Gothic" panose="020B0502020202020204" pitchFamily="34" charset="0"/>
              </a:rPr>
              <a:t>Eskom incurred loss of R21 billion;</a:t>
            </a:r>
          </a:p>
          <a:p>
            <a:pPr marL="363538" lvl="1"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ZA" dirty="0" smtClean="0">
                <a:latin typeface="Century Gothic" panose="020B0502020202020204" pitchFamily="34" charset="0"/>
              </a:rPr>
              <a:t>Current liabilities exceed current assets by R44 billion (2018: R21 billion)</a:t>
            </a:r>
          </a:p>
          <a:p>
            <a:pPr marL="363538" lvl="1"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ZA" dirty="0" smtClean="0">
                <a:latin typeface="Century Gothic" panose="020B0502020202020204" pitchFamily="34" charset="0"/>
              </a:rPr>
              <a:t>The impact of reduced generation performance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1800" dirty="0">
                <a:latin typeface="Century Gothic" panose="020B0502020202020204" pitchFamily="34" charset="0"/>
              </a:rPr>
              <a:t>Eskom see government support (cash injection in particular) as part of turnaround strategy, and income for the entity</a:t>
            </a:r>
          </a:p>
          <a:p>
            <a:pPr marL="20638"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endParaRPr lang="en-ZA" sz="1800" dirty="0"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5513" y="342187"/>
            <a:ext cx="8287789" cy="88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Eskom: 2019 Financial Performance </a:t>
            </a:r>
            <a:r>
              <a:rPr lang="en-ZA" sz="18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(cont.)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xmlns="" val="68167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4296" y="371061"/>
            <a:ext cx="765105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en-ZA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Ability to repay debt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864296" y="1127341"/>
          <a:ext cx="7427933" cy="487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5706582"/>
              </p:ext>
            </p:extLst>
          </p:nvPr>
        </p:nvGraphicFramePr>
        <p:xfrm>
          <a:off x="864296" y="1127341"/>
          <a:ext cx="7127309" cy="438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4223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19366" y="321941"/>
            <a:ext cx="673507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en-ZA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Debt trend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76361672"/>
              </p:ext>
            </p:extLst>
          </p:nvPr>
        </p:nvGraphicFramePr>
        <p:xfrm>
          <a:off x="726510" y="1127341"/>
          <a:ext cx="7427933" cy="487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287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sz="3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 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en-ZA" sz="2000" dirty="0" smtClean="0">
                <a:latin typeface="Century Gothic" panose="020B0502020202020204" pitchFamily="34" charset="0"/>
              </a:rPr>
              <a:t>Funds for </a:t>
            </a:r>
            <a:r>
              <a:rPr lang="en-ZA" sz="2000" dirty="0">
                <a:latin typeface="Century Gothic" panose="020B0502020202020204" pitchFamily="34" charset="0"/>
              </a:rPr>
              <a:t>financial obligations are appropriated, in addition to the funds provided in the 2019 Budget for the restructuring of </a:t>
            </a:r>
            <a:r>
              <a:rPr lang="en-ZA" sz="2000" dirty="0" smtClean="0">
                <a:latin typeface="Century Gothic" panose="020B0502020202020204" pitchFamily="34" charset="0"/>
              </a:rPr>
              <a:t>Eskom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en-ZA" sz="2000" dirty="0" smtClean="0">
                <a:latin typeface="Century Gothic" panose="020B0502020202020204" pitchFamily="34" charset="0"/>
              </a:rPr>
              <a:t>Funds already</a:t>
            </a:r>
            <a:r>
              <a:rPr lang="en-US" sz="2000" dirty="0" smtClean="0">
                <a:latin typeface="Century Gothic" panose="020B0502020202020204" pitchFamily="34" charset="0"/>
              </a:rPr>
              <a:t> appropriated </a:t>
            </a:r>
            <a:r>
              <a:rPr lang="en-US" sz="2000" dirty="0">
                <a:latin typeface="Century Gothic" panose="020B0502020202020204" pitchFamily="34" charset="0"/>
              </a:rPr>
              <a:t>for </a:t>
            </a:r>
            <a:r>
              <a:rPr lang="en-US" sz="2000" dirty="0" smtClean="0">
                <a:latin typeface="Century Gothic" panose="020B0502020202020204" pitchFamily="34" charset="0"/>
              </a:rPr>
              <a:t>2020/21</a:t>
            </a:r>
            <a:endParaRPr lang="en-ZA" sz="20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en-ZA" sz="2000" dirty="0" smtClean="0">
                <a:latin typeface="Century Gothic" panose="020B0502020202020204" pitchFamily="34" charset="0"/>
              </a:rPr>
              <a:t>Responsibilities of Public Enterprises: To make the transfer. Not clear of its mandated responsibilities.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en-ZA" sz="2000" dirty="0" smtClean="0">
                <a:latin typeface="Century Gothic" panose="020B0502020202020204" pitchFamily="34" charset="0"/>
              </a:rPr>
              <a:t>Responsibilities of National Treasury: Monitor conditions for the transfer of funds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en-ZA" sz="2000" dirty="0" smtClean="0">
                <a:latin typeface="Century Gothic" panose="020B0502020202020204" pitchFamily="34" charset="0"/>
              </a:rPr>
              <a:t>Eskom’s financial position makes it difficult to raise funds from the market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en-US" sz="2000" dirty="0">
                <a:latin typeface="Century Gothic" panose="020B0502020202020204" pitchFamily="34" charset="0"/>
              </a:rPr>
              <a:t>Eskom see government support (cash injection in particular) as part of turnaround strategy, and income for the entity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endParaRPr lang="en-ZA" sz="20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endParaRPr lang="en-ZA" sz="20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endParaRPr lang="en-ZA" sz="20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endParaRPr lang="en-ZA" sz="2000" dirty="0">
              <a:latin typeface="Century Gothic" panose="020B0502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5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3762"/>
            <a:ext cx="7886700" cy="1325563"/>
          </a:xfrm>
        </p:spPr>
        <p:txBody>
          <a:bodyPr>
            <a:normAutofit/>
          </a:bodyPr>
          <a:lstStyle/>
          <a:p>
            <a:r>
              <a:rPr lang="en-ZA" sz="36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688006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ZA" sz="2000" dirty="0" smtClean="0">
                <a:latin typeface="Century Gothic" panose="020B0502020202020204" pitchFamily="34" charset="0"/>
              </a:rPr>
              <a:t>Introduction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ZA" sz="2000" dirty="0" smtClean="0">
                <a:latin typeface="Century Gothic" panose="020B0502020202020204" pitchFamily="34" charset="0"/>
              </a:rPr>
              <a:t>The Financial situation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ZA" sz="2000" dirty="0" smtClean="0">
                <a:latin typeface="Century Gothic" panose="020B0502020202020204" pitchFamily="34" charset="0"/>
              </a:rPr>
              <a:t>The purpose and responsibilities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ZA" sz="2000" dirty="0" smtClean="0">
                <a:latin typeface="Century Gothic" panose="020B0502020202020204" pitchFamily="34" charset="0"/>
              </a:rPr>
              <a:t>The conditions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ZA" sz="2000" dirty="0" smtClean="0">
                <a:latin typeface="Century Gothic" panose="020B0502020202020204" pitchFamily="34" charset="0"/>
              </a:rPr>
              <a:t>Eskom: Financial position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ZA" sz="2000" dirty="0" smtClean="0">
                <a:latin typeface="Century Gothic" panose="020B0502020202020204" pitchFamily="34" charset="0"/>
              </a:rPr>
              <a:t>Eskom</a:t>
            </a:r>
            <a:r>
              <a:rPr lang="en-ZA" sz="2000" dirty="0">
                <a:latin typeface="Century Gothic" panose="020B0502020202020204" pitchFamily="34" charset="0"/>
              </a:rPr>
              <a:t>: 2019 Financial </a:t>
            </a:r>
            <a:r>
              <a:rPr lang="en-ZA" sz="2000" dirty="0" smtClean="0">
                <a:latin typeface="Century Gothic" panose="020B0502020202020204" pitchFamily="34" charset="0"/>
              </a:rPr>
              <a:t>Performance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ZA" sz="2000" dirty="0" smtClean="0">
                <a:latin typeface="Century Gothic" panose="020B0502020202020204" pitchFamily="34" charset="0"/>
              </a:rPr>
              <a:t>Debt trends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ZA" sz="2000" dirty="0" smtClean="0">
                <a:latin typeface="Century Gothic" panose="020B0502020202020204" pitchFamily="34" charset="0"/>
              </a:rPr>
              <a:t>Ability to repay debt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ZA" sz="2000" dirty="0" smtClean="0">
                <a:latin typeface="Century Gothic" panose="020B0502020202020204" pitchFamily="34" charset="0"/>
              </a:rPr>
              <a:t>Cost of debt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ZA" sz="2000" dirty="0" smtClean="0">
                <a:latin typeface="Century Gothic" panose="020B0502020202020204" pitchFamily="34" charset="0"/>
              </a:rPr>
              <a:t>In summary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ZA" sz="2000" dirty="0" smtClean="0">
              <a:latin typeface="Century Gothic" panose="020B0502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ZA" sz="2000" dirty="0" smtClean="0">
              <a:latin typeface="Century Gothic" panose="020B0502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ZA" sz="2000" dirty="0" smtClean="0">
              <a:latin typeface="Century Gothic" panose="020B0502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ZA" sz="2000" dirty="0" smtClean="0">
              <a:latin typeface="Century Gothic" panose="020B0502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ZA" sz="2000" dirty="0" smtClean="0">
              <a:latin typeface="Century Gothic" panose="020B0502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4108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25" y="272955"/>
            <a:ext cx="7886700" cy="953710"/>
          </a:xfrm>
        </p:spPr>
        <p:txBody>
          <a:bodyPr/>
          <a:lstStyle/>
          <a:p>
            <a:r>
              <a:rPr lang="en-ZA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25" y="1392072"/>
            <a:ext cx="8146007" cy="48040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>
                <a:latin typeface="Century Gothic" panose="020B0502020202020204" pitchFamily="34" charset="0"/>
              </a:rPr>
              <a:t>Eskom’s </a:t>
            </a:r>
            <a:r>
              <a:rPr lang="en-US" sz="2000" dirty="0">
                <a:latin typeface="Century Gothic" panose="020B0502020202020204" pitchFamily="34" charset="0"/>
              </a:rPr>
              <a:t>debt reliant liquidity situation is a result </a:t>
            </a:r>
            <a:r>
              <a:rPr lang="en-US" sz="2000" dirty="0" smtClean="0">
                <a:latin typeface="Century Gothic" panose="020B0502020202020204" pitchFamily="34" charset="0"/>
              </a:rPr>
              <a:t>of:</a:t>
            </a:r>
          </a:p>
          <a:p>
            <a:pPr marL="355600" lvl="1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1700" dirty="0" smtClean="0">
                <a:latin typeface="Century Gothic" panose="020B0502020202020204" pitchFamily="34" charset="0"/>
              </a:rPr>
              <a:t>Poor interest </a:t>
            </a:r>
            <a:r>
              <a:rPr lang="en-US" sz="1700" dirty="0">
                <a:latin typeface="Century Gothic" panose="020B0502020202020204" pitchFamily="34" charset="0"/>
              </a:rPr>
              <a:t>coverage of its revenue, </a:t>
            </a:r>
            <a:endParaRPr lang="en-US" sz="1700" dirty="0" smtClean="0">
              <a:latin typeface="Century Gothic" panose="020B0502020202020204" pitchFamily="34" charset="0"/>
            </a:endParaRPr>
          </a:p>
          <a:p>
            <a:pPr marL="355600" lvl="1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1700" dirty="0" smtClean="0">
                <a:latin typeface="Century Gothic" panose="020B0502020202020204" pitchFamily="34" charset="0"/>
              </a:rPr>
              <a:t>Decline in </a:t>
            </a:r>
            <a:r>
              <a:rPr lang="en-US" sz="1700" dirty="0">
                <a:latin typeface="Century Gothic" panose="020B0502020202020204" pitchFamily="34" charset="0"/>
              </a:rPr>
              <a:t>sales volumes year-to-date, </a:t>
            </a:r>
            <a:endParaRPr lang="en-US" sz="1700" dirty="0" smtClean="0">
              <a:latin typeface="Century Gothic" panose="020B0502020202020204" pitchFamily="34" charset="0"/>
            </a:endParaRPr>
          </a:p>
          <a:p>
            <a:pPr marL="355600" lvl="1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1700" dirty="0" smtClean="0">
                <a:latin typeface="Century Gothic" panose="020B0502020202020204" pitchFamily="34" charset="0"/>
              </a:rPr>
              <a:t>Cost of </a:t>
            </a:r>
            <a:r>
              <a:rPr lang="en-US" sz="1700" dirty="0">
                <a:latin typeface="Century Gothic" panose="020B0502020202020204" pitchFamily="34" charset="0"/>
              </a:rPr>
              <a:t>primary </a:t>
            </a:r>
            <a:r>
              <a:rPr lang="en-US" sz="1700" dirty="0" smtClean="0">
                <a:latin typeface="Century Gothic" panose="020B0502020202020204" pitchFamily="34" charset="0"/>
              </a:rPr>
              <a:t>energy</a:t>
            </a:r>
          </a:p>
          <a:p>
            <a:pPr marL="355600" lvl="1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1700" dirty="0" smtClean="0">
                <a:latin typeface="Century Gothic" panose="020B0502020202020204" pitchFamily="34" charset="0"/>
              </a:rPr>
              <a:t>High debt service cost </a:t>
            </a:r>
          </a:p>
          <a:p>
            <a:pPr marL="355600" lvl="1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1700" dirty="0" smtClean="0">
                <a:latin typeface="Century Gothic" panose="020B0502020202020204" pitchFamily="34" charset="0"/>
              </a:rPr>
              <a:t>High employee </a:t>
            </a:r>
            <a:r>
              <a:rPr lang="en-US" sz="1700" dirty="0">
                <a:latin typeface="Century Gothic" panose="020B0502020202020204" pitchFamily="34" charset="0"/>
              </a:rPr>
              <a:t>costs </a:t>
            </a:r>
            <a:endParaRPr lang="en-US" sz="1700" dirty="0" smtClean="0">
              <a:latin typeface="Century Gothic" panose="020B0502020202020204" pitchFamily="34" charset="0"/>
            </a:endParaRPr>
          </a:p>
          <a:p>
            <a:pPr marL="355600" lvl="1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1700" dirty="0" smtClean="0">
                <a:latin typeface="Century Gothic" panose="020B0502020202020204" pitchFamily="34" charset="0"/>
              </a:rPr>
              <a:t>Continuing cost </a:t>
            </a:r>
            <a:r>
              <a:rPr lang="en-US" sz="1700" dirty="0">
                <a:latin typeface="Century Gothic" panose="020B0502020202020204" pitchFamily="34" charset="0"/>
              </a:rPr>
              <a:t>escalations of the new build </a:t>
            </a:r>
            <a:r>
              <a:rPr lang="en-US" sz="1700" dirty="0" err="1">
                <a:latin typeface="Century Gothic" panose="020B0502020202020204" pitchFamily="34" charset="0"/>
              </a:rPr>
              <a:t>programme</a:t>
            </a:r>
            <a:r>
              <a:rPr lang="en-US" sz="1700" dirty="0">
                <a:latin typeface="Century Gothic" panose="020B0502020202020204" pitchFamily="34" charset="0"/>
              </a:rPr>
              <a:t> due to </a:t>
            </a:r>
            <a:r>
              <a:rPr lang="en-US" sz="1700" dirty="0" smtClean="0">
                <a:latin typeface="Century Gothic" panose="020B0502020202020204" pitchFamily="34" charset="0"/>
              </a:rPr>
              <a:t>persistent delays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>
                <a:latin typeface="Century Gothic" panose="020B0502020202020204" pitchFamily="34" charset="0"/>
              </a:rPr>
              <a:t>This </a:t>
            </a:r>
            <a:r>
              <a:rPr lang="en-US" sz="2000" dirty="0">
                <a:latin typeface="Century Gothic" panose="020B0502020202020204" pitchFamily="34" charset="0"/>
              </a:rPr>
              <a:t>situation has resulted in Eskom having to borrow increasing amounts to service its debt obligations, placing the entity in an unsustainable position. 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6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78" y="621872"/>
            <a:ext cx="7886700" cy="953710"/>
          </a:xfrm>
        </p:spPr>
        <p:txBody>
          <a:bodyPr/>
          <a:lstStyle/>
          <a:p>
            <a:r>
              <a:rPr lang="en-ZA" sz="3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The Special Appropriations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25" y="1575582"/>
            <a:ext cx="8146007" cy="48955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ZA" sz="2000" dirty="0" smtClean="0">
                <a:latin typeface="Century Gothic" panose="020B0502020202020204" pitchFamily="34" charset="0"/>
              </a:rPr>
              <a:t>Special Appropriations Bill was tabled by the Minister of Finance in June 2019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>
                <a:latin typeface="Century Gothic" panose="020B0502020202020204" pitchFamily="34" charset="0"/>
              </a:rPr>
              <a:t>The proposed </a:t>
            </a:r>
            <a:r>
              <a:rPr lang="en-US" sz="2000" dirty="0">
                <a:latin typeface="Century Gothic" panose="020B0502020202020204" pitchFamily="34" charset="0"/>
              </a:rPr>
              <a:t>financial support for 2019/20 and 2020/21 </a:t>
            </a:r>
            <a:r>
              <a:rPr lang="en-US" sz="2000" dirty="0" smtClean="0">
                <a:latin typeface="Century Gothic" panose="020B0502020202020204" pitchFamily="34" charset="0"/>
              </a:rPr>
              <a:t>addresses </a:t>
            </a:r>
            <a:r>
              <a:rPr lang="en-US" sz="2000" dirty="0">
                <a:latin typeface="Century Gothic" panose="020B0502020202020204" pitchFamily="34" charset="0"/>
              </a:rPr>
              <a:t>the going concern status and enables Eskom to </a:t>
            </a:r>
            <a:r>
              <a:rPr lang="en-US" sz="2000" dirty="0" smtClean="0">
                <a:latin typeface="Century Gothic" panose="020B0502020202020204" pitchFamily="34" charset="0"/>
              </a:rPr>
              <a:t>honor </a:t>
            </a:r>
            <a:r>
              <a:rPr lang="en-US" sz="2000" dirty="0">
                <a:latin typeface="Century Gothic" panose="020B0502020202020204" pitchFamily="34" charset="0"/>
              </a:rPr>
              <a:t>its obligations.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>
                <a:latin typeface="Century Gothic" panose="020B0502020202020204" pitchFamily="34" charset="0"/>
              </a:rPr>
              <a:t>The Special </a:t>
            </a:r>
            <a:r>
              <a:rPr lang="en-US" sz="2000" dirty="0">
                <a:latin typeface="Century Gothic" panose="020B0502020202020204" pitchFamily="34" charset="0"/>
              </a:rPr>
              <a:t>Appropriation Bill </a:t>
            </a:r>
            <a:r>
              <a:rPr lang="en-US" sz="2000" dirty="0" smtClean="0">
                <a:latin typeface="Century Gothic" panose="020B0502020202020204" pitchFamily="34" charset="0"/>
              </a:rPr>
              <a:t>requests </a:t>
            </a:r>
            <a:r>
              <a:rPr lang="en-US" sz="2000" dirty="0">
                <a:latin typeface="Century Gothic" panose="020B0502020202020204" pitchFamily="34" charset="0"/>
              </a:rPr>
              <a:t>approval for additional financial support for Eskom </a:t>
            </a:r>
            <a:r>
              <a:rPr lang="en-US" sz="2000" dirty="0" smtClean="0">
                <a:latin typeface="Century Gothic" panose="020B0502020202020204" pitchFamily="34" charset="0"/>
              </a:rPr>
              <a:t>: </a:t>
            </a:r>
          </a:p>
          <a:p>
            <a:pPr marL="536575" indent="-274638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>
                <a:latin typeface="Century Gothic" panose="020B0502020202020204" pitchFamily="34" charset="0"/>
              </a:rPr>
              <a:t>Additional to the R23 billion, R26 </a:t>
            </a:r>
            <a:r>
              <a:rPr lang="en-US" sz="2000" dirty="0">
                <a:latin typeface="Century Gothic" panose="020B0502020202020204" pitchFamily="34" charset="0"/>
              </a:rPr>
              <a:t>billion in 2019/20 financial year; and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536575" indent="-274638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Additional to the R23 billion, R33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billion in the 2020/21 financial year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en-ZA" sz="2000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3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Financial support over time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3850745"/>
              </p:ext>
            </p:extLst>
          </p:nvPr>
        </p:nvGraphicFramePr>
        <p:xfrm>
          <a:off x="465138" y="1690689"/>
          <a:ext cx="8391525" cy="4665662"/>
        </p:xfrm>
        <a:graphic>
          <a:graphicData uri="http://schemas.openxmlformats.org/presentationml/2006/ole">
            <p:oleObj spid="_x0000_s2073" name="Worksheet" r:id="rId3" imgW="9925245" imgH="4638781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5007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24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ZA" sz="3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Department of Public Enterprises: Payment for financial assets and liabilities</a:t>
            </a:r>
            <a:endParaRPr lang="en-ZA" sz="32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1005240"/>
              </p:ext>
            </p:extLst>
          </p:nvPr>
        </p:nvGraphicFramePr>
        <p:xfrm>
          <a:off x="815927" y="1507808"/>
          <a:ext cx="7743908" cy="5350192"/>
        </p:xfrm>
        <a:graphic>
          <a:graphicData uri="http://schemas.openxmlformats.org/presentationml/2006/ole">
            <p:oleObj spid="_x0000_s3093" name="Worksheet" r:id="rId3" imgW="4705228" imgH="365760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1922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3762"/>
            <a:ext cx="7886700" cy="120300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Responsibilities: Department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of Public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Enterprises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34" y="1280161"/>
            <a:ext cx="8229600" cy="557784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3200" dirty="0" smtClean="0">
                <a:latin typeface="Century Gothic" panose="020B0502020202020204" pitchFamily="34" charset="0"/>
              </a:rPr>
              <a:t>In terms of the Special Appropriations Bill: The accounting </a:t>
            </a:r>
            <a:r>
              <a:rPr lang="en-US" sz="3200" dirty="0">
                <a:latin typeface="Century Gothic" panose="020B0502020202020204" pitchFamily="34" charset="0"/>
              </a:rPr>
              <a:t>officer of the Department of Public Enterprises </a:t>
            </a:r>
            <a:r>
              <a:rPr lang="en-US" sz="3200" dirty="0" smtClean="0">
                <a:latin typeface="Century Gothic" panose="020B0502020202020204" pitchFamily="34" charset="0"/>
              </a:rPr>
              <a:t>must transfer </a:t>
            </a:r>
            <a:r>
              <a:rPr lang="en-US" sz="3200" dirty="0">
                <a:latin typeface="Century Gothic" panose="020B0502020202020204" pitchFamily="34" charset="0"/>
              </a:rPr>
              <a:t>to Eskom the </a:t>
            </a:r>
            <a:r>
              <a:rPr lang="en-US" sz="3200" dirty="0" smtClean="0">
                <a:latin typeface="Century Gothic" panose="020B0502020202020204" pitchFamily="34" charset="0"/>
              </a:rPr>
              <a:t>amounts:</a:t>
            </a:r>
          </a:p>
          <a:p>
            <a:pPr marL="365125" lvl="1">
              <a:lnSpc>
                <a:spcPct val="14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3200" dirty="0" smtClean="0">
                <a:latin typeface="Century Gothic" panose="020B0502020202020204" pitchFamily="34" charset="0"/>
              </a:rPr>
              <a:t>In each financial year </a:t>
            </a:r>
          </a:p>
          <a:p>
            <a:pPr marL="365125" lvl="1">
              <a:lnSpc>
                <a:spcPct val="14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3200" dirty="0" smtClean="0">
                <a:latin typeface="Century Gothic" panose="020B0502020202020204" pitchFamily="34" charset="0"/>
              </a:rPr>
              <a:t>In the </a:t>
            </a:r>
            <a:r>
              <a:rPr lang="en-US" sz="3200" dirty="0">
                <a:latin typeface="Century Gothic" panose="020B0502020202020204" pitchFamily="34" charset="0"/>
              </a:rPr>
              <a:t>portions </a:t>
            </a:r>
            <a:r>
              <a:rPr lang="en-US" sz="3200" dirty="0" smtClean="0">
                <a:latin typeface="Century Gothic" panose="020B0502020202020204" pitchFamily="34" charset="0"/>
              </a:rPr>
              <a:t>and </a:t>
            </a:r>
          </a:p>
          <a:p>
            <a:pPr marL="365125" lvl="1">
              <a:lnSpc>
                <a:spcPct val="14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3200" dirty="0" smtClean="0">
                <a:latin typeface="Century Gothic" panose="020B0502020202020204" pitchFamily="34" charset="0"/>
              </a:rPr>
              <a:t>On such </a:t>
            </a:r>
            <a:r>
              <a:rPr lang="en-US" sz="3200" dirty="0">
                <a:latin typeface="Century Gothic" panose="020B0502020202020204" pitchFamily="34" charset="0"/>
              </a:rPr>
              <a:t>dates as the Minister of Finance determines, taking into account </a:t>
            </a:r>
            <a:r>
              <a:rPr lang="en-US" sz="3200" dirty="0" smtClean="0">
                <a:latin typeface="Century Gothic" panose="020B0502020202020204" pitchFamily="34" charset="0"/>
              </a:rPr>
              <a:t>the financial </a:t>
            </a:r>
            <a:r>
              <a:rPr lang="en-US" sz="3200" dirty="0">
                <a:latin typeface="Century Gothic" panose="020B0502020202020204" pitchFamily="34" charset="0"/>
              </a:rPr>
              <a:t>position of Eskom as verified by the National Treasury</a:t>
            </a:r>
            <a:r>
              <a:rPr lang="en-US" sz="32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3200" dirty="0" smtClean="0">
                <a:latin typeface="Century Gothic" panose="020B0502020202020204" pitchFamily="34" charset="0"/>
              </a:rPr>
              <a:t>In terms of the Departmental Mandate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3200" b="1" dirty="0" smtClean="0">
                <a:latin typeface="Century Gothic" panose="020B0502020202020204" pitchFamily="34" charset="0"/>
              </a:rPr>
              <a:t>Administration:</a:t>
            </a:r>
            <a:r>
              <a:rPr lang="en-US" sz="3200" dirty="0" smtClean="0">
                <a:latin typeface="Century Gothic" panose="020B0502020202020204" pitchFamily="34" charset="0"/>
              </a:rPr>
              <a:t> Provides </a:t>
            </a:r>
            <a:r>
              <a:rPr lang="en-US" sz="3200" dirty="0">
                <a:latin typeface="Century Gothic" panose="020B0502020202020204" pitchFamily="34" charset="0"/>
              </a:rPr>
              <a:t>strategic leadership, management and support services to the department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3200" b="1" dirty="0" smtClean="0">
                <a:latin typeface="Century Gothic" panose="020B0502020202020204" pitchFamily="34" charset="0"/>
              </a:rPr>
              <a:t>State-owned </a:t>
            </a:r>
            <a:r>
              <a:rPr lang="en-US" sz="3200" b="1" dirty="0">
                <a:latin typeface="Century Gothic" panose="020B0502020202020204" pitchFamily="34" charset="0"/>
              </a:rPr>
              <a:t>Companies Governance Assurance and </a:t>
            </a:r>
            <a:r>
              <a:rPr lang="en-US" sz="3200" b="1" dirty="0" smtClean="0">
                <a:latin typeface="Century Gothic" panose="020B0502020202020204" pitchFamily="34" charset="0"/>
              </a:rPr>
              <a:t>Performance: </a:t>
            </a:r>
            <a:r>
              <a:rPr lang="en-US" sz="3200" dirty="0" smtClean="0">
                <a:latin typeface="Century Gothic" panose="020B0502020202020204" pitchFamily="34" charset="0"/>
              </a:rPr>
              <a:t>Provides </a:t>
            </a:r>
            <a:r>
              <a:rPr lang="en-US" sz="3200" dirty="0">
                <a:latin typeface="Century Gothic" panose="020B0502020202020204" pitchFamily="34" charset="0"/>
              </a:rPr>
              <a:t>and </a:t>
            </a:r>
            <a:r>
              <a:rPr lang="en-US" sz="3200" dirty="0" smtClean="0">
                <a:latin typeface="Century Gothic" panose="020B0502020202020204" pitchFamily="34" charset="0"/>
              </a:rPr>
              <a:t>enforces </a:t>
            </a:r>
            <a:r>
              <a:rPr lang="en-US" sz="3200" dirty="0">
                <a:latin typeface="Century Gothic" panose="020B0502020202020204" pitchFamily="34" charset="0"/>
              </a:rPr>
              <a:t>state-owned companies’ governance, legal assurance, and financial and </a:t>
            </a:r>
            <a:r>
              <a:rPr lang="en-US" sz="3200" dirty="0" smtClean="0">
                <a:latin typeface="Century Gothic" panose="020B0502020202020204" pitchFamily="34" charset="0"/>
              </a:rPr>
              <a:t>non-financial performance </a:t>
            </a:r>
            <a:r>
              <a:rPr lang="en-US" sz="3200" dirty="0">
                <a:latin typeface="Century Gothic" panose="020B0502020202020204" pitchFamily="34" charset="0"/>
              </a:rPr>
              <a:t>monitoring, evaluation and reporting systems in support of the shareholder to ensure </a:t>
            </a:r>
            <a:r>
              <a:rPr lang="en-US" sz="3200" dirty="0" smtClean="0">
                <a:latin typeface="Century Gothic" panose="020B0502020202020204" pitchFamily="34" charset="0"/>
              </a:rPr>
              <a:t>alignment with </a:t>
            </a:r>
            <a:r>
              <a:rPr lang="en-US" sz="3200" dirty="0">
                <a:latin typeface="Century Gothic" panose="020B0502020202020204" pitchFamily="34" charset="0"/>
              </a:rPr>
              <a:t>government priorities. </a:t>
            </a:r>
            <a:r>
              <a:rPr lang="en-US" sz="3200" b="1" dirty="0" smtClean="0">
                <a:latin typeface="Century Gothic" panose="020B0502020202020204" pitchFamily="34" charset="0"/>
              </a:rPr>
              <a:t>(R17.7 billion)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3200" b="1" dirty="0" smtClean="0">
                <a:latin typeface="Century Gothic" panose="020B0502020202020204" pitchFamily="34" charset="0"/>
              </a:rPr>
              <a:t>Business </a:t>
            </a:r>
            <a:r>
              <a:rPr lang="en-US" sz="3200" b="1" dirty="0">
                <a:latin typeface="Century Gothic" panose="020B0502020202020204" pitchFamily="34" charset="0"/>
              </a:rPr>
              <a:t>Enhancement, Transformation and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Industrialisation</a:t>
            </a:r>
            <a:r>
              <a:rPr lang="en-US" sz="3200" b="1" dirty="0" smtClean="0">
                <a:latin typeface="Century Gothic" panose="020B0502020202020204" pitchFamily="34" charset="0"/>
              </a:rPr>
              <a:t>: </a:t>
            </a:r>
            <a:r>
              <a:rPr lang="en-US" sz="3200" dirty="0" smtClean="0">
                <a:latin typeface="Century Gothic" panose="020B0502020202020204" pitchFamily="34" charset="0"/>
              </a:rPr>
              <a:t>Provides </a:t>
            </a:r>
            <a:r>
              <a:rPr lang="en-US" sz="3200" dirty="0">
                <a:latin typeface="Century Gothic" panose="020B0502020202020204" pitchFamily="34" charset="0"/>
              </a:rPr>
              <a:t>sector oversight to ensure that state-owned companies contribute to the advancement </a:t>
            </a:r>
            <a:r>
              <a:rPr lang="en-US" sz="3200" dirty="0" smtClean="0">
                <a:latin typeface="Century Gothic" panose="020B0502020202020204" pitchFamily="34" charset="0"/>
              </a:rPr>
              <a:t>of </a:t>
            </a:r>
            <a:r>
              <a:rPr lang="en-US" sz="3200" dirty="0" err="1" smtClean="0">
                <a:latin typeface="Century Gothic" panose="020B0502020202020204" pitchFamily="34" charset="0"/>
              </a:rPr>
              <a:t>industrialisation</a:t>
            </a:r>
            <a:r>
              <a:rPr lang="en-US" sz="3200" dirty="0">
                <a:latin typeface="Century Gothic" panose="020B0502020202020204" pitchFamily="34" charset="0"/>
              </a:rPr>
              <a:t>, transformation, intergovernmental relations and international collaboration services. Support </a:t>
            </a:r>
            <a:r>
              <a:rPr lang="en-US" sz="3200" dirty="0" smtClean="0">
                <a:latin typeface="Century Gothic" panose="020B0502020202020204" pitchFamily="34" charset="0"/>
              </a:rPr>
              <a:t>the </a:t>
            </a:r>
            <a:r>
              <a:rPr lang="en-US" sz="3200" dirty="0">
                <a:latin typeface="Century Gothic" panose="020B0502020202020204" pitchFamily="34" charset="0"/>
              </a:rPr>
              <a:t>shareholder in strategically positioning and enhancing the operations of state-owned companies. </a:t>
            </a:r>
            <a:r>
              <a:rPr lang="en-US" sz="3200" b="1" dirty="0" smtClean="0">
                <a:latin typeface="Century Gothic" panose="020B0502020202020204" pitchFamily="34" charset="0"/>
              </a:rPr>
              <a:t>(26 billion)</a:t>
            </a:r>
            <a:endParaRPr lang="en-ZA" sz="3200" b="1" dirty="0" smtClean="0">
              <a:latin typeface="Century Gothic" panose="020B0502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ZA" sz="2000" dirty="0" smtClean="0">
              <a:latin typeface="Century Gothic" panose="020B0502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ZA" sz="2000" dirty="0" smtClean="0">
              <a:latin typeface="Century Gothic" panose="020B0502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ZA" sz="2000" dirty="0" smtClean="0">
              <a:latin typeface="Century Gothic" panose="020B0502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ZA" sz="2000" dirty="0" smtClean="0">
              <a:latin typeface="Century Gothic" panose="020B0502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91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Capacity: Public Enterprises</a:t>
            </a:r>
            <a:endParaRPr lang="en-ZA" sz="32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1045437"/>
              </p:ext>
            </p:extLst>
          </p:nvPr>
        </p:nvGraphicFramePr>
        <p:xfrm>
          <a:off x="403290" y="1441048"/>
          <a:ext cx="8001846" cy="4915303"/>
        </p:xfrm>
        <a:graphic>
          <a:graphicData uri="http://schemas.openxmlformats.org/presentationml/2006/ole">
            <p:oleObj spid="_x0000_s4115" name="Worksheet" r:id="rId4" imgW="4915009" imgH="3019526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387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6314"/>
            <a:ext cx="7886700" cy="1325563"/>
          </a:xfrm>
        </p:spPr>
        <p:txBody>
          <a:bodyPr/>
          <a:lstStyle/>
          <a:p>
            <a:r>
              <a:rPr lang="en-ZA" sz="3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Conditions for the transfer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983" y="1223889"/>
            <a:ext cx="7886700" cy="563411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en-US" sz="1800" dirty="0" smtClean="0">
                <a:latin typeface="Century Gothic" panose="020B0502020202020204" pitchFamily="34" charset="0"/>
              </a:rPr>
              <a:t>Minister </a:t>
            </a:r>
            <a:r>
              <a:rPr lang="en-US" sz="1800" dirty="0">
                <a:latin typeface="Century Gothic" panose="020B0502020202020204" pitchFamily="34" charset="0"/>
              </a:rPr>
              <a:t>of Finance, in writing—</a:t>
            </a:r>
          </a:p>
          <a:p>
            <a:pPr marL="0" indent="0">
              <a:lnSpc>
                <a:spcPct val="120000"/>
              </a:lnSpc>
              <a:buClr>
                <a:schemeClr val="accent6">
                  <a:lumMod val="75000"/>
                </a:schemeClr>
              </a:buClr>
              <a:buNone/>
              <a:tabLst>
                <a:tab pos="266700" algn="l"/>
              </a:tabLst>
            </a:pPr>
            <a:r>
              <a:rPr lang="en-US" sz="1800" dirty="0">
                <a:latin typeface="Century Gothic" panose="020B0502020202020204" pitchFamily="34" charset="0"/>
              </a:rPr>
              <a:t>(</a:t>
            </a:r>
            <a:r>
              <a:rPr lang="en-US" sz="1800" dirty="0" err="1">
                <a:latin typeface="Century Gothic" panose="020B0502020202020204" pitchFamily="34" charset="0"/>
              </a:rPr>
              <a:t>i</a:t>
            </a:r>
            <a:r>
              <a:rPr lang="en-US" sz="1800" dirty="0">
                <a:latin typeface="Century Gothic" panose="020B0502020202020204" pitchFamily="34" charset="0"/>
              </a:rPr>
              <a:t>) may impose conditions to be met by Eskom before any part of the </a:t>
            </a:r>
            <a:r>
              <a:rPr lang="en-US" sz="1800" dirty="0" smtClean="0">
                <a:latin typeface="Century Gothic" panose="020B0502020202020204" pitchFamily="34" charset="0"/>
              </a:rPr>
              <a:t>	amount </a:t>
            </a:r>
            <a:r>
              <a:rPr lang="en-US" sz="1800" dirty="0">
                <a:latin typeface="Century Gothic" panose="020B0502020202020204" pitchFamily="34" charset="0"/>
              </a:rPr>
              <a:t>is transferred;</a:t>
            </a:r>
          </a:p>
          <a:p>
            <a:pPr marL="0" indent="0">
              <a:lnSpc>
                <a:spcPct val="120000"/>
              </a:lnSpc>
              <a:buClr>
                <a:schemeClr val="accent6">
                  <a:lumMod val="75000"/>
                </a:schemeClr>
              </a:buClr>
              <a:buNone/>
              <a:tabLst>
                <a:tab pos="266700" algn="l"/>
              </a:tabLst>
            </a:pPr>
            <a:r>
              <a:rPr lang="en-US" sz="1800" dirty="0">
                <a:latin typeface="Century Gothic" panose="020B0502020202020204" pitchFamily="34" charset="0"/>
              </a:rPr>
              <a:t>(ii) must impose conditions to be met by Eskom after the transfer of </a:t>
            </a:r>
            <a:r>
              <a:rPr lang="en-US" sz="1800" dirty="0" smtClean="0">
                <a:latin typeface="Century Gothic" panose="020B0502020202020204" pitchFamily="34" charset="0"/>
              </a:rPr>
              <a:t>	any </a:t>
            </a:r>
            <a:r>
              <a:rPr lang="en-US" sz="1800" dirty="0">
                <a:latin typeface="Century Gothic" panose="020B0502020202020204" pitchFamily="34" charset="0"/>
              </a:rPr>
              <a:t>part of the amount; </a:t>
            </a:r>
          </a:p>
          <a:p>
            <a:pPr marL="0" indent="0">
              <a:lnSpc>
                <a:spcPct val="120000"/>
              </a:lnSpc>
              <a:buClr>
                <a:schemeClr val="accent6">
                  <a:lumMod val="75000"/>
                </a:schemeClr>
              </a:buClr>
              <a:buNone/>
              <a:tabLst>
                <a:tab pos="365125" algn="l"/>
              </a:tabLst>
            </a:pPr>
            <a:r>
              <a:rPr lang="en-US" sz="1800" dirty="0">
                <a:latin typeface="Century Gothic" panose="020B0502020202020204" pitchFamily="34" charset="0"/>
              </a:rPr>
              <a:t>(iii) must stop the use of any part of the amount in respect of which 	</a:t>
            </a:r>
            <a:r>
              <a:rPr lang="en-US" sz="1800" dirty="0" smtClean="0">
                <a:latin typeface="Century Gothic" panose="020B0502020202020204" pitchFamily="34" charset="0"/>
              </a:rPr>
              <a:t>conditions </a:t>
            </a:r>
            <a:r>
              <a:rPr lang="en-US" sz="1800" dirty="0">
                <a:latin typeface="Century Gothic" panose="020B0502020202020204" pitchFamily="34" charset="0"/>
              </a:rPr>
              <a:t>have been imposed in terms of subparagraph (ii), </a:t>
            </a:r>
            <a:r>
              <a:rPr lang="en-US" sz="1800" dirty="0" smtClean="0">
                <a:latin typeface="Century Gothic" panose="020B0502020202020204" pitchFamily="34" charset="0"/>
              </a:rPr>
              <a:t>	until </a:t>
            </a:r>
            <a:r>
              <a:rPr lang="en-US" sz="1800" dirty="0">
                <a:latin typeface="Century Gothic" panose="020B0502020202020204" pitchFamily="34" charset="0"/>
              </a:rPr>
              <a:t>such conditions are met.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r>
              <a:rPr lang="en-US" sz="1800" dirty="0">
                <a:latin typeface="Century Gothic" panose="020B0502020202020204" pitchFamily="34" charset="0"/>
              </a:rPr>
              <a:t>The National Treasury must disclose the stoppage of an allocation </a:t>
            </a:r>
            <a:r>
              <a:rPr lang="en-US" sz="1800" dirty="0" smtClean="0">
                <a:latin typeface="Century Gothic" panose="020B0502020202020204" pitchFamily="34" charset="0"/>
              </a:rPr>
              <a:t>in </a:t>
            </a:r>
            <a:r>
              <a:rPr lang="en-US" sz="1800" dirty="0">
                <a:latin typeface="Century Gothic" panose="020B0502020202020204" pitchFamily="34" charset="0"/>
              </a:rPr>
              <a:t>its next quarterly report to the </a:t>
            </a:r>
            <a:r>
              <a:rPr lang="en-US" sz="1800" dirty="0" smtClean="0">
                <a:latin typeface="Century Gothic" panose="020B0502020202020204" pitchFamily="34" charset="0"/>
              </a:rPr>
              <a:t>Committees </a:t>
            </a:r>
            <a:r>
              <a:rPr lang="en-US" sz="1800" dirty="0">
                <a:latin typeface="Century Gothic" panose="020B0502020202020204" pitchFamily="34" charset="0"/>
              </a:rPr>
              <a:t>on Finance of the National Assembly </a:t>
            </a:r>
            <a:r>
              <a:rPr lang="en-US" sz="1800" dirty="0" smtClean="0">
                <a:latin typeface="Century Gothic" panose="020B0502020202020204" pitchFamily="34" charset="0"/>
              </a:rPr>
              <a:t>and the </a:t>
            </a:r>
            <a:r>
              <a:rPr lang="en-US" sz="1800" dirty="0">
                <a:latin typeface="Century Gothic" panose="020B0502020202020204" pitchFamily="34" charset="0"/>
              </a:rPr>
              <a:t>National Council of </a:t>
            </a:r>
            <a:r>
              <a:rPr lang="en-US" sz="1800" dirty="0" smtClean="0">
                <a:latin typeface="Century Gothic" panose="020B0502020202020204" pitchFamily="34" charset="0"/>
              </a:rPr>
              <a:t>Provinces.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r>
              <a:rPr lang="en-US" sz="1800" dirty="0" smtClean="0">
                <a:latin typeface="Century Gothic" panose="020B0502020202020204" pitchFamily="34" charset="0"/>
              </a:rPr>
              <a:t>Any </a:t>
            </a:r>
            <a:r>
              <a:rPr lang="en-US" sz="1800" dirty="0">
                <a:latin typeface="Century Gothic" panose="020B0502020202020204" pitchFamily="34" charset="0"/>
              </a:rPr>
              <a:t>part of the amount </a:t>
            </a:r>
            <a:r>
              <a:rPr lang="en-US" sz="1800" dirty="0" smtClean="0">
                <a:latin typeface="Century Gothic" panose="020B0502020202020204" pitchFamily="34" charset="0"/>
              </a:rPr>
              <a:t>not </a:t>
            </a:r>
            <a:r>
              <a:rPr lang="en-US" sz="1800" dirty="0">
                <a:latin typeface="Century Gothic" panose="020B0502020202020204" pitchFamily="34" charset="0"/>
              </a:rPr>
              <a:t>transferred to Eskom by the end of the relevant financial year reverts to the National Revenue Fund.</a:t>
            </a:r>
            <a:endParaRPr lang="en-ZA" sz="18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BE80-DED4-504D-BFB9-746F323304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743995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3F51BA9E-E7FF-4503-87F5-1FB00CA58BAC}" vid="{B61FD4DF-877F-4B4B-B84A-F5A625D55A89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etrospec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1_Cro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5.xml><?xml version="1.0" encoding="utf-8"?>
<a:theme xmlns:a="http://schemas.openxmlformats.org/drawingml/2006/main" name="Theme3 PB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3 PBO" id="{FA53394D-9EEB-4EAA-A7ED-EB9473DE9537}" vid="{1F74C261-28DE-454B-AD82-7FBA92BB2844}"/>
    </a:ext>
  </a:extLst>
</a:theme>
</file>

<file path=ppt/theme/theme6.xml><?xml version="1.0" encoding="utf-8"?>
<a:theme xmlns:a="http://schemas.openxmlformats.org/drawingml/2006/main" name="1_Me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etrospec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27766</TotalTime>
  <Words>1748</Words>
  <Application>Microsoft Office PowerPoint</Application>
  <PresentationFormat>On-screen Show (4:3)</PresentationFormat>
  <Paragraphs>213</Paragraphs>
  <Slides>18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Theme1</vt:lpstr>
      <vt:lpstr>Median</vt:lpstr>
      <vt:lpstr>1_Retrospect</vt:lpstr>
      <vt:lpstr>1_Crop</vt:lpstr>
      <vt:lpstr>Theme3 PBO</vt:lpstr>
      <vt:lpstr>1_Median</vt:lpstr>
      <vt:lpstr>Retrospect</vt:lpstr>
      <vt:lpstr>Office Theme</vt:lpstr>
      <vt:lpstr>Worksheet</vt:lpstr>
      <vt:lpstr>Slide 1</vt:lpstr>
      <vt:lpstr>Outline</vt:lpstr>
      <vt:lpstr>Introduction</vt:lpstr>
      <vt:lpstr>The Special Appropriations</vt:lpstr>
      <vt:lpstr>Financial support over time</vt:lpstr>
      <vt:lpstr>Department of Public Enterprises: Payment for financial assets and liabilities</vt:lpstr>
      <vt:lpstr>Responsibilities: Department of Public Enterprises</vt:lpstr>
      <vt:lpstr>Capacity: Public Enterprises</vt:lpstr>
      <vt:lpstr>Conditions for the transfer</vt:lpstr>
      <vt:lpstr>Slide 10</vt:lpstr>
      <vt:lpstr>Eskom: 2019 Financial Performance </vt:lpstr>
      <vt:lpstr>Eskom: 2019 Financial Performance (cont.) </vt:lpstr>
      <vt:lpstr>Eskom: 2019 Financial Performance (cont.) </vt:lpstr>
      <vt:lpstr>Slide 14</vt:lpstr>
      <vt:lpstr>Slide 15</vt:lpstr>
      <vt:lpstr>Slide 16</vt:lpstr>
      <vt:lpstr>Slide 17</vt:lpstr>
      <vt:lpstr>In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Input to SCAP planning</dc:title>
  <dc:creator>PBO</dc:creator>
  <cp:lastModifiedBy>PUMZA</cp:lastModifiedBy>
  <cp:revision>1229</cp:revision>
  <cp:lastPrinted>2019-09-03T06:41:36Z</cp:lastPrinted>
  <dcterms:created xsi:type="dcterms:W3CDTF">2014-06-25T15:15:37Z</dcterms:created>
  <dcterms:modified xsi:type="dcterms:W3CDTF">2019-09-05T11:20:47Z</dcterms:modified>
</cp:coreProperties>
</file>