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media/image4.jpg" ContentType="image/jpg"/>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95" r:id="rId3"/>
    <p:sldMasterId id="2147483707" r:id="rId4"/>
  </p:sldMasterIdLst>
  <p:notesMasterIdLst>
    <p:notesMasterId r:id="rId48"/>
  </p:notesMasterIdLst>
  <p:handoutMasterIdLst>
    <p:handoutMasterId r:id="rId49"/>
  </p:handoutMasterIdLst>
  <p:sldIdLst>
    <p:sldId id="257" r:id="rId5"/>
    <p:sldId id="332" r:id="rId6"/>
    <p:sldId id="324" r:id="rId7"/>
    <p:sldId id="315" r:id="rId8"/>
    <p:sldId id="296" r:id="rId9"/>
    <p:sldId id="376" r:id="rId10"/>
    <p:sldId id="377" r:id="rId11"/>
    <p:sldId id="297" r:id="rId12"/>
    <p:sldId id="329" r:id="rId13"/>
    <p:sldId id="342" r:id="rId14"/>
    <p:sldId id="334" r:id="rId15"/>
    <p:sldId id="336" r:id="rId16"/>
    <p:sldId id="337" r:id="rId17"/>
    <p:sldId id="379" r:id="rId18"/>
    <p:sldId id="335" r:id="rId19"/>
    <p:sldId id="378" r:id="rId20"/>
    <p:sldId id="343" r:id="rId21"/>
    <p:sldId id="344" r:id="rId22"/>
    <p:sldId id="380" r:id="rId23"/>
    <p:sldId id="346"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81" r:id="rId40"/>
    <p:sldId id="347" r:id="rId41"/>
    <p:sldId id="348" r:id="rId42"/>
    <p:sldId id="349" r:id="rId43"/>
    <p:sldId id="350" r:id="rId44"/>
    <p:sldId id="351" r:id="rId45"/>
    <p:sldId id="352" r:id="rId46"/>
    <p:sldId id="353"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2394" autoAdjust="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rgensd\AppData\Local\Microsoft\Windows\INetCache\Content.Outlook\OH5G5Q0I\TABLE%20-%20ME%20-%20Copy%20of%20ME%20reports%20tabl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F9681F"/>
                </a:solidFill>
                <a:latin typeface="+mn-lt"/>
                <a:ea typeface="+mn-ea"/>
                <a:cs typeface="+mn-cs"/>
              </a:defRPr>
            </a:pPr>
            <a:r>
              <a:rPr lang="en-US" sz="1200" b="1">
                <a:solidFill>
                  <a:srgbClr val="F9681F"/>
                </a:solidFill>
              </a:rPr>
              <a:t>PDMC</a:t>
            </a:r>
            <a:r>
              <a:rPr lang="en-US" sz="1200" b="1" baseline="0">
                <a:solidFill>
                  <a:srgbClr val="F9681F"/>
                </a:solidFill>
              </a:rPr>
              <a:t> M&amp;R Reports submitted 1 Apr - 31 Dec 2018 </a:t>
            </a:r>
          </a:p>
        </c:rich>
      </c:tx>
      <c:layout>
        <c:manualLayout>
          <c:xMode val="edge"/>
          <c:yMode val="edge"/>
          <c:x val="0.13171522309711287"/>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F9681F"/>
              </a:solidFill>
              <a:latin typeface="+mn-lt"/>
              <a:ea typeface="+mn-ea"/>
              <a:cs typeface="+mn-cs"/>
            </a:defRPr>
          </a:pPr>
          <a:endParaRPr lang="en-US"/>
        </a:p>
      </c:txPr>
    </c:title>
    <c:autoTitleDeleted val="0"/>
    <c:plotArea>
      <c:layout/>
      <c:barChart>
        <c:barDir val="bar"/>
        <c:grouping val="stacked"/>
        <c:varyColors val="0"/>
        <c:ser>
          <c:idx val="0"/>
          <c:order val="0"/>
          <c:tx>
            <c:strRef>
              <c:f>Sheet1!$B$2</c:f>
              <c:strCache>
                <c:ptCount val="1"/>
                <c:pt idx="0">
                  <c:v>PDMC 1st quarter submission</c:v>
                </c:pt>
              </c:strCache>
            </c:strRef>
          </c:tx>
          <c:spPr>
            <a:solidFill>
              <a:schemeClr val="accent1"/>
            </a:solidFill>
            <a:ln>
              <a:noFill/>
            </a:ln>
            <a:effectLst/>
          </c:spPr>
          <c:invertIfNegative val="0"/>
          <c:cat>
            <c:strRef>
              <c:f>Sheet1!$A$3:$A$11</c:f>
              <c:strCache>
                <c:ptCount val="9"/>
                <c:pt idx="0">
                  <c:v>Western Cape</c:v>
                </c:pt>
                <c:pt idx="1">
                  <c:v>Northen Cape</c:v>
                </c:pt>
                <c:pt idx="2">
                  <c:v>North West</c:v>
                </c:pt>
                <c:pt idx="3">
                  <c:v>Mpumalanga</c:v>
                </c:pt>
                <c:pt idx="4">
                  <c:v>Free State</c:v>
                </c:pt>
                <c:pt idx="5">
                  <c:v>Kwa-Zulu Natal</c:v>
                </c:pt>
                <c:pt idx="6">
                  <c:v>Gauteng</c:v>
                </c:pt>
                <c:pt idx="7">
                  <c:v>Limpopo</c:v>
                </c:pt>
                <c:pt idx="8">
                  <c:v>Eastern Cape</c:v>
                </c:pt>
              </c:strCache>
            </c:strRef>
          </c:cat>
          <c:val>
            <c:numRef>
              <c:f>Sheet1!$B$3:$B$11</c:f>
              <c:numCache>
                <c:formatCode>General</c:formatCode>
                <c:ptCount val="9"/>
                <c:pt idx="0">
                  <c:v>1</c:v>
                </c:pt>
                <c:pt idx="1">
                  <c:v>1</c:v>
                </c:pt>
                <c:pt idx="2">
                  <c:v>1</c:v>
                </c:pt>
                <c:pt idx="3">
                  <c:v>1</c:v>
                </c:pt>
                <c:pt idx="4">
                  <c:v>1</c:v>
                </c:pt>
                <c:pt idx="5">
                  <c:v>0</c:v>
                </c:pt>
                <c:pt idx="6">
                  <c:v>1</c:v>
                </c:pt>
                <c:pt idx="7">
                  <c:v>0</c:v>
                </c:pt>
                <c:pt idx="8">
                  <c:v>1</c:v>
                </c:pt>
              </c:numCache>
            </c:numRef>
          </c:val>
          <c:extLst>
            <c:ext xmlns:c16="http://schemas.microsoft.com/office/drawing/2014/chart" uri="{C3380CC4-5D6E-409C-BE32-E72D297353CC}">
              <c16:uniqueId val="{00000000-01A9-42E7-835C-98C5DA257855}"/>
            </c:ext>
          </c:extLst>
        </c:ser>
        <c:ser>
          <c:idx val="1"/>
          <c:order val="1"/>
          <c:tx>
            <c:strRef>
              <c:f>Sheet1!$C$2</c:f>
              <c:strCache>
                <c:ptCount val="1"/>
                <c:pt idx="0">
                  <c:v>PDMC 2nd quarter submission</c:v>
                </c:pt>
              </c:strCache>
            </c:strRef>
          </c:tx>
          <c:spPr>
            <a:solidFill>
              <a:schemeClr val="accent2"/>
            </a:solidFill>
            <a:ln>
              <a:noFill/>
            </a:ln>
            <a:effectLst/>
          </c:spPr>
          <c:invertIfNegative val="0"/>
          <c:cat>
            <c:strRef>
              <c:f>Sheet1!$A$3:$A$11</c:f>
              <c:strCache>
                <c:ptCount val="9"/>
                <c:pt idx="0">
                  <c:v>Western Cape</c:v>
                </c:pt>
                <c:pt idx="1">
                  <c:v>Northen Cape</c:v>
                </c:pt>
                <c:pt idx="2">
                  <c:v>North West</c:v>
                </c:pt>
                <c:pt idx="3">
                  <c:v>Mpumalanga</c:v>
                </c:pt>
                <c:pt idx="4">
                  <c:v>Free State</c:v>
                </c:pt>
                <c:pt idx="5">
                  <c:v>Kwa-Zulu Natal</c:v>
                </c:pt>
                <c:pt idx="6">
                  <c:v>Gauteng</c:v>
                </c:pt>
                <c:pt idx="7">
                  <c:v>Limpopo</c:v>
                </c:pt>
                <c:pt idx="8">
                  <c:v>Eastern Cape</c:v>
                </c:pt>
              </c:strCache>
            </c:strRef>
          </c:cat>
          <c:val>
            <c:numRef>
              <c:f>Sheet1!$C$3:$C$11</c:f>
              <c:numCache>
                <c:formatCode>General</c:formatCode>
                <c:ptCount val="9"/>
                <c:pt idx="0">
                  <c:v>1</c:v>
                </c:pt>
                <c:pt idx="1">
                  <c:v>0</c:v>
                </c:pt>
                <c:pt idx="2">
                  <c:v>1</c:v>
                </c:pt>
                <c:pt idx="3">
                  <c:v>1</c:v>
                </c:pt>
                <c:pt idx="4">
                  <c:v>1</c:v>
                </c:pt>
                <c:pt idx="5">
                  <c:v>0</c:v>
                </c:pt>
                <c:pt idx="6">
                  <c:v>1</c:v>
                </c:pt>
                <c:pt idx="7">
                  <c:v>1</c:v>
                </c:pt>
                <c:pt idx="8">
                  <c:v>0</c:v>
                </c:pt>
              </c:numCache>
            </c:numRef>
          </c:val>
          <c:extLst>
            <c:ext xmlns:c16="http://schemas.microsoft.com/office/drawing/2014/chart" uri="{C3380CC4-5D6E-409C-BE32-E72D297353CC}">
              <c16:uniqueId val="{00000001-01A9-42E7-835C-98C5DA257855}"/>
            </c:ext>
          </c:extLst>
        </c:ser>
        <c:ser>
          <c:idx val="2"/>
          <c:order val="2"/>
          <c:tx>
            <c:strRef>
              <c:f>Sheet1!$D$2</c:f>
              <c:strCache>
                <c:ptCount val="1"/>
                <c:pt idx="0">
                  <c:v>PDMC 3rd quarter submission</c:v>
                </c:pt>
              </c:strCache>
            </c:strRef>
          </c:tx>
          <c:spPr>
            <a:solidFill>
              <a:schemeClr val="accent3"/>
            </a:solidFill>
            <a:ln>
              <a:noFill/>
            </a:ln>
            <a:effectLst/>
          </c:spPr>
          <c:invertIfNegative val="0"/>
          <c:cat>
            <c:strRef>
              <c:f>Sheet1!$A$3:$A$11</c:f>
              <c:strCache>
                <c:ptCount val="9"/>
                <c:pt idx="0">
                  <c:v>Western Cape</c:v>
                </c:pt>
                <c:pt idx="1">
                  <c:v>Northen Cape</c:v>
                </c:pt>
                <c:pt idx="2">
                  <c:v>North West</c:v>
                </c:pt>
                <c:pt idx="3">
                  <c:v>Mpumalanga</c:v>
                </c:pt>
                <c:pt idx="4">
                  <c:v>Free State</c:v>
                </c:pt>
                <c:pt idx="5">
                  <c:v>Kwa-Zulu Natal</c:v>
                </c:pt>
                <c:pt idx="6">
                  <c:v>Gauteng</c:v>
                </c:pt>
                <c:pt idx="7">
                  <c:v>Limpopo</c:v>
                </c:pt>
                <c:pt idx="8">
                  <c:v>Eastern Cape</c:v>
                </c:pt>
              </c:strCache>
            </c:strRef>
          </c:cat>
          <c:val>
            <c:numRef>
              <c:f>Sheet1!$D$3:$D$11</c:f>
              <c:numCache>
                <c:formatCode>General</c:formatCode>
                <c:ptCount val="9"/>
                <c:pt idx="0">
                  <c:v>1</c:v>
                </c:pt>
                <c:pt idx="1">
                  <c:v>1</c:v>
                </c:pt>
                <c:pt idx="2">
                  <c:v>0</c:v>
                </c:pt>
                <c:pt idx="3">
                  <c:v>1</c:v>
                </c:pt>
                <c:pt idx="4">
                  <c:v>1</c:v>
                </c:pt>
                <c:pt idx="5">
                  <c:v>0</c:v>
                </c:pt>
                <c:pt idx="6">
                  <c:v>0</c:v>
                </c:pt>
                <c:pt idx="7">
                  <c:v>0</c:v>
                </c:pt>
                <c:pt idx="8">
                  <c:v>0</c:v>
                </c:pt>
              </c:numCache>
            </c:numRef>
          </c:val>
          <c:extLst>
            <c:ext xmlns:c16="http://schemas.microsoft.com/office/drawing/2014/chart" uri="{C3380CC4-5D6E-409C-BE32-E72D297353CC}">
              <c16:uniqueId val="{00000002-01A9-42E7-835C-98C5DA257855}"/>
            </c:ext>
          </c:extLst>
        </c:ser>
        <c:dLbls>
          <c:showLegendKey val="0"/>
          <c:showVal val="0"/>
          <c:showCatName val="0"/>
          <c:showSerName val="0"/>
          <c:showPercent val="0"/>
          <c:showBubbleSize val="0"/>
        </c:dLbls>
        <c:gapWidth val="150"/>
        <c:overlap val="100"/>
        <c:axId val="375505072"/>
        <c:axId val="375509008"/>
      </c:barChart>
      <c:catAx>
        <c:axId val="375505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509008"/>
        <c:crosses val="autoZero"/>
        <c:auto val="1"/>
        <c:lblAlgn val="ctr"/>
        <c:lblOffset val="100"/>
        <c:noMultiLvlLbl val="0"/>
      </c:catAx>
      <c:valAx>
        <c:axId val="37550900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550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solidFill>
                  <a:srgbClr val="F9681F"/>
                </a:solidFill>
              </a:rPr>
              <a:t>MDMC M&amp;R Reports submitted 1 Apr</a:t>
            </a:r>
            <a:r>
              <a:rPr lang="en-US" sz="1400" b="1" baseline="0" dirty="0">
                <a:solidFill>
                  <a:srgbClr val="F9681F"/>
                </a:solidFill>
              </a:rPr>
              <a:t> - 31 Dec 2018</a:t>
            </a:r>
            <a:endParaRPr lang="en-US" sz="1400" b="1" dirty="0">
              <a:solidFill>
                <a:srgbClr val="F9681F"/>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Sheet1!$F$26</c:f>
              <c:strCache>
                <c:ptCount val="1"/>
                <c:pt idx="0">
                  <c:v>MDMC 4th quarter submission</c:v>
                </c:pt>
              </c:strCache>
            </c:strRef>
          </c:tx>
          <c:spPr>
            <a:solidFill>
              <a:schemeClr val="accent1"/>
            </a:solidFill>
            <a:ln>
              <a:noFill/>
            </a:ln>
            <a:effectLst/>
          </c:spPr>
          <c:invertIfNegative val="0"/>
          <c:cat>
            <c:strRef>
              <c:f>Sheet1!$G$25:$O$25</c:f>
              <c:strCache>
                <c:ptCount val="9"/>
                <c:pt idx="0">
                  <c:v>Western Cape</c:v>
                </c:pt>
                <c:pt idx="1">
                  <c:v>Northen Cape</c:v>
                </c:pt>
                <c:pt idx="2">
                  <c:v>North West</c:v>
                </c:pt>
                <c:pt idx="3">
                  <c:v>Mpumalanga</c:v>
                </c:pt>
                <c:pt idx="4">
                  <c:v>Free State</c:v>
                </c:pt>
                <c:pt idx="5">
                  <c:v>Kwa-Zulu Natal</c:v>
                </c:pt>
                <c:pt idx="6">
                  <c:v>Gauteng</c:v>
                </c:pt>
                <c:pt idx="7">
                  <c:v>Limpopo</c:v>
                </c:pt>
                <c:pt idx="8">
                  <c:v>Eastern Cape</c:v>
                </c:pt>
              </c:strCache>
            </c:strRef>
          </c:cat>
          <c:val>
            <c:numRef>
              <c:f>Sheet1!$G$26:$O$26</c:f>
              <c:numCache>
                <c:formatCode>0%</c:formatCode>
                <c:ptCount val="9"/>
                <c:pt idx="0">
                  <c:v>1</c:v>
                </c:pt>
                <c:pt idx="1">
                  <c:v>0</c:v>
                </c:pt>
                <c:pt idx="2">
                  <c:v>0</c:v>
                </c:pt>
                <c:pt idx="3">
                  <c:v>0</c:v>
                </c:pt>
                <c:pt idx="4">
                  <c:v>0</c:v>
                </c:pt>
                <c:pt idx="5">
                  <c:v>0</c:v>
                </c:pt>
                <c:pt idx="6">
                  <c:v>0.8</c:v>
                </c:pt>
                <c:pt idx="7">
                  <c:v>0.6</c:v>
                </c:pt>
                <c:pt idx="8">
                  <c:v>0.5</c:v>
                </c:pt>
              </c:numCache>
            </c:numRef>
          </c:val>
          <c:extLst>
            <c:ext xmlns:c16="http://schemas.microsoft.com/office/drawing/2014/chart" uri="{C3380CC4-5D6E-409C-BE32-E72D297353CC}">
              <c16:uniqueId val="{00000000-AF96-4D36-932B-3AA2E88FE561}"/>
            </c:ext>
          </c:extLst>
        </c:ser>
        <c:ser>
          <c:idx val="1"/>
          <c:order val="1"/>
          <c:tx>
            <c:strRef>
              <c:f>Sheet1!$F$27</c:f>
              <c:strCache>
                <c:ptCount val="1"/>
                <c:pt idx="0">
                  <c:v>MDMC 1st quarter submission</c:v>
                </c:pt>
              </c:strCache>
            </c:strRef>
          </c:tx>
          <c:spPr>
            <a:solidFill>
              <a:schemeClr val="accent2"/>
            </a:solidFill>
            <a:ln>
              <a:noFill/>
            </a:ln>
            <a:effectLst/>
          </c:spPr>
          <c:invertIfNegative val="0"/>
          <c:cat>
            <c:strRef>
              <c:f>Sheet1!$G$25:$O$25</c:f>
              <c:strCache>
                <c:ptCount val="9"/>
                <c:pt idx="0">
                  <c:v>Western Cape</c:v>
                </c:pt>
                <c:pt idx="1">
                  <c:v>Northen Cape</c:v>
                </c:pt>
                <c:pt idx="2">
                  <c:v>North West</c:v>
                </c:pt>
                <c:pt idx="3">
                  <c:v>Mpumalanga</c:v>
                </c:pt>
                <c:pt idx="4">
                  <c:v>Free State</c:v>
                </c:pt>
                <c:pt idx="5">
                  <c:v>Kwa-Zulu Natal</c:v>
                </c:pt>
                <c:pt idx="6">
                  <c:v>Gauteng</c:v>
                </c:pt>
                <c:pt idx="7">
                  <c:v>Limpopo</c:v>
                </c:pt>
                <c:pt idx="8">
                  <c:v>Eastern Cape</c:v>
                </c:pt>
              </c:strCache>
            </c:strRef>
          </c:cat>
          <c:val>
            <c:numRef>
              <c:f>Sheet1!$G$27:$O$27</c:f>
              <c:numCache>
                <c:formatCode>0%</c:formatCode>
                <c:ptCount val="9"/>
                <c:pt idx="0">
                  <c:v>1</c:v>
                </c:pt>
                <c:pt idx="1">
                  <c:v>1</c:v>
                </c:pt>
                <c:pt idx="2">
                  <c:v>0</c:v>
                </c:pt>
                <c:pt idx="3">
                  <c:v>0</c:v>
                </c:pt>
                <c:pt idx="4">
                  <c:v>0</c:v>
                </c:pt>
                <c:pt idx="5">
                  <c:v>0</c:v>
                </c:pt>
                <c:pt idx="6">
                  <c:v>0.8</c:v>
                </c:pt>
                <c:pt idx="7">
                  <c:v>0.4</c:v>
                </c:pt>
                <c:pt idx="8">
                  <c:v>0</c:v>
                </c:pt>
              </c:numCache>
            </c:numRef>
          </c:val>
          <c:extLst>
            <c:ext xmlns:c16="http://schemas.microsoft.com/office/drawing/2014/chart" uri="{C3380CC4-5D6E-409C-BE32-E72D297353CC}">
              <c16:uniqueId val="{00000001-AF96-4D36-932B-3AA2E88FE561}"/>
            </c:ext>
          </c:extLst>
        </c:ser>
        <c:ser>
          <c:idx val="2"/>
          <c:order val="2"/>
          <c:tx>
            <c:strRef>
              <c:f>Sheet1!$F$28</c:f>
              <c:strCache>
                <c:ptCount val="1"/>
                <c:pt idx="0">
                  <c:v>MDMC 2nd quarter submission</c:v>
                </c:pt>
              </c:strCache>
            </c:strRef>
          </c:tx>
          <c:spPr>
            <a:solidFill>
              <a:schemeClr val="accent3"/>
            </a:solidFill>
            <a:ln>
              <a:noFill/>
            </a:ln>
            <a:effectLst/>
          </c:spPr>
          <c:invertIfNegative val="0"/>
          <c:cat>
            <c:strRef>
              <c:f>Sheet1!$G$25:$O$25</c:f>
              <c:strCache>
                <c:ptCount val="9"/>
                <c:pt idx="0">
                  <c:v>Western Cape</c:v>
                </c:pt>
                <c:pt idx="1">
                  <c:v>Northen Cape</c:v>
                </c:pt>
                <c:pt idx="2">
                  <c:v>North West</c:v>
                </c:pt>
                <c:pt idx="3">
                  <c:v>Mpumalanga</c:v>
                </c:pt>
                <c:pt idx="4">
                  <c:v>Free State</c:v>
                </c:pt>
                <c:pt idx="5">
                  <c:v>Kwa-Zulu Natal</c:v>
                </c:pt>
                <c:pt idx="6">
                  <c:v>Gauteng</c:v>
                </c:pt>
                <c:pt idx="7">
                  <c:v>Limpopo</c:v>
                </c:pt>
                <c:pt idx="8">
                  <c:v>Eastern Cape</c:v>
                </c:pt>
              </c:strCache>
            </c:strRef>
          </c:cat>
          <c:val>
            <c:numRef>
              <c:f>Sheet1!$G$28:$O$28</c:f>
              <c:numCache>
                <c:formatCode>0%</c:formatCode>
                <c:ptCount val="9"/>
                <c:pt idx="0">
                  <c:v>1</c:v>
                </c:pt>
                <c:pt idx="1">
                  <c:v>0.6</c:v>
                </c:pt>
                <c:pt idx="2">
                  <c:v>0</c:v>
                </c:pt>
                <c:pt idx="3">
                  <c:v>0</c:v>
                </c:pt>
                <c:pt idx="4">
                  <c:v>0.2</c:v>
                </c:pt>
                <c:pt idx="5">
                  <c:v>0</c:v>
                </c:pt>
                <c:pt idx="6">
                  <c:v>0</c:v>
                </c:pt>
                <c:pt idx="7">
                  <c:v>0</c:v>
                </c:pt>
                <c:pt idx="8">
                  <c:v>0</c:v>
                </c:pt>
              </c:numCache>
            </c:numRef>
          </c:val>
          <c:extLst>
            <c:ext xmlns:c16="http://schemas.microsoft.com/office/drawing/2014/chart" uri="{C3380CC4-5D6E-409C-BE32-E72D297353CC}">
              <c16:uniqueId val="{00000002-AF96-4D36-932B-3AA2E88FE561}"/>
            </c:ext>
          </c:extLst>
        </c:ser>
        <c:dLbls>
          <c:showLegendKey val="0"/>
          <c:showVal val="0"/>
          <c:showCatName val="0"/>
          <c:showSerName val="0"/>
          <c:showPercent val="0"/>
          <c:showBubbleSize val="0"/>
        </c:dLbls>
        <c:gapWidth val="150"/>
        <c:overlap val="100"/>
        <c:axId val="365484096"/>
        <c:axId val="365484752"/>
      </c:barChart>
      <c:catAx>
        <c:axId val="365484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484752"/>
        <c:crosses val="autoZero"/>
        <c:auto val="1"/>
        <c:lblAlgn val="ctr"/>
        <c:lblOffset val="100"/>
        <c:noMultiLvlLbl val="0"/>
      </c:catAx>
      <c:valAx>
        <c:axId val="3654847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548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D05E2F7-E642-4749-99DE-AAA08C32D32F}" type="datetimeFigureOut">
              <a:rPr lang="en-ZA" smtClean="0"/>
              <a:t>2019/08/23</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D1AA0E4-3AB5-432B-B1BB-6548648956D1}" type="slidenum">
              <a:rPr lang="en-ZA" smtClean="0"/>
              <a:t>‹#›</a:t>
            </a:fld>
            <a:endParaRPr lang="en-ZA"/>
          </a:p>
        </p:txBody>
      </p:sp>
    </p:spTree>
    <p:extLst>
      <p:ext uri="{BB962C8B-B14F-4D97-AF65-F5344CB8AC3E}">
        <p14:creationId xmlns:p14="http://schemas.microsoft.com/office/powerpoint/2010/main" val="307468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234ABB-3A8D-4ADA-BC2F-A77C094945DA}" type="datetimeFigureOut">
              <a:rPr lang="en-ZA" smtClean="0"/>
              <a:t>2019/08/23</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CE2E9D-EADF-45B2-B63F-FF04E534BE44}" type="slidenum">
              <a:rPr lang="en-ZA" smtClean="0"/>
              <a:t>‹#›</a:t>
            </a:fld>
            <a:endParaRPr lang="en-ZA"/>
          </a:p>
        </p:txBody>
      </p:sp>
    </p:spTree>
    <p:extLst>
      <p:ext uri="{BB962C8B-B14F-4D97-AF65-F5344CB8AC3E}">
        <p14:creationId xmlns:p14="http://schemas.microsoft.com/office/powerpoint/2010/main" val="340557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CB23A657-0FE4-40FD-8861-3AF8735E6FF9}" type="slidenum">
              <a:rPr lang="en-ZA" altLang="en-US" smtClean="0"/>
              <a:pPr/>
              <a:t>1</a:t>
            </a:fld>
            <a:endParaRPr lang="en-ZA" altLang="en-US" dirty="0"/>
          </a:p>
        </p:txBody>
      </p:sp>
    </p:spTree>
    <p:extLst>
      <p:ext uri="{BB962C8B-B14F-4D97-AF65-F5344CB8AC3E}">
        <p14:creationId xmlns:p14="http://schemas.microsoft.com/office/powerpoint/2010/main" val="420186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200"/>
              </a:spcBef>
              <a:spcAft>
                <a:spcPts val="1500"/>
              </a:spcAft>
              <a:buClrTx/>
              <a:buAutoNum type="arabicPeriod" startAt="5"/>
            </a:pPr>
            <a:r>
              <a:rPr lang="en-ZA" sz="7200" b="1" dirty="0">
                <a:solidFill>
                  <a:schemeClr val="tx1"/>
                </a:solidFill>
                <a:latin typeface="Arial" panose="020B0604020202020204" pitchFamily="34" charset="0"/>
                <a:cs typeface="Arial" panose="020B0604020202020204" pitchFamily="34" charset="0"/>
              </a:rPr>
              <a:t>IT System and other equipment (S30, 44)</a:t>
            </a:r>
          </a:p>
          <a:p>
            <a:pPr marL="457200" lvl="1" indent="0">
              <a:spcAft>
                <a:spcPts val="1500"/>
              </a:spcAft>
              <a:buFont typeface="Arial" panose="020B0604020202020204" pitchFamily="34" charset="0"/>
              <a:buNone/>
            </a:pPr>
            <a:r>
              <a:rPr lang="en-ZA" sz="7200" b="0" i="1" u="none" dirty="0">
                <a:solidFill>
                  <a:srgbClr val="F9681F"/>
                </a:solidFill>
              </a:rPr>
              <a:t>Western</a:t>
            </a:r>
            <a:r>
              <a:rPr lang="en-ZA" sz="7200" b="0" i="1" u="none" baseline="0" dirty="0">
                <a:solidFill>
                  <a:srgbClr val="F9681F"/>
                </a:solidFill>
              </a:rPr>
              <a:t> Cape </a:t>
            </a:r>
            <a:endParaRPr lang="en-ZA" sz="7200" b="0" i="1"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8218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200"/>
              </a:spcBef>
              <a:spcAft>
                <a:spcPts val="1500"/>
              </a:spcAft>
              <a:buClrTx/>
              <a:buAutoNum type="arabicPeriod" startAt="6"/>
            </a:pPr>
            <a:r>
              <a:rPr lang="en-ZA" sz="1200" b="1" dirty="0">
                <a:solidFill>
                  <a:schemeClr val="tx1"/>
                </a:solidFill>
                <a:latin typeface="Arial" panose="020B0604020202020204" pitchFamily="34" charset="0"/>
                <a:cs typeface="Arial" panose="020B0604020202020204" pitchFamily="34" charset="0"/>
              </a:rPr>
              <a:t>Risk assessment on prevalent hazards (S33, 47)</a:t>
            </a:r>
          </a:p>
          <a:p>
            <a:pPr marL="0" indent="0" defTabSz="461963">
              <a:spcBef>
                <a:spcPts val="200"/>
              </a:spcBef>
              <a:spcAft>
                <a:spcPts val="1500"/>
              </a:spcAft>
              <a:buNone/>
            </a:pPr>
            <a:r>
              <a:rPr lang="en-ZA" sz="1200" dirty="0"/>
              <a:t>	</a:t>
            </a:r>
            <a:r>
              <a:rPr lang="en-ZA" sz="1200" b="0" i="1" u="none" dirty="0">
                <a:solidFill>
                  <a:srgbClr val="F9681F"/>
                </a:solidFill>
              </a:rPr>
              <a:t>Limpopo</a:t>
            </a:r>
            <a:r>
              <a:rPr lang="en-ZA" sz="1200" b="0" i="1" u="none" baseline="0" dirty="0">
                <a:solidFill>
                  <a:srgbClr val="F9681F"/>
                </a:solidFill>
              </a:rPr>
              <a:t> (districts have done but not province) and Northern Cape</a:t>
            </a:r>
            <a:endParaRPr lang="en-ZA" sz="1200" b="0" i="1" u="none" dirty="0">
              <a:solidFill>
                <a:srgbClr val="F9681F"/>
              </a:solidFill>
            </a:endParaRPr>
          </a:p>
          <a:p>
            <a:pPr lvl="0" defTabSz="461963">
              <a:spcBef>
                <a:spcPts val="200"/>
              </a:spcBef>
              <a:spcAft>
                <a:spcPts val="1500"/>
              </a:spcAft>
              <a:buClrTx/>
              <a:buNone/>
            </a:pPr>
            <a:endParaRPr lang="en-ZA" sz="1200" b="1" dirty="0">
              <a:solidFill>
                <a:schemeClr val="tx1"/>
              </a:solidFill>
              <a:latin typeface="Arial" panose="020B0604020202020204" pitchFamily="34" charset="0"/>
              <a:cs typeface="Arial" panose="020B0604020202020204" pitchFamily="34" charset="0"/>
            </a:endParaRPr>
          </a:p>
          <a:p>
            <a:pPr marL="0" lvl="0" indent="0" defTabSz="461963">
              <a:spcBef>
                <a:spcPts val="200"/>
              </a:spcBef>
              <a:spcAft>
                <a:spcPts val="1500"/>
              </a:spcAft>
              <a:buClrTx/>
              <a:buNone/>
            </a:pPr>
            <a:endParaRPr lang="en-ZA" sz="1200" b="1" dirty="0">
              <a:solidFill>
                <a:schemeClr val="tx1"/>
              </a:solidFill>
              <a:latin typeface="Arial" panose="020B0604020202020204" pitchFamily="34" charset="0"/>
              <a:cs typeface="Arial" panose="020B0604020202020204" pitchFamily="34" charset="0"/>
            </a:endParaRPr>
          </a:p>
          <a:p>
            <a:pPr lvl="0" defTabSz="461963">
              <a:spcBef>
                <a:spcPts val="200"/>
              </a:spcBef>
              <a:spcAft>
                <a:spcPts val="1500"/>
              </a:spcAft>
              <a:buClrTx/>
              <a:buAutoNum type="arabicPeriod" startAt="8"/>
            </a:pPr>
            <a:r>
              <a:rPr lang="en-ZA" sz="1200" b="1" dirty="0">
                <a:solidFill>
                  <a:schemeClr val="tx1"/>
                </a:solidFill>
                <a:latin typeface="Arial" panose="020B0604020202020204" pitchFamily="34" charset="0"/>
                <a:cs typeface="Arial" panose="020B0604020202020204" pitchFamily="34" charset="0"/>
              </a:rPr>
              <a:t>Annual Report (S36, 50)</a:t>
            </a:r>
          </a:p>
          <a:p>
            <a:pPr marL="0" indent="0" defTabSz="461963">
              <a:spcBef>
                <a:spcPts val="200"/>
              </a:spcBef>
              <a:spcAft>
                <a:spcPts val="1500"/>
              </a:spcAft>
              <a:buNone/>
            </a:pPr>
            <a:r>
              <a:rPr lang="en-ZA" sz="1200" b="1" i="1" dirty="0">
                <a:solidFill>
                  <a:srgbClr val="F9681F"/>
                </a:solidFill>
              </a:rPr>
              <a:t>	</a:t>
            </a:r>
            <a:r>
              <a:rPr lang="en-ZA" sz="1200" b="0" i="1" u="none" dirty="0">
                <a:solidFill>
                  <a:srgbClr val="F9681F"/>
                </a:solidFill>
              </a:rPr>
              <a:t>Limpopo and North</a:t>
            </a:r>
            <a:r>
              <a:rPr lang="en-ZA" sz="1200" b="0" i="1" u="none" baseline="0" dirty="0">
                <a:solidFill>
                  <a:srgbClr val="F9681F"/>
                </a:solidFill>
              </a:rPr>
              <a:t> West</a:t>
            </a:r>
            <a:endParaRPr lang="en-US" b="0" u="none"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3519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61963">
              <a:spcBef>
                <a:spcPts val="200"/>
              </a:spcBef>
              <a:spcAft>
                <a:spcPts val="1500"/>
              </a:spcAft>
              <a:buClrTx/>
              <a:buAutoNum type="arabicPeriod" startAt="10"/>
            </a:pPr>
            <a:r>
              <a:rPr lang="en-ZA" sz="1200" b="1" dirty="0">
                <a:solidFill>
                  <a:schemeClr val="tx1"/>
                </a:solidFill>
              </a:rPr>
              <a:t>Disaster Management Plans (DMPs) &amp; IDP Process (S38, 39, 52 &amp; 53)</a:t>
            </a:r>
          </a:p>
          <a:p>
            <a:pPr marL="857250" indent="-339725" defTabSz="461963">
              <a:spcBef>
                <a:spcPts val="200"/>
              </a:spcBef>
              <a:spcAft>
                <a:spcPts val="1500"/>
              </a:spcAft>
              <a:buFont typeface="Arial" panose="020B0604020202020204" pitchFamily="34" charset="0"/>
              <a:buChar char="•"/>
            </a:pPr>
            <a:r>
              <a:rPr lang="en-ZA" sz="1200" dirty="0"/>
              <a:t>	</a:t>
            </a:r>
            <a:r>
              <a:rPr lang="en-ZA" sz="1200" b="0" i="1" u="none" dirty="0">
                <a:solidFill>
                  <a:srgbClr val="F9681F"/>
                </a:solidFill>
              </a:rPr>
              <a:t>Northern Cape</a:t>
            </a:r>
            <a:endParaRPr lang="en-US" b="0" u="none"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5524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I want to emphasise the importance of taking a people-centred approach to development planning. The poor and vulnerable suffer the most and face the highest risks. This can only be addressed by reducing inequality.</a:t>
            </a:r>
          </a:p>
          <a:p>
            <a:endParaRPr lang="en-ZA" dirty="0"/>
          </a:p>
        </p:txBody>
      </p:sp>
      <p:sp>
        <p:nvSpPr>
          <p:cNvPr id="4" name="Slide Number Placeholder 3"/>
          <p:cNvSpPr>
            <a:spLocks noGrp="1"/>
          </p:cNvSpPr>
          <p:nvPr>
            <p:ph type="sldNum" sz="quarter" idx="10"/>
          </p:nvPr>
        </p:nvSpPr>
        <p:spPr/>
        <p:txBody>
          <a:bodyPr/>
          <a:lstStyle/>
          <a:p>
            <a:fld id="{B4F5A55C-3D0F-47BC-9EED-058AA829F4B7}" type="slidenum">
              <a:rPr lang="en-ZA" smtClean="0"/>
              <a:t>43</a:t>
            </a:fld>
            <a:endParaRPr lang="en-ZA"/>
          </a:p>
        </p:txBody>
      </p:sp>
    </p:spTree>
    <p:extLst>
      <p:ext uri="{BB962C8B-B14F-4D97-AF65-F5344CB8AC3E}">
        <p14:creationId xmlns:p14="http://schemas.microsoft.com/office/powerpoint/2010/main" val="338374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366361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219313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07BF63-E7EA-48FD-A890-33BD889E66D7}" type="slidenum">
              <a:rPr lang="en-ZA" altLang="en-US" smtClean="0"/>
              <a:pPr>
                <a:defRPr/>
              </a:pPr>
              <a:t>10</a:t>
            </a:fld>
            <a:endParaRPr lang="en-ZA" altLang="en-US" dirty="0"/>
          </a:p>
        </p:txBody>
      </p:sp>
    </p:spTree>
    <p:extLst>
      <p:ext uri="{BB962C8B-B14F-4D97-AF65-F5344CB8AC3E}">
        <p14:creationId xmlns:p14="http://schemas.microsoft.com/office/powerpoint/2010/main" val="394159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PDMC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1237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PDMC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5509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Bef>
                <a:spcPts val="200"/>
              </a:spcBef>
              <a:spcAft>
                <a:spcPts val="1500"/>
              </a:spcAft>
              <a:buClrTx/>
              <a:buFont typeface="+mj-lt"/>
              <a:buAutoNum type="arabicPeriod"/>
            </a:pPr>
            <a:r>
              <a:rPr lang="en-ZA" sz="7200" b="1" dirty="0">
                <a:solidFill>
                  <a:schemeClr val="tx1"/>
                </a:solidFill>
                <a:latin typeface="Arial" panose="020B0604020202020204" pitchFamily="34" charset="0"/>
                <a:cs typeface="Arial" panose="020B0604020202020204" pitchFamily="34" charset="0"/>
              </a:rPr>
              <a:t>Disaster Management Framework approved and implemented (S28,42</a:t>
            </a:r>
            <a:r>
              <a:rPr lang="en-ZA" sz="7200" dirty="0">
                <a:solidFill>
                  <a:schemeClr val="tx1"/>
                </a:solidFill>
                <a:latin typeface="Arial" panose="020B0604020202020204" pitchFamily="34" charset="0"/>
                <a:cs typeface="Arial" panose="020B0604020202020204" pitchFamily="34" charset="0"/>
              </a:rPr>
              <a:t>)</a:t>
            </a:r>
          </a:p>
          <a:p>
            <a:pPr marL="457200" lvl="1" indent="0">
              <a:lnSpc>
                <a:spcPct val="170000"/>
              </a:lnSpc>
              <a:spcAft>
                <a:spcPts val="1500"/>
              </a:spcAft>
              <a:buNone/>
            </a:pPr>
            <a:r>
              <a:rPr lang="en-ZA" sz="7200" b="0" i="1" u="none" dirty="0">
                <a:solidFill>
                  <a:srgbClr val="F9681F"/>
                </a:solidFill>
              </a:rPr>
              <a:t>Northern</a:t>
            </a:r>
            <a:r>
              <a:rPr lang="en-ZA" sz="7200" b="0" i="1" u="none" baseline="0" dirty="0">
                <a:solidFill>
                  <a:srgbClr val="F9681F"/>
                </a:solidFill>
              </a:rPr>
              <a:t> Cape </a:t>
            </a:r>
            <a:endParaRPr lang="en-ZA" sz="7200" b="0" u="none" dirty="0"/>
          </a:p>
          <a:p>
            <a:pPr marL="457200" lvl="0" indent="-457200">
              <a:spcBef>
                <a:spcPts val="200"/>
              </a:spcBef>
              <a:spcAft>
                <a:spcPts val="1500"/>
              </a:spcAft>
              <a:buClrTx/>
              <a:buFont typeface="+mj-lt"/>
              <a:buAutoNum type="arabicPeriod"/>
            </a:pPr>
            <a:endParaRPr lang="en-ZA" sz="7200" dirty="0">
              <a:solidFill>
                <a:schemeClr val="tx1"/>
              </a:solidFill>
              <a:latin typeface="Arial" panose="020B0604020202020204" pitchFamily="34" charset="0"/>
              <a:cs typeface="Arial" panose="020B0604020202020204" pitchFamily="34" charset="0"/>
            </a:endParaRPr>
          </a:p>
          <a:p>
            <a:pPr marL="457200" lvl="0" indent="-457200">
              <a:spcBef>
                <a:spcPts val="200"/>
              </a:spcBef>
              <a:spcAft>
                <a:spcPts val="1500"/>
              </a:spcAft>
              <a:buClrTx/>
              <a:buFont typeface="+mj-lt"/>
              <a:buAutoNum type="arabicPeriod"/>
            </a:pPr>
            <a:r>
              <a:rPr lang="en-GB" sz="7200" b="1" dirty="0">
                <a:solidFill>
                  <a:schemeClr val="tx1"/>
                </a:solidFill>
                <a:latin typeface="Arial" panose="020B0604020202020204" pitchFamily="34" charset="0"/>
                <a:cs typeface="Arial" panose="020B0604020202020204" pitchFamily="34" charset="0"/>
              </a:rPr>
              <a:t>Appointment of Head of Disaster Management Centre (HoC) (S31,45)</a:t>
            </a:r>
          </a:p>
          <a:p>
            <a:pPr marL="461963" indent="0">
              <a:lnSpc>
                <a:spcPct val="170000"/>
              </a:lnSpc>
              <a:spcBef>
                <a:spcPts val="200"/>
              </a:spcBef>
              <a:spcAft>
                <a:spcPts val="1500"/>
              </a:spcAft>
              <a:buNone/>
            </a:pPr>
            <a:r>
              <a:rPr lang="en-ZA" sz="7200" b="0" i="0" u="none" dirty="0">
                <a:solidFill>
                  <a:srgbClr val="F9681F"/>
                </a:solidFill>
              </a:rPr>
              <a:t>Northern Cape has no HoC</a:t>
            </a:r>
          </a:p>
          <a:p>
            <a:pPr marL="461963" indent="0">
              <a:lnSpc>
                <a:spcPct val="170000"/>
              </a:lnSpc>
              <a:spcBef>
                <a:spcPts val="200"/>
              </a:spcBef>
              <a:spcAft>
                <a:spcPts val="1500"/>
              </a:spcAft>
              <a:buNone/>
            </a:pPr>
            <a:r>
              <a:rPr lang="en-ZA" sz="7200" b="0" i="0" u="none" dirty="0">
                <a:solidFill>
                  <a:srgbClr val="F9681F"/>
                </a:solidFill>
              </a:rPr>
              <a:t>Limpopo and Western Cape are appointed ito DMA</a:t>
            </a:r>
            <a:endParaRPr lang="en-ZA" sz="7200" b="0" i="0" u="none" dirty="0"/>
          </a:p>
          <a:p>
            <a:pPr marL="457200" lvl="0" indent="-457200">
              <a:spcBef>
                <a:spcPts val="200"/>
              </a:spcBef>
              <a:spcAft>
                <a:spcPts val="1500"/>
              </a:spcAft>
              <a:buClrTx/>
              <a:buFont typeface="+mj-lt"/>
              <a:buAutoNum type="arabicPeriod"/>
            </a:pPr>
            <a:endParaRPr lang="en-ZA" sz="7200" b="1"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8777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Bef>
                <a:spcPts val="200"/>
              </a:spcBef>
              <a:spcAft>
                <a:spcPts val="1500"/>
              </a:spcAft>
              <a:buClrTx/>
              <a:buFont typeface="+mj-lt"/>
              <a:buAutoNum type="arabicPeriod"/>
            </a:pPr>
            <a:r>
              <a:rPr lang="en-ZA" sz="7200" b="1" dirty="0">
                <a:solidFill>
                  <a:schemeClr val="tx1"/>
                </a:solidFill>
                <a:latin typeface="Arial" panose="020B0604020202020204" pitchFamily="34" charset="0"/>
                <a:cs typeface="Arial" panose="020B0604020202020204" pitchFamily="34" charset="0"/>
              </a:rPr>
              <a:t>Disaster Management Framework approved and implemented (S28,42</a:t>
            </a:r>
            <a:r>
              <a:rPr lang="en-ZA" sz="7200" dirty="0">
                <a:solidFill>
                  <a:schemeClr val="tx1"/>
                </a:solidFill>
                <a:latin typeface="Arial" panose="020B0604020202020204" pitchFamily="34" charset="0"/>
                <a:cs typeface="Arial" panose="020B0604020202020204" pitchFamily="34" charset="0"/>
              </a:rPr>
              <a:t>)</a:t>
            </a:r>
          </a:p>
          <a:p>
            <a:pPr marL="457200" lvl="1" indent="0">
              <a:lnSpc>
                <a:spcPct val="170000"/>
              </a:lnSpc>
              <a:spcAft>
                <a:spcPts val="1500"/>
              </a:spcAft>
              <a:buNone/>
            </a:pPr>
            <a:r>
              <a:rPr lang="en-ZA" sz="7200" b="0" i="1" u="none" dirty="0">
                <a:solidFill>
                  <a:srgbClr val="F9681F"/>
                </a:solidFill>
              </a:rPr>
              <a:t>Northern</a:t>
            </a:r>
            <a:r>
              <a:rPr lang="en-ZA" sz="7200" b="0" i="1" u="none" baseline="0" dirty="0">
                <a:solidFill>
                  <a:srgbClr val="F9681F"/>
                </a:solidFill>
              </a:rPr>
              <a:t> Cape </a:t>
            </a:r>
            <a:endParaRPr lang="en-ZA" sz="7200" b="0" u="none" dirty="0"/>
          </a:p>
          <a:p>
            <a:pPr marL="457200" lvl="0" indent="-457200">
              <a:spcBef>
                <a:spcPts val="200"/>
              </a:spcBef>
              <a:spcAft>
                <a:spcPts val="1500"/>
              </a:spcAft>
              <a:buClrTx/>
              <a:buFont typeface="+mj-lt"/>
              <a:buAutoNum type="arabicPeriod"/>
            </a:pPr>
            <a:endParaRPr lang="en-ZA" sz="7200" dirty="0">
              <a:solidFill>
                <a:schemeClr val="tx1"/>
              </a:solidFill>
              <a:latin typeface="Arial" panose="020B0604020202020204" pitchFamily="34" charset="0"/>
              <a:cs typeface="Arial" panose="020B0604020202020204" pitchFamily="34" charset="0"/>
            </a:endParaRPr>
          </a:p>
          <a:p>
            <a:pPr marL="457200" lvl="0" indent="-457200">
              <a:spcBef>
                <a:spcPts val="200"/>
              </a:spcBef>
              <a:spcAft>
                <a:spcPts val="1500"/>
              </a:spcAft>
              <a:buClrTx/>
              <a:buFont typeface="+mj-lt"/>
              <a:buAutoNum type="arabicPeriod"/>
            </a:pPr>
            <a:r>
              <a:rPr lang="en-GB" sz="7200" b="1" dirty="0">
                <a:solidFill>
                  <a:schemeClr val="tx1"/>
                </a:solidFill>
                <a:latin typeface="Arial" panose="020B0604020202020204" pitchFamily="34" charset="0"/>
                <a:cs typeface="Arial" panose="020B0604020202020204" pitchFamily="34" charset="0"/>
              </a:rPr>
              <a:t>Appointment of Head of Disaster Management Centre (HoC) (S31,45)</a:t>
            </a:r>
          </a:p>
          <a:p>
            <a:pPr marL="461963" indent="0">
              <a:lnSpc>
                <a:spcPct val="170000"/>
              </a:lnSpc>
              <a:spcBef>
                <a:spcPts val="200"/>
              </a:spcBef>
              <a:spcAft>
                <a:spcPts val="1500"/>
              </a:spcAft>
              <a:buNone/>
            </a:pPr>
            <a:r>
              <a:rPr lang="en-ZA" sz="7200" b="0" i="0" u="none" dirty="0">
                <a:solidFill>
                  <a:srgbClr val="F9681F"/>
                </a:solidFill>
              </a:rPr>
              <a:t>Northern Cape has no HoC</a:t>
            </a:r>
          </a:p>
          <a:p>
            <a:pPr marL="461963" indent="0">
              <a:lnSpc>
                <a:spcPct val="170000"/>
              </a:lnSpc>
              <a:spcBef>
                <a:spcPts val="200"/>
              </a:spcBef>
              <a:spcAft>
                <a:spcPts val="1500"/>
              </a:spcAft>
              <a:buNone/>
            </a:pPr>
            <a:r>
              <a:rPr lang="en-ZA" sz="7200" b="0" i="0" u="none" dirty="0">
                <a:solidFill>
                  <a:srgbClr val="F9681F"/>
                </a:solidFill>
              </a:rPr>
              <a:t>Limpopo and Western Cape are appointed ito DMA</a:t>
            </a:r>
            <a:endParaRPr lang="en-ZA" sz="7200" b="0" i="0" u="none" dirty="0"/>
          </a:p>
          <a:p>
            <a:pPr marL="457200" lvl="0" indent="-457200">
              <a:spcBef>
                <a:spcPts val="200"/>
              </a:spcBef>
              <a:spcAft>
                <a:spcPts val="1500"/>
              </a:spcAft>
              <a:buClrTx/>
              <a:buFont typeface="+mj-lt"/>
              <a:buAutoNum type="arabicPeriod"/>
            </a:pPr>
            <a:endParaRPr lang="en-ZA" sz="7200" b="1"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4379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Bef>
                <a:spcPts val="200"/>
              </a:spcBef>
              <a:spcAft>
                <a:spcPts val="1500"/>
              </a:spcAft>
              <a:buClrTx/>
              <a:buFont typeface="+mj-lt"/>
              <a:buAutoNum type="arabicPeriod"/>
            </a:pPr>
            <a:r>
              <a:rPr lang="en-ZA" sz="7200" b="1" dirty="0">
                <a:solidFill>
                  <a:schemeClr val="tx1"/>
                </a:solidFill>
                <a:latin typeface="Arial" panose="020B0604020202020204" pitchFamily="34" charset="0"/>
                <a:cs typeface="Arial" panose="020B0604020202020204" pitchFamily="34" charset="0"/>
              </a:rPr>
              <a:t>Disaster Management Framework approved and implemented (S28,42</a:t>
            </a:r>
            <a:r>
              <a:rPr lang="en-ZA" sz="7200" dirty="0">
                <a:solidFill>
                  <a:schemeClr val="tx1"/>
                </a:solidFill>
                <a:latin typeface="Arial" panose="020B0604020202020204" pitchFamily="34" charset="0"/>
                <a:cs typeface="Arial" panose="020B0604020202020204" pitchFamily="34" charset="0"/>
              </a:rPr>
              <a:t>)</a:t>
            </a:r>
          </a:p>
          <a:p>
            <a:pPr marL="457200" lvl="1" indent="0">
              <a:lnSpc>
                <a:spcPct val="170000"/>
              </a:lnSpc>
              <a:spcAft>
                <a:spcPts val="1500"/>
              </a:spcAft>
              <a:buNone/>
            </a:pPr>
            <a:r>
              <a:rPr lang="en-ZA" sz="7200" b="0" i="1" u="none" dirty="0">
                <a:solidFill>
                  <a:srgbClr val="F9681F"/>
                </a:solidFill>
              </a:rPr>
              <a:t>Northern</a:t>
            </a:r>
            <a:r>
              <a:rPr lang="en-ZA" sz="7200" b="0" i="1" u="none" baseline="0" dirty="0">
                <a:solidFill>
                  <a:srgbClr val="F9681F"/>
                </a:solidFill>
              </a:rPr>
              <a:t> Cape </a:t>
            </a:r>
            <a:endParaRPr lang="en-ZA" sz="7200" b="0" u="none" dirty="0"/>
          </a:p>
          <a:p>
            <a:pPr marL="457200" lvl="0" indent="-457200">
              <a:spcBef>
                <a:spcPts val="200"/>
              </a:spcBef>
              <a:spcAft>
                <a:spcPts val="1500"/>
              </a:spcAft>
              <a:buClrTx/>
              <a:buFont typeface="+mj-lt"/>
              <a:buAutoNum type="arabicPeriod"/>
            </a:pPr>
            <a:endParaRPr lang="en-ZA" sz="7200" dirty="0">
              <a:solidFill>
                <a:schemeClr val="tx1"/>
              </a:solidFill>
              <a:latin typeface="Arial" panose="020B0604020202020204" pitchFamily="34" charset="0"/>
              <a:cs typeface="Arial" panose="020B0604020202020204" pitchFamily="34" charset="0"/>
            </a:endParaRPr>
          </a:p>
          <a:p>
            <a:pPr marL="457200" lvl="0" indent="-457200">
              <a:spcBef>
                <a:spcPts val="200"/>
              </a:spcBef>
              <a:spcAft>
                <a:spcPts val="1500"/>
              </a:spcAft>
              <a:buClrTx/>
              <a:buFont typeface="+mj-lt"/>
              <a:buAutoNum type="arabicPeriod"/>
            </a:pPr>
            <a:r>
              <a:rPr lang="en-GB" sz="7200" b="1" dirty="0">
                <a:solidFill>
                  <a:schemeClr val="tx1"/>
                </a:solidFill>
                <a:latin typeface="Arial" panose="020B0604020202020204" pitchFamily="34" charset="0"/>
                <a:cs typeface="Arial" panose="020B0604020202020204" pitchFamily="34" charset="0"/>
              </a:rPr>
              <a:t>Appointment of Head of Disaster Management Centre (HoC) (S31,45)</a:t>
            </a:r>
          </a:p>
          <a:p>
            <a:pPr marL="461963" indent="0">
              <a:lnSpc>
                <a:spcPct val="170000"/>
              </a:lnSpc>
              <a:spcBef>
                <a:spcPts val="200"/>
              </a:spcBef>
              <a:spcAft>
                <a:spcPts val="1500"/>
              </a:spcAft>
              <a:buNone/>
            </a:pPr>
            <a:r>
              <a:rPr lang="en-ZA" sz="7200" b="0" i="0" u="none" dirty="0">
                <a:solidFill>
                  <a:srgbClr val="F9681F"/>
                </a:solidFill>
              </a:rPr>
              <a:t>Northern Cape has no HoC</a:t>
            </a:r>
          </a:p>
          <a:p>
            <a:pPr marL="461963" indent="0">
              <a:lnSpc>
                <a:spcPct val="170000"/>
              </a:lnSpc>
              <a:spcBef>
                <a:spcPts val="200"/>
              </a:spcBef>
              <a:spcAft>
                <a:spcPts val="1500"/>
              </a:spcAft>
              <a:buNone/>
            </a:pPr>
            <a:r>
              <a:rPr lang="en-ZA" sz="7200" b="0" i="0" u="none" dirty="0">
                <a:solidFill>
                  <a:srgbClr val="F9681F"/>
                </a:solidFill>
              </a:rPr>
              <a:t>Limpopo and Western Cape are appointed ito DMA</a:t>
            </a:r>
            <a:endParaRPr lang="en-ZA" sz="7200" b="0" i="0" u="none" dirty="0"/>
          </a:p>
          <a:p>
            <a:pPr marL="457200" lvl="0" indent="-457200">
              <a:spcBef>
                <a:spcPts val="200"/>
              </a:spcBef>
              <a:spcAft>
                <a:spcPts val="1500"/>
              </a:spcAft>
              <a:buClrTx/>
              <a:buFont typeface="+mj-lt"/>
              <a:buAutoNum type="arabicPeriod"/>
            </a:pPr>
            <a:endParaRPr lang="en-ZA" sz="7200" b="1"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0980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B7CD2D3-C77C-4B16-BD47-95E1C53BEF67}" type="datetimeFigureOut">
              <a:rPr lang="en-ZA" smtClean="0"/>
              <a:t>2019/08/23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22951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7CD2D3-C77C-4B16-BD47-95E1C53BEF67}" type="datetimeFigureOut">
              <a:rPr lang="en-ZA" smtClean="0"/>
              <a:t>2019/08/23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274139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7CD2D3-C77C-4B16-BD47-95E1C53BEF67}" type="datetimeFigureOut">
              <a:rPr lang="en-ZA" smtClean="0"/>
              <a:t>2019/08/23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8513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3" y="836712"/>
            <a:ext cx="5802875" cy="208823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7099" y="3068960"/>
            <a:ext cx="5825067" cy="1368152"/>
          </a:xfrm>
        </p:spPr>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Meeting and Presenter</a:t>
            </a:r>
          </a:p>
        </p:txBody>
      </p:sp>
      <p:sp>
        <p:nvSpPr>
          <p:cNvPr id="4" name="Date Placeholder 3"/>
          <p:cNvSpPr>
            <a:spLocks noGrp="1"/>
          </p:cNvSpPr>
          <p:nvPr>
            <p:ph type="dt" sz="half" idx="10"/>
          </p:nvPr>
        </p:nvSpPr>
        <p:spPr>
          <a:xfrm>
            <a:off x="459119" y="6205537"/>
            <a:ext cx="2743200" cy="365125"/>
          </a:xfrm>
        </p:spPr>
        <p:txBody>
          <a:bodyPr/>
          <a:lstStyle>
            <a:lvl1pPr>
              <a:defRPr/>
            </a:lvl1pPr>
          </a:lstStyle>
          <a:p>
            <a:pPr>
              <a:defRPr/>
            </a:pPr>
            <a:fld id="{7CAC68EB-0DFE-4EAD-9AB0-6892D02DC9CC}" type="datetime1">
              <a:rPr lang="en-US" altLang="en-US" smtClean="0"/>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99285" y="4747395"/>
            <a:ext cx="3462867"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7099" y="4581128"/>
            <a:ext cx="3462867"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9195" y="4717119"/>
            <a:ext cx="4550635"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133489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t>8/23/2019</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11147954" y="6356350"/>
            <a:ext cx="841309"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838200" y="2060848"/>
            <a:ext cx="10730408"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167232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3" y="836712"/>
            <a:ext cx="5802875" cy="208823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7099" y="3068960"/>
            <a:ext cx="5825067" cy="1368152"/>
          </a:xfrm>
        </p:spPr>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Meeting and Presenter</a:t>
            </a:r>
          </a:p>
        </p:txBody>
      </p:sp>
      <p:sp>
        <p:nvSpPr>
          <p:cNvPr id="4" name="Date Placeholder 3"/>
          <p:cNvSpPr>
            <a:spLocks noGrp="1"/>
          </p:cNvSpPr>
          <p:nvPr>
            <p:ph type="dt" sz="half" idx="10"/>
          </p:nvPr>
        </p:nvSpPr>
        <p:spPr>
          <a:xfrm>
            <a:off x="459119" y="6205537"/>
            <a:ext cx="2743200" cy="365125"/>
          </a:xfrm>
        </p:spPr>
        <p:txBody>
          <a:bodyPr/>
          <a:lstStyle>
            <a:lvl1pPr>
              <a:defRPr/>
            </a:lvl1pPr>
          </a:lstStyle>
          <a:p>
            <a:pPr>
              <a:defRPr/>
            </a:pPr>
            <a:fld id="{7CAC68EB-0DFE-4EAD-9AB0-6892D02DC9CC}" type="datetime1">
              <a:rPr lang="en-US" altLang="en-US" smtClean="0"/>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99285" y="4747395"/>
            <a:ext cx="3462867"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7099" y="4581128"/>
            <a:ext cx="3462867"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9195" y="4717119"/>
            <a:ext cx="4550635"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164095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838200" y="2060847"/>
            <a:ext cx="105156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11311565" y="6356351"/>
            <a:ext cx="649288"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val="403393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t>8/23/2019</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11353800" y="6375401"/>
            <a:ext cx="649288"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838200" y="147991"/>
            <a:ext cx="10515600" cy="1569660"/>
          </a:xfrm>
          <a:prstGeom prst="rect">
            <a:avLst/>
          </a:prstGeom>
          <a:noFill/>
        </p:spPr>
        <p:txBody>
          <a:bodyPr wrap="square" rtlCol="0" anchor="ctr">
            <a:spAutoFit/>
          </a:bodyPr>
          <a:lstStyle/>
          <a:p>
            <a:pPr algn="ctr"/>
            <a:endParaRPr lang="en-ZA" sz="2400" b="1" dirty="0">
              <a:solidFill>
                <a:srgbClr val="F9671C"/>
              </a:solidFill>
            </a:endParaRPr>
          </a:p>
          <a:p>
            <a:pPr algn="ctr"/>
            <a:r>
              <a:rPr lang="en-ZA" sz="2400" b="1" dirty="0">
                <a:solidFill>
                  <a:srgbClr val="F9671C"/>
                </a:solidFill>
              </a:rPr>
              <a:t>Presentation Outline</a:t>
            </a:r>
          </a:p>
          <a:p>
            <a:pPr algn="ctr"/>
            <a:endParaRPr lang="en-ZA" sz="2400" b="1" dirty="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922818" y="1412777"/>
            <a:ext cx="10346365"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844354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t>8/23/2019</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11147954" y="6356350"/>
            <a:ext cx="841309"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838200" y="2060848"/>
            <a:ext cx="10730408"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0738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31" y="1052737"/>
            <a:ext cx="10515600" cy="172819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1" y="3284984"/>
            <a:ext cx="105156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11088555" y="6350001"/>
            <a:ext cx="93732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val="368786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11334088" y="6362701"/>
            <a:ext cx="649288"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val="279287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7CD2D3-C77C-4B16-BD47-95E1C53BEF67}" type="datetimeFigureOut">
              <a:rPr lang="en-ZA" smtClean="0"/>
              <a:t>2019/08/23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145336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1</a:t>
            </a:r>
          </a:p>
        </p:txBody>
      </p:sp>
      <p:sp>
        <p:nvSpPr>
          <p:cNvPr id="4" name="Content Placeholder 3"/>
          <p:cNvSpPr>
            <a:spLocks noGrp="1"/>
          </p:cNvSpPr>
          <p:nvPr>
            <p:ph sz="half" idx="2"/>
          </p:nvPr>
        </p:nvSpPr>
        <p:spPr>
          <a:xfrm>
            <a:off x="839789" y="2505075"/>
            <a:ext cx="5157787"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2</a:t>
            </a:r>
          </a:p>
        </p:txBody>
      </p:sp>
      <p:sp>
        <p:nvSpPr>
          <p:cNvPr id="6" name="Content Placeholder 5"/>
          <p:cNvSpPr>
            <a:spLocks noGrp="1"/>
          </p:cNvSpPr>
          <p:nvPr>
            <p:ph sz="quarter" idx="4"/>
          </p:nvPr>
        </p:nvSpPr>
        <p:spPr>
          <a:xfrm>
            <a:off x="6172201" y="2505075"/>
            <a:ext cx="5183188"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t>8/23/2019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11568608" y="6356351"/>
            <a:ext cx="457267"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val="2412214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t>8/23/2019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11396232" y="6356351"/>
            <a:ext cx="553277"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val="578508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t>8/23/2019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11353800" y="6375401"/>
            <a:ext cx="553277"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val="866120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t>8/23/2019</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625624" y="3150840"/>
            <a:ext cx="5086333" cy="523220"/>
          </a:xfrm>
          <a:prstGeom prst="rect">
            <a:avLst/>
          </a:prstGeom>
          <a:noFill/>
        </p:spPr>
        <p:txBody>
          <a:bodyPr wrap="square" rtlCol="0" anchor="ctr">
            <a:spAutoFit/>
          </a:bodyPr>
          <a:lstStyle/>
          <a:p>
            <a:pPr algn="ctr"/>
            <a:r>
              <a:rPr lang="en-ZA" sz="2800" b="1" dirty="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96088960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val="2438672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val="3185504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val="2547445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val="208076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71B067-E1BB-4309-BFA4-EF9EA7C5F516}" type="datetime1">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2805-A725-49B0-B2D3-DC75ABED75B5}"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364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49209-EFE5-4BEA-8B92-13F1985055A7}" type="datetime1">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5E64-CDB8-46AD-8BBB-05CF68C8CA98}" type="slidenum">
              <a:rPr lang="en-US" smtClean="0"/>
              <a:pPr/>
              <a:t>‹#›</a:t>
            </a:fld>
            <a:endParaRPr lang="en-US"/>
          </a:p>
        </p:txBody>
      </p:sp>
    </p:spTree>
    <p:extLst>
      <p:ext uri="{BB962C8B-B14F-4D97-AF65-F5344CB8AC3E}">
        <p14:creationId xmlns:p14="http://schemas.microsoft.com/office/powerpoint/2010/main" val="403132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CD2D3-C77C-4B16-BD47-95E1C53BEF67}" type="datetimeFigureOut">
              <a:rPr lang="en-ZA" smtClean="0"/>
              <a:t>2019/08/23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1664381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38E1D-F816-4159-AC17-A665E29AEBB2}" type="datetime1">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BDDAE-53B8-4961-8EEA-A2DD626BC669}"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333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C50483-84FE-44C3-B0C6-E5B0619F043E}" type="datetime1">
              <a:rPr lang="en-US" smtClean="0"/>
              <a:pPr/>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C358A-F45F-47F2-90AE-131B6672CCE3}" type="slidenum">
              <a:rPr lang="en-US" smtClean="0"/>
              <a:pPr/>
              <a:t>‹#›</a:t>
            </a:fld>
            <a:endParaRPr lang="en-US"/>
          </a:p>
        </p:txBody>
      </p:sp>
    </p:spTree>
    <p:extLst>
      <p:ext uri="{BB962C8B-B14F-4D97-AF65-F5344CB8AC3E}">
        <p14:creationId xmlns:p14="http://schemas.microsoft.com/office/powerpoint/2010/main" val="3398307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8AA1F4-6965-4BEE-B130-95C77BA8AAF5}" type="datetime1">
              <a:rPr lang="en-US" smtClean="0"/>
              <a:pPr/>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B67E9-C49E-42B4-B8FC-1E446CAC4ECB}" type="slidenum">
              <a:rPr lang="en-US" smtClean="0"/>
              <a:pPr/>
              <a:t>‹#›</a:t>
            </a:fld>
            <a:endParaRPr lang="en-US"/>
          </a:p>
        </p:txBody>
      </p:sp>
    </p:spTree>
    <p:extLst>
      <p:ext uri="{BB962C8B-B14F-4D97-AF65-F5344CB8AC3E}">
        <p14:creationId xmlns:p14="http://schemas.microsoft.com/office/powerpoint/2010/main" val="2809966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519C88-7C8E-41C8-8372-17DF562A0651}" type="datetime1">
              <a:rPr lang="en-US" smtClean="0"/>
              <a:pPr/>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5F1D8-18BE-41BF-B087-D3450FCE5579}" type="slidenum">
              <a:rPr lang="en-US" smtClean="0"/>
              <a:pPr/>
              <a:t>‹#›</a:t>
            </a:fld>
            <a:endParaRPr lang="en-US"/>
          </a:p>
        </p:txBody>
      </p:sp>
    </p:spTree>
    <p:extLst>
      <p:ext uri="{BB962C8B-B14F-4D97-AF65-F5344CB8AC3E}">
        <p14:creationId xmlns:p14="http://schemas.microsoft.com/office/powerpoint/2010/main" val="1292703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7B29B4-F79D-4268-80E0-204E40EE64F5}" type="datetime1">
              <a:rPr lang="en-US" smtClean="0"/>
              <a:pPr/>
              <a:t>8/23/2019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9464D0-B35B-49D5-80C3-0190F0AE2F2B}" type="slidenum">
              <a:rPr lang="en-US" smtClean="0"/>
              <a:pPr/>
              <a:t>‹#›</a:t>
            </a:fld>
            <a:endParaRPr lang="en-US"/>
          </a:p>
        </p:txBody>
      </p:sp>
    </p:spTree>
    <p:extLst>
      <p:ext uri="{BB962C8B-B14F-4D97-AF65-F5344CB8AC3E}">
        <p14:creationId xmlns:p14="http://schemas.microsoft.com/office/powerpoint/2010/main" val="834899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7075B4A2-CF76-4DEA-8EAB-AE7913C1B87F}" type="datetime1">
              <a:rPr lang="en-US" smtClean="0"/>
              <a:pPr/>
              <a:t>8/23/2019</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C8A951-9F05-4B5D-98CC-737D7447D9D3}" type="slidenum">
              <a:rPr lang="en-US" smtClean="0"/>
              <a:pPr/>
              <a:t>‹#›</a:t>
            </a:fld>
            <a:endParaRPr lang="en-US"/>
          </a:p>
        </p:txBody>
      </p:sp>
    </p:spTree>
    <p:extLst>
      <p:ext uri="{BB962C8B-B14F-4D97-AF65-F5344CB8AC3E}">
        <p14:creationId xmlns:p14="http://schemas.microsoft.com/office/powerpoint/2010/main" val="3086166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3ABEF2-FD3B-414F-8D9E-336BF6DB7B40}" type="datetime1">
              <a:rPr lang="en-US" smtClean="0"/>
              <a:pPr/>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071A-66BE-467B-A54A-F72299200ABE}" type="slidenum">
              <a:rPr lang="en-US" smtClean="0"/>
              <a:pPr/>
              <a:t>‹#›</a:t>
            </a:fld>
            <a:endParaRPr lang="en-US"/>
          </a:p>
        </p:txBody>
      </p:sp>
    </p:spTree>
    <p:extLst>
      <p:ext uri="{BB962C8B-B14F-4D97-AF65-F5344CB8AC3E}">
        <p14:creationId xmlns:p14="http://schemas.microsoft.com/office/powerpoint/2010/main" val="3414411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CAC885-C693-4BD5-A095-258766F84A5D}" type="datetime1">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4B2B7-ABA0-4B25-83C3-4922EE36EDFE}" type="slidenum">
              <a:rPr lang="en-US" smtClean="0"/>
              <a:pPr/>
              <a:t>‹#›</a:t>
            </a:fld>
            <a:endParaRPr lang="en-US"/>
          </a:p>
        </p:txBody>
      </p:sp>
    </p:spTree>
    <p:extLst>
      <p:ext uri="{BB962C8B-B14F-4D97-AF65-F5344CB8AC3E}">
        <p14:creationId xmlns:p14="http://schemas.microsoft.com/office/powerpoint/2010/main" val="48953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4584-4484-4EB3-A08A-14733CD4F4D5}" type="datetime1">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6376-0A66-4B98-9C6D-CA95EB5A8041}" type="slidenum">
              <a:rPr lang="en-US" smtClean="0"/>
              <a:pPr/>
              <a:t>‹#›</a:t>
            </a:fld>
            <a:endParaRPr lang="en-US"/>
          </a:p>
        </p:txBody>
      </p:sp>
    </p:spTree>
    <p:extLst>
      <p:ext uri="{BB962C8B-B14F-4D97-AF65-F5344CB8AC3E}">
        <p14:creationId xmlns:p14="http://schemas.microsoft.com/office/powerpoint/2010/main" val="575407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719323" y="825450"/>
            <a:ext cx="6753352" cy="574675"/>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524507" y="3466033"/>
            <a:ext cx="914298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8/23/2019</a:t>
            </a:fld>
            <a:endParaRPr lang="en-US"/>
          </a:p>
        </p:txBody>
      </p:sp>
      <p:sp>
        <p:nvSpPr>
          <p:cNvPr id="6" name="Holder 6"/>
          <p:cNvSpPr>
            <a:spLocks noGrp="1"/>
          </p:cNvSpPr>
          <p:nvPr>
            <p:ph type="sldNum" sz="quarter" idx="7"/>
          </p:nvPr>
        </p:nvSpPr>
        <p:spPr/>
        <p:txBody>
          <a:bodyPr lIns="0" tIns="0" rIns="0" bIns="0"/>
          <a:lstStyle>
            <a:lvl1pPr>
              <a:defRPr sz="1050" b="1" i="0">
                <a:solidFill>
                  <a:schemeClr val="tx1"/>
                </a:solidFill>
                <a:latin typeface="Arial"/>
                <a:cs typeface="Arial"/>
              </a:defRPr>
            </a:lvl1pPr>
          </a:lstStyle>
          <a:p>
            <a:pPr marL="25400">
              <a:spcBef>
                <a:spcPts val="155"/>
              </a:spcBef>
            </a:pPr>
            <a:fld id="{81D60167-4931-47E6-BA6A-407CBD079E47}" type="slidenum">
              <a:rPr lang="en-GB" smtClean="0"/>
              <a:pPr marL="25400">
                <a:spcBef>
                  <a:spcPts val="155"/>
                </a:spcBef>
              </a:pPr>
              <a:t>‹#›</a:t>
            </a:fld>
            <a:endParaRPr lang="en-GB" dirty="0"/>
          </a:p>
        </p:txBody>
      </p:sp>
    </p:spTree>
    <p:extLst>
      <p:ext uri="{BB962C8B-B14F-4D97-AF65-F5344CB8AC3E}">
        <p14:creationId xmlns:p14="http://schemas.microsoft.com/office/powerpoint/2010/main" val="276179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B7CD2D3-C77C-4B16-BD47-95E1C53BEF67}" type="datetimeFigureOut">
              <a:rPr lang="en-ZA" smtClean="0"/>
              <a:t>2019/08/23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1867382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ED7D3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8/23/2019</a:t>
            </a:fld>
            <a:endParaRPr lang="en-US"/>
          </a:p>
        </p:txBody>
      </p:sp>
      <p:sp>
        <p:nvSpPr>
          <p:cNvPr id="6" name="Holder 6"/>
          <p:cNvSpPr>
            <a:spLocks noGrp="1"/>
          </p:cNvSpPr>
          <p:nvPr>
            <p:ph type="sldNum" sz="quarter" idx="7"/>
          </p:nvPr>
        </p:nvSpPr>
        <p:spPr/>
        <p:txBody>
          <a:bodyPr lIns="0" tIns="0" rIns="0" bIns="0"/>
          <a:lstStyle>
            <a:lvl1pPr>
              <a:defRPr sz="1050" b="1" i="0">
                <a:solidFill>
                  <a:schemeClr val="tx1"/>
                </a:solidFill>
                <a:latin typeface="Arial"/>
                <a:cs typeface="Arial"/>
              </a:defRPr>
            </a:lvl1pPr>
          </a:lstStyle>
          <a:p>
            <a:pPr marL="25400">
              <a:spcBef>
                <a:spcPts val="155"/>
              </a:spcBef>
            </a:pPr>
            <a:fld id="{81D60167-4931-47E6-BA6A-407CBD079E47}" type="slidenum">
              <a:rPr lang="en-GB" smtClean="0"/>
              <a:pPr marL="25400">
                <a:spcBef>
                  <a:spcPts val="155"/>
                </a:spcBef>
              </a:pPr>
              <a:t>‹#›</a:t>
            </a:fld>
            <a:endParaRPr lang="en-GB" dirty="0"/>
          </a:p>
        </p:txBody>
      </p:sp>
    </p:spTree>
    <p:extLst>
      <p:ext uri="{BB962C8B-B14F-4D97-AF65-F5344CB8AC3E}">
        <p14:creationId xmlns:p14="http://schemas.microsoft.com/office/powerpoint/2010/main" val="1532912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ED7D3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8/23/2019</a:t>
            </a:fld>
            <a:endParaRPr lang="en-US"/>
          </a:p>
        </p:txBody>
      </p:sp>
      <p:sp>
        <p:nvSpPr>
          <p:cNvPr id="7" name="Holder 7"/>
          <p:cNvSpPr>
            <a:spLocks noGrp="1"/>
          </p:cNvSpPr>
          <p:nvPr>
            <p:ph type="sldNum" sz="quarter" idx="7"/>
          </p:nvPr>
        </p:nvSpPr>
        <p:spPr/>
        <p:txBody>
          <a:bodyPr lIns="0" tIns="0" rIns="0" bIns="0"/>
          <a:lstStyle>
            <a:lvl1pPr>
              <a:defRPr sz="1050" b="1" i="0">
                <a:solidFill>
                  <a:schemeClr val="tx1"/>
                </a:solidFill>
                <a:latin typeface="Arial"/>
                <a:cs typeface="Arial"/>
              </a:defRPr>
            </a:lvl1pPr>
          </a:lstStyle>
          <a:p>
            <a:pPr marL="25400">
              <a:spcBef>
                <a:spcPts val="155"/>
              </a:spcBef>
            </a:pPr>
            <a:fld id="{81D60167-4931-47E6-BA6A-407CBD079E47}" type="slidenum">
              <a:rPr lang="en-GB" smtClean="0"/>
              <a:pPr marL="25400">
                <a:spcBef>
                  <a:spcPts val="155"/>
                </a:spcBef>
              </a:pPr>
              <a:t>‹#›</a:t>
            </a:fld>
            <a:endParaRPr lang="en-GB" dirty="0"/>
          </a:p>
        </p:txBody>
      </p:sp>
    </p:spTree>
    <p:extLst>
      <p:ext uri="{BB962C8B-B14F-4D97-AF65-F5344CB8AC3E}">
        <p14:creationId xmlns:p14="http://schemas.microsoft.com/office/powerpoint/2010/main" val="1897268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ED7D3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8/23/2019</a:t>
            </a:fld>
            <a:endParaRPr lang="en-US"/>
          </a:p>
        </p:txBody>
      </p:sp>
      <p:sp>
        <p:nvSpPr>
          <p:cNvPr id="5" name="Holder 5"/>
          <p:cNvSpPr>
            <a:spLocks noGrp="1"/>
          </p:cNvSpPr>
          <p:nvPr>
            <p:ph type="sldNum" sz="quarter" idx="7"/>
          </p:nvPr>
        </p:nvSpPr>
        <p:spPr/>
        <p:txBody>
          <a:bodyPr lIns="0" tIns="0" rIns="0" bIns="0"/>
          <a:lstStyle>
            <a:lvl1pPr>
              <a:defRPr sz="1050" b="1" i="0">
                <a:solidFill>
                  <a:schemeClr val="tx1"/>
                </a:solidFill>
                <a:latin typeface="Arial"/>
                <a:cs typeface="Arial"/>
              </a:defRPr>
            </a:lvl1pPr>
          </a:lstStyle>
          <a:p>
            <a:pPr marL="25400">
              <a:spcBef>
                <a:spcPts val="155"/>
              </a:spcBef>
            </a:pPr>
            <a:fld id="{81D60167-4931-47E6-BA6A-407CBD079E47}" type="slidenum">
              <a:rPr lang="en-GB" smtClean="0"/>
              <a:pPr marL="25400">
                <a:spcBef>
                  <a:spcPts val="155"/>
                </a:spcBef>
              </a:pPr>
              <a:t>‹#›</a:t>
            </a:fld>
            <a:endParaRPr lang="en-GB" dirty="0"/>
          </a:p>
        </p:txBody>
      </p:sp>
    </p:spTree>
    <p:extLst>
      <p:ext uri="{BB962C8B-B14F-4D97-AF65-F5344CB8AC3E}">
        <p14:creationId xmlns:p14="http://schemas.microsoft.com/office/powerpoint/2010/main" val="1634806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8/23/2019</a:t>
            </a:fld>
            <a:endParaRPr lang="en-US"/>
          </a:p>
        </p:txBody>
      </p:sp>
      <p:sp>
        <p:nvSpPr>
          <p:cNvPr id="4" name="Holder 4"/>
          <p:cNvSpPr>
            <a:spLocks noGrp="1"/>
          </p:cNvSpPr>
          <p:nvPr>
            <p:ph type="sldNum" sz="quarter" idx="7"/>
          </p:nvPr>
        </p:nvSpPr>
        <p:spPr/>
        <p:txBody>
          <a:bodyPr lIns="0" tIns="0" rIns="0" bIns="0"/>
          <a:lstStyle>
            <a:lvl1pPr>
              <a:defRPr sz="1050" b="1" i="0">
                <a:solidFill>
                  <a:schemeClr val="tx1"/>
                </a:solidFill>
                <a:latin typeface="Arial"/>
                <a:cs typeface="Arial"/>
              </a:defRPr>
            </a:lvl1pPr>
          </a:lstStyle>
          <a:p>
            <a:pPr marL="25400">
              <a:spcBef>
                <a:spcPts val="155"/>
              </a:spcBef>
            </a:pPr>
            <a:fld id="{81D60167-4931-47E6-BA6A-407CBD079E47}" type="slidenum">
              <a:rPr lang="en-GB" smtClean="0"/>
              <a:pPr marL="25400">
                <a:spcBef>
                  <a:spcPts val="155"/>
                </a:spcBef>
              </a:pPr>
              <a:t>‹#›</a:t>
            </a:fld>
            <a:endParaRPr lang="en-GB" dirty="0"/>
          </a:p>
        </p:txBody>
      </p:sp>
    </p:spTree>
    <p:extLst>
      <p:ext uri="{BB962C8B-B14F-4D97-AF65-F5344CB8AC3E}">
        <p14:creationId xmlns:p14="http://schemas.microsoft.com/office/powerpoint/2010/main" val="2290294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22364"/>
            <a:ext cx="5249333" cy="1570037"/>
          </a:xfrm>
        </p:spPr>
        <p:txBody>
          <a:bodyPr anchor="ctr">
            <a:normAutofit/>
          </a:bodyPr>
          <a:lstStyle>
            <a:lvl1pPr algn="ctr">
              <a:defRPr sz="2400" b="1">
                <a:solidFill>
                  <a:schemeClr val="bg1"/>
                </a:solidFill>
                <a:latin typeface="Arial" panose="020B0604020202020204" pitchFamily="34" charset="0"/>
                <a:cs typeface="Arial" panose="020B0604020202020204" pitchFamily="34" charset="0"/>
              </a:defRPr>
            </a:lvl1pPr>
          </a:lstStyle>
          <a:p>
            <a:r>
              <a:rPr lang="en-US" dirty="0"/>
              <a:t>CLICK TO ENTER PRESENTATIONTITLE</a:t>
            </a:r>
          </a:p>
        </p:txBody>
      </p:sp>
      <p:sp>
        <p:nvSpPr>
          <p:cNvPr id="3" name="Subtitle 2"/>
          <p:cNvSpPr>
            <a:spLocks noGrp="1"/>
          </p:cNvSpPr>
          <p:nvPr>
            <p:ph type="subTitle" idx="1" hasCustomPrompt="1"/>
          </p:nvPr>
        </p:nvSpPr>
        <p:spPr>
          <a:xfrm>
            <a:off x="0" y="2908300"/>
            <a:ext cx="5943600" cy="1625600"/>
          </a:xfrm>
        </p:spPr>
        <p:txBody>
          <a:bodyPr anchor="ctr">
            <a:normAutofit/>
          </a:bodyPr>
          <a:lstStyle>
            <a:lvl1pPr marL="0" indent="0" algn="ctr">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Meeting and Presenter</a:t>
            </a:r>
          </a:p>
        </p:txBody>
      </p:sp>
      <p:sp>
        <p:nvSpPr>
          <p:cNvPr id="4" name="Date Placeholder 3"/>
          <p:cNvSpPr>
            <a:spLocks noGrp="1"/>
          </p:cNvSpPr>
          <p:nvPr>
            <p:ph type="dt" sz="half" idx="10"/>
          </p:nvPr>
        </p:nvSpPr>
        <p:spPr/>
        <p:txBody>
          <a:bodyPr/>
          <a:lstStyle/>
          <a:p>
            <a:fld id="{DB559295-E6AB-4B06-B79E-DA6F0BBBCCEA}" type="datetime1">
              <a:rPr lang="en-ZA" smtClean="0"/>
              <a:pPr/>
              <a:t>2019/08/23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AEFF4E0-09CF-465B-A129-0A4208E40038}" type="slidenum">
              <a:rPr lang="en-ZA" smtClean="0"/>
              <a:pPr/>
              <a:t>‹#›</a:t>
            </a:fld>
            <a:endParaRPr lang="en-ZA" dirty="0"/>
          </a:p>
        </p:txBody>
      </p:sp>
      <p:sp>
        <p:nvSpPr>
          <p:cNvPr id="8" name="Text Placeholder 7"/>
          <p:cNvSpPr>
            <a:spLocks noGrp="1"/>
          </p:cNvSpPr>
          <p:nvPr>
            <p:ph type="body" sz="quarter" idx="13" hasCustomPrompt="1"/>
          </p:nvPr>
        </p:nvSpPr>
        <p:spPr>
          <a:xfrm>
            <a:off x="0" y="4572000"/>
            <a:ext cx="3462867" cy="444500"/>
          </a:xfrm>
        </p:spPr>
        <p:txBody>
          <a:bodyPr anchor="ctr">
            <a:normAutofit/>
          </a:bodyPr>
          <a:lstStyle>
            <a:lvl1pPr marL="0" indent="0" algn="ctr">
              <a:buNone/>
              <a:defRPr sz="1400" b="1">
                <a:solidFill>
                  <a:srgbClr val="005D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Click to enter Date</a:t>
            </a:r>
            <a:endParaRPr lang="en-ZA" dirty="0"/>
          </a:p>
        </p:txBody>
      </p:sp>
    </p:spTree>
    <p:extLst>
      <p:ext uri="{BB962C8B-B14F-4D97-AF65-F5344CB8AC3E}">
        <p14:creationId xmlns:p14="http://schemas.microsoft.com/office/powerpoint/2010/main" val="490305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31" y="1732167"/>
            <a:ext cx="10515600" cy="36933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1" y="3284984"/>
            <a:ext cx="10515600" cy="307777"/>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11088555" y="6350001"/>
            <a:ext cx="937320" cy="161583"/>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val="281003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B7CD2D3-C77C-4B16-BD47-95E1C53BEF67}" type="datetimeFigureOut">
              <a:rPr lang="en-ZA" smtClean="0"/>
              <a:t>2019/08/23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100588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B7CD2D3-C77C-4B16-BD47-95E1C53BEF67}" type="datetimeFigureOut">
              <a:rPr lang="en-ZA" smtClean="0"/>
              <a:t>2019/08/23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190860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CD2D3-C77C-4B16-BD47-95E1C53BEF67}" type="datetimeFigureOut">
              <a:rPr lang="en-ZA" smtClean="0"/>
              <a:t>2019/08/23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9483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7CD2D3-C77C-4B16-BD47-95E1C53BEF67}" type="datetimeFigureOut">
              <a:rPr lang="en-ZA" smtClean="0"/>
              <a:t>2019/08/23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314355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7CD2D3-C77C-4B16-BD47-95E1C53BEF67}" type="datetimeFigureOut">
              <a:rPr lang="en-ZA" smtClean="0"/>
              <a:t>2019/08/23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16B780-AC0E-40FB-98AD-E9DE9CB41F5C}" type="slidenum">
              <a:rPr lang="en-ZA" smtClean="0"/>
              <a:t>‹#›</a:t>
            </a:fld>
            <a:endParaRPr lang="en-ZA"/>
          </a:p>
        </p:txBody>
      </p:sp>
    </p:spTree>
    <p:extLst>
      <p:ext uri="{BB962C8B-B14F-4D97-AF65-F5344CB8AC3E}">
        <p14:creationId xmlns:p14="http://schemas.microsoft.com/office/powerpoint/2010/main" val="75494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CD2D3-C77C-4B16-BD47-95E1C53BEF67}" type="datetimeFigureOut">
              <a:rPr lang="en-ZA" smtClean="0"/>
              <a:t>2019/08/23</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6B780-AC0E-40FB-98AD-E9DE9CB41F5C}" type="slidenum">
              <a:rPr lang="en-ZA" smtClean="0"/>
              <a:t>‹#›</a:t>
            </a:fld>
            <a:endParaRPr lang="en-ZA"/>
          </a:p>
        </p:txBody>
      </p:sp>
    </p:spTree>
    <p:extLst>
      <p:ext uri="{BB962C8B-B14F-4D97-AF65-F5344CB8AC3E}">
        <p14:creationId xmlns:p14="http://schemas.microsoft.com/office/powerpoint/2010/main" val="3095716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E219C6-9DCD-4B25-8045-661A28C93840}" type="datetime1">
              <a:rPr lang="en-US" altLang="en-US" smtClean="0"/>
              <a:t>8/23/2019</a:t>
            </a:fld>
            <a:endParaRPr lang="en-US"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extLst>
      <p:ext uri="{BB962C8B-B14F-4D97-AF65-F5344CB8AC3E}">
        <p14:creationId xmlns:p14="http://schemas.microsoft.com/office/powerpoint/2010/main" val="28718204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EB8C9A0F-6FDC-479E-AAB4-6AB59183F3C2}" type="datetime1">
              <a:rPr lang="en-US" smtClean="0"/>
              <a:pPr/>
              <a:t>8/23/2019</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4756BDBC-77CC-4034-B308-3F9AF40AAF6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9455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4001" y="6477000"/>
            <a:ext cx="11239500" cy="285750"/>
          </a:xfrm>
          <a:prstGeom prst="rect">
            <a:avLst/>
          </a:prstGeom>
          <a:blipFill>
            <a:blip r:embed="rId9"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382320" y="153721"/>
            <a:ext cx="11427357" cy="338554"/>
          </a:xfrm>
          <a:prstGeom prst="rect">
            <a:avLst/>
          </a:prstGeom>
        </p:spPr>
        <p:txBody>
          <a:bodyPr wrap="square" lIns="0" tIns="0" rIns="0" bIns="0">
            <a:spAutoFit/>
          </a:bodyPr>
          <a:lstStyle>
            <a:lvl1pPr>
              <a:defRPr sz="2200" b="1" i="0">
                <a:solidFill>
                  <a:srgbClr val="ED7D31"/>
                </a:solidFill>
                <a:latin typeface="Arial"/>
                <a:cs typeface="Arial"/>
              </a:defRPr>
            </a:lvl1pPr>
          </a:lstStyle>
          <a:p>
            <a:endParaRPr/>
          </a:p>
        </p:txBody>
      </p:sp>
      <p:sp>
        <p:nvSpPr>
          <p:cNvPr id="3" name="Holder 3"/>
          <p:cNvSpPr>
            <a:spLocks noGrp="1"/>
          </p:cNvSpPr>
          <p:nvPr>
            <p:ph type="body" idx="1"/>
          </p:nvPr>
        </p:nvSpPr>
        <p:spPr>
          <a:xfrm>
            <a:off x="377477" y="2102765"/>
            <a:ext cx="11311467"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8/23/2019</a:t>
            </a:fld>
            <a:endParaRPr lang="en-US"/>
          </a:p>
        </p:txBody>
      </p:sp>
      <p:sp>
        <p:nvSpPr>
          <p:cNvPr id="6" name="Holder 6"/>
          <p:cNvSpPr>
            <a:spLocks noGrp="1"/>
          </p:cNvSpPr>
          <p:nvPr>
            <p:ph type="sldNum" sz="quarter" idx="7"/>
          </p:nvPr>
        </p:nvSpPr>
        <p:spPr>
          <a:xfrm>
            <a:off x="11553443" y="6455922"/>
            <a:ext cx="349672" cy="161583"/>
          </a:xfrm>
          <a:prstGeom prst="rect">
            <a:avLst/>
          </a:prstGeom>
        </p:spPr>
        <p:txBody>
          <a:bodyPr wrap="square" lIns="0" tIns="0" rIns="0" bIns="0">
            <a:spAutoFit/>
          </a:bodyPr>
          <a:lstStyle>
            <a:lvl1pPr>
              <a:defRPr sz="1050" b="1" i="0">
                <a:solidFill>
                  <a:schemeClr val="tx1"/>
                </a:solidFill>
                <a:latin typeface="Arial"/>
                <a:cs typeface="Arial"/>
              </a:defRPr>
            </a:lvl1pPr>
          </a:lstStyle>
          <a:p>
            <a:pPr marL="25400">
              <a:spcBef>
                <a:spcPts val="155"/>
              </a:spcBef>
            </a:pPr>
            <a:fld id="{81D60167-4931-47E6-BA6A-407CBD079E47}" type="slidenum">
              <a:rPr lang="en-GB" smtClean="0"/>
              <a:pPr marL="25400">
                <a:spcBef>
                  <a:spcPts val="155"/>
                </a:spcBef>
              </a:pPr>
              <a:t>‹#›</a:t>
            </a:fld>
            <a:endParaRPr lang="en-GB" dirty="0"/>
          </a:p>
        </p:txBody>
      </p:sp>
    </p:spTree>
    <p:extLst>
      <p:ext uri="{BB962C8B-B14F-4D97-AF65-F5344CB8AC3E}">
        <p14:creationId xmlns:p14="http://schemas.microsoft.com/office/powerpoint/2010/main" val="99731491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4832" y="1469036"/>
            <a:ext cx="6655633" cy="1312030"/>
            <a:chOff x="-1752600" y="-557865"/>
            <a:chExt cx="8686800" cy="1328371"/>
          </a:xfrm>
          <a:scene3d>
            <a:camera prst="orthographicFront"/>
            <a:lightRig rig="flat" dir="t"/>
          </a:scene3d>
        </p:grpSpPr>
        <p:sp>
          <p:nvSpPr>
            <p:cNvPr id="12" name="Rounded Rectangle 11"/>
            <p:cNvSpPr/>
            <p:nvPr/>
          </p:nvSpPr>
          <p:spPr>
            <a:xfrm>
              <a:off x="-1752600" y="-557865"/>
              <a:ext cx="8686800" cy="121680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13" name="Rounded Rectangle 4"/>
            <p:cNvSpPr/>
            <p:nvPr/>
          </p:nvSpPr>
          <p:spPr>
            <a:xfrm>
              <a:off x="-1650551" y="-327496"/>
              <a:ext cx="8568002" cy="1098002"/>
            </a:xfrm>
            <a:prstGeom prst="rect">
              <a:avLst/>
            </a:prstGeom>
            <a:noFill/>
            <a:ln>
              <a:noFill/>
            </a:ln>
            <a:effectLst/>
            <a:sp3d/>
          </p:spPr>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BRIEFING TO THE COGTA PORTFOLIO COMMITTEE</a:t>
              </a:r>
            </a:p>
          </p:txBody>
        </p:sp>
      </p:grpSp>
      <p:grpSp>
        <p:nvGrpSpPr>
          <p:cNvPr id="14" name="Group 13"/>
          <p:cNvGrpSpPr/>
          <p:nvPr/>
        </p:nvGrpSpPr>
        <p:grpSpPr>
          <a:xfrm>
            <a:off x="81181" y="-1231558"/>
            <a:ext cx="10126238" cy="6054462"/>
            <a:chOff x="-1762610" y="-4928303"/>
            <a:chExt cx="10126238" cy="6054462"/>
          </a:xfrm>
          <a:scene3d>
            <a:camera prst="orthographicFront"/>
            <a:lightRig rig="flat" dir="t"/>
          </a:scene3d>
        </p:grpSpPr>
        <p:sp>
          <p:nvSpPr>
            <p:cNvPr id="15" name="Rounded Rectangle 14"/>
            <p:cNvSpPr/>
            <p:nvPr/>
          </p:nvSpPr>
          <p:spPr>
            <a:xfrm>
              <a:off x="-1762610" y="-622991"/>
              <a:ext cx="8534400" cy="174915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16" name="Rounded Rectangle 4"/>
            <p:cNvSpPr/>
            <p:nvPr/>
          </p:nvSpPr>
          <p:spPr>
            <a:xfrm>
              <a:off x="0" y="-4928303"/>
              <a:ext cx="8363628" cy="1663764"/>
            </a:xfrm>
            <a:prstGeom prst="rect">
              <a:avLst/>
            </a:prstGeom>
            <a:noFill/>
            <a:ln>
              <a:noFill/>
            </a:ln>
            <a:effectLst/>
            <a:sp3d/>
          </p:spPr>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grpSp>
      <p:sp>
        <p:nvSpPr>
          <p:cNvPr id="17" name="Rectangle 16"/>
          <p:cNvSpPr/>
          <p:nvPr/>
        </p:nvSpPr>
        <p:spPr>
          <a:xfrm>
            <a:off x="491061" y="3186582"/>
            <a:ext cx="7429242" cy="1523494"/>
          </a:xfrm>
          <a:prstGeom prst="rect">
            <a:avLst/>
          </a:prstGeom>
        </p:spPr>
        <p:txBody>
          <a:bodyPr wrap="square">
            <a:spAutoFit/>
          </a:bodyPr>
          <a:lstStyle/>
          <a:p>
            <a:pPr lvl="0" algn="ctr" defTabSz="1333500">
              <a:lnSpc>
                <a:spcPct val="90000"/>
              </a:lnSpc>
              <a:spcBef>
                <a:spcPct val="0"/>
              </a:spcBef>
              <a:spcAft>
                <a:spcPct val="35000"/>
              </a:spcAft>
              <a:defRPr/>
            </a:pPr>
            <a:r>
              <a:rPr lang="en-US" sz="2000" b="1" dirty="0">
                <a:solidFill>
                  <a:sysClr val="window" lastClr="FFFFFF"/>
                </a:solidFill>
                <a:latin typeface="Arial" pitchFamily="34" charset="0"/>
                <a:cs typeface="Arial" pitchFamily="34" charset="0"/>
              </a:rPr>
              <a:t>BRANCH: NATIONAL DISASTER MANAGEMENT CENTRE</a:t>
            </a:r>
          </a:p>
          <a:p>
            <a:pPr lvl="0" algn="ctr" defTabSz="1333500">
              <a:lnSpc>
                <a:spcPct val="90000"/>
              </a:lnSpc>
              <a:spcBef>
                <a:spcPct val="0"/>
              </a:spcBef>
              <a:spcAft>
                <a:spcPct val="35000"/>
              </a:spcAft>
            </a:pPr>
            <a:r>
              <a:rPr lang="en-US" sz="2000" b="1" dirty="0">
                <a:solidFill>
                  <a:sysClr val="window" lastClr="FFFFFF"/>
                </a:solidFill>
                <a:latin typeface="Arial" pitchFamily="34" charset="0"/>
                <a:cs typeface="Arial" pitchFamily="34" charset="0"/>
              </a:rPr>
              <a:t>Dr Mmaphaka Tau</a:t>
            </a:r>
          </a:p>
          <a:p>
            <a:pPr algn="ctr" defTabSz="1333500">
              <a:lnSpc>
                <a:spcPct val="90000"/>
              </a:lnSpc>
              <a:spcBef>
                <a:spcPct val="0"/>
              </a:spcBef>
              <a:spcAft>
                <a:spcPct val="35000"/>
              </a:spcAft>
            </a:pPr>
            <a:r>
              <a:rPr lang="en-US" sz="2000" b="1" dirty="0">
                <a:solidFill>
                  <a:sysClr val="window" lastClr="FFFFFF"/>
                </a:solidFill>
                <a:latin typeface="Arial" pitchFamily="34" charset="0"/>
                <a:cs typeface="Arial" pitchFamily="34" charset="0"/>
              </a:rPr>
              <a:t>DDG (Head): NDMC</a:t>
            </a:r>
          </a:p>
          <a:p>
            <a:pPr lvl="0" algn="ctr" defTabSz="1333500">
              <a:lnSpc>
                <a:spcPct val="90000"/>
              </a:lnSpc>
              <a:spcBef>
                <a:spcPct val="0"/>
              </a:spcBef>
              <a:spcAft>
                <a:spcPct val="35000"/>
              </a:spcAft>
            </a:pPr>
            <a:endParaRPr lang="en-US" sz="2000" b="1" dirty="0">
              <a:solidFill>
                <a:sysClr val="window" lastClr="FFFFFF"/>
              </a:solidFill>
              <a:latin typeface="Arial" pitchFamily="34" charset="0"/>
              <a:cs typeface="Arial"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7850" y="5953738"/>
            <a:ext cx="743544" cy="784341"/>
          </a:xfrm>
          <a:prstGeom prst="rect">
            <a:avLst/>
          </a:prstGeom>
        </p:spPr>
      </p:pic>
    </p:spTree>
    <p:extLst>
      <p:ext uri="{BB962C8B-B14F-4D97-AF65-F5344CB8AC3E}">
        <p14:creationId xmlns:p14="http://schemas.microsoft.com/office/powerpoint/2010/main" val="319303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solidFill>
                  <a:srgbClr val="C00000"/>
                </a:solidFill>
                <a:latin typeface="+mn-lt"/>
              </a:rPr>
              <a:t>Roles &amp; Responsibilities of the NDMC:</a:t>
            </a:r>
            <a:br>
              <a:rPr lang="en-ZA" sz="3200" b="1" dirty="0">
                <a:solidFill>
                  <a:srgbClr val="C00000"/>
                </a:solidFill>
                <a:latin typeface="+mn-lt"/>
              </a:rPr>
            </a:br>
            <a:r>
              <a:rPr lang="en-ZA" sz="3200" b="1" dirty="0">
                <a:solidFill>
                  <a:srgbClr val="C00000"/>
                </a:solidFill>
                <a:latin typeface="+mn-lt"/>
              </a:rPr>
              <a:t>Coordination of the disaster management function in SA </a:t>
            </a:r>
          </a:p>
        </p:txBody>
      </p:sp>
      <p:sp>
        <p:nvSpPr>
          <p:cNvPr id="3" name="Content Placeholder 2"/>
          <p:cNvSpPr>
            <a:spLocks noGrp="1"/>
          </p:cNvSpPr>
          <p:nvPr>
            <p:ph idx="1"/>
          </p:nvPr>
        </p:nvSpPr>
        <p:spPr/>
        <p:txBody>
          <a:bodyPr>
            <a:normAutofit/>
          </a:bodyPr>
          <a:lstStyle/>
          <a:p>
            <a:pPr algn="just">
              <a:lnSpc>
                <a:spcPct val="120000"/>
              </a:lnSpc>
              <a:buFont typeface="Wingdings" panose="05000000000000000000" pitchFamily="2" charset="2"/>
              <a:buChar char="§"/>
            </a:pPr>
            <a:endParaRPr lang="en-ZA" sz="5100" dirty="0"/>
          </a:p>
          <a:p>
            <a:endParaRPr lang="en-ZA" sz="1800" dirty="0"/>
          </a:p>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10</a:t>
            </a:fld>
            <a:endParaRPr lang="en-US" altLang="en-US" dirty="0"/>
          </a:p>
        </p:txBody>
      </p:sp>
      <p:sp>
        <p:nvSpPr>
          <p:cNvPr id="5" name="Rectangle 4"/>
          <p:cNvSpPr/>
          <p:nvPr/>
        </p:nvSpPr>
        <p:spPr>
          <a:xfrm>
            <a:off x="971550" y="1825624"/>
            <a:ext cx="10144125" cy="5099858"/>
          </a:xfrm>
          <a:prstGeom prst="rect">
            <a:avLst/>
          </a:prstGeom>
        </p:spPr>
        <p:txBody>
          <a:bodyPr wrap="square">
            <a:spAutoFit/>
          </a:bodyPr>
          <a:lstStyle/>
          <a:p>
            <a:pPr marL="216000" lvl="1" indent="0" algn="just">
              <a:lnSpc>
                <a:spcPct val="110000"/>
              </a:lnSpc>
              <a:spcBef>
                <a:spcPts val="600"/>
              </a:spcBef>
              <a:spcAft>
                <a:spcPts val="800"/>
              </a:spcAft>
              <a:buNone/>
            </a:pPr>
            <a:r>
              <a:rPr lang="en-ZA" sz="2400" dirty="0"/>
              <a:t>The NDMC is the principal functional unit for disaster management in the national sphere. In essence, the NDMC is responsible for guiding and developing frameworks for government's disaster risk reduction and disaster management policy and legislation, facilitating and monitoring their implementation, and facilitating and guiding cross-functional and multidisciplinary disaster risk management activities among the various organs of state.</a:t>
            </a:r>
          </a:p>
          <a:p>
            <a:pPr marL="216000" lvl="1" indent="0" algn="just">
              <a:lnSpc>
                <a:spcPct val="110000"/>
              </a:lnSpc>
              <a:spcBef>
                <a:spcPts val="600"/>
              </a:spcBef>
              <a:spcAft>
                <a:spcPts val="800"/>
              </a:spcAft>
              <a:buNone/>
            </a:pPr>
            <a:r>
              <a:rPr lang="en-ZA" sz="2400" dirty="0"/>
              <a:t>The NDMC must exercise its powers and perform its duties:</a:t>
            </a:r>
          </a:p>
          <a:p>
            <a:pPr marL="1016100" lvl="2" indent="-342900" algn="just">
              <a:lnSpc>
                <a:spcPct val="110000"/>
              </a:lnSpc>
              <a:spcBef>
                <a:spcPts val="600"/>
              </a:spcBef>
              <a:spcAft>
                <a:spcPts val="800"/>
              </a:spcAft>
              <a:buFont typeface="Wingdings" panose="05000000000000000000" pitchFamily="2" charset="2"/>
              <a:buChar char="§"/>
            </a:pPr>
            <a:r>
              <a:rPr lang="en-ZA" sz="2400" dirty="0"/>
              <a:t>within the National Disaster Management Framework</a:t>
            </a:r>
          </a:p>
          <a:p>
            <a:pPr marL="1016100" lvl="2" indent="-342900" algn="just">
              <a:lnSpc>
                <a:spcPct val="110000"/>
              </a:lnSpc>
              <a:spcBef>
                <a:spcPts val="600"/>
              </a:spcBef>
              <a:spcAft>
                <a:spcPts val="800"/>
              </a:spcAft>
              <a:buFont typeface="Wingdings" panose="05000000000000000000" pitchFamily="2" charset="2"/>
              <a:buChar char="§"/>
            </a:pPr>
            <a:r>
              <a:rPr lang="en-ZA" sz="2400" dirty="0"/>
              <a:t>subject to the direction of the Minister responsible for the administration of the Act</a:t>
            </a:r>
          </a:p>
        </p:txBody>
      </p:sp>
    </p:spTree>
    <p:extLst>
      <p:ext uri="{BB962C8B-B14F-4D97-AF65-F5344CB8AC3E}">
        <p14:creationId xmlns:p14="http://schemas.microsoft.com/office/powerpoint/2010/main" val="167963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44" y="0"/>
            <a:ext cx="11512868" cy="1563827"/>
          </a:xfrm>
        </p:spPr>
        <p:txBody>
          <a:bodyPr/>
          <a:lstStyle/>
          <a:p>
            <a:r>
              <a:rPr lang="en-ZA" sz="3200" b="1" dirty="0">
                <a:solidFill>
                  <a:srgbClr val="C00000"/>
                </a:solidFill>
                <a:latin typeface="Calibri" panose="020F0502020204030204"/>
              </a:rPr>
              <a:t>Functions &amp; key responsibilities of NDMC</a:t>
            </a:r>
            <a:endParaRPr lang="en-ZA" dirty="0"/>
          </a:p>
        </p:txBody>
      </p:sp>
      <p:sp>
        <p:nvSpPr>
          <p:cNvPr id="3" name="Content Placeholder 2"/>
          <p:cNvSpPr>
            <a:spLocks noGrp="1"/>
          </p:cNvSpPr>
          <p:nvPr>
            <p:ph idx="1"/>
          </p:nvPr>
        </p:nvSpPr>
        <p:spPr>
          <a:xfrm>
            <a:off x="509244" y="1071564"/>
            <a:ext cx="11167721" cy="5649912"/>
          </a:xfrm>
        </p:spPr>
        <p:txBody>
          <a:bodyPr>
            <a:noAutofit/>
          </a:bodyPr>
          <a:lstStyle/>
          <a:p>
            <a:pPr marL="673200" lvl="1" indent="-457200" algn="just">
              <a:lnSpc>
                <a:spcPct val="100000"/>
              </a:lnSpc>
              <a:spcBef>
                <a:spcPts val="600"/>
              </a:spcBef>
              <a:spcAft>
                <a:spcPts val="800"/>
              </a:spcAft>
              <a:buFont typeface="Wingdings" panose="05000000000000000000" pitchFamily="2" charset="2"/>
              <a:buChar char="§"/>
            </a:pPr>
            <a:r>
              <a:rPr lang="en-ZA" sz="2200" dirty="0"/>
              <a:t>In terms of the Disaster Management Act, 2002, the Head of the NDMC reports to the Minister.</a:t>
            </a:r>
          </a:p>
          <a:p>
            <a:pPr marL="673200" lvl="1" indent="-457200" algn="just">
              <a:lnSpc>
                <a:spcPct val="100000"/>
              </a:lnSpc>
              <a:spcBef>
                <a:spcPts val="600"/>
              </a:spcBef>
              <a:spcAft>
                <a:spcPts val="800"/>
              </a:spcAft>
              <a:buFont typeface="Wingdings" panose="05000000000000000000" pitchFamily="2" charset="2"/>
              <a:buChar char="§"/>
            </a:pPr>
            <a:r>
              <a:rPr lang="en-ZA" sz="2200" dirty="0"/>
              <a:t>The Head is responsible for ensuring that the NDMC exercises its powers and performs its duties as described in sect 15 of the Act, and takes all decisions with regard to the Centre.  </a:t>
            </a:r>
          </a:p>
          <a:p>
            <a:pPr marL="673200" lvl="1" indent="-457200" algn="just">
              <a:lnSpc>
                <a:spcPct val="100000"/>
              </a:lnSpc>
              <a:spcBef>
                <a:spcPts val="600"/>
              </a:spcBef>
              <a:spcAft>
                <a:spcPts val="800"/>
              </a:spcAft>
              <a:buFont typeface="Wingdings" panose="05000000000000000000" pitchFamily="2" charset="2"/>
              <a:buChar char="§"/>
            </a:pPr>
            <a:r>
              <a:rPr lang="en-ZA" sz="2200" dirty="0"/>
              <a:t>The Head of the NDMC may delegate or assign the functions of office to another official in the event that he or she is absent or otherwise unable to perform the functions of office.  </a:t>
            </a:r>
          </a:p>
          <a:p>
            <a:pPr marL="673200" lvl="1" indent="-457200" algn="just">
              <a:lnSpc>
                <a:spcPct val="100000"/>
              </a:lnSpc>
              <a:spcBef>
                <a:spcPts val="600"/>
              </a:spcBef>
              <a:spcAft>
                <a:spcPts val="800"/>
              </a:spcAft>
              <a:buFont typeface="Wingdings" panose="05000000000000000000" pitchFamily="2" charset="2"/>
              <a:buChar char="§"/>
            </a:pPr>
            <a:r>
              <a:rPr lang="en-ZA" sz="2200" dirty="0"/>
              <a:t>The Head of the  Centre is the Chairperson of the National Disaster Management Advisory Forum in terms of the disaster management legislation.</a:t>
            </a:r>
          </a:p>
          <a:p>
            <a:pPr marL="673200" lvl="1" indent="-457200" algn="just">
              <a:lnSpc>
                <a:spcPct val="100000"/>
              </a:lnSpc>
              <a:spcBef>
                <a:spcPts val="600"/>
              </a:spcBef>
              <a:spcAft>
                <a:spcPts val="800"/>
              </a:spcAft>
              <a:buFont typeface="Wingdings" panose="05000000000000000000" pitchFamily="2" charset="2"/>
              <a:buChar char="§"/>
            </a:pPr>
            <a:r>
              <a:rPr lang="en-ZA" sz="2200" dirty="0"/>
              <a:t>The NDMC acts in an advisory capacity to the Intergovernmental Committee on Disaster Management (ICDM) and the Fire Brigade Board (FBB). </a:t>
            </a:r>
          </a:p>
          <a:p>
            <a:pPr marL="673200" lvl="1" indent="-457200" algn="just">
              <a:lnSpc>
                <a:spcPct val="100000"/>
              </a:lnSpc>
              <a:spcBef>
                <a:spcPts val="600"/>
              </a:spcBef>
              <a:spcAft>
                <a:spcPts val="800"/>
              </a:spcAft>
              <a:buFont typeface="Wingdings" panose="05000000000000000000" pitchFamily="2" charset="2"/>
              <a:buChar char="§"/>
            </a:pPr>
            <a:r>
              <a:rPr lang="en-ZA" sz="2200" dirty="0"/>
              <a:t>The NDMC provides secretarial support to the NDMAF and other institutional structures established to implement the legislation.</a:t>
            </a:r>
          </a:p>
          <a:p>
            <a:pPr marL="673200" lvl="1" indent="-457200" algn="just">
              <a:lnSpc>
                <a:spcPct val="100000"/>
              </a:lnSpc>
              <a:spcBef>
                <a:spcPts val="600"/>
              </a:spcBef>
              <a:spcAft>
                <a:spcPts val="800"/>
              </a:spcAft>
              <a:buFont typeface="Wingdings" panose="05000000000000000000" pitchFamily="2" charset="2"/>
              <a:buChar char="§"/>
            </a:pPr>
            <a:r>
              <a:rPr lang="en-ZA" sz="2200" dirty="0"/>
              <a:t>The  NDMC is the national focal point for various international structures (INSARAG, UNDAC, SFDRR, UNDRR, IORA, </a:t>
            </a:r>
            <a:r>
              <a:rPr lang="en-ZA" sz="2200" dirty="0" err="1"/>
              <a:t>etc</a:t>
            </a:r>
            <a:r>
              <a:rPr lang="en-ZA" sz="2200" dirty="0"/>
              <a:t>)</a:t>
            </a:r>
          </a:p>
          <a:p>
            <a:pPr marL="673200" lvl="1" indent="-457200" algn="just">
              <a:lnSpc>
                <a:spcPct val="100000"/>
              </a:lnSpc>
              <a:spcBef>
                <a:spcPts val="600"/>
              </a:spcBef>
              <a:spcAft>
                <a:spcPts val="800"/>
              </a:spcAft>
              <a:buFont typeface="Wingdings" panose="05000000000000000000" pitchFamily="2" charset="2"/>
              <a:buChar char="§"/>
            </a:pPr>
            <a:endParaRPr lang="en-ZA" dirty="0">
              <a:solidFill>
                <a:schemeClr val="tx2"/>
              </a:solidFill>
            </a:endParaRPr>
          </a:p>
          <a:p>
            <a:pPr algn="just">
              <a:lnSpc>
                <a:spcPct val="100000"/>
              </a:lnSpc>
              <a:buFont typeface="Wingdings" panose="05000000000000000000" pitchFamily="2" charset="2"/>
              <a:buChar char="§"/>
            </a:pPr>
            <a:endParaRPr lang="en-ZA" sz="2400" dirty="0"/>
          </a:p>
        </p:txBody>
      </p:sp>
    </p:spTree>
    <p:extLst>
      <p:ext uri="{BB962C8B-B14F-4D97-AF65-F5344CB8AC3E}">
        <p14:creationId xmlns:p14="http://schemas.microsoft.com/office/powerpoint/2010/main" val="366723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11117"/>
            <a:ext cx="10515600" cy="1325563"/>
          </a:xfrm>
        </p:spPr>
        <p:txBody>
          <a:bodyPr/>
          <a:lstStyle/>
          <a:p>
            <a:r>
              <a:rPr lang="en-ZA" sz="3200" b="1" dirty="0">
                <a:solidFill>
                  <a:srgbClr val="C00000"/>
                </a:solidFill>
                <a:latin typeface="Calibri" panose="020F0502020204030204"/>
              </a:rPr>
              <a:t>Functions &amp; key responsibilities of NDMC</a:t>
            </a:r>
            <a:endParaRPr lang="en-ZA" dirty="0"/>
          </a:p>
        </p:txBody>
      </p:sp>
      <p:sp>
        <p:nvSpPr>
          <p:cNvPr id="3" name="Content Placeholder 2"/>
          <p:cNvSpPr>
            <a:spLocks noGrp="1"/>
          </p:cNvSpPr>
          <p:nvPr>
            <p:ph idx="1"/>
          </p:nvPr>
        </p:nvSpPr>
        <p:spPr>
          <a:xfrm>
            <a:off x="228600" y="1357311"/>
            <a:ext cx="11793512" cy="5364163"/>
          </a:xfrm>
        </p:spPr>
        <p:txBody>
          <a:bodyPr>
            <a:noAutofit/>
          </a:bodyPr>
          <a:lstStyle/>
          <a:p>
            <a:pPr marL="216000" lvl="1" indent="0" algn="just">
              <a:lnSpc>
                <a:spcPct val="100000"/>
              </a:lnSpc>
              <a:spcBef>
                <a:spcPts val="600"/>
              </a:spcBef>
              <a:spcAft>
                <a:spcPts val="800"/>
              </a:spcAft>
              <a:buNone/>
            </a:pPr>
            <a:r>
              <a:rPr lang="en-ZA" dirty="0"/>
              <a:t>The DMA requires the NDMC to:</a:t>
            </a:r>
          </a:p>
          <a:p>
            <a:pPr marL="730350" lvl="1" indent="-514350" algn="just">
              <a:lnSpc>
                <a:spcPct val="100000"/>
              </a:lnSpc>
              <a:spcBef>
                <a:spcPts val="600"/>
              </a:spcBef>
              <a:spcAft>
                <a:spcPts val="800"/>
              </a:spcAft>
              <a:buFont typeface="+mj-lt"/>
              <a:buAutoNum type="romanLcPeriod"/>
            </a:pPr>
            <a:r>
              <a:rPr lang="en-ZA" dirty="0"/>
              <a:t>Establish and maintain institutional arrangements that will enable implementation of the provisions of the Act;</a:t>
            </a:r>
          </a:p>
          <a:p>
            <a:pPr marL="730350" lvl="1" indent="-514350" algn="just">
              <a:lnSpc>
                <a:spcPct val="100000"/>
              </a:lnSpc>
              <a:spcBef>
                <a:spcPts val="600"/>
              </a:spcBef>
              <a:spcAft>
                <a:spcPts val="800"/>
              </a:spcAft>
              <a:buFont typeface="+mj-lt"/>
              <a:buAutoNum type="romanLcPeriod"/>
            </a:pPr>
            <a:r>
              <a:rPr lang="en-ZA" dirty="0"/>
              <a:t>Establish co-operative arrangements with international role players and countries within southern Africa.</a:t>
            </a:r>
          </a:p>
          <a:p>
            <a:pPr marL="730350" lvl="1" indent="-514350" algn="just">
              <a:lnSpc>
                <a:spcPct val="100000"/>
              </a:lnSpc>
              <a:spcBef>
                <a:spcPts val="600"/>
              </a:spcBef>
              <a:spcAft>
                <a:spcPts val="800"/>
              </a:spcAft>
              <a:buFont typeface="+mj-lt"/>
              <a:buAutoNum type="romanLcPeriod"/>
            </a:pPr>
            <a:r>
              <a:rPr lang="en-ZA" dirty="0"/>
              <a:t>Implement measures that will provide for the development of progressive disaster risk profiles to inform planning and implementation of disaster risk reduction strategies.</a:t>
            </a:r>
          </a:p>
          <a:p>
            <a:pPr marL="730350" lvl="1" indent="-514350" algn="just">
              <a:lnSpc>
                <a:spcPct val="100000"/>
              </a:lnSpc>
              <a:spcBef>
                <a:spcPts val="600"/>
              </a:spcBef>
              <a:spcAft>
                <a:spcPts val="800"/>
              </a:spcAft>
              <a:buFont typeface="+mj-lt"/>
              <a:buAutoNum type="romanLcPeriod"/>
            </a:pPr>
            <a:r>
              <a:rPr lang="en-ZA" dirty="0"/>
              <a:t>Monitor progress with the preparation and updating of disaster management plans and strategies by organs of state involved in disaster management;</a:t>
            </a:r>
          </a:p>
          <a:p>
            <a:pPr marL="730350" lvl="1" indent="-514350" algn="just">
              <a:lnSpc>
                <a:spcPct val="100000"/>
              </a:lnSpc>
              <a:spcBef>
                <a:spcPts val="600"/>
              </a:spcBef>
              <a:spcAft>
                <a:spcPts val="800"/>
              </a:spcAft>
              <a:buFont typeface="+mj-lt"/>
              <a:buAutoNum type="romanLcPeriod"/>
            </a:pPr>
            <a:r>
              <a:rPr lang="en-ZA" dirty="0"/>
              <a:t>Ensure the development, implementation and maintenance of disaster risk reduction strategies, which will result in resilient areas, communities, households and individuals;</a:t>
            </a:r>
          </a:p>
          <a:p>
            <a:pPr marL="558900" lvl="1" indent="-342900" algn="just">
              <a:lnSpc>
                <a:spcPct val="110000"/>
              </a:lnSpc>
              <a:spcBef>
                <a:spcPts val="600"/>
              </a:spcBef>
              <a:spcAft>
                <a:spcPts val="800"/>
              </a:spcAft>
            </a:pPr>
            <a:endParaRPr lang="en-ZA" dirty="0">
              <a:solidFill>
                <a:schemeClr val="tx2"/>
              </a:solidFill>
            </a:endParaRPr>
          </a:p>
          <a:p>
            <a:endParaRPr lang="en-ZA" sz="24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12</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153474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
            <a:ext cx="11182350" cy="1690688"/>
          </a:xfrm>
        </p:spPr>
        <p:txBody>
          <a:bodyPr/>
          <a:lstStyle/>
          <a:p>
            <a:r>
              <a:rPr lang="en-ZA" sz="3200" b="1" dirty="0">
                <a:solidFill>
                  <a:srgbClr val="C00000"/>
                </a:solidFill>
                <a:latin typeface="Calibri" panose="020F0502020204030204"/>
              </a:rPr>
              <a:t>Functions &amp; key responsibilities of NDMC</a:t>
            </a:r>
            <a:endParaRPr lang="en-ZA" dirty="0"/>
          </a:p>
        </p:txBody>
      </p:sp>
      <p:sp>
        <p:nvSpPr>
          <p:cNvPr id="3" name="Content Placeholder 2"/>
          <p:cNvSpPr>
            <a:spLocks noGrp="1"/>
          </p:cNvSpPr>
          <p:nvPr>
            <p:ph idx="1"/>
          </p:nvPr>
        </p:nvSpPr>
        <p:spPr>
          <a:xfrm>
            <a:off x="0" y="1690689"/>
            <a:ext cx="12022112" cy="4486274"/>
          </a:xfrm>
        </p:spPr>
        <p:txBody>
          <a:bodyPr>
            <a:noAutofit/>
          </a:bodyPr>
          <a:lstStyle/>
          <a:p>
            <a:pPr marL="730350" lvl="1" indent="-514350" algn="just">
              <a:lnSpc>
                <a:spcPct val="100000"/>
              </a:lnSpc>
              <a:spcBef>
                <a:spcPts val="600"/>
              </a:spcBef>
              <a:spcAft>
                <a:spcPts val="800"/>
              </a:spcAft>
              <a:buFont typeface="+mj-lt"/>
              <a:buAutoNum type="romanLcPeriod" startAt="6"/>
            </a:pPr>
            <a:r>
              <a:rPr lang="en-ZA" dirty="0"/>
              <a:t>Monitor the integration of disaster risk reduction initiatives with development plans;</a:t>
            </a:r>
          </a:p>
          <a:p>
            <a:pPr marL="730350" lvl="1" indent="-514350" algn="just">
              <a:lnSpc>
                <a:spcPct val="100000"/>
              </a:lnSpc>
              <a:spcBef>
                <a:spcPts val="600"/>
              </a:spcBef>
              <a:spcAft>
                <a:spcPts val="800"/>
              </a:spcAft>
              <a:buFont typeface="+mj-lt"/>
              <a:buAutoNum type="romanLcPeriod" startAt="6"/>
            </a:pPr>
            <a:r>
              <a:rPr lang="en-ZA" dirty="0"/>
              <a:t>Facilitate the development of response and recovery plans to ensure rapid and effective response to disasters that are occurring or are threatening to occur and to mitigate the effects of those disasters that could not have been prevented or predicted; </a:t>
            </a:r>
          </a:p>
          <a:p>
            <a:pPr marL="730350" lvl="1" indent="-514350" algn="just">
              <a:lnSpc>
                <a:spcPct val="100000"/>
              </a:lnSpc>
              <a:spcBef>
                <a:spcPts val="600"/>
              </a:spcBef>
              <a:spcAft>
                <a:spcPts val="800"/>
              </a:spcAft>
              <a:buFont typeface="+mj-lt"/>
              <a:buAutoNum type="romanLcPeriod" startAt="6"/>
            </a:pPr>
            <a:r>
              <a:rPr lang="en-ZA" dirty="0"/>
              <a:t>Provide support to provincial and municipal disaster management centres to implement awareness programmes for the purpose of disaster risk reduction in communities exposed to specific hazards;</a:t>
            </a:r>
          </a:p>
          <a:p>
            <a:pPr marL="730350" lvl="1" indent="-514350" algn="just">
              <a:lnSpc>
                <a:spcPct val="100000"/>
              </a:lnSpc>
              <a:spcBef>
                <a:spcPts val="600"/>
              </a:spcBef>
              <a:spcAft>
                <a:spcPts val="800"/>
              </a:spcAft>
              <a:buFont typeface="+mj-lt"/>
              <a:buAutoNum type="romanLcPeriod" startAt="6"/>
            </a:pPr>
            <a:r>
              <a:rPr lang="en-ZA" dirty="0"/>
              <a:t>Assist with the establishment of mechanisms for creating public awareness to inculcate a culture of risk avoidance</a:t>
            </a:r>
          </a:p>
          <a:p>
            <a:pPr marL="730350" lvl="1" indent="-514350" algn="just">
              <a:lnSpc>
                <a:spcPct val="100000"/>
              </a:lnSpc>
              <a:spcBef>
                <a:spcPts val="600"/>
              </a:spcBef>
              <a:spcAft>
                <a:spcPts val="800"/>
              </a:spcAft>
              <a:buFont typeface="+mj-lt"/>
              <a:buAutoNum type="romanLcPeriod" startAt="6"/>
            </a:pPr>
            <a:r>
              <a:rPr lang="en-ZA" dirty="0"/>
              <a:t>Guide the development of a comprehensive information management and communication system;</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13</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190906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solidFill>
                  <a:srgbClr val="C00000"/>
                </a:solidFill>
                <a:latin typeface="Calibri" panose="020F0502020204030204"/>
              </a:rPr>
              <a:t>Functions &amp; key responsibilities of NDMC</a:t>
            </a:r>
            <a:endParaRPr lang="en-ZA" dirty="0"/>
          </a:p>
        </p:txBody>
      </p:sp>
      <p:sp>
        <p:nvSpPr>
          <p:cNvPr id="3" name="Content Placeholder 2"/>
          <p:cNvSpPr>
            <a:spLocks noGrp="1"/>
          </p:cNvSpPr>
          <p:nvPr>
            <p:ph idx="1"/>
          </p:nvPr>
        </p:nvSpPr>
        <p:spPr>
          <a:xfrm>
            <a:off x="357188" y="1690688"/>
            <a:ext cx="11530012" cy="5138737"/>
          </a:xfrm>
        </p:spPr>
        <p:txBody>
          <a:bodyPr>
            <a:noAutofit/>
          </a:bodyPr>
          <a:lstStyle/>
          <a:p>
            <a:pPr marL="787500" lvl="1" indent="-571500" algn="just">
              <a:lnSpc>
                <a:spcPct val="100000"/>
              </a:lnSpc>
              <a:spcBef>
                <a:spcPts val="600"/>
              </a:spcBef>
              <a:spcAft>
                <a:spcPts val="800"/>
              </a:spcAft>
              <a:buFont typeface="+mj-lt"/>
              <a:buAutoNum type="romanLcPeriod" startAt="11"/>
            </a:pPr>
            <a:r>
              <a:rPr lang="en-ZA" dirty="0"/>
              <a:t>Make provision for a national education, training and research strategy;</a:t>
            </a:r>
          </a:p>
          <a:p>
            <a:pPr marL="787500" lvl="1" indent="-571500" algn="just">
              <a:lnSpc>
                <a:spcPct val="100000"/>
              </a:lnSpc>
              <a:spcBef>
                <a:spcPts val="600"/>
              </a:spcBef>
              <a:spcAft>
                <a:spcPts val="800"/>
              </a:spcAft>
              <a:buFont typeface="+mj-lt"/>
              <a:buAutoNum type="romanLcPeriod" startAt="11"/>
            </a:pPr>
            <a:r>
              <a:rPr lang="en-ZA" dirty="0"/>
              <a:t>Develop, implement and maintain dynamic disaster risk management monitoring,   evaluation &amp; improvement programmes;</a:t>
            </a:r>
          </a:p>
          <a:p>
            <a:pPr marL="787500" lvl="1" indent="-571500" algn="just">
              <a:lnSpc>
                <a:spcPct val="100000"/>
              </a:lnSpc>
              <a:spcBef>
                <a:spcPts val="600"/>
              </a:spcBef>
              <a:spcAft>
                <a:spcPts val="800"/>
              </a:spcAft>
              <a:buFont typeface="+mj-lt"/>
              <a:buAutoNum type="romanLcPeriod" startAt="11"/>
            </a:pPr>
            <a:r>
              <a:rPr lang="en-ZA" dirty="0"/>
              <a:t>Measure performance to evaluate effectiveness of disaster risk management and risk reduction initiatives;</a:t>
            </a:r>
          </a:p>
          <a:p>
            <a:pPr marL="787500" lvl="1" indent="-571500" algn="just">
              <a:lnSpc>
                <a:spcPct val="100000"/>
              </a:lnSpc>
              <a:spcBef>
                <a:spcPts val="600"/>
              </a:spcBef>
              <a:spcAft>
                <a:spcPts val="800"/>
              </a:spcAft>
              <a:buFont typeface="+mj-lt"/>
              <a:buAutoNum type="romanLcPeriod" startAt="11"/>
            </a:pPr>
            <a:r>
              <a:rPr lang="en-ZA" dirty="0"/>
              <a:t>Monitor compliance with the Act, particularly sections 21, 56 and 57, as well as with the key performance indicators outlined in the national disaster management framework;</a:t>
            </a:r>
          </a:p>
          <a:p>
            <a:pPr marL="787500" lvl="1" indent="-571500" algn="just">
              <a:lnSpc>
                <a:spcPct val="100000"/>
              </a:lnSpc>
              <a:spcBef>
                <a:spcPts val="600"/>
              </a:spcBef>
              <a:spcAft>
                <a:spcPts val="800"/>
              </a:spcAft>
              <a:buFont typeface="+mj-lt"/>
              <a:buAutoNum type="romanLcPeriod" startAt="11"/>
            </a:pPr>
            <a:r>
              <a:rPr lang="en-ZA" dirty="0"/>
              <a:t>Make recommendations on the funding of disaster management and initiate and facilitate efforts to make such funding available.</a:t>
            </a:r>
          </a:p>
          <a:p>
            <a:pPr marL="730350" lvl="1" indent="-514350" algn="just">
              <a:lnSpc>
                <a:spcPct val="110000"/>
              </a:lnSpc>
              <a:spcBef>
                <a:spcPts val="600"/>
              </a:spcBef>
              <a:spcAft>
                <a:spcPts val="800"/>
              </a:spcAft>
              <a:buFont typeface="+mj-lt"/>
              <a:buAutoNum type="romanLcPeriod"/>
            </a:pPr>
            <a:endParaRPr lang="en-ZA" sz="2200" dirty="0">
              <a:solidFill>
                <a:schemeClr val="tx2"/>
              </a:solidFill>
            </a:endParaRPr>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14</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83580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80" y="210285"/>
            <a:ext cx="10515600" cy="946731"/>
          </a:xfrm>
        </p:spPr>
        <p:txBody>
          <a:bodyPr/>
          <a:lstStyle/>
          <a:p>
            <a:r>
              <a:rPr lang="en-ZA" sz="3200" b="1" dirty="0">
                <a:solidFill>
                  <a:srgbClr val="C00000"/>
                </a:solidFill>
                <a:latin typeface="Calibri" panose="020F0502020204030204"/>
              </a:rPr>
              <a:t>Functions &amp; key responsibilities of the NDMC</a:t>
            </a:r>
            <a:endParaRPr lang="en-ZA" dirty="0"/>
          </a:p>
        </p:txBody>
      </p:sp>
      <p:sp>
        <p:nvSpPr>
          <p:cNvPr id="3" name="Content Placeholder 2"/>
          <p:cNvSpPr>
            <a:spLocks noGrp="1"/>
          </p:cNvSpPr>
          <p:nvPr>
            <p:ph idx="1"/>
          </p:nvPr>
        </p:nvSpPr>
        <p:spPr>
          <a:xfrm>
            <a:off x="128588" y="1293540"/>
            <a:ext cx="11758612" cy="5564459"/>
          </a:xfrm>
        </p:spPr>
        <p:txBody>
          <a:bodyPr>
            <a:noAutofit/>
          </a:bodyPr>
          <a:lstStyle/>
          <a:p>
            <a:pPr marL="216000" lvl="1" indent="0" algn="just">
              <a:lnSpc>
                <a:spcPct val="100000"/>
              </a:lnSpc>
              <a:spcBef>
                <a:spcPts val="600"/>
              </a:spcBef>
              <a:spcAft>
                <a:spcPts val="800"/>
              </a:spcAft>
              <a:buNone/>
            </a:pPr>
            <a:r>
              <a:rPr lang="en-ZA" sz="2000" dirty="0"/>
              <a:t>Section 15 of the DMA  outlines the general powers and duties of the NDMC as follows:</a:t>
            </a:r>
          </a:p>
          <a:p>
            <a:pPr marL="730350" lvl="1" indent="-514350" algn="just">
              <a:lnSpc>
                <a:spcPct val="100000"/>
              </a:lnSpc>
              <a:spcBef>
                <a:spcPts val="600"/>
              </a:spcBef>
              <a:spcAft>
                <a:spcPts val="800"/>
              </a:spcAft>
              <a:buFont typeface="+mj-lt"/>
              <a:buAutoNum type="romanLcPeriod"/>
            </a:pPr>
            <a:r>
              <a:rPr lang="en-ZA" sz="2000" dirty="0"/>
              <a:t>Specialise in disaster management issues</a:t>
            </a:r>
          </a:p>
          <a:p>
            <a:pPr marL="730350" lvl="1" indent="-514350" algn="just">
              <a:lnSpc>
                <a:spcPct val="100000"/>
              </a:lnSpc>
              <a:spcBef>
                <a:spcPts val="600"/>
              </a:spcBef>
              <a:spcAft>
                <a:spcPts val="800"/>
              </a:spcAft>
              <a:buFont typeface="+mj-lt"/>
              <a:buAutoNum type="romanLcPeriod"/>
            </a:pPr>
            <a:r>
              <a:rPr lang="en-ZA" sz="2000" dirty="0"/>
              <a:t>Monitor compliance of organs of state and statutory functionaries; </a:t>
            </a:r>
          </a:p>
          <a:p>
            <a:pPr marL="730350" lvl="1" indent="-514350" algn="just">
              <a:lnSpc>
                <a:spcPct val="100000"/>
              </a:lnSpc>
              <a:spcBef>
                <a:spcPts val="600"/>
              </a:spcBef>
              <a:spcAft>
                <a:spcPts val="800"/>
              </a:spcAft>
              <a:buFont typeface="+mj-lt"/>
              <a:buAutoNum type="romanLcPeriod"/>
            </a:pPr>
            <a:r>
              <a:rPr lang="en-ZA" sz="2000" dirty="0"/>
              <a:t>Monitor progress with post-disaster recovery and rehabilitation;</a:t>
            </a:r>
          </a:p>
          <a:p>
            <a:pPr marL="730350" lvl="1" indent="-514350" algn="just">
              <a:lnSpc>
                <a:spcPct val="100000"/>
              </a:lnSpc>
              <a:spcBef>
                <a:spcPts val="600"/>
              </a:spcBef>
              <a:spcAft>
                <a:spcPts val="800"/>
              </a:spcAft>
              <a:buFont typeface="+mj-lt"/>
              <a:buAutoNum type="romanLcPeriod"/>
            </a:pPr>
            <a:r>
              <a:rPr lang="en-ZA" sz="2000" dirty="0"/>
              <a:t>Repository of,  and conduit for disaster information;</a:t>
            </a:r>
          </a:p>
          <a:p>
            <a:pPr marL="730350" lvl="1" indent="-514350" algn="just">
              <a:lnSpc>
                <a:spcPct val="100000"/>
              </a:lnSpc>
              <a:spcBef>
                <a:spcPts val="600"/>
              </a:spcBef>
              <a:spcAft>
                <a:spcPts val="800"/>
              </a:spcAft>
              <a:buFont typeface="+mj-lt"/>
              <a:buAutoNum type="romanLcPeriod"/>
            </a:pPr>
            <a:r>
              <a:rPr lang="en-ZA" sz="2000" dirty="0"/>
              <a:t>Advisory and consultative body on disaster issues;</a:t>
            </a:r>
          </a:p>
          <a:p>
            <a:pPr marL="730350" lvl="1" indent="-514350" algn="just">
              <a:lnSpc>
                <a:spcPct val="100000"/>
              </a:lnSpc>
              <a:spcBef>
                <a:spcPts val="600"/>
              </a:spcBef>
              <a:spcAft>
                <a:spcPts val="800"/>
              </a:spcAft>
              <a:buFont typeface="+mj-lt"/>
              <a:buAutoNum type="romanLcPeriod"/>
            </a:pPr>
            <a:r>
              <a:rPr lang="en-ZA" sz="2000" dirty="0"/>
              <a:t>Make recommendations regarding disaster management funding;</a:t>
            </a:r>
          </a:p>
          <a:p>
            <a:pPr marL="730350" lvl="1" indent="-514350" algn="just">
              <a:lnSpc>
                <a:spcPct val="100000"/>
              </a:lnSpc>
              <a:spcBef>
                <a:spcPts val="600"/>
              </a:spcBef>
              <a:spcAft>
                <a:spcPts val="800"/>
              </a:spcAft>
              <a:buFont typeface="+mj-lt"/>
              <a:buAutoNum type="romanLcPeriod"/>
            </a:pPr>
            <a:r>
              <a:rPr lang="en-ZA" sz="2000" dirty="0"/>
              <a:t>Make recommendations on legislation affecting disaster management;</a:t>
            </a:r>
          </a:p>
          <a:p>
            <a:pPr marL="730350" lvl="1" indent="-514350" algn="just">
              <a:lnSpc>
                <a:spcPct val="100000"/>
              </a:lnSpc>
              <a:spcBef>
                <a:spcPts val="600"/>
              </a:spcBef>
              <a:spcAft>
                <a:spcPts val="800"/>
              </a:spcAft>
              <a:buFont typeface="+mj-lt"/>
              <a:buAutoNum type="romanLcPeriod"/>
            </a:pPr>
            <a:r>
              <a:rPr lang="en-ZA" sz="2000" dirty="0"/>
              <a:t>Promote the recruitment, training and participation of volunteers in disaster management;</a:t>
            </a:r>
          </a:p>
          <a:p>
            <a:pPr marL="730350" lvl="1" indent="-514350" algn="just">
              <a:lnSpc>
                <a:spcPct val="100000"/>
              </a:lnSpc>
              <a:spcBef>
                <a:spcPts val="600"/>
              </a:spcBef>
              <a:spcAft>
                <a:spcPts val="800"/>
              </a:spcAft>
              <a:buFont typeface="+mj-lt"/>
              <a:buAutoNum type="romanLcPeriod"/>
            </a:pPr>
            <a:r>
              <a:rPr lang="en-ZA" sz="2000" dirty="0"/>
              <a:t>Promote disaster management capacity building, training and education throughout the republic, including in schools, and within SADC; and</a:t>
            </a:r>
          </a:p>
          <a:p>
            <a:pPr marL="730350" lvl="1" indent="-514350" algn="just">
              <a:lnSpc>
                <a:spcPct val="100000"/>
              </a:lnSpc>
              <a:spcBef>
                <a:spcPts val="600"/>
              </a:spcBef>
              <a:spcAft>
                <a:spcPts val="800"/>
              </a:spcAft>
              <a:buFont typeface="+mj-lt"/>
              <a:buAutoNum type="romanLcPeriod"/>
            </a:pPr>
            <a:r>
              <a:rPr lang="en-ZA" sz="2000" dirty="0"/>
              <a:t>Promote research into all aspects of disaster management.</a:t>
            </a:r>
          </a:p>
          <a:p>
            <a:pPr marL="558900" lvl="1" indent="-342900" algn="just">
              <a:lnSpc>
                <a:spcPct val="110000"/>
              </a:lnSpc>
              <a:spcBef>
                <a:spcPts val="600"/>
              </a:spcBef>
              <a:spcAft>
                <a:spcPts val="800"/>
              </a:spcAft>
            </a:pPr>
            <a:endParaRPr lang="en-ZA" dirty="0">
              <a:solidFill>
                <a:schemeClr val="tx2"/>
              </a:solidFill>
            </a:endParaRPr>
          </a:p>
          <a:p>
            <a:endParaRPr lang="en-ZA" sz="24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15</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1311681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365125"/>
            <a:ext cx="10610850" cy="1325563"/>
          </a:xfrm>
        </p:spPr>
        <p:txBody>
          <a:bodyPr/>
          <a:lstStyle/>
          <a:p>
            <a:r>
              <a:rPr lang="en-ZA" sz="3200" b="1" dirty="0">
                <a:solidFill>
                  <a:srgbClr val="C00000"/>
                </a:solidFill>
                <a:latin typeface="Calibri" panose="020F0502020204030204"/>
              </a:rPr>
              <a:t>Function &amp; key responsibilities of NDMC</a:t>
            </a:r>
            <a:endParaRPr lang="en-ZA" dirty="0"/>
          </a:p>
        </p:txBody>
      </p:sp>
      <p:sp>
        <p:nvSpPr>
          <p:cNvPr id="3" name="Content Placeholder 2"/>
          <p:cNvSpPr>
            <a:spLocks noGrp="1"/>
          </p:cNvSpPr>
          <p:nvPr>
            <p:ph idx="1"/>
          </p:nvPr>
        </p:nvSpPr>
        <p:spPr>
          <a:xfrm>
            <a:off x="414338" y="1845528"/>
            <a:ext cx="11387137" cy="4331434"/>
          </a:xfrm>
        </p:spPr>
        <p:txBody>
          <a:bodyPr>
            <a:noAutofit/>
          </a:bodyPr>
          <a:lstStyle/>
          <a:p>
            <a:pPr marL="216000" lvl="1" indent="0" algn="just">
              <a:lnSpc>
                <a:spcPct val="100000"/>
              </a:lnSpc>
              <a:spcBef>
                <a:spcPts val="600"/>
              </a:spcBef>
              <a:spcAft>
                <a:spcPts val="800"/>
              </a:spcAft>
              <a:buNone/>
            </a:pPr>
            <a:r>
              <a:rPr lang="en-ZA" b="1" dirty="0"/>
              <a:t>The DMA also provides discretionary powers to the NDMC. </a:t>
            </a:r>
          </a:p>
          <a:p>
            <a:pPr marL="216000" lvl="1" indent="0" algn="just">
              <a:lnSpc>
                <a:spcPct val="100000"/>
              </a:lnSpc>
              <a:spcBef>
                <a:spcPts val="600"/>
              </a:spcBef>
              <a:spcAft>
                <a:spcPts val="800"/>
              </a:spcAft>
              <a:buNone/>
            </a:pPr>
            <a:r>
              <a:rPr lang="en-ZA" b="1" dirty="0"/>
              <a:t>The Centre may:</a:t>
            </a:r>
          </a:p>
          <a:p>
            <a:pPr marL="558900" lvl="1" indent="-342900" algn="just">
              <a:lnSpc>
                <a:spcPct val="100000"/>
              </a:lnSpc>
              <a:spcBef>
                <a:spcPts val="600"/>
              </a:spcBef>
              <a:spcAft>
                <a:spcPts val="800"/>
              </a:spcAft>
              <a:buFont typeface="Wingdings" panose="05000000000000000000" pitchFamily="2" charset="2"/>
              <a:buChar char="§"/>
            </a:pPr>
            <a:r>
              <a:rPr lang="en-ZA" dirty="0"/>
              <a:t>engage in any lawful activity, whether alone or together with any other organisation in the Republic or elsewhere, aimed at promoting the effective exercise of its powers or the effective performance of its duties;</a:t>
            </a:r>
          </a:p>
          <a:p>
            <a:pPr marL="558900" lvl="1" indent="-342900" algn="just">
              <a:lnSpc>
                <a:spcPct val="100000"/>
              </a:lnSpc>
              <a:spcBef>
                <a:spcPts val="600"/>
              </a:spcBef>
              <a:spcAft>
                <a:spcPts val="800"/>
              </a:spcAft>
              <a:buFont typeface="Wingdings" panose="05000000000000000000" pitchFamily="2" charset="2"/>
              <a:buChar char="§"/>
            </a:pPr>
            <a:r>
              <a:rPr lang="en-ZA" dirty="0"/>
              <a:t>in any event of a disaster, or a potential disaster, call on the South African National Defence Force, South African Police Service and any other organ of state to assist the disaster management structures;</a:t>
            </a:r>
          </a:p>
          <a:p>
            <a:pPr marL="558900" lvl="1" indent="-342900" algn="just">
              <a:lnSpc>
                <a:spcPct val="100000"/>
              </a:lnSpc>
              <a:spcBef>
                <a:spcPts val="600"/>
              </a:spcBef>
              <a:spcAft>
                <a:spcPts val="800"/>
              </a:spcAft>
              <a:buFont typeface="Wingdings" panose="05000000000000000000" pitchFamily="2" charset="2"/>
              <a:buChar char="§"/>
            </a:pPr>
            <a:r>
              <a:rPr lang="en-ZA" dirty="0"/>
              <a:t>exchange information relevant to disaster management with institutions performing functions similar to those of the National Centre in the Republic and elsewhere.</a:t>
            </a:r>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16</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139192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b="1" dirty="0">
                <a:solidFill>
                  <a:srgbClr val="C00000"/>
                </a:solidFill>
                <a:latin typeface="Calibri" panose="020F0502020204030204"/>
              </a:rPr>
              <a:t>Roles &amp; Responsibilities in terms of Fire Services </a:t>
            </a:r>
            <a:br>
              <a:rPr lang="en-ZA" sz="3200" b="1" dirty="0">
                <a:solidFill>
                  <a:srgbClr val="C00000"/>
                </a:solidFill>
                <a:latin typeface="Calibri" panose="020F0502020204030204"/>
              </a:rPr>
            </a:br>
            <a:endParaRPr lang="en-ZA" sz="3200" b="1" dirty="0">
              <a:solidFill>
                <a:srgbClr val="C00000"/>
              </a:solidFill>
              <a:latin typeface="Calibri" panose="020F0502020204030204"/>
            </a:endParaRPr>
          </a:p>
        </p:txBody>
      </p:sp>
      <p:sp>
        <p:nvSpPr>
          <p:cNvPr id="3" name="Content Placeholder 2"/>
          <p:cNvSpPr>
            <a:spLocks noGrp="1"/>
          </p:cNvSpPr>
          <p:nvPr>
            <p:ph idx="1"/>
          </p:nvPr>
        </p:nvSpPr>
        <p:spPr>
          <a:xfrm>
            <a:off x="390292" y="1315843"/>
            <a:ext cx="11631819" cy="4861119"/>
          </a:xfrm>
        </p:spPr>
        <p:txBody>
          <a:bodyPr>
            <a:noAutofit/>
          </a:bodyPr>
          <a:lstStyle/>
          <a:p>
            <a:pPr marL="558900" lvl="1" indent="-342900" algn="just">
              <a:lnSpc>
                <a:spcPct val="110000"/>
              </a:lnSpc>
              <a:spcBef>
                <a:spcPts val="600"/>
              </a:spcBef>
              <a:spcAft>
                <a:spcPts val="800"/>
              </a:spcAft>
              <a:buFont typeface="Wingdings" panose="05000000000000000000" pitchFamily="2" charset="2"/>
              <a:buChar char="§"/>
            </a:pPr>
            <a:r>
              <a:rPr lang="en-ZA" dirty="0"/>
              <a:t>Fire fighting services in terms of Schedule 4, Part B of the South African Constitution is the responsibility of local government with national and provincial oversight. The Fire Brigade Services Act, 1987 (Act No. 99 of 1987) (FBSA) is one of the pieces of legislation administered by the Department of Cooperative Governance (</a:t>
            </a:r>
            <a:r>
              <a:rPr lang="en-ZA" dirty="0" err="1"/>
              <a:t>DCoG</a:t>
            </a:r>
            <a:r>
              <a:rPr lang="en-ZA" dirty="0"/>
              <a:t>). </a:t>
            </a:r>
          </a:p>
          <a:p>
            <a:pPr marL="558900" lvl="1" indent="-342900" algn="just">
              <a:lnSpc>
                <a:spcPct val="110000"/>
              </a:lnSpc>
              <a:spcBef>
                <a:spcPts val="600"/>
              </a:spcBef>
              <a:spcAft>
                <a:spcPts val="800"/>
              </a:spcAft>
              <a:buFont typeface="Wingdings" panose="05000000000000000000" pitchFamily="2" charset="2"/>
              <a:buChar char="§"/>
            </a:pPr>
            <a:r>
              <a:rPr lang="en-ZA" dirty="0"/>
              <a:t>The purpose of the FBSA is to provide for the establishment, maintenance, employment, co-ordination and standardisation of fire brigade services; and for matters connected therewith. The Fire Services Directorate is responsible for the administration and oversight of the FBSA. The administration of the FBSA is assigned to the provincial sphere of government in terms of Proclamation R 153 of 1994, with the exception of Section 2 (Fire Brigade Board) and 15 (Regulations) which remained the administrative responsibility of national government.</a:t>
            </a:r>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17</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233311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65125"/>
            <a:ext cx="10825162" cy="1325563"/>
          </a:xfrm>
        </p:spPr>
        <p:txBody>
          <a:bodyPr>
            <a:noAutofit/>
          </a:bodyPr>
          <a:lstStyle/>
          <a:p>
            <a:r>
              <a:rPr lang="en-ZA" sz="3200" b="1" dirty="0">
                <a:solidFill>
                  <a:srgbClr val="C00000"/>
                </a:solidFill>
                <a:latin typeface="Calibri" panose="020F0502020204030204"/>
              </a:rPr>
              <a:t>Roles &amp; Responsibilities in terms of Fire Services  </a:t>
            </a:r>
            <a:br>
              <a:rPr lang="en-ZA" sz="3200" b="1" dirty="0">
                <a:solidFill>
                  <a:srgbClr val="C00000"/>
                </a:solidFill>
                <a:latin typeface="Calibri" panose="020F0502020204030204"/>
              </a:rPr>
            </a:br>
            <a:endParaRPr lang="en-ZA" sz="3200" b="1" dirty="0">
              <a:solidFill>
                <a:srgbClr val="C00000"/>
              </a:solidFill>
              <a:latin typeface="Calibri" panose="020F0502020204030204"/>
            </a:endParaRPr>
          </a:p>
        </p:txBody>
      </p:sp>
      <p:sp>
        <p:nvSpPr>
          <p:cNvPr id="3" name="Content Placeholder 2"/>
          <p:cNvSpPr>
            <a:spLocks noGrp="1"/>
          </p:cNvSpPr>
          <p:nvPr>
            <p:ph idx="1"/>
          </p:nvPr>
        </p:nvSpPr>
        <p:spPr>
          <a:xfrm>
            <a:off x="390293" y="1287268"/>
            <a:ext cx="11631819" cy="4861119"/>
          </a:xfrm>
        </p:spPr>
        <p:txBody>
          <a:bodyPr>
            <a:noAutofit/>
          </a:bodyPr>
          <a:lstStyle/>
          <a:p>
            <a:pPr marL="0" indent="0" algn="just">
              <a:buNone/>
            </a:pPr>
            <a:r>
              <a:rPr lang="en-ZA" sz="2400" dirty="0"/>
              <a:t>Notwithstanding the fact that fire fighting services are rendered by the local sphere of government, both provincial and national government also have specific roles and responsibilities in terms of the Constitution, 1996:  </a:t>
            </a:r>
            <a:endParaRPr lang="en-GB" sz="2400" dirty="0"/>
          </a:p>
          <a:p>
            <a:pPr lvl="0" algn="just">
              <a:buFont typeface="Wingdings" panose="05000000000000000000" pitchFamily="2" charset="2"/>
              <a:buChar char="§"/>
            </a:pPr>
            <a:r>
              <a:rPr lang="en-US" sz="2400" dirty="0"/>
              <a:t>Overseeing the administration and implementation of the FBSA, Regulations and related pieces of legislation nationally;  </a:t>
            </a:r>
            <a:endParaRPr lang="en-GB" sz="2400" dirty="0"/>
          </a:p>
          <a:p>
            <a:pPr lvl="0" algn="just">
              <a:buFont typeface="Wingdings" panose="05000000000000000000" pitchFamily="2" charset="2"/>
              <a:buChar char="§"/>
            </a:pPr>
            <a:r>
              <a:rPr lang="en-US" sz="2400" dirty="0"/>
              <a:t>Planning and </a:t>
            </a:r>
            <a:r>
              <a:rPr lang="en-US" sz="2400" dirty="0" err="1"/>
              <a:t>organising</a:t>
            </a:r>
            <a:r>
              <a:rPr lang="en-US" sz="2400" dirty="0"/>
              <a:t> </a:t>
            </a:r>
            <a:r>
              <a:rPr lang="en-US" sz="2400" dirty="0" err="1"/>
              <a:t>programmes</a:t>
            </a:r>
            <a:r>
              <a:rPr lang="en-US" sz="2400" dirty="0"/>
              <a:t> to implement the FBSA and support related legislation; </a:t>
            </a:r>
            <a:endParaRPr lang="en-GB" sz="2400" dirty="0"/>
          </a:p>
          <a:p>
            <a:pPr lvl="0" algn="just">
              <a:buFont typeface="Wingdings" panose="05000000000000000000" pitchFamily="2" charset="2"/>
              <a:buChar char="§"/>
            </a:pPr>
            <a:r>
              <a:rPr lang="en-ZA" sz="2400" dirty="0"/>
              <a:t>Overseeing and manage the development of policies and programmes on fire safety and prevention;</a:t>
            </a:r>
            <a:endParaRPr lang="en-GB" sz="2400" dirty="0"/>
          </a:p>
          <a:p>
            <a:pPr lvl="0" algn="just">
              <a:buFont typeface="Wingdings" panose="05000000000000000000" pitchFamily="2" charset="2"/>
              <a:buChar char="§"/>
            </a:pPr>
            <a:r>
              <a:rPr lang="en-ZA" sz="2400" dirty="0"/>
              <a:t>Serving as the Country Focal Point for the United Nation’s International Search and Rescue Advisory Group (INSARAG);</a:t>
            </a:r>
            <a:endParaRPr lang="en-GB" sz="2400" dirty="0"/>
          </a:p>
          <a:p>
            <a:pPr lvl="0" algn="just">
              <a:buFont typeface="Wingdings" panose="05000000000000000000" pitchFamily="2" charset="2"/>
              <a:buChar char="§"/>
            </a:pPr>
            <a:r>
              <a:rPr lang="en-US" sz="2400" dirty="0"/>
              <a:t>Conducting research, develop and planning processes for the implementation of a strategic fire services framework;</a:t>
            </a:r>
            <a:endParaRPr lang="en-GB" sz="2400" dirty="0"/>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18</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228216"/>
            <a:ext cx="506730" cy="534533"/>
          </a:xfrm>
          <a:prstGeom prst="rect">
            <a:avLst/>
          </a:prstGeom>
        </p:spPr>
      </p:pic>
    </p:spTree>
    <p:extLst>
      <p:ext uri="{BB962C8B-B14F-4D97-AF65-F5344CB8AC3E}">
        <p14:creationId xmlns:p14="http://schemas.microsoft.com/office/powerpoint/2010/main" val="307735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65125"/>
            <a:ext cx="10825162" cy="1325563"/>
          </a:xfrm>
        </p:spPr>
        <p:txBody>
          <a:bodyPr>
            <a:noAutofit/>
          </a:bodyPr>
          <a:lstStyle/>
          <a:p>
            <a:r>
              <a:rPr lang="en-ZA" sz="3200" b="1" dirty="0">
                <a:solidFill>
                  <a:srgbClr val="C00000"/>
                </a:solidFill>
                <a:latin typeface="Calibri" panose="020F0502020204030204"/>
              </a:rPr>
              <a:t>Roles &amp; Responsibilities in terms of Fire Services  </a:t>
            </a:r>
            <a:br>
              <a:rPr lang="en-ZA" sz="3200" b="1" dirty="0">
                <a:solidFill>
                  <a:srgbClr val="C00000"/>
                </a:solidFill>
                <a:latin typeface="Calibri" panose="020F0502020204030204"/>
              </a:rPr>
            </a:br>
            <a:endParaRPr lang="en-ZA" sz="3200" b="1" dirty="0">
              <a:solidFill>
                <a:srgbClr val="C00000"/>
              </a:solidFill>
              <a:latin typeface="Calibri" panose="020F0502020204030204"/>
            </a:endParaRPr>
          </a:p>
        </p:txBody>
      </p:sp>
      <p:sp>
        <p:nvSpPr>
          <p:cNvPr id="3" name="Content Placeholder 2"/>
          <p:cNvSpPr>
            <a:spLocks noGrp="1"/>
          </p:cNvSpPr>
          <p:nvPr>
            <p:ph idx="1"/>
          </p:nvPr>
        </p:nvSpPr>
        <p:spPr>
          <a:xfrm>
            <a:off x="390293" y="1287268"/>
            <a:ext cx="11631819" cy="4861119"/>
          </a:xfrm>
        </p:spPr>
        <p:txBody>
          <a:bodyPr>
            <a:noAutofit/>
          </a:bodyPr>
          <a:lstStyle/>
          <a:p>
            <a:pPr lvl="0"/>
            <a:r>
              <a:rPr lang="en-ZA" sz="2400" dirty="0"/>
              <a:t>Establishing mechanisms for the development, implementation, monitoring and evaluation of national standards;</a:t>
            </a:r>
          </a:p>
          <a:p>
            <a:pPr lvl="0"/>
            <a:r>
              <a:rPr lang="en-US" sz="2400" dirty="0"/>
              <a:t>Rendering support, cooperation and administrative guidance to other spheres of government and fire services stakeholders;</a:t>
            </a:r>
            <a:endParaRPr lang="en-GB" sz="2400" dirty="0"/>
          </a:p>
          <a:p>
            <a:pPr lvl="0"/>
            <a:r>
              <a:rPr lang="en-US" sz="2400" dirty="0"/>
              <a:t>Advising the national, provincial, municipal and industrial structures on Fire Brigade Services issues; </a:t>
            </a:r>
            <a:endParaRPr lang="en-GB" sz="2400" dirty="0"/>
          </a:p>
          <a:p>
            <a:pPr lvl="0"/>
            <a:r>
              <a:rPr lang="en-ZA" sz="2400" dirty="0"/>
              <a:t>Performing fire services capacity-building related processes and establish a fire services information management system.</a:t>
            </a:r>
            <a:endParaRPr lang="en-GB" sz="2400" dirty="0"/>
          </a:p>
          <a:p>
            <a:pPr marL="0" indent="0">
              <a:buNone/>
            </a:pPr>
            <a:r>
              <a:rPr lang="en-ZA" sz="2400" dirty="0"/>
              <a:t>The Department has identified the FBSA as one of the pieces of legislation that needs to be replaced with comprehensive national fire services legislation which will be consistent and aligned with other related legislation in the country. </a:t>
            </a:r>
            <a:endParaRPr lang="en-GB" sz="2400" dirty="0"/>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19</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228216"/>
            <a:ext cx="506730" cy="534533"/>
          </a:xfrm>
          <a:prstGeom prst="rect">
            <a:avLst/>
          </a:prstGeom>
        </p:spPr>
      </p:pic>
    </p:spTree>
    <p:extLst>
      <p:ext uri="{BB962C8B-B14F-4D97-AF65-F5344CB8AC3E}">
        <p14:creationId xmlns:p14="http://schemas.microsoft.com/office/powerpoint/2010/main" val="361567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94" y="0"/>
            <a:ext cx="7320205" cy="1325563"/>
          </a:xfrm>
        </p:spPr>
        <p:txBody>
          <a:bodyPr/>
          <a:lstStyle/>
          <a:p>
            <a:r>
              <a:rPr lang="en-ZA" sz="3200" b="1" dirty="0">
                <a:solidFill>
                  <a:srgbClr val="C00000"/>
                </a:solidFill>
                <a:latin typeface="+mn-lt"/>
              </a:rPr>
              <a:t>Presentation Outline</a:t>
            </a:r>
          </a:p>
        </p:txBody>
      </p:sp>
      <p:sp>
        <p:nvSpPr>
          <p:cNvPr id="3" name="Content Placeholder 2"/>
          <p:cNvSpPr>
            <a:spLocks noGrp="1"/>
          </p:cNvSpPr>
          <p:nvPr>
            <p:ph idx="1"/>
          </p:nvPr>
        </p:nvSpPr>
        <p:spPr>
          <a:xfrm>
            <a:off x="59962" y="914399"/>
            <a:ext cx="11887200" cy="5807076"/>
          </a:xfrm>
        </p:spPr>
        <p:txBody>
          <a:bodyPr>
            <a:normAutofit/>
          </a:bodyPr>
          <a:lstStyle/>
          <a:p>
            <a:pPr marL="342900" indent="-342900" algn="just">
              <a:buFont typeface="Wingdings" panose="05000000000000000000" pitchFamily="2" charset="2"/>
              <a:buChar char="q"/>
              <a:defRPr/>
            </a:pPr>
            <a:endParaRPr lang="en-GB" sz="2000" dirty="0"/>
          </a:p>
          <a:p>
            <a:pPr marL="342900" indent="-342900" algn="just">
              <a:buFont typeface="Wingdings" panose="05000000000000000000" pitchFamily="2" charset="2"/>
              <a:buChar char="q"/>
              <a:defRPr/>
            </a:pPr>
            <a:endParaRPr lang="en-ZA" dirty="0"/>
          </a:p>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a:t>
            </a:fld>
            <a:endParaRPr lang="en-US" altLang="en-US" dirty="0"/>
          </a:p>
        </p:txBody>
      </p:sp>
      <p:sp>
        <p:nvSpPr>
          <p:cNvPr id="5" name="Rectangle 4"/>
          <p:cNvSpPr/>
          <p:nvPr/>
        </p:nvSpPr>
        <p:spPr>
          <a:xfrm>
            <a:off x="641445" y="1093371"/>
            <a:ext cx="11127302" cy="5909310"/>
          </a:xfrm>
          <a:prstGeom prst="rect">
            <a:avLst/>
          </a:prstGeom>
        </p:spPr>
        <p:txBody>
          <a:bodyPr wrap="square">
            <a:spAutoFit/>
          </a:bodyPr>
          <a:lstStyle/>
          <a:p>
            <a:pPr>
              <a:lnSpc>
                <a:spcPct val="150000"/>
              </a:lnSpc>
            </a:pPr>
            <a:r>
              <a:rPr lang="en-ZA" sz="2800" dirty="0"/>
              <a:t>National Disaster Management Centre (NDMC)</a:t>
            </a:r>
          </a:p>
          <a:p>
            <a:pPr marL="514350" indent="-514350">
              <a:lnSpc>
                <a:spcPct val="150000"/>
              </a:lnSpc>
              <a:buFont typeface="+mj-lt"/>
              <a:buAutoNum type="arabicPeriod"/>
            </a:pPr>
            <a:endParaRPr lang="en-ZA" sz="2800" dirty="0"/>
          </a:p>
          <a:p>
            <a:pPr marL="514350" indent="-514350">
              <a:lnSpc>
                <a:spcPct val="150000"/>
              </a:lnSpc>
              <a:buFont typeface="+mj-lt"/>
              <a:buAutoNum type="arabicPeriod"/>
            </a:pPr>
            <a:r>
              <a:rPr lang="en-ZA" sz="2800" dirty="0"/>
              <a:t>Context</a:t>
            </a:r>
          </a:p>
          <a:p>
            <a:pPr marL="514350" indent="-514350">
              <a:lnSpc>
                <a:spcPct val="150000"/>
              </a:lnSpc>
              <a:buFont typeface="+mj-lt"/>
              <a:buAutoNum type="arabicPeriod"/>
            </a:pPr>
            <a:r>
              <a:rPr lang="en-ZA" sz="2800" dirty="0"/>
              <a:t>Legislative Mandate </a:t>
            </a:r>
          </a:p>
          <a:p>
            <a:pPr marL="514350" indent="-514350">
              <a:lnSpc>
                <a:spcPct val="150000"/>
              </a:lnSpc>
              <a:buFont typeface="+mj-lt"/>
              <a:buAutoNum type="arabicPeriod"/>
            </a:pPr>
            <a:r>
              <a:rPr lang="en-ZA" sz="2800" dirty="0"/>
              <a:t>The Disaster Management Act, 2002</a:t>
            </a:r>
          </a:p>
          <a:p>
            <a:pPr marL="514350" indent="-514350">
              <a:lnSpc>
                <a:spcPct val="150000"/>
              </a:lnSpc>
              <a:buFont typeface="+mj-lt"/>
              <a:buAutoNum type="arabicPeriod"/>
            </a:pPr>
            <a:r>
              <a:rPr lang="en-ZA" sz="2800" dirty="0"/>
              <a:t>Roles and responsibilities;</a:t>
            </a:r>
          </a:p>
          <a:p>
            <a:pPr marL="514350" indent="-514350">
              <a:lnSpc>
                <a:spcPct val="150000"/>
              </a:lnSpc>
              <a:buFont typeface="+mj-lt"/>
              <a:buAutoNum type="arabicPeriod"/>
            </a:pPr>
            <a:r>
              <a:rPr lang="en-ZA" sz="2800" dirty="0"/>
              <a:t>Functioning of Provincial Disaster Management Centres;</a:t>
            </a:r>
          </a:p>
          <a:p>
            <a:pPr marL="514350" indent="-514350">
              <a:lnSpc>
                <a:spcPct val="150000"/>
              </a:lnSpc>
              <a:buFont typeface="+mj-lt"/>
              <a:buAutoNum type="arabicPeriod"/>
            </a:pPr>
            <a:r>
              <a:rPr lang="en-ZA" sz="2800" dirty="0"/>
              <a:t>Plan on disaster risk reduction; </a:t>
            </a:r>
            <a:r>
              <a:rPr lang="en-ZA" sz="2800" dirty="0" err="1"/>
              <a:t>etc</a:t>
            </a:r>
            <a:endParaRPr lang="en-ZA" sz="2800" dirty="0"/>
          </a:p>
          <a:p>
            <a:pPr marL="514350" indent="-514350">
              <a:lnSpc>
                <a:spcPct val="150000"/>
              </a:lnSpc>
              <a:buFont typeface="+mj-lt"/>
              <a:buAutoNum type="arabicPeriod"/>
            </a:pPr>
            <a:r>
              <a:rPr lang="en-ZA" sz="2800" dirty="0"/>
              <a:t>Conclusion</a:t>
            </a:r>
          </a:p>
        </p:txBody>
      </p:sp>
      <p:pic>
        <p:nvPicPr>
          <p:cNvPr id="7"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101823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365125"/>
            <a:ext cx="10825162" cy="1325563"/>
          </a:xfrm>
        </p:spPr>
        <p:txBody>
          <a:bodyPr>
            <a:normAutofit/>
          </a:bodyPr>
          <a:lstStyle/>
          <a:p>
            <a:r>
              <a:rPr lang="en-ZA" sz="3200" b="1" dirty="0">
                <a:solidFill>
                  <a:srgbClr val="C00000"/>
                </a:solidFill>
                <a:latin typeface="Calibri" panose="020F0502020204030204"/>
              </a:rPr>
              <a:t>Role of Provincial Fire Services Focal Points </a:t>
            </a:r>
          </a:p>
        </p:txBody>
      </p:sp>
      <p:sp>
        <p:nvSpPr>
          <p:cNvPr id="3" name="Content Placeholder 2"/>
          <p:cNvSpPr>
            <a:spLocks noGrp="1"/>
          </p:cNvSpPr>
          <p:nvPr>
            <p:ph idx="1"/>
          </p:nvPr>
        </p:nvSpPr>
        <p:spPr>
          <a:xfrm>
            <a:off x="390292" y="1315843"/>
            <a:ext cx="11631819" cy="4861119"/>
          </a:xfrm>
        </p:spPr>
        <p:txBody>
          <a:bodyPr>
            <a:noAutofit/>
          </a:bodyPr>
          <a:lstStyle/>
          <a:p>
            <a:pPr marL="0" indent="0">
              <a:buNone/>
            </a:pPr>
            <a:r>
              <a:rPr lang="en-ZA" sz="2000" dirty="0"/>
              <a:t>The administration of the FBSA is assigned to the provincial sphere of government in terms of Proclamation R 153 of 1994. This means that provincial governments play a central role in the sustainable delivery of fire services in the country. The responsibilities of focal points include:</a:t>
            </a:r>
            <a:endParaRPr lang="en-GB" sz="2000" dirty="0"/>
          </a:p>
          <a:p>
            <a:pPr lvl="0"/>
            <a:r>
              <a:rPr lang="en-GB" sz="2000" dirty="0"/>
              <a:t>Ensure implementation of a national strategic agenda for fire services;</a:t>
            </a:r>
          </a:p>
          <a:p>
            <a:pPr lvl="0"/>
            <a:r>
              <a:rPr lang="en-GB" sz="2000" dirty="0"/>
              <a:t>Establishment of provincial oversight mechanisms;</a:t>
            </a:r>
          </a:p>
          <a:p>
            <a:pPr lvl="0"/>
            <a:r>
              <a:rPr lang="en-GB" sz="2000" dirty="0"/>
              <a:t>Ensure adequate linkages and alignment with existing intergovernmental structures for purposes of advancing the objectives of the fire service;</a:t>
            </a:r>
          </a:p>
          <a:p>
            <a:pPr lvl="0"/>
            <a:r>
              <a:rPr lang="en-GB" sz="2000" dirty="0"/>
              <a:t>Ensure provincial coordination of fire services activities in the province;</a:t>
            </a:r>
          </a:p>
          <a:p>
            <a:pPr lvl="0"/>
            <a:r>
              <a:rPr lang="en-GB" sz="2000" dirty="0"/>
              <a:t>Provision of targeted support to municipalities and other role players; </a:t>
            </a:r>
          </a:p>
          <a:p>
            <a:pPr lvl="0"/>
            <a:r>
              <a:rPr lang="en-GB" sz="2000" dirty="0"/>
              <a:t>Supports the development and implementation of a national fire safety program; and </a:t>
            </a:r>
          </a:p>
          <a:p>
            <a:pPr lvl="0"/>
            <a:r>
              <a:rPr lang="en-GB" sz="2000" dirty="0"/>
              <a:t>Ensure provision of education, training, research, and capacity building for fire services.</a:t>
            </a:r>
          </a:p>
          <a:p>
            <a:r>
              <a:rPr lang="en-ZA" sz="2000" dirty="0"/>
              <a:t>It is important to note that at this point, only four provinces (Gauteng, Eastern Cape, Western Cape, and North West) have dedicated and full time Fire Services personnel in their establishments. The lack of these focal points adversely impact on the ability of the provincial government to support the delivery of fire services at municipal level. </a:t>
            </a:r>
            <a:endParaRPr lang="en-GB" sz="2000" dirty="0"/>
          </a:p>
          <a:p>
            <a:endParaRPr lang="en-GB" sz="2000" dirty="0"/>
          </a:p>
          <a:p>
            <a:pPr marL="0" indent="0">
              <a:buNone/>
            </a:pPr>
            <a:endParaRPr lang="en-ZA" sz="20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20</a:t>
            </a:fld>
            <a:endParaRPr lang="en-US" altLang="en-US" dirty="0"/>
          </a:p>
        </p:txBody>
      </p:sp>
      <p:pic>
        <p:nvPicPr>
          <p:cNvPr id="6"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335937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fontAlgn="base">
              <a:spcBef>
                <a:spcPct val="0"/>
              </a:spcBef>
              <a:spcAft>
                <a:spcPct val="0"/>
              </a:spcAft>
              <a:defRPr/>
            </a:pPr>
            <a:fld id="{4F9464D0-B35B-49D5-80C3-0190F0AE2F2B}" type="slidenum">
              <a:rPr lang="en-US">
                <a:latin typeface="Arial" charset="0"/>
                <a:ea typeface="ＭＳ Ｐゴシック" charset="-128"/>
              </a:rPr>
              <a:pPr defTabSz="457200" fontAlgn="base">
                <a:spcBef>
                  <a:spcPct val="0"/>
                </a:spcBef>
                <a:spcAft>
                  <a:spcPct val="0"/>
                </a:spcAft>
                <a:defRPr/>
              </a:pPr>
              <a:t>21</a:t>
            </a:fld>
            <a:endParaRPr lang="en-US">
              <a:latin typeface="Arial" charset="0"/>
              <a:ea typeface="ＭＳ Ｐゴシック" charset="-128"/>
            </a:endParaRPr>
          </a:p>
        </p:txBody>
      </p:sp>
      <p:sp>
        <p:nvSpPr>
          <p:cNvPr id="3" name="Rectangle 2"/>
          <p:cNvSpPr/>
          <p:nvPr/>
        </p:nvSpPr>
        <p:spPr>
          <a:xfrm>
            <a:off x="1787811" y="2060848"/>
            <a:ext cx="8712968" cy="2246769"/>
          </a:xfrm>
          <a:prstGeom prst="rect">
            <a:avLst/>
          </a:prstGeom>
        </p:spPr>
        <p:txBody>
          <a:bodyPr wrap="square">
            <a:spAutoFit/>
          </a:bodyPr>
          <a:lstStyle/>
          <a:p>
            <a:pPr indent="-360000" algn="ctr" defTabSz="457200" fontAlgn="base">
              <a:spcBef>
                <a:spcPct val="0"/>
              </a:spcBef>
              <a:spcAft>
                <a:spcPct val="0"/>
              </a:spcAft>
            </a:pPr>
            <a:r>
              <a:rPr lang="en-ZA" sz="2800" b="1" dirty="0">
                <a:solidFill>
                  <a:srgbClr val="F9681F"/>
                </a:solidFill>
                <a:latin typeface="Arial" charset="0"/>
                <a:ea typeface="ＭＳ Ｐゴシック" charset="-128"/>
              </a:rPr>
              <a:t>FUNCTIONING OF PROVINCIAL DISASTER MANAGEMENT CENTRES: </a:t>
            </a:r>
          </a:p>
          <a:p>
            <a:pPr indent="-360000" algn="ctr" defTabSz="457200" fontAlgn="base">
              <a:spcBef>
                <a:spcPct val="0"/>
              </a:spcBef>
              <a:spcAft>
                <a:spcPct val="0"/>
              </a:spcAft>
            </a:pPr>
            <a:r>
              <a:rPr lang="en-ZA" sz="2800" b="1" dirty="0">
                <a:solidFill>
                  <a:srgbClr val="F9681F"/>
                </a:solidFill>
                <a:latin typeface="Arial" charset="0"/>
                <a:ea typeface="ＭＳ Ｐゴシック" charset="-128"/>
              </a:rPr>
              <a:t>STATUS OF COMPLIANCE TO DISASTER MANAGEMENT LEGISLATION : AN OVERVIEW</a:t>
            </a:r>
            <a:br>
              <a:rPr lang="en-ZA" sz="2800" b="1" dirty="0">
                <a:solidFill>
                  <a:srgbClr val="F9681F"/>
                </a:solidFill>
                <a:latin typeface="Arial" charset="0"/>
                <a:ea typeface="ＭＳ Ｐゴシック" charset="-128"/>
              </a:rPr>
            </a:br>
            <a:endParaRPr lang="en-ZA" sz="2800" b="1" dirty="0">
              <a:solidFill>
                <a:srgbClr val="F9681F"/>
              </a:solidFill>
              <a:latin typeface="Arial" charset="0"/>
              <a:ea typeface="ＭＳ Ｐゴシック" charset="-128"/>
            </a:endParaRPr>
          </a:p>
        </p:txBody>
      </p:sp>
    </p:spTree>
    <p:extLst>
      <p:ext uri="{BB962C8B-B14F-4D97-AF65-F5344CB8AC3E}">
        <p14:creationId xmlns:p14="http://schemas.microsoft.com/office/powerpoint/2010/main" val="309280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3364"/>
            <a:ext cx="9144000" cy="492443"/>
          </a:xfrm>
        </p:spPr>
        <p:txBody>
          <a:bodyPr/>
          <a:lstStyle/>
          <a:p>
            <a:pPr algn="ctr"/>
            <a:r>
              <a:rPr lang="en-ZA" sz="3200" dirty="0">
                <a:solidFill>
                  <a:srgbClr val="F9681F"/>
                </a:solidFill>
                <a:latin typeface="+mj-lt"/>
              </a:rPr>
              <a:t>Background and Compliance Assessment Mandate</a:t>
            </a:r>
          </a:p>
        </p:txBody>
      </p:sp>
      <p:sp>
        <p:nvSpPr>
          <p:cNvPr id="3" name="Content Placeholder 2"/>
          <p:cNvSpPr>
            <a:spLocks noGrp="1"/>
          </p:cNvSpPr>
          <p:nvPr>
            <p:ph idx="1"/>
          </p:nvPr>
        </p:nvSpPr>
        <p:spPr>
          <a:xfrm>
            <a:off x="914400" y="1556791"/>
            <a:ext cx="9753600" cy="5060713"/>
          </a:xfrm>
        </p:spPr>
        <p:txBody>
          <a:bodyPr/>
          <a:lstStyle/>
          <a:p>
            <a:pPr marL="0" lvl="1" algn="just">
              <a:spcAft>
                <a:spcPts val="1500"/>
              </a:spcAft>
            </a:pPr>
            <a:r>
              <a:rPr lang="en-ZA" sz="2400" dirty="0">
                <a:cs typeface="Arial" panose="020B0604020202020204" pitchFamily="34" charset="0"/>
              </a:rPr>
              <a:t>Section 15(1)(b) and Section 21 of the Disaster Management Act, 2002 (Act 57 of 2002)  (DMA) require the NDMC to monitor whether organs of state comply with the DMA and National Disaster Management Framework, 2005 (NDMF). </a:t>
            </a:r>
          </a:p>
          <a:p>
            <a:pPr marL="0" lvl="1" algn="just">
              <a:spcAft>
                <a:spcPts val="1500"/>
              </a:spcAft>
            </a:pPr>
            <a:r>
              <a:rPr lang="en-ZA" sz="2400" dirty="0">
                <a:cs typeface="Arial" panose="020B0604020202020204" pitchFamily="34" charset="0"/>
              </a:rPr>
              <a:t>The NDMC, with the support of the Provincial Disaster Management Centres (PDMCs) and Municipal Disaster Management Centres (MDMCs), institutionalised the completion and submission of quarterly Monitoring and Reporting (M&amp;R) reports by provinces and municipalities.  </a:t>
            </a:r>
          </a:p>
          <a:p>
            <a:pPr marL="0" lvl="1" algn="just">
              <a:spcAft>
                <a:spcPts val="1500"/>
              </a:spcAft>
            </a:pPr>
            <a:r>
              <a:rPr lang="en-ZA" sz="2400" dirty="0">
                <a:cs typeface="Arial" panose="020B0604020202020204" pitchFamily="34" charset="0"/>
              </a:rPr>
              <a:t>The NDMC also conducts compliance assessments to verify the information provided in the M&amp;R reports. </a:t>
            </a:r>
          </a:p>
          <a:p>
            <a:pPr marL="0" lvl="1" algn="just">
              <a:spcAft>
                <a:spcPts val="1500"/>
              </a:spcAft>
            </a:pPr>
            <a:endParaRPr lang="en-ZA" sz="2400" dirty="0">
              <a:cs typeface="Arial" panose="020B0604020202020204" pitchFamily="34" charset="0"/>
            </a:endParaRPr>
          </a:p>
          <a:p>
            <a:pPr marL="0" lvl="1" algn="just">
              <a:spcAft>
                <a:spcPts val="1500"/>
              </a:spcAft>
            </a:pPr>
            <a:r>
              <a:rPr lang="en-ZA" dirty="0">
                <a:cs typeface="Arial" panose="020B0604020202020204" pitchFamily="34" charset="0"/>
              </a:rPr>
              <a:t>The information presented herein reflects key findings made from compliance assessments conducted in the period 1 April 2018 – 31 March 2019*</a:t>
            </a:r>
          </a:p>
        </p:txBody>
      </p:sp>
      <p:sp>
        <p:nvSpPr>
          <p:cNvPr id="4" name="Slide Number Placeholder 3"/>
          <p:cNvSpPr>
            <a:spLocks noGrp="1"/>
          </p:cNvSpPr>
          <p:nvPr>
            <p:ph type="sldNum" sz="quarter" idx="4294967295"/>
          </p:nvPr>
        </p:nvSpPr>
        <p:spPr/>
        <p:txBody>
          <a:bodyPr/>
          <a:lstStyle/>
          <a:p>
            <a:pPr defTabSz="457200" fontAlgn="base">
              <a:spcBef>
                <a:spcPct val="0"/>
              </a:spcBef>
              <a:spcAft>
                <a:spcPct val="0"/>
              </a:spcAft>
              <a:defRPr/>
            </a:pPr>
            <a:fld id="{7773200B-CD01-40FD-9F7E-DB68DF9A3C84}" type="slidenum">
              <a:rPr lang="en-US" altLang="en-US">
                <a:solidFill>
                  <a:prstClr val="black"/>
                </a:solidFill>
                <a:ea typeface="ＭＳ Ｐゴシック" charset="-128"/>
              </a:rPr>
              <a:pPr defTabSz="457200" fontAlgn="base">
                <a:spcBef>
                  <a:spcPct val="0"/>
                </a:spcBef>
                <a:spcAft>
                  <a:spcPct val="0"/>
                </a:spcAft>
                <a:defRPr/>
              </a:pPr>
              <a:t>22</a:t>
            </a:fld>
            <a:endParaRPr lang="en-US" altLang="en-US" dirty="0">
              <a:solidFill>
                <a:prstClr val="black"/>
              </a:solidFill>
              <a:ea typeface="ＭＳ Ｐゴシック" charset="-128"/>
            </a:endParaRPr>
          </a:p>
        </p:txBody>
      </p:sp>
    </p:spTree>
    <p:extLst>
      <p:ext uri="{BB962C8B-B14F-4D97-AF65-F5344CB8AC3E}">
        <p14:creationId xmlns:p14="http://schemas.microsoft.com/office/powerpoint/2010/main" val="3375072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8641"/>
            <a:ext cx="9144000" cy="492443"/>
          </a:xfrm>
        </p:spPr>
        <p:txBody>
          <a:bodyPr/>
          <a:lstStyle/>
          <a:p>
            <a:pPr algn="ctr"/>
            <a:r>
              <a:rPr lang="en-ZA" sz="3200" dirty="0">
                <a:solidFill>
                  <a:srgbClr val="F9681F"/>
                </a:solidFill>
                <a:latin typeface="Calibri" panose="020F0502020204030204" pitchFamily="34" charset="0"/>
                <a:cs typeface="Calibri" panose="020F0502020204030204" pitchFamily="34" charset="0"/>
              </a:rPr>
              <a:t>Compliance in Submission of PDMC M&amp;R Reports</a:t>
            </a:r>
          </a:p>
        </p:txBody>
      </p:sp>
      <p:sp>
        <p:nvSpPr>
          <p:cNvPr id="3" name="Content Placeholder 2"/>
          <p:cNvSpPr>
            <a:spLocks noGrp="1"/>
          </p:cNvSpPr>
          <p:nvPr>
            <p:ph idx="1"/>
          </p:nvPr>
        </p:nvSpPr>
        <p:spPr>
          <a:xfrm>
            <a:off x="257175" y="900113"/>
            <a:ext cx="11758613" cy="728687"/>
          </a:xfrm>
        </p:spPr>
        <p:txBody>
          <a:bodyPr/>
          <a:lstStyle/>
          <a:p>
            <a:pPr>
              <a:lnSpc>
                <a:spcPct val="150000"/>
              </a:lnSpc>
            </a:pPr>
            <a:r>
              <a:rPr lang="en-ZA" sz="2400" dirty="0">
                <a:solidFill>
                  <a:srgbClr val="FF0000"/>
                </a:solidFill>
                <a:latin typeface="Calibri" panose="020F0502020204030204" pitchFamily="34" charset="0"/>
                <a:cs typeface="Calibri" panose="020F0502020204030204" pitchFamily="34" charset="0"/>
              </a:rPr>
              <a:t>There is a significant decline in the level of commitment to submit the quarterly M&amp;R reports</a:t>
            </a:r>
            <a:r>
              <a:rPr lang="en-ZA" sz="2400" dirty="0">
                <a:latin typeface="Calibri" panose="020F0502020204030204" pitchFamily="34" charset="0"/>
                <a:cs typeface="Calibri" panose="020F0502020204030204" pitchFamily="34" charset="0"/>
              </a:rPr>
              <a:t> </a:t>
            </a:r>
          </a:p>
          <a:p>
            <a:pPr>
              <a:lnSpc>
                <a:spcPct val="150000"/>
              </a:lnSpc>
            </a:pPr>
            <a:endParaRPr lang="en-ZA" sz="2400" dirty="0">
              <a:latin typeface="Calibri" panose="020F0502020204030204" pitchFamily="34" charset="0"/>
              <a:cs typeface="Calibri" panose="020F0502020204030204" pitchFamily="34" charset="0"/>
            </a:endParaRPr>
          </a:p>
          <a:p>
            <a:pPr marL="273050" indent="-273050">
              <a:lnSpc>
                <a:spcPct val="150000"/>
              </a:lnSpc>
            </a:pPr>
            <a:endParaRPr lang="en-ZA" dirty="0"/>
          </a:p>
          <a:p>
            <a:pPr marL="447675" indent="-447675">
              <a:lnSpc>
                <a:spcPct val="150000"/>
              </a:lnSpc>
            </a:pPr>
            <a:endParaRPr lang="en-ZA" dirty="0"/>
          </a:p>
        </p:txBody>
      </p:sp>
      <p:sp>
        <p:nvSpPr>
          <p:cNvPr id="4" name="Slide Number Placeholder 3"/>
          <p:cNvSpPr>
            <a:spLocks noGrp="1"/>
          </p:cNvSpPr>
          <p:nvPr>
            <p:ph type="sldNum" sz="quarter" idx="4294967295"/>
          </p:nvPr>
        </p:nvSpPr>
        <p:spPr/>
        <p:txBody>
          <a:bodyPr/>
          <a:lstStyle/>
          <a:p>
            <a:pPr defTabSz="457200" fontAlgn="base">
              <a:spcBef>
                <a:spcPct val="0"/>
              </a:spcBef>
              <a:spcAft>
                <a:spcPct val="0"/>
              </a:spcAft>
              <a:defRPr/>
            </a:pPr>
            <a:fld id="{7773200B-CD01-40FD-9F7E-DB68DF9A3C84}" type="slidenum">
              <a:rPr lang="en-US" altLang="en-US">
                <a:solidFill>
                  <a:prstClr val="black"/>
                </a:solidFill>
                <a:ea typeface="ＭＳ Ｐゴシック" charset="-128"/>
              </a:rPr>
              <a:pPr defTabSz="457200" fontAlgn="base">
                <a:spcBef>
                  <a:spcPct val="0"/>
                </a:spcBef>
                <a:spcAft>
                  <a:spcPct val="0"/>
                </a:spcAft>
                <a:defRPr/>
              </a:pPr>
              <a:t>23</a:t>
            </a:fld>
            <a:endParaRPr lang="en-US" altLang="en-US" dirty="0">
              <a:solidFill>
                <a:prstClr val="black"/>
              </a:solidFill>
              <a:ea typeface="ＭＳ Ｐゴシック" charset="-128"/>
            </a:endParaRPr>
          </a:p>
        </p:txBody>
      </p:sp>
      <p:graphicFrame>
        <p:nvGraphicFramePr>
          <p:cNvPr id="10" name="Chart 9"/>
          <p:cNvGraphicFramePr>
            <a:graphicFrameLocks/>
          </p:cNvGraphicFramePr>
          <p:nvPr>
            <p:extLst/>
          </p:nvPr>
        </p:nvGraphicFramePr>
        <p:xfrm>
          <a:off x="1534843" y="1628800"/>
          <a:ext cx="5497261"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extLst/>
          </p:nvPr>
        </p:nvGraphicFramePr>
        <p:xfrm>
          <a:off x="7477376" y="2971313"/>
          <a:ext cx="3190624" cy="3476625"/>
        </p:xfrm>
        <a:graphic>
          <a:graphicData uri="http://schemas.openxmlformats.org/drawingml/2006/table">
            <a:tbl>
              <a:tblPr>
                <a:tableStyleId>{5C22544A-7EE6-4342-B048-85BDC9FD1C3A}</a:tableStyleId>
              </a:tblPr>
              <a:tblGrid>
                <a:gridCol w="936104">
                  <a:extLst>
                    <a:ext uri="{9D8B030D-6E8A-4147-A177-3AD203B41FA5}">
                      <a16:colId xmlns:a16="http://schemas.microsoft.com/office/drawing/2014/main" val="3780122432"/>
                    </a:ext>
                  </a:extLst>
                </a:gridCol>
                <a:gridCol w="720080">
                  <a:extLst>
                    <a:ext uri="{9D8B030D-6E8A-4147-A177-3AD203B41FA5}">
                      <a16:colId xmlns:a16="http://schemas.microsoft.com/office/drawing/2014/main" val="3274299363"/>
                    </a:ext>
                  </a:extLst>
                </a:gridCol>
                <a:gridCol w="720080">
                  <a:extLst>
                    <a:ext uri="{9D8B030D-6E8A-4147-A177-3AD203B41FA5}">
                      <a16:colId xmlns:a16="http://schemas.microsoft.com/office/drawing/2014/main" val="3550385081"/>
                    </a:ext>
                  </a:extLst>
                </a:gridCol>
                <a:gridCol w="814360">
                  <a:extLst>
                    <a:ext uri="{9D8B030D-6E8A-4147-A177-3AD203B41FA5}">
                      <a16:colId xmlns:a16="http://schemas.microsoft.com/office/drawing/2014/main" val="2126027032"/>
                    </a:ext>
                  </a:extLst>
                </a:gridCol>
              </a:tblGrid>
              <a:tr h="990600">
                <a:tc>
                  <a:txBody>
                    <a:bodyPr/>
                    <a:lstStyle/>
                    <a:p>
                      <a:pPr algn="just" fontAlgn="ctr"/>
                      <a:r>
                        <a:rPr lang="en-US" sz="1100" u="none" strike="noStrike">
                          <a:effectLst/>
                        </a:rPr>
                        <a:t>Provincial PDMC</a:t>
                      </a:r>
                      <a:endParaRPr lang="en-US" sz="11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PDMC 1</a:t>
                      </a:r>
                      <a:r>
                        <a:rPr lang="en-US" sz="1100" u="none" strike="noStrike" baseline="30000">
                          <a:effectLst/>
                        </a:rPr>
                        <a:t>st</a:t>
                      </a:r>
                      <a:r>
                        <a:rPr lang="en-US" sz="1100" u="none" strike="noStrike">
                          <a:effectLst/>
                        </a:rPr>
                        <a:t> quarter submission</a:t>
                      </a:r>
                      <a:endParaRPr lang="en-US" sz="11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PDMC 2</a:t>
                      </a:r>
                      <a:r>
                        <a:rPr lang="en-US" sz="1100" u="none" strike="noStrike" baseline="30000">
                          <a:effectLst/>
                        </a:rPr>
                        <a:t>nd</a:t>
                      </a:r>
                      <a:r>
                        <a:rPr lang="en-US" sz="1100" u="none" strike="noStrike">
                          <a:effectLst/>
                        </a:rPr>
                        <a:t> quarter submission</a:t>
                      </a:r>
                      <a:endParaRPr lang="en-US" sz="11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PDMC 3rd quarter submission</a:t>
                      </a:r>
                      <a:endParaRPr lang="en-US" sz="11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0798939"/>
                  </a:ext>
                </a:extLst>
              </a:tr>
              <a:tr h="371475">
                <a:tc>
                  <a:txBody>
                    <a:bodyPr/>
                    <a:lstStyle/>
                    <a:p>
                      <a:pPr algn="just" fontAlgn="ctr"/>
                      <a:r>
                        <a:rPr lang="en-US" sz="1100" u="none" strike="noStrike">
                          <a:effectLst/>
                        </a:rPr>
                        <a:t>Western Cape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35106014"/>
                  </a:ext>
                </a:extLst>
              </a:tr>
              <a:tr h="371475">
                <a:tc>
                  <a:txBody>
                    <a:bodyPr/>
                    <a:lstStyle/>
                    <a:p>
                      <a:pPr algn="just" fontAlgn="ctr"/>
                      <a:r>
                        <a:rPr lang="en-US" sz="1100" u="none" strike="noStrike">
                          <a:effectLst/>
                        </a:rPr>
                        <a:t>Northen Cape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46954886"/>
                  </a:ext>
                </a:extLst>
              </a:tr>
              <a:tr h="200025">
                <a:tc>
                  <a:txBody>
                    <a:bodyPr/>
                    <a:lstStyle/>
                    <a:p>
                      <a:pPr algn="just" fontAlgn="ctr"/>
                      <a:r>
                        <a:rPr lang="en-US" sz="1100" u="none" strike="noStrike" dirty="0">
                          <a:effectLst/>
                        </a:rPr>
                        <a:t>North West</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41716369"/>
                  </a:ext>
                </a:extLst>
              </a:tr>
              <a:tr h="200025">
                <a:tc>
                  <a:txBody>
                    <a:bodyPr/>
                    <a:lstStyle/>
                    <a:p>
                      <a:pPr algn="just" fontAlgn="ctr"/>
                      <a:r>
                        <a:rPr lang="en-US" sz="1100" u="none" strike="noStrike">
                          <a:effectLst/>
                        </a:rPr>
                        <a:t>Mpumalanga</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46871492"/>
                  </a:ext>
                </a:extLst>
              </a:tr>
              <a:tr h="200025">
                <a:tc>
                  <a:txBody>
                    <a:bodyPr/>
                    <a:lstStyle/>
                    <a:p>
                      <a:pPr algn="just" fontAlgn="ctr"/>
                      <a:r>
                        <a:rPr lang="en-US" sz="1100" u="none" strike="noStrike">
                          <a:effectLst/>
                        </a:rPr>
                        <a:t>Free State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92629625"/>
                  </a:ext>
                </a:extLst>
              </a:tr>
              <a:tr h="371475">
                <a:tc>
                  <a:txBody>
                    <a:bodyPr/>
                    <a:lstStyle/>
                    <a:p>
                      <a:pPr algn="just" fontAlgn="ctr"/>
                      <a:r>
                        <a:rPr lang="en-US" sz="1100" u="none" strike="noStrike">
                          <a:effectLst/>
                        </a:rPr>
                        <a:t>Kwa-Zulu Natal</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005637689"/>
                  </a:ext>
                </a:extLst>
              </a:tr>
              <a:tr h="200025">
                <a:tc>
                  <a:txBody>
                    <a:bodyPr/>
                    <a:lstStyle/>
                    <a:p>
                      <a:pPr algn="just" fontAlgn="ctr"/>
                      <a:r>
                        <a:rPr lang="en-US" sz="1100" u="none" strike="noStrike">
                          <a:effectLst/>
                        </a:rPr>
                        <a:t>Gauteng</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32174808"/>
                  </a:ext>
                </a:extLst>
              </a:tr>
              <a:tr h="200025">
                <a:tc>
                  <a:txBody>
                    <a:bodyPr/>
                    <a:lstStyle/>
                    <a:p>
                      <a:pPr algn="just" fontAlgn="ctr"/>
                      <a:r>
                        <a:rPr lang="en-US" sz="1100" u="none" strike="noStrike">
                          <a:effectLst/>
                        </a:rPr>
                        <a:t>Limpopo</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01651517"/>
                  </a:ext>
                </a:extLst>
              </a:tr>
              <a:tr h="371475">
                <a:tc>
                  <a:txBody>
                    <a:bodyPr/>
                    <a:lstStyle/>
                    <a:p>
                      <a:pPr algn="just" fontAlgn="ctr"/>
                      <a:r>
                        <a:rPr lang="en-US" sz="1100" u="none" strike="noStrike">
                          <a:effectLst/>
                        </a:rPr>
                        <a:t>Eastern Cape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35524401"/>
                  </a:ext>
                </a:extLst>
              </a:tr>
            </a:tbl>
          </a:graphicData>
        </a:graphic>
      </p:graphicFrame>
      <p:sp>
        <p:nvSpPr>
          <p:cNvPr id="17" name="Rectangle 16"/>
          <p:cNvSpPr/>
          <p:nvPr/>
        </p:nvSpPr>
        <p:spPr>
          <a:xfrm>
            <a:off x="1556235" y="5943009"/>
            <a:ext cx="3743269" cy="307777"/>
          </a:xfrm>
          <a:prstGeom prst="rect">
            <a:avLst/>
          </a:prstGeom>
        </p:spPr>
        <p:txBody>
          <a:bodyPr wrap="none">
            <a:spAutoFit/>
          </a:bodyPr>
          <a:lstStyle/>
          <a:p>
            <a:pPr defTabSz="457200" fontAlgn="base">
              <a:spcBef>
                <a:spcPct val="0"/>
              </a:spcBef>
              <a:spcAft>
                <a:spcPct val="0"/>
              </a:spcAft>
            </a:pPr>
            <a:r>
              <a:rPr lang="en-ZA" sz="1400" b="1" dirty="0">
                <a:solidFill>
                  <a:prstClr val="black"/>
                </a:solidFill>
                <a:latin typeface="Calibri"/>
                <a:ea typeface="ＭＳ Ｐゴシック" charset="-128"/>
                <a:cs typeface="Arial" panose="020B0604020202020204" pitchFamily="34" charset="0"/>
              </a:rPr>
              <a:t>Source: </a:t>
            </a:r>
            <a:r>
              <a:rPr lang="en-ZA" sz="1400" dirty="0">
                <a:solidFill>
                  <a:prstClr val="black"/>
                </a:solidFill>
                <a:latin typeface="Calibri"/>
                <a:ea typeface="ＭＳ Ｐゴシック" charset="-128"/>
                <a:cs typeface="Arial" panose="020B0604020202020204" pitchFamily="34" charset="0"/>
              </a:rPr>
              <a:t>Adapted from NDMC Compliance Report</a:t>
            </a:r>
            <a:endParaRPr lang="en-US" sz="1400" dirty="0">
              <a:solidFill>
                <a:prstClr val="black"/>
              </a:solidFill>
              <a:latin typeface="Calibri"/>
              <a:ea typeface="ＭＳ Ｐゴシック" charset="-128"/>
            </a:endParaRPr>
          </a:p>
        </p:txBody>
      </p:sp>
    </p:spTree>
    <p:extLst>
      <p:ext uri="{BB962C8B-B14F-4D97-AF65-F5344CB8AC3E}">
        <p14:creationId xmlns:p14="http://schemas.microsoft.com/office/powerpoint/2010/main" val="201027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670" y="117203"/>
            <a:ext cx="9144000" cy="492443"/>
          </a:xfrm>
        </p:spPr>
        <p:txBody>
          <a:bodyPr/>
          <a:lstStyle/>
          <a:p>
            <a:pPr algn="ctr"/>
            <a:r>
              <a:rPr lang="en-ZA" sz="3200" dirty="0">
                <a:solidFill>
                  <a:srgbClr val="F9681F"/>
                </a:solidFill>
                <a:latin typeface="Calibri" panose="020F0502020204030204" pitchFamily="34" charset="0"/>
                <a:cs typeface="Calibri" panose="020F0502020204030204" pitchFamily="34" charset="0"/>
              </a:rPr>
              <a:t>Compliance in Submission of MDMC M&amp;R Reports</a:t>
            </a:r>
          </a:p>
        </p:txBody>
      </p:sp>
      <p:sp>
        <p:nvSpPr>
          <p:cNvPr id="4" name="Slide Number Placeholder 3"/>
          <p:cNvSpPr>
            <a:spLocks noGrp="1"/>
          </p:cNvSpPr>
          <p:nvPr>
            <p:ph type="sldNum" sz="quarter" idx="4294967295"/>
          </p:nvPr>
        </p:nvSpPr>
        <p:spPr/>
        <p:txBody>
          <a:bodyPr/>
          <a:lstStyle/>
          <a:p>
            <a:pPr defTabSz="457200" fontAlgn="base">
              <a:spcBef>
                <a:spcPct val="0"/>
              </a:spcBef>
              <a:spcAft>
                <a:spcPct val="0"/>
              </a:spcAft>
              <a:defRPr/>
            </a:pPr>
            <a:fld id="{7773200B-CD01-40FD-9F7E-DB68DF9A3C84}" type="slidenum">
              <a:rPr lang="en-US" altLang="en-US">
                <a:solidFill>
                  <a:prstClr val="black"/>
                </a:solidFill>
                <a:ea typeface="ＭＳ Ｐゴシック" charset="-128"/>
              </a:rPr>
              <a:pPr defTabSz="457200" fontAlgn="base">
                <a:spcBef>
                  <a:spcPct val="0"/>
                </a:spcBef>
                <a:spcAft>
                  <a:spcPct val="0"/>
                </a:spcAft>
                <a:defRPr/>
              </a:pPr>
              <a:t>24</a:t>
            </a:fld>
            <a:endParaRPr lang="en-US" altLang="en-US" dirty="0">
              <a:solidFill>
                <a:prstClr val="black"/>
              </a:solidFill>
              <a:ea typeface="ＭＳ Ｐゴシック" charset="-128"/>
            </a:endParaRPr>
          </a:p>
        </p:txBody>
      </p:sp>
      <p:graphicFrame>
        <p:nvGraphicFramePr>
          <p:cNvPr id="12" name="Chart 11"/>
          <p:cNvGraphicFramePr>
            <a:graphicFrameLocks/>
          </p:cNvGraphicFramePr>
          <p:nvPr>
            <p:extLst>
              <p:ext uri="{D42A27DB-BD31-4B8C-83A1-F6EECF244321}">
                <p14:modId xmlns:p14="http://schemas.microsoft.com/office/powerpoint/2010/main" val="885190628"/>
              </p:ext>
            </p:extLst>
          </p:nvPr>
        </p:nvGraphicFramePr>
        <p:xfrm>
          <a:off x="1540670" y="1729270"/>
          <a:ext cx="5059387" cy="3355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nvPr>
        </p:nvGraphicFramePr>
        <p:xfrm>
          <a:off x="6744073" y="2348880"/>
          <a:ext cx="3907259" cy="3638550"/>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2959473416"/>
                    </a:ext>
                  </a:extLst>
                </a:gridCol>
                <a:gridCol w="648072">
                  <a:extLst>
                    <a:ext uri="{9D8B030D-6E8A-4147-A177-3AD203B41FA5}">
                      <a16:colId xmlns:a16="http://schemas.microsoft.com/office/drawing/2014/main" val="1800948561"/>
                    </a:ext>
                  </a:extLst>
                </a:gridCol>
                <a:gridCol w="648072">
                  <a:extLst>
                    <a:ext uri="{9D8B030D-6E8A-4147-A177-3AD203B41FA5}">
                      <a16:colId xmlns:a16="http://schemas.microsoft.com/office/drawing/2014/main" val="1448201270"/>
                    </a:ext>
                  </a:extLst>
                </a:gridCol>
                <a:gridCol w="720080">
                  <a:extLst>
                    <a:ext uri="{9D8B030D-6E8A-4147-A177-3AD203B41FA5}">
                      <a16:colId xmlns:a16="http://schemas.microsoft.com/office/drawing/2014/main" val="3535747451"/>
                    </a:ext>
                  </a:extLst>
                </a:gridCol>
                <a:gridCol w="738907">
                  <a:extLst>
                    <a:ext uri="{9D8B030D-6E8A-4147-A177-3AD203B41FA5}">
                      <a16:colId xmlns:a16="http://schemas.microsoft.com/office/drawing/2014/main" val="673103769"/>
                    </a:ext>
                  </a:extLst>
                </a:gridCol>
              </a:tblGrid>
              <a:tr h="1152525">
                <a:tc>
                  <a:txBody>
                    <a:bodyPr/>
                    <a:lstStyle/>
                    <a:p>
                      <a:pPr algn="just" fontAlgn="ctr"/>
                      <a:r>
                        <a:rPr lang="en-US" sz="1100" u="none" strike="noStrike">
                          <a:effectLst/>
                        </a:rPr>
                        <a:t>Province MDMC</a:t>
                      </a:r>
                      <a:endParaRPr lang="en-US" sz="11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Number of Districts / Metros MDMC</a:t>
                      </a:r>
                      <a:endParaRPr lang="en-US" sz="11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MDMC 4th quarter submission</a:t>
                      </a:r>
                      <a:endParaRPr lang="en-US" sz="11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MDMC 1st quarter submission</a:t>
                      </a:r>
                      <a:endParaRPr lang="en-US" sz="11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MDMC 2</a:t>
                      </a:r>
                      <a:r>
                        <a:rPr lang="en-US" sz="1100" u="none" strike="noStrike" baseline="30000">
                          <a:effectLst/>
                        </a:rPr>
                        <a:t>nd</a:t>
                      </a:r>
                      <a:r>
                        <a:rPr lang="en-US" sz="1100" u="none" strike="noStrike">
                          <a:effectLst/>
                        </a:rPr>
                        <a:t> quarter submission</a:t>
                      </a:r>
                      <a:endParaRPr lang="en-US" sz="11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11647454"/>
                  </a:ext>
                </a:extLst>
              </a:tr>
              <a:tr h="371475">
                <a:tc>
                  <a:txBody>
                    <a:bodyPr/>
                    <a:lstStyle/>
                    <a:p>
                      <a:pPr algn="just" fontAlgn="ctr"/>
                      <a:r>
                        <a:rPr lang="en-US" sz="1100" u="none" strike="noStrike">
                          <a:effectLst/>
                        </a:rPr>
                        <a:t>Western Cape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6</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6</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41152259"/>
                  </a:ext>
                </a:extLst>
              </a:tr>
              <a:tr h="371475">
                <a:tc>
                  <a:txBody>
                    <a:bodyPr/>
                    <a:lstStyle/>
                    <a:p>
                      <a:pPr algn="just" fontAlgn="ctr"/>
                      <a:r>
                        <a:rPr lang="en-US" sz="1100" u="none" strike="noStrike">
                          <a:effectLst/>
                        </a:rPr>
                        <a:t>Northen Cape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5</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5</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87927742"/>
                  </a:ext>
                </a:extLst>
              </a:tr>
              <a:tr h="200025">
                <a:tc>
                  <a:txBody>
                    <a:bodyPr/>
                    <a:lstStyle/>
                    <a:p>
                      <a:pPr algn="just" fontAlgn="ctr"/>
                      <a:r>
                        <a:rPr lang="en-US" sz="1100" u="none" strike="noStrike">
                          <a:effectLst/>
                        </a:rPr>
                        <a:t>North West</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4</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99460302"/>
                  </a:ext>
                </a:extLst>
              </a:tr>
              <a:tr h="200025">
                <a:tc>
                  <a:txBody>
                    <a:bodyPr/>
                    <a:lstStyle/>
                    <a:p>
                      <a:pPr algn="just" fontAlgn="ctr"/>
                      <a:r>
                        <a:rPr lang="en-US" sz="1100" u="none" strike="noStrike">
                          <a:effectLst/>
                        </a:rPr>
                        <a:t>Mpumalanga</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3</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40419508"/>
                  </a:ext>
                </a:extLst>
              </a:tr>
              <a:tr h="200025">
                <a:tc>
                  <a:txBody>
                    <a:bodyPr/>
                    <a:lstStyle/>
                    <a:p>
                      <a:pPr algn="just" fontAlgn="ctr"/>
                      <a:r>
                        <a:rPr lang="en-US" sz="1100" u="none" strike="noStrike">
                          <a:effectLst/>
                        </a:rPr>
                        <a:t>Free State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5</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39664167"/>
                  </a:ext>
                </a:extLst>
              </a:tr>
              <a:tr h="371475">
                <a:tc>
                  <a:txBody>
                    <a:bodyPr/>
                    <a:lstStyle/>
                    <a:p>
                      <a:pPr algn="just" fontAlgn="ctr"/>
                      <a:r>
                        <a:rPr lang="en-US" sz="1100" u="none" strike="noStrike">
                          <a:effectLst/>
                        </a:rPr>
                        <a:t>Kwa-Zulu Natal</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11</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45072196"/>
                  </a:ext>
                </a:extLst>
              </a:tr>
              <a:tr h="200025">
                <a:tc>
                  <a:txBody>
                    <a:bodyPr/>
                    <a:lstStyle/>
                    <a:p>
                      <a:pPr algn="just" fontAlgn="ctr"/>
                      <a:r>
                        <a:rPr lang="en-US" sz="1100" u="none" strike="noStrike">
                          <a:effectLst/>
                        </a:rPr>
                        <a:t>Gauteng</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5</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40462824"/>
                  </a:ext>
                </a:extLst>
              </a:tr>
              <a:tr h="200025">
                <a:tc>
                  <a:txBody>
                    <a:bodyPr/>
                    <a:lstStyle/>
                    <a:p>
                      <a:pPr algn="just" fontAlgn="ctr"/>
                      <a:r>
                        <a:rPr lang="en-US" sz="1100" u="none" strike="noStrike">
                          <a:effectLst/>
                        </a:rPr>
                        <a:t>Limpopo</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5</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3</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2</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93661294"/>
                  </a:ext>
                </a:extLst>
              </a:tr>
              <a:tr h="371475">
                <a:tc>
                  <a:txBody>
                    <a:bodyPr/>
                    <a:lstStyle/>
                    <a:p>
                      <a:pPr algn="just" fontAlgn="ctr"/>
                      <a:r>
                        <a:rPr lang="en-US" sz="1100" u="none" strike="noStrike">
                          <a:effectLst/>
                        </a:rPr>
                        <a:t>Eastern Cape</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solidFill>
                            <a:srgbClr val="FF0000"/>
                          </a:solidFill>
                          <a:effectLst/>
                        </a:rPr>
                        <a:t>8</a:t>
                      </a:r>
                      <a:endParaRPr lang="en-US" sz="11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4</a:t>
                      </a:r>
                      <a:endParaRPr lang="en-U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78230622"/>
                  </a:ext>
                </a:extLst>
              </a:tr>
            </a:tbl>
          </a:graphicData>
        </a:graphic>
      </p:graphicFrame>
      <p:sp>
        <p:nvSpPr>
          <p:cNvPr id="11" name="Rectangle 10"/>
          <p:cNvSpPr/>
          <p:nvPr/>
        </p:nvSpPr>
        <p:spPr>
          <a:xfrm>
            <a:off x="1847529" y="5949281"/>
            <a:ext cx="3743269" cy="307777"/>
          </a:xfrm>
          <a:prstGeom prst="rect">
            <a:avLst/>
          </a:prstGeom>
        </p:spPr>
        <p:txBody>
          <a:bodyPr wrap="none">
            <a:spAutoFit/>
          </a:bodyPr>
          <a:lstStyle/>
          <a:p>
            <a:pPr defTabSz="457200" fontAlgn="base">
              <a:spcBef>
                <a:spcPct val="0"/>
              </a:spcBef>
              <a:spcAft>
                <a:spcPct val="0"/>
              </a:spcAft>
            </a:pPr>
            <a:r>
              <a:rPr lang="en-ZA" sz="1400" b="1" dirty="0">
                <a:solidFill>
                  <a:prstClr val="black"/>
                </a:solidFill>
                <a:latin typeface="Calibri"/>
                <a:ea typeface="ＭＳ Ｐゴシック" charset="-128"/>
                <a:cs typeface="Arial" panose="020B0604020202020204" pitchFamily="34" charset="0"/>
              </a:rPr>
              <a:t>Source: </a:t>
            </a:r>
            <a:r>
              <a:rPr lang="en-ZA" sz="1400" dirty="0">
                <a:solidFill>
                  <a:prstClr val="black"/>
                </a:solidFill>
                <a:latin typeface="Calibri"/>
                <a:ea typeface="ＭＳ Ｐゴシック" charset="-128"/>
                <a:cs typeface="Arial" panose="020B0604020202020204" pitchFamily="34" charset="0"/>
              </a:rPr>
              <a:t>Adapted from NDMC Compliance Report</a:t>
            </a:r>
            <a:endParaRPr lang="en-US" sz="1400" dirty="0">
              <a:solidFill>
                <a:prstClr val="black"/>
              </a:solidFill>
              <a:latin typeface="Calibri"/>
              <a:ea typeface="ＭＳ Ｐゴシック" charset="-128"/>
            </a:endParaRPr>
          </a:p>
        </p:txBody>
      </p:sp>
    </p:spTree>
    <p:extLst>
      <p:ext uri="{BB962C8B-B14F-4D97-AF65-F5344CB8AC3E}">
        <p14:creationId xmlns:p14="http://schemas.microsoft.com/office/powerpoint/2010/main" val="216107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eaLnBrk="0" fontAlgn="base" hangingPunct="0">
              <a:spcBef>
                <a:spcPct val="0"/>
              </a:spcBef>
              <a:spcAft>
                <a:spcPct val="0"/>
              </a:spcAft>
              <a:defRPr/>
            </a:pPr>
            <a:fld id="{7773200B-CD01-40FD-9F7E-DB68DF9A3C84}" type="slidenum">
              <a:rPr lang="en-US" altLang="en-US">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25</a:t>
            </a:fld>
            <a:endParaRPr lang="en-US" altLang="en-US" dirty="0">
              <a:solidFill>
                <a:prstClr val="black"/>
              </a:solidFill>
              <a:latin typeface="Arial" panose="020B0604020202020204" pitchFamily="34" charset="0"/>
              <a:ea typeface="ＭＳ Ｐゴシック" pitchFamily="34" charset="-128"/>
            </a:endParaRPr>
          </a:p>
        </p:txBody>
      </p:sp>
      <p:sp>
        <p:nvSpPr>
          <p:cNvPr id="7" name="Title 8"/>
          <p:cNvSpPr>
            <a:spLocks noGrp="1"/>
          </p:cNvSpPr>
          <p:nvPr>
            <p:ph type="title"/>
          </p:nvPr>
        </p:nvSpPr>
        <p:spPr>
          <a:xfrm>
            <a:off x="471488" y="0"/>
            <a:ext cx="10196512" cy="838140"/>
          </a:xfrm>
        </p:spPr>
        <p:txBody>
          <a:bodyPr>
            <a:noAutofit/>
          </a:bodyPr>
          <a:lstStyle/>
          <a:p>
            <a:pPr lvl="0" algn="ctr"/>
            <a:r>
              <a:rPr lang="en-ZA" sz="3200" b="1" dirty="0">
                <a:solidFill>
                  <a:srgbClr val="F9681F"/>
                </a:solidFill>
                <a:latin typeface="+mn-lt"/>
              </a:rPr>
              <a:t>Legislative Requirements for </a:t>
            </a:r>
            <a:r>
              <a:rPr lang="en-ZA" sz="3200" dirty="0">
                <a:solidFill>
                  <a:srgbClr val="F9681F"/>
                </a:solidFill>
                <a:latin typeface="+mn-lt"/>
              </a:rPr>
              <a:t>a</a:t>
            </a:r>
            <a:r>
              <a:rPr lang="en-ZA" sz="3200" b="1" dirty="0">
                <a:solidFill>
                  <a:srgbClr val="F9681F"/>
                </a:solidFill>
                <a:latin typeface="+mn-lt"/>
              </a:rPr>
              <a:t> Functioning DMC</a:t>
            </a:r>
            <a:endParaRPr lang="en-US" sz="3200" b="1" dirty="0">
              <a:solidFill>
                <a:srgbClr val="F9681F"/>
              </a:solidFill>
              <a:latin typeface="+mn-lt"/>
            </a:endParaRPr>
          </a:p>
        </p:txBody>
      </p:sp>
      <p:sp>
        <p:nvSpPr>
          <p:cNvPr id="8" name="Content Placeholder 9"/>
          <p:cNvSpPr>
            <a:spLocks noGrp="1"/>
          </p:cNvSpPr>
          <p:nvPr>
            <p:ph sz="quarter" idx="1"/>
          </p:nvPr>
        </p:nvSpPr>
        <p:spPr>
          <a:xfrm>
            <a:off x="1559496" y="764704"/>
            <a:ext cx="8999984" cy="5956771"/>
          </a:xfrm>
        </p:spPr>
        <p:txBody>
          <a:bodyPr>
            <a:normAutofit fontScale="25000" lnSpcReduction="20000"/>
          </a:bodyPr>
          <a:lstStyle/>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Disaster Management Framework approved and implemented (S28,42)</a:t>
            </a:r>
          </a:p>
          <a:p>
            <a:pPr>
              <a:lnSpc>
                <a:spcPct val="120000"/>
              </a:lnSpc>
              <a:spcBef>
                <a:spcPts val="200"/>
              </a:spcBef>
              <a:spcAft>
                <a:spcPts val="1500"/>
              </a:spcAft>
            </a:pPr>
            <a:r>
              <a:rPr lang="en-GB" sz="7200" dirty="0">
                <a:latin typeface="Calibri" panose="020F0502020204030204" pitchFamily="34" charset="0"/>
                <a:cs typeface="Calibri" panose="020F0502020204030204" pitchFamily="34" charset="0"/>
              </a:rPr>
              <a:t>Appointment of Head of Disaster Management Centre (S31,45)</a:t>
            </a:r>
            <a:endParaRPr lang="en-ZA" sz="7200" dirty="0">
              <a:latin typeface="Calibri" panose="020F0502020204030204" pitchFamily="34" charset="0"/>
              <a:cs typeface="Calibri" panose="020F0502020204030204" pitchFamily="34" charset="0"/>
            </a:endParaRPr>
          </a:p>
          <a:p>
            <a:pPr>
              <a:lnSpc>
                <a:spcPct val="120000"/>
              </a:lnSpc>
              <a:spcBef>
                <a:spcPts val="200"/>
              </a:spcBef>
              <a:spcAft>
                <a:spcPts val="1500"/>
              </a:spcAft>
            </a:pPr>
            <a:r>
              <a:rPr lang="en-GB" sz="7200" dirty="0">
                <a:latin typeface="Calibri" panose="020F0502020204030204" pitchFamily="34" charset="0"/>
                <a:cs typeface="Calibri" panose="020F0502020204030204" pitchFamily="34" charset="0"/>
              </a:rPr>
              <a:t>Adequate personnel capacity (S29,43)</a:t>
            </a:r>
            <a:endParaRPr lang="en-ZA" sz="7200" dirty="0">
              <a:latin typeface="Calibri" panose="020F0502020204030204" pitchFamily="34" charset="0"/>
              <a:cs typeface="Calibri" panose="020F0502020204030204" pitchFamily="34" charset="0"/>
            </a:endParaRP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Physical facilities (Building, etc.) (S29,43)</a:t>
            </a: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IT System and other equipment (S30, 44)</a:t>
            </a: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Risk assessment on prevalent hazards (S33, 47)</a:t>
            </a: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Disaster Response (S35,40,41,49,54,55)</a:t>
            </a: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Annual Report (S36, 50)</a:t>
            </a: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Effective functioning of advisory forum (involvement of stakeholders) and coordination structures (S37, 51)</a:t>
            </a: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Disaster Management Plans &amp; IDP Process (S38, 39, 52 &amp; 53)</a:t>
            </a: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Stakeholder and Community Capacity in Disaster Risk Reduction (S33, 47)</a:t>
            </a:r>
          </a:p>
          <a:p>
            <a:pPr>
              <a:lnSpc>
                <a:spcPct val="120000"/>
              </a:lnSpc>
              <a:spcBef>
                <a:spcPts val="200"/>
              </a:spcBef>
              <a:spcAft>
                <a:spcPts val="1500"/>
              </a:spcAft>
            </a:pPr>
            <a:r>
              <a:rPr lang="en-ZA" sz="7200" dirty="0">
                <a:latin typeface="Calibri" panose="020F0502020204030204" pitchFamily="34" charset="0"/>
                <a:cs typeface="Calibri" panose="020F0502020204030204" pitchFamily="34" charset="0"/>
              </a:rPr>
              <a:t>Funding and capacity (S38, 52, 56, 57)</a:t>
            </a:r>
          </a:p>
          <a:p>
            <a:pPr>
              <a:spcBef>
                <a:spcPts val="200"/>
              </a:spcBef>
              <a:spcAft>
                <a:spcPts val="1500"/>
              </a:spcAft>
            </a:pPr>
            <a:endParaRPr lang="en-ZA" sz="7200" dirty="0"/>
          </a:p>
          <a:p>
            <a:pPr>
              <a:spcBef>
                <a:spcPts val="200"/>
              </a:spcBef>
              <a:spcAft>
                <a:spcPts val="1500"/>
              </a:spcAft>
              <a:buNone/>
            </a:pPr>
            <a:r>
              <a:rPr lang="en-ZA" sz="7200" dirty="0"/>
              <a:t> </a:t>
            </a:r>
          </a:p>
          <a:p>
            <a:pPr>
              <a:spcBef>
                <a:spcPts val="200"/>
              </a:spcBef>
              <a:spcAft>
                <a:spcPts val="1500"/>
              </a:spcAft>
              <a:buNone/>
            </a:pPr>
            <a:r>
              <a:rPr lang="en-GB" sz="7200" dirty="0"/>
              <a:t> </a:t>
            </a:r>
            <a:endParaRPr lang="en-ZA" sz="7200" dirty="0"/>
          </a:p>
          <a:p>
            <a:pPr>
              <a:spcBef>
                <a:spcPts val="200"/>
              </a:spcBef>
              <a:spcAft>
                <a:spcPts val="1500"/>
              </a:spcAft>
            </a:pP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61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eaLnBrk="0" fontAlgn="base" hangingPunct="0">
              <a:spcBef>
                <a:spcPct val="0"/>
              </a:spcBef>
              <a:spcAft>
                <a:spcPct val="0"/>
              </a:spcAft>
              <a:defRPr/>
            </a:pPr>
            <a:fld id="{7773200B-CD01-40FD-9F7E-DB68DF9A3C84}" type="slidenum">
              <a:rPr lang="en-US" altLang="en-US">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26</a:t>
            </a:fld>
            <a:endParaRPr lang="en-US" altLang="en-US" dirty="0">
              <a:solidFill>
                <a:prstClr val="black"/>
              </a:solidFill>
              <a:latin typeface="Arial" panose="020B0604020202020204" pitchFamily="34" charset="0"/>
              <a:ea typeface="ＭＳ Ｐゴシック" pitchFamily="34" charset="-128"/>
            </a:endParaRPr>
          </a:p>
        </p:txBody>
      </p:sp>
      <p:sp>
        <p:nvSpPr>
          <p:cNvPr id="7" name="Title 8"/>
          <p:cNvSpPr>
            <a:spLocks noGrp="1"/>
          </p:cNvSpPr>
          <p:nvPr>
            <p:ph type="title"/>
          </p:nvPr>
        </p:nvSpPr>
        <p:spPr>
          <a:xfrm>
            <a:off x="1524000" y="188640"/>
            <a:ext cx="9144000" cy="838140"/>
          </a:xfrm>
        </p:spPr>
        <p:txBody>
          <a:bodyPr>
            <a:noAutofit/>
          </a:bodyPr>
          <a:lstStyle/>
          <a:p>
            <a:pPr lvl="0"/>
            <a:r>
              <a:rPr lang="en-ZA" sz="3200" dirty="0">
                <a:solidFill>
                  <a:srgbClr val="F9681F"/>
                </a:solidFill>
                <a:latin typeface="+mn-lt"/>
              </a:rPr>
              <a:t>Legislative Requirements for Functioning DMC</a:t>
            </a:r>
            <a:endParaRPr lang="en-US" sz="3200" b="1" dirty="0">
              <a:solidFill>
                <a:srgbClr val="F9681F"/>
              </a:solidFill>
              <a:latin typeface="+mn-lt"/>
            </a:endParaRPr>
          </a:p>
        </p:txBody>
      </p:sp>
      <p:sp>
        <p:nvSpPr>
          <p:cNvPr id="8" name="Content Placeholder 9"/>
          <p:cNvSpPr>
            <a:spLocks noGrp="1"/>
          </p:cNvSpPr>
          <p:nvPr>
            <p:ph sz="quarter" idx="1"/>
          </p:nvPr>
        </p:nvSpPr>
        <p:spPr>
          <a:xfrm>
            <a:off x="1528949" y="1026780"/>
            <a:ext cx="8999984" cy="5112568"/>
          </a:xfrm>
        </p:spPr>
        <p:txBody>
          <a:bodyPr>
            <a:normAutofit/>
          </a:bodyPr>
          <a:lstStyle/>
          <a:p>
            <a:pPr algn="just">
              <a:lnSpc>
                <a:spcPct val="100000"/>
              </a:lnSpc>
              <a:spcBef>
                <a:spcPts val="200"/>
              </a:spcBef>
              <a:spcAft>
                <a:spcPts val="1500"/>
              </a:spcAft>
            </a:pPr>
            <a:r>
              <a:rPr lang="en-ZA" b="1" dirty="0">
                <a:latin typeface="+mn-lt"/>
              </a:rPr>
              <a:t>Disaster Management Framework approved and implemented (S28,42</a:t>
            </a:r>
            <a:r>
              <a:rPr lang="en-ZA" dirty="0">
                <a:latin typeface="+mn-lt"/>
              </a:rPr>
              <a:t>)-</a:t>
            </a:r>
            <a:r>
              <a:rPr lang="en-ZA" b="1" i="1" u="sng" dirty="0">
                <a:solidFill>
                  <a:srgbClr val="F9681F"/>
                </a:solidFill>
                <a:latin typeface="+mn-lt"/>
              </a:rPr>
              <a:t>Eight (8) </a:t>
            </a:r>
            <a:r>
              <a:rPr lang="en-ZA" dirty="0">
                <a:latin typeface="+mn-lt"/>
              </a:rPr>
              <a:t>provinces have developed a provincial DMF and six (6) were gazetted. </a:t>
            </a:r>
          </a:p>
          <a:p>
            <a:pPr marL="0" indent="0" algn="just">
              <a:lnSpc>
                <a:spcPct val="120000"/>
              </a:lnSpc>
              <a:spcBef>
                <a:spcPts val="200"/>
              </a:spcBef>
              <a:spcAft>
                <a:spcPts val="1500"/>
              </a:spcAft>
              <a:buNone/>
            </a:pPr>
            <a:endParaRPr lang="en-ZA" sz="2200" dirty="0"/>
          </a:p>
          <a:p>
            <a:pPr>
              <a:spcBef>
                <a:spcPts val="200"/>
              </a:spcBef>
              <a:spcAft>
                <a:spcPts val="1500"/>
              </a:spcAft>
              <a:buNone/>
            </a:pPr>
            <a:r>
              <a:rPr lang="en-ZA" sz="7200" dirty="0"/>
              <a:t> </a:t>
            </a:r>
          </a:p>
          <a:p>
            <a:pPr>
              <a:spcBef>
                <a:spcPts val="200"/>
              </a:spcBef>
              <a:spcAft>
                <a:spcPts val="1500"/>
              </a:spcAft>
              <a:buNone/>
            </a:pPr>
            <a:r>
              <a:rPr lang="en-GB" sz="7200" dirty="0"/>
              <a:t> </a:t>
            </a:r>
            <a:endParaRPr lang="en-ZA" sz="7200" dirty="0"/>
          </a:p>
          <a:p>
            <a:pPr>
              <a:spcBef>
                <a:spcPts val="200"/>
              </a:spcBef>
              <a:spcAft>
                <a:spcPts val="1500"/>
              </a:spcAft>
            </a:pPr>
            <a:endParaRPr lang="en-ZA"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4123505"/>
              </p:ext>
            </p:extLst>
          </p:nvPr>
        </p:nvGraphicFramePr>
        <p:xfrm>
          <a:off x="1271588" y="1864919"/>
          <a:ext cx="9629775" cy="4692592"/>
        </p:xfrm>
        <a:graphic>
          <a:graphicData uri="http://schemas.openxmlformats.org/drawingml/2006/table">
            <a:tbl>
              <a:tblPr firstRow="1" firstCol="1" bandRow="1">
                <a:tableStyleId>{5C22544A-7EE6-4342-B048-85BDC9FD1C3A}</a:tableStyleId>
              </a:tblPr>
              <a:tblGrid>
                <a:gridCol w="1772442">
                  <a:extLst>
                    <a:ext uri="{9D8B030D-6E8A-4147-A177-3AD203B41FA5}">
                      <a16:colId xmlns:a16="http://schemas.microsoft.com/office/drawing/2014/main" val="2901329663"/>
                    </a:ext>
                  </a:extLst>
                </a:gridCol>
                <a:gridCol w="5273120">
                  <a:extLst>
                    <a:ext uri="{9D8B030D-6E8A-4147-A177-3AD203B41FA5}">
                      <a16:colId xmlns:a16="http://schemas.microsoft.com/office/drawing/2014/main" val="2190137731"/>
                    </a:ext>
                  </a:extLst>
                </a:gridCol>
                <a:gridCol w="2584213">
                  <a:extLst>
                    <a:ext uri="{9D8B030D-6E8A-4147-A177-3AD203B41FA5}">
                      <a16:colId xmlns:a16="http://schemas.microsoft.com/office/drawing/2014/main" val="1516611222"/>
                    </a:ext>
                  </a:extLst>
                </a:gridCol>
              </a:tblGrid>
              <a:tr h="369088">
                <a:tc>
                  <a:txBody>
                    <a:bodyPr/>
                    <a:lstStyle/>
                    <a:p>
                      <a:pPr marL="0" marR="0" algn="just">
                        <a:lnSpc>
                          <a:spcPct val="150000"/>
                        </a:lnSpc>
                        <a:spcBef>
                          <a:spcPts val="0"/>
                        </a:spcBef>
                        <a:spcAft>
                          <a:spcPts val="0"/>
                        </a:spcAft>
                      </a:pPr>
                      <a:r>
                        <a:rPr lang="en-ZA" sz="1600" dirty="0">
                          <a:effectLst/>
                        </a:rPr>
                        <a:t>Province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a:effectLst/>
                        </a:rPr>
                        <a:t>Framework Status</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a:effectLst/>
                        </a:rPr>
                        <a:t>Gazette Number and date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3170505836"/>
                  </a:ext>
                </a:extLst>
              </a:tr>
              <a:tr h="437756">
                <a:tc>
                  <a:txBody>
                    <a:bodyPr/>
                    <a:lstStyle/>
                    <a:p>
                      <a:pPr marL="0" marR="0" algn="just">
                        <a:lnSpc>
                          <a:spcPct val="150000"/>
                        </a:lnSpc>
                        <a:spcBef>
                          <a:spcPts val="0"/>
                        </a:spcBef>
                        <a:spcAft>
                          <a:spcPts val="0"/>
                        </a:spcAft>
                      </a:pPr>
                      <a:r>
                        <a:rPr lang="en-ZA" sz="1600" dirty="0">
                          <a:effectLst/>
                        </a:rPr>
                        <a:t>Kwa-Zulu Natal</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Developed, approved and published in the Provincial Gazette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PG 5455 of 04 February 2011</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85235746"/>
                  </a:ext>
                </a:extLst>
              </a:tr>
              <a:tr h="738176">
                <a:tc>
                  <a:txBody>
                    <a:bodyPr/>
                    <a:lstStyle/>
                    <a:p>
                      <a:pPr marL="0" marR="0" algn="just">
                        <a:lnSpc>
                          <a:spcPct val="150000"/>
                        </a:lnSpc>
                        <a:spcBef>
                          <a:spcPts val="0"/>
                        </a:spcBef>
                        <a:spcAft>
                          <a:spcPts val="0"/>
                        </a:spcAft>
                      </a:pPr>
                      <a:r>
                        <a:rPr lang="en-ZA" sz="1600">
                          <a:effectLst/>
                        </a:rPr>
                        <a:t>Gauteng </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Draft Gazetted for public comment, refined and submitted for approval to the Executive Committee for approval in 2018.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a:effectLst/>
                        </a:rPr>
                        <a:t>PG 225 of 6 September 2017</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1422297694"/>
                  </a:ext>
                </a:extLst>
              </a:tr>
              <a:tr h="504836">
                <a:tc>
                  <a:txBody>
                    <a:bodyPr/>
                    <a:lstStyle/>
                    <a:p>
                      <a:pPr marL="0" marR="0" algn="just">
                        <a:lnSpc>
                          <a:spcPct val="150000"/>
                        </a:lnSpc>
                        <a:spcBef>
                          <a:spcPts val="0"/>
                        </a:spcBef>
                        <a:spcAft>
                          <a:spcPts val="0"/>
                        </a:spcAft>
                      </a:pPr>
                      <a:r>
                        <a:rPr lang="en-ZA" sz="1600" dirty="0">
                          <a:effectLst/>
                        </a:rPr>
                        <a:t>Mpumalanga</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Developed, approved and published in the Provincial Gazette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a:effectLst/>
                        </a:rPr>
                        <a:t>PG 1726 of 08 September 2009</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3137378383"/>
                  </a:ext>
                </a:extLst>
              </a:tr>
              <a:tr h="369088">
                <a:tc>
                  <a:txBody>
                    <a:bodyPr/>
                    <a:lstStyle/>
                    <a:p>
                      <a:pPr marL="0" marR="0" algn="just">
                        <a:lnSpc>
                          <a:spcPct val="150000"/>
                        </a:lnSpc>
                        <a:spcBef>
                          <a:spcPts val="0"/>
                        </a:spcBef>
                        <a:spcAft>
                          <a:spcPts val="0"/>
                        </a:spcAft>
                      </a:pPr>
                      <a:r>
                        <a:rPr lang="en-ZA" sz="1600">
                          <a:effectLst/>
                        </a:rPr>
                        <a:t>Limpopo</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Developed, approved and published in the Provincial Gazette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a:effectLst/>
                        </a:rPr>
                        <a:t>PG 1621 of 20 May 2009</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589704108"/>
                  </a:ext>
                </a:extLst>
              </a:tr>
              <a:tr h="473875">
                <a:tc>
                  <a:txBody>
                    <a:bodyPr/>
                    <a:lstStyle/>
                    <a:p>
                      <a:pPr marL="0" marR="0" algn="just">
                        <a:lnSpc>
                          <a:spcPct val="150000"/>
                        </a:lnSpc>
                        <a:spcBef>
                          <a:spcPts val="0"/>
                        </a:spcBef>
                        <a:spcAft>
                          <a:spcPts val="0"/>
                        </a:spcAft>
                      </a:pPr>
                      <a:r>
                        <a:rPr lang="en-ZA" sz="1600">
                          <a:effectLst/>
                        </a:rPr>
                        <a:t>Western Cape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Developed, approved and published in the Provincial Gazette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a:effectLst/>
                        </a:rPr>
                        <a:t>PG 6698 of 20 February 2010</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1929100452"/>
                  </a:ext>
                </a:extLst>
              </a:tr>
              <a:tr h="369088">
                <a:tc>
                  <a:txBody>
                    <a:bodyPr/>
                    <a:lstStyle/>
                    <a:p>
                      <a:pPr marL="0" marR="0" algn="just">
                        <a:lnSpc>
                          <a:spcPct val="150000"/>
                        </a:lnSpc>
                        <a:spcBef>
                          <a:spcPts val="0"/>
                        </a:spcBef>
                        <a:spcAft>
                          <a:spcPts val="0"/>
                        </a:spcAft>
                      </a:pPr>
                      <a:r>
                        <a:rPr lang="en-ZA" sz="1600">
                          <a:effectLst/>
                        </a:rPr>
                        <a:t>Eastern Cape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Developed, approved and published in the Provincial Gazette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a:effectLst/>
                        </a:rPr>
                        <a:t>PG 2910 of 28 March 2013</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3883319551"/>
                  </a:ext>
                </a:extLst>
              </a:tr>
              <a:tr h="369088">
                <a:tc>
                  <a:txBody>
                    <a:bodyPr/>
                    <a:lstStyle/>
                    <a:p>
                      <a:pPr marL="0" marR="0" algn="just">
                        <a:lnSpc>
                          <a:spcPct val="150000"/>
                        </a:lnSpc>
                        <a:spcBef>
                          <a:spcPts val="0"/>
                        </a:spcBef>
                        <a:spcAft>
                          <a:spcPts val="0"/>
                        </a:spcAft>
                      </a:pPr>
                      <a:r>
                        <a:rPr lang="en-ZA" sz="1600">
                          <a:effectLst/>
                        </a:rPr>
                        <a:t>North West </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Developed in 2011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Not gazetted</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56917886"/>
                  </a:ext>
                </a:extLst>
              </a:tr>
              <a:tr h="369088">
                <a:tc>
                  <a:txBody>
                    <a:bodyPr/>
                    <a:lstStyle/>
                    <a:p>
                      <a:pPr marL="0" marR="0" algn="just">
                        <a:lnSpc>
                          <a:spcPct val="150000"/>
                        </a:lnSpc>
                        <a:spcBef>
                          <a:spcPts val="0"/>
                        </a:spcBef>
                        <a:spcAft>
                          <a:spcPts val="0"/>
                        </a:spcAft>
                      </a:pPr>
                      <a:r>
                        <a:rPr lang="en-ZA" sz="1600">
                          <a:effectLst/>
                        </a:rPr>
                        <a:t>Free State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Developed in 2013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Not gazetted</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3250003188"/>
                  </a:ext>
                </a:extLst>
              </a:tr>
              <a:tr h="505258">
                <a:tc>
                  <a:txBody>
                    <a:bodyPr/>
                    <a:lstStyle/>
                    <a:p>
                      <a:pPr marL="0" marR="0" algn="just">
                        <a:lnSpc>
                          <a:spcPct val="150000"/>
                        </a:lnSpc>
                        <a:spcBef>
                          <a:spcPts val="0"/>
                        </a:spcBef>
                        <a:spcAft>
                          <a:spcPts val="0"/>
                        </a:spcAft>
                      </a:pPr>
                      <a:r>
                        <a:rPr lang="en-ZA" sz="1600">
                          <a:effectLst/>
                        </a:rPr>
                        <a:t>Northern Cape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No  Framework developed</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dirty="0">
                          <a:effectLst/>
                        </a:rPr>
                        <a:t>Not gazetted</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45326" marR="45326" marT="0" marB="0">
                    <a:solidFill>
                      <a:schemeClr val="accent2">
                        <a:lumMod val="60000"/>
                        <a:lumOff val="40000"/>
                      </a:schemeClr>
                    </a:solidFill>
                  </a:tcPr>
                </a:tc>
                <a:extLst>
                  <a:ext uri="{0D108BD9-81ED-4DB2-BD59-A6C34878D82A}">
                    <a16:rowId xmlns:a16="http://schemas.microsoft.com/office/drawing/2014/main" val="3045723492"/>
                  </a:ext>
                </a:extLst>
              </a:tr>
            </a:tbl>
          </a:graphicData>
        </a:graphic>
      </p:graphicFrame>
    </p:spTree>
    <p:extLst>
      <p:ext uri="{BB962C8B-B14F-4D97-AF65-F5344CB8AC3E}">
        <p14:creationId xmlns:p14="http://schemas.microsoft.com/office/powerpoint/2010/main" val="224244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eaLnBrk="0" fontAlgn="base" hangingPunct="0">
              <a:spcBef>
                <a:spcPct val="0"/>
              </a:spcBef>
              <a:spcAft>
                <a:spcPct val="0"/>
              </a:spcAft>
              <a:defRPr/>
            </a:pPr>
            <a:fld id="{7773200B-CD01-40FD-9F7E-DB68DF9A3C84}" type="slidenum">
              <a:rPr lang="en-US" altLang="en-US">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27</a:t>
            </a:fld>
            <a:endParaRPr lang="en-US" altLang="en-US" dirty="0">
              <a:solidFill>
                <a:prstClr val="black"/>
              </a:solidFill>
              <a:latin typeface="Arial" panose="020B0604020202020204" pitchFamily="34" charset="0"/>
              <a:ea typeface="ＭＳ Ｐゴシック" pitchFamily="34" charset="-128"/>
            </a:endParaRPr>
          </a:p>
        </p:txBody>
      </p:sp>
      <p:sp>
        <p:nvSpPr>
          <p:cNvPr id="7" name="Title 8"/>
          <p:cNvSpPr>
            <a:spLocks noGrp="1"/>
          </p:cNvSpPr>
          <p:nvPr>
            <p:ph type="title"/>
          </p:nvPr>
        </p:nvSpPr>
        <p:spPr>
          <a:xfrm>
            <a:off x="914400" y="188640"/>
            <a:ext cx="9753600" cy="854348"/>
          </a:xfrm>
        </p:spPr>
        <p:txBody>
          <a:bodyPr>
            <a:noAutofit/>
          </a:bodyPr>
          <a:lstStyle/>
          <a:p>
            <a:pPr lvl="0"/>
            <a:r>
              <a:rPr lang="en-ZA" sz="3200" dirty="0">
                <a:solidFill>
                  <a:srgbClr val="F9681F"/>
                </a:solidFill>
                <a:latin typeface="Calibri" panose="020F0502020204030204" pitchFamily="34" charset="0"/>
                <a:cs typeface="Calibri" panose="020F0502020204030204" pitchFamily="34" charset="0"/>
              </a:rPr>
              <a:t>Legislative Requirements for Functioning DMC</a:t>
            </a:r>
            <a:endParaRPr lang="en-US" sz="3200" b="1" dirty="0">
              <a:solidFill>
                <a:srgbClr val="F9681F"/>
              </a:solidFill>
              <a:latin typeface="Calibri" panose="020F0502020204030204" pitchFamily="34" charset="0"/>
              <a:cs typeface="Calibri" panose="020F0502020204030204" pitchFamily="34" charset="0"/>
            </a:endParaRPr>
          </a:p>
        </p:txBody>
      </p:sp>
      <p:sp>
        <p:nvSpPr>
          <p:cNvPr id="8" name="Content Placeholder 9"/>
          <p:cNvSpPr>
            <a:spLocks noGrp="1"/>
          </p:cNvSpPr>
          <p:nvPr>
            <p:ph sz="quarter" idx="1"/>
          </p:nvPr>
        </p:nvSpPr>
        <p:spPr>
          <a:xfrm>
            <a:off x="214313" y="900113"/>
            <a:ext cx="11097252" cy="5456237"/>
          </a:xfrm>
        </p:spPr>
        <p:txBody>
          <a:bodyPr>
            <a:normAutofit lnSpcReduction="10000"/>
          </a:bodyPr>
          <a:lstStyle/>
          <a:p>
            <a:pPr marL="0" indent="0" algn="just">
              <a:lnSpc>
                <a:spcPct val="120000"/>
              </a:lnSpc>
              <a:spcBef>
                <a:spcPts val="200"/>
              </a:spcBef>
              <a:spcAft>
                <a:spcPts val="1500"/>
              </a:spcAft>
              <a:buNone/>
            </a:pPr>
            <a:r>
              <a:rPr lang="en-GB" sz="2400" b="1" dirty="0"/>
              <a:t>2. </a:t>
            </a:r>
            <a:r>
              <a:rPr lang="en-GB" sz="2400" b="1" dirty="0">
                <a:latin typeface="Calibri" panose="020F0502020204030204" pitchFamily="34" charset="0"/>
                <a:cs typeface="Calibri" panose="020F0502020204030204" pitchFamily="34" charset="0"/>
              </a:rPr>
              <a:t>Appointment of Head of Disaster Management Centre (HoC) (S31,45)- </a:t>
            </a:r>
            <a:r>
              <a:rPr lang="en-ZA" sz="2400" dirty="0">
                <a:latin typeface="Calibri" panose="020F0502020204030204" pitchFamily="34" charset="0"/>
                <a:cs typeface="Calibri" panose="020F0502020204030204" pitchFamily="34" charset="0"/>
              </a:rPr>
              <a:t>All </a:t>
            </a:r>
            <a:r>
              <a:rPr lang="en-ZA" sz="2400" b="1" i="1" u="sng" dirty="0">
                <a:solidFill>
                  <a:srgbClr val="F9681F"/>
                </a:solidFill>
                <a:latin typeface="Calibri" panose="020F0502020204030204" pitchFamily="34" charset="0"/>
                <a:cs typeface="Calibri" panose="020F0502020204030204" pitchFamily="34" charset="0"/>
              </a:rPr>
              <a:t>Nine (9) </a:t>
            </a:r>
            <a:r>
              <a:rPr lang="en-ZA" sz="2400" dirty="0">
                <a:latin typeface="Calibri" panose="020F0502020204030204" pitchFamily="34" charset="0"/>
                <a:cs typeface="Calibri" panose="020F0502020204030204" pitchFamily="34" charset="0"/>
              </a:rPr>
              <a:t>provinces have appointed HoCs, although only two (2) are appointed in terms of the Disaster Management Act, 2002 requirement.</a:t>
            </a:r>
          </a:p>
          <a:p>
            <a:pPr marL="461963" indent="0" algn="just">
              <a:lnSpc>
                <a:spcPct val="120000"/>
              </a:lnSpc>
              <a:spcBef>
                <a:spcPts val="200"/>
              </a:spcBef>
              <a:spcAft>
                <a:spcPts val="1500"/>
              </a:spcAft>
              <a:buNone/>
            </a:pPr>
            <a:endParaRPr lang="en-ZA" sz="7200" dirty="0"/>
          </a:p>
          <a:p>
            <a:pPr>
              <a:spcBef>
                <a:spcPts val="200"/>
              </a:spcBef>
              <a:spcAft>
                <a:spcPts val="1500"/>
              </a:spcAft>
              <a:buNone/>
            </a:pPr>
            <a:r>
              <a:rPr lang="en-ZA" sz="7200" dirty="0"/>
              <a:t> </a:t>
            </a:r>
          </a:p>
          <a:p>
            <a:pPr>
              <a:spcBef>
                <a:spcPts val="200"/>
              </a:spcBef>
              <a:spcAft>
                <a:spcPts val="1500"/>
              </a:spcAft>
              <a:buNone/>
            </a:pPr>
            <a:r>
              <a:rPr lang="en-GB" sz="7200" dirty="0"/>
              <a:t> </a:t>
            </a:r>
            <a:endParaRPr lang="en-ZA" sz="7200" dirty="0"/>
          </a:p>
          <a:p>
            <a:pPr>
              <a:spcBef>
                <a:spcPts val="200"/>
              </a:spcBef>
              <a:spcAft>
                <a:spcPts val="1500"/>
              </a:spcAft>
            </a:pPr>
            <a:endParaRPr lang="en-ZA"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83688607"/>
              </p:ext>
            </p:extLst>
          </p:nvPr>
        </p:nvGraphicFramePr>
        <p:xfrm>
          <a:off x="742950" y="2357439"/>
          <a:ext cx="10086976" cy="4523754"/>
        </p:xfrm>
        <a:graphic>
          <a:graphicData uri="http://schemas.openxmlformats.org/drawingml/2006/table">
            <a:tbl>
              <a:tblPr firstRow="1" firstCol="1" bandRow="1">
                <a:tableStyleId>{5C22544A-7EE6-4342-B048-85BDC9FD1C3A}</a:tableStyleId>
              </a:tblPr>
              <a:tblGrid>
                <a:gridCol w="1360439">
                  <a:extLst>
                    <a:ext uri="{9D8B030D-6E8A-4147-A177-3AD203B41FA5}">
                      <a16:colId xmlns:a16="http://schemas.microsoft.com/office/drawing/2014/main" val="2948329971"/>
                    </a:ext>
                  </a:extLst>
                </a:gridCol>
                <a:gridCol w="6154786">
                  <a:extLst>
                    <a:ext uri="{9D8B030D-6E8A-4147-A177-3AD203B41FA5}">
                      <a16:colId xmlns:a16="http://schemas.microsoft.com/office/drawing/2014/main" val="3948788887"/>
                    </a:ext>
                  </a:extLst>
                </a:gridCol>
                <a:gridCol w="1171575">
                  <a:extLst>
                    <a:ext uri="{9D8B030D-6E8A-4147-A177-3AD203B41FA5}">
                      <a16:colId xmlns:a16="http://schemas.microsoft.com/office/drawing/2014/main" val="2914934537"/>
                    </a:ext>
                  </a:extLst>
                </a:gridCol>
                <a:gridCol w="1400176">
                  <a:extLst>
                    <a:ext uri="{9D8B030D-6E8A-4147-A177-3AD203B41FA5}">
                      <a16:colId xmlns:a16="http://schemas.microsoft.com/office/drawing/2014/main" val="1642158444"/>
                    </a:ext>
                  </a:extLst>
                </a:gridCol>
              </a:tblGrid>
              <a:tr h="629778">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PDMC</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Level of functioning in the administration</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l">
                        <a:lnSpc>
                          <a:spcPct val="150000"/>
                        </a:lnSpc>
                        <a:spcBef>
                          <a:spcPts val="0"/>
                        </a:spcBef>
                        <a:spcAft>
                          <a:spcPts val="0"/>
                        </a:spcAft>
                      </a:pPr>
                      <a:r>
                        <a:rPr lang="en-US" sz="1600" b="1" dirty="0" err="1">
                          <a:effectLst/>
                          <a:latin typeface="Calibri" panose="020F0502020204030204" pitchFamily="34" charset="0"/>
                          <a:cs typeface="Calibri" panose="020F0502020204030204" pitchFamily="34" charset="0"/>
                        </a:rPr>
                        <a:t>HoC</a:t>
                      </a:r>
                      <a:r>
                        <a:rPr lang="en-US" sz="1600" b="1" dirty="0">
                          <a:effectLst/>
                          <a:latin typeface="Calibri" panose="020F0502020204030204" pitchFamily="34" charset="0"/>
                          <a:cs typeface="Calibri" panose="020F0502020204030204" pitchFamily="34" charset="0"/>
                        </a:rPr>
                        <a:t> appointed</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l">
                        <a:lnSpc>
                          <a:spcPct val="150000"/>
                        </a:lnSpc>
                        <a:spcBef>
                          <a:spcPts val="0"/>
                        </a:spcBef>
                        <a:spcAft>
                          <a:spcPts val="0"/>
                        </a:spcAft>
                      </a:pPr>
                      <a:r>
                        <a:rPr lang="en-US" sz="1600" b="1" dirty="0">
                          <a:effectLst/>
                          <a:latin typeface="Calibri" panose="020F0502020204030204" pitchFamily="34" charset="0"/>
                          <a:cs typeface="Calibri" panose="020F0502020204030204" pitchFamily="34" charset="0"/>
                        </a:rPr>
                        <a:t>HoC has financial delegations </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558286163"/>
                  </a:ext>
                </a:extLst>
              </a:tr>
              <a:tr h="346085">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North West </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Directorate</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Yes</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Yes</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295100002"/>
                  </a:ext>
                </a:extLst>
              </a:tr>
              <a:tr h="346085">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Free State</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Directorate</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Yes</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No</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402509481"/>
                  </a:ext>
                </a:extLst>
              </a:tr>
              <a:tr h="346085">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Western Cape</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Chief Directorate</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Yes</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Yes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012421660"/>
                  </a:ext>
                </a:extLst>
              </a:tr>
              <a:tr h="346085">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Eastern Cape</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Directorate (Acting appointment as HoC deployed to MEC)</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Yes</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No</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124630286"/>
                  </a:ext>
                </a:extLst>
              </a:tr>
              <a:tr h="346085">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Limpopo</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Chief Directorate</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Yes</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Yes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633396699"/>
                  </a:ext>
                </a:extLst>
              </a:tr>
              <a:tr h="346085">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Gauteng </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Chief Directorate</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Yes</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No</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769652188"/>
                  </a:ext>
                </a:extLst>
              </a:tr>
              <a:tr h="346085">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Mpumalanga</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Directorate</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Yes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No</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59201249"/>
                  </a:ext>
                </a:extLst>
              </a:tr>
              <a:tr h="348051">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KZN</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Chief Directorate</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Yes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Yes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540641624"/>
                  </a:ext>
                </a:extLst>
              </a:tr>
              <a:tr h="566931">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N-Cape</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Sub-Directorate (</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HoC appointed on contact basis for 1 year starting 8 July 2019</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a:effectLst/>
                          <a:latin typeface="Calibri" panose="020F0502020204030204" pitchFamily="34" charset="0"/>
                          <a:cs typeface="Calibri" panose="020F0502020204030204" pitchFamily="34" charset="0"/>
                        </a:rPr>
                        <a:t>Yes</a:t>
                      </a:r>
                      <a:endParaRPr lang="en-GB"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ZA" sz="1600" b="1" dirty="0">
                          <a:effectLst/>
                          <a:latin typeface="Calibri" panose="020F0502020204030204" pitchFamily="34" charset="0"/>
                          <a:cs typeface="Calibri" panose="020F0502020204030204" pitchFamily="34" charset="0"/>
                        </a:rPr>
                        <a:t>No</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214446132"/>
                  </a:ext>
                </a:extLst>
              </a:tr>
            </a:tbl>
          </a:graphicData>
        </a:graphic>
      </p:graphicFrame>
      <p:sp>
        <p:nvSpPr>
          <p:cNvPr id="3" name="Rectangle 1"/>
          <p:cNvSpPr>
            <a:spLocks noChangeArrowheads="1"/>
          </p:cNvSpPr>
          <p:nvPr/>
        </p:nvSpPr>
        <p:spPr bwMode="auto">
          <a:xfrm>
            <a:off x="2152651" y="367590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a:solidFill>
                  <a:prstClr val="black"/>
                </a:solidFill>
                <a:latin typeface="Arial" panose="020B0604020202020204" pitchFamily="34" charset="0"/>
                <a:ea typeface="ＭＳ Ｐゴシック" charset="-128"/>
              </a:rPr>
              <a:t/>
            </a:r>
            <a:br>
              <a:rPr lang="en-GB" altLang="en-US">
                <a:solidFill>
                  <a:prstClr val="black"/>
                </a:solidFill>
                <a:latin typeface="Arial" panose="020B0604020202020204" pitchFamily="34" charset="0"/>
                <a:ea typeface="ＭＳ Ｐゴシック" charset="-128"/>
              </a:rPr>
            </a:br>
            <a:endParaRPr lang="en-GB" altLang="en-US">
              <a:solidFill>
                <a:prstClr val="black"/>
              </a:solidFill>
              <a:latin typeface="Arial" panose="020B0604020202020204" pitchFamily="34" charset="0"/>
              <a:ea typeface="ＭＳ Ｐゴシック" charset="-128"/>
            </a:endParaRPr>
          </a:p>
        </p:txBody>
      </p:sp>
    </p:spTree>
    <p:extLst>
      <p:ext uri="{BB962C8B-B14F-4D97-AF65-F5344CB8AC3E}">
        <p14:creationId xmlns:p14="http://schemas.microsoft.com/office/powerpoint/2010/main" val="2841918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eaLnBrk="0" fontAlgn="base" hangingPunct="0">
              <a:spcBef>
                <a:spcPct val="0"/>
              </a:spcBef>
              <a:spcAft>
                <a:spcPct val="0"/>
              </a:spcAft>
              <a:defRPr/>
            </a:pPr>
            <a:fld id="{7773200B-CD01-40FD-9F7E-DB68DF9A3C84}" type="slidenum">
              <a:rPr lang="en-US" altLang="en-US">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28</a:t>
            </a:fld>
            <a:endParaRPr lang="en-US" altLang="en-US" dirty="0">
              <a:solidFill>
                <a:prstClr val="black"/>
              </a:solidFill>
              <a:latin typeface="Arial" panose="020B0604020202020204" pitchFamily="34" charset="0"/>
              <a:ea typeface="ＭＳ Ｐゴシック" pitchFamily="34" charset="-128"/>
            </a:endParaRPr>
          </a:p>
        </p:txBody>
      </p:sp>
      <p:sp>
        <p:nvSpPr>
          <p:cNvPr id="7" name="Title 8"/>
          <p:cNvSpPr>
            <a:spLocks noGrp="1"/>
          </p:cNvSpPr>
          <p:nvPr>
            <p:ph type="title"/>
          </p:nvPr>
        </p:nvSpPr>
        <p:spPr>
          <a:xfrm>
            <a:off x="1524000" y="188640"/>
            <a:ext cx="9144000" cy="838140"/>
          </a:xfrm>
        </p:spPr>
        <p:txBody>
          <a:bodyPr>
            <a:noAutofit/>
          </a:bodyPr>
          <a:lstStyle/>
          <a:p>
            <a:pPr lvl="0"/>
            <a:r>
              <a:rPr lang="en-ZA" sz="3200" dirty="0">
                <a:solidFill>
                  <a:srgbClr val="F9681F"/>
                </a:solidFill>
                <a:latin typeface="Calibri" panose="020F0502020204030204"/>
              </a:rPr>
              <a:t>Legislative Requirements for Functioning DMC</a:t>
            </a:r>
            <a:endParaRPr lang="en-US" b="1" dirty="0">
              <a:solidFill>
                <a:srgbClr val="F9681F"/>
              </a:solidFill>
            </a:endParaRPr>
          </a:p>
        </p:txBody>
      </p:sp>
      <p:sp>
        <p:nvSpPr>
          <p:cNvPr id="8" name="Content Placeholder 9"/>
          <p:cNvSpPr>
            <a:spLocks noGrp="1"/>
          </p:cNvSpPr>
          <p:nvPr>
            <p:ph sz="quarter" idx="1"/>
          </p:nvPr>
        </p:nvSpPr>
        <p:spPr>
          <a:xfrm>
            <a:off x="1249680" y="1026780"/>
            <a:ext cx="9418320" cy="5710572"/>
          </a:xfrm>
        </p:spPr>
        <p:txBody>
          <a:bodyPr>
            <a:normAutofit fontScale="25000" lnSpcReduction="20000"/>
          </a:bodyPr>
          <a:lstStyle/>
          <a:p>
            <a:pPr algn="just">
              <a:lnSpc>
                <a:spcPct val="120000"/>
              </a:lnSpc>
              <a:spcBef>
                <a:spcPts val="200"/>
              </a:spcBef>
              <a:spcAft>
                <a:spcPts val="1500"/>
              </a:spcAft>
              <a:buAutoNum type="arabicPeriod" startAt="3"/>
            </a:pPr>
            <a:r>
              <a:rPr lang="en-GB" sz="8800" b="1" dirty="0">
                <a:latin typeface="Calibri" panose="020F0502020204030204" pitchFamily="34" charset="0"/>
                <a:cs typeface="Calibri" panose="020F0502020204030204" pitchFamily="34" charset="0"/>
              </a:rPr>
              <a:t>Adequate personnel capacity (S29,43)</a:t>
            </a:r>
          </a:p>
          <a:p>
            <a:pPr marL="342900" lvl="1" indent="0" algn="just" defTabSz="461963">
              <a:lnSpc>
                <a:spcPct val="120000"/>
              </a:lnSpc>
              <a:spcBef>
                <a:spcPts val="200"/>
              </a:spcBef>
              <a:spcAft>
                <a:spcPts val="1500"/>
              </a:spcAft>
              <a:buNone/>
            </a:pPr>
            <a:r>
              <a:rPr lang="en-GB" sz="8800" b="1" i="1" u="sng" dirty="0">
                <a:solidFill>
                  <a:srgbClr val="F9681F"/>
                </a:solidFill>
                <a:latin typeface="Calibri" panose="020F0502020204030204" pitchFamily="34" charset="0"/>
                <a:cs typeface="Calibri" panose="020F0502020204030204" pitchFamily="34" charset="0"/>
              </a:rPr>
              <a:t>All (9) </a:t>
            </a:r>
            <a:r>
              <a:rPr lang="en-GB" sz="8800" dirty="0">
                <a:latin typeface="Calibri" panose="020F0502020204030204" pitchFamily="34" charset="0"/>
                <a:cs typeface="Calibri" panose="020F0502020204030204" pitchFamily="34" charset="0"/>
              </a:rPr>
              <a:t>provinces indicated lack of technical capacity and that more capacity Is    required to achieve the objectives of the DMA.</a:t>
            </a:r>
          </a:p>
          <a:p>
            <a:pPr marL="0" indent="0">
              <a:lnSpc>
                <a:spcPct val="120000"/>
              </a:lnSpc>
              <a:spcBef>
                <a:spcPts val="200"/>
              </a:spcBef>
              <a:spcAft>
                <a:spcPts val="1500"/>
              </a:spcAft>
              <a:buNone/>
            </a:pPr>
            <a:r>
              <a:rPr lang="en-ZA" sz="8800" b="1" dirty="0">
                <a:latin typeface="Calibri" panose="020F0502020204030204" pitchFamily="34" charset="0"/>
                <a:cs typeface="Calibri" panose="020F0502020204030204" pitchFamily="34" charset="0"/>
              </a:rPr>
              <a:t>4.	Physical facilities (Building, etc.) (S29,43)</a:t>
            </a:r>
          </a:p>
          <a:p>
            <a:pPr marL="1543050" lvl="2" indent="-857250">
              <a:lnSpc>
                <a:spcPct val="120000"/>
              </a:lnSpc>
              <a:spcAft>
                <a:spcPts val="1500"/>
              </a:spcAft>
              <a:buFont typeface="Wingdings" panose="05000000000000000000" pitchFamily="2" charset="2"/>
              <a:buChar char="§"/>
            </a:pPr>
            <a:r>
              <a:rPr lang="en-ZA" sz="8800" b="1" i="1" u="sng" dirty="0">
                <a:solidFill>
                  <a:srgbClr val="F9681F"/>
                </a:solidFill>
                <a:latin typeface="Calibri" panose="020F0502020204030204" pitchFamily="34" charset="0"/>
                <a:cs typeface="Calibri" panose="020F0502020204030204" pitchFamily="34" charset="0"/>
              </a:rPr>
              <a:t>Five (5)</a:t>
            </a:r>
            <a:r>
              <a:rPr lang="en-ZA" sz="8800" dirty="0">
                <a:solidFill>
                  <a:srgbClr val="F9681F"/>
                </a:solidFill>
                <a:latin typeface="Calibri" panose="020F0502020204030204" pitchFamily="34" charset="0"/>
                <a:cs typeface="Calibri" panose="020F0502020204030204" pitchFamily="34" charset="0"/>
              </a:rPr>
              <a:t> </a:t>
            </a:r>
            <a:r>
              <a:rPr lang="en-ZA" sz="8800" dirty="0">
                <a:latin typeface="Calibri" panose="020F0502020204030204" pitchFamily="34" charset="0"/>
                <a:cs typeface="Calibri" panose="020F0502020204030204" pitchFamily="34" charset="0"/>
              </a:rPr>
              <a:t>PDMCs are established and meet the minimum infrastructure requirements of a DMC</a:t>
            </a:r>
          </a:p>
          <a:p>
            <a:pPr marL="1543050" lvl="2" indent="-857250">
              <a:lnSpc>
                <a:spcPct val="120000"/>
              </a:lnSpc>
              <a:spcAft>
                <a:spcPts val="1500"/>
              </a:spcAft>
              <a:buFont typeface="Wingdings" panose="05000000000000000000" pitchFamily="2" charset="2"/>
              <a:buChar char="§"/>
            </a:pPr>
            <a:r>
              <a:rPr lang="en-ZA" sz="8800" b="1" i="1" u="sng" dirty="0">
                <a:solidFill>
                  <a:srgbClr val="F9681F"/>
                </a:solidFill>
                <a:latin typeface="Calibri" panose="020F0502020204030204" pitchFamily="34" charset="0"/>
                <a:cs typeface="Calibri" panose="020F0502020204030204" pitchFamily="34" charset="0"/>
              </a:rPr>
              <a:t>One (1)</a:t>
            </a:r>
            <a:r>
              <a:rPr lang="en-ZA" sz="8800" dirty="0">
                <a:solidFill>
                  <a:srgbClr val="F9681F"/>
                </a:solidFill>
                <a:latin typeface="Calibri" panose="020F0502020204030204" pitchFamily="34" charset="0"/>
                <a:cs typeface="Calibri" panose="020F0502020204030204" pitchFamily="34" charset="0"/>
              </a:rPr>
              <a:t> </a:t>
            </a:r>
            <a:r>
              <a:rPr lang="en-ZA" sz="8800" dirty="0">
                <a:latin typeface="Calibri" panose="020F0502020204030204" pitchFamily="34" charset="0"/>
                <a:cs typeface="Calibri" panose="020F0502020204030204" pitchFamily="34" charset="0"/>
              </a:rPr>
              <a:t>PDMC is operating in a temporary facility and will soon be moving to their (compliant) DMC.  </a:t>
            </a:r>
          </a:p>
          <a:p>
            <a:pPr marL="1543050" lvl="2" indent="-857250">
              <a:lnSpc>
                <a:spcPct val="120000"/>
              </a:lnSpc>
              <a:spcAft>
                <a:spcPts val="1500"/>
              </a:spcAft>
              <a:buFont typeface="Wingdings" panose="05000000000000000000" pitchFamily="2" charset="2"/>
              <a:buChar char="§"/>
            </a:pPr>
            <a:r>
              <a:rPr lang="en-ZA" sz="8800" b="1" i="1" u="sng" dirty="0">
                <a:solidFill>
                  <a:srgbClr val="F9681F"/>
                </a:solidFill>
                <a:latin typeface="Calibri" panose="020F0502020204030204" pitchFamily="34" charset="0"/>
                <a:cs typeface="Calibri" panose="020F0502020204030204" pitchFamily="34" charset="0"/>
              </a:rPr>
              <a:t>Two (2)</a:t>
            </a:r>
            <a:r>
              <a:rPr lang="en-ZA" sz="8800" dirty="0">
                <a:solidFill>
                  <a:srgbClr val="F9681F"/>
                </a:solidFill>
                <a:latin typeface="Calibri" panose="020F0502020204030204" pitchFamily="34" charset="0"/>
                <a:cs typeface="Calibri" panose="020F0502020204030204" pitchFamily="34" charset="0"/>
              </a:rPr>
              <a:t> </a:t>
            </a:r>
            <a:r>
              <a:rPr lang="en-ZA" sz="8800" dirty="0">
                <a:latin typeface="Calibri" panose="020F0502020204030204" pitchFamily="34" charset="0"/>
                <a:cs typeface="Calibri" panose="020F0502020204030204" pitchFamily="34" charset="0"/>
              </a:rPr>
              <a:t>PDMCs have PDMCs but do not meet the minimum infrastructure requirements of a DMC. </a:t>
            </a:r>
          </a:p>
          <a:p>
            <a:pPr marL="1543050" lvl="2" indent="-857250">
              <a:lnSpc>
                <a:spcPct val="120000"/>
              </a:lnSpc>
              <a:spcAft>
                <a:spcPts val="1500"/>
              </a:spcAft>
              <a:buFont typeface="Wingdings" panose="05000000000000000000" pitchFamily="2" charset="2"/>
              <a:buChar char="§"/>
            </a:pPr>
            <a:r>
              <a:rPr lang="en-ZA" sz="8800" b="1" i="1" u="sng" dirty="0">
                <a:solidFill>
                  <a:srgbClr val="F9681F"/>
                </a:solidFill>
                <a:latin typeface="Calibri" panose="020F0502020204030204" pitchFamily="34" charset="0"/>
                <a:cs typeface="Calibri" panose="020F0502020204030204" pitchFamily="34" charset="0"/>
              </a:rPr>
              <a:t>One (1)</a:t>
            </a:r>
            <a:r>
              <a:rPr lang="en-ZA" sz="8800" i="1" dirty="0">
                <a:solidFill>
                  <a:srgbClr val="F9681F"/>
                </a:solidFill>
                <a:latin typeface="Calibri" panose="020F0502020204030204" pitchFamily="34" charset="0"/>
                <a:cs typeface="Calibri" panose="020F0502020204030204" pitchFamily="34" charset="0"/>
              </a:rPr>
              <a:t> </a:t>
            </a:r>
            <a:r>
              <a:rPr lang="en-ZA" sz="8800" dirty="0">
                <a:latin typeface="Calibri" panose="020F0502020204030204" pitchFamily="34" charset="0"/>
                <a:cs typeface="Calibri" panose="020F0502020204030204" pitchFamily="34" charset="0"/>
              </a:rPr>
              <a:t>PDMC only has an admin office in the department building (</a:t>
            </a:r>
            <a:r>
              <a:rPr lang="en-ZA" sz="8800" dirty="0" err="1">
                <a:latin typeface="Calibri" panose="020F0502020204030204" pitchFamily="34" charset="0"/>
                <a:cs typeface="Calibri" panose="020F0502020204030204" pitchFamily="34" charset="0"/>
              </a:rPr>
              <a:t>CoGHSTA</a:t>
            </a:r>
            <a:r>
              <a:rPr lang="en-ZA" sz="8800" dirty="0">
                <a:latin typeface="Calibri" panose="020F0502020204030204" pitchFamily="34" charset="0"/>
                <a:cs typeface="Calibri" panose="020F0502020204030204" pitchFamily="34" charset="0"/>
              </a:rPr>
              <a:t>) to serve as a PDMC.</a:t>
            </a:r>
          </a:p>
          <a:p>
            <a:pPr marL="342900" lvl="1" indent="0" algn="just" defTabSz="461963">
              <a:lnSpc>
                <a:spcPct val="120000"/>
              </a:lnSpc>
              <a:spcBef>
                <a:spcPts val="200"/>
              </a:spcBef>
              <a:spcAft>
                <a:spcPts val="1500"/>
              </a:spcAft>
              <a:buNone/>
            </a:pPr>
            <a:endParaRPr lang="en-ZA" sz="7200" dirty="0"/>
          </a:p>
          <a:p>
            <a:pPr>
              <a:spcBef>
                <a:spcPts val="200"/>
              </a:spcBef>
              <a:spcAft>
                <a:spcPts val="1500"/>
              </a:spcAft>
              <a:buNone/>
            </a:pPr>
            <a:r>
              <a:rPr lang="en-ZA" sz="7200" dirty="0"/>
              <a:t> </a:t>
            </a:r>
          </a:p>
          <a:p>
            <a:pPr>
              <a:spcBef>
                <a:spcPts val="200"/>
              </a:spcBef>
              <a:spcAft>
                <a:spcPts val="1500"/>
              </a:spcAft>
              <a:buNone/>
            </a:pPr>
            <a:r>
              <a:rPr lang="en-GB" sz="7200" dirty="0"/>
              <a:t> </a:t>
            </a:r>
            <a:endParaRPr lang="en-ZA" sz="7200" dirty="0"/>
          </a:p>
          <a:p>
            <a:pPr>
              <a:spcBef>
                <a:spcPts val="200"/>
              </a:spcBef>
              <a:spcAft>
                <a:spcPts val="1500"/>
              </a:spcAft>
            </a:pP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39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eaLnBrk="0" fontAlgn="base" hangingPunct="0">
              <a:spcBef>
                <a:spcPct val="0"/>
              </a:spcBef>
              <a:spcAft>
                <a:spcPct val="0"/>
              </a:spcAft>
              <a:defRPr/>
            </a:pPr>
            <a:fld id="{7773200B-CD01-40FD-9F7E-DB68DF9A3C84}" type="slidenum">
              <a:rPr lang="en-US" altLang="en-US">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29</a:t>
            </a:fld>
            <a:endParaRPr lang="en-US" altLang="en-US" dirty="0">
              <a:solidFill>
                <a:prstClr val="black"/>
              </a:solidFill>
              <a:latin typeface="Arial" panose="020B0604020202020204" pitchFamily="34" charset="0"/>
              <a:ea typeface="ＭＳ Ｐゴシック" pitchFamily="34" charset="-128"/>
            </a:endParaRPr>
          </a:p>
        </p:txBody>
      </p:sp>
      <p:sp>
        <p:nvSpPr>
          <p:cNvPr id="7" name="Title 8"/>
          <p:cNvSpPr>
            <a:spLocks noGrp="1"/>
          </p:cNvSpPr>
          <p:nvPr>
            <p:ph type="title"/>
          </p:nvPr>
        </p:nvSpPr>
        <p:spPr>
          <a:xfrm>
            <a:off x="1524000" y="188640"/>
            <a:ext cx="9144000" cy="838140"/>
          </a:xfrm>
        </p:spPr>
        <p:txBody>
          <a:bodyPr>
            <a:normAutofit/>
          </a:bodyPr>
          <a:lstStyle/>
          <a:p>
            <a:pPr lvl="0"/>
            <a:r>
              <a:rPr lang="en-ZA" sz="3200" dirty="0">
                <a:solidFill>
                  <a:srgbClr val="F9681F"/>
                </a:solidFill>
                <a:latin typeface="Calibri" panose="020F0502020204030204"/>
              </a:rPr>
              <a:t>Legislative Requirements for Functioning DMC</a:t>
            </a:r>
            <a:endParaRPr lang="en-US" sz="2800" dirty="0">
              <a:solidFill>
                <a:srgbClr val="F9681F"/>
              </a:solidFill>
              <a:latin typeface="+mn-lt"/>
            </a:endParaRPr>
          </a:p>
        </p:txBody>
      </p:sp>
      <p:sp>
        <p:nvSpPr>
          <p:cNvPr id="8" name="Content Placeholder 9"/>
          <p:cNvSpPr>
            <a:spLocks noGrp="1"/>
          </p:cNvSpPr>
          <p:nvPr>
            <p:ph sz="quarter" idx="1"/>
          </p:nvPr>
        </p:nvSpPr>
        <p:spPr>
          <a:xfrm>
            <a:off x="1559496" y="1026780"/>
            <a:ext cx="8999984" cy="5354548"/>
          </a:xfrm>
        </p:spPr>
        <p:txBody>
          <a:bodyPr>
            <a:normAutofit fontScale="32500" lnSpcReduction="20000"/>
          </a:bodyPr>
          <a:lstStyle/>
          <a:p>
            <a:pPr>
              <a:lnSpc>
                <a:spcPct val="120000"/>
              </a:lnSpc>
              <a:spcBef>
                <a:spcPts val="200"/>
              </a:spcBef>
              <a:spcAft>
                <a:spcPts val="1500"/>
              </a:spcAft>
              <a:buAutoNum type="arabicPeriod" startAt="5"/>
            </a:pPr>
            <a:r>
              <a:rPr lang="en-ZA" sz="7400" b="1" dirty="0">
                <a:latin typeface="Calibri" panose="020F0502020204030204" pitchFamily="34" charset="0"/>
                <a:cs typeface="Calibri" panose="020F0502020204030204" pitchFamily="34" charset="0"/>
              </a:rPr>
              <a:t>IT System and other equipment (S30, 44)</a:t>
            </a:r>
          </a:p>
          <a:p>
            <a:pPr marL="1657350" lvl="2" indent="-857250">
              <a:lnSpc>
                <a:spcPct val="120000"/>
              </a:lnSpc>
              <a:spcAft>
                <a:spcPts val="1200"/>
              </a:spcAft>
              <a:buFont typeface="Wingdings" panose="05000000000000000000" pitchFamily="2" charset="2"/>
              <a:buChar char="§"/>
            </a:pPr>
            <a:r>
              <a:rPr lang="en-ZA" sz="7400" b="1" i="1" u="sng" dirty="0">
                <a:solidFill>
                  <a:srgbClr val="F9681F"/>
                </a:solidFill>
                <a:latin typeface="Calibri" panose="020F0502020204030204" pitchFamily="34" charset="0"/>
                <a:cs typeface="Calibri" panose="020F0502020204030204" pitchFamily="34" charset="0"/>
              </a:rPr>
              <a:t>All (9) </a:t>
            </a:r>
            <a:r>
              <a:rPr lang="en-ZA" sz="7400" dirty="0">
                <a:latin typeface="Calibri" panose="020F0502020204030204" pitchFamily="34" charset="0"/>
                <a:cs typeface="Calibri" panose="020F0502020204030204" pitchFamily="34" charset="0"/>
              </a:rPr>
              <a:t>PDMCs have access to basic Information Technology (IT) services like the internet and e-mail, albeit intermittent in some provinces.</a:t>
            </a:r>
          </a:p>
          <a:p>
            <a:pPr marL="1657350" lvl="2" indent="-857250">
              <a:lnSpc>
                <a:spcPct val="120000"/>
              </a:lnSpc>
              <a:spcAft>
                <a:spcPts val="1500"/>
              </a:spcAft>
              <a:buFont typeface="Wingdings" panose="05000000000000000000" pitchFamily="2" charset="2"/>
              <a:buChar char="§"/>
            </a:pPr>
            <a:r>
              <a:rPr lang="en-ZA" sz="7400" b="1" i="1" u="sng" dirty="0">
                <a:solidFill>
                  <a:srgbClr val="F9681F"/>
                </a:solidFill>
                <a:latin typeface="Calibri" panose="020F0502020204030204" pitchFamily="34" charset="0"/>
                <a:cs typeface="Calibri" panose="020F0502020204030204" pitchFamily="34" charset="0"/>
              </a:rPr>
              <a:t>One (1)</a:t>
            </a:r>
            <a:r>
              <a:rPr lang="en-ZA" sz="7400" dirty="0">
                <a:solidFill>
                  <a:srgbClr val="F9681F"/>
                </a:solidFill>
                <a:latin typeface="Calibri" panose="020F0502020204030204" pitchFamily="34" charset="0"/>
                <a:cs typeface="Calibri" panose="020F0502020204030204" pitchFamily="34" charset="0"/>
              </a:rPr>
              <a:t> </a:t>
            </a:r>
            <a:r>
              <a:rPr lang="en-ZA" sz="7400" dirty="0">
                <a:latin typeface="Calibri" panose="020F0502020204030204" pitchFamily="34" charset="0"/>
                <a:cs typeface="Calibri" panose="020F0502020204030204" pitchFamily="34" charset="0"/>
              </a:rPr>
              <a:t>PDMC has a dedicated Disaster Management and fully functional IT System.</a:t>
            </a:r>
          </a:p>
          <a:p>
            <a:pPr>
              <a:lnSpc>
                <a:spcPct val="120000"/>
              </a:lnSpc>
              <a:spcBef>
                <a:spcPts val="200"/>
              </a:spcBef>
              <a:spcAft>
                <a:spcPts val="1500"/>
              </a:spcAft>
              <a:buAutoNum type="arabicPeriod" startAt="6"/>
            </a:pPr>
            <a:r>
              <a:rPr lang="en-ZA" sz="7400" b="1" dirty="0">
                <a:latin typeface="Calibri" panose="020F0502020204030204" pitchFamily="34" charset="0"/>
                <a:cs typeface="Calibri" panose="020F0502020204030204" pitchFamily="34" charset="0"/>
              </a:rPr>
              <a:t>Risk assessment on prevalent hazards (S33, 47)</a:t>
            </a:r>
          </a:p>
          <a:p>
            <a:pPr marL="0" indent="0" defTabSz="461963">
              <a:lnSpc>
                <a:spcPct val="120000"/>
              </a:lnSpc>
              <a:spcBef>
                <a:spcPts val="200"/>
              </a:spcBef>
              <a:spcAft>
                <a:spcPts val="1500"/>
              </a:spcAft>
              <a:buNone/>
            </a:pPr>
            <a:r>
              <a:rPr lang="en-ZA" sz="7400" dirty="0">
                <a:latin typeface="Calibri" panose="020F0502020204030204" pitchFamily="34" charset="0"/>
                <a:cs typeface="Calibri" panose="020F0502020204030204" pitchFamily="34" charset="0"/>
              </a:rPr>
              <a:t>	</a:t>
            </a:r>
            <a:r>
              <a:rPr lang="en-ZA" sz="7400" b="1" i="1" u="sng" dirty="0">
                <a:solidFill>
                  <a:srgbClr val="F9681F"/>
                </a:solidFill>
                <a:latin typeface="Calibri" panose="020F0502020204030204" pitchFamily="34" charset="0"/>
                <a:cs typeface="Calibri" panose="020F0502020204030204" pitchFamily="34" charset="0"/>
              </a:rPr>
              <a:t>Seven (7) </a:t>
            </a:r>
            <a:r>
              <a:rPr lang="en-ZA" sz="7400" dirty="0">
                <a:latin typeface="Calibri" panose="020F0502020204030204" pitchFamily="34" charset="0"/>
                <a:cs typeface="Calibri" panose="020F0502020204030204" pitchFamily="34" charset="0"/>
              </a:rPr>
              <a:t>PDMCs have conducted a DRA to some extent, through 	either a desktop or physical assessment.</a:t>
            </a:r>
          </a:p>
          <a:p>
            <a:pPr marL="800100" lvl="2" indent="0">
              <a:lnSpc>
                <a:spcPct val="120000"/>
              </a:lnSpc>
              <a:spcAft>
                <a:spcPts val="1500"/>
              </a:spcAft>
              <a:buNone/>
            </a:pPr>
            <a:endParaRPr lang="en-ZA" sz="7400" dirty="0">
              <a:latin typeface="Calibri" panose="020F0502020204030204" pitchFamily="34" charset="0"/>
              <a:cs typeface="Calibri" panose="020F0502020204030204" pitchFamily="34" charset="0"/>
            </a:endParaRPr>
          </a:p>
          <a:p>
            <a:pPr marL="0" indent="0">
              <a:spcBef>
                <a:spcPts val="200"/>
              </a:spcBef>
              <a:spcAft>
                <a:spcPts val="1500"/>
              </a:spcAft>
              <a:buNone/>
            </a:pPr>
            <a:endParaRPr lang="en-ZA" sz="7200" b="1" dirty="0"/>
          </a:p>
        </p:txBody>
      </p:sp>
    </p:spTree>
    <p:extLst>
      <p:ext uri="{BB962C8B-B14F-4D97-AF65-F5344CB8AC3E}">
        <p14:creationId xmlns:p14="http://schemas.microsoft.com/office/powerpoint/2010/main" val="324819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9143" y="365127"/>
            <a:ext cx="10515600" cy="767638"/>
          </a:xfrm>
        </p:spPr>
        <p:txBody>
          <a:bodyPr/>
          <a:lstStyle/>
          <a:p>
            <a:pPr algn="l"/>
            <a:r>
              <a:rPr lang="en-ZA" sz="3200" b="1" dirty="0">
                <a:solidFill>
                  <a:srgbClr val="C00000"/>
                </a:solidFill>
                <a:latin typeface="+mn-lt"/>
              </a:rPr>
              <a:t>Context: Disaster Risk and Development Challenges </a:t>
            </a:r>
          </a:p>
        </p:txBody>
      </p:sp>
      <p:sp>
        <p:nvSpPr>
          <p:cNvPr id="4" name="Content Placeholder 3"/>
          <p:cNvSpPr>
            <a:spLocks noGrp="1"/>
          </p:cNvSpPr>
          <p:nvPr>
            <p:ph idx="1"/>
          </p:nvPr>
        </p:nvSpPr>
        <p:spPr>
          <a:xfrm>
            <a:off x="1042988" y="1585913"/>
            <a:ext cx="9534027" cy="4770438"/>
          </a:xfrm>
        </p:spPr>
        <p:txBody>
          <a:bodyPr/>
          <a:lstStyle/>
          <a:p>
            <a:pPr marL="342900" indent="-342900" algn="just">
              <a:buFont typeface="Wingdings" panose="05000000000000000000" pitchFamily="2" charset="2"/>
              <a:buChar char="q"/>
              <a:defRPr/>
            </a:pPr>
            <a:r>
              <a:rPr lang="en-GB" sz="2400" dirty="0">
                <a:latin typeface="+mn-lt"/>
              </a:rPr>
              <a:t>The Disaster Management function is a key concern </a:t>
            </a:r>
            <a:r>
              <a:rPr lang="en-GB" sz="2400" dirty="0"/>
              <a:t>for</a:t>
            </a:r>
            <a:r>
              <a:rPr lang="en-GB" sz="2400" dirty="0">
                <a:latin typeface="+mn-lt"/>
              </a:rPr>
              <a:t> sustainable development and humanity.</a:t>
            </a:r>
          </a:p>
          <a:p>
            <a:pPr marL="342900" indent="-342900" algn="just">
              <a:buFont typeface="Wingdings" panose="05000000000000000000" pitchFamily="2" charset="2"/>
              <a:buChar char="q"/>
              <a:defRPr/>
            </a:pPr>
            <a:r>
              <a:rPr lang="en-GB" sz="2400" dirty="0">
                <a:latin typeface="+mn-lt"/>
              </a:rPr>
              <a:t>Hazards and disasters are increasingly undermining development gains and will continue doing so without effective disaster risk reduction and management  measures.</a:t>
            </a:r>
          </a:p>
          <a:p>
            <a:pPr marL="342900" indent="-342900" algn="just">
              <a:buFont typeface="Wingdings" panose="05000000000000000000" pitchFamily="2" charset="2"/>
              <a:buChar char="q"/>
              <a:defRPr/>
            </a:pPr>
            <a:r>
              <a:rPr lang="en-GB" sz="2400" dirty="0">
                <a:latin typeface="+mn-lt"/>
              </a:rPr>
              <a:t>Climate change and vulnerability as well as population and infrastructure pressures are compounding the disaster risk challenge and undermining service delivery efforts.</a:t>
            </a:r>
          </a:p>
          <a:p>
            <a:pPr marL="342900" indent="-342900" algn="just">
              <a:buFont typeface="Wingdings" panose="05000000000000000000" pitchFamily="2" charset="2"/>
              <a:buChar char="q"/>
              <a:defRPr/>
            </a:pPr>
            <a:r>
              <a:rPr lang="en-GB" sz="2400" dirty="0">
                <a:latin typeface="+mn-lt"/>
              </a:rPr>
              <a:t>South Africa faces increasing disaster risk dynamics and this is compounded by service delivery backlogs and poor quality of some of the services.</a:t>
            </a:r>
          </a:p>
          <a:p>
            <a:pPr marL="0" indent="0" algn="just">
              <a:buNone/>
              <a:defRPr/>
            </a:pPr>
            <a:endParaRPr lang="en-GB" sz="2400" dirty="0">
              <a:latin typeface="+mn-lt"/>
            </a:endParaRPr>
          </a:p>
          <a:p>
            <a:pPr marL="0" indent="0">
              <a:buNone/>
              <a:defRPr/>
            </a:pPr>
            <a:endParaRPr lang="en-US" sz="2400" dirty="0">
              <a:latin typeface="+mn-lt"/>
              <a:ea typeface="ＭＳ Ｐゴシック" pitchFamily="-112" charset="-128"/>
              <a:cs typeface="Arial" charset="0"/>
            </a:endParaRPr>
          </a:p>
          <a:p>
            <a:endParaRPr lang="en-ZA" dirty="0"/>
          </a:p>
        </p:txBody>
      </p:sp>
      <p:sp>
        <p:nvSpPr>
          <p:cNvPr id="2" name="Slide Number Placeholder 1"/>
          <p:cNvSpPr>
            <a:spLocks noGrp="1"/>
          </p:cNvSpPr>
          <p:nvPr>
            <p:ph type="sldNum" sz="quarter" idx="11"/>
          </p:nvPr>
        </p:nvSpPr>
        <p:spPr/>
        <p:txBody>
          <a:bodyPr/>
          <a:lstStyle/>
          <a:p>
            <a:pPr defTabSz="457200" eaLnBrk="0" fontAlgn="base" hangingPunct="0">
              <a:spcBef>
                <a:spcPct val="0"/>
              </a:spcBef>
              <a:spcAft>
                <a:spcPct val="0"/>
              </a:spcAft>
              <a:defRPr/>
            </a:pPr>
            <a:fld id="{C5578033-D428-45BB-9C79-3E7DBC5B57B1}" type="slidenum">
              <a:rPr lang="en-ZA">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3</a:t>
            </a:fld>
            <a:endParaRPr lang="en-ZA">
              <a:solidFill>
                <a:prstClr val="black"/>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357399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eaLnBrk="0" fontAlgn="base" hangingPunct="0">
              <a:spcBef>
                <a:spcPct val="0"/>
              </a:spcBef>
              <a:spcAft>
                <a:spcPct val="0"/>
              </a:spcAft>
              <a:defRPr/>
            </a:pPr>
            <a:fld id="{7773200B-CD01-40FD-9F7E-DB68DF9A3C84}" type="slidenum">
              <a:rPr lang="en-US" altLang="en-US">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30</a:t>
            </a:fld>
            <a:endParaRPr lang="en-US" altLang="en-US" dirty="0">
              <a:solidFill>
                <a:prstClr val="black"/>
              </a:solidFill>
              <a:latin typeface="Arial" panose="020B0604020202020204" pitchFamily="34" charset="0"/>
              <a:ea typeface="ＭＳ Ｐゴシック" pitchFamily="34" charset="-128"/>
            </a:endParaRPr>
          </a:p>
        </p:txBody>
      </p:sp>
      <p:sp>
        <p:nvSpPr>
          <p:cNvPr id="7" name="Title 8"/>
          <p:cNvSpPr>
            <a:spLocks noGrp="1"/>
          </p:cNvSpPr>
          <p:nvPr>
            <p:ph type="title"/>
          </p:nvPr>
        </p:nvSpPr>
        <p:spPr>
          <a:xfrm>
            <a:off x="1524000" y="188640"/>
            <a:ext cx="9144000" cy="838140"/>
          </a:xfrm>
        </p:spPr>
        <p:txBody>
          <a:bodyPr>
            <a:normAutofit/>
          </a:bodyPr>
          <a:lstStyle/>
          <a:p>
            <a:pPr lvl="0"/>
            <a:r>
              <a:rPr lang="en-ZA" sz="3200" dirty="0">
                <a:solidFill>
                  <a:srgbClr val="F9681F"/>
                </a:solidFill>
                <a:latin typeface="Calibri" panose="020F0502020204030204"/>
              </a:rPr>
              <a:t>Legislative Requirements for Functioning DMC</a:t>
            </a:r>
            <a:endParaRPr lang="en-US" sz="2800" dirty="0">
              <a:solidFill>
                <a:srgbClr val="F9681F"/>
              </a:solidFill>
              <a:latin typeface="+mn-lt"/>
            </a:endParaRPr>
          </a:p>
        </p:txBody>
      </p:sp>
      <p:sp>
        <p:nvSpPr>
          <p:cNvPr id="8" name="Content Placeholder 9"/>
          <p:cNvSpPr>
            <a:spLocks noGrp="1"/>
          </p:cNvSpPr>
          <p:nvPr>
            <p:ph sz="quarter" idx="1"/>
          </p:nvPr>
        </p:nvSpPr>
        <p:spPr>
          <a:xfrm>
            <a:off x="1525069" y="1608907"/>
            <a:ext cx="8999984" cy="5112568"/>
          </a:xfrm>
        </p:spPr>
        <p:txBody>
          <a:bodyPr>
            <a:normAutofit fontScale="25000" lnSpcReduction="20000"/>
          </a:bodyPr>
          <a:lstStyle/>
          <a:p>
            <a:pPr marL="0" indent="0">
              <a:lnSpc>
                <a:spcPct val="120000"/>
              </a:lnSpc>
              <a:spcBef>
                <a:spcPts val="200"/>
              </a:spcBef>
              <a:spcAft>
                <a:spcPts val="1500"/>
              </a:spcAft>
              <a:buNone/>
            </a:pPr>
            <a:endParaRPr lang="en-ZA" sz="9600" b="1" dirty="0">
              <a:latin typeface="Calibri" panose="020F0502020204030204" pitchFamily="34" charset="0"/>
              <a:cs typeface="Calibri" panose="020F0502020204030204" pitchFamily="34" charset="0"/>
            </a:endParaRPr>
          </a:p>
          <a:p>
            <a:pPr defTabSz="461963">
              <a:lnSpc>
                <a:spcPct val="120000"/>
              </a:lnSpc>
              <a:spcBef>
                <a:spcPts val="200"/>
              </a:spcBef>
              <a:spcAft>
                <a:spcPts val="1500"/>
              </a:spcAft>
              <a:buAutoNum type="arabicPeriod" startAt="7"/>
            </a:pPr>
            <a:r>
              <a:rPr lang="en-ZA" sz="9600" b="1" dirty="0">
                <a:latin typeface="Calibri" panose="020F0502020204030204" pitchFamily="34" charset="0"/>
                <a:cs typeface="Calibri" panose="020F0502020204030204" pitchFamily="34" charset="0"/>
              </a:rPr>
              <a:t>Disaster Response (S35,40,41,49,54,55)</a:t>
            </a:r>
          </a:p>
          <a:p>
            <a:pPr marL="0" indent="0" defTabSz="461963">
              <a:lnSpc>
                <a:spcPct val="120000"/>
              </a:lnSpc>
              <a:spcBef>
                <a:spcPts val="200"/>
              </a:spcBef>
              <a:spcAft>
                <a:spcPts val="1500"/>
              </a:spcAft>
              <a:buNone/>
            </a:pPr>
            <a:r>
              <a:rPr lang="en-ZA" sz="9600" b="1" dirty="0">
                <a:latin typeface="Calibri" panose="020F0502020204030204" pitchFamily="34" charset="0"/>
                <a:cs typeface="Calibri" panose="020F0502020204030204" pitchFamily="34" charset="0"/>
              </a:rPr>
              <a:t>	</a:t>
            </a:r>
            <a:r>
              <a:rPr lang="en-ZA" sz="9600" b="1" i="1" u="sng" dirty="0">
                <a:solidFill>
                  <a:srgbClr val="F9681F"/>
                </a:solidFill>
                <a:latin typeface="Calibri" panose="020F0502020204030204" pitchFamily="34" charset="0"/>
                <a:cs typeface="Calibri" panose="020F0502020204030204" pitchFamily="34" charset="0"/>
              </a:rPr>
              <a:t>All (9) </a:t>
            </a:r>
            <a:r>
              <a:rPr lang="en-ZA" sz="9600" dirty="0">
                <a:latin typeface="Calibri" panose="020F0502020204030204" pitchFamily="34" charset="0"/>
                <a:cs typeface="Calibri" panose="020F0502020204030204" pitchFamily="34" charset="0"/>
              </a:rPr>
              <a:t>PDMCs have developed seasonal contingency plans to 	manage and coordinate response to disasters.</a:t>
            </a:r>
          </a:p>
          <a:p>
            <a:pPr marL="0" indent="0" defTabSz="461963">
              <a:lnSpc>
                <a:spcPct val="120000"/>
              </a:lnSpc>
              <a:spcBef>
                <a:spcPts val="200"/>
              </a:spcBef>
              <a:spcAft>
                <a:spcPts val="1500"/>
              </a:spcAft>
              <a:buNone/>
            </a:pPr>
            <a:endParaRPr lang="en-ZA" sz="9600" b="1" dirty="0">
              <a:latin typeface="Calibri" panose="020F0502020204030204" pitchFamily="34" charset="0"/>
              <a:cs typeface="Calibri" panose="020F0502020204030204" pitchFamily="34" charset="0"/>
            </a:endParaRPr>
          </a:p>
          <a:p>
            <a:pPr defTabSz="461963">
              <a:lnSpc>
                <a:spcPct val="120000"/>
              </a:lnSpc>
              <a:spcBef>
                <a:spcPts val="200"/>
              </a:spcBef>
              <a:spcAft>
                <a:spcPts val="1500"/>
              </a:spcAft>
              <a:buAutoNum type="arabicPeriod" startAt="8"/>
            </a:pPr>
            <a:r>
              <a:rPr lang="en-ZA" sz="9600" b="1" dirty="0">
                <a:latin typeface="Calibri" panose="020F0502020204030204" pitchFamily="34" charset="0"/>
                <a:cs typeface="Calibri" panose="020F0502020204030204" pitchFamily="34" charset="0"/>
              </a:rPr>
              <a:t>Annual Report (S36, 50)</a:t>
            </a:r>
          </a:p>
          <a:p>
            <a:pPr marL="0" indent="0" defTabSz="461963">
              <a:lnSpc>
                <a:spcPct val="120000"/>
              </a:lnSpc>
              <a:spcBef>
                <a:spcPts val="200"/>
              </a:spcBef>
              <a:spcAft>
                <a:spcPts val="1500"/>
              </a:spcAft>
              <a:buNone/>
            </a:pPr>
            <a:r>
              <a:rPr lang="en-ZA" sz="9600" b="1" i="1" dirty="0">
                <a:solidFill>
                  <a:srgbClr val="F9681F"/>
                </a:solidFill>
                <a:latin typeface="Calibri" panose="020F0502020204030204" pitchFamily="34" charset="0"/>
                <a:cs typeface="Calibri" panose="020F0502020204030204" pitchFamily="34" charset="0"/>
              </a:rPr>
              <a:t>	</a:t>
            </a:r>
            <a:r>
              <a:rPr lang="en-ZA" sz="9600" b="1" i="1" u="sng" dirty="0">
                <a:solidFill>
                  <a:srgbClr val="F9681F"/>
                </a:solidFill>
                <a:latin typeface="Calibri" panose="020F0502020204030204" pitchFamily="34" charset="0"/>
                <a:cs typeface="Calibri" panose="020F0502020204030204" pitchFamily="34" charset="0"/>
              </a:rPr>
              <a:t>Seven (7) </a:t>
            </a:r>
            <a:r>
              <a:rPr lang="en-ZA" sz="9600" dirty="0">
                <a:latin typeface="Calibri" panose="020F0502020204030204" pitchFamily="34" charset="0"/>
                <a:cs typeface="Calibri" panose="020F0502020204030204" pitchFamily="34" charset="0"/>
              </a:rPr>
              <a:t>PDMCs submitted their 2017/18 annual reports to the 	NDMC by 31 	December 2018</a:t>
            </a:r>
          </a:p>
          <a:p>
            <a:pPr marL="0" indent="0" defTabSz="461963">
              <a:spcBef>
                <a:spcPts val="200"/>
              </a:spcBef>
              <a:spcAft>
                <a:spcPts val="1500"/>
              </a:spcAft>
              <a:buNone/>
            </a:pPr>
            <a:endParaRPr lang="en-ZA" sz="9600" b="1" dirty="0">
              <a:latin typeface="Calibri" panose="020F0502020204030204" pitchFamily="34" charset="0"/>
              <a:cs typeface="Calibri" panose="020F0502020204030204" pitchFamily="34" charset="0"/>
            </a:endParaRPr>
          </a:p>
          <a:p>
            <a:pPr>
              <a:spcBef>
                <a:spcPts val="200"/>
              </a:spcBef>
              <a:spcAft>
                <a:spcPts val="1500"/>
              </a:spcAft>
            </a:pPr>
            <a:endParaRPr lang="en-ZA" sz="7200" dirty="0"/>
          </a:p>
          <a:p>
            <a:pPr>
              <a:spcBef>
                <a:spcPts val="200"/>
              </a:spcBef>
              <a:spcAft>
                <a:spcPts val="1500"/>
              </a:spcAft>
              <a:buNone/>
            </a:pPr>
            <a:r>
              <a:rPr lang="en-ZA" sz="7200" dirty="0"/>
              <a:t> </a:t>
            </a:r>
          </a:p>
          <a:p>
            <a:pPr>
              <a:spcBef>
                <a:spcPts val="200"/>
              </a:spcBef>
              <a:spcAft>
                <a:spcPts val="1500"/>
              </a:spcAft>
              <a:buNone/>
            </a:pPr>
            <a:r>
              <a:rPr lang="en-GB" sz="7200" dirty="0"/>
              <a:t> </a:t>
            </a:r>
            <a:endParaRPr lang="en-ZA" sz="7200" dirty="0"/>
          </a:p>
          <a:p>
            <a:pPr>
              <a:spcBef>
                <a:spcPts val="200"/>
              </a:spcBef>
              <a:spcAft>
                <a:spcPts val="1500"/>
              </a:spcAft>
            </a:pP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560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eaLnBrk="0" fontAlgn="base" hangingPunct="0">
              <a:spcBef>
                <a:spcPct val="0"/>
              </a:spcBef>
              <a:spcAft>
                <a:spcPct val="0"/>
              </a:spcAft>
              <a:defRPr/>
            </a:pPr>
            <a:fld id="{7773200B-CD01-40FD-9F7E-DB68DF9A3C84}" type="slidenum">
              <a:rPr lang="en-US" altLang="en-US">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31</a:t>
            </a:fld>
            <a:endParaRPr lang="en-US" altLang="en-US" dirty="0">
              <a:solidFill>
                <a:prstClr val="black"/>
              </a:solidFill>
              <a:latin typeface="Arial" panose="020B0604020202020204" pitchFamily="34" charset="0"/>
              <a:ea typeface="ＭＳ Ｐゴシック" pitchFamily="34" charset="-128"/>
            </a:endParaRPr>
          </a:p>
        </p:txBody>
      </p:sp>
      <p:sp>
        <p:nvSpPr>
          <p:cNvPr id="7" name="Title 8"/>
          <p:cNvSpPr>
            <a:spLocks noGrp="1"/>
          </p:cNvSpPr>
          <p:nvPr>
            <p:ph type="title"/>
          </p:nvPr>
        </p:nvSpPr>
        <p:spPr>
          <a:xfrm>
            <a:off x="1524000" y="188640"/>
            <a:ext cx="9144000" cy="838140"/>
          </a:xfrm>
        </p:spPr>
        <p:txBody>
          <a:bodyPr>
            <a:normAutofit/>
          </a:bodyPr>
          <a:lstStyle/>
          <a:p>
            <a:pPr lvl="0"/>
            <a:r>
              <a:rPr lang="en-ZA" sz="3200" dirty="0">
                <a:solidFill>
                  <a:srgbClr val="F9681F"/>
                </a:solidFill>
                <a:latin typeface="Calibri" panose="020F0502020204030204"/>
              </a:rPr>
              <a:t>Legislative Requirements for Functioning DMC</a:t>
            </a:r>
            <a:endParaRPr lang="en-US" sz="2800" dirty="0">
              <a:solidFill>
                <a:srgbClr val="F9681F"/>
              </a:solidFill>
              <a:latin typeface="+mn-lt"/>
            </a:endParaRPr>
          </a:p>
        </p:txBody>
      </p:sp>
      <p:sp>
        <p:nvSpPr>
          <p:cNvPr id="8" name="Content Placeholder 9"/>
          <p:cNvSpPr>
            <a:spLocks noGrp="1"/>
          </p:cNvSpPr>
          <p:nvPr>
            <p:ph sz="quarter" idx="1"/>
          </p:nvPr>
        </p:nvSpPr>
        <p:spPr>
          <a:xfrm>
            <a:off x="1559496" y="1268760"/>
            <a:ext cx="8999984" cy="5452716"/>
          </a:xfrm>
        </p:spPr>
        <p:txBody>
          <a:bodyPr>
            <a:normAutofit fontScale="25000" lnSpcReduction="20000"/>
          </a:bodyPr>
          <a:lstStyle/>
          <a:p>
            <a:pPr defTabSz="461963">
              <a:lnSpc>
                <a:spcPct val="120000"/>
              </a:lnSpc>
              <a:spcBef>
                <a:spcPts val="200"/>
              </a:spcBef>
              <a:spcAft>
                <a:spcPts val="1500"/>
              </a:spcAft>
              <a:buAutoNum type="arabicPeriod" startAt="9"/>
            </a:pPr>
            <a:r>
              <a:rPr lang="en-ZA" sz="8800" b="1" dirty="0">
                <a:latin typeface="Calibri" panose="020F0502020204030204" pitchFamily="34" charset="0"/>
                <a:cs typeface="Calibri" panose="020F0502020204030204" pitchFamily="34" charset="0"/>
              </a:rPr>
              <a:t>Effective functioning of advisory forum (involvement of stakeholders) and coordination structures (S37, 51)</a:t>
            </a:r>
          </a:p>
          <a:p>
            <a:pPr marL="1314450" lvl="1" indent="-857250">
              <a:lnSpc>
                <a:spcPct val="120000"/>
              </a:lnSpc>
              <a:spcAft>
                <a:spcPts val="1500"/>
              </a:spcAft>
              <a:buFont typeface="Wingdings" panose="05000000000000000000" pitchFamily="2" charset="2"/>
              <a:buChar char="§"/>
            </a:pPr>
            <a:r>
              <a:rPr lang="en-ZA" sz="8800" b="1" i="1" u="sng" dirty="0">
                <a:solidFill>
                  <a:srgbClr val="F9681F"/>
                </a:solidFill>
                <a:latin typeface="Calibri" panose="020F0502020204030204" pitchFamily="34" charset="0"/>
                <a:cs typeface="Calibri" panose="020F0502020204030204" pitchFamily="34" charset="0"/>
              </a:rPr>
              <a:t>All (9) </a:t>
            </a:r>
            <a:r>
              <a:rPr lang="en-ZA" sz="8800" dirty="0">
                <a:latin typeface="Calibri" panose="020F0502020204030204" pitchFamily="34" charset="0"/>
                <a:cs typeface="Calibri" panose="020F0502020204030204" pitchFamily="34" charset="0"/>
              </a:rPr>
              <a:t>PDMCs have established PDMAFs which meet at least quarterly</a:t>
            </a:r>
          </a:p>
          <a:p>
            <a:pPr marL="1314450" lvl="1" indent="-857250">
              <a:lnSpc>
                <a:spcPct val="120000"/>
              </a:lnSpc>
              <a:spcAft>
                <a:spcPts val="1500"/>
              </a:spcAft>
              <a:buFont typeface="Wingdings" panose="05000000000000000000" pitchFamily="2" charset="2"/>
              <a:buChar char="§"/>
            </a:pPr>
            <a:r>
              <a:rPr lang="en-ZA" sz="8800" dirty="0">
                <a:latin typeface="Calibri" panose="020F0502020204030204" pitchFamily="34" charset="0"/>
                <a:cs typeface="Calibri" panose="020F0502020204030204" pitchFamily="34" charset="0"/>
              </a:rPr>
              <a:t>However, most of the PDMCs report that they experience challenges with attendance of the PDMAF members, especially from sector departments.  </a:t>
            </a:r>
          </a:p>
          <a:p>
            <a:pPr defTabSz="461963">
              <a:lnSpc>
                <a:spcPct val="120000"/>
              </a:lnSpc>
              <a:spcBef>
                <a:spcPts val="200"/>
              </a:spcBef>
              <a:spcAft>
                <a:spcPts val="1500"/>
              </a:spcAft>
              <a:buAutoNum type="arabicPeriod" startAt="10"/>
            </a:pPr>
            <a:r>
              <a:rPr lang="en-ZA" sz="8800" b="1" dirty="0">
                <a:latin typeface="Calibri" panose="020F0502020204030204" pitchFamily="34" charset="0"/>
                <a:cs typeface="Calibri" panose="020F0502020204030204" pitchFamily="34" charset="0"/>
              </a:rPr>
              <a:t>Disaster Management Plans (DMPs) &amp; IDP Process (S38, 39, 52 &amp; 53)</a:t>
            </a:r>
          </a:p>
          <a:p>
            <a:pPr marL="1374775" indent="-857250" defTabSz="461963">
              <a:lnSpc>
                <a:spcPct val="120000"/>
              </a:lnSpc>
              <a:spcBef>
                <a:spcPts val="200"/>
              </a:spcBef>
              <a:spcAft>
                <a:spcPts val="1500"/>
              </a:spcAft>
              <a:buFont typeface="Wingdings" panose="05000000000000000000" pitchFamily="2" charset="2"/>
              <a:buChar char="§"/>
            </a:pPr>
            <a:r>
              <a:rPr lang="en-ZA" sz="8800" dirty="0">
                <a:latin typeface="Calibri" panose="020F0502020204030204" pitchFamily="34" charset="0"/>
                <a:cs typeface="Calibri" panose="020F0502020204030204" pitchFamily="34" charset="0"/>
              </a:rPr>
              <a:t>	</a:t>
            </a:r>
            <a:r>
              <a:rPr lang="en-ZA" sz="8800" b="1" i="1" u="sng" dirty="0">
                <a:solidFill>
                  <a:srgbClr val="F9681F"/>
                </a:solidFill>
                <a:latin typeface="Calibri" panose="020F0502020204030204" pitchFamily="34" charset="0"/>
                <a:cs typeface="Calibri" panose="020F0502020204030204" pitchFamily="34" charset="0"/>
              </a:rPr>
              <a:t>Eight (8) </a:t>
            </a:r>
            <a:r>
              <a:rPr lang="en-ZA" sz="8800" dirty="0">
                <a:latin typeface="Calibri" panose="020F0502020204030204" pitchFamily="34" charset="0"/>
                <a:cs typeface="Calibri" panose="020F0502020204030204" pitchFamily="34" charset="0"/>
              </a:rPr>
              <a:t>PDMCs have developed DMPs, although some have not been reviewed 	for some time. </a:t>
            </a:r>
          </a:p>
          <a:p>
            <a:pPr marL="1374775" indent="-857250" defTabSz="461963">
              <a:lnSpc>
                <a:spcPct val="120000"/>
              </a:lnSpc>
              <a:spcBef>
                <a:spcPts val="200"/>
              </a:spcBef>
              <a:spcAft>
                <a:spcPts val="1500"/>
              </a:spcAft>
              <a:buFont typeface="Wingdings" panose="05000000000000000000" pitchFamily="2" charset="2"/>
              <a:buChar char="§"/>
            </a:pPr>
            <a:r>
              <a:rPr lang="en-ZA" sz="8800" dirty="0">
                <a:latin typeface="Calibri" panose="020F0502020204030204" pitchFamily="34" charset="0"/>
                <a:cs typeface="Calibri" panose="020F0502020204030204" pitchFamily="34" charset="0"/>
              </a:rPr>
              <a:t>All PDMCs conduct simulation exercises with other stakeholders from time to time</a:t>
            </a:r>
          </a:p>
          <a:p>
            <a:pPr marL="0" indent="0" defTabSz="461963">
              <a:spcBef>
                <a:spcPts val="200"/>
              </a:spcBef>
              <a:spcAft>
                <a:spcPts val="1500"/>
              </a:spcAft>
              <a:buNone/>
            </a:pPr>
            <a:endParaRPr lang="en-ZA" sz="9600" dirty="0">
              <a:latin typeface="Calibri" panose="020F0502020204030204" pitchFamily="34" charset="0"/>
              <a:cs typeface="Calibri" panose="020F0502020204030204" pitchFamily="34" charset="0"/>
            </a:endParaRPr>
          </a:p>
          <a:p>
            <a:pPr>
              <a:spcBef>
                <a:spcPts val="200"/>
              </a:spcBef>
              <a:spcAft>
                <a:spcPts val="1500"/>
              </a:spcAft>
              <a:buNone/>
            </a:pPr>
            <a:r>
              <a:rPr lang="en-ZA" sz="9600" dirty="0">
                <a:latin typeface="Calibri" panose="020F0502020204030204" pitchFamily="34" charset="0"/>
                <a:cs typeface="Calibri" panose="020F0502020204030204" pitchFamily="34" charset="0"/>
              </a:rPr>
              <a:t> </a:t>
            </a:r>
          </a:p>
          <a:p>
            <a:pPr>
              <a:spcBef>
                <a:spcPts val="200"/>
              </a:spcBef>
              <a:spcAft>
                <a:spcPts val="1500"/>
              </a:spcAft>
              <a:buNone/>
            </a:pPr>
            <a:r>
              <a:rPr lang="en-GB" sz="7200" dirty="0"/>
              <a:t> </a:t>
            </a:r>
            <a:endParaRPr lang="en-ZA" sz="7200" dirty="0"/>
          </a:p>
          <a:p>
            <a:pPr>
              <a:spcBef>
                <a:spcPts val="200"/>
              </a:spcBef>
              <a:spcAft>
                <a:spcPts val="1500"/>
              </a:spcAft>
            </a:pP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790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eaLnBrk="0" fontAlgn="base" hangingPunct="0">
              <a:spcBef>
                <a:spcPct val="0"/>
              </a:spcBef>
              <a:spcAft>
                <a:spcPct val="0"/>
              </a:spcAft>
              <a:defRPr/>
            </a:pPr>
            <a:fld id="{7773200B-CD01-40FD-9F7E-DB68DF9A3C84}" type="slidenum">
              <a:rPr lang="en-US" altLang="en-US">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32</a:t>
            </a:fld>
            <a:endParaRPr lang="en-US" altLang="en-US" dirty="0">
              <a:solidFill>
                <a:prstClr val="black"/>
              </a:solidFill>
              <a:latin typeface="Arial" panose="020B0604020202020204" pitchFamily="34" charset="0"/>
              <a:ea typeface="ＭＳ Ｐゴシック" pitchFamily="34" charset="-128"/>
            </a:endParaRPr>
          </a:p>
        </p:txBody>
      </p:sp>
      <p:sp>
        <p:nvSpPr>
          <p:cNvPr id="7" name="Title 8"/>
          <p:cNvSpPr>
            <a:spLocks noGrp="1"/>
          </p:cNvSpPr>
          <p:nvPr>
            <p:ph type="title"/>
          </p:nvPr>
        </p:nvSpPr>
        <p:spPr>
          <a:xfrm>
            <a:off x="1524000" y="188640"/>
            <a:ext cx="9144000" cy="838140"/>
          </a:xfrm>
        </p:spPr>
        <p:txBody>
          <a:bodyPr>
            <a:normAutofit/>
          </a:bodyPr>
          <a:lstStyle/>
          <a:p>
            <a:pPr lvl="0"/>
            <a:r>
              <a:rPr lang="en-ZA" sz="3200" dirty="0">
                <a:solidFill>
                  <a:srgbClr val="F9681F"/>
                </a:solidFill>
                <a:latin typeface="Calibri" panose="020F0502020204030204"/>
              </a:rPr>
              <a:t>Legislative Requirements for Functioning DMC</a:t>
            </a:r>
            <a:endParaRPr lang="en-US" sz="2800" dirty="0">
              <a:solidFill>
                <a:srgbClr val="F9681F"/>
              </a:solidFill>
              <a:latin typeface="+mn-lt"/>
            </a:endParaRPr>
          </a:p>
        </p:txBody>
      </p:sp>
      <p:sp>
        <p:nvSpPr>
          <p:cNvPr id="8" name="Content Placeholder 9"/>
          <p:cNvSpPr>
            <a:spLocks noGrp="1"/>
          </p:cNvSpPr>
          <p:nvPr>
            <p:ph sz="quarter" idx="1"/>
          </p:nvPr>
        </p:nvSpPr>
        <p:spPr>
          <a:xfrm>
            <a:off x="1559495" y="1268760"/>
            <a:ext cx="9752069" cy="5112568"/>
          </a:xfrm>
        </p:spPr>
        <p:txBody>
          <a:bodyPr>
            <a:normAutofit fontScale="25000" lnSpcReduction="20000"/>
          </a:bodyPr>
          <a:lstStyle/>
          <a:p>
            <a:pPr marL="0" indent="0" algn="just" defTabSz="461963">
              <a:lnSpc>
                <a:spcPct val="120000"/>
              </a:lnSpc>
              <a:spcBef>
                <a:spcPts val="200"/>
              </a:spcBef>
              <a:spcAft>
                <a:spcPts val="1500"/>
              </a:spcAft>
              <a:buNone/>
            </a:pPr>
            <a:r>
              <a:rPr lang="en-ZA" sz="7200" b="1" dirty="0"/>
              <a:t>11.	</a:t>
            </a:r>
            <a:r>
              <a:rPr lang="en-ZA" sz="8800" b="1" dirty="0">
                <a:latin typeface="Calibri" panose="020F0502020204030204" pitchFamily="34" charset="0"/>
                <a:cs typeface="Calibri" panose="020F0502020204030204" pitchFamily="34" charset="0"/>
              </a:rPr>
              <a:t>Stakeholder and Community Capacity in Disaster Risk Reduction (S33, 47)</a:t>
            </a:r>
          </a:p>
          <a:p>
            <a:pPr marL="1543050" lvl="2" indent="-857250" algn="just">
              <a:lnSpc>
                <a:spcPct val="120000"/>
              </a:lnSpc>
              <a:spcBef>
                <a:spcPts val="200"/>
              </a:spcBef>
              <a:spcAft>
                <a:spcPts val="1500"/>
              </a:spcAft>
              <a:buFont typeface="Wingdings" panose="05000000000000000000" pitchFamily="2" charset="2"/>
              <a:buChar char="§"/>
            </a:pPr>
            <a:r>
              <a:rPr lang="en-ZA" sz="8800" b="1" i="1" u="sng" dirty="0">
                <a:solidFill>
                  <a:srgbClr val="F9681F"/>
                </a:solidFill>
                <a:latin typeface="Calibri" panose="020F0502020204030204" pitchFamily="34" charset="0"/>
                <a:cs typeface="Calibri" panose="020F0502020204030204" pitchFamily="34" charset="0"/>
              </a:rPr>
              <a:t>All (9) </a:t>
            </a:r>
            <a:r>
              <a:rPr lang="en-ZA" sz="8800" dirty="0">
                <a:latin typeface="Calibri" panose="020F0502020204030204" pitchFamily="34" charset="0"/>
                <a:cs typeface="Calibri" panose="020F0502020204030204" pitchFamily="34" charset="0"/>
              </a:rPr>
              <a:t>PDMCs have DRR programmes that are being implemented but the size and scope of the programmes differ vastly </a:t>
            </a:r>
          </a:p>
          <a:p>
            <a:pPr marL="1543050" lvl="2" indent="-857250" algn="just">
              <a:lnSpc>
                <a:spcPct val="120000"/>
              </a:lnSpc>
              <a:spcBef>
                <a:spcPts val="200"/>
              </a:spcBef>
              <a:spcAft>
                <a:spcPts val="1500"/>
              </a:spcAft>
              <a:buFont typeface="Wingdings" panose="05000000000000000000" pitchFamily="2" charset="2"/>
              <a:buChar char="§"/>
            </a:pPr>
            <a:r>
              <a:rPr lang="en-ZA" sz="8800" b="1" i="1" u="sng" dirty="0">
                <a:solidFill>
                  <a:srgbClr val="F9681F"/>
                </a:solidFill>
                <a:latin typeface="Calibri" panose="020F0502020204030204" pitchFamily="34" charset="0"/>
                <a:cs typeface="Calibri" panose="020F0502020204030204" pitchFamily="34" charset="0"/>
              </a:rPr>
              <a:t>All (9) </a:t>
            </a:r>
            <a:r>
              <a:rPr lang="en-ZA" sz="8800" dirty="0">
                <a:latin typeface="Calibri" panose="020F0502020204030204" pitchFamily="34" charset="0"/>
                <a:cs typeface="Calibri" panose="020F0502020204030204" pitchFamily="34" charset="0"/>
              </a:rPr>
              <a:t>PDMCs do conduct DM awareness campaigns in conjunction with other 	sector departments even where PDMCs do not have funding for awareness 	campaigns</a:t>
            </a:r>
          </a:p>
          <a:p>
            <a:pPr marL="0" indent="0" algn="just" defTabSz="461963">
              <a:lnSpc>
                <a:spcPct val="120000"/>
              </a:lnSpc>
              <a:spcBef>
                <a:spcPts val="200"/>
              </a:spcBef>
              <a:spcAft>
                <a:spcPts val="1500"/>
              </a:spcAft>
              <a:buNone/>
            </a:pPr>
            <a:r>
              <a:rPr lang="en-ZA" sz="8800" b="1" dirty="0">
                <a:latin typeface="Calibri" panose="020F0502020204030204" pitchFamily="34" charset="0"/>
                <a:cs typeface="Calibri" panose="020F0502020204030204" pitchFamily="34" charset="0"/>
              </a:rPr>
              <a:t>12.	Funding and capacity (S38, 52, 56, 57)</a:t>
            </a:r>
          </a:p>
          <a:p>
            <a:pPr marL="1662112" lvl="1" indent="-857250" algn="just" defTabSz="401638">
              <a:lnSpc>
                <a:spcPct val="120000"/>
              </a:lnSpc>
              <a:spcBef>
                <a:spcPts val="200"/>
              </a:spcBef>
              <a:spcAft>
                <a:spcPts val="1500"/>
              </a:spcAft>
              <a:buFont typeface="Wingdings" panose="05000000000000000000" pitchFamily="2" charset="2"/>
              <a:buChar char="§"/>
            </a:pPr>
            <a:r>
              <a:rPr lang="en-GB" sz="8800" dirty="0">
                <a:latin typeface="Calibri" panose="020F0502020204030204" pitchFamily="34" charset="0"/>
                <a:cs typeface="Calibri" panose="020F0502020204030204" pitchFamily="34" charset="0"/>
              </a:rPr>
              <a:t>The funding allocated to the respective PDMCs and the delegated authority to manage the funds differ significantly (Also see item 2)</a:t>
            </a:r>
          </a:p>
          <a:p>
            <a:pPr marL="1662112" lvl="1" indent="-857250" algn="just" defTabSz="461963">
              <a:lnSpc>
                <a:spcPct val="120000"/>
              </a:lnSpc>
              <a:spcBef>
                <a:spcPts val="200"/>
              </a:spcBef>
              <a:spcAft>
                <a:spcPts val="1500"/>
              </a:spcAft>
              <a:buFont typeface="Wingdings" panose="05000000000000000000" pitchFamily="2" charset="2"/>
              <a:buChar char="§"/>
            </a:pPr>
            <a:r>
              <a:rPr lang="en-GB" sz="8800" b="1" i="1" u="sng" dirty="0">
                <a:solidFill>
                  <a:srgbClr val="F9681F"/>
                </a:solidFill>
                <a:latin typeface="Calibri" panose="020F0502020204030204" pitchFamily="34" charset="0"/>
                <a:cs typeface="Calibri" panose="020F0502020204030204" pitchFamily="34" charset="0"/>
              </a:rPr>
              <a:t>All (9) </a:t>
            </a:r>
            <a:r>
              <a:rPr lang="en-GB" sz="8800" dirty="0">
                <a:latin typeface="Calibri" panose="020F0502020204030204" pitchFamily="34" charset="0"/>
                <a:cs typeface="Calibri" panose="020F0502020204030204" pitchFamily="34" charset="0"/>
              </a:rPr>
              <a:t>provinces indicated that more capacity is needed to achieve the objectives of the DMA</a:t>
            </a:r>
            <a:endParaRPr lang="en-ZA" sz="8800" dirty="0">
              <a:latin typeface="Calibri" panose="020F0502020204030204" pitchFamily="34" charset="0"/>
              <a:cs typeface="Calibri" panose="020F0502020204030204" pitchFamily="34" charset="0"/>
            </a:endParaRPr>
          </a:p>
          <a:p>
            <a:pPr>
              <a:spcBef>
                <a:spcPts val="200"/>
              </a:spcBef>
              <a:spcAft>
                <a:spcPts val="1500"/>
              </a:spcAft>
            </a:pPr>
            <a:endParaRPr lang="en-ZA" sz="7200" dirty="0"/>
          </a:p>
          <a:p>
            <a:pPr>
              <a:spcBef>
                <a:spcPts val="200"/>
              </a:spcBef>
              <a:spcAft>
                <a:spcPts val="1500"/>
              </a:spcAft>
              <a:buNone/>
            </a:pPr>
            <a:r>
              <a:rPr lang="en-ZA" sz="7200" dirty="0"/>
              <a:t> </a:t>
            </a:r>
          </a:p>
          <a:p>
            <a:pPr>
              <a:spcBef>
                <a:spcPts val="200"/>
              </a:spcBef>
              <a:spcAft>
                <a:spcPts val="1500"/>
              </a:spcAft>
              <a:buNone/>
            </a:pPr>
            <a:r>
              <a:rPr lang="en-GB" sz="7200" dirty="0"/>
              <a:t> </a:t>
            </a:r>
            <a:endParaRPr lang="en-ZA" sz="7200" dirty="0"/>
          </a:p>
          <a:p>
            <a:pPr>
              <a:spcBef>
                <a:spcPts val="200"/>
              </a:spcBef>
              <a:spcAft>
                <a:spcPts val="1500"/>
              </a:spcAft>
            </a:pP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739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729" y="133628"/>
            <a:ext cx="9144000" cy="492443"/>
          </a:xfrm>
        </p:spPr>
        <p:txBody>
          <a:bodyPr/>
          <a:lstStyle/>
          <a:p>
            <a:pPr algn="ctr"/>
            <a:r>
              <a:rPr lang="en-ZA" sz="3200" kern="1200" dirty="0">
                <a:solidFill>
                  <a:srgbClr val="F9681F"/>
                </a:solidFill>
                <a:latin typeface="Calibri" panose="020F0502020204030204"/>
                <a:cs typeface="Arial" panose="020B0604020202020204" pitchFamily="34" charset="0"/>
              </a:rPr>
              <a:t>Legislative Requirements for Functioning DMC</a:t>
            </a:r>
            <a:endParaRPr lang="en-ZA" sz="2400" dirty="0">
              <a:solidFill>
                <a:srgbClr val="F9681F"/>
              </a:solidFill>
              <a:latin typeface="+mn-lt"/>
            </a:endParaRPr>
          </a:p>
        </p:txBody>
      </p:sp>
      <p:sp>
        <p:nvSpPr>
          <p:cNvPr id="3" name="Content Placeholder 2"/>
          <p:cNvSpPr>
            <a:spLocks noGrp="1"/>
          </p:cNvSpPr>
          <p:nvPr>
            <p:ph idx="1"/>
          </p:nvPr>
        </p:nvSpPr>
        <p:spPr>
          <a:xfrm>
            <a:off x="1847528" y="1169477"/>
            <a:ext cx="4781871" cy="5416868"/>
          </a:xfrm>
        </p:spPr>
        <p:txBody>
          <a:bodyPr/>
          <a:lstStyle/>
          <a:p>
            <a:r>
              <a:rPr lang="en-ZA" sz="2200" dirty="0">
                <a:latin typeface="+mn-lt"/>
              </a:rPr>
              <a:t>Analysis of the figure shows that 3  PDMCs achieved 10/10 or better against the minimum assessment criteria whilst 4 scored 9/10 against the minimum assessment criteria. </a:t>
            </a:r>
          </a:p>
          <a:p>
            <a:endParaRPr lang="en-ZA" sz="2200" dirty="0">
              <a:latin typeface="+mn-lt"/>
            </a:endParaRPr>
          </a:p>
          <a:p>
            <a:r>
              <a:rPr lang="en-ZA" sz="2200" dirty="0">
                <a:latin typeface="+mn-lt"/>
              </a:rPr>
              <a:t>Only the EC and the Northern Cape PDMC) achieved 7/10 or less against the minimum assessment criteria.</a:t>
            </a:r>
          </a:p>
          <a:p>
            <a:endParaRPr lang="en-GB" sz="2200" dirty="0">
              <a:latin typeface="+mn-lt"/>
            </a:endParaRPr>
          </a:p>
          <a:p>
            <a:pPr algn="just"/>
            <a:r>
              <a:rPr lang="en-ZA" sz="2200" dirty="0">
                <a:latin typeface="+mn-lt"/>
              </a:rPr>
              <a:t>Despite this, overall legislative compliance to the key imperatives of the  DMA and Framework by PDMCs, is satisfactory.</a:t>
            </a:r>
          </a:p>
          <a:p>
            <a:pPr algn="l"/>
            <a:endParaRPr lang="en-US" sz="2200" dirty="0">
              <a:latin typeface="+mn-lt"/>
            </a:endParaRPr>
          </a:p>
          <a:p>
            <a:endParaRPr lang="en-ZA" sz="2200" dirty="0">
              <a:latin typeface="+mn-lt"/>
            </a:endParaRPr>
          </a:p>
        </p:txBody>
      </p:sp>
      <p:sp>
        <p:nvSpPr>
          <p:cNvPr id="4" name="Slide Number Placeholder 3"/>
          <p:cNvSpPr>
            <a:spLocks noGrp="1"/>
          </p:cNvSpPr>
          <p:nvPr>
            <p:ph type="sldNum" sz="quarter" idx="4294967295"/>
          </p:nvPr>
        </p:nvSpPr>
        <p:spPr/>
        <p:txBody>
          <a:bodyPr/>
          <a:lstStyle/>
          <a:p>
            <a:pPr defTabSz="457200" fontAlgn="base">
              <a:spcBef>
                <a:spcPct val="0"/>
              </a:spcBef>
              <a:spcAft>
                <a:spcPct val="0"/>
              </a:spcAft>
              <a:defRPr/>
            </a:pPr>
            <a:fld id="{7773200B-CD01-40FD-9F7E-DB68DF9A3C84}" type="slidenum">
              <a:rPr lang="en-US" altLang="en-US">
                <a:solidFill>
                  <a:prstClr val="black"/>
                </a:solidFill>
                <a:ea typeface="ＭＳ Ｐゴシック" charset="-128"/>
              </a:rPr>
              <a:pPr defTabSz="457200" fontAlgn="base">
                <a:spcBef>
                  <a:spcPct val="0"/>
                </a:spcBef>
                <a:spcAft>
                  <a:spcPct val="0"/>
                </a:spcAft>
                <a:defRPr/>
              </a:pPr>
              <a:t>33</a:t>
            </a:fld>
            <a:endParaRPr lang="en-US" altLang="en-US" dirty="0">
              <a:solidFill>
                <a:prstClr val="black"/>
              </a:solidFill>
              <a:ea typeface="ＭＳ Ｐゴシック" charset="-128"/>
            </a:endParaRPr>
          </a:p>
        </p:txBody>
      </p:sp>
      <p:sp>
        <p:nvSpPr>
          <p:cNvPr id="6" name="Rectangle 5"/>
          <p:cNvSpPr/>
          <p:nvPr/>
        </p:nvSpPr>
        <p:spPr>
          <a:xfrm>
            <a:off x="1847529" y="5949280"/>
            <a:ext cx="3349311" cy="307777"/>
          </a:xfrm>
          <a:prstGeom prst="rect">
            <a:avLst/>
          </a:prstGeom>
        </p:spPr>
        <p:txBody>
          <a:bodyPr wrap="square">
            <a:spAutoFit/>
          </a:bodyPr>
          <a:lstStyle/>
          <a:p>
            <a:pPr defTabSz="457200" fontAlgn="base">
              <a:spcBef>
                <a:spcPct val="0"/>
              </a:spcBef>
              <a:spcAft>
                <a:spcPct val="0"/>
              </a:spcAft>
            </a:pPr>
            <a:r>
              <a:rPr lang="en-ZA" sz="1400" b="1" dirty="0">
                <a:solidFill>
                  <a:prstClr val="black"/>
                </a:solidFill>
                <a:latin typeface="Calibri"/>
                <a:ea typeface="ＭＳ Ｐゴシック" charset="-128"/>
                <a:cs typeface="Arial" panose="020B0604020202020204" pitchFamily="34" charset="0"/>
              </a:rPr>
              <a:t>Source: </a:t>
            </a:r>
            <a:r>
              <a:rPr lang="en-ZA" sz="1400" dirty="0">
                <a:solidFill>
                  <a:prstClr val="black"/>
                </a:solidFill>
                <a:latin typeface="Calibri"/>
                <a:ea typeface="ＭＳ Ｐゴシック" charset="-128"/>
                <a:cs typeface="Arial" panose="020B0604020202020204" pitchFamily="34" charset="0"/>
              </a:rPr>
              <a:t>NDMC PC Compliance Report</a:t>
            </a:r>
            <a:endParaRPr lang="en-US" sz="1400" dirty="0">
              <a:solidFill>
                <a:prstClr val="black"/>
              </a:solidFill>
              <a:latin typeface="Calibri"/>
              <a:ea typeface="ＭＳ Ｐゴシック" charset="-128"/>
            </a:endParaRPr>
          </a:p>
        </p:txBody>
      </p:sp>
      <p:graphicFrame>
        <p:nvGraphicFramePr>
          <p:cNvPr id="8" name="Table 7"/>
          <p:cNvGraphicFramePr>
            <a:graphicFrameLocks noGrp="1"/>
          </p:cNvGraphicFramePr>
          <p:nvPr>
            <p:extLst>
              <p:ext uri="{D42A27DB-BD31-4B8C-83A1-F6EECF244321}">
                <p14:modId xmlns:p14="http://schemas.microsoft.com/office/powerpoint/2010/main" val="831679284"/>
              </p:ext>
            </p:extLst>
          </p:nvPr>
        </p:nvGraphicFramePr>
        <p:xfrm>
          <a:off x="7154664" y="1169475"/>
          <a:ext cx="3940056" cy="4779804"/>
        </p:xfrm>
        <a:graphic>
          <a:graphicData uri="http://schemas.openxmlformats.org/drawingml/2006/table">
            <a:tbl>
              <a:tblPr firstRow="1" firstCol="1" bandRow="1">
                <a:tableStyleId>{5C22544A-7EE6-4342-B048-85BDC9FD1C3A}</a:tableStyleId>
              </a:tblPr>
              <a:tblGrid>
                <a:gridCol w="2061354">
                  <a:extLst>
                    <a:ext uri="{9D8B030D-6E8A-4147-A177-3AD203B41FA5}">
                      <a16:colId xmlns:a16="http://schemas.microsoft.com/office/drawing/2014/main" val="1486641327"/>
                    </a:ext>
                  </a:extLst>
                </a:gridCol>
                <a:gridCol w="1878702">
                  <a:extLst>
                    <a:ext uri="{9D8B030D-6E8A-4147-A177-3AD203B41FA5}">
                      <a16:colId xmlns:a16="http://schemas.microsoft.com/office/drawing/2014/main" val="241759546"/>
                    </a:ext>
                  </a:extLst>
                </a:gridCol>
              </a:tblGrid>
              <a:tr h="1136316">
                <a:tc>
                  <a:txBody>
                    <a:bodyPr/>
                    <a:lstStyle/>
                    <a:p>
                      <a:pPr marL="0" marR="0" algn="l">
                        <a:lnSpc>
                          <a:spcPct val="150000"/>
                        </a:lnSpc>
                        <a:spcBef>
                          <a:spcPts val="0"/>
                        </a:spcBef>
                        <a:spcAft>
                          <a:spcPts val="0"/>
                        </a:spcAft>
                      </a:pPr>
                      <a:r>
                        <a:rPr lang="en-GB" sz="1400" dirty="0">
                          <a:effectLst/>
                        </a:rPr>
                        <a:t>PDMC</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l">
                        <a:lnSpc>
                          <a:spcPct val="150000"/>
                        </a:lnSpc>
                        <a:spcBef>
                          <a:spcPts val="0"/>
                        </a:spcBef>
                        <a:spcAft>
                          <a:spcPts val="0"/>
                        </a:spcAft>
                      </a:pPr>
                      <a:r>
                        <a:rPr lang="en-GB" sz="1400" dirty="0">
                          <a:effectLst/>
                        </a:rPr>
                        <a:t>Overall compliance assessment out of 10</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3543184838"/>
                  </a:ext>
                </a:extLst>
              </a:tr>
              <a:tr h="404832">
                <a:tc>
                  <a:txBody>
                    <a:bodyPr/>
                    <a:lstStyle/>
                    <a:p>
                      <a:pPr marL="0" marR="0" algn="l">
                        <a:lnSpc>
                          <a:spcPct val="150000"/>
                        </a:lnSpc>
                        <a:spcBef>
                          <a:spcPts val="0"/>
                        </a:spcBef>
                        <a:spcAft>
                          <a:spcPts val="0"/>
                        </a:spcAft>
                      </a:pPr>
                      <a:r>
                        <a:rPr lang="en-GB" sz="1400">
                          <a:effectLst/>
                        </a:rPr>
                        <a:t>Western Cape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10</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1119802586"/>
                  </a:ext>
                </a:extLst>
              </a:tr>
              <a:tr h="404832">
                <a:tc>
                  <a:txBody>
                    <a:bodyPr/>
                    <a:lstStyle/>
                    <a:p>
                      <a:pPr marL="0" marR="0" algn="l">
                        <a:lnSpc>
                          <a:spcPct val="150000"/>
                        </a:lnSpc>
                        <a:spcBef>
                          <a:spcPts val="0"/>
                        </a:spcBef>
                        <a:spcAft>
                          <a:spcPts val="0"/>
                        </a:spcAft>
                      </a:pPr>
                      <a:r>
                        <a:rPr lang="en-GB" sz="1400" dirty="0">
                          <a:effectLst/>
                        </a:rPr>
                        <a:t>Northern Cape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10169528"/>
                  </a:ext>
                </a:extLst>
              </a:tr>
              <a:tr h="404832">
                <a:tc>
                  <a:txBody>
                    <a:bodyPr/>
                    <a:lstStyle/>
                    <a:p>
                      <a:pPr marL="0" marR="0" algn="l">
                        <a:lnSpc>
                          <a:spcPct val="150000"/>
                        </a:lnSpc>
                        <a:spcBef>
                          <a:spcPts val="0"/>
                        </a:spcBef>
                        <a:spcAft>
                          <a:spcPts val="0"/>
                        </a:spcAft>
                      </a:pPr>
                      <a:r>
                        <a:rPr lang="en-GB" sz="1400">
                          <a:effectLst/>
                        </a:rPr>
                        <a:t>North West</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1006784712"/>
                  </a:ext>
                </a:extLst>
              </a:tr>
              <a:tr h="404832">
                <a:tc>
                  <a:txBody>
                    <a:bodyPr/>
                    <a:lstStyle/>
                    <a:p>
                      <a:pPr marL="0" marR="0" algn="l">
                        <a:lnSpc>
                          <a:spcPct val="150000"/>
                        </a:lnSpc>
                        <a:spcBef>
                          <a:spcPts val="0"/>
                        </a:spcBef>
                        <a:spcAft>
                          <a:spcPts val="0"/>
                        </a:spcAft>
                      </a:pPr>
                      <a:r>
                        <a:rPr lang="en-GB" sz="1400" dirty="0">
                          <a:effectLst/>
                        </a:rPr>
                        <a:t>Mpumalanga</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10</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3419082288"/>
                  </a:ext>
                </a:extLst>
              </a:tr>
              <a:tr h="404832">
                <a:tc>
                  <a:txBody>
                    <a:bodyPr/>
                    <a:lstStyle/>
                    <a:p>
                      <a:pPr marL="0" marR="0" algn="l">
                        <a:lnSpc>
                          <a:spcPct val="150000"/>
                        </a:lnSpc>
                        <a:spcBef>
                          <a:spcPts val="0"/>
                        </a:spcBef>
                        <a:spcAft>
                          <a:spcPts val="0"/>
                        </a:spcAft>
                      </a:pPr>
                      <a:r>
                        <a:rPr lang="en-GB" sz="1400">
                          <a:effectLst/>
                        </a:rPr>
                        <a:t>Limpopo</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4214193374"/>
                  </a:ext>
                </a:extLst>
              </a:tr>
              <a:tr h="404832">
                <a:tc>
                  <a:txBody>
                    <a:bodyPr/>
                    <a:lstStyle/>
                    <a:p>
                      <a:pPr marL="0" marR="0" algn="l">
                        <a:lnSpc>
                          <a:spcPct val="150000"/>
                        </a:lnSpc>
                        <a:spcBef>
                          <a:spcPts val="0"/>
                        </a:spcBef>
                        <a:spcAft>
                          <a:spcPts val="0"/>
                        </a:spcAft>
                      </a:pPr>
                      <a:r>
                        <a:rPr lang="en-GB" sz="1400">
                          <a:effectLst/>
                        </a:rPr>
                        <a:t>KwaZulu-Natal</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10</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3157344145"/>
                  </a:ext>
                </a:extLst>
              </a:tr>
              <a:tr h="404832">
                <a:tc>
                  <a:txBody>
                    <a:bodyPr/>
                    <a:lstStyle/>
                    <a:p>
                      <a:pPr marL="0" marR="0" algn="l">
                        <a:lnSpc>
                          <a:spcPct val="150000"/>
                        </a:lnSpc>
                        <a:spcBef>
                          <a:spcPts val="0"/>
                        </a:spcBef>
                        <a:spcAft>
                          <a:spcPts val="0"/>
                        </a:spcAft>
                      </a:pPr>
                      <a:r>
                        <a:rPr lang="en-GB" sz="1400">
                          <a:effectLst/>
                        </a:rPr>
                        <a:t>Gauteng</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4174273443"/>
                  </a:ext>
                </a:extLst>
              </a:tr>
              <a:tr h="404832">
                <a:tc>
                  <a:txBody>
                    <a:bodyPr/>
                    <a:lstStyle/>
                    <a:p>
                      <a:pPr marL="0" marR="0" algn="l">
                        <a:lnSpc>
                          <a:spcPct val="150000"/>
                        </a:lnSpc>
                        <a:spcBef>
                          <a:spcPts val="0"/>
                        </a:spcBef>
                        <a:spcAft>
                          <a:spcPts val="0"/>
                        </a:spcAft>
                      </a:pPr>
                      <a:r>
                        <a:rPr lang="en-GB" sz="1400">
                          <a:effectLst/>
                        </a:rPr>
                        <a:t>Free State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9</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3585770381"/>
                  </a:ext>
                </a:extLst>
              </a:tr>
              <a:tr h="404832">
                <a:tc>
                  <a:txBody>
                    <a:bodyPr/>
                    <a:lstStyle/>
                    <a:p>
                      <a:pPr marL="0" marR="0" algn="l">
                        <a:lnSpc>
                          <a:spcPct val="150000"/>
                        </a:lnSpc>
                        <a:spcBef>
                          <a:spcPts val="0"/>
                        </a:spcBef>
                        <a:spcAft>
                          <a:spcPts val="0"/>
                        </a:spcAft>
                      </a:pPr>
                      <a:r>
                        <a:rPr lang="en-GB" sz="1400">
                          <a:effectLst/>
                        </a:rPr>
                        <a:t>Eastern Cape</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GB" sz="1400" dirty="0">
                          <a:effectLst/>
                        </a:rPr>
                        <a:t>7</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2684104649"/>
                  </a:ext>
                </a:extLst>
              </a:tr>
            </a:tbl>
          </a:graphicData>
        </a:graphic>
      </p:graphicFrame>
    </p:spTree>
    <p:extLst>
      <p:ext uri="{BB962C8B-B14F-4D97-AF65-F5344CB8AC3E}">
        <p14:creationId xmlns:p14="http://schemas.microsoft.com/office/powerpoint/2010/main" val="239860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3"/>
            <a:ext cx="9144000" cy="492443"/>
          </a:xfrm>
        </p:spPr>
        <p:txBody>
          <a:bodyPr/>
          <a:lstStyle/>
          <a:p>
            <a:pPr algn="ctr"/>
            <a:r>
              <a:rPr lang="en-ZA" sz="3200" dirty="0">
                <a:solidFill>
                  <a:srgbClr val="F9681F"/>
                </a:solidFill>
                <a:latin typeface="Calibri" panose="020F0502020204030204" pitchFamily="34" charset="0"/>
                <a:cs typeface="Calibri" panose="020F0502020204030204" pitchFamily="34" charset="0"/>
              </a:rPr>
              <a:t>Implementation Challenges</a:t>
            </a:r>
          </a:p>
        </p:txBody>
      </p:sp>
      <p:sp>
        <p:nvSpPr>
          <p:cNvPr id="3" name="Content Placeholder 2"/>
          <p:cNvSpPr>
            <a:spLocks noGrp="1"/>
          </p:cNvSpPr>
          <p:nvPr>
            <p:ph idx="1"/>
          </p:nvPr>
        </p:nvSpPr>
        <p:spPr>
          <a:xfrm>
            <a:off x="899160" y="609076"/>
            <a:ext cx="10530840" cy="7142156"/>
          </a:xfrm>
        </p:spPr>
        <p:txBody>
          <a:bodyPr/>
          <a:lstStyle/>
          <a:p>
            <a:pPr algn="just">
              <a:spcAft>
                <a:spcPts val="1200"/>
              </a:spcAft>
            </a:pPr>
            <a:r>
              <a:rPr lang="en-ZA" sz="2200" dirty="0">
                <a:latin typeface="+mn-lt"/>
                <a:cs typeface="Arial" panose="020B0604020202020204" pitchFamily="34" charset="0"/>
              </a:rPr>
              <a:t>Challenges still remain in the implementation / operations of the function, including:</a:t>
            </a:r>
          </a:p>
          <a:p>
            <a:pPr marL="514350" lvl="1" indent="-285750" algn="just">
              <a:spcAft>
                <a:spcPts val="1200"/>
              </a:spcAft>
              <a:buFont typeface="Wingdings" panose="05000000000000000000" pitchFamily="2" charset="2"/>
              <a:buChar char="§"/>
            </a:pPr>
            <a:r>
              <a:rPr lang="en-ZA" sz="2200" dirty="0">
                <a:cs typeface="Arial" panose="020B0604020202020204" pitchFamily="34" charset="0"/>
              </a:rPr>
              <a:t>A shortage of personnel. </a:t>
            </a:r>
          </a:p>
          <a:p>
            <a:pPr marL="514350" lvl="1" indent="-285750" algn="just">
              <a:spcAft>
                <a:spcPts val="1200"/>
              </a:spcAft>
              <a:buFont typeface="Wingdings" panose="05000000000000000000" pitchFamily="2" charset="2"/>
              <a:buChar char="§"/>
            </a:pPr>
            <a:r>
              <a:rPr lang="en-ZA" sz="2200" dirty="0">
                <a:cs typeface="Arial" panose="020B0604020202020204" pitchFamily="34" charset="0"/>
              </a:rPr>
              <a:t>Not all officials have the required technical knowledge for the positions they occupy.</a:t>
            </a:r>
          </a:p>
          <a:p>
            <a:pPr marL="514350" lvl="1" indent="-285750" algn="just">
              <a:spcAft>
                <a:spcPts val="1200"/>
              </a:spcAft>
              <a:buFont typeface="Wingdings" panose="05000000000000000000" pitchFamily="2" charset="2"/>
              <a:buChar char="§"/>
            </a:pPr>
            <a:r>
              <a:rPr lang="en-ZA" sz="2200" dirty="0">
                <a:cs typeface="Arial" panose="020B0604020202020204" pitchFamily="34" charset="0"/>
              </a:rPr>
              <a:t>Only two </a:t>
            </a:r>
            <a:r>
              <a:rPr lang="en-ZA" sz="2200" dirty="0" err="1">
                <a:cs typeface="Arial" panose="020B0604020202020204" pitchFamily="34" charset="0"/>
              </a:rPr>
              <a:t>HoCs</a:t>
            </a:r>
            <a:r>
              <a:rPr lang="en-ZA" sz="2200" dirty="0">
                <a:cs typeface="Arial" panose="020B0604020202020204" pitchFamily="34" charset="0"/>
              </a:rPr>
              <a:t> have been appointed in terms of  the Disaster Management Act, 2002 to perform the functions listed. </a:t>
            </a:r>
          </a:p>
          <a:p>
            <a:pPr marL="514350" lvl="1" indent="-285750" algn="just">
              <a:spcAft>
                <a:spcPts val="1200"/>
              </a:spcAft>
              <a:buFont typeface="Wingdings" panose="05000000000000000000" pitchFamily="2" charset="2"/>
              <a:buChar char="§"/>
            </a:pPr>
            <a:r>
              <a:rPr lang="en-ZA" sz="2200" dirty="0">
                <a:cs typeface="Arial" panose="020B0604020202020204" pitchFamily="34" charset="0"/>
              </a:rPr>
              <a:t>Funding to establish and implement DRR measures is not a prioritised by Sector Departments.</a:t>
            </a:r>
          </a:p>
          <a:p>
            <a:pPr marL="514350" lvl="1" indent="-285750" algn="just">
              <a:spcAft>
                <a:spcPts val="1200"/>
              </a:spcAft>
              <a:buFont typeface="Wingdings" panose="05000000000000000000" pitchFamily="2" charset="2"/>
              <a:buChar char="§"/>
            </a:pPr>
            <a:r>
              <a:rPr lang="en-ZA" sz="2200" dirty="0">
                <a:cs typeface="Arial" panose="020B0604020202020204" pitchFamily="34" charset="0"/>
              </a:rPr>
              <a:t>Funding disaster response instead of DRR, seems to still be the focus.</a:t>
            </a:r>
          </a:p>
          <a:p>
            <a:pPr marL="514350" lvl="1" indent="-285750" algn="just">
              <a:spcAft>
                <a:spcPts val="1200"/>
              </a:spcAft>
              <a:buFont typeface="Wingdings" panose="05000000000000000000" pitchFamily="2" charset="2"/>
              <a:buChar char="§"/>
            </a:pPr>
            <a:r>
              <a:rPr lang="en-ZA" sz="2200" dirty="0">
                <a:cs typeface="Arial" panose="020B0604020202020204" pitchFamily="34" charset="0"/>
              </a:rPr>
              <a:t>Whilst DMCs are established, in most cases, they are under resourced and under capacitated, which negatively affects morale and performance.</a:t>
            </a:r>
          </a:p>
          <a:p>
            <a:pPr marL="514350" lvl="1" indent="-285750" algn="just">
              <a:spcAft>
                <a:spcPts val="1200"/>
              </a:spcAft>
              <a:buFont typeface="Wingdings" panose="05000000000000000000" pitchFamily="2" charset="2"/>
              <a:buChar char="§"/>
            </a:pPr>
            <a:r>
              <a:rPr lang="en-ZA" sz="2200" dirty="0">
                <a:cs typeface="Arial" panose="020B0604020202020204" pitchFamily="34" charset="0"/>
              </a:rPr>
              <a:t>DMPs (where developed) are not supported with budgets to ensure implementation. Integration of DMPs with other departments and within departments across the spheres remains elementary at best and is focussed on response rather than DRR. </a:t>
            </a:r>
          </a:p>
          <a:p>
            <a:pPr marL="514350" lvl="1" indent="-285750" algn="just">
              <a:spcAft>
                <a:spcPts val="1200"/>
              </a:spcAft>
              <a:buFont typeface="Wingdings" panose="05000000000000000000" pitchFamily="2" charset="2"/>
              <a:buChar char="§"/>
            </a:pPr>
            <a:r>
              <a:rPr lang="en-ZA" sz="2200" dirty="0">
                <a:cs typeface="Arial" panose="020B0604020202020204" pitchFamily="34" charset="0"/>
              </a:rPr>
              <a:t>Some DMPs have not been updated in more than 5 years. </a:t>
            </a:r>
            <a:endParaRPr lang="en-ZA" sz="2200" b="1" dirty="0">
              <a:cs typeface="Arial" panose="020B0604020202020204" pitchFamily="34" charset="0"/>
            </a:endParaRPr>
          </a:p>
        </p:txBody>
      </p:sp>
      <p:sp>
        <p:nvSpPr>
          <p:cNvPr id="4" name="Slide Number Placeholder 3"/>
          <p:cNvSpPr>
            <a:spLocks noGrp="1"/>
          </p:cNvSpPr>
          <p:nvPr>
            <p:ph type="sldNum" sz="quarter" idx="4294967295"/>
          </p:nvPr>
        </p:nvSpPr>
        <p:spPr/>
        <p:txBody>
          <a:bodyPr/>
          <a:lstStyle/>
          <a:p>
            <a:pPr defTabSz="457200" fontAlgn="base">
              <a:spcBef>
                <a:spcPct val="0"/>
              </a:spcBef>
              <a:spcAft>
                <a:spcPct val="0"/>
              </a:spcAft>
              <a:defRPr/>
            </a:pPr>
            <a:fld id="{7773200B-CD01-40FD-9F7E-DB68DF9A3C84}" type="slidenum">
              <a:rPr lang="en-US" altLang="en-US">
                <a:solidFill>
                  <a:prstClr val="black"/>
                </a:solidFill>
                <a:ea typeface="ＭＳ Ｐゴシック" charset="-128"/>
              </a:rPr>
              <a:pPr defTabSz="457200" fontAlgn="base">
                <a:spcBef>
                  <a:spcPct val="0"/>
                </a:spcBef>
                <a:spcAft>
                  <a:spcPct val="0"/>
                </a:spcAft>
                <a:defRPr/>
              </a:pPr>
              <a:t>34</a:t>
            </a:fld>
            <a:endParaRPr lang="en-US" altLang="en-US" dirty="0">
              <a:solidFill>
                <a:prstClr val="black"/>
              </a:solidFill>
              <a:ea typeface="ＭＳ Ｐゴシック" charset="-128"/>
            </a:endParaRPr>
          </a:p>
        </p:txBody>
      </p:sp>
    </p:spTree>
    <p:extLst>
      <p:ext uri="{BB962C8B-B14F-4D97-AF65-F5344CB8AC3E}">
        <p14:creationId xmlns:p14="http://schemas.microsoft.com/office/powerpoint/2010/main" val="4023979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406" y="-10286"/>
            <a:ext cx="9144000" cy="492443"/>
          </a:xfrm>
        </p:spPr>
        <p:txBody>
          <a:bodyPr/>
          <a:lstStyle/>
          <a:p>
            <a:r>
              <a:rPr lang="en-ZA" sz="3200" dirty="0">
                <a:solidFill>
                  <a:srgbClr val="F9681F"/>
                </a:solidFill>
                <a:latin typeface="Calibri" panose="020F0502020204030204" pitchFamily="34" charset="0"/>
                <a:cs typeface="Calibri" panose="020F0502020204030204" pitchFamily="34" charset="0"/>
              </a:rPr>
              <a:t>Actions Required for Improvement</a:t>
            </a:r>
          </a:p>
        </p:txBody>
      </p:sp>
      <p:sp>
        <p:nvSpPr>
          <p:cNvPr id="3" name="Text Placeholder 2"/>
          <p:cNvSpPr>
            <a:spLocks noGrp="1"/>
          </p:cNvSpPr>
          <p:nvPr>
            <p:ph type="body" idx="1"/>
          </p:nvPr>
        </p:nvSpPr>
        <p:spPr>
          <a:xfrm>
            <a:off x="1097280" y="836713"/>
            <a:ext cx="9534716" cy="6817251"/>
          </a:xfrm>
        </p:spPr>
        <p:txBody>
          <a:bodyPr/>
          <a:lstStyle/>
          <a:p>
            <a:pPr marL="0" indent="0">
              <a:spcAft>
                <a:spcPts val="1500"/>
              </a:spcAft>
              <a:buNone/>
            </a:pPr>
            <a:r>
              <a:rPr lang="en-ZA" dirty="0">
                <a:latin typeface="Calibri" panose="020F0502020204030204" pitchFamily="34" charset="0"/>
                <a:cs typeface="Calibri" panose="020F0502020204030204" pitchFamily="34" charset="0"/>
              </a:rPr>
              <a:t>Compliance and overall implementation of the programme should be improved by:</a:t>
            </a:r>
          </a:p>
          <a:p>
            <a:pPr marL="514350" indent="-285750" algn="just">
              <a:spcAft>
                <a:spcPts val="1500"/>
              </a:spcAft>
              <a:buFont typeface="Wingdings" panose="05000000000000000000" pitchFamily="2" charset="2"/>
              <a:buChar char="§"/>
            </a:pPr>
            <a:r>
              <a:rPr lang="en-ZA" dirty="0">
                <a:latin typeface="Calibri" panose="020F0502020204030204" pitchFamily="34" charset="0"/>
                <a:cs typeface="Calibri" panose="020F0502020204030204" pitchFamily="34" charset="0"/>
              </a:rPr>
              <a:t>Obtaining executive support to take measures to improve compliance with the legislative requirements for the functioning of disaster management centres.</a:t>
            </a:r>
          </a:p>
          <a:p>
            <a:pPr marL="514350" indent="-285750" algn="just">
              <a:spcAft>
                <a:spcPts val="1500"/>
              </a:spcAft>
              <a:buFont typeface="Wingdings" panose="05000000000000000000" pitchFamily="2" charset="2"/>
              <a:buChar char="§"/>
            </a:pPr>
            <a:r>
              <a:rPr lang="en-ZA" dirty="0">
                <a:latin typeface="Calibri" panose="020F0502020204030204" pitchFamily="34" charset="0"/>
                <a:cs typeface="Calibri" panose="020F0502020204030204" pitchFamily="34" charset="0"/>
              </a:rPr>
              <a:t>Ensuring that the respective institutional structures are functional and is attended by senior members of the respective stakeholders. </a:t>
            </a:r>
          </a:p>
          <a:p>
            <a:pPr marL="514350" indent="-285750" algn="just">
              <a:spcAft>
                <a:spcPts val="1500"/>
              </a:spcAft>
              <a:buFont typeface="Wingdings" panose="05000000000000000000" pitchFamily="2" charset="2"/>
              <a:buChar char="§"/>
            </a:pPr>
            <a:r>
              <a:rPr lang="en-ZA" dirty="0">
                <a:latin typeface="Calibri" panose="020F0502020204030204" pitchFamily="34" charset="0"/>
                <a:cs typeface="Calibri" panose="020F0502020204030204" pitchFamily="34" charset="0"/>
              </a:rPr>
              <a:t>Ensuring that when making appointments, suitably qualified and experienced people are appointed in disaster management positions.</a:t>
            </a:r>
          </a:p>
          <a:p>
            <a:pPr marL="514350" indent="-285750" algn="just">
              <a:spcAft>
                <a:spcPts val="1500"/>
              </a:spcAft>
              <a:buFont typeface="Wingdings" panose="05000000000000000000" pitchFamily="2" charset="2"/>
              <a:buChar char="§"/>
            </a:pPr>
            <a:r>
              <a:rPr lang="en-ZA" dirty="0">
                <a:latin typeface="Calibri" panose="020F0502020204030204" pitchFamily="34" charset="0"/>
                <a:cs typeface="Calibri" panose="020F0502020204030204" pitchFamily="34" charset="0"/>
              </a:rPr>
              <a:t>Prioritising funding for the function especially the funding of DRR programmes.</a:t>
            </a:r>
          </a:p>
          <a:p>
            <a:pPr marL="514350" indent="-285750" algn="just">
              <a:spcAft>
                <a:spcPts val="1500"/>
              </a:spcAft>
              <a:buFont typeface="Wingdings" panose="05000000000000000000" pitchFamily="2" charset="2"/>
              <a:buChar char="§"/>
            </a:pPr>
            <a:r>
              <a:rPr lang="en-ZA" dirty="0">
                <a:latin typeface="Calibri" panose="020F0502020204030204" pitchFamily="34" charset="0"/>
                <a:cs typeface="Calibri" panose="020F0502020204030204" pitchFamily="34" charset="0"/>
              </a:rPr>
              <a:t>Capacitating and resourcing the DMCs to meet the minimum requirements.</a:t>
            </a:r>
          </a:p>
          <a:p>
            <a:pPr marL="514350" indent="-285750" algn="just">
              <a:spcAft>
                <a:spcPts val="1500"/>
              </a:spcAft>
              <a:buFont typeface="Wingdings" panose="05000000000000000000" pitchFamily="2" charset="2"/>
              <a:buChar char="§"/>
            </a:pPr>
            <a:r>
              <a:rPr lang="en-ZA" dirty="0">
                <a:latin typeface="Calibri" panose="020F0502020204030204" pitchFamily="34" charset="0"/>
                <a:cs typeface="Calibri" panose="020F0502020204030204" pitchFamily="34" charset="0"/>
              </a:rPr>
              <a:t>Driving the integration of all DMPs with and within departments, provinces and municipalities.</a:t>
            </a:r>
          </a:p>
          <a:p>
            <a:pPr marL="514350" indent="-285750" algn="just">
              <a:spcAft>
                <a:spcPts val="1500"/>
              </a:spcAft>
              <a:buFont typeface="Wingdings" panose="05000000000000000000" pitchFamily="2" charset="2"/>
              <a:buChar char="§"/>
            </a:pPr>
            <a:r>
              <a:rPr lang="en-ZA" dirty="0">
                <a:latin typeface="Calibri" panose="020F0502020204030204" pitchFamily="34" charset="0"/>
                <a:cs typeface="Calibri" panose="020F0502020204030204" pitchFamily="34" charset="0"/>
              </a:rPr>
              <a:t>Regular updating/reviewing of the respective DMPs</a:t>
            </a:r>
          </a:p>
          <a:p>
            <a:pPr marL="514350" indent="-285750" algn="just">
              <a:spcAft>
                <a:spcPts val="1500"/>
              </a:spcAft>
              <a:buFont typeface="Wingdings" panose="05000000000000000000" pitchFamily="2" charset="2"/>
              <a:buChar char="§"/>
            </a:pPr>
            <a:r>
              <a:rPr lang="en-ZA" dirty="0">
                <a:latin typeface="Calibri" panose="020F0502020204030204" pitchFamily="34" charset="0"/>
                <a:cs typeface="Calibri" panose="020F0502020204030204" pitchFamily="34" charset="0"/>
              </a:rPr>
              <a:t>Supporting the roll-out of the improved Reporting Tool developed by the NDMC.</a:t>
            </a:r>
          </a:p>
          <a:p>
            <a:pPr marL="268288" indent="-268288">
              <a:spcAft>
                <a:spcPts val="1500"/>
              </a:spcAft>
              <a:buNone/>
            </a:pPr>
            <a:endParaRPr lang="en-ZA" dirty="0">
              <a:latin typeface="Calibri" panose="020F0502020204030204" pitchFamily="34" charset="0"/>
              <a:cs typeface="Calibri" panose="020F0502020204030204" pitchFamily="34" charset="0"/>
            </a:endParaRPr>
          </a:p>
          <a:p>
            <a:pPr marL="0" indent="0">
              <a:spcAft>
                <a:spcPts val="1500"/>
              </a:spcAft>
              <a:buNone/>
            </a:pPr>
            <a:endParaRPr lang="en-ZA" sz="1800" dirty="0"/>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BC9634C8-74A5-40CB-934A-CD2A3BFAA19A}" type="slidenum">
              <a:rPr lang="en-US" altLang="en-US">
                <a:solidFill>
                  <a:prstClr val="black"/>
                </a:solidFill>
                <a:ea typeface="ＭＳ Ｐゴシック" charset="-128"/>
              </a:rPr>
              <a:pPr defTabSz="457200" fontAlgn="base">
                <a:spcBef>
                  <a:spcPct val="0"/>
                </a:spcBef>
                <a:spcAft>
                  <a:spcPct val="0"/>
                </a:spcAft>
                <a:defRPr/>
              </a:pPr>
              <a:t>35</a:t>
            </a:fld>
            <a:endParaRPr lang="en-US" altLang="en-US" dirty="0">
              <a:solidFill>
                <a:prstClr val="black"/>
              </a:solidFill>
              <a:ea typeface="ＭＳ Ｐゴシック" charset="-128"/>
            </a:endParaRPr>
          </a:p>
        </p:txBody>
      </p:sp>
    </p:spTree>
    <p:extLst>
      <p:ext uri="{BB962C8B-B14F-4D97-AF65-F5344CB8AC3E}">
        <p14:creationId xmlns:p14="http://schemas.microsoft.com/office/powerpoint/2010/main" val="2718033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F9464D0-B35B-49D5-80C3-0190F0AE2F2B}" type="slidenum">
              <a:rPr kumimoji="0" lang="en-US" sz="1050" b="0" i="0" u="none" strike="noStrike" kern="1200" cap="none" spc="0" normalizeH="0" baseline="0" noProof="0">
                <a:ln>
                  <a:noFill/>
                </a:ln>
                <a:solidFill>
                  <a:srgbClr val="FFFFFF"/>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05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
        <p:nvSpPr>
          <p:cNvPr id="3" name="Rectangle 2"/>
          <p:cNvSpPr/>
          <p:nvPr/>
        </p:nvSpPr>
        <p:spPr>
          <a:xfrm>
            <a:off x="1787811" y="2060848"/>
            <a:ext cx="8712968" cy="584775"/>
          </a:xfrm>
          <a:prstGeom prst="rect">
            <a:avLst/>
          </a:prstGeom>
        </p:spPr>
        <p:txBody>
          <a:bodyPr wrap="square">
            <a:spAutoFit/>
          </a:bodyPr>
          <a:lstStyle/>
          <a:p>
            <a:pPr lvl="0" indent="-360000" algn="ctr" defTabSz="457200" fontAlgn="base">
              <a:spcBef>
                <a:spcPct val="0"/>
              </a:spcBef>
              <a:spcAft>
                <a:spcPct val="0"/>
              </a:spcAft>
            </a:pPr>
            <a:r>
              <a:rPr lang="en-ZA" sz="3200" b="1" dirty="0">
                <a:solidFill>
                  <a:srgbClr val="F9681F"/>
                </a:solidFill>
                <a:ea typeface="ＭＳ Ｐゴシック" charset="-128"/>
              </a:rPr>
              <a:t>PLAN ON DISASTER RISK REDUCTION; ETC</a:t>
            </a:r>
            <a:endParaRPr kumimoji="0" lang="en-ZA" sz="3200" b="1" i="0" u="none" strike="noStrike" kern="1200" cap="none" spc="0" normalizeH="0" baseline="0" noProof="0" dirty="0">
              <a:ln>
                <a:noFill/>
              </a:ln>
              <a:solidFill>
                <a:srgbClr val="F9681F"/>
              </a:solidFill>
              <a:effectLst/>
              <a:uLnTx/>
              <a:uFillTx/>
              <a:ea typeface="ＭＳ Ｐゴシック" charset="-128"/>
            </a:endParaRPr>
          </a:p>
        </p:txBody>
      </p:sp>
    </p:spTree>
    <p:extLst>
      <p:ext uri="{BB962C8B-B14F-4D97-AF65-F5344CB8AC3E}">
        <p14:creationId xmlns:p14="http://schemas.microsoft.com/office/powerpoint/2010/main" val="2175964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2" y="-12491"/>
            <a:ext cx="10227234" cy="407128"/>
          </a:xfrm>
        </p:spPr>
        <p:txBody>
          <a:bodyPr>
            <a:noAutofit/>
          </a:bodyPr>
          <a:lstStyle/>
          <a:p>
            <a:pPr algn="ctr" fontAlgn="auto">
              <a:spcAft>
                <a:spcPts val="0"/>
              </a:spcAft>
            </a:pPr>
            <a:r>
              <a:rPr lang="en-ZA" sz="3200" b="1" dirty="0">
                <a:solidFill>
                  <a:srgbClr val="C00000"/>
                </a:solidFill>
                <a:latin typeface="+mn-lt"/>
              </a:rPr>
              <a:t>The multi-sectoral nature of disaster risk reduction in SA</a:t>
            </a:r>
            <a:endParaRPr lang="en-ZA" sz="3200" b="1" dirty="0">
              <a:solidFill>
                <a:srgbClr val="C0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327259"/>
            <a:ext cx="12192000" cy="6557101"/>
          </a:xfrm>
        </p:spPr>
        <p:txBody>
          <a:bodyPr>
            <a:normAutofit/>
          </a:bodyPr>
          <a:lstStyle/>
          <a:p>
            <a:pPr lvl="0" algn="just">
              <a:lnSpc>
                <a:spcPct val="150000"/>
              </a:lnSpc>
              <a:buFont typeface="Wingdings" panose="05000000000000000000" pitchFamily="2" charset="2"/>
              <a:buChar char="§"/>
            </a:pPr>
            <a:r>
              <a:rPr lang="en-ZA" sz="1600" dirty="0"/>
              <a:t>Disaster Management Planning is done in line with the principles of Disaster Risk Reduction (DRR), which are prevention, mitigation and preparedness.</a:t>
            </a:r>
          </a:p>
          <a:p>
            <a:pPr algn="just">
              <a:lnSpc>
                <a:spcPct val="150000"/>
              </a:lnSpc>
              <a:buFont typeface="Wingdings" panose="05000000000000000000" pitchFamily="2" charset="2"/>
              <a:buChar char="§"/>
            </a:pPr>
            <a:r>
              <a:rPr lang="en-ZA" sz="1600" dirty="0"/>
              <a:t>DRR is an integral part of social and economic development and very essential for sustainable development. </a:t>
            </a:r>
          </a:p>
          <a:p>
            <a:pPr algn="just">
              <a:lnSpc>
                <a:spcPct val="150000"/>
              </a:lnSpc>
              <a:buFont typeface="Wingdings" panose="05000000000000000000" pitchFamily="2" charset="2"/>
              <a:buChar char="§"/>
            </a:pPr>
            <a:r>
              <a:rPr lang="en-ZA" sz="1600" dirty="0"/>
              <a:t>Focus is more on action-based resilience planning to strengthen local capacity and capability, with greater emphasis on a better understanding of the diversity, needs, strengths and vulnerabilities within communities. </a:t>
            </a:r>
          </a:p>
          <a:p>
            <a:pPr algn="just">
              <a:lnSpc>
                <a:spcPct val="150000"/>
              </a:lnSpc>
              <a:buFont typeface="Wingdings" panose="05000000000000000000" pitchFamily="2" charset="2"/>
              <a:buChar char="§"/>
            </a:pPr>
            <a:r>
              <a:rPr lang="en-ZA" sz="1600" dirty="0"/>
              <a:t>To increase disaster resilience, disaster management planning should be based on risk and be integrated with strategic planning of government and communities. It should consider risks and risk treatments across the social, built, economic and natural environments. </a:t>
            </a:r>
          </a:p>
          <a:p>
            <a:pPr algn="just">
              <a:lnSpc>
                <a:spcPct val="150000"/>
              </a:lnSpc>
              <a:buFont typeface="Wingdings" panose="05000000000000000000" pitchFamily="2" charset="2"/>
              <a:buChar char="§"/>
            </a:pPr>
            <a:r>
              <a:rPr lang="en-ZA" sz="1600" dirty="0"/>
              <a:t>Focus on disaster resilience building calls for an integrated planning, whole-of-nation effort encompassing enhanced partnerships (public and private), shared responsibility, a better understanding of the risk environment and disaster impacts, and an adaptive and empowered community that acts on this understanding. </a:t>
            </a:r>
          </a:p>
          <a:p>
            <a:pPr algn="just">
              <a:lnSpc>
                <a:spcPct val="150000"/>
              </a:lnSpc>
              <a:buFont typeface="Wingdings" panose="05000000000000000000" pitchFamily="2" charset="2"/>
              <a:buChar char="§"/>
            </a:pPr>
            <a:r>
              <a:rPr lang="en-ZA" sz="1600" dirty="0">
                <a:solidFill>
                  <a:prstClr val="black"/>
                </a:solidFill>
              </a:rPr>
              <a:t>The Disaster Management Act 57 of 2002 and the National Disaster Management framework of 2005 recognises &amp; entrenches the multi-sectoral and multidisciplinary nature of the function </a:t>
            </a:r>
            <a:r>
              <a:rPr lang="en-ZA" sz="1600" dirty="0"/>
              <a:t>which is dependent on the role of all sectors whose line function interact with disasters in one way or another. </a:t>
            </a:r>
          </a:p>
          <a:p>
            <a:pPr algn="just">
              <a:lnSpc>
                <a:spcPct val="150000"/>
              </a:lnSpc>
              <a:buFont typeface="Wingdings" panose="05000000000000000000" pitchFamily="2" charset="2"/>
              <a:buChar char="§"/>
            </a:pPr>
            <a:r>
              <a:rPr lang="en-GB" sz="1600" dirty="0"/>
              <a:t>The cornerstone of successful and effective disaster management is the integration and coordination of all these role-players and their activities into a holistic system aimed at disaster risk reduction.</a:t>
            </a:r>
          </a:p>
          <a:p>
            <a:pPr algn="just">
              <a:lnSpc>
                <a:spcPct val="150000"/>
              </a:lnSpc>
              <a:buFont typeface="Wingdings" panose="05000000000000000000" pitchFamily="2" charset="2"/>
              <a:buChar char="v"/>
            </a:pPr>
            <a:endParaRPr lang="en-ZA" sz="1600" dirty="0"/>
          </a:p>
          <a:p>
            <a:pPr algn="just">
              <a:lnSpc>
                <a:spcPct val="150000"/>
              </a:lnSpc>
              <a:buFont typeface="Wingdings" panose="05000000000000000000" pitchFamily="2" charset="2"/>
              <a:buChar char="v"/>
            </a:pPr>
            <a:endParaRPr lang="en-ZA" sz="1600" dirty="0"/>
          </a:p>
          <a:p>
            <a:pPr lvl="0" algn="just">
              <a:lnSpc>
                <a:spcPct val="150000"/>
              </a:lnSpc>
              <a:buFont typeface="Wingdings" panose="05000000000000000000" pitchFamily="2" charset="2"/>
              <a:buChar char="v"/>
            </a:pPr>
            <a:endParaRPr lang="en-ZA" sz="1600" dirty="0"/>
          </a:p>
          <a:p>
            <a:pPr lvl="0" algn="just">
              <a:lnSpc>
                <a:spcPct val="150000"/>
              </a:lnSpc>
              <a:buFont typeface="Wingdings" panose="05000000000000000000" pitchFamily="2" charset="2"/>
              <a:buChar char="v"/>
            </a:pPr>
            <a:endParaRPr lang="en-ZA" sz="1600" dirty="0">
              <a:solidFill>
                <a:prstClr val="black"/>
              </a:solidFill>
            </a:endParaRPr>
          </a:p>
          <a:p>
            <a:pPr marL="355600" indent="-355600" algn="just">
              <a:buFont typeface="Wingdings" panose="05000000000000000000" pitchFamily="2" charset="2"/>
              <a:buChar char="v"/>
            </a:pPr>
            <a:endParaRPr lang="en-ZA" sz="2000" dirty="0"/>
          </a:p>
          <a:p>
            <a:pPr marL="285750" indent="-285750" algn="just">
              <a:buFont typeface="Wingdings" panose="05000000000000000000" pitchFamily="2" charset="2"/>
              <a:buChar char="v"/>
              <a:defRPr/>
            </a:pPr>
            <a:endParaRPr lang="en-ZA"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37</a:t>
            </a:fld>
            <a:endParaRPr lang="en-US" altLang="en-US" dirty="0"/>
          </a:p>
        </p:txBody>
      </p:sp>
      <p:pic>
        <p:nvPicPr>
          <p:cNvPr id="7"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5540" y="-12492"/>
            <a:ext cx="1546459" cy="4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5269" y="6323467"/>
            <a:ext cx="506730" cy="534533"/>
          </a:xfrm>
          <a:prstGeom prst="rect">
            <a:avLst/>
          </a:prstGeom>
        </p:spPr>
      </p:pic>
    </p:spTree>
    <p:extLst>
      <p:ext uri="{BB962C8B-B14F-4D97-AF65-F5344CB8AC3E}">
        <p14:creationId xmlns:p14="http://schemas.microsoft.com/office/powerpoint/2010/main" val="770335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2" y="-12491"/>
            <a:ext cx="10227234" cy="489806"/>
          </a:xfrm>
        </p:spPr>
        <p:txBody>
          <a:bodyPr>
            <a:noAutofit/>
          </a:bodyPr>
          <a:lstStyle/>
          <a:p>
            <a:pPr algn="ctr" fontAlgn="auto">
              <a:spcAft>
                <a:spcPts val="0"/>
              </a:spcAft>
            </a:pPr>
            <a:r>
              <a:rPr lang="en-ZA" sz="3200" b="1" dirty="0">
                <a:solidFill>
                  <a:srgbClr val="C00000"/>
                </a:solidFill>
                <a:latin typeface="+mn-lt"/>
              </a:rPr>
              <a:t>The multi-sectoral nature of disaster risk reduction in SA</a:t>
            </a:r>
            <a:endParaRPr lang="en-ZA" sz="3200" b="1" dirty="0">
              <a:solidFill>
                <a:srgbClr val="C0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587141"/>
            <a:ext cx="12192000" cy="6606139"/>
          </a:xfrm>
        </p:spPr>
        <p:txBody>
          <a:bodyPr>
            <a:normAutofit/>
          </a:bodyPr>
          <a:lstStyle/>
          <a:p>
            <a:pPr marL="539750" lvl="1" indent="-539750" algn="just">
              <a:lnSpc>
                <a:spcPct val="120000"/>
              </a:lnSpc>
              <a:spcBef>
                <a:spcPts val="0"/>
              </a:spcBef>
              <a:buFont typeface="Wingdings" panose="05000000000000000000" pitchFamily="2" charset="2"/>
              <a:buChar char="§"/>
            </a:pPr>
            <a:r>
              <a:rPr lang="en-ZA" sz="2200" dirty="0"/>
              <a:t>The Act in sections 25, 38, 39, 52 and 53, places explicit responsibility on organs of state and municipalities, including provincial organs of state and municipalities and other institutional role players involved in disaster management for the development and implementation of disaster management plans.</a:t>
            </a:r>
          </a:p>
          <a:p>
            <a:pPr marL="539750" lvl="1" indent="-514350" algn="just">
              <a:lnSpc>
                <a:spcPct val="120000"/>
              </a:lnSpc>
              <a:spcBef>
                <a:spcPts val="0"/>
              </a:spcBef>
              <a:buFont typeface="Wingdings" panose="05000000000000000000" pitchFamily="2" charset="2"/>
              <a:buChar char="§"/>
            </a:pPr>
            <a:r>
              <a:rPr lang="en-GB" altLang="en-US" sz="2200" dirty="0">
                <a:solidFill>
                  <a:prstClr val="black"/>
                </a:solidFill>
              </a:rPr>
              <a:t>Each national organ of state must prepare a disaster management plan setting out amongst others its roles and responsibilities regarding prevention, mitigation, emergency response and post disaster recovery and rehabilitation.</a:t>
            </a:r>
          </a:p>
          <a:p>
            <a:pPr marL="539750" lvl="1" indent="-514350" algn="just">
              <a:lnSpc>
                <a:spcPct val="120000"/>
              </a:lnSpc>
              <a:spcBef>
                <a:spcPts val="0"/>
              </a:spcBef>
              <a:buFont typeface="Wingdings" panose="05000000000000000000" pitchFamily="2" charset="2"/>
              <a:buChar char="§"/>
            </a:pPr>
            <a:r>
              <a:rPr lang="en-GB" altLang="en-US" sz="2200" dirty="0">
                <a:solidFill>
                  <a:prstClr val="black"/>
                </a:solidFill>
              </a:rPr>
              <a:t>Each organ of state must also outline the capacity to fulfil these roles and responsibilities and contingency strategies and emergency procedures in the event of a disaster, including measures to finance these strategies in the disaster management plan.</a:t>
            </a:r>
          </a:p>
          <a:p>
            <a:pPr marL="539750" lvl="1" indent="-514350" algn="just">
              <a:lnSpc>
                <a:spcPct val="120000"/>
              </a:lnSpc>
              <a:spcBef>
                <a:spcPts val="0"/>
              </a:spcBef>
              <a:buFont typeface="Wingdings" panose="05000000000000000000" pitchFamily="2" charset="2"/>
              <a:buChar char="§"/>
            </a:pPr>
            <a:r>
              <a:rPr lang="en-GB" sz="2200" dirty="0"/>
              <a:t>These plans are based on the Risk Assessment processes that have been undertaken to determine the types of risks / hazards the plans are to address. </a:t>
            </a:r>
          </a:p>
          <a:p>
            <a:pPr marL="539750" lvl="1" indent="-514350" algn="just">
              <a:lnSpc>
                <a:spcPct val="120000"/>
              </a:lnSpc>
              <a:spcBef>
                <a:spcPts val="0"/>
              </a:spcBef>
              <a:buFont typeface="Wingdings" panose="05000000000000000000" pitchFamily="2" charset="2"/>
              <a:buChar char="§"/>
            </a:pPr>
            <a:r>
              <a:rPr lang="en-GB" altLang="en-US" sz="2200" dirty="0"/>
              <a:t>Additional to that is the Climate Change Adaptation strategy providing for the </a:t>
            </a:r>
            <a:r>
              <a:rPr lang="en-ZA" sz="2200" dirty="0"/>
              <a:t>developmentally-oriented approaches &amp; programmes that reduce disaster risks</a:t>
            </a:r>
            <a:r>
              <a:rPr lang="en-ZA" sz="2200" b="1" dirty="0"/>
              <a:t>.</a:t>
            </a:r>
          </a:p>
          <a:p>
            <a:pPr lvl="0" algn="just">
              <a:lnSpc>
                <a:spcPct val="150000"/>
              </a:lnSpc>
              <a:buFont typeface="Wingdings" panose="05000000000000000000" pitchFamily="2" charset="2"/>
              <a:buChar char="v"/>
            </a:pPr>
            <a:endParaRPr lang="en-ZA" sz="1800" dirty="0"/>
          </a:p>
          <a:p>
            <a:pPr lvl="0" algn="just">
              <a:lnSpc>
                <a:spcPct val="150000"/>
              </a:lnSpc>
              <a:buFont typeface="Wingdings" panose="05000000000000000000" pitchFamily="2" charset="2"/>
              <a:buChar char="v"/>
            </a:pPr>
            <a:endParaRPr lang="en-ZA" sz="1500" dirty="0">
              <a:solidFill>
                <a:prstClr val="black"/>
              </a:solidFill>
            </a:endParaRPr>
          </a:p>
          <a:p>
            <a:pPr marL="355600" indent="-355600" algn="just">
              <a:buFont typeface="Wingdings" panose="05000000000000000000" pitchFamily="2" charset="2"/>
              <a:buChar char="v"/>
            </a:pPr>
            <a:endParaRPr lang="en-ZA" sz="1500" dirty="0"/>
          </a:p>
          <a:p>
            <a:pPr marL="285750" indent="-285750" algn="just">
              <a:buFont typeface="Wingdings" panose="05000000000000000000" pitchFamily="2" charset="2"/>
              <a:buChar char="v"/>
              <a:defRPr/>
            </a:pPr>
            <a:endParaRPr lang="en-ZA" sz="15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38</a:t>
            </a:fld>
            <a:endParaRPr lang="en-US" altLang="en-US" dirty="0"/>
          </a:p>
        </p:txBody>
      </p:sp>
      <p:pic>
        <p:nvPicPr>
          <p:cNvPr id="7"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5540" y="-12492"/>
            <a:ext cx="1546459" cy="4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1009813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2" y="-12492"/>
            <a:ext cx="10227234" cy="599633"/>
          </a:xfrm>
        </p:spPr>
        <p:txBody>
          <a:bodyPr>
            <a:normAutofit/>
          </a:bodyPr>
          <a:lstStyle/>
          <a:p>
            <a:pPr algn="ctr" fontAlgn="auto">
              <a:spcAft>
                <a:spcPts val="0"/>
              </a:spcAft>
            </a:pPr>
            <a:r>
              <a:rPr lang="en-ZA" sz="3200" b="1" dirty="0">
                <a:solidFill>
                  <a:srgbClr val="C00000"/>
                </a:solidFill>
                <a:latin typeface="+mn-lt"/>
              </a:rPr>
              <a:t>The multi-sectoral nature of disaster risk reduction in SA</a:t>
            </a:r>
            <a:endParaRPr lang="en-ZA" sz="3200" b="1" dirty="0">
              <a:solidFill>
                <a:srgbClr val="C0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477315"/>
            <a:ext cx="12192000" cy="6407046"/>
          </a:xfrm>
        </p:spPr>
        <p:txBody>
          <a:bodyPr>
            <a:normAutofit/>
          </a:bodyPr>
          <a:lstStyle/>
          <a:p>
            <a:pPr marL="539750" lvl="1" indent="-514350" algn="just">
              <a:lnSpc>
                <a:spcPct val="120000"/>
              </a:lnSpc>
              <a:spcBef>
                <a:spcPts val="0"/>
              </a:spcBef>
              <a:buFont typeface="Wingdings" panose="05000000000000000000" pitchFamily="2" charset="2"/>
              <a:buChar char="§"/>
            </a:pPr>
            <a:r>
              <a:rPr lang="en-GB" altLang="en-US" sz="2200" dirty="0"/>
              <a:t>Each provincial and national sector department must fund DRR initiatives/ activities for disasters that affect its respective sector through institutionalisation and mainstreaming DRR within their programmes.</a:t>
            </a:r>
          </a:p>
          <a:p>
            <a:pPr marL="539750" lvl="1" indent="-514350" algn="just">
              <a:lnSpc>
                <a:spcPct val="120000"/>
              </a:lnSpc>
              <a:spcBef>
                <a:spcPts val="0"/>
              </a:spcBef>
              <a:buFont typeface="Wingdings" panose="05000000000000000000" pitchFamily="2" charset="2"/>
              <a:buChar char="§"/>
            </a:pPr>
            <a:r>
              <a:rPr lang="en-GB" altLang="en-US" sz="2200" dirty="0"/>
              <a:t>Municipalities must mainstream DRR in their Integrated Development Plans as well as their Spatial Development Frameworks.</a:t>
            </a:r>
          </a:p>
          <a:p>
            <a:pPr marL="539750" lvl="1" indent="-514350" algn="just">
              <a:lnSpc>
                <a:spcPct val="120000"/>
              </a:lnSpc>
              <a:spcBef>
                <a:spcPts val="0"/>
              </a:spcBef>
              <a:buFont typeface="Wingdings" panose="05000000000000000000" pitchFamily="2" charset="2"/>
              <a:buChar char="§"/>
            </a:pPr>
            <a:r>
              <a:rPr lang="en-GB" altLang="en-US" sz="2200" dirty="0"/>
              <a:t>The integration of DRR is one of the requirements for Municipal IDPs to be considered credible</a:t>
            </a:r>
            <a:r>
              <a:rPr lang="en-GB" altLang="en-US" sz="2200" dirty="0">
                <a:ea typeface="ＭＳ Ｐゴシック" panose="020B0600070205080204" pitchFamily="34" charset="-128"/>
              </a:rPr>
              <a:t>. </a:t>
            </a:r>
          </a:p>
          <a:p>
            <a:pPr marL="539750" lvl="1" indent="-514350" algn="just">
              <a:lnSpc>
                <a:spcPct val="120000"/>
              </a:lnSpc>
              <a:spcBef>
                <a:spcPts val="0"/>
              </a:spcBef>
              <a:buFont typeface="Wingdings" panose="05000000000000000000" pitchFamily="2" charset="2"/>
              <a:buChar char="§"/>
            </a:pPr>
            <a:r>
              <a:rPr lang="en-ZA" sz="2200" dirty="0"/>
              <a:t>In December 2015, the Disaster Management Act (57 of 2002) was amended to explicitly respond to climate change.</a:t>
            </a:r>
          </a:p>
          <a:p>
            <a:pPr marL="539750" lvl="1" indent="-514350" algn="just">
              <a:lnSpc>
                <a:spcPct val="120000"/>
              </a:lnSpc>
              <a:spcBef>
                <a:spcPts val="0"/>
              </a:spcBef>
              <a:buFont typeface="Wingdings" panose="05000000000000000000" pitchFamily="2" charset="2"/>
              <a:buChar char="§"/>
            </a:pPr>
            <a:r>
              <a:rPr lang="en-ZA" sz="2200" dirty="0"/>
              <a:t>As indicated above, the act requires each organ of state to prepare a disaster management plan, setting out the way in which the concept and principles of disaster management are to be applied in its functional area, including expected climate change impacts and risks. </a:t>
            </a:r>
          </a:p>
          <a:p>
            <a:pPr marL="539750" lvl="1" indent="-514350" algn="just">
              <a:lnSpc>
                <a:spcPct val="120000"/>
              </a:lnSpc>
              <a:spcBef>
                <a:spcPts val="0"/>
              </a:spcBef>
              <a:buFont typeface="Wingdings" panose="05000000000000000000" pitchFamily="2" charset="2"/>
              <a:buChar char="§"/>
            </a:pPr>
            <a:r>
              <a:rPr lang="en-ZA" sz="2200" dirty="0"/>
              <a:t>It further requires that the respective organs of state must indicate how they will invest in disaster risk reduction and climate change adaptation, including ecosystem and community based approaches. </a:t>
            </a:r>
          </a:p>
          <a:p>
            <a:pPr algn="just">
              <a:lnSpc>
                <a:spcPct val="100000"/>
              </a:lnSpc>
              <a:spcBef>
                <a:spcPts val="0"/>
              </a:spcBef>
              <a:buFont typeface="Wingdings" panose="05000000000000000000" pitchFamily="2" charset="2"/>
              <a:buChar char="§"/>
            </a:pPr>
            <a:endParaRPr lang="en-ZA" sz="2200" dirty="0"/>
          </a:p>
          <a:p>
            <a:pPr marL="0" indent="0" algn="just">
              <a:lnSpc>
                <a:spcPct val="150000"/>
              </a:lnSpc>
              <a:spcBef>
                <a:spcPts val="0"/>
              </a:spcBef>
              <a:buNone/>
            </a:pPr>
            <a:endParaRPr lang="en-ZA" sz="2200" dirty="0"/>
          </a:p>
          <a:p>
            <a:pPr lvl="0" algn="just">
              <a:lnSpc>
                <a:spcPct val="150000"/>
              </a:lnSpc>
              <a:buFont typeface="Wingdings" panose="05000000000000000000" pitchFamily="2" charset="2"/>
              <a:buChar char="v"/>
            </a:pPr>
            <a:endParaRPr lang="en-ZA" sz="1600" dirty="0"/>
          </a:p>
          <a:p>
            <a:pPr lvl="0" algn="just">
              <a:lnSpc>
                <a:spcPct val="150000"/>
              </a:lnSpc>
              <a:buFont typeface="Wingdings" panose="05000000000000000000" pitchFamily="2" charset="2"/>
              <a:buChar char="v"/>
            </a:pPr>
            <a:endParaRPr lang="en-ZA" sz="1500" dirty="0">
              <a:solidFill>
                <a:prstClr val="black"/>
              </a:solidFill>
            </a:endParaRPr>
          </a:p>
          <a:p>
            <a:pPr marL="355600" indent="-355600" algn="just">
              <a:buFont typeface="Wingdings" panose="05000000000000000000" pitchFamily="2" charset="2"/>
              <a:buChar char="v"/>
            </a:pPr>
            <a:endParaRPr lang="en-ZA" sz="1500" dirty="0"/>
          </a:p>
          <a:p>
            <a:pPr marL="285750" indent="-285750" algn="just">
              <a:buFont typeface="Wingdings" panose="05000000000000000000" pitchFamily="2" charset="2"/>
              <a:buChar char="v"/>
              <a:defRPr/>
            </a:pPr>
            <a:endParaRPr lang="en-ZA" sz="15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39</a:t>
            </a:fld>
            <a:endParaRPr lang="en-US" altLang="en-US" dirty="0"/>
          </a:p>
        </p:txBody>
      </p:sp>
      <p:pic>
        <p:nvPicPr>
          <p:cNvPr id="7"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5540" y="-12492"/>
            <a:ext cx="1546459" cy="4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112450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9143" y="365126"/>
            <a:ext cx="10515600" cy="1107199"/>
          </a:xfrm>
        </p:spPr>
        <p:txBody>
          <a:bodyPr/>
          <a:lstStyle/>
          <a:p>
            <a:pPr algn="l"/>
            <a:r>
              <a:rPr lang="en-ZA" sz="3200" dirty="0">
                <a:solidFill>
                  <a:srgbClr val="C00000"/>
                </a:solidFill>
                <a:latin typeface="+mn-lt"/>
              </a:rPr>
              <a:t>Context: Disaster Management in SA</a:t>
            </a:r>
          </a:p>
        </p:txBody>
      </p:sp>
      <p:sp>
        <p:nvSpPr>
          <p:cNvPr id="4" name="Content Placeholder 3"/>
          <p:cNvSpPr>
            <a:spLocks noGrp="1"/>
          </p:cNvSpPr>
          <p:nvPr>
            <p:ph idx="1"/>
          </p:nvPr>
        </p:nvSpPr>
        <p:spPr>
          <a:xfrm>
            <a:off x="1060829" y="1472325"/>
            <a:ext cx="10333914" cy="4486274"/>
          </a:xfrm>
        </p:spPr>
        <p:txBody>
          <a:bodyPr/>
          <a:lstStyle/>
          <a:p>
            <a:pPr marL="342900" indent="-342900" algn="just">
              <a:buFont typeface="Wingdings" panose="05000000000000000000" pitchFamily="2" charset="2"/>
              <a:buChar char="q"/>
              <a:defRPr/>
            </a:pPr>
            <a:r>
              <a:rPr lang="en-GB" sz="2400" dirty="0">
                <a:latin typeface="+mn-lt"/>
              </a:rPr>
              <a:t>Disaster Management (DM) in SA consists of cross-cutting facets policy and implementation measures that require the participation of a host of sectors and disciplines not only from within the spheres of government (national, provincial and local) but involving the private sector, civil society, NGOs, CBOs, research institutions &amp; institutions of higher learning, to name but a few.</a:t>
            </a:r>
          </a:p>
          <a:p>
            <a:pPr marL="342900" indent="-342900" algn="just">
              <a:buFont typeface="Wingdings" panose="05000000000000000000" pitchFamily="2" charset="2"/>
              <a:buChar char="q"/>
              <a:defRPr/>
            </a:pPr>
            <a:endParaRPr lang="en-GB" sz="2400" dirty="0">
              <a:latin typeface="+mn-lt"/>
            </a:endParaRPr>
          </a:p>
          <a:p>
            <a:pPr marL="342900" indent="-342900" algn="just">
              <a:buFont typeface="Wingdings" panose="05000000000000000000" pitchFamily="2" charset="2"/>
              <a:buChar char="q"/>
              <a:defRPr/>
            </a:pPr>
            <a:r>
              <a:rPr lang="en-GB" sz="2400" dirty="0">
                <a:latin typeface="+mn-lt"/>
              </a:rPr>
              <a:t>The cornerstone of successful and effective DM is the integration and coordination of all these role-players and their activities into a holistic system aimed at disaster risk reduction </a:t>
            </a:r>
          </a:p>
          <a:p>
            <a:pPr marL="0" indent="0" algn="r">
              <a:buNone/>
              <a:defRPr/>
            </a:pPr>
            <a:r>
              <a:rPr lang="en-GB" sz="2400" dirty="0">
                <a:latin typeface="+mn-lt"/>
              </a:rPr>
              <a:t>(Adopted from Van Niekerk, 2006:96). </a:t>
            </a:r>
            <a:endParaRPr lang="en-US" sz="2400" dirty="0">
              <a:latin typeface="+mn-lt"/>
              <a:ea typeface="ＭＳ Ｐゴシック" pitchFamily="-112" charset="-128"/>
              <a:cs typeface="Arial" charset="0"/>
            </a:endParaRPr>
          </a:p>
          <a:p>
            <a:pPr lvl="0" algn="just">
              <a:lnSpc>
                <a:spcPct val="150000"/>
              </a:lnSpc>
              <a:defRPr/>
            </a:pPr>
            <a:endParaRPr lang="en-US" sz="2400" dirty="0">
              <a:latin typeface="+mn-lt"/>
              <a:ea typeface="ＭＳ Ｐゴシック" pitchFamily="-112" charset="-128"/>
              <a:cs typeface="Arial" charset="0"/>
            </a:endParaRPr>
          </a:p>
          <a:p>
            <a:endParaRPr lang="en-ZA" dirty="0"/>
          </a:p>
        </p:txBody>
      </p:sp>
      <p:sp>
        <p:nvSpPr>
          <p:cNvPr id="2" name="Slide Number Placeholder 1"/>
          <p:cNvSpPr>
            <a:spLocks noGrp="1"/>
          </p:cNvSpPr>
          <p:nvPr>
            <p:ph type="sldNum" sz="quarter" idx="11"/>
          </p:nvPr>
        </p:nvSpPr>
        <p:spPr/>
        <p:txBody>
          <a:bodyPr/>
          <a:lstStyle/>
          <a:p>
            <a:pPr defTabSz="457200" eaLnBrk="0" fontAlgn="base" hangingPunct="0">
              <a:spcBef>
                <a:spcPct val="0"/>
              </a:spcBef>
              <a:spcAft>
                <a:spcPct val="0"/>
              </a:spcAft>
              <a:defRPr/>
            </a:pPr>
            <a:fld id="{C5578033-D428-45BB-9C79-3E7DBC5B57B1}" type="slidenum">
              <a:rPr lang="en-ZA">
                <a:solidFill>
                  <a:prstClr val="black"/>
                </a:solidFill>
                <a:latin typeface="Arial" panose="020B0604020202020204" pitchFamily="34" charset="0"/>
                <a:ea typeface="ＭＳ Ｐゴシック" pitchFamily="34" charset="-128"/>
              </a:rPr>
              <a:pPr defTabSz="457200" eaLnBrk="0" fontAlgn="base" hangingPunct="0">
                <a:spcBef>
                  <a:spcPct val="0"/>
                </a:spcBef>
                <a:spcAft>
                  <a:spcPct val="0"/>
                </a:spcAft>
                <a:defRPr/>
              </a:pPr>
              <a:t>4</a:t>
            </a:fld>
            <a:endParaRPr lang="en-ZA">
              <a:solidFill>
                <a:prstClr val="black"/>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953891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2" y="-12492"/>
            <a:ext cx="10227234" cy="599633"/>
          </a:xfrm>
        </p:spPr>
        <p:txBody>
          <a:bodyPr>
            <a:normAutofit/>
          </a:bodyPr>
          <a:lstStyle/>
          <a:p>
            <a:pPr algn="ctr" fontAlgn="auto">
              <a:spcAft>
                <a:spcPts val="0"/>
              </a:spcAft>
            </a:pPr>
            <a:r>
              <a:rPr lang="en-ZA" sz="3200" b="1" dirty="0">
                <a:solidFill>
                  <a:srgbClr val="C00000"/>
                </a:solidFill>
                <a:latin typeface="+mn-lt"/>
              </a:rPr>
              <a:t>The multi-sectoral nature of disaster risk reduction in SA</a:t>
            </a:r>
            <a:endParaRPr lang="en-ZA" sz="3200" b="1" dirty="0">
              <a:solidFill>
                <a:srgbClr val="C0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587141"/>
            <a:ext cx="12192000" cy="6297219"/>
          </a:xfrm>
        </p:spPr>
        <p:txBody>
          <a:bodyPr>
            <a:normAutofit lnSpcReduction="10000"/>
          </a:bodyPr>
          <a:lstStyle/>
          <a:p>
            <a:pPr lvl="0" algn="just">
              <a:lnSpc>
                <a:spcPct val="150000"/>
              </a:lnSpc>
              <a:spcBef>
                <a:spcPts val="0"/>
              </a:spcBef>
              <a:buFont typeface="Wingdings" panose="05000000000000000000" pitchFamily="2" charset="2"/>
              <a:buChar char="§"/>
            </a:pPr>
            <a:r>
              <a:rPr lang="en-ZA" sz="2200" dirty="0">
                <a:solidFill>
                  <a:prstClr val="black"/>
                </a:solidFill>
              </a:rPr>
              <a:t>DEA (now DEFF), NDMC and other branches within </a:t>
            </a:r>
            <a:r>
              <a:rPr lang="en-ZA" sz="2200" dirty="0" err="1">
                <a:solidFill>
                  <a:prstClr val="black"/>
                </a:solidFill>
              </a:rPr>
              <a:t>CoGTA</a:t>
            </a:r>
            <a:r>
              <a:rPr lang="en-ZA" sz="2200" dirty="0">
                <a:solidFill>
                  <a:prstClr val="black"/>
                </a:solidFill>
              </a:rPr>
              <a:t> have recognised the need for a more coordinated and integrated response, to ensure the alignment between disaster management and climate change adaptation within disaster management plans.</a:t>
            </a:r>
          </a:p>
          <a:p>
            <a:pPr lvl="0" algn="just">
              <a:lnSpc>
                <a:spcPct val="150000"/>
              </a:lnSpc>
              <a:spcBef>
                <a:spcPts val="0"/>
              </a:spcBef>
              <a:buFont typeface="Wingdings" panose="05000000000000000000" pitchFamily="2" charset="2"/>
              <a:buChar char="§"/>
            </a:pPr>
            <a:r>
              <a:rPr lang="en-ZA" sz="2200" dirty="0">
                <a:solidFill>
                  <a:prstClr val="black"/>
                </a:solidFill>
              </a:rPr>
              <a:t>This process will also ensure that extreme weather events are also analysed from a climate perspective and eventually contribute to understanding the effectiveness of adaptation responses towards a being climate resilient society.</a:t>
            </a:r>
          </a:p>
          <a:p>
            <a:pPr lvl="0" algn="just">
              <a:lnSpc>
                <a:spcPct val="150000"/>
              </a:lnSpc>
              <a:spcBef>
                <a:spcPts val="0"/>
              </a:spcBef>
              <a:buFont typeface="Wingdings" panose="05000000000000000000" pitchFamily="2" charset="2"/>
              <a:buChar char="§"/>
            </a:pPr>
            <a:r>
              <a:rPr lang="en-ZA" sz="2200" dirty="0">
                <a:solidFill>
                  <a:prstClr val="black"/>
                </a:solidFill>
              </a:rPr>
              <a:t>Disaster management plans must incorporate elements of preparedness, response and recovery which are appropriate to the respective functional areas of different organs of state. </a:t>
            </a:r>
          </a:p>
          <a:p>
            <a:pPr lvl="0" algn="just">
              <a:lnSpc>
                <a:spcPct val="150000"/>
              </a:lnSpc>
              <a:spcBef>
                <a:spcPts val="0"/>
              </a:spcBef>
              <a:buFont typeface="Wingdings" panose="05000000000000000000" pitchFamily="2" charset="2"/>
              <a:buChar char="§"/>
            </a:pPr>
            <a:r>
              <a:rPr lang="en-ZA" sz="2200" dirty="0"/>
              <a:t>By developing and applying disaster risk reduction measures at the same time, the likelihood of repeated disaster event is reduced.</a:t>
            </a:r>
          </a:p>
          <a:p>
            <a:pPr lvl="0" algn="just">
              <a:lnSpc>
                <a:spcPct val="150000"/>
              </a:lnSpc>
              <a:spcBef>
                <a:spcPts val="0"/>
              </a:spcBef>
              <a:buFont typeface="Wingdings" panose="05000000000000000000" pitchFamily="2" charset="2"/>
              <a:buChar char="§"/>
            </a:pPr>
            <a:r>
              <a:rPr lang="en-ZA" sz="2200" dirty="0"/>
              <a:t>Respective functional areas of different organs of state must develop and submit to the NDMC, contingency plans that outline preparedness, response and recovery measures to deal with different types of major or extreme weather events.</a:t>
            </a:r>
          </a:p>
          <a:p>
            <a:pPr algn="just">
              <a:lnSpc>
                <a:spcPct val="150000"/>
              </a:lnSpc>
              <a:spcBef>
                <a:spcPts val="0"/>
              </a:spcBef>
              <a:buFont typeface="Wingdings" panose="05000000000000000000" pitchFamily="2" charset="2"/>
              <a:buChar char="§"/>
            </a:pPr>
            <a:endParaRPr lang="en-GB" sz="2000" dirty="0"/>
          </a:p>
          <a:p>
            <a:pPr algn="just">
              <a:lnSpc>
                <a:spcPct val="150000"/>
              </a:lnSpc>
              <a:buFont typeface="Wingdings" panose="05000000000000000000" pitchFamily="2" charset="2"/>
              <a:buChar char="§"/>
            </a:pPr>
            <a:endParaRPr lang="en-ZA" sz="2000" dirty="0"/>
          </a:p>
          <a:p>
            <a:pPr marL="355600" indent="-355600" algn="just">
              <a:buFont typeface="Wingdings" panose="05000000000000000000" pitchFamily="2" charset="2"/>
              <a:buChar char="v"/>
            </a:pPr>
            <a:endParaRPr lang="en-ZA" sz="1500" dirty="0"/>
          </a:p>
          <a:p>
            <a:pPr marL="285750" indent="-285750" algn="just">
              <a:buFont typeface="Wingdings" panose="05000000000000000000" pitchFamily="2" charset="2"/>
              <a:buChar char="v"/>
              <a:defRPr/>
            </a:pPr>
            <a:endParaRPr lang="en-ZA" sz="15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40</a:t>
            </a:fld>
            <a:endParaRPr lang="en-US" altLang="en-US" dirty="0"/>
          </a:p>
        </p:txBody>
      </p:sp>
      <p:pic>
        <p:nvPicPr>
          <p:cNvPr id="7"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5540" y="-12492"/>
            <a:ext cx="1546459" cy="4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3411874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48679"/>
          </a:xfrm>
        </p:spPr>
        <p:txBody>
          <a:bodyPr>
            <a:normAutofit/>
          </a:bodyPr>
          <a:lstStyle/>
          <a:p>
            <a:r>
              <a:rPr lang="en-ZA" dirty="0">
                <a:solidFill>
                  <a:srgbClr val="C00000"/>
                </a:solidFill>
              </a:rPr>
              <a:t>Plans to elevate the coordination of disaster risk reduction activities in SA</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41</a:t>
            </a:fld>
            <a:endParaRPr lang="en-US" altLang="en-US" dirty="0"/>
          </a:p>
        </p:txBody>
      </p:sp>
      <p:sp>
        <p:nvSpPr>
          <p:cNvPr id="4" name="Content Placeholder 3"/>
          <p:cNvSpPr>
            <a:spLocks noGrp="1"/>
          </p:cNvSpPr>
          <p:nvPr>
            <p:ph sz="quarter" idx="13"/>
          </p:nvPr>
        </p:nvSpPr>
        <p:spPr>
          <a:xfrm>
            <a:off x="0" y="685205"/>
            <a:ext cx="12192000" cy="6538555"/>
          </a:xfrm>
        </p:spPr>
        <p:txBody>
          <a:bodyPr>
            <a:normAutofit fontScale="25000" lnSpcReduction="20000"/>
          </a:bodyPr>
          <a:lstStyle/>
          <a:p>
            <a:pPr algn="just">
              <a:lnSpc>
                <a:spcPct val="150000"/>
              </a:lnSpc>
              <a:spcBef>
                <a:spcPts val="0"/>
              </a:spcBef>
              <a:buFont typeface="Wingdings" panose="05000000000000000000" pitchFamily="2" charset="2"/>
              <a:buChar char="§"/>
            </a:pPr>
            <a:r>
              <a:rPr lang="en-ZA" sz="7200" dirty="0">
                <a:latin typeface="+mn-lt"/>
              </a:rPr>
              <a:t>The NDMC has observed with concern that plans are not submitted as expected by all relevant stakeholder. </a:t>
            </a:r>
          </a:p>
          <a:p>
            <a:pPr algn="just">
              <a:lnSpc>
                <a:spcPct val="100000"/>
              </a:lnSpc>
              <a:spcBef>
                <a:spcPts val="0"/>
              </a:spcBef>
              <a:buFont typeface="Wingdings" panose="05000000000000000000" pitchFamily="2" charset="2"/>
              <a:buChar char="§"/>
            </a:pPr>
            <a:endParaRPr lang="en-ZA" sz="7200" dirty="0">
              <a:latin typeface="+mn-lt"/>
              <a:cs typeface="Calibri" panose="020F0502020204030204" pitchFamily="34" charset="0"/>
            </a:endParaRPr>
          </a:p>
          <a:p>
            <a:pPr algn="just">
              <a:lnSpc>
                <a:spcPct val="150000"/>
              </a:lnSpc>
              <a:spcBef>
                <a:spcPts val="0"/>
              </a:spcBef>
              <a:buFont typeface="Wingdings" panose="05000000000000000000" pitchFamily="2" charset="2"/>
              <a:buChar char="§"/>
            </a:pPr>
            <a:r>
              <a:rPr lang="en-ZA" sz="7200" dirty="0">
                <a:latin typeface="+mn-lt"/>
              </a:rPr>
              <a:t>In this regard, the National Disaster Management Planning Technical Task Team has been established to facilitate and coordinate the development of disaster management plans and hazard-specific contingency plans across all spheres of government.</a:t>
            </a:r>
          </a:p>
          <a:p>
            <a:pPr algn="just">
              <a:lnSpc>
                <a:spcPct val="150000"/>
              </a:lnSpc>
              <a:spcBef>
                <a:spcPts val="0"/>
              </a:spcBef>
              <a:buFont typeface="Wingdings" panose="05000000000000000000" pitchFamily="2" charset="2"/>
              <a:buChar char="§"/>
            </a:pPr>
            <a:endParaRPr lang="en-ZA" sz="7200" dirty="0">
              <a:latin typeface="+mn-lt"/>
            </a:endParaRPr>
          </a:p>
          <a:p>
            <a:pPr algn="just">
              <a:lnSpc>
                <a:spcPct val="150000"/>
              </a:lnSpc>
              <a:spcBef>
                <a:spcPts val="0"/>
              </a:spcBef>
              <a:buFont typeface="Wingdings" panose="05000000000000000000" pitchFamily="2" charset="2"/>
              <a:buChar char="§"/>
            </a:pPr>
            <a:r>
              <a:rPr lang="en-ZA" sz="7200" dirty="0">
                <a:latin typeface="+mn-lt"/>
              </a:rPr>
              <a:t>This Technical Task Team provides a platform for disaster management practitioners at national and provincial level to consult one another on all activities relating to disaster management planning that promotes DRR.</a:t>
            </a:r>
          </a:p>
          <a:p>
            <a:pPr algn="just">
              <a:lnSpc>
                <a:spcPct val="100000"/>
              </a:lnSpc>
              <a:spcBef>
                <a:spcPts val="0"/>
              </a:spcBef>
              <a:buFont typeface="Wingdings" panose="05000000000000000000" pitchFamily="2" charset="2"/>
              <a:buChar char="§"/>
            </a:pPr>
            <a:endParaRPr lang="en-ZA" sz="7200" dirty="0">
              <a:latin typeface="+mn-lt"/>
            </a:endParaRPr>
          </a:p>
          <a:p>
            <a:pPr algn="just">
              <a:lnSpc>
                <a:spcPct val="150000"/>
              </a:lnSpc>
              <a:spcBef>
                <a:spcPts val="0"/>
              </a:spcBef>
              <a:buFont typeface="Wingdings" panose="05000000000000000000" pitchFamily="2" charset="2"/>
              <a:buChar char="§"/>
            </a:pPr>
            <a:r>
              <a:rPr lang="en-ZA" sz="7200" dirty="0">
                <a:latin typeface="+mn-lt"/>
              </a:rPr>
              <a:t>It is expected that through the PDMCs, the provinces and municipalities will establish similar Technical Task Teams.</a:t>
            </a:r>
          </a:p>
          <a:p>
            <a:pPr algn="just">
              <a:lnSpc>
                <a:spcPct val="150000"/>
              </a:lnSpc>
              <a:spcBef>
                <a:spcPts val="0"/>
              </a:spcBef>
              <a:buFont typeface="Wingdings" panose="05000000000000000000" pitchFamily="2" charset="2"/>
              <a:buChar char="§"/>
            </a:pPr>
            <a:endParaRPr lang="en-ZA" sz="7200" dirty="0">
              <a:latin typeface="+mn-lt"/>
            </a:endParaRPr>
          </a:p>
          <a:p>
            <a:pPr algn="just">
              <a:lnSpc>
                <a:spcPct val="150000"/>
              </a:lnSpc>
              <a:spcBef>
                <a:spcPts val="0"/>
              </a:spcBef>
              <a:buFont typeface="Wingdings" panose="05000000000000000000" pitchFamily="2" charset="2"/>
              <a:buChar char="§"/>
            </a:pPr>
            <a:r>
              <a:rPr lang="en-ZA" sz="7200" dirty="0">
                <a:latin typeface="+mn-lt"/>
              </a:rPr>
              <a:t>Furthermore, the NDMC is coordinating and working with all role-players and technical experts such as municipal Architects, Engineers &amp; Urban Planners to ensure that:</a:t>
            </a:r>
          </a:p>
          <a:p>
            <a:pPr marL="0" indent="0" algn="just">
              <a:lnSpc>
                <a:spcPct val="150000"/>
              </a:lnSpc>
              <a:spcBef>
                <a:spcPts val="0"/>
              </a:spcBef>
              <a:buNone/>
            </a:pPr>
            <a:endParaRPr lang="en-ZA" sz="7200" dirty="0">
              <a:latin typeface="+mn-lt"/>
            </a:endParaRPr>
          </a:p>
          <a:p>
            <a:pPr marL="514350" lvl="1" indent="-171450" algn="just">
              <a:lnSpc>
                <a:spcPct val="150000"/>
              </a:lnSpc>
              <a:spcBef>
                <a:spcPts val="0"/>
              </a:spcBef>
              <a:buFont typeface="Wingdings" panose="05000000000000000000" pitchFamily="2" charset="2"/>
              <a:buChar char="ü"/>
            </a:pPr>
            <a:r>
              <a:rPr lang="en-ZA" sz="7200" dirty="0">
                <a:latin typeface="+mn-lt"/>
              </a:rPr>
              <a:t>Building Regulations, Structural Design Guidelines and Urban Planning Guidelines are followed when working the land/environment.</a:t>
            </a:r>
          </a:p>
          <a:p>
            <a:pPr marL="514350" lvl="1" indent="-171450" algn="just">
              <a:lnSpc>
                <a:spcPct val="150000"/>
              </a:lnSpc>
              <a:spcBef>
                <a:spcPts val="0"/>
              </a:spcBef>
              <a:buFont typeface="Wingdings" panose="05000000000000000000" pitchFamily="2" charset="2"/>
              <a:buChar char="ü"/>
            </a:pPr>
            <a:r>
              <a:rPr lang="en-ZA" sz="7200" dirty="0">
                <a:latin typeface="+mn-lt"/>
              </a:rPr>
              <a:t>Zoning and Land-use restrictions are also key and should be enforced through by-laws</a:t>
            </a:r>
          </a:p>
          <a:p>
            <a:pPr marL="0" indent="0" algn="just">
              <a:lnSpc>
                <a:spcPct val="150000"/>
              </a:lnSpc>
              <a:spcBef>
                <a:spcPts val="0"/>
              </a:spcBef>
              <a:buNone/>
            </a:pPr>
            <a:endParaRPr lang="en-ZA" sz="7200" dirty="0">
              <a:latin typeface="+mn-lt"/>
            </a:endParaRPr>
          </a:p>
        </p:txBody>
      </p:sp>
    </p:spTree>
    <p:extLst>
      <p:ext uri="{BB962C8B-B14F-4D97-AF65-F5344CB8AC3E}">
        <p14:creationId xmlns:p14="http://schemas.microsoft.com/office/powerpoint/2010/main" val="3714448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
            <a:ext cx="12390120" cy="548679"/>
          </a:xfrm>
        </p:spPr>
        <p:txBody>
          <a:bodyPr>
            <a:noAutofit/>
          </a:bodyPr>
          <a:lstStyle/>
          <a:p>
            <a:r>
              <a:rPr lang="en-ZA" sz="3200" dirty="0">
                <a:solidFill>
                  <a:srgbClr val="C00000"/>
                </a:solidFill>
                <a:latin typeface="+mn-lt"/>
              </a:rPr>
              <a:t>Plans to elevate the coordination of DRR activities in SA</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42</a:t>
            </a:fld>
            <a:endParaRPr lang="en-US" altLang="en-US" dirty="0"/>
          </a:p>
        </p:txBody>
      </p:sp>
      <p:sp>
        <p:nvSpPr>
          <p:cNvPr id="4" name="Content Placeholder 3"/>
          <p:cNvSpPr>
            <a:spLocks noGrp="1"/>
          </p:cNvSpPr>
          <p:nvPr>
            <p:ph sz="quarter" idx="13"/>
          </p:nvPr>
        </p:nvSpPr>
        <p:spPr>
          <a:xfrm>
            <a:off x="0" y="685205"/>
            <a:ext cx="12192000" cy="6172795"/>
          </a:xfrm>
        </p:spPr>
        <p:txBody>
          <a:bodyPr>
            <a:noAutofit/>
          </a:bodyPr>
          <a:lstStyle/>
          <a:p>
            <a:pPr>
              <a:lnSpc>
                <a:spcPct val="150000"/>
              </a:lnSpc>
              <a:spcBef>
                <a:spcPts val="0"/>
              </a:spcBef>
              <a:buFont typeface="Wingdings" panose="05000000000000000000" pitchFamily="2" charset="2"/>
              <a:buChar char="§"/>
            </a:pPr>
            <a:r>
              <a:rPr lang="en-ZA" dirty="0">
                <a:latin typeface="Calibri" panose="020F0502020204030204" pitchFamily="34" charset="0"/>
                <a:cs typeface="Calibri" panose="020F0502020204030204" pitchFamily="34" charset="0"/>
              </a:rPr>
              <a:t>An Integrated approach by all role players is key in order to create disaster resistant and resilient rural and urban environments. </a:t>
            </a:r>
          </a:p>
          <a:p>
            <a:pPr>
              <a:lnSpc>
                <a:spcPct val="150000"/>
              </a:lnSpc>
              <a:spcBef>
                <a:spcPts val="0"/>
              </a:spcBef>
              <a:buFont typeface="Wingdings" panose="05000000000000000000" pitchFamily="2" charset="2"/>
              <a:buChar char="§"/>
            </a:pPr>
            <a:r>
              <a:rPr lang="en-ZA" dirty="0">
                <a:latin typeface="Calibri" panose="020F0502020204030204" pitchFamily="34" charset="0"/>
                <a:cs typeface="Calibri" panose="020F0502020204030204" pitchFamily="34" charset="0"/>
              </a:rPr>
              <a:t>This requires an incorporation of  disaster risk reduction science into the urban planning, engineering and architectural fields. </a:t>
            </a:r>
          </a:p>
          <a:p>
            <a:pPr>
              <a:lnSpc>
                <a:spcPct val="150000"/>
              </a:lnSpc>
              <a:spcBef>
                <a:spcPts val="0"/>
              </a:spcBef>
              <a:buFont typeface="Wingdings" panose="05000000000000000000" pitchFamily="2" charset="2"/>
              <a:buChar char="§"/>
            </a:pPr>
            <a:r>
              <a:rPr lang="en-ZA" dirty="0">
                <a:latin typeface="Calibri" panose="020F0502020204030204" pitchFamily="34" charset="0"/>
                <a:cs typeface="Calibri" panose="020F0502020204030204" pitchFamily="34" charset="0"/>
              </a:rPr>
              <a:t>There is a need for all role-players to work with municipalities to ensure that the environment/land is utilised in a way that influences components that contribute to disaster risk, and in doing so, reduces the overall disaster risk in (urban/built) environments.</a:t>
            </a:r>
          </a:p>
          <a:p>
            <a:pPr>
              <a:lnSpc>
                <a:spcPct val="150000"/>
              </a:lnSpc>
              <a:spcBef>
                <a:spcPts val="0"/>
              </a:spcBef>
              <a:buFont typeface="Wingdings" panose="05000000000000000000" pitchFamily="2" charset="2"/>
              <a:buChar char="§"/>
            </a:pPr>
            <a:r>
              <a:rPr lang="en-ZA" dirty="0">
                <a:latin typeface="Calibri" panose="020F0502020204030204" pitchFamily="34" charset="0"/>
                <a:cs typeface="Calibri" panose="020F0502020204030204" pitchFamily="34" charset="0"/>
              </a:rPr>
              <a:t>The National Disaster Management Framework, 2005 calls for creation of awareness, promotion of a culture of risk avoidance and establishment of good media relations.</a:t>
            </a:r>
          </a:p>
          <a:p>
            <a:pPr>
              <a:lnSpc>
                <a:spcPct val="150000"/>
              </a:lnSpc>
              <a:spcBef>
                <a:spcPts val="0"/>
              </a:spcBef>
              <a:buFont typeface="Wingdings" panose="05000000000000000000" pitchFamily="2" charset="2"/>
              <a:buChar char="§"/>
            </a:pPr>
            <a:r>
              <a:rPr lang="en-ZA" dirty="0">
                <a:latin typeface="Calibri" panose="020F0502020204030204" pitchFamily="34" charset="0"/>
                <a:cs typeface="Calibri" panose="020F0502020204030204" pitchFamily="34" charset="0"/>
              </a:rPr>
              <a:t>Community leaders need to be aware of different hazards in their areas, which if not addressed could result in disasters.</a:t>
            </a:r>
          </a:p>
          <a:p>
            <a:pPr>
              <a:lnSpc>
                <a:spcPct val="150000"/>
              </a:lnSpc>
              <a:spcBef>
                <a:spcPts val="0"/>
              </a:spcBef>
              <a:buFont typeface="Wingdings" panose="05000000000000000000" pitchFamily="2" charset="2"/>
              <a:buChar char="§"/>
            </a:pPr>
            <a:r>
              <a:rPr lang="en-ZA" dirty="0">
                <a:latin typeface="Calibri" panose="020F0502020204030204" pitchFamily="34" charset="0"/>
                <a:cs typeface="Calibri" panose="020F0502020204030204" pitchFamily="34" charset="0"/>
              </a:rPr>
              <a:t>Empowered Leadership will be able to make informed decisions when managing areas under their jurisdiction and further encourage risk avoidance behaviour in communities.   </a:t>
            </a:r>
          </a:p>
          <a:p>
            <a:pPr>
              <a:lnSpc>
                <a:spcPct val="150000"/>
              </a:lnSpc>
              <a:spcBef>
                <a:spcPts val="0"/>
              </a:spcBef>
              <a:buFont typeface="Wingdings" panose="05000000000000000000" pitchFamily="2" charset="2"/>
              <a:buChar char="§"/>
            </a:pPr>
            <a:r>
              <a:rPr lang="en-ZA" dirty="0">
                <a:latin typeface="Calibri" panose="020F0502020204030204" pitchFamily="34" charset="0"/>
                <a:cs typeface="Calibri" panose="020F0502020204030204" pitchFamily="34" charset="0"/>
              </a:rPr>
              <a:t>The use of indigenous knowledge to prepare and mitigate against disasters is also key.</a:t>
            </a:r>
            <a:endParaRPr lang="en-GB" dirty="0">
              <a:latin typeface="Calibri" panose="020F0502020204030204" pitchFamily="34" charset="0"/>
              <a:cs typeface="Calibri" panose="020F0502020204030204" pitchFamily="34" charset="0"/>
            </a:endParaRPr>
          </a:p>
          <a:p>
            <a:pPr marL="355600" indent="-355600" algn="just">
              <a:lnSpc>
                <a:spcPct val="150000"/>
              </a:lnSpc>
              <a:spcBef>
                <a:spcPts val="0"/>
              </a:spcBef>
              <a:buFont typeface="Wingdings" panose="05000000000000000000" pitchFamily="2" charset="2"/>
              <a:buChar char="v"/>
            </a:pPr>
            <a:endParaRPr lang="en-ZA" dirty="0">
              <a:latin typeface="Calibri" panose="020F0502020204030204" pitchFamily="34" charset="0"/>
              <a:cs typeface="Calibri" panose="020F0502020204030204" pitchFamily="34" charset="0"/>
            </a:endParaRPr>
          </a:p>
          <a:p>
            <a:pPr marL="0" indent="0" algn="just">
              <a:lnSpc>
                <a:spcPct val="150000"/>
              </a:lnSpc>
              <a:spcBef>
                <a:spcPts val="0"/>
              </a:spcBef>
              <a:buNone/>
            </a:pPr>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856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01"/>
            <a:ext cx="12192000" cy="673767"/>
          </a:xfrm>
        </p:spPr>
        <p:txBody>
          <a:bodyPr>
            <a:normAutofit/>
          </a:bodyPr>
          <a:lstStyle/>
          <a:p>
            <a:pPr algn="ctr"/>
            <a:r>
              <a:rPr lang="en-ZA" sz="3200" b="1" dirty="0">
                <a:solidFill>
                  <a:srgbClr val="C00000"/>
                </a:solidFill>
                <a:latin typeface="Calibri" panose="020F0502020204030204" pitchFamily="34" charset="0"/>
              </a:rPr>
              <a:t>Conclusion</a:t>
            </a:r>
          </a:p>
        </p:txBody>
      </p:sp>
      <p:sp>
        <p:nvSpPr>
          <p:cNvPr id="3" name="Content Placeholder 2"/>
          <p:cNvSpPr>
            <a:spLocks noGrp="1"/>
          </p:cNvSpPr>
          <p:nvPr>
            <p:ph idx="1"/>
          </p:nvPr>
        </p:nvSpPr>
        <p:spPr>
          <a:xfrm>
            <a:off x="137159" y="1249680"/>
            <a:ext cx="11734801" cy="5395930"/>
          </a:xfrm>
        </p:spPr>
        <p:txBody>
          <a:bodyPr>
            <a:normAutofit/>
          </a:bodyPr>
          <a:lstStyle/>
          <a:p>
            <a:pPr algn="just">
              <a:buFont typeface="Wingdings" panose="05000000000000000000" pitchFamily="2" charset="2"/>
              <a:buChar char="§"/>
            </a:pPr>
            <a:r>
              <a:rPr lang="en-ZA" sz="2400" dirty="0">
                <a:latin typeface="Calibri" panose="020F0502020204030204" pitchFamily="34" charset="0"/>
                <a:cs typeface="Calibri" panose="020F0502020204030204" pitchFamily="34" charset="0"/>
              </a:rPr>
              <a:t>While legislative frameworks are important, effective implementation remains the paramount challenge. </a:t>
            </a:r>
          </a:p>
          <a:p>
            <a:pPr algn="just">
              <a:buFont typeface="Wingdings" panose="05000000000000000000" pitchFamily="2" charset="2"/>
              <a:buChar char="§"/>
            </a:pPr>
            <a:r>
              <a:rPr lang="en-ZA" sz="2400" dirty="0">
                <a:latin typeface="Calibri" panose="020F0502020204030204" pitchFamily="34" charset="0"/>
                <a:cs typeface="Calibri" panose="020F0502020204030204" pitchFamily="34" charset="0"/>
              </a:rPr>
              <a:t>Disaster risk reduction is not a theoretical or abstract concept and must be applied through practical and targeted measures across the spheres of government (local, provincial, national). </a:t>
            </a:r>
          </a:p>
          <a:p>
            <a:pPr algn="just">
              <a:lnSpc>
                <a:spcPct val="100000"/>
              </a:lnSpc>
              <a:spcBef>
                <a:spcPts val="0"/>
              </a:spcBef>
              <a:buFont typeface="Wingdings" panose="05000000000000000000" pitchFamily="2" charset="2"/>
              <a:buChar char="§"/>
            </a:pPr>
            <a:r>
              <a:rPr lang="en-ZA" sz="2400" dirty="0">
                <a:latin typeface="Calibri" panose="020F0502020204030204" pitchFamily="34" charset="0"/>
                <a:cs typeface="Calibri" panose="020F0502020204030204" pitchFamily="34" charset="0"/>
              </a:rPr>
              <a:t>It simply means that we need to optimise the implementation of the legislation and take appropriate measures to ensure that the risks associated with hazards such as drought, which are negatively affecting our communities, are reduced.</a:t>
            </a:r>
          </a:p>
          <a:p>
            <a:pPr algn="just">
              <a:buFont typeface="Wingdings" panose="05000000000000000000" pitchFamily="2" charset="2"/>
              <a:buChar char="§"/>
            </a:pPr>
            <a:r>
              <a:rPr lang="en-ZA" sz="2400" dirty="0">
                <a:latin typeface="Calibri" panose="020F0502020204030204" pitchFamily="34" charset="0"/>
                <a:cs typeface="Calibri" panose="020F0502020204030204" pitchFamily="34" charset="0"/>
              </a:rPr>
              <a:t>The NDMC therefore has to be sufficiently capacitated to be able to execute its development role in collaboration with all relevant sectors, provinces, municipalities and communities. </a:t>
            </a:r>
          </a:p>
          <a:p>
            <a:pPr algn="just">
              <a:buFont typeface="Wingdings" panose="05000000000000000000" pitchFamily="2" charset="2"/>
              <a:buChar char="§"/>
            </a:pPr>
            <a:r>
              <a:rPr lang="en-ZA" sz="2400" dirty="0">
                <a:latin typeface="Calibri" panose="020F0502020204030204" pitchFamily="34" charset="0"/>
                <a:cs typeface="Calibri" panose="020F0502020204030204" pitchFamily="34" charset="0"/>
              </a:rPr>
              <a:t>The NDMC is looking forward to  positive support to ensure that disaster management is implemented effectively and efficiently across the spheres of government to serve our communities at risk.  </a:t>
            </a:r>
          </a:p>
          <a:p>
            <a:pPr algn="just">
              <a:buFont typeface="Wingdings" panose="05000000000000000000" pitchFamily="2" charset="2"/>
              <a:buChar char="§"/>
            </a:pPr>
            <a:endParaRPr lang="en-ZA" sz="2400" dirty="0">
              <a:latin typeface="Calibri" panose="020F0502020204030204" pitchFamily="34" charset="0"/>
              <a:cs typeface="Calibri" panose="020F0502020204030204" pitchFamily="34" charset="0"/>
            </a:endParaRPr>
          </a:p>
          <a:p>
            <a:pPr marL="625475" indent="-625475" algn="just">
              <a:buFont typeface="Wingdings" panose="05000000000000000000" pitchFamily="2" charset="2"/>
              <a:buChar char="v"/>
            </a:pPr>
            <a:endParaRPr lang="en-ZA" sz="2400" dirty="0">
              <a:latin typeface="Calibri" panose="020F0502020204030204" pitchFamily="34" charset="0"/>
              <a:cs typeface="Calibri" panose="020F0502020204030204" pitchFamily="34" charset="0"/>
            </a:endParaRPr>
          </a:p>
          <a:p>
            <a:pPr marL="625475" indent="-625475" algn="just">
              <a:buFont typeface="Wingdings" panose="05000000000000000000" pitchFamily="2" charset="2"/>
              <a:buChar char="v"/>
            </a:pPr>
            <a:endParaRPr lang="en-ZA" sz="2400" dirty="0">
              <a:latin typeface="Calibri" panose="020F0502020204030204" pitchFamily="34" charset="0"/>
              <a:cs typeface="Calibri" panose="020F0502020204030204" pitchFamily="34" charset="0"/>
            </a:endParaRPr>
          </a:p>
        </p:txBody>
      </p:sp>
      <p:pic>
        <p:nvPicPr>
          <p:cNvPr id="4" name="Picture 3" descr="Co-oporative Gov logo small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3044" y="0"/>
            <a:ext cx="2358956" cy="59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156625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9" y="173650"/>
            <a:ext cx="9270706" cy="1502048"/>
          </a:xfrm>
        </p:spPr>
        <p:txBody>
          <a:bodyPr/>
          <a:lstStyle/>
          <a:p>
            <a:r>
              <a:rPr lang="en-ZA" sz="3200" b="1" dirty="0">
                <a:solidFill>
                  <a:srgbClr val="C00000"/>
                </a:solidFill>
                <a:latin typeface="+mn-lt"/>
              </a:rPr>
              <a:t>Mandate for Disaster Management &amp; Fire Services</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5</a:t>
            </a:fld>
            <a:endParaRPr lang="en-US" altLang="en-US" dirty="0"/>
          </a:p>
        </p:txBody>
      </p:sp>
      <p:pic>
        <p:nvPicPr>
          <p:cNvPr id="7"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
        <p:nvSpPr>
          <p:cNvPr id="3" name="Content Placeholder 2"/>
          <p:cNvSpPr>
            <a:spLocks noGrp="1"/>
          </p:cNvSpPr>
          <p:nvPr>
            <p:ph idx="1"/>
          </p:nvPr>
        </p:nvSpPr>
        <p:spPr>
          <a:xfrm>
            <a:off x="500063" y="1675698"/>
            <a:ext cx="10629900" cy="4884881"/>
          </a:xfrm>
        </p:spPr>
        <p:txBody>
          <a:bodyPr>
            <a:normAutofit fontScale="25000" lnSpcReduction="20000"/>
          </a:bodyPr>
          <a:lstStyle/>
          <a:p>
            <a:pPr marL="0" indent="0" algn="just">
              <a:lnSpc>
                <a:spcPct val="120000"/>
              </a:lnSpc>
              <a:buNone/>
            </a:pPr>
            <a:r>
              <a:rPr lang="en-ZA" sz="9600" b="1" dirty="0"/>
              <a:t>The Constitution</a:t>
            </a:r>
          </a:p>
          <a:p>
            <a:pPr algn="just">
              <a:lnSpc>
                <a:spcPct val="120000"/>
              </a:lnSpc>
              <a:buFont typeface="Wingdings" panose="05000000000000000000" pitchFamily="2" charset="2"/>
              <a:buChar char="§"/>
            </a:pPr>
            <a:r>
              <a:rPr lang="en-ZA" sz="9600" dirty="0"/>
              <a:t>The primary responsibility for disaster management in South Africa rests with the government. In terms of section 41(l)(b) of the Constitution of the Republic of South Africa, all spheres of government are required to “</a:t>
            </a:r>
            <a:r>
              <a:rPr lang="en-ZA" sz="9600" i="1" dirty="0"/>
              <a:t>secure the well-being of the people of the Republic</a:t>
            </a:r>
            <a:r>
              <a:rPr lang="en-ZA" sz="9600" dirty="0"/>
              <a:t>”.</a:t>
            </a:r>
          </a:p>
          <a:p>
            <a:pPr algn="just">
              <a:lnSpc>
                <a:spcPct val="120000"/>
              </a:lnSpc>
              <a:buFont typeface="Wingdings" panose="05000000000000000000" pitchFamily="2" charset="2"/>
              <a:buChar char="§"/>
            </a:pPr>
            <a:r>
              <a:rPr lang="en-ZA" sz="9600" dirty="0"/>
              <a:t>Disaster management is listed as a functional area in Part A of Schedule 4 of the Constitution, meaning that both the national and provincial spheres of government are competent to develop and execute laws within this area and have powers and responsibilities in relation to disaster management.</a:t>
            </a:r>
          </a:p>
          <a:p>
            <a:pPr algn="just">
              <a:lnSpc>
                <a:spcPct val="120000"/>
              </a:lnSpc>
              <a:buFont typeface="Wingdings" panose="05000000000000000000" pitchFamily="2" charset="2"/>
              <a:buChar char="q"/>
            </a:pPr>
            <a:endParaRPr lang="en-ZA" sz="9600" dirty="0"/>
          </a:p>
          <a:p>
            <a:pPr algn="just">
              <a:lnSpc>
                <a:spcPct val="120000"/>
              </a:lnSpc>
            </a:pPr>
            <a:endParaRPr lang="en-GB" dirty="0"/>
          </a:p>
        </p:txBody>
      </p:sp>
    </p:spTree>
    <p:extLst>
      <p:ext uri="{BB962C8B-B14F-4D97-AF65-F5344CB8AC3E}">
        <p14:creationId xmlns:p14="http://schemas.microsoft.com/office/powerpoint/2010/main" val="187941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9" y="173650"/>
            <a:ext cx="9270706" cy="1502048"/>
          </a:xfrm>
        </p:spPr>
        <p:txBody>
          <a:bodyPr/>
          <a:lstStyle/>
          <a:p>
            <a:r>
              <a:rPr lang="en-ZA" sz="3200" b="1" dirty="0">
                <a:solidFill>
                  <a:srgbClr val="C00000"/>
                </a:solidFill>
                <a:latin typeface="+mn-lt"/>
              </a:rPr>
              <a:t>Mandate for Disaster Management &amp; Fire Services</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6</a:t>
            </a:fld>
            <a:endParaRPr lang="en-US" altLang="en-US" dirty="0"/>
          </a:p>
        </p:txBody>
      </p:sp>
      <p:pic>
        <p:nvPicPr>
          <p:cNvPr id="7"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
        <p:nvSpPr>
          <p:cNvPr id="3" name="Content Placeholder 2"/>
          <p:cNvSpPr>
            <a:spLocks noGrp="1"/>
          </p:cNvSpPr>
          <p:nvPr>
            <p:ph idx="1"/>
          </p:nvPr>
        </p:nvSpPr>
        <p:spPr>
          <a:xfrm>
            <a:off x="814388" y="1571625"/>
            <a:ext cx="10315575" cy="4988954"/>
          </a:xfrm>
        </p:spPr>
        <p:txBody>
          <a:bodyPr>
            <a:normAutofit fontScale="25000" lnSpcReduction="20000"/>
          </a:bodyPr>
          <a:lstStyle/>
          <a:p>
            <a:pPr algn="just">
              <a:lnSpc>
                <a:spcPct val="120000"/>
              </a:lnSpc>
              <a:buFont typeface="Wingdings" panose="05000000000000000000" pitchFamily="2" charset="2"/>
              <a:buChar char="§"/>
            </a:pPr>
            <a:r>
              <a:rPr lang="en-US" sz="9600" dirty="0"/>
              <a:t>The National Disaster Management Centre (NDMC) is established as a Presidential assigned function to a Cabinet Member. This function is coordinated through the implementation of the Disaster Management Act, 2002 (Act no 57 of 2002), as well as the accompanying Disaster Management Framework, 2005 across the three spheres of government. </a:t>
            </a:r>
          </a:p>
          <a:p>
            <a:pPr algn="just">
              <a:lnSpc>
                <a:spcPct val="120000"/>
              </a:lnSpc>
              <a:buFont typeface="Wingdings" panose="05000000000000000000" pitchFamily="2" charset="2"/>
              <a:buChar char="§"/>
            </a:pPr>
            <a:r>
              <a:rPr lang="en-US" sz="9600" dirty="0"/>
              <a:t>The NDMC also administers fire legislation (</a:t>
            </a:r>
            <a:r>
              <a:rPr lang="en-ZA" sz="9600" dirty="0"/>
              <a:t>Fire Brigade Services Act, 1987).</a:t>
            </a:r>
            <a:endParaRPr lang="en-US" sz="9600" dirty="0"/>
          </a:p>
          <a:p>
            <a:pPr algn="just">
              <a:lnSpc>
                <a:spcPct val="120000"/>
              </a:lnSpc>
              <a:buFont typeface="Wingdings" panose="05000000000000000000" pitchFamily="2" charset="2"/>
              <a:buChar char="§"/>
            </a:pPr>
            <a:r>
              <a:rPr lang="en-ZA" sz="9600" dirty="0"/>
              <a:t>The objective of the National Centre is to promote an integrated and coordinated system of disaster management, with special emphasis on prevention and mitigation. by national, provincial and municipal organs  of  state, statutory functionaries, other role-players involved in disaster management and communities. (section 9).</a:t>
            </a:r>
          </a:p>
        </p:txBody>
      </p:sp>
    </p:spTree>
    <p:extLst>
      <p:ext uri="{BB962C8B-B14F-4D97-AF65-F5344CB8AC3E}">
        <p14:creationId xmlns:p14="http://schemas.microsoft.com/office/powerpoint/2010/main" val="3967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9" y="173650"/>
            <a:ext cx="9270706" cy="1502048"/>
          </a:xfrm>
        </p:spPr>
        <p:txBody>
          <a:bodyPr/>
          <a:lstStyle/>
          <a:p>
            <a:r>
              <a:rPr lang="en-ZA" sz="3200" b="1" dirty="0">
                <a:solidFill>
                  <a:srgbClr val="C00000"/>
                </a:solidFill>
                <a:latin typeface="+mn-lt"/>
              </a:rPr>
              <a:t>Mandate for Disaster Management &amp; Fire Services</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7</a:t>
            </a:fld>
            <a:endParaRPr lang="en-US" altLang="en-US" dirty="0"/>
          </a:p>
        </p:txBody>
      </p:sp>
      <p:pic>
        <p:nvPicPr>
          <p:cNvPr id="7" name="Picture 3" descr="Co-oporative Gov logo 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
        <p:nvSpPr>
          <p:cNvPr id="3" name="Content Placeholder 2"/>
          <p:cNvSpPr>
            <a:spLocks noGrp="1"/>
          </p:cNvSpPr>
          <p:nvPr>
            <p:ph idx="1"/>
          </p:nvPr>
        </p:nvSpPr>
        <p:spPr>
          <a:xfrm>
            <a:off x="514350" y="1514475"/>
            <a:ext cx="11329988" cy="5046104"/>
          </a:xfrm>
        </p:spPr>
        <p:txBody>
          <a:bodyPr>
            <a:normAutofit fontScale="25000" lnSpcReduction="20000"/>
          </a:bodyPr>
          <a:lstStyle/>
          <a:p>
            <a:pPr marL="0" indent="0" algn="just">
              <a:lnSpc>
                <a:spcPct val="120000"/>
              </a:lnSpc>
              <a:buNone/>
            </a:pPr>
            <a:r>
              <a:rPr lang="en-ZA" sz="9600" b="1" dirty="0"/>
              <a:t>Local Government</a:t>
            </a:r>
          </a:p>
          <a:p>
            <a:pPr algn="just">
              <a:lnSpc>
                <a:spcPct val="120000"/>
              </a:lnSpc>
              <a:buFont typeface="Wingdings" panose="05000000000000000000" pitchFamily="2" charset="2"/>
              <a:buChar char="§"/>
            </a:pPr>
            <a:r>
              <a:rPr lang="en-ZA" sz="9600" dirty="0"/>
              <a:t>Disaster management has also been ‘assigned’ to local government through the promulgation of the Disaster Management Act, 2002 (Act no 57 of 2002).</a:t>
            </a:r>
          </a:p>
          <a:p>
            <a:pPr algn="just">
              <a:lnSpc>
                <a:spcPct val="120000"/>
              </a:lnSpc>
              <a:buFont typeface="Wingdings" panose="05000000000000000000" pitchFamily="2" charset="2"/>
              <a:buChar char="§"/>
            </a:pPr>
            <a:r>
              <a:rPr lang="en-ZA" sz="9600" dirty="0"/>
              <a:t>In addition to the National Centre,  disaster management centres must be established in every Province and in every District &amp; Metropolitan Municipality to coordinate disaster management in its sphere of responsibility (section 8,29 &amp;  43).</a:t>
            </a:r>
          </a:p>
          <a:p>
            <a:pPr algn="just">
              <a:lnSpc>
                <a:spcPct val="120000"/>
              </a:lnSpc>
              <a:buFont typeface="Wingdings" panose="05000000000000000000" pitchFamily="2" charset="2"/>
              <a:buChar char="§"/>
            </a:pPr>
            <a:r>
              <a:rPr lang="en-ZA" sz="9600" dirty="0"/>
              <a:t>Local government is also empowered to deal with a number of functions which are closely related to disaster management under Part B of Schedules 4 and 5 of the Constitution. (</a:t>
            </a:r>
            <a:r>
              <a:rPr lang="en-ZA" sz="9600" dirty="0" err="1"/>
              <a:t>eg</a:t>
            </a:r>
            <a:r>
              <a:rPr lang="en-ZA" sz="9600" dirty="0"/>
              <a:t> Fire Services) In addition, section 152(l)(d) of the Constitution requires local government to promote a safe and healthy environment.</a:t>
            </a:r>
          </a:p>
          <a:p>
            <a:pPr algn="just">
              <a:lnSpc>
                <a:spcPct val="120000"/>
              </a:lnSpc>
              <a:buFont typeface="Wingdings" panose="05000000000000000000" pitchFamily="2" charset="2"/>
              <a:buChar char="§"/>
            </a:pPr>
            <a:r>
              <a:rPr lang="en-ZA" sz="9600" dirty="0"/>
              <a:t>In terms of Schedule 4, Part B of the South African Constitution, fire fighting services is the responsibility of local government.</a:t>
            </a:r>
          </a:p>
          <a:p>
            <a:pPr algn="just">
              <a:lnSpc>
                <a:spcPct val="120000"/>
              </a:lnSpc>
            </a:pPr>
            <a:endParaRPr lang="en-GB" dirty="0"/>
          </a:p>
        </p:txBody>
      </p:sp>
    </p:spTree>
    <p:extLst>
      <p:ext uri="{BB962C8B-B14F-4D97-AF65-F5344CB8AC3E}">
        <p14:creationId xmlns:p14="http://schemas.microsoft.com/office/powerpoint/2010/main" val="164573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1000"/>
              </a:spcBef>
            </a:pPr>
            <a:r>
              <a:rPr lang="en-ZA" sz="3200" b="1" dirty="0">
                <a:solidFill>
                  <a:srgbClr val="C00000"/>
                </a:solidFill>
                <a:latin typeface="Calibri" panose="020F0502020204030204"/>
                <a:ea typeface="+mn-ea"/>
                <a:cs typeface="+mn-cs"/>
              </a:rPr>
              <a:t>Disaster Management Act, 2002  (Act no 57 of 2002)</a:t>
            </a:r>
            <a:br>
              <a:rPr lang="en-ZA" sz="3200" b="1" dirty="0">
                <a:solidFill>
                  <a:srgbClr val="C00000"/>
                </a:solidFill>
                <a:latin typeface="Calibri" panose="020F0502020204030204"/>
                <a:ea typeface="+mn-ea"/>
                <a:cs typeface="+mn-cs"/>
              </a:rPr>
            </a:br>
            <a:endParaRPr lang="en-ZA" sz="3200" dirty="0"/>
          </a:p>
        </p:txBody>
      </p:sp>
      <p:sp>
        <p:nvSpPr>
          <p:cNvPr id="3" name="Content Placeholder 2"/>
          <p:cNvSpPr>
            <a:spLocks noGrp="1"/>
          </p:cNvSpPr>
          <p:nvPr>
            <p:ph idx="1"/>
          </p:nvPr>
        </p:nvSpPr>
        <p:spPr>
          <a:xfrm>
            <a:off x="2560320" y="1690687"/>
            <a:ext cx="8793478" cy="4665661"/>
          </a:xfrm>
        </p:spPr>
        <p:txBody>
          <a:bodyPr>
            <a:normAutofit/>
          </a:bodyPr>
          <a:lstStyle/>
          <a:p>
            <a:pPr algn="just">
              <a:lnSpc>
                <a:spcPct val="100000"/>
              </a:lnSpc>
            </a:pPr>
            <a:r>
              <a:rPr lang="en-ZA" sz="2400" dirty="0"/>
              <a:t>This Act provides for an integrated &amp; coordinated disaster management policy that focuses on: </a:t>
            </a:r>
          </a:p>
          <a:p>
            <a:pPr lvl="2" indent="-342900" algn="just">
              <a:lnSpc>
                <a:spcPct val="100000"/>
              </a:lnSpc>
            </a:pPr>
            <a:r>
              <a:rPr lang="en-ZA" sz="2400" dirty="0"/>
              <a:t>Preventing or reducing the risk of disasters (Prevention);</a:t>
            </a:r>
          </a:p>
          <a:p>
            <a:pPr lvl="2" indent="-342900" algn="just">
              <a:lnSpc>
                <a:spcPct val="100000"/>
              </a:lnSpc>
            </a:pPr>
            <a:r>
              <a:rPr lang="en-ZA" sz="2400" dirty="0"/>
              <a:t>Mitigating the severity of disasters (Mitigation);</a:t>
            </a:r>
          </a:p>
          <a:p>
            <a:pPr lvl="2" indent="-342900" algn="just">
              <a:lnSpc>
                <a:spcPct val="100000"/>
              </a:lnSpc>
            </a:pPr>
            <a:r>
              <a:rPr lang="en-ZA" sz="2400" dirty="0"/>
              <a:t>Emergency preparedness;</a:t>
            </a:r>
          </a:p>
          <a:p>
            <a:pPr lvl="2" indent="-342900" algn="just">
              <a:lnSpc>
                <a:spcPct val="100000"/>
              </a:lnSpc>
            </a:pPr>
            <a:r>
              <a:rPr lang="en-ZA" sz="2400" dirty="0"/>
              <a:t>Rapid &amp; effective response to disasters, &amp;</a:t>
            </a:r>
          </a:p>
          <a:p>
            <a:pPr lvl="2" indent="-342900" algn="just">
              <a:lnSpc>
                <a:spcPct val="100000"/>
              </a:lnSpc>
            </a:pPr>
            <a:r>
              <a:rPr lang="en-ZA" sz="2400" dirty="0"/>
              <a:t>Post-disaster recovery and rehabilitation		</a:t>
            </a:r>
          </a:p>
          <a:p>
            <a:pPr algn="just">
              <a:lnSpc>
                <a:spcPct val="100000"/>
              </a:lnSpc>
            </a:pPr>
            <a:r>
              <a:rPr lang="en-ZA" sz="2400" dirty="0"/>
              <a:t>The Act also makes provision for the establishment and functioning of DM Centres across all spheres of government, disaster management volunteers; and matters incidental thereto.</a:t>
            </a:r>
            <a:endParaRPr lang="en-GB" sz="2400" dirty="0"/>
          </a:p>
          <a:p>
            <a:endParaRPr lang="en-ZA" sz="24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8</a:t>
            </a:fld>
            <a:endParaRPr lang="en-US" altLang="en-US"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7" y="2520896"/>
            <a:ext cx="2611773" cy="2101823"/>
          </a:xfrm>
          <a:prstGeom prst="rect">
            <a:avLst/>
          </a:prstGeom>
        </p:spPr>
      </p:pic>
      <p:pic>
        <p:nvPicPr>
          <p:cNvPr id="7" name="Picture 3" descr="Co-oporative Gov logo small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6116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8058"/>
            <a:ext cx="2611773" cy="2101823"/>
          </a:xfrm>
          <a:prstGeom prst="rect">
            <a:avLst/>
          </a:prstGeom>
        </p:spPr>
      </p:pic>
      <p:sp>
        <p:nvSpPr>
          <p:cNvPr id="2" name="Title 1"/>
          <p:cNvSpPr>
            <a:spLocks noGrp="1"/>
          </p:cNvSpPr>
          <p:nvPr>
            <p:ph type="title"/>
          </p:nvPr>
        </p:nvSpPr>
        <p:spPr/>
        <p:txBody>
          <a:bodyPr/>
          <a:lstStyle/>
          <a:p>
            <a:r>
              <a:rPr lang="en-ZA" sz="3200" b="1" dirty="0">
                <a:solidFill>
                  <a:srgbClr val="C00000"/>
                </a:solidFill>
                <a:latin typeface="Calibri" panose="020F0502020204030204"/>
              </a:rPr>
              <a:t>Disaster Management Act, 2002  (Act no 57 of 2002)</a:t>
            </a:r>
            <a:br>
              <a:rPr lang="en-ZA" sz="3200" b="1" dirty="0">
                <a:solidFill>
                  <a:srgbClr val="C00000"/>
                </a:solidFill>
                <a:latin typeface="Calibri" panose="020F0502020204030204"/>
              </a:rPr>
            </a:br>
            <a:endParaRPr lang="en-ZA" dirty="0"/>
          </a:p>
        </p:txBody>
      </p:sp>
      <p:sp>
        <p:nvSpPr>
          <p:cNvPr id="3" name="Content Placeholder 2"/>
          <p:cNvSpPr>
            <a:spLocks noGrp="1"/>
          </p:cNvSpPr>
          <p:nvPr>
            <p:ph idx="1"/>
          </p:nvPr>
        </p:nvSpPr>
        <p:spPr>
          <a:xfrm>
            <a:off x="2428875" y="1571625"/>
            <a:ext cx="8924923" cy="4784724"/>
          </a:xfrm>
        </p:spPr>
        <p:txBody>
          <a:bodyPr>
            <a:normAutofit/>
          </a:bodyPr>
          <a:lstStyle/>
          <a:p>
            <a:pPr algn="just">
              <a:lnSpc>
                <a:spcPct val="100000"/>
              </a:lnSpc>
              <a:buFont typeface="Wingdings" panose="05000000000000000000" pitchFamily="2" charset="2"/>
              <a:buChar char="§"/>
            </a:pPr>
            <a:r>
              <a:rPr lang="en-ZA" sz="2400" dirty="0"/>
              <a:t>The DMA and the National Disaster Management Policy Framework provide national, provincial and municipal spheres of government with a clear mandate in respect of the disaster management function.</a:t>
            </a:r>
          </a:p>
          <a:p>
            <a:pPr algn="just">
              <a:lnSpc>
                <a:spcPct val="100000"/>
              </a:lnSpc>
              <a:buFont typeface="Wingdings" panose="05000000000000000000" pitchFamily="2" charset="2"/>
              <a:buChar char="§"/>
            </a:pPr>
            <a:r>
              <a:rPr lang="en-ZA" sz="2400" dirty="0"/>
              <a:t>The Act mandates the relevant spheres of government to establish disaster management centres and to appoint people as heads of these centres. </a:t>
            </a:r>
          </a:p>
          <a:p>
            <a:pPr algn="just">
              <a:lnSpc>
                <a:spcPct val="100000"/>
              </a:lnSpc>
              <a:buFont typeface="Wingdings" panose="05000000000000000000" pitchFamily="2" charset="2"/>
              <a:buChar char="§"/>
            </a:pPr>
            <a:r>
              <a:rPr lang="en-ZA" sz="2400" dirty="0"/>
              <a:t>The head of a centre is responsible for exercising the powers and performing the duties of the centre and for taking all decisions with regard to the powers and duties of the centre. </a:t>
            </a:r>
          </a:p>
          <a:p>
            <a:pPr algn="just">
              <a:lnSpc>
                <a:spcPct val="100000"/>
              </a:lnSpc>
              <a:buFont typeface="Wingdings" panose="05000000000000000000" pitchFamily="2" charset="2"/>
              <a:buChar char="§"/>
            </a:pPr>
            <a:endParaRPr lang="en-ZA" sz="2400" dirty="0"/>
          </a:p>
          <a:p>
            <a:pPr algn="just">
              <a:lnSpc>
                <a:spcPct val="100000"/>
              </a:lnSpc>
              <a:buFont typeface="Wingdings" panose="05000000000000000000" pitchFamily="2" charset="2"/>
              <a:buChar char="§"/>
            </a:pPr>
            <a:endParaRPr lang="en-ZA" sz="2400" dirty="0"/>
          </a:p>
          <a:p>
            <a:pPr algn="just">
              <a:lnSpc>
                <a:spcPct val="100000"/>
              </a:lnSpc>
              <a:buFont typeface="Wingdings" panose="05000000000000000000" pitchFamily="2" charset="2"/>
              <a:buChar char="§"/>
            </a:pPr>
            <a:endParaRPr lang="en-GB" sz="2400" dirty="0"/>
          </a:p>
          <a:p>
            <a:pPr algn="just"/>
            <a:endParaRPr lang="en-ZA" sz="31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9</a:t>
            </a:fld>
            <a:endParaRPr lang="en-US" altLang="en-US" dirty="0"/>
          </a:p>
        </p:txBody>
      </p:sp>
      <p:pic>
        <p:nvPicPr>
          <p:cNvPr id="7" name="Picture 3" descr="Co-oporative Gov logo small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848" y="210285"/>
            <a:ext cx="2376264" cy="6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5382" y="6026046"/>
            <a:ext cx="506730" cy="534533"/>
          </a:xfrm>
          <a:prstGeom prst="rect">
            <a:avLst/>
          </a:prstGeom>
        </p:spPr>
      </p:pic>
    </p:spTree>
    <p:extLst>
      <p:ext uri="{BB962C8B-B14F-4D97-AF65-F5344CB8AC3E}">
        <p14:creationId xmlns:p14="http://schemas.microsoft.com/office/powerpoint/2010/main" val="4161600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M Amendment Bill G&amp;A Cluster" id="{AF784FB4-5816-492A-B9DF-FA5072B7B3D8}" vid="{D8B6DD44-4A8E-40B9-8B6C-DF69656F8CFE}"/>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4334</TotalTime>
  <Words>5077</Words>
  <Application>Microsoft Office PowerPoint</Application>
  <PresentationFormat>Widescreen</PresentationFormat>
  <Paragraphs>581</Paragraphs>
  <Slides>43</Slides>
  <Notes>13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43</vt:i4>
      </vt:variant>
    </vt:vector>
  </HeadingPairs>
  <TitlesOfParts>
    <vt:vector size="53" baseType="lpstr">
      <vt:lpstr>ＭＳ Ｐゴシック</vt:lpstr>
      <vt:lpstr>Arial</vt:lpstr>
      <vt:lpstr>Calibri</vt:lpstr>
      <vt:lpstr>Calibri Light</vt:lpstr>
      <vt:lpstr>Times New Roman</vt:lpstr>
      <vt:lpstr>Wingdings</vt:lpstr>
      <vt:lpstr>Office Theme</vt:lpstr>
      <vt:lpstr>1_Office Theme</vt:lpstr>
      <vt:lpstr>Retrospect</vt:lpstr>
      <vt:lpstr>2_Office Theme</vt:lpstr>
      <vt:lpstr>PowerPoint Presentation</vt:lpstr>
      <vt:lpstr>Presentation Outline</vt:lpstr>
      <vt:lpstr>Context: Disaster Risk and Development Challenges </vt:lpstr>
      <vt:lpstr>Context: Disaster Management in SA</vt:lpstr>
      <vt:lpstr>Mandate for Disaster Management &amp; Fire Services</vt:lpstr>
      <vt:lpstr>Mandate for Disaster Management &amp; Fire Services</vt:lpstr>
      <vt:lpstr>Mandate for Disaster Management &amp; Fire Services</vt:lpstr>
      <vt:lpstr>Disaster Management Act, 2002  (Act no 57 of 2002) </vt:lpstr>
      <vt:lpstr>Disaster Management Act, 2002  (Act no 57 of 2002) </vt:lpstr>
      <vt:lpstr>Roles &amp; Responsibilities of the NDMC: Coordination of the disaster management function in SA </vt:lpstr>
      <vt:lpstr>Functions &amp; key responsibilities of NDMC</vt:lpstr>
      <vt:lpstr>Functions &amp; key responsibilities of NDMC</vt:lpstr>
      <vt:lpstr>Functions &amp; key responsibilities of NDMC</vt:lpstr>
      <vt:lpstr>Functions &amp; key responsibilities of NDMC</vt:lpstr>
      <vt:lpstr>Functions &amp; key responsibilities of the NDMC</vt:lpstr>
      <vt:lpstr>Function &amp; key responsibilities of NDMC</vt:lpstr>
      <vt:lpstr>Roles &amp; Responsibilities in terms of Fire Services  </vt:lpstr>
      <vt:lpstr>Roles &amp; Responsibilities in terms of Fire Services   </vt:lpstr>
      <vt:lpstr>Roles &amp; Responsibilities in terms of Fire Services   </vt:lpstr>
      <vt:lpstr>Role of Provincial Fire Services Focal Points </vt:lpstr>
      <vt:lpstr>PowerPoint Presentation</vt:lpstr>
      <vt:lpstr>Background and Compliance Assessment Mandate</vt:lpstr>
      <vt:lpstr>Compliance in Submission of PDMC M&amp;R Reports</vt:lpstr>
      <vt:lpstr>Compliance in Submission of MDMC M&amp;R Reports</vt:lpstr>
      <vt:lpstr>Legislative Requirements for a Functioning DMC</vt:lpstr>
      <vt:lpstr>Legislative Requirements for Functioning DMC</vt:lpstr>
      <vt:lpstr>Legislative Requirements for Functioning DMC</vt:lpstr>
      <vt:lpstr>Legislative Requirements for Functioning DMC</vt:lpstr>
      <vt:lpstr>Legislative Requirements for Functioning DMC</vt:lpstr>
      <vt:lpstr>Legislative Requirements for Functioning DMC</vt:lpstr>
      <vt:lpstr>Legislative Requirements for Functioning DMC</vt:lpstr>
      <vt:lpstr>Legislative Requirements for Functioning DMC</vt:lpstr>
      <vt:lpstr>Legislative Requirements for Functioning DMC</vt:lpstr>
      <vt:lpstr>Implementation Challenges</vt:lpstr>
      <vt:lpstr>Actions Required for Improvement</vt:lpstr>
      <vt:lpstr>PowerPoint Presentation</vt:lpstr>
      <vt:lpstr>The multi-sectoral nature of disaster risk reduction in SA</vt:lpstr>
      <vt:lpstr>The multi-sectoral nature of disaster risk reduction in SA</vt:lpstr>
      <vt:lpstr>The multi-sectoral nature of disaster risk reduction in SA</vt:lpstr>
      <vt:lpstr>The multi-sectoral nature of disaster risk reduction in SA</vt:lpstr>
      <vt:lpstr>Plans to elevate the coordination of disaster risk reduction activities in SA</vt:lpstr>
      <vt:lpstr>Plans to elevate the coordination of DRR activities in SA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Dechlan DL. Pillay</dc:creator>
  <cp:lastModifiedBy>Thobani Matheza</cp:lastModifiedBy>
  <cp:revision>204</cp:revision>
  <cp:lastPrinted>2019-05-31T12:38:38Z</cp:lastPrinted>
  <dcterms:created xsi:type="dcterms:W3CDTF">2017-12-12T09:36:53Z</dcterms:created>
  <dcterms:modified xsi:type="dcterms:W3CDTF">2019-08-23T13:28:57Z</dcterms:modified>
</cp:coreProperties>
</file>