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14.xml" ContentType="application/vnd.openxmlformats-officedocument.theme+xml"/>
  <Override PartName="/ppt/diagrams/layout1.xml" ContentType="application/vnd.openxmlformats-officedocument.drawingml.diagramLayout+xml"/>
  <Default Extension="xlsx" ContentType="application/vnd.openxmlformats-officedocument.spreadsheetml.sheet"/>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slideLayouts/slideLayout59.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1" r:id="rId2"/>
    <p:sldMasterId id="2147483683" r:id="rId3"/>
    <p:sldMasterId id="2147483691" r:id="rId4"/>
    <p:sldMasterId id="2147483711" r:id="rId5"/>
    <p:sldMasterId id="2147483715" r:id="rId6"/>
    <p:sldMasterId id="2147483740" r:id="rId7"/>
    <p:sldMasterId id="2147483765" r:id="rId8"/>
    <p:sldMasterId id="2147483774" r:id="rId9"/>
    <p:sldMasterId id="2147483779" r:id="rId10"/>
    <p:sldMasterId id="2147483794" r:id="rId11"/>
    <p:sldMasterId id="2147483810" r:id="rId12"/>
  </p:sldMasterIdLst>
  <p:notesMasterIdLst>
    <p:notesMasterId r:id="rId65"/>
  </p:notesMasterIdLst>
  <p:handoutMasterIdLst>
    <p:handoutMasterId r:id="rId66"/>
  </p:handoutMasterIdLst>
  <p:sldIdLst>
    <p:sldId id="256" r:id="rId13"/>
    <p:sldId id="453" r:id="rId14"/>
    <p:sldId id="454" r:id="rId15"/>
    <p:sldId id="742" r:id="rId16"/>
    <p:sldId id="456" r:id="rId17"/>
    <p:sldId id="457" r:id="rId18"/>
    <p:sldId id="493" r:id="rId19"/>
    <p:sldId id="458" r:id="rId20"/>
    <p:sldId id="750" r:id="rId21"/>
    <p:sldId id="595" r:id="rId22"/>
    <p:sldId id="721" r:id="rId23"/>
    <p:sldId id="722" r:id="rId24"/>
    <p:sldId id="459" r:id="rId25"/>
    <p:sldId id="494" r:id="rId26"/>
    <p:sldId id="753" r:id="rId27"/>
    <p:sldId id="356" r:id="rId28"/>
    <p:sldId id="695" r:id="rId29"/>
    <p:sldId id="720" r:id="rId30"/>
    <p:sldId id="744" r:id="rId31"/>
    <p:sldId id="747" r:id="rId32"/>
    <p:sldId id="702" r:id="rId33"/>
    <p:sldId id="460" r:id="rId34"/>
    <p:sldId id="743" r:id="rId35"/>
    <p:sldId id="406" r:id="rId36"/>
    <p:sldId id="425" r:id="rId37"/>
    <p:sldId id="463" r:id="rId38"/>
    <p:sldId id="729" r:id="rId39"/>
    <p:sldId id="311" r:id="rId40"/>
    <p:sldId id="335" r:id="rId41"/>
    <p:sldId id="479" r:id="rId42"/>
    <p:sldId id="754" r:id="rId43"/>
    <p:sldId id="728" r:id="rId44"/>
    <p:sldId id="706" r:id="rId45"/>
    <p:sldId id="756" r:id="rId46"/>
    <p:sldId id="730" r:id="rId47"/>
    <p:sldId id="755" r:id="rId48"/>
    <p:sldId id="514" r:id="rId49"/>
    <p:sldId id="670" r:id="rId50"/>
    <p:sldId id="669" r:id="rId51"/>
    <p:sldId id="673" r:id="rId52"/>
    <p:sldId id="731" r:id="rId53"/>
    <p:sldId id="674" r:id="rId54"/>
    <p:sldId id="733" r:id="rId55"/>
    <p:sldId id="734" r:id="rId56"/>
    <p:sldId id="735" r:id="rId57"/>
    <p:sldId id="683" r:id="rId58"/>
    <p:sldId id="740" r:id="rId59"/>
    <p:sldId id="724" r:id="rId60"/>
    <p:sldId id="737" r:id="rId61"/>
    <p:sldId id="739" r:id="rId62"/>
    <p:sldId id="751" r:id="rId63"/>
    <p:sldId id="752" r:id="rId64"/>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F22E"/>
    <a:srgbClr val="00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86" autoAdjust="0"/>
    <p:restoredTop sz="94660"/>
  </p:normalViewPr>
  <p:slideViewPr>
    <p:cSldViewPr>
      <p:cViewPr varScale="1">
        <p:scale>
          <a:sx n="68" d="100"/>
          <a:sy n="68" d="100"/>
        </p:scale>
        <p:origin x="750"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ZA"/>
  <c:chart>
    <c:autoTitleDeleted val="1"/>
    <c:plotArea>
      <c:layout/>
      <c:lineChart>
        <c:grouping val="standard"/>
        <c:ser>
          <c:idx val="0"/>
          <c:order val="0"/>
          <c:tx>
            <c:strRef>
              <c:f>Sheet1!$F$91</c:f>
              <c:strCache>
                <c:ptCount val="1"/>
                <c:pt idx="0">
                  <c:v>Gold</c:v>
                </c:pt>
              </c:strCache>
            </c:strRef>
          </c:tx>
          <c:spPr>
            <a:ln w="50800">
              <a:solidFill>
                <a:schemeClr val="accent1">
                  <a:lumMod val="75000"/>
                </a:schemeClr>
              </a:solidFill>
            </a:ln>
          </c:spPr>
          <c:marker>
            <c:symbol val="none"/>
          </c:marker>
          <c:cat>
            <c:strRef>
              <c:f>Sheet1!$G$90:$O$90</c:f>
              <c:strCache>
                <c:ptCount val="9"/>
                <c:pt idx="0">
                  <c:v>2004/05</c:v>
                </c:pt>
                <c:pt idx="1">
                  <c:v>2005/06</c:v>
                </c:pt>
                <c:pt idx="2">
                  <c:v>2006/07</c:v>
                </c:pt>
                <c:pt idx="3">
                  <c:v>2007/08</c:v>
                </c:pt>
                <c:pt idx="4">
                  <c:v>2008/09</c:v>
                </c:pt>
                <c:pt idx="5">
                  <c:v>2009/10</c:v>
                </c:pt>
                <c:pt idx="6">
                  <c:v>2010/11</c:v>
                </c:pt>
                <c:pt idx="7">
                  <c:v>2011/12</c:v>
                </c:pt>
                <c:pt idx="8">
                  <c:v>2012/13</c:v>
                </c:pt>
              </c:strCache>
            </c:strRef>
          </c:cat>
          <c:val>
            <c:numRef>
              <c:f>Sheet1!$G$91:$O$91</c:f>
              <c:numCache>
                <c:formatCode>General</c:formatCode>
                <c:ptCount val="9"/>
                <c:pt idx="0">
                  <c:v>61.1</c:v>
                </c:pt>
                <c:pt idx="1">
                  <c:v>62.8</c:v>
                </c:pt>
                <c:pt idx="2">
                  <c:v>65.2</c:v>
                </c:pt>
                <c:pt idx="3">
                  <c:v>67.900000000000006</c:v>
                </c:pt>
                <c:pt idx="4">
                  <c:v>66.7</c:v>
                </c:pt>
                <c:pt idx="5">
                  <c:v>68</c:v>
                </c:pt>
                <c:pt idx="6">
                  <c:v>70.5</c:v>
                </c:pt>
                <c:pt idx="7">
                  <c:v>67.7</c:v>
                </c:pt>
                <c:pt idx="8">
                  <c:v>67.7</c:v>
                </c:pt>
              </c:numCache>
            </c:numRef>
          </c:val>
          <c:extLst xmlns:c16r2="http://schemas.microsoft.com/office/drawing/2015/06/chart">
            <c:ext xmlns:c16="http://schemas.microsoft.com/office/drawing/2014/chart" uri="{C3380CC4-5D6E-409C-BE32-E72D297353CC}">
              <c16:uniqueId val="{00000000-6571-4772-A1CA-070565CE5A24}"/>
            </c:ext>
          </c:extLst>
        </c:ser>
        <c:ser>
          <c:idx val="1"/>
          <c:order val="1"/>
          <c:tx>
            <c:strRef>
              <c:f>Sheet1!$F$92</c:f>
              <c:strCache>
                <c:ptCount val="1"/>
                <c:pt idx="0">
                  <c:v>Asbestos</c:v>
                </c:pt>
              </c:strCache>
            </c:strRef>
          </c:tx>
          <c:spPr>
            <a:ln w="47625"/>
          </c:spPr>
          <c:marker>
            <c:symbol val="none"/>
          </c:marker>
          <c:cat>
            <c:strRef>
              <c:f>Sheet1!$G$90:$O$90</c:f>
              <c:strCache>
                <c:ptCount val="9"/>
                <c:pt idx="0">
                  <c:v>2004/05</c:v>
                </c:pt>
                <c:pt idx="1">
                  <c:v>2005/06</c:v>
                </c:pt>
                <c:pt idx="2">
                  <c:v>2006/07</c:v>
                </c:pt>
                <c:pt idx="3">
                  <c:v>2007/08</c:v>
                </c:pt>
                <c:pt idx="4">
                  <c:v>2008/09</c:v>
                </c:pt>
                <c:pt idx="5">
                  <c:v>2009/10</c:v>
                </c:pt>
                <c:pt idx="6">
                  <c:v>2010/11</c:v>
                </c:pt>
                <c:pt idx="7">
                  <c:v>2011/12</c:v>
                </c:pt>
                <c:pt idx="8">
                  <c:v>2012/13</c:v>
                </c:pt>
              </c:strCache>
            </c:strRef>
          </c:cat>
          <c:val>
            <c:numRef>
              <c:f>Sheet1!$G$92:$O$92</c:f>
              <c:numCache>
                <c:formatCode>General</c:formatCode>
                <c:ptCount val="9"/>
                <c:pt idx="0">
                  <c:v>20.6</c:v>
                </c:pt>
                <c:pt idx="1">
                  <c:v>17.7</c:v>
                </c:pt>
                <c:pt idx="2">
                  <c:v>16.7</c:v>
                </c:pt>
                <c:pt idx="3">
                  <c:v>15.1</c:v>
                </c:pt>
                <c:pt idx="4">
                  <c:v>16</c:v>
                </c:pt>
                <c:pt idx="5">
                  <c:v>11.4</c:v>
                </c:pt>
                <c:pt idx="6">
                  <c:v>9.2000000000000011</c:v>
                </c:pt>
                <c:pt idx="7">
                  <c:v>10.9</c:v>
                </c:pt>
                <c:pt idx="8">
                  <c:v>8.3000000000000007</c:v>
                </c:pt>
              </c:numCache>
            </c:numRef>
          </c:val>
          <c:extLst xmlns:c16r2="http://schemas.microsoft.com/office/drawing/2015/06/chart">
            <c:ext xmlns:c16="http://schemas.microsoft.com/office/drawing/2014/chart" uri="{C3380CC4-5D6E-409C-BE32-E72D297353CC}">
              <c16:uniqueId val="{00000001-6571-4772-A1CA-070565CE5A24}"/>
            </c:ext>
          </c:extLst>
        </c:ser>
        <c:ser>
          <c:idx val="2"/>
          <c:order val="2"/>
          <c:tx>
            <c:strRef>
              <c:f>Sheet1!$F$93</c:f>
              <c:strCache>
                <c:ptCount val="1"/>
                <c:pt idx="0">
                  <c:v>Platinum</c:v>
                </c:pt>
              </c:strCache>
            </c:strRef>
          </c:tx>
          <c:spPr>
            <a:ln w="53975">
              <a:solidFill>
                <a:srgbClr val="F6F192"/>
              </a:solidFill>
            </a:ln>
          </c:spPr>
          <c:marker>
            <c:symbol val="none"/>
          </c:marker>
          <c:cat>
            <c:strRef>
              <c:f>Sheet1!$G$90:$O$90</c:f>
              <c:strCache>
                <c:ptCount val="9"/>
                <c:pt idx="0">
                  <c:v>2004/05</c:v>
                </c:pt>
                <c:pt idx="1">
                  <c:v>2005/06</c:v>
                </c:pt>
                <c:pt idx="2">
                  <c:v>2006/07</c:v>
                </c:pt>
                <c:pt idx="3">
                  <c:v>2007/08</c:v>
                </c:pt>
                <c:pt idx="4">
                  <c:v>2008/09</c:v>
                </c:pt>
                <c:pt idx="5">
                  <c:v>2009/10</c:v>
                </c:pt>
                <c:pt idx="6">
                  <c:v>2010/11</c:v>
                </c:pt>
                <c:pt idx="7">
                  <c:v>2011/12</c:v>
                </c:pt>
                <c:pt idx="8">
                  <c:v>2012/13</c:v>
                </c:pt>
              </c:strCache>
            </c:strRef>
          </c:cat>
          <c:val>
            <c:numRef>
              <c:f>Sheet1!$G$93:$O$93</c:f>
              <c:numCache>
                <c:formatCode>General</c:formatCode>
                <c:ptCount val="9"/>
                <c:pt idx="0">
                  <c:v>8</c:v>
                </c:pt>
                <c:pt idx="1">
                  <c:v>8.7000000000000011</c:v>
                </c:pt>
                <c:pt idx="2">
                  <c:v>7.5</c:v>
                </c:pt>
                <c:pt idx="3">
                  <c:v>7.5</c:v>
                </c:pt>
                <c:pt idx="4">
                  <c:v>6.2</c:v>
                </c:pt>
                <c:pt idx="5">
                  <c:v>9.3000000000000007</c:v>
                </c:pt>
                <c:pt idx="6">
                  <c:v>9</c:v>
                </c:pt>
                <c:pt idx="7">
                  <c:v>10.1</c:v>
                </c:pt>
                <c:pt idx="8">
                  <c:v>11.4</c:v>
                </c:pt>
              </c:numCache>
            </c:numRef>
          </c:val>
          <c:extLst xmlns:c16r2="http://schemas.microsoft.com/office/drawing/2015/06/chart">
            <c:ext xmlns:c16="http://schemas.microsoft.com/office/drawing/2014/chart" uri="{C3380CC4-5D6E-409C-BE32-E72D297353CC}">
              <c16:uniqueId val="{00000002-6571-4772-A1CA-070565CE5A24}"/>
            </c:ext>
          </c:extLst>
        </c:ser>
        <c:dLbls/>
        <c:marker val="1"/>
        <c:axId val="93127808"/>
        <c:axId val="93129344"/>
      </c:lineChart>
      <c:catAx>
        <c:axId val="93127808"/>
        <c:scaling>
          <c:orientation val="minMax"/>
        </c:scaling>
        <c:axPos val="b"/>
        <c:numFmt formatCode="General" sourceLinked="0"/>
        <c:majorTickMark val="none"/>
        <c:tickLblPos val="nextTo"/>
        <c:txPr>
          <a:bodyPr/>
          <a:lstStyle/>
          <a:p>
            <a:pPr>
              <a:defRPr sz="2000"/>
            </a:pPr>
            <a:endParaRPr lang="en-US"/>
          </a:p>
        </c:txPr>
        <c:crossAx val="93129344"/>
        <c:crosses val="autoZero"/>
        <c:auto val="1"/>
        <c:lblAlgn val="ctr"/>
        <c:lblOffset val="100"/>
      </c:catAx>
      <c:valAx>
        <c:axId val="93129344"/>
        <c:scaling>
          <c:orientation val="minMax"/>
        </c:scaling>
        <c:axPos val="l"/>
        <c:majorGridlines/>
        <c:title>
          <c:tx>
            <c:rich>
              <a:bodyPr/>
              <a:lstStyle/>
              <a:p>
                <a:pPr>
                  <a:defRPr sz="1600"/>
                </a:pPr>
                <a:r>
                  <a:rPr lang="en-US" sz="1600"/>
                  <a:t>Percentage</a:t>
                </a:r>
              </a:p>
            </c:rich>
          </c:tx>
          <c:layout/>
        </c:title>
        <c:numFmt formatCode="General" sourceLinked="1"/>
        <c:tickLblPos val="nextTo"/>
        <c:txPr>
          <a:bodyPr/>
          <a:lstStyle/>
          <a:p>
            <a:pPr>
              <a:defRPr sz="1400"/>
            </a:pPr>
            <a:endParaRPr lang="en-US"/>
          </a:p>
        </c:txPr>
        <c:crossAx val="93127808"/>
        <c:crosses val="autoZero"/>
        <c:crossBetween val="between"/>
      </c:valAx>
    </c:plotArea>
    <c:legend>
      <c:legendPos val="r"/>
      <c:layout/>
      <c:txPr>
        <a:bodyPr/>
        <a:lstStyle/>
        <a:p>
          <a:pPr>
            <a:defRPr sz="1800"/>
          </a:pPr>
          <a:endParaRPr lang="en-US"/>
        </a:p>
      </c:txPr>
    </c:legend>
    <c:plotVisOnly val="1"/>
    <c:dispBlanksAs val="gap"/>
  </c:chart>
  <c:spPr>
    <a:solidFill>
      <a:schemeClr val="bg1">
        <a:alpha val="38000"/>
      </a:schemeClr>
    </a:solidFill>
  </c:sp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67010E-A245-46BF-9E4A-9A626710E76F}" type="doc">
      <dgm:prSet loTypeId="urn:microsoft.com/office/officeart/2005/8/layout/pyramid3" loCatId="pyramid" qsTypeId="urn:microsoft.com/office/officeart/2005/8/quickstyle/simple1" qsCatId="simple" csTypeId="urn:microsoft.com/office/officeart/2005/8/colors/accent1_2" csCatId="accent1" phldr="1"/>
      <dgm:spPr/>
    </dgm:pt>
    <dgm:pt modelId="{A7D15B1E-6915-4B8D-A36C-BB57BDD19352}">
      <dgm:prSet phldrT="[Text]"/>
      <dgm:spPr>
        <a:ln w="38100">
          <a:solidFill>
            <a:srgbClr val="FF0000"/>
          </a:solidFill>
        </a:ln>
      </dgm:spPr>
      <dgm:t>
        <a:bodyPr/>
        <a:lstStyle/>
        <a:p>
          <a:endParaRPr lang="en-ZA" dirty="0">
            <a:solidFill>
              <a:schemeClr val="bg1"/>
            </a:solidFill>
          </a:endParaRPr>
        </a:p>
      </dgm:t>
    </dgm:pt>
    <dgm:pt modelId="{8F6E8274-D641-4FED-A48E-3B09DF448852}" type="parTrans" cxnId="{683F02E6-1B7C-4229-9803-ECCF1D8DCFCE}">
      <dgm:prSet/>
      <dgm:spPr/>
      <dgm:t>
        <a:bodyPr/>
        <a:lstStyle/>
        <a:p>
          <a:endParaRPr lang="en-ZA">
            <a:solidFill>
              <a:schemeClr val="bg1"/>
            </a:solidFill>
          </a:endParaRPr>
        </a:p>
      </dgm:t>
    </dgm:pt>
    <dgm:pt modelId="{B7FDC2CA-35B7-4CE5-9BD8-00A82B9CC252}" type="sibTrans" cxnId="{683F02E6-1B7C-4229-9803-ECCF1D8DCFCE}">
      <dgm:prSet/>
      <dgm:spPr/>
      <dgm:t>
        <a:bodyPr/>
        <a:lstStyle/>
        <a:p>
          <a:endParaRPr lang="en-ZA">
            <a:solidFill>
              <a:schemeClr val="bg1"/>
            </a:solidFill>
          </a:endParaRPr>
        </a:p>
      </dgm:t>
    </dgm:pt>
    <dgm:pt modelId="{EB698F03-BF93-44DF-981E-EAF68A1F9D69}">
      <dgm:prSet phldrT="[Text]" custT="1"/>
      <dgm:spPr>
        <a:ln w="38100">
          <a:solidFill>
            <a:srgbClr val="FF0000"/>
          </a:solidFill>
        </a:ln>
      </dgm:spPr>
      <dgm:t>
        <a:bodyPr/>
        <a:lstStyle/>
        <a:p>
          <a:r>
            <a:rPr lang="en-ZA" sz="2800" dirty="0">
              <a:solidFill>
                <a:schemeClr val="bg1"/>
              </a:solidFill>
            </a:rPr>
            <a:t>MBOD- 400k files</a:t>
          </a:r>
        </a:p>
      </dgm:t>
    </dgm:pt>
    <dgm:pt modelId="{20304F82-E7E4-4494-87D0-D1D798944589}" type="parTrans" cxnId="{14DB2D63-DEB5-4301-8244-ABA1EFCFBEAB}">
      <dgm:prSet/>
      <dgm:spPr/>
      <dgm:t>
        <a:bodyPr/>
        <a:lstStyle/>
        <a:p>
          <a:endParaRPr lang="en-ZA">
            <a:solidFill>
              <a:schemeClr val="bg1"/>
            </a:solidFill>
          </a:endParaRPr>
        </a:p>
      </dgm:t>
    </dgm:pt>
    <dgm:pt modelId="{3104E43E-2E44-42AC-8867-D1F3185A58B0}" type="sibTrans" cxnId="{14DB2D63-DEB5-4301-8244-ABA1EFCFBEAB}">
      <dgm:prSet/>
      <dgm:spPr/>
      <dgm:t>
        <a:bodyPr/>
        <a:lstStyle/>
        <a:p>
          <a:endParaRPr lang="en-ZA">
            <a:solidFill>
              <a:schemeClr val="bg1"/>
            </a:solidFill>
          </a:endParaRPr>
        </a:p>
      </dgm:t>
    </dgm:pt>
    <dgm:pt modelId="{0C89FED6-4772-40DB-B925-991ECBF97C7C}">
      <dgm:prSet phldrT="[Text]" custT="1"/>
      <dgm:spPr>
        <a:ln w="38100">
          <a:solidFill>
            <a:srgbClr val="FF0000"/>
          </a:solidFill>
        </a:ln>
      </dgm:spPr>
      <dgm:t>
        <a:bodyPr/>
        <a:lstStyle/>
        <a:p>
          <a:r>
            <a:rPr lang="en-ZA" sz="1400" dirty="0">
              <a:solidFill>
                <a:schemeClr val="bg1"/>
              </a:solidFill>
            </a:rPr>
            <a:t>CCOD</a:t>
          </a:r>
        </a:p>
        <a:p>
          <a:r>
            <a:rPr lang="en-ZA" sz="1400" dirty="0">
              <a:solidFill>
                <a:schemeClr val="bg1"/>
              </a:solidFill>
            </a:rPr>
            <a:t>200k </a:t>
          </a:r>
        </a:p>
      </dgm:t>
    </dgm:pt>
    <dgm:pt modelId="{87DDFA08-E128-406A-AEC1-9973EDF948A5}" type="parTrans" cxnId="{BBB02532-45B3-4B32-A750-355596F396C8}">
      <dgm:prSet/>
      <dgm:spPr/>
      <dgm:t>
        <a:bodyPr/>
        <a:lstStyle/>
        <a:p>
          <a:endParaRPr lang="en-ZA">
            <a:solidFill>
              <a:schemeClr val="bg1"/>
            </a:solidFill>
          </a:endParaRPr>
        </a:p>
      </dgm:t>
    </dgm:pt>
    <dgm:pt modelId="{ADA3612F-0A4C-4643-A0D9-C368070E9EFA}" type="sibTrans" cxnId="{BBB02532-45B3-4B32-A750-355596F396C8}">
      <dgm:prSet/>
      <dgm:spPr/>
      <dgm:t>
        <a:bodyPr/>
        <a:lstStyle/>
        <a:p>
          <a:endParaRPr lang="en-ZA">
            <a:solidFill>
              <a:schemeClr val="bg1"/>
            </a:solidFill>
          </a:endParaRPr>
        </a:p>
      </dgm:t>
    </dgm:pt>
    <dgm:pt modelId="{32B6A2B4-7C44-426A-96FB-957A31ADA6FF}" type="pres">
      <dgm:prSet presAssocID="{0267010E-A245-46BF-9E4A-9A626710E76F}" presName="Name0" presStyleCnt="0">
        <dgm:presLayoutVars>
          <dgm:dir/>
          <dgm:animLvl val="lvl"/>
          <dgm:resizeHandles val="exact"/>
        </dgm:presLayoutVars>
      </dgm:prSet>
      <dgm:spPr/>
    </dgm:pt>
    <dgm:pt modelId="{22DCAAFD-17E0-45EC-A479-98FFD0DF4B35}" type="pres">
      <dgm:prSet presAssocID="{A7D15B1E-6915-4B8D-A36C-BB57BDD19352}" presName="Name8" presStyleCnt="0"/>
      <dgm:spPr/>
    </dgm:pt>
    <dgm:pt modelId="{AA0195F6-8E2F-4011-970A-008185762485}" type="pres">
      <dgm:prSet presAssocID="{A7D15B1E-6915-4B8D-A36C-BB57BDD19352}" presName="level" presStyleLbl="node1" presStyleIdx="0" presStyleCnt="3">
        <dgm:presLayoutVars>
          <dgm:chMax val="1"/>
          <dgm:bulletEnabled val="1"/>
        </dgm:presLayoutVars>
      </dgm:prSet>
      <dgm:spPr/>
      <dgm:t>
        <a:bodyPr/>
        <a:lstStyle/>
        <a:p>
          <a:endParaRPr lang="en-ZA"/>
        </a:p>
      </dgm:t>
    </dgm:pt>
    <dgm:pt modelId="{98BE648B-1148-4E09-B5F1-B55752F666D5}" type="pres">
      <dgm:prSet presAssocID="{A7D15B1E-6915-4B8D-A36C-BB57BDD19352}" presName="levelTx" presStyleLbl="revTx" presStyleIdx="0" presStyleCnt="0">
        <dgm:presLayoutVars>
          <dgm:chMax val="1"/>
          <dgm:bulletEnabled val="1"/>
        </dgm:presLayoutVars>
      </dgm:prSet>
      <dgm:spPr/>
      <dgm:t>
        <a:bodyPr/>
        <a:lstStyle/>
        <a:p>
          <a:endParaRPr lang="en-ZA"/>
        </a:p>
      </dgm:t>
    </dgm:pt>
    <dgm:pt modelId="{E0A3D57D-0391-4FD8-9E85-2CDE15E4D6F7}" type="pres">
      <dgm:prSet presAssocID="{EB698F03-BF93-44DF-981E-EAF68A1F9D69}" presName="Name8" presStyleCnt="0"/>
      <dgm:spPr/>
    </dgm:pt>
    <dgm:pt modelId="{B49E8527-42ED-4031-83B1-66675F98353F}" type="pres">
      <dgm:prSet presAssocID="{EB698F03-BF93-44DF-981E-EAF68A1F9D69}" presName="level" presStyleLbl="node1" presStyleIdx="1" presStyleCnt="3" custLinFactNeighborX="0">
        <dgm:presLayoutVars>
          <dgm:chMax val="1"/>
          <dgm:bulletEnabled val="1"/>
        </dgm:presLayoutVars>
      </dgm:prSet>
      <dgm:spPr/>
      <dgm:t>
        <a:bodyPr/>
        <a:lstStyle/>
        <a:p>
          <a:endParaRPr lang="en-ZA"/>
        </a:p>
      </dgm:t>
    </dgm:pt>
    <dgm:pt modelId="{919094E7-79DC-41BB-A0C4-D61104264B25}" type="pres">
      <dgm:prSet presAssocID="{EB698F03-BF93-44DF-981E-EAF68A1F9D69}" presName="levelTx" presStyleLbl="revTx" presStyleIdx="0" presStyleCnt="0">
        <dgm:presLayoutVars>
          <dgm:chMax val="1"/>
          <dgm:bulletEnabled val="1"/>
        </dgm:presLayoutVars>
      </dgm:prSet>
      <dgm:spPr/>
      <dgm:t>
        <a:bodyPr/>
        <a:lstStyle/>
        <a:p>
          <a:endParaRPr lang="en-ZA"/>
        </a:p>
      </dgm:t>
    </dgm:pt>
    <dgm:pt modelId="{69D7834F-227D-450C-B4FD-6B6BE18017F8}" type="pres">
      <dgm:prSet presAssocID="{0C89FED6-4772-40DB-B925-991ECBF97C7C}" presName="Name8" presStyleCnt="0"/>
      <dgm:spPr/>
    </dgm:pt>
    <dgm:pt modelId="{3236B5C8-4B69-4ECE-9726-77EC26C0A0F5}" type="pres">
      <dgm:prSet presAssocID="{0C89FED6-4772-40DB-B925-991ECBF97C7C}" presName="level" presStyleLbl="node1" presStyleIdx="2" presStyleCnt="3">
        <dgm:presLayoutVars>
          <dgm:chMax val="1"/>
          <dgm:bulletEnabled val="1"/>
        </dgm:presLayoutVars>
      </dgm:prSet>
      <dgm:spPr/>
      <dgm:t>
        <a:bodyPr/>
        <a:lstStyle/>
        <a:p>
          <a:endParaRPr lang="en-ZA"/>
        </a:p>
      </dgm:t>
    </dgm:pt>
    <dgm:pt modelId="{6DE5C4D9-EC4C-4C41-938A-C106B8397A17}" type="pres">
      <dgm:prSet presAssocID="{0C89FED6-4772-40DB-B925-991ECBF97C7C}" presName="levelTx" presStyleLbl="revTx" presStyleIdx="0" presStyleCnt="0">
        <dgm:presLayoutVars>
          <dgm:chMax val="1"/>
          <dgm:bulletEnabled val="1"/>
        </dgm:presLayoutVars>
      </dgm:prSet>
      <dgm:spPr/>
      <dgm:t>
        <a:bodyPr/>
        <a:lstStyle/>
        <a:p>
          <a:endParaRPr lang="en-ZA"/>
        </a:p>
      </dgm:t>
    </dgm:pt>
  </dgm:ptLst>
  <dgm:cxnLst>
    <dgm:cxn modelId="{683F02E6-1B7C-4229-9803-ECCF1D8DCFCE}" srcId="{0267010E-A245-46BF-9E4A-9A626710E76F}" destId="{A7D15B1E-6915-4B8D-A36C-BB57BDD19352}" srcOrd="0" destOrd="0" parTransId="{8F6E8274-D641-4FED-A48E-3B09DF448852}" sibTransId="{B7FDC2CA-35B7-4CE5-9BD8-00A82B9CC252}"/>
    <dgm:cxn modelId="{B49BD046-C493-4F02-951F-C9F7E65E2D6E}" type="presOf" srcId="{A7D15B1E-6915-4B8D-A36C-BB57BDD19352}" destId="{AA0195F6-8E2F-4011-970A-008185762485}" srcOrd="0" destOrd="0" presId="urn:microsoft.com/office/officeart/2005/8/layout/pyramid3"/>
    <dgm:cxn modelId="{A854BAE4-CE55-481A-B8A2-BA7414AE4989}" type="presOf" srcId="{EB698F03-BF93-44DF-981E-EAF68A1F9D69}" destId="{919094E7-79DC-41BB-A0C4-D61104264B25}" srcOrd="1" destOrd="0" presId="urn:microsoft.com/office/officeart/2005/8/layout/pyramid3"/>
    <dgm:cxn modelId="{14DB2D63-DEB5-4301-8244-ABA1EFCFBEAB}" srcId="{0267010E-A245-46BF-9E4A-9A626710E76F}" destId="{EB698F03-BF93-44DF-981E-EAF68A1F9D69}" srcOrd="1" destOrd="0" parTransId="{20304F82-E7E4-4494-87D0-D1D798944589}" sibTransId="{3104E43E-2E44-42AC-8867-D1F3185A58B0}"/>
    <dgm:cxn modelId="{BBB02532-45B3-4B32-A750-355596F396C8}" srcId="{0267010E-A245-46BF-9E4A-9A626710E76F}" destId="{0C89FED6-4772-40DB-B925-991ECBF97C7C}" srcOrd="2" destOrd="0" parTransId="{87DDFA08-E128-406A-AEC1-9973EDF948A5}" sibTransId="{ADA3612F-0A4C-4643-A0D9-C368070E9EFA}"/>
    <dgm:cxn modelId="{13C628C4-6E1A-4383-8F6C-01C3114626DC}" type="presOf" srcId="{0C89FED6-4772-40DB-B925-991ECBF97C7C}" destId="{6DE5C4D9-EC4C-4C41-938A-C106B8397A17}" srcOrd="1" destOrd="0" presId="urn:microsoft.com/office/officeart/2005/8/layout/pyramid3"/>
    <dgm:cxn modelId="{EA2A983B-E2DE-49CA-8694-F79B0DE76969}" type="presOf" srcId="{0267010E-A245-46BF-9E4A-9A626710E76F}" destId="{32B6A2B4-7C44-426A-96FB-957A31ADA6FF}" srcOrd="0" destOrd="0" presId="urn:microsoft.com/office/officeart/2005/8/layout/pyramid3"/>
    <dgm:cxn modelId="{03C3ABB2-EFDC-448D-802D-7EF8AC6C0695}" type="presOf" srcId="{0C89FED6-4772-40DB-B925-991ECBF97C7C}" destId="{3236B5C8-4B69-4ECE-9726-77EC26C0A0F5}" srcOrd="0" destOrd="0" presId="urn:microsoft.com/office/officeart/2005/8/layout/pyramid3"/>
    <dgm:cxn modelId="{04D94EFF-4136-47DA-B49A-34D4938F2087}" type="presOf" srcId="{EB698F03-BF93-44DF-981E-EAF68A1F9D69}" destId="{B49E8527-42ED-4031-83B1-66675F98353F}" srcOrd="0" destOrd="0" presId="urn:microsoft.com/office/officeart/2005/8/layout/pyramid3"/>
    <dgm:cxn modelId="{20BA6C7E-B792-4330-A05D-0DAFB5C192E3}" type="presOf" srcId="{A7D15B1E-6915-4B8D-A36C-BB57BDD19352}" destId="{98BE648B-1148-4E09-B5F1-B55752F666D5}" srcOrd="1" destOrd="0" presId="urn:microsoft.com/office/officeart/2005/8/layout/pyramid3"/>
    <dgm:cxn modelId="{92B8014F-7BE6-4252-B8BD-851B94448069}" type="presParOf" srcId="{32B6A2B4-7C44-426A-96FB-957A31ADA6FF}" destId="{22DCAAFD-17E0-45EC-A479-98FFD0DF4B35}" srcOrd="0" destOrd="0" presId="urn:microsoft.com/office/officeart/2005/8/layout/pyramid3"/>
    <dgm:cxn modelId="{653B47ED-CBB8-4BA4-94E0-B61D6CE6A08F}" type="presParOf" srcId="{22DCAAFD-17E0-45EC-A479-98FFD0DF4B35}" destId="{AA0195F6-8E2F-4011-970A-008185762485}" srcOrd="0" destOrd="0" presId="urn:microsoft.com/office/officeart/2005/8/layout/pyramid3"/>
    <dgm:cxn modelId="{9476A24D-4219-4A4B-9EFC-9305F16F895B}" type="presParOf" srcId="{22DCAAFD-17E0-45EC-A479-98FFD0DF4B35}" destId="{98BE648B-1148-4E09-B5F1-B55752F666D5}" srcOrd="1" destOrd="0" presId="urn:microsoft.com/office/officeart/2005/8/layout/pyramid3"/>
    <dgm:cxn modelId="{E1681E61-64A2-409D-B97A-CAD046699ACC}" type="presParOf" srcId="{32B6A2B4-7C44-426A-96FB-957A31ADA6FF}" destId="{E0A3D57D-0391-4FD8-9E85-2CDE15E4D6F7}" srcOrd="1" destOrd="0" presId="urn:microsoft.com/office/officeart/2005/8/layout/pyramid3"/>
    <dgm:cxn modelId="{E766809E-9697-4444-849D-46BEE80DF410}" type="presParOf" srcId="{E0A3D57D-0391-4FD8-9E85-2CDE15E4D6F7}" destId="{B49E8527-42ED-4031-83B1-66675F98353F}" srcOrd="0" destOrd="0" presId="urn:microsoft.com/office/officeart/2005/8/layout/pyramid3"/>
    <dgm:cxn modelId="{FB22B00A-A5DA-40EC-AD52-AA197478265C}" type="presParOf" srcId="{E0A3D57D-0391-4FD8-9E85-2CDE15E4D6F7}" destId="{919094E7-79DC-41BB-A0C4-D61104264B25}" srcOrd="1" destOrd="0" presId="urn:microsoft.com/office/officeart/2005/8/layout/pyramid3"/>
    <dgm:cxn modelId="{BFCFC867-9C2C-4765-AAB2-9CDAB9854EF6}" type="presParOf" srcId="{32B6A2B4-7C44-426A-96FB-957A31ADA6FF}" destId="{69D7834F-227D-450C-B4FD-6B6BE18017F8}" srcOrd="2" destOrd="0" presId="urn:microsoft.com/office/officeart/2005/8/layout/pyramid3"/>
    <dgm:cxn modelId="{AE5FC7B1-3624-4505-B34E-13ED62F94C27}" type="presParOf" srcId="{69D7834F-227D-450C-B4FD-6B6BE18017F8}" destId="{3236B5C8-4B69-4ECE-9726-77EC26C0A0F5}" srcOrd="0" destOrd="0" presId="urn:microsoft.com/office/officeart/2005/8/layout/pyramid3"/>
    <dgm:cxn modelId="{45AFF0DD-4882-4B7B-8393-161EC72A0684}" type="presParOf" srcId="{69D7834F-227D-450C-B4FD-6B6BE18017F8}" destId="{6DE5C4D9-EC4C-4C41-938A-C106B8397A17}" srcOrd="1" destOrd="0" presId="urn:microsoft.com/office/officeart/2005/8/layout/pyramid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A0195F6-8E2F-4011-970A-008185762485}">
      <dsp:nvSpPr>
        <dsp:cNvPr id="0" name=""/>
        <dsp:cNvSpPr/>
      </dsp:nvSpPr>
      <dsp:spPr>
        <a:xfrm rot="10800000">
          <a:off x="0" y="0"/>
          <a:ext cx="3816423" cy="1224136"/>
        </a:xfrm>
        <a:prstGeom prst="trapezoid">
          <a:avLst>
            <a:gd name="adj" fmla="val 51961"/>
          </a:avLst>
        </a:prstGeom>
        <a:solidFill>
          <a:schemeClr val="accent1">
            <a:hueOff val="0"/>
            <a:satOff val="0"/>
            <a:lumOff val="0"/>
            <a:alphaOff val="0"/>
          </a:schemeClr>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ZA" sz="6500" kern="1200" dirty="0">
            <a:solidFill>
              <a:schemeClr val="bg1"/>
            </a:solidFill>
          </a:endParaRPr>
        </a:p>
      </dsp:txBody>
      <dsp:txXfrm>
        <a:off x="667874" y="0"/>
        <a:ext cx="2480675" cy="1224136"/>
      </dsp:txXfrm>
    </dsp:sp>
    <dsp:sp modelId="{B49E8527-42ED-4031-83B1-66675F98353F}">
      <dsp:nvSpPr>
        <dsp:cNvPr id="0" name=""/>
        <dsp:cNvSpPr/>
      </dsp:nvSpPr>
      <dsp:spPr>
        <a:xfrm rot="10800000">
          <a:off x="636070" y="1224136"/>
          <a:ext cx="2544282" cy="1224136"/>
        </a:xfrm>
        <a:prstGeom prst="trapezoid">
          <a:avLst>
            <a:gd name="adj" fmla="val 51961"/>
          </a:avLst>
        </a:prstGeom>
        <a:solidFill>
          <a:schemeClr val="accent1">
            <a:hueOff val="0"/>
            <a:satOff val="0"/>
            <a:lumOff val="0"/>
            <a:alphaOff val="0"/>
          </a:schemeClr>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ZA" sz="2800" kern="1200" dirty="0">
              <a:solidFill>
                <a:schemeClr val="bg1"/>
              </a:solidFill>
            </a:rPr>
            <a:t>MBOD- 400k files</a:t>
          </a:r>
        </a:p>
      </dsp:txBody>
      <dsp:txXfrm>
        <a:off x="1081320" y="1224136"/>
        <a:ext cx="1653783" cy="1224136"/>
      </dsp:txXfrm>
    </dsp:sp>
    <dsp:sp modelId="{3236B5C8-4B69-4ECE-9726-77EC26C0A0F5}">
      <dsp:nvSpPr>
        <dsp:cNvPr id="0" name=""/>
        <dsp:cNvSpPr/>
      </dsp:nvSpPr>
      <dsp:spPr>
        <a:xfrm rot="10800000">
          <a:off x="1272141" y="2448272"/>
          <a:ext cx="1272141" cy="1224136"/>
        </a:xfrm>
        <a:prstGeom prst="trapezoid">
          <a:avLst>
            <a:gd name="adj" fmla="val 51961"/>
          </a:avLst>
        </a:prstGeom>
        <a:solidFill>
          <a:schemeClr val="accent1">
            <a:hueOff val="0"/>
            <a:satOff val="0"/>
            <a:lumOff val="0"/>
            <a:alphaOff val="0"/>
          </a:schemeClr>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ZA" sz="1400" kern="1200" dirty="0">
              <a:solidFill>
                <a:schemeClr val="bg1"/>
              </a:solidFill>
            </a:rPr>
            <a:t>CCOD</a:t>
          </a:r>
        </a:p>
        <a:p>
          <a:pPr lvl="0" algn="ctr" defTabSz="622300">
            <a:lnSpc>
              <a:spcPct val="90000"/>
            </a:lnSpc>
            <a:spcBef>
              <a:spcPct val="0"/>
            </a:spcBef>
            <a:spcAft>
              <a:spcPct val="35000"/>
            </a:spcAft>
          </a:pPr>
          <a:r>
            <a:rPr lang="en-ZA" sz="1400" kern="1200" dirty="0">
              <a:solidFill>
                <a:schemeClr val="bg1"/>
              </a:solidFill>
            </a:rPr>
            <a:t>200k </a:t>
          </a:r>
        </a:p>
      </dsp:txBody>
      <dsp:txXfrm>
        <a:off x="1272141" y="2448272"/>
        <a:ext cx="1272141" cy="1224136"/>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ZA"/>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7734E3D-F4A5-4394-9B1F-E906501BFC48}" type="datetimeFigureOut">
              <a:rPr lang="en-US"/>
              <a:pPr>
                <a:defRPr/>
              </a:pPr>
              <a:t>9/10/2019</a:t>
            </a:fld>
            <a:endParaRPr lang="en-ZA"/>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ZA"/>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8DC3879-14CF-4E8E-8107-02D10203F7BF}" type="slidenum">
              <a:rPr lang="en-ZA"/>
              <a:pPr>
                <a:defRPr/>
              </a:pPr>
              <a:t>‹#›</a:t>
            </a:fld>
            <a:endParaRPr lang="en-ZA"/>
          </a:p>
        </p:txBody>
      </p:sp>
    </p:spTree>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ZA"/>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20FCF22-2563-482D-8D12-10B7ECEE6445}" type="datetimeFigureOut">
              <a:rPr lang="en-US"/>
              <a:pPr>
                <a:defRPr/>
              </a:pPr>
              <a:t>9/10/2019</a:t>
            </a:fld>
            <a:endParaRPr lang="en-ZA"/>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ZA"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ZA"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ZA"/>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50D0028-295A-41AF-B215-93DC58952DF0}" type="slidenum">
              <a:rPr lang="en-ZA"/>
              <a:pPr>
                <a:defRPr/>
              </a:pPr>
              <a:t>‹#›</a:t>
            </a:fld>
            <a:endParaRPr lang="en-ZA"/>
          </a:p>
        </p:txBody>
      </p:sp>
    </p:spTree>
  </p:cSld>
  <p:clrMap bg1="lt1" tx1="dk1" bg2="lt2" tx2="dk2" accent1="accent1" accent2="accent2" accent3="accent3" accent4="accent4" accent5="accent5" accent6="accent6" hlink="hlink" folHlink="folHlink"/>
  <p:hf hdr="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35C98E-E4F0-4470-A8D4-CE51079469D5}"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xmlns="" val="593414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4294967295"/>
          </p:nvPr>
        </p:nvSpPr>
        <p:spPr bwMode="auto">
          <a:xfrm>
            <a:off x="3851099" y="9428243"/>
            <a:ext cx="2944957" cy="496808"/>
          </a:xfrm>
          <a:prstGeom prst="rect">
            <a:avLst/>
          </a:prstGeom>
          <a:noFill/>
          <a:ln>
            <a:miter lim="800000"/>
            <a:headEnd/>
            <a:tailEnd/>
          </a:ln>
        </p:spPr>
        <p:txBody>
          <a:bodyPr/>
          <a:lstStyle/>
          <a:p>
            <a:pPr eaLnBrk="0" hangingPunct="0"/>
            <a:fld id="{BDD2392F-4F96-4FEA-97D9-A55A13AADE8B}" type="slidenum">
              <a:rPr lang="en-GB">
                <a:solidFill>
                  <a:prstClr val="black"/>
                </a:solidFill>
              </a:rPr>
              <a:pPr eaLnBrk="0" hangingPunct="0"/>
              <a:t>50</a:t>
            </a:fld>
            <a:endParaRPr lang="en-GB">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xmlns="" val="125723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Date Placeholder 3"/>
          <p:cNvSpPr>
            <a:spLocks noGrp="1"/>
          </p:cNvSpPr>
          <p:nvPr>
            <p:ph type="dt" idx="10"/>
          </p:nvPr>
        </p:nvSpPr>
        <p:spPr/>
        <p:txBody>
          <a:bodyPr/>
          <a:lstStyle/>
          <a:p>
            <a:pPr>
              <a:defRPr/>
            </a:pPr>
            <a:fld id="{1014FF80-EE91-415F-982B-12AE299514A0}" type="datetime1">
              <a:rPr lang="en-US" smtClean="0">
                <a:solidFill>
                  <a:prstClr val="black"/>
                </a:solidFill>
              </a:rPr>
              <a:pPr>
                <a:defRPr/>
              </a:pPr>
              <a:t>9/10/2019</a:t>
            </a:fld>
            <a:endParaRPr lang="en-ZA">
              <a:solidFill>
                <a:prstClr val="black"/>
              </a:solidFill>
            </a:endParaRPr>
          </a:p>
        </p:txBody>
      </p:sp>
      <p:sp>
        <p:nvSpPr>
          <p:cNvPr id="5" name="Footer Placeholder 4"/>
          <p:cNvSpPr>
            <a:spLocks noGrp="1"/>
          </p:cNvSpPr>
          <p:nvPr>
            <p:ph type="ftr" sz="quarter" idx="11"/>
          </p:nvPr>
        </p:nvSpPr>
        <p:spPr/>
        <p:txBody>
          <a:bodyPr/>
          <a:lstStyle/>
          <a:p>
            <a:pPr>
              <a:defRPr/>
            </a:pPr>
            <a:endParaRPr lang="en-ZA">
              <a:solidFill>
                <a:prstClr val="black"/>
              </a:solidFill>
            </a:endParaRPr>
          </a:p>
        </p:txBody>
      </p:sp>
      <p:sp>
        <p:nvSpPr>
          <p:cNvPr id="6" name="Slide Number Placeholder 5"/>
          <p:cNvSpPr>
            <a:spLocks noGrp="1"/>
          </p:cNvSpPr>
          <p:nvPr>
            <p:ph type="sldNum" sz="quarter" idx="12"/>
          </p:nvPr>
        </p:nvSpPr>
        <p:spPr/>
        <p:txBody>
          <a:bodyPr/>
          <a:lstStyle/>
          <a:p>
            <a:pPr>
              <a:defRPr/>
            </a:pPr>
            <a:fld id="{650D0028-295A-41AF-B215-93DC58952DF0}" type="slidenum">
              <a:rPr lang="en-ZA" smtClean="0">
                <a:solidFill>
                  <a:prstClr val="black"/>
                </a:solidFill>
              </a:rPr>
              <a:pPr>
                <a:defRPr/>
              </a:pPr>
              <a:t>8</a:t>
            </a:fld>
            <a:endParaRPr lang="en-ZA">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1F09C5-5623-4B8F-8935-4760E9C85873}"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Date Placeholder 3"/>
          <p:cNvSpPr>
            <a:spLocks noGrp="1"/>
          </p:cNvSpPr>
          <p:nvPr>
            <p:ph type="dt" idx="10"/>
          </p:nvPr>
        </p:nvSpPr>
        <p:spPr/>
        <p:txBody>
          <a:bodyPr/>
          <a:lstStyle/>
          <a:p>
            <a:pPr>
              <a:defRPr/>
            </a:pPr>
            <a:fld id="{057E3078-4E2E-41CB-BA4B-67D6D46B825B}" type="datetime1">
              <a:rPr lang="en-US" smtClean="0"/>
              <a:pPr>
                <a:defRPr/>
              </a:pPr>
              <a:t>9/10/2019</a:t>
            </a:fld>
            <a:endParaRPr lang="en-ZA"/>
          </a:p>
        </p:txBody>
      </p:sp>
      <p:sp>
        <p:nvSpPr>
          <p:cNvPr id="5" name="Footer Placeholder 4"/>
          <p:cNvSpPr>
            <a:spLocks noGrp="1"/>
          </p:cNvSpPr>
          <p:nvPr>
            <p:ph type="ftr" sz="quarter" idx="11"/>
          </p:nvPr>
        </p:nvSpPr>
        <p:spPr/>
        <p:txBody>
          <a:bodyPr/>
          <a:lstStyle/>
          <a:p>
            <a:pPr>
              <a:defRPr/>
            </a:pPr>
            <a:endParaRPr lang="en-ZA"/>
          </a:p>
        </p:txBody>
      </p:sp>
      <p:sp>
        <p:nvSpPr>
          <p:cNvPr id="6" name="Slide Number Placeholder 5"/>
          <p:cNvSpPr>
            <a:spLocks noGrp="1"/>
          </p:cNvSpPr>
          <p:nvPr>
            <p:ph type="sldNum" sz="quarter" idx="12"/>
          </p:nvPr>
        </p:nvSpPr>
        <p:spPr/>
        <p:txBody>
          <a:bodyPr/>
          <a:lstStyle/>
          <a:p>
            <a:pPr>
              <a:defRPr/>
            </a:pPr>
            <a:fld id="{650D0028-295A-41AF-B215-93DC58952DF0}" type="slidenum">
              <a:rPr lang="en-ZA" smtClean="0"/>
              <a:pPr>
                <a:defRPr/>
              </a:pPr>
              <a:t>15</a:t>
            </a:fld>
            <a:endParaRPr lang="en-ZA"/>
          </a:p>
        </p:txBody>
      </p:sp>
    </p:spTree>
    <p:extLst>
      <p:ext uri="{BB962C8B-B14F-4D97-AF65-F5344CB8AC3E}">
        <p14:creationId xmlns:p14="http://schemas.microsoft.com/office/powerpoint/2010/main" xmlns="" val="24170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Date Placeholder 3"/>
          <p:cNvSpPr>
            <a:spLocks noGrp="1"/>
          </p:cNvSpPr>
          <p:nvPr>
            <p:ph type="dt" idx="10"/>
          </p:nvPr>
        </p:nvSpPr>
        <p:spPr/>
        <p:txBody>
          <a:bodyPr/>
          <a:lstStyle/>
          <a:p>
            <a:pPr>
              <a:defRPr/>
            </a:pPr>
            <a:fld id="{057E3078-4E2E-41CB-BA4B-67D6D46B825B}" type="datetime1">
              <a:rPr lang="en-US" smtClean="0"/>
              <a:pPr>
                <a:defRPr/>
              </a:pPr>
              <a:t>9/10/2019</a:t>
            </a:fld>
            <a:endParaRPr lang="en-ZA"/>
          </a:p>
        </p:txBody>
      </p:sp>
      <p:sp>
        <p:nvSpPr>
          <p:cNvPr id="5" name="Footer Placeholder 4"/>
          <p:cNvSpPr>
            <a:spLocks noGrp="1"/>
          </p:cNvSpPr>
          <p:nvPr>
            <p:ph type="ftr" sz="quarter" idx="11"/>
          </p:nvPr>
        </p:nvSpPr>
        <p:spPr/>
        <p:txBody>
          <a:bodyPr/>
          <a:lstStyle/>
          <a:p>
            <a:pPr>
              <a:defRPr/>
            </a:pPr>
            <a:endParaRPr lang="en-ZA"/>
          </a:p>
        </p:txBody>
      </p:sp>
      <p:sp>
        <p:nvSpPr>
          <p:cNvPr id="6" name="Slide Number Placeholder 5"/>
          <p:cNvSpPr>
            <a:spLocks noGrp="1"/>
          </p:cNvSpPr>
          <p:nvPr>
            <p:ph type="sldNum" sz="quarter" idx="12"/>
          </p:nvPr>
        </p:nvSpPr>
        <p:spPr/>
        <p:txBody>
          <a:bodyPr/>
          <a:lstStyle/>
          <a:p>
            <a:pPr>
              <a:defRPr/>
            </a:pPr>
            <a:fld id="{650D0028-295A-41AF-B215-93DC58952DF0}" type="slidenum">
              <a:rPr lang="en-ZA" smtClean="0"/>
              <a:pPr>
                <a:defRPr/>
              </a:pPr>
              <a:t>16</a:t>
            </a:fld>
            <a:endParaRPr lang="en-ZA"/>
          </a:p>
        </p:txBody>
      </p:sp>
    </p:spTree>
    <p:extLst>
      <p:ext uri="{BB962C8B-B14F-4D97-AF65-F5344CB8AC3E}">
        <p14:creationId xmlns:p14="http://schemas.microsoft.com/office/powerpoint/2010/main" xmlns="" val="54099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Date Placeholder 3"/>
          <p:cNvSpPr>
            <a:spLocks noGrp="1"/>
          </p:cNvSpPr>
          <p:nvPr>
            <p:ph type="dt" idx="10"/>
          </p:nvPr>
        </p:nvSpPr>
        <p:spPr/>
        <p:txBody>
          <a:bodyPr/>
          <a:lstStyle/>
          <a:p>
            <a:pPr>
              <a:defRPr/>
            </a:pPr>
            <a:fld id="{6187B63D-0C6D-438A-8CB7-B728A1563976}" type="datetime1">
              <a:rPr lang="en-US" smtClean="0"/>
              <a:pPr>
                <a:defRPr/>
              </a:pPr>
              <a:t>9/10/2019</a:t>
            </a:fld>
            <a:endParaRPr lang="en-ZA"/>
          </a:p>
        </p:txBody>
      </p:sp>
      <p:sp>
        <p:nvSpPr>
          <p:cNvPr id="5" name="Footer Placeholder 4"/>
          <p:cNvSpPr>
            <a:spLocks noGrp="1"/>
          </p:cNvSpPr>
          <p:nvPr>
            <p:ph type="ftr" sz="quarter" idx="11"/>
          </p:nvPr>
        </p:nvSpPr>
        <p:spPr/>
        <p:txBody>
          <a:bodyPr/>
          <a:lstStyle/>
          <a:p>
            <a:pPr>
              <a:defRPr/>
            </a:pPr>
            <a:endParaRPr lang="en-ZA"/>
          </a:p>
        </p:txBody>
      </p:sp>
      <p:sp>
        <p:nvSpPr>
          <p:cNvPr id="6" name="Slide Number Placeholder 5"/>
          <p:cNvSpPr>
            <a:spLocks noGrp="1"/>
          </p:cNvSpPr>
          <p:nvPr>
            <p:ph type="sldNum" sz="quarter" idx="12"/>
          </p:nvPr>
        </p:nvSpPr>
        <p:spPr/>
        <p:txBody>
          <a:bodyPr/>
          <a:lstStyle/>
          <a:p>
            <a:pPr>
              <a:defRPr/>
            </a:pPr>
            <a:fld id="{650D0028-295A-41AF-B215-93DC58952DF0}" type="slidenum">
              <a:rPr lang="en-ZA" smtClean="0"/>
              <a:pPr>
                <a:defRPr/>
              </a:pPr>
              <a:t>27</a:t>
            </a:fld>
            <a:endParaRPr lang="en-ZA"/>
          </a:p>
        </p:txBody>
      </p:sp>
    </p:spTree>
    <p:extLst>
      <p:ext uri="{BB962C8B-B14F-4D97-AF65-F5344CB8AC3E}">
        <p14:creationId xmlns:p14="http://schemas.microsoft.com/office/powerpoint/2010/main" xmlns="" val="3676528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2928A7-0474-4931-B160-E70F6AB30B12}"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9/10/2019</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D0028-295A-41AF-B215-93DC58952DF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307054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2928A7-0474-4931-B160-E70F6AB30B12}"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9/10/2019</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D0028-295A-41AF-B215-93DC58952DF0}"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49155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Date Placeholder 3"/>
          <p:cNvSpPr>
            <a:spLocks noGrp="1"/>
          </p:cNvSpPr>
          <p:nvPr>
            <p:ph type="dt" idx="10"/>
          </p:nvPr>
        </p:nvSpPr>
        <p:spPr/>
        <p:txBody>
          <a:bodyPr/>
          <a:lstStyle/>
          <a:p>
            <a:pPr>
              <a:defRPr/>
            </a:pPr>
            <a:fld id="{84965733-22BB-425E-9605-11C7CF12ABA1}" type="datetime1">
              <a:rPr lang="en-US" smtClean="0"/>
              <a:pPr>
                <a:defRPr/>
              </a:pPr>
              <a:t>9/10/2019</a:t>
            </a:fld>
            <a:endParaRPr lang="en-ZA"/>
          </a:p>
        </p:txBody>
      </p:sp>
      <p:sp>
        <p:nvSpPr>
          <p:cNvPr id="5" name="Footer Placeholder 4"/>
          <p:cNvSpPr>
            <a:spLocks noGrp="1"/>
          </p:cNvSpPr>
          <p:nvPr>
            <p:ph type="ftr" sz="quarter" idx="11"/>
          </p:nvPr>
        </p:nvSpPr>
        <p:spPr/>
        <p:txBody>
          <a:bodyPr/>
          <a:lstStyle/>
          <a:p>
            <a:pPr>
              <a:defRPr/>
            </a:pPr>
            <a:endParaRPr lang="en-ZA"/>
          </a:p>
        </p:txBody>
      </p:sp>
      <p:sp>
        <p:nvSpPr>
          <p:cNvPr id="6" name="Slide Number Placeholder 5"/>
          <p:cNvSpPr>
            <a:spLocks noGrp="1"/>
          </p:cNvSpPr>
          <p:nvPr>
            <p:ph type="sldNum" sz="quarter" idx="12"/>
          </p:nvPr>
        </p:nvSpPr>
        <p:spPr/>
        <p:txBody>
          <a:bodyPr/>
          <a:lstStyle/>
          <a:p>
            <a:pPr>
              <a:defRPr/>
            </a:pPr>
            <a:fld id="{650D0028-295A-41AF-B215-93DC58952DF0}" type="slidenum">
              <a:rPr lang="en-ZA" smtClean="0"/>
              <a:pPr>
                <a:defRPr/>
              </a:pPr>
              <a:t>49</a:t>
            </a:fld>
            <a:endParaRPr lang="en-ZA"/>
          </a:p>
        </p:txBody>
      </p:sp>
    </p:spTree>
    <p:extLst>
      <p:ext uri="{BB962C8B-B14F-4D97-AF65-F5344CB8AC3E}">
        <p14:creationId xmlns:p14="http://schemas.microsoft.com/office/powerpoint/2010/main" xmlns="" val="27816355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9144000" cy="11430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Picture 11"/>
          <p:cNvPicPr>
            <a:picLocks noChangeAspect="1" noChangeArrowheads="1"/>
          </p:cNvPicPr>
          <p:nvPr userDrawn="1"/>
        </p:nvPicPr>
        <p:blipFill>
          <a:blip r:embed="rId2" cstate="print"/>
          <a:srcRect r="25999"/>
          <a:stretch>
            <a:fillRect/>
          </a:stretch>
        </p:blipFill>
        <p:spPr bwMode="auto">
          <a:xfrm>
            <a:off x="228600" y="1219200"/>
            <a:ext cx="1524000" cy="1373188"/>
          </a:xfrm>
          <a:prstGeom prst="rect">
            <a:avLst/>
          </a:prstGeom>
          <a:noFill/>
          <a:ln w="9525">
            <a:noFill/>
            <a:miter lim="800000"/>
            <a:headEnd/>
            <a:tailEnd/>
          </a:ln>
        </p:spPr>
      </p:pic>
      <p:pic>
        <p:nvPicPr>
          <p:cNvPr id="4" name="Picture 7"/>
          <p:cNvPicPr>
            <a:picLocks noChangeAspect="1" noChangeArrowheads="1"/>
          </p:cNvPicPr>
          <p:nvPr userDrawn="1"/>
        </p:nvPicPr>
        <p:blipFill>
          <a:blip r:embed="rId3" cstate="print"/>
          <a:srcRect l="18813" r="5798"/>
          <a:stretch>
            <a:fillRect/>
          </a:stretch>
        </p:blipFill>
        <p:spPr bwMode="auto">
          <a:xfrm>
            <a:off x="228600" y="2743200"/>
            <a:ext cx="1524000" cy="1333500"/>
          </a:xfrm>
          <a:prstGeom prst="rect">
            <a:avLst/>
          </a:prstGeom>
          <a:noFill/>
          <a:ln w="9525">
            <a:noFill/>
            <a:miter lim="800000"/>
            <a:headEnd/>
            <a:tailEnd/>
          </a:ln>
        </p:spPr>
      </p:pic>
      <p:pic>
        <p:nvPicPr>
          <p:cNvPr id="5" name="Picture 9"/>
          <p:cNvPicPr>
            <a:picLocks noChangeAspect="1" noChangeArrowheads="1"/>
          </p:cNvPicPr>
          <p:nvPr userDrawn="1"/>
        </p:nvPicPr>
        <p:blipFill>
          <a:blip r:embed="rId4" cstate="print"/>
          <a:srcRect l="11563" r="32932" b="27168"/>
          <a:stretch>
            <a:fillRect/>
          </a:stretch>
        </p:blipFill>
        <p:spPr bwMode="auto">
          <a:xfrm>
            <a:off x="228600" y="4267200"/>
            <a:ext cx="1566863" cy="1371600"/>
          </a:xfrm>
          <a:prstGeom prst="rect">
            <a:avLst/>
          </a:prstGeom>
          <a:noFill/>
          <a:ln w="9525">
            <a:noFill/>
            <a:miter lim="800000"/>
            <a:headEnd/>
            <a:tailEnd/>
          </a:ln>
        </p:spPr>
      </p:pic>
      <p:cxnSp>
        <p:nvCxnSpPr>
          <p:cNvPr id="6" name="Straight Connector 5"/>
          <p:cNvCxnSpPr/>
          <p:nvPr userDrawn="1"/>
        </p:nvCxnSpPr>
        <p:spPr>
          <a:xfrm>
            <a:off x="2514600" y="2667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2514600" y="4191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pic>
        <p:nvPicPr>
          <p:cNvPr id="8" name="Picture 12" descr="NDOH Logo.jpg"/>
          <p:cNvPicPr>
            <a:picLocks noChangeAspect="1"/>
          </p:cNvPicPr>
          <p:nvPr userDrawn="1"/>
        </p:nvPicPr>
        <p:blipFill>
          <a:blip r:embed="rId5" cstate="print"/>
          <a:srcRect/>
          <a:stretch>
            <a:fillRect/>
          </a:stretch>
        </p:blipFill>
        <p:spPr bwMode="auto">
          <a:xfrm>
            <a:off x="152400" y="5867400"/>
            <a:ext cx="2286000" cy="823913"/>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title"/>
          </p:nvPr>
        </p:nvSpPr>
        <p:spPr>
          <a:xfrm>
            <a:off x="553641" y="4786313"/>
            <a:ext cx="8036719" cy="857250"/>
          </a:xfrm>
          <a:prstGeom prst="rect">
            <a:avLst/>
          </a:prstGeom>
        </p:spPr>
        <p:txBody>
          <a:bodyPr lIns="0" tIns="0" rIns="0" bIns="0" anchor="b"/>
          <a:lstStyle/>
          <a:p>
            <a:pPr lvl="0">
              <a:defRPr sz="1800">
                <a:solidFill>
                  <a:srgbClr val="000000"/>
                </a:solidFill>
                <a:effectLst/>
              </a:defRPr>
            </a:pPr>
            <a:r>
              <a:rPr sz="5100" dirty="0">
                <a:solidFill>
                  <a:srgbClr val="FFFFFF"/>
                </a:solidFill>
                <a:effectLst>
                  <a:outerShdw blurRad="50800" dist="38100" dir="5400000" rotWithShape="0">
                    <a:srgbClr val="000000"/>
                  </a:outerShdw>
                </a:effectLst>
              </a:rPr>
              <a:t>Title Text</a:t>
            </a:r>
          </a:p>
        </p:txBody>
      </p:sp>
      <p:sp>
        <p:nvSpPr>
          <p:cNvPr id="22" name="Shape 22"/>
          <p:cNvSpPr>
            <a:spLocks noGrp="1"/>
          </p:cNvSpPr>
          <p:nvPr>
            <p:ph type="body" idx="1"/>
          </p:nvPr>
        </p:nvSpPr>
        <p:spPr>
          <a:xfrm>
            <a:off x="553641" y="5634633"/>
            <a:ext cx="8036719" cy="1098352"/>
          </a:xfrm>
          <a:prstGeom prst="rect">
            <a:avLst/>
          </a:prstGeom>
        </p:spPr>
        <p:txBody>
          <a:bodyPr lIns="0" tIns="0" rIns="0" bIns="0" anchor="t"/>
          <a:lstStyle>
            <a:lvl1pPr marL="0" indent="0">
              <a:spcBef>
                <a:spcPts val="0"/>
              </a:spcBef>
              <a:buSzTx/>
              <a:buNone/>
              <a:defRPr sz="3000">
                <a:solidFill>
                  <a:srgbClr val="73BFFF"/>
                </a:solidFill>
              </a:defRPr>
            </a:lvl1pPr>
            <a:lvl2pPr marL="0" indent="0">
              <a:spcBef>
                <a:spcPts val="0"/>
              </a:spcBef>
              <a:buSzTx/>
              <a:buNone/>
              <a:defRPr sz="3000">
                <a:solidFill>
                  <a:srgbClr val="73BFFF"/>
                </a:solidFill>
              </a:defRPr>
            </a:lvl2pPr>
            <a:lvl3pPr marL="0" indent="0">
              <a:spcBef>
                <a:spcPts val="0"/>
              </a:spcBef>
              <a:buSzTx/>
              <a:buNone/>
              <a:defRPr sz="3000">
                <a:solidFill>
                  <a:srgbClr val="73BFFF"/>
                </a:solidFill>
              </a:defRPr>
            </a:lvl3pPr>
            <a:lvl4pPr marL="0" indent="0">
              <a:spcBef>
                <a:spcPts val="0"/>
              </a:spcBef>
              <a:buSzTx/>
              <a:buNone/>
              <a:defRPr sz="3000">
                <a:solidFill>
                  <a:srgbClr val="73BFFF"/>
                </a:solidFill>
              </a:defRPr>
            </a:lvl4pPr>
            <a:lvl5pPr marL="0" indent="0">
              <a:spcBef>
                <a:spcPts val="0"/>
              </a:spcBef>
              <a:buSzTx/>
              <a:buNone/>
              <a:defRPr sz="3000">
                <a:solidFill>
                  <a:srgbClr val="73BFFF"/>
                </a:solidFill>
              </a:defRPr>
            </a:lvl5pPr>
          </a:lstStyle>
          <a:p>
            <a:pPr lvl="0">
              <a:defRPr sz="1800">
                <a:solidFill>
                  <a:srgbClr val="000000"/>
                </a:solidFill>
                <a:effectLst/>
              </a:defRPr>
            </a:pPr>
            <a:r>
              <a:rPr sz="3000" dirty="0">
                <a:solidFill>
                  <a:srgbClr val="73BFFF"/>
                </a:solidFill>
                <a:effectLst>
                  <a:outerShdw blurRad="50800" dist="38100" dir="5400000" rotWithShape="0">
                    <a:srgbClr val="000000"/>
                  </a:outerShdw>
                </a:effectLst>
              </a:rPr>
              <a:t>Body Level One</a:t>
            </a:r>
          </a:p>
          <a:p>
            <a:pPr lvl="1">
              <a:defRPr sz="1800">
                <a:solidFill>
                  <a:srgbClr val="000000"/>
                </a:solidFill>
                <a:effectLst/>
              </a:defRPr>
            </a:pPr>
            <a:r>
              <a:rPr sz="3000" dirty="0">
                <a:solidFill>
                  <a:srgbClr val="73BFFF"/>
                </a:solidFill>
                <a:effectLst>
                  <a:outerShdw blurRad="50800" dist="38100" dir="5400000" rotWithShape="0">
                    <a:srgbClr val="000000"/>
                  </a:outerShdw>
                </a:effectLst>
              </a:rPr>
              <a:t>Body Level Two</a:t>
            </a:r>
          </a:p>
          <a:p>
            <a:pPr lvl="2">
              <a:defRPr sz="1800">
                <a:solidFill>
                  <a:srgbClr val="000000"/>
                </a:solidFill>
                <a:effectLst/>
              </a:defRPr>
            </a:pPr>
            <a:r>
              <a:rPr sz="3000" dirty="0">
                <a:solidFill>
                  <a:srgbClr val="73BFFF"/>
                </a:solidFill>
                <a:effectLst>
                  <a:outerShdw blurRad="50800" dist="38100" dir="5400000" rotWithShape="0">
                    <a:srgbClr val="000000"/>
                  </a:outerShdw>
                </a:effectLst>
              </a:rPr>
              <a:t>Body Level Three</a:t>
            </a:r>
          </a:p>
          <a:p>
            <a:pPr lvl="3">
              <a:defRPr sz="1800">
                <a:solidFill>
                  <a:srgbClr val="000000"/>
                </a:solidFill>
                <a:effectLst/>
              </a:defRPr>
            </a:pPr>
            <a:r>
              <a:rPr sz="3000" dirty="0">
                <a:solidFill>
                  <a:srgbClr val="73BFFF"/>
                </a:solidFill>
                <a:effectLst>
                  <a:outerShdw blurRad="50800" dist="38100" dir="5400000" rotWithShape="0">
                    <a:srgbClr val="000000"/>
                  </a:outerShdw>
                </a:effectLst>
              </a:rPr>
              <a:t>Body Level Four</a:t>
            </a:r>
          </a:p>
          <a:p>
            <a:pPr lvl="4">
              <a:defRPr sz="1800">
                <a:solidFill>
                  <a:srgbClr val="000000"/>
                </a:solidFill>
                <a:effectLst/>
              </a:defRPr>
            </a:pPr>
            <a:r>
              <a:rPr sz="3000" dirty="0">
                <a:solidFill>
                  <a:srgbClr val="73BFFF"/>
                </a:solidFill>
                <a:effectLst>
                  <a:outerShdw blurRad="50800" dist="38100" dir="5400000" rotWithShape="0">
                    <a:srgbClr val="000000"/>
                  </a:outerShdw>
                </a:effectLst>
              </a:rPr>
              <a:t>Body Level Five</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extBox 1"/>
          <p:cNvSpPr txBox="1"/>
          <p:nvPr userDrawn="1"/>
        </p:nvSpPr>
        <p:spPr>
          <a:xfrm>
            <a:off x="4067944" y="6237312"/>
            <a:ext cx="1872208" cy="369332"/>
          </a:xfrm>
          <a:prstGeom prst="rect">
            <a:avLst/>
          </a:prstGeom>
          <a:noFill/>
        </p:spPr>
        <p:txBody>
          <a:bodyPr wrap="square" rtlCol="0">
            <a:spAutoFit/>
          </a:bodyPr>
          <a:lstStyle/>
          <a:p>
            <a:r>
              <a:rPr lang="en-US" dirty="0">
                <a:solidFill>
                  <a:prstClr val="black"/>
                </a:solidFill>
              </a:rPr>
              <a:t>Slide </a:t>
            </a:r>
            <a:fld id="{1D5410DB-BB37-440A-A175-86B39946E105}" type="slidenum">
              <a:rPr lang="en-US" smtClean="0">
                <a:solidFill>
                  <a:prstClr val="black"/>
                </a:solidFill>
              </a:rPr>
              <a:pPr/>
              <a:t>‹#›</a:t>
            </a:fld>
            <a:endParaRPr lang="en-ZA" dirty="0">
              <a:solidFill>
                <a:prstClr val="black"/>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solidFill>
                <a:prstClr val="white">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20F591F-81E4-42EF-8756-5EED8FEE08BC}"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Z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2" name="Straight Connector 1"/>
          <p:cNvCxnSpPr/>
          <p:nvPr userDrawn="1"/>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solidFill>
                  <a:prstClr val="white">
                    <a:tint val="75000"/>
                  </a:prstClr>
                </a:solidFill>
              </a:defRPr>
            </a:lvl1pPr>
          </a:lstStyle>
          <a:p>
            <a:pPr>
              <a:defRPr/>
            </a:pPr>
            <a:fld id="{66C626C6-37D8-4E42-B863-70BDD396015F}" type="datetime1">
              <a:rPr lang="en-US"/>
              <a:pPr>
                <a:defRPr/>
              </a:pPr>
              <a:t>9/10/2019</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lgn="l">
              <a:defRPr sz="1200">
                <a:solidFill>
                  <a:prstClr val="white">
                    <a:tint val="95000"/>
                  </a:prstClr>
                </a:solidFill>
              </a:defRPr>
            </a:lvl1pPr>
          </a:lstStyle>
          <a:p>
            <a:pPr>
              <a:defRPr/>
            </a:pPr>
            <a:r>
              <a:rPr lang="en-ZA"/>
              <a:t>Barry Kistnasamy - Vision for the NIOH</a:t>
            </a:r>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solidFill>
                  <a:prstClr val="white">
                    <a:tint val="75000"/>
                  </a:prstClr>
                </a:solidFill>
              </a:defRPr>
            </a:lvl1pPr>
          </a:lstStyle>
          <a:p>
            <a:pPr>
              <a:defRPr/>
            </a:pPr>
            <a:fld id="{3D4DA173-242F-481C-9D0E-4485BAAA697A}" type="slidenum">
              <a:rPr lang="en-GB"/>
              <a:pPr>
                <a:defRPr/>
              </a:pPr>
              <a:t>‹#›</a:t>
            </a:fld>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ZA"/>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a:defRPr/>
            </a:pPr>
            <a:fld id="{F7842A56-EB72-4E50-9A6C-B40549C6C9A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extBox 1"/>
          <p:cNvSpPr txBox="1"/>
          <p:nvPr userDrawn="1"/>
        </p:nvSpPr>
        <p:spPr>
          <a:xfrm>
            <a:off x="4067944" y="6237312"/>
            <a:ext cx="1872208" cy="369332"/>
          </a:xfrm>
          <a:prstGeom prst="rect">
            <a:avLst/>
          </a:prstGeom>
          <a:noFill/>
        </p:spPr>
        <p:txBody>
          <a:bodyPr wrap="square" rtlCol="0">
            <a:spAutoFit/>
          </a:bodyPr>
          <a:lstStyle/>
          <a:p>
            <a:r>
              <a:rPr lang="en-US" dirty="0">
                <a:solidFill>
                  <a:prstClr val="black"/>
                </a:solidFill>
              </a:rPr>
              <a:t>Slide </a:t>
            </a:r>
            <a:fld id="{1D5410DB-BB37-440A-A175-86B39946E105}" type="slidenum">
              <a:rPr lang="en-US" smtClean="0">
                <a:solidFill>
                  <a:prstClr val="black"/>
                </a:solidFill>
              </a:rPr>
              <a:pPr/>
              <a:t>‹#›</a:t>
            </a:fld>
            <a:endParaRPr lang="en-ZA" dirty="0">
              <a:solidFill>
                <a:prstClr val="black"/>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C31711F-90CE-43F8-9DCE-428D3EA5579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solidFill>
                <a:prstClr val="white">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
            <a:ext cx="7772400" cy="1143000"/>
          </a:xfrm>
          <a:prstGeom prst="rect">
            <a:avLst/>
          </a:prstGeom>
        </p:spPr>
        <p:txBody>
          <a:bodyPr/>
          <a:lstStyle/>
          <a:p>
            <a:r>
              <a:rPr lang="en-US"/>
              <a:t>Click to edit Master title style</a:t>
            </a:r>
            <a:endParaRPr lang="en-ZA"/>
          </a:p>
        </p:txBody>
      </p:sp>
      <p:sp>
        <p:nvSpPr>
          <p:cNvPr id="3" name="Content Placeholder 2"/>
          <p:cNvSpPr>
            <a:spLocks noGrp="1"/>
          </p:cNvSpPr>
          <p:nvPr>
            <p:ph idx="1"/>
          </p:nvPr>
        </p:nvSpPr>
        <p:spPr>
          <a:xfrm>
            <a:off x="685800" y="16383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solidFill>
                <a:srgbClr val="000000"/>
              </a:solidFill>
            </a:endParaRPr>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ZA"/>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title"/>
          </p:nvPr>
        </p:nvSpPr>
        <p:spPr>
          <a:xfrm>
            <a:off x="553641" y="4786313"/>
            <a:ext cx="8036719" cy="857250"/>
          </a:xfrm>
          <a:prstGeom prst="rect">
            <a:avLst/>
          </a:prstGeom>
        </p:spPr>
        <p:txBody>
          <a:bodyPr lIns="0" tIns="0" rIns="0" bIns="0" anchor="b"/>
          <a:lstStyle/>
          <a:p>
            <a:pPr lvl="0">
              <a:defRPr sz="1800">
                <a:solidFill>
                  <a:srgbClr val="000000"/>
                </a:solidFill>
                <a:effectLst/>
              </a:defRPr>
            </a:pPr>
            <a:r>
              <a:rPr sz="5100" dirty="0">
                <a:solidFill>
                  <a:srgbClr val="FFFFFF"/>
                </a:solidFill>
                <a:effectLst>
                  <a:outerShdw blurRad="50800" dist="38100" dir="5400000" rotWithShape="0">
                    <a:srgbClr val="000000"/>
                  </a:outerShdw>
                </a:effectLst>
              </a:rPr>
              <a:t>Title Text</a:t>
            </a:r>
          </a:p>
        </p:txBody>
      </p:sp>
      <p:sp>
        <p:nvSpPr>
          <p:cNvPr id="22" name="Shape 22"/>
          <p:cNvSpPr>
            <a:spLocks noGrp="1"/>
          </p:cNvSpPr>
          <p:nvPr>
            <p:ph type="body" idx="1"/>
          </p:nvPr>
        </p:nvSpPr>
        <p:spPr>
          <a:xfrm>
            <a:off x="553641" y="5634633"/>
            <a:ext cx="8036719" cy="1098352"/>
          </a:xfrm>
          <a:prstGeom prst="rect">
            <a:avLst/>
          </a:prstGeom>
        </p:spPr>
        <p:txBody>
          <a:bodyPr lIns="0" tIns="0" rIns="0" bIns="0" anchor="t"/>
          <a:lstStyle>
            <a:lvl1pPr marL="0" indent="0">
              <a:spcBef>
                <a:spcPts val="0"/>
              </a:spcBef>
              <a:buSzTx/>
              <a:buNone/>
              <a:defRPr sz="3000">
                <a:solidFill>
                  <a:srgbClr val="73BFFF"/>
                </a:solidFill>
              </a:defRPr>
            </a:lvl1pPr>
            <a:lvl2pPr marL="0" indent="0">
              <a:spcBef>
                <a:spcPts val="0"/>
              </a:spcBef>
              <a:buSzTx/>
              <a:buNone/>
              <a:defRPr sz="3000">
                <a:solidFill>
                  <a:srgbClr val="73BFFF"/>
                </a:solidFill>
              </a:defRPr>
            </a:lvl2pPr>
            <a:lvl3pPr marL="0" indent="0">
              <a:spcBef>
                <a:spcPts val="0"/>
              </a:spcBef>
              <a:buSzTx/>
              <a:buNone/>
              <a:defRPr sz="3000">
                <a:solidFill>
                  <a:srgbClr val="73BFFF"/>
                </a:solidFill>
              </a:defRPr>
            </a:lvl3pPr>
            <a:lvl4pPr marL="0" indent="0">
              <a:spcBef>
                <a:spcPts val="0"/>
              </a:spcBef>
              <a:buSzTx/>
              <a:buNone/>
              <a:defRPr sz="3000">
                <a:solidFill>
                  <a:srgbClr val="73BFFF"/>
                </a:solidFill>
              </a:defRPr>
            </a:lvl4pPr>
            <a:lvl5pPr marL="0" indent="0">
              <a:spcBef>
                <a:spcPts val="0"/>
              </a:spcBef>
              <a:buSzTx/>
              <a:buNone/>
              <a:defRPr sz="3000">
                <a:solidFill>
                  <a:srgbClr val="73BFFF"/>
                </a:solidFill>
              </a:defRPr>
            </a:lvl5pPr>
          </a:lstStyle>
          <a:p>
            <a:pPr lvl="0">
              <a:defRPr sz="1800">
                <a:solidFill>
                  <a:srgbClr val="000000"/>
                </a:solidFill>
                <a:effectLst/>
              </a:defRPr>
            </a:pPr>
            <a:r>
              <a:rPr sz="3000" dirty="0">
                <a:solidFill>
                  <a:srgbClr val="73BFFF"/>
                </a:solidFill>
                <a:effectLst>
                  <a:outerShdw blurRad="50800" dist="38100" dir="5400000" rotWithShape="0">
                    <a:srgbClr val="000000"/>
                  </a:outerShdw>
                </a:effectLst>
              </a:rPr>
              <a:t>Body Level One</a:t>
            </a:r>
          </a:p>
          <a:p>
            <a:pPr lvl="1">
              <a:defRPr sz="1800">
                <a:solidFill>
                  <a:srgbClr val="000000"/>
                </a:solidFill>
                <a:effectLst/>
              </a:defRPr>
            </a:pPr>
            <a:r>
              <a:rPr sz="3000" dirty="0">
                <a:solidFill>
                  <a:srgbClr val="73BFFF"/>
                </a:solidFill>
                <a:effectLst>
                  <a:outerShdw blurRad="50800" dist="38100" dir="5400000" rotWithShape="0">
                    <a:srgbClr val="000000"/>
                  </a:outerShdw>
                </a:effectLst>
              </a:rPr>
              <a:t>Body Level Two</a:t>
            </a:r>
          </a:p>
          <a:p>
            <a:pPr lvl="2">
              <a:defRPr sz="1800">
                <a:solidFill>
                  <a:srgbClr val="000000"/>
                </a:solidFill>
                <a:effectLst/>
              </a:defRPr>
            </a:pPr>
            <a:r>
              <a:rPr sz="3000" dirty="0">
                <a:solidFill>
                  <a:srgbClr val="73BFFF"/>
                </a:solidFill>
                <a:effectLst>
                  <a:outerShdw blurRad="50800" dist="38100" dir="5400000" rotWithShape="0">
                    <a:srgbClr val="000000"/>
                  </a:outerShdw>
                </a:effectLst>
              </a:rPr>
              <a:t>Body Level Three</a:t>
            </a:r>
          </a:p>
          <a:p>
            <a:pPr lvl="3">
              <a:defRPr sz="1800">
                <a:solidFill>
                  <a:srgbClr val="000000"/>
                </a:solidFill>
                <a:effectLst/>
              </a:defRPr>
            </a:pPr>
            <a:r>
              <a:rPr sz="3000" dirty="0">
                <a:solidFill>
                  <a:srgbClr val="73BFFF"/>
                </a:solidFill>
                <a:effectLst>
                  <a:outerShdw blurRad="50800" dist="38100" dir="5400000" rotWithShape="0">
                    <a:srgbClr val="000000"/>
                  </a:outerShdw>
                </a:effectLst>
              </a:rPr>
              <a:t>Body Level Four</a:t>
            </a:r>
          </a:p>
          <a:p>
            <a:pPr lvl="4">
              <a:defRPr sz="1800">
                <a:solidFill>
                  <a:srgbClr val="000000"/>
                </a:solidFill>
                <a:effectLst/>
              </a:defRPr>
            </a:pPr>
            <a:r>
              <a:rPr sz="3000" dirty="0">
                <a:solidFill>
                  <a:srgbClr val="73BFFF"/>
                </a:solidFill>
                <a:effectLst>
                  <a:outerShdw blurRad="50800" dist="38100" dir="5400000" rotWithShape="0">
                    <a:srgbClr val="000000"/>
                  </a:outerShdw>
                </a:effectLst>
              </a:rPr>
              <a:t>Body Level Five</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CE3CFF-DA74-47AA-AC63-B4097E3C577F}" type="datetime1">
              <a:rPr lang="en-US">
                <a:solidFill>
                  <a:prstClr val="white">
                    <a:tint val="75000"/>
                  </a:prstClr>
                </a:solidFill>
              </a:rPr>
              <a:pPr>
                <a:defRPr/>
              </a:pPr>
              <a:t>9/10/2019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74AEA6-32B9-455E-9D85-559A2120E8E8}"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2612A0-2B4A-469C-B24F-CCC2A2260767}" type="datetime1">
              <a:rPr lang="en-US">
                <a:solidFill>
                  <a:prstClr val="white">
                    <a:tint val="75000"/>
                  </a:prstClr>
                </a:solidFill>
              </a:rPr>
              <a:pPr>
                <a:defRPr/>
              </a:pPr>
              <a:t>9/10/2019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584C843-010F-44C5-90D9-6E885433F996}" type="datetime1">
              <a:rPr lang="en-US">
                <a:solidFill>
                  <a:prstClr val="white">
                    <a:tint val="75000"/>
                  </a:prstClr>
                </a:solidFill>
              </a:rPr>
              <a:pPr>
                <a:defRPr/>
              </a:pPr>
              <a:t>9/10/2019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5E6EDE-8BF6-47C9-8A56-22115493FC4C}"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5602AE0-060B-418A-8D4A-45DEB8FA34D8}" type="datetime1">
              <a:rPr lang="en-US">
                <a:solidFill>
                  <a:prstClr val="white">
                    <a:tint val="75000"/>
                  </a:prstClr>
                </a:solidFill>
              </a:rPr>
              <a:pPr>
                <a:defRPr/>
              </a:pPr>
              <a:t>9/10/2019</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F4D501-8671-40FC-A334-6BC4639A4C61}"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4F9C8AF-0175-4B89-989C-427B4E03F2E3}" type="datetime1">
              <a:rPr lang="en-US">
                <a:solidFill>
                  <a:prstClr val="white">
                    <a:tint val="75000"/>
                  </a:prstClr>
                </a:solidFill>
              </a:rPr>
              <a:pPr>
                <a:defRPr/>
              </a:pPr>
              <a:t>9/10/2019</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0324E85-4A1B-47CD-B5F2-E9EF26DD99CE}"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09C1C90-0EB4-4E35-88FB-F6903F093E9E}" type="datetime1">
              <a:rPr lang="en-US">
                <a:solidFill>
                  <a:prstClr val="white">
                    <a:tint val="75000"/>
                  </a:prstClr>
                </a:solidFill>
              </a:rPr>
              <a:pPr>
                <a:defRPr/>
              </a:pPr>
              <a:t>9/10/2019</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20F591F-81E4-42EF-8756-5EED8FEE08BC}"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5602AE0-060B-418A-8D4A-45DEB8FA34D8}" type="datetime1">
              <a:rPr lang="en-US">
                <a:solidFill>
                  <a:prstClr val="white">
                    <a:tint val="75000"/>
                  </a:prstClr>
                </a:solidFill>
              </a:rPr>
              <a:pPr>
                <a:defRPr/>
              </a:pPr>
              <a:t>9/10/2019</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F4D501-8671-40FC-A334-6BC4639A4C61}"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9F9DB9B-3A9A-44EB-8CFB-7909C11A66F9}" type="datetime1">
              <a:rPr lang="en-US">
                <a:solidFill>
                  <a:prstClr val="white">
                    <a:tint val="75000"/>
                  </a:prstClr>
                </a:solidFill>
              </a:rPr>
              <a:pPr>
                <a:defRPr/>
              </a:pPr>
              <a:t>9/10/2019</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C535E73-CF56-442B-B6C7-C4DBED1CF67F}"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6F0F09-C733-4E3E-9756-32215A0246FD}" type="datetime1">
              <a:rPr lang="en-US">
                <a:solidFill>
                  <a:prstClr val="white">
                    <a:tint val="75000"/>
                  </a:prstClr>
                </a:solidFill>
              </a:rPr>
              <a:pPr>
                <a:defRPr/>
              </a:pPr>
              <a:t>9/10/2019</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FBA90A-371C-4B39-AAE7-39C68302184B}"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AF71879-A346-4299-8F5B-A17CFE854BD5}" type="datetime1">
              <a:rPr lang="en-US">
                <a:solidFill>
                  <a:prstClr val="white">
                    <a:tint val="75000"/>
                  </a:prstClr>
                </a:solidFill>
              </a:rPr>
              <a:pPr>
                <a:defRPr/>
              </a:pPr>
              <a:t>9/10/2019</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7A81DE5-8FC6-43B5-8EAF-AAC4A39600C2}"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6102B06-93F9-49EB-8910-BBFFEB85EB7A}" type="datetime1">
              <a:rPr lang="en-US">
                <a:solidFill>
                  <a:prstClr val="white">
                    <a:tint val="75000"/>
                  </a:prstClr>
                </a:solidFill>
              </a:rPr>
              <a:pPr>
                <a:defRPr/>
              </a:pPr>
              <a:t>9/10/2019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714683-6D64-41A0-9B3D-B51BA090D206}"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FD6E6B4-72D7-4F11-8EA7-A9D29D38FBE6}" type="datetime1">
              <a:rPr lang="en-US">
                <a:solidFill>
                  <a:prstClr val="white">
                    <a:tint val="75000"/>
                  </a:prstClr>
                </a:solidFill>
              </a:rPr>
              <a:pPr>
                <a:defRPr/>
              </a:pPr>
              <a:t>9/10/2019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8852B2-7B49-4E2C-988C-0317E43C313A}"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extBox 1"/>
          <p:cNvSpPr txBox="1"/>
          <p:nvPr userDrawn="1"/>
        </p:nvSpPr>
        <p:spPr>
          <a:xfrm>
            <a:off x="4067944" y="6237312"/>
            <a:ext cx="1872208" cy="369332"/>
          </a:xfrm>
          <a:prstGeom prst="rect">
            <a:avLst/>
          </a:prstGeom>
          <a:noFill/>
        </p:spPr>
        <p:txBody>
          <a:bodyPr wrap="square" rtlCol="0">
            <a:spAutoFit/>
          </a:bodyPr>
          <a:lstStyle/>
          <a:p>
            <a:r>
              <a:rPr lang="en-US" dirty="0">
                <a:solidFill>
                  <a:prstClr val="black"/>
                </a:solidFill>
              </a:rPr>
              <a:t>Slide </a:t>
            </a:r>
            <a:fld id="{1D5410DB-BB37-440A-A175-86B39946E105}" type="slidenum">
              <a:rPr lang="en-US" smtClean="0">
                <a:solidFill>
                  <a:prstClr val="black"/>
                </a:solidFill>
              </a:rPr>
              <a:pPr/>
              <a:t>‹#›</a:t>
            </a:fld>
            <a:endParaRPr lang="en-ZA" dirty="0">
              <a:solidFill>
                <a:prstClr val="black"/>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solidFill>
                <a:prstClr val="white">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20F591F-81E4-42EF-8756-5EED8FEE08BC}"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ZA"/>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title"/>
          </p:nvPr>
        </p:nvSpPr>
        <p:spPr>
          <a:xfrm>
            <a:off x="553641" y="4786313"/>
            <a:ext cx="8036719" cy="857250"/>
          </a:xfrm>
          <a:prstGeom prst="rect">
            <a:avLst/>
          </a:prstGeom>
        </p:spPr>
        <p:txBody>
          <a:bodyPr lIns="0" tIns="0" rIns="0" bIns="0" anchor="b"/>
          <a:lstStyle/>
          <a:p>
            <a:pPr lvl="0">
              <a:defRPr sz="1800">
                <a:solidFill>
                  <a:srgbClr val="000000"/>
                </a:solidFill>
                <a:effectLst/>
              </a:defRPr>
            </a:pPr>
            <a:r>
              <a:rPr sz="5100" dirty="0">
                <a:solidFill>
                  <a:srgbClr val="FFFFFF"/>
                </a:solidFill>
                <a:effectLst>
                  <a:outerShdw blurRad="50800" dist="38100" dir="5400000" rotWithShape="0">
                    <a:srgbClr val="000000"/>
                  </a:outerShdw>
                </a:effectLst>
              </a:rPr>
              <a:t>Title Text</a:t>
            </a:r>
          </a:p>
        </p:txBody>
      </p:sp>
      <p:sp>
        <p:nvSpPr>
          <p:cNvPr id="22" name="Shape 22"/>
          <p:cNvSpPr>
            <a:spLocks noGrp="1"/>
          </p:cNvSpPr>
          <p:nvPr>
            <p:ph type="body" idx="1"/>
          </p:nvPr>
        </p:nvSpPr>
        <p:spPr>
          <a:xfrm>
            <a:off x="553641" y="5634633"/>
            <a:ext cx="8036719" cy="1098352"/>
          </a:xfrm>
          <a:prstGeom prst="rect">
            <a:avLst/>
          </a:prstGeom>
        </p:spPr>
        <p:txBody>
          <a:bodyPr lIns="0" tIns="0" rIns="0" bIns="0" anchor="t"/>
          <a:lstStyle>
            <a:lvl1pPr marL="0" indent="0">
              <a:spcBef>
                <a:spcPts val="0"/>
              </a:spcBef>
              <a:buSzTx/>
              <a:buNone/>
              <a:defRPr sz="3000">
                <a:solidFill>
                  <a:srgbClr val="73BFFF"/>
                </a:solidFill>
              </a:defRPr>
            </a:lvl1pPr>
            <a:lvl2pPr marL="0" indent="0">
              <a:spcBef>
                <a:spcPts val="0"/>
              </a:spcBef>
              <a:buSzTx/>
              <a:buNone/>
              <a:defRPr sz="3000">
                <a:solidFill>
                  <a:srgbClr val="73BFFF"/>
                </a:solidFill>
              </a:defRPr>
            </a:lvl2pPr>
            <a:lvl3pPr marL="0" indent="0">
              <a:spcBef>
                <a:spcPts val="0"/>
              </a:spcBef>
              <a:buSzTx/>
              <a:buNone/>
              <a:defRPr sz="3000">
                <a:solidFill>
                  <a:srgbClr val="73BFFF"/>
                </a:solidFill>
              </a:defRPr>
            </a:lvl3pPr>
            <a:lvl4pPr marL="0" indent="0">
              <a:spcBef>
                <a:spcPts val="0"/>
              </a:spcBef>
              <a:buSzTx/>
              <a:buNone/>
              <a:defRPr sz="3000">
                <a:solidFill>
                  <a:srgbClr val="73BFFF"/>
                </a:solidFill>
              </a:defRPr>
            </a:lvl4pPr>
            <a:lvl5pPr marL="0" indent="0">
              <a:spcBef>
                <a:spcPts val="0"/>
              </a:spcBef>
              <a:buSzTx/>
              <a:buNone/>
              <a:defRPr sz="3000">
                <a:solidFill>
                  <a:srgbClr val="73BFFF"/>
                </a:solidFill>
              </a:defRPr>
            </a:lvl5pPr>
          </a:lstStyle>
          <a:p>
            <a:pPr lvl="0">
              <a:defRPr sz="1800">
                <a:solidFill>
                  <a:srgbClr val="000000"/>
                </a:solidFill>
                <a:effectLst/>
              </a:defRPr>
            </a:pPr>
            <a:r>
              <a:rPr sz="3000" dirty="0">
                <a:solidFill>
                  <a:srgbClr val="73BFFF"/>
                </a:solidFill>
                <a:effectLst>
                  <a:outerShdw blurRad="50800" dist="38100" dir="5400000" rotWithShape="0">
                    <a:srgbClr val="000000"/>
                  </a:outerShdw>
                </a:effectLst>
              </a:rPr>
              <a:t>Body Level One</a:t>
            </a:r>
          </a:p>
          <a:p>
            <a:pPr lvl="1">
              <a:defRPr sz="1800">
                <a:solidFill>
                  <a:srgbClr val="000000"/>
                </a:solidFill>
                <a:effectLst/>
              </a:defRPr>
            </a:pPr>
            <a:r>
              <a:rPr sz="3000" dirty="0">
                <a:solidFill>
                  <a:srgbClr val="73BFFF"/>
                </a:solidFill>
                <a:effectLst>
                  <a:outerShdw blurRad="50800" dist="38100" dir="5400000" rotWithShape="0">
                    <a:srgbClr val="000000"/>
                  </a:outerShdw>
                </a:effectLst>
              </a:rPr>
              <a:t>Body Level Two</a:t>
            </a:r>
          </a:p>
          <a:p>
            <a:pPr lvl="2">
              <a:defRPr sz="1800">
                <a:solidFill>
                  <a:srgbClr val="000000"/>
                </a:solidFill>
                <a:effectLst/>
              </a:defRPr>
            </a:pPr>
            <a:r>
              <a:rPr sz="3000" dirty="0">
                <a:solidFill>
                  <a:srgbClr val="73BFFF"/>
                </a:solidFill>
                <a:effectLst>
                  <a:outerShdw blurRad="50800" dist="38100" dir="5400000" rotWithShape="0">
                    <a:srgbClr val="000000"/>
                  </a:outerShdw>
                </a:effectLst>
              </a:rPr>
              <a:t>Body Level Three</a:t>
            </a:r>
          </a:p>
          <a:p>
            <a:pPr lvl="3">
              <a:defRPr sz="1800">
                <a:solidFill>
                  <a:srgbClr val="000000"/>
                </a:solidFill>
                <a:effectLst/>
              </a:defRPr>
            </a:pPr>
            <a:r>
              <a:rPr sz="3000" dirty="0">
                <a:solidFill>
                  <a:srgbClr val="73BFFF"/>
                </a:solidFill>
                <a:effectLst>
                  <a:outerShdw blurRad="50800" dist="38100" dir="5400000" rotWithShape="0">
                    <a:srgbClr val="000000"/>
                  </a:outerShdw>
                </a:effectLst>
              </a:rPr>
              <a:t>Body Level Four</a:t>
            </a:r>
          </a:p>
          <a:p>
            <a:pPr lvl="4">
              <a:defRPr sz="1800">
                <a:solidFill>
                  <a:srgbClr val="000000"/>
                </a:solidFill>
                <a:effectLst/>
              </a:defRPr>
            </a:pPr>
            <a:r>
              <a:rPr sz="3000" dirty="0">
                <a:solidFill>
                  <a:srgbClr val="73BFFF"/>
                </a:solidFill>
                <a:effectLst>
                  <a:outerShdw blurRad="50800" dist="38100" dir="5400000" rotWithShape="0">
                    <a:srgbClr val="000000"/>
                  </a:outerShdw>
                </a:effectLst>
              </a:rP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9F9DB9B-3A9A-44EB-8CFB-7909C11A66F9}" type="datetime1">
              <a:rPr lang="en-US">
                <a:solidFill>
                  <a:prstClr val="white">
                    <a:tint val="75000"/>
                  </a:prstClr>
                </a:solidFill>
              </a:rPr>
              <a:pPr>
                <a:defRPr/>
              </a:pPr>
              <a:t>9/10/2019</a:t>
            </a:fld>
            <a:endParaRPr lang="en-US">
              <a:solidFill>
                <a:prstClr val="white">
                  <a:tint val="75000"/>
                </a:prstClr>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C535E73-CF56-442B-B6C7-C4DBED1CF67F}"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
            <a:ext cx="7772400" cy="1143000"/>
          </a:xfrm>
          <a:prstGeom prst="rect">
            <a:avLst/>
          </a:prstGeom>
        </p:spPr>
        <p:txBody>
          <a:bodyPr/>
          <a:lstStyle/>
          <a:p>
            <a:r>
              <a:rPr lang="en-US"/>
              <a:t>Click to edit Master title style</a:t>
            </a:r>
            <a:endParaRPr lang="en-ZA"/>
          </a:p>
        </p:txBody>
      </p:sp>
      <p:sp>
        <p:nvSpPr>
          <p:cNvPr id="3" name="Content Placeholder 2"/>
          <p:cNvSpPr>
            <a:spLocks noGrp="1"/>
          </p:cNvSpPr>
          <p:nvPr>
            <p:ph idx="1"/>
          </p:nvPr>
        </p:nvSpPr>
        <p:spPr>
          <a:xfrm>
            <a:off x="685800" y="16383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xmlns="" val="3179762584"/>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383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25D9DE6E-CA55-48AD-A588-3426AD40EA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4211887446"/>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extBox 1"/>
          <p:cNvSpPr txBox="1"/>
          <p:nvPr userDrawn="1"/>
        </p:nvSpPr>
        <p:spPr>
          <a:xfrm>
            <a:off x="4067944" y="6237312"/>
            <a:ext cx="1872208" cy="369332"/>
          </a:xfrm>
          <a:prstGeom prst="rect">
            <a:avLst/>
          </a:prstGeom>
          <a:noFill/>
        </p:spPr>
        <p:txBody>
          <a:bodyPr wrap="square" rtlCol="0">
            <a:spAutoFit/>
          </a:bodyPr>
          <a:lstStyle/>
          <a:p>
            <a:r>
              <a:rPr lang="en-US" dirty="0">
                <a:solidFill>
                  <a:prstClr val="black"/>
                </a:solidFill>
              </a:rPr>
              <a:t>Slide </a:t>
            </a:r>
            <a:fld id="{1D5410DB-BB37-440A-A175-86B39946E105}" type="slidenum">
              <a:rPr lang="en-US" smtClean="0">
                <a:solidFill>
                  <a:prstClr val="black"/>
                </a:solidFill>
              </a:rPr>
              <a:pPr/>
              <a:t>‹#›</a:t>
            </a:fld>
            <a:endParaRPr lang="en-ZA" dirty="0">
              <a:solidFill>
                <a:prstClr val="black"/>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AB5F33-B11B-44A8-B9F5-D2668591B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808741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71855F-1E86-4131-914E-C502069A61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859549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9ACE0-A825-47AA-A2B4-71A82735C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965056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B63814-0239-478D-A2A3-29E337C722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763518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28B06B1-499C-4D2B-B698-A597EEBC25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187424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0A77BD-17B0-46C8-BE6B-E1A4F4B20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598508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392E9344-28FB-4EB7-B585-D347962C4827}" type="datetime1">
              <a:rPr lang="en-US">
                <a:solidFill>
                  <a:prstClr val="white">
                    <a:tint val="75000"/>
                  </a:prstClr>
                </a:solidFill>
              </a:rPr>
              <a:pPr>
                <a:defRPr/>
              </a:pPr>
              <a:t>9/10/2019</a:t>
            </a:fld>
            <a:endParaRPr lang="en-GB" dirty="0">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lgn="l">
              <a:defRPr sz="1200">
                <a:solidFill>
                  <a:schemeClr val="tx1">
                    <a:tint val="95000"/>
                  </a:schemeClr>
                </a:solidFill>
              </a:defRPr>
            </a:lvl1pPr>
          </a:lstStyle>
          <a:p>
            <a:pPr>
              <a:defRPr/>
            </a:pPr>
            <a:r>
              <a:rPr lang="en-ZA">
                <a:solidFill>
                  <a:prstClr val="white">
                    <a:tint val="95000"/>
                  </a:prstClr>
                </a:solidFill>
              </a:rPr>
              <a:t>Barry Kistnasamy - Vision for the NIOH</a:t>
            </a:r>
            <a:endParaRPr lang="en-GB" dirty="0">
              <a:solidFill>
                <a:prstClr val="white">
                  <a:tint val="9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pPr>
              <a:defRPr/>
            </a:pPr>
            <a:fld id="{66D6655C-43EB-44F2-8BCD-4E98EAE78E29}" type="slidenum">
              <a:rPr lang="en-GB">
                <a:solidFill>
                  <a:prstClr val="white">
                    <a:tint val="75000"/>
                  </a:prstClr>
                </a:solidFill>
              </a:rPr>
              <a:pPr>
                <a:defRPr/>
              </a:pPr>
              <a:t>‹#›</a:t>
            </a:fld>
            <a:endParaRPr lang="en-GB" dirty="0">
              <a:solidFill>
                <a:prstClr val="white">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86093E-07F4-4B1B-BBD1-DD493F6D72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550172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BD78D6-C3EA-4FD5-BE9D-49E6B7080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769121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E76828-EF2A-4A24-90A6-A0D630B802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4098943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337FD-7E02-4E23-83BD-45D2A2CEBE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858225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8A5D02-D3D2-4F7F-917A-81638EC92D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529133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ZA"/>
          </a:p>
        </p:txBody>
      </p:sp>
      <p:sp>
        <p:nvSpPr>
          <p:cNvPr id="3" name="Table Placeholder 2"/>
          <p:cNvSpPr>
            <a:spLocks noGrp="1"/>
          </p:cNvSpPr>
          <p:nvPr>
            <p:ph type="tbl" idx="1"/>
          </p:nvPr>
        </p:nvSpPr>
        <p:spPr>
          <a:xfrm>
            <a:off x="457200" y="1600200"/>
            <a:ext cx="8229600" cy="4525963"/>
          </a:xfrm>
        </p:spPr>
        <p:txBody>
          <a:bodyPr/>
          <a:lstStyle/>
          <a:p>
            <a:pPr lvl="0"/>
            <a:endParaRPr lang="en-ZA"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56D19-63DC-4ECA-B341-E1ECF130E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3224172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ZA"/>
          </a:p>
        </p:txBody>
      </p:sp>
      <p:sp>
        <p:nvSpPr>
          <p:cNvPr id="3" name="Chart Placeholder 2"/>
          <p:cNvSpPr>
            <a:spLocks noGrp="1"/>
          </p:cNvSpPr>
          <p:nvPr>
            <p:ph type="chart" idx="1"/>
          </p:nvPr>
        </p:nvSpPr>
        <p:spPr>
          <a:xfrm>
            <a:off x="457200" y="1600200"/>
            <a:ext cx="8229600" cy="4525963"/>
          </a:xfrm>
        </p:spPr>
        <p:txBody>
          <a:bodyPr/>
          <a:lstStyle/>
          <a:p>
            <a:pPr lvl="0"/>
            <a:endParaRPr lang="en-ZA"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E6ECF5-D1E5-4102-A5CF-486CC45499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6682088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xmlns="" val="1832633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DF12BA8-08EC-48CF-BA86-67A8C2BEE2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310857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D9DE6E-CA55-48AD-A588-3426AD40EA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964311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extBox 1"/>
          <p:cNvSpPr txBox="1"/>
          <p:nvPr userDrawn="1"/>
        </p:nvSpPr>
        <p:spPr>
          <a:xfrm>
            <a:off x="4067944" y="6237312"/>
            <a:ext cx="1872208" cy="369332"/>
          </a:xfrm>
          <a:prstGeom prst="rect">
            <a:avLst/>
          </a:prstGeom>
          <a:noFill/>
        </p:spPr>
        <p:txBody>
          <a:bodyPr wrap="square" rtlCol="0">
            <a:spAutoFit/>
          </a:bodyPr>
          <a:lstStyle/>
          <a:p>
            <a:r>
              <a:rPr lang="en-US" dirty="0">
                <a:solidFill>
                  <a:prstClr val="black"/>
                </a:solidFill>
              </a:rPr>
              <a:t>Slide </a:t>
            </a:r>
            <a:fld id="{1D5410DB-BB37-440A-A175-86B39946E105}" type="slidenum">
              <a:rPr lang="en-US" smtClean="0">
                <a:solidFill>
                  <a:prstClr val="black"/>
                </a:solidFill>
              </a:rPr>
              <a:pPr/>
              <a:t>‹#›</a:t>
            </a:fld>
            <a:endParaRPr lang="en-ZA" dirty="0">
              <a:solidFill>
                <a:prstClr val="black"/>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4910E8-B182-413F-A2EE-B23590A8F9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756457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685800" y="16383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39734" y="16383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E70345-4D12-4528-8C6D-EC87DCB089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5641130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9C3B4C2-B5D8-430C-A475-907678762A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696524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15CE72F-ACFB-4C7E-890B-1942B55A8B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7187698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C31711F-90CE-43F8-9DCE-428D3EA557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8840784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ED786B-9E9B-4C4A-B3B7-FEC5680C4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314313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FE3321-0C38-416C-986D-DFB2D59645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126034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26B84D-74AC-4B1B-BDA1-E0AD5AA9BB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7358962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114300"/>
            <a:ext cx="1943100" cy="5638800"/>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85800" y="114300"/>
            <a:ext cx="5693834"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7A1794-1E67-4AA3-87F4-E1359C5D11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42934317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
            <a:ext cx="7772400" cy="1143000"/>
          </a:xfrm>
        </p:spPr>
        <p:txBody>
          <a:bodyPr/>
          <a:lstStyle/>
          <a:p>
            <a:r>
              <a:rPr lang="en-US"/>
              <a:t>Click to edit Master title style</a:t>
            </a:r>
            <a:endParaRPr lang="en-ZA"/>
          </a:p>
        </p:txBody>
      </p:sp>
      <p:sp>
        <p:nvSpPr>
          <p:cNvPr id="3" name="Content Placeholder 2"/>
          <p:cNvSpPr>
            <a:spLocks noGrp="1"/>
          </p:cNvSpPr>
          <p:nvPr>
            <p:ph sz="half" idx="1"/>
          </p:nvPr>
        </p:nvSpPr>
        <p:spPr>
          <a:xfrm>
            <a:off x="685800" y="16383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639734" y="16383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083892C-2BAA-421F-94B0-97EE251B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03308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GB" dirty="0">
              <a:solidFill>
                <a:prstClr val="white">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
            <a:ext cx="7772400" cy="1143000"/>
          </a:xfrm>
        </p:spPr>
        <p:txBody>
          <a:bodyPr/>
          <a:lstStyle/>
          <a:p>
            <a:r>
              <a:rPr lang="en-US"/>
              <a:t>Click to edit Master title style</a:t>
            </a:r>
            <a:endParaRPr lang="en-ZA"/>
          </a:p>
        </p:txBody>
      </p:sp>
      <p:sp>
        <p:nvSpPr>
          <p:cNvPr id="3" name="Table Placeholder 2"/>
          <p:cNvSpPr>
            <a:spLocks noGrp="1"/>
          </p:cNvSpPr>
          <p:nvPr>
            <p:ph type="tbl" idx="1"/>
          </p:nvPr>
        </p:nvSpPr>
        <p:spPr>
          <a:xfrm>
            <a:off x="685800" y="1638300"/>
            <a:ext cx="7772400" cy="4114800"/>
          </a:xfrm>
        </p:spPr>
        <p:txBody>
          <a:bodyPr/>
          <a:lstStyle/>
          <a:p>
            <a:endParaRPr lang="en-ZA"/>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DA35D735-0280-4C92-8E2C-3A43E4FA65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8755476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
            <a:ext cx="7772400" cy="1143000"/>
          </a:xfrm>
        </p:spPr>
        <p:txBody>
          <a:bodyPr/>
          <a:lstStyle/>
          <a:p>
            <a:r>
              <a:rPr lang="en-US"/>
              <a:t>Click to edit Master title style</a:t>
            </a:r>
            <a:endParaRPr lang="en-ZA"/>
          </a:p>
        </p:txBody>
      </p:sp>
      <p:sp>
        <p:nvSpPr>
          <p:cNvPr id="3" name="Chart Placeholder 2"/>
          <p:cNvSpPr>
            <a:spLocks noGrp="1"/>
          </p:cNvSpPr>
          <p:nvPr>
            <p:ph type="chart" idx="1"/>
          </p:nvPr>
        </p:nvSpPr>
        <p:spPr>
          <a:xfrm>
            <a:off x="685800" y="1638300"/>
            <a:ext cx="7772400" cy="4114800"/>
          </a:xfrm>
        </p:spPr>
        <p:txBody>
          <a:bodyPr/>
          <a:lstStyle/>
          <a:p>
            <a:endParaRPr lang="en-ZA"/>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712D14E-6212-4413-B43F-B82F228077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40978243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285852" y="1000108"/>
            <a:ext cx="6429420" cy="4286280"/>
          </a:xfrm>
          <a:prstGeom prst="rect">
            <a:avLst/>
          </a:prstGeom>
        </p:spPr>
        <p:txBody>
          <a:bodyPr/>
          <a:lstStyle>
            <a:lvl1pPr>
              <a:defRPr>
                <a:solidFill>
                  <a:srgbClr val="657D0B"/>
                </a:solidFill>
                <a:latin typeface="Arial" pitchFamily="34" charset="0"/>
                <a:cs typeface="Arial" pitchFamily="34" charset="0"/>
              </a:defRPr>
            </a:lvl1pPr>
            <a:lvl2pPr>
              <a:defRPr>
                <a:solidFill>
                  <a:srgbClr val="657D0B"/>
                </a:solidFill>
                <a:latin typeface="Arial" pitchFamily="34" charset="0"/>
                <a:cs typeface="Arial" pitchFamily="34" charset="0"/>
              </a:defRPr>
            </a:lvl2pPr>
            <a:lvl3pPr>
              <a:defRPr>
                <a:solidFill>
                  <a:srgbClr val="657D0B"/>
                </a:solidFill>
                <a:latin typeface="Arial" pitchFamily="34" charset="0"/>
                <a:cs typeface="Arial" pitchFamily="34" charset="0"/>
              </a:defRPr>
            </a:lvl3pPr>
            <a:lvl4pPr>
              <a:defRPr>
                <a:solidFill>
                  <a:srgbClr val="657D0B"/>
                </a:solidFill>
                <a:latin typeface="Arial" pitchFamily="34" charset="0"/>
                <a:cs typeface="Arial" pitchFamily="34" charset="0"/>
              </a:defRPr>
            </a:lvl4pPr>
            <a:lvl5pPr>
              <a:defRPr>
                <a:solidFill>
                  <a:srgbClr val="657D0B"/>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5"/>
          </p:nvPr>
        </p:nvSpPr>
        <p:spPr/>
        <p:txBody>
          <a:bodyPr/>
          <a:lstStyle>
            <a:lvl1pPr>
              <a:defRPr i="1">
                <a:solidFill>
                  <a:srgbClr val="657D0B"/>
                </a:solidFill>
                <a:latin typeface="Arial" pitchFamily="34" charset="0"/>
                <a:cs typeface="Arial" pitchFamily="34" charset="0"/>
              </a:defRPr>
            </a:lvl1pPr>
          </a:lstStyle>
          <a:p>
            <a:pPr>
              <a:defRPr/>
            </a:pPr>
            <a:r>
              <a:rPr lang="en-US"/>
              <a:t>Promoting Good Occupational Health</a:t>
            </a:r>
          </a:p>
        </p:txBody>
      </p:sp>
      <p:sp>
        <p:nvSpPr>
          <p:cNvPr id="6" name="Slide Number Placeholder 5"/>
          <p:cNvSpPr>
            <a:spLocks noGrp="1"/>
          </p:cNvSpPr>
          <p:nvPr>
            <p:ph type="sldNum" sz="quarter" idx="16"/>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xmlns="" val="29183572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026632E-3E28-4CFA-9ECF-0E5F2044154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464855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E9EE066-06AA-4AEE-9DB5-5141EC91BC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2234308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F68FC17-7E1F-40AA-9977-92AF5E2BFD3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8982469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xmlns="" val="438337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6283F7F-217F-46EA-B061-0E66216CD21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1213557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8FC0757F-EA6B-4B17-96B9-AD033C7E963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1040081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416E31B0-CB6D-4637-B88C-E6EA502C53F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54237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20F591F-81E4-42EF-8756-5EED8FEE08BC}"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9E702F3-27FB-43E0-A39B-EA54A140FF8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4986778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E78EC11-B4F9-435A-ACFF-C495174CB7F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9576500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23F6A61-144F-441F-8284-85B5458E22B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5675844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E9EAA9D-B7D4-4E2C-85BB-92A150B2A57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5878159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C2AD6436-1FAB-4281-A355-5B38A6C78F1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9755762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ZA"/>
          </a:p>
        </p:txBody>
      </p:sp>
      <p:sp>
        <p:nvSpPr>
          <p:cNvPr id="3" name="Table Placeholder 2"/>
          <p:cNvSpPr>
            <a:spLocks noGrp="1"/>
          </p:cNvSpPr>
          <p:nvPr>
            <p:ph type="tbl" idx="1"/>
          </p:nvPr>
        </p:nvSpPr>
        <p:spPr>
          <a:xfrm>
            <a:off x="457200" y="1600200"/>
            <a:ext cx="8229600" cy="4525963"/>
          </a:xfrm>
        </p:spPr>
        <p:txBody>
          <a:bodyPr/>
          <a:lstStyle/>
          <a:p>
            <a:endParaRPr lang="en-ZA"/>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B1E3B55-0ECB-45D9-A952-06D15537EAF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694197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
            <a:ext cx="7772400" cy="1143000"/>
          </a:xfrm>
          <a:prstGeom prst="rect">
            <a:avLst/>
          </a:prstGeom>
        </p:spPr>
        <p:txBody>
          <a:bodyPr/>
          <a:lstStyle/>
          <a:p>
            <a:r>
              <a:rPr lang="en-US"/>
              <a:t>Click to edit Master title style</a:t>
            </a:r>
            <a:endParaRPr lang="en-ZA"/>
          </a:p>
        </p:txBody>
      </p:sp>
      <p:sp>
        <p:nvSpPr>
          <p:cNvPr id="3" name="Content Placeholder 2"/>
          <p:cNvSpPr>
            <a:spLocks noGrp="1"/>
          </p:cNvSpPr>
          <p:nvPr>
            <p:ph idx="1"/>
          </p:nvPr>
        </p:nvSpPr>
        <p:spPr>
          <a:xfrm>
            <a:off x="685800" y="16383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solidFill>
                <a:srgbClr val="000000"/>
              </a:solidFill>
            </a:endParaRP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10.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11.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8.xml"/><Relationship Id="rId7"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image" Target="../media/image4.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6.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7.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png"/><Relationship Id="rId5" Type="http://schemas.openxmlformats.org/officeDocument/2006/relationships/slideLayout" Target="../slideLayouts/slideLayout39.xml"/><Relationship Id="rId10" Type="http://schemas.openxmlformats.org/officeDocument/2006/relationships/image" Target="../media/image4.jpeg"/><Relationship Id="rId4" Type="http://schemas.openxmlformats.org/officeDocument/2006/relationships/slideLayout" Target="../slideLayouts/slideLayout3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9.xml"/><Relationship Id="rId1" Type="http://schemas.openxmlformats.org/officeDocument/2006/relationships/slideLayout" Target="../slideLayouts/slideLayout4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ZA"/>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3486E9D-6A7B-4CA6-9D8D-37656295E101}" type="slidenum">
              <a:rPr lang="en-ZA"/>
              <a:pPr>
                <a:defRPr/>
              </a:pPr>
              <a:t>‹#›</a:t>
            </a:fld>
            <a:endParaRPr lang="en-ZA"/>
          </a:p>
        </p:txBody>
      </p:sp>
    </p:spTree>
  </p:cSld>
  <p:clrMap bg1="lt1" tx1="dk1" bg2="lt2" tx2="dk2" accent1="accent1" accent2="accent2" accent3="accent3" accent4="accent4" accent5="accent5" accent6="accent6" hlink="hlink" folHlink="folHlink"/>
  <p:sldLayoutIdLst>
    <p:sldLayoutId id="2147483656" r:id="rId1"/>
    <p:sldLayoutId id="2147483661" r:id="rId2"/>
    <p:sldLayoutId id="2147483662" r:id="rId3"/>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solidFill>
                <a:srgbClr val="000000"/>
              </a:solidFill>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solidFill>
                <a:srgbClr val="000000"/>
              </a:solidFill>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70CDE766-4D4B-43B2-BF8B-5C5383A450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28990913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4300"/>
            <a:ext cx="77724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38300"/>
            <a:ext cx="7772400" cy="4114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eaLnBrk="0" fontAlgn="base" hangingPunct="0">
              <a:spcBef>
                <a:spcPct val="0"/>
              </a:spcBef>
              <a:spcAft>
                <a:spcPct val="0"/>
              </a:spcAft>
            </a:pPr>
            <a:endParaRPr lang="en-US">
              <a:solidFill>
                <a:srgbClr val="000000"/>
              </a:solidFill>
              <a:latin typeface="Times New Roman" pitchFamily="18" charset="0"/>
              <a:cs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latin typeface="Times New Roman" pitchFamily="18" charset="0"/>
              <a:cs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eaLnBrk="0" fontAlgn="base" hangingPunct="0">
              <a:spcBef>
                <a:spcPct val="0"/>
              </a:spcBef>
              <a:spcAft>
                <a:spcPct val="0"/>
              </a:spcAft>
            </a:pPr>
            <a:fld id="{800C2D68-A761-41B0-BD00-8091465674A9}" type="slidenum">
              <a:rPr lang="en-US" smtClean="0">
                <a:solidFill>
                  <a:srgbClr val="000000"/>
                </a:solidFill>
                <a:latin typeface="Times New Roman" pitchFamily="18" charset="0"/>
                <a:cs typeface="Arial" charset="0"/>
              </a:rPr>
              <a:pPr algn="r" eaLnBrk="0" fontAlgn="base" hangingPunct="0">
                <a:spcBef>
                  <a:spcPct val="0"/>
                </a:spcBef>
                <a:spcAft>
                  <a:spcPct val="0"/>
                </a:spcAft>
              </a:pPr>
              <a:t>‹#›</a:t>
            </a:fld>
            <a:endParaRPr lang="en-US">
              <a:solidFill>
                <a:srgbClr val="000000"/>
              </a:solidFill>
              <a:latin typeface="Times New Roman" pitchFamily="18" charset="0"/>
              <a:cs typeface="Arial" charset="0"/>
            </a:endParaRPr>
          </a:p>
        </p:txBody>
      </p:sp>
      <p:sp>
        <p:nvSpPr>
          <p:cNvPr id="1032" name="Rectangle 8"/>
          <p:cNvSpPr>
            <a:spLocks noChangeArrowheads="1"/>
          </p:cNvSpPr>
          <p:nvPr userDrawn="1"/>
        </p:nvSpPr>
        <p:spPr bwMode="auto">
          <a:xfrm>
            <a:off x="3911600" y="2733675"/>
            <a:ext cx="9144000" cy="400110"/>
          </a:xfrm>
          <a:prstGeom prst="rect">
            <a:avLst/>
          </a:prstGeom>
          <a:noFill/>
          <a:ln w="9525">
            <a:noFill/>
            <a:miter lim="800000"/>
            <a:headEnd/>
            <a:tailEnd/>
          </a:ln>
          <a:effectLst/>
        </p:spPr>
        <p:txBody>
          <a:bodyPr>
            <a:spAutoFit/>
          </a:bodyPr>
          <a:lstStyle/>
          <a:p>
            <a:pPr algn="r" eaLnBrk="0" fontAlgn="base" hangingPunct="0">
              <a:spcBef>
                <a:spcPct val="0"/>
              </a:spcBef>
              <a:spcAft>
                <a:spcPct val="0"/>
              </a:spcAft>
            </a:pPr>
            <a:endParaRPr lang="en-ZA" sz="2000">
              <a:solidFill>
                <a:srgbClr val="000000"/>
              </a:solidFill>
              <a:latin typeface="Times New Roman" pitchFamily="18" charset="0"/>
              <a:cs typeface="Arial" charset="0"/>
            </a:endParaRPr>
          </a:p>
        </p:txBody>
      </p:sp>
    </p:spTree>
    <p:extLst>
      <p:ext uri="{BB962C8B-B14F-4D97-AF65-F5344CB8AC3E}">
        <p14:creationId xmlns:p14="http://schemas.microsoft.com/office/powerpoint/2010/main" xmlns="" val="371346154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Lst>
  <p:txStyles>
    <p:titleStyle>
      <a:lvl1pPr algn="ctr" rtl="0" eaLnBrk="0" fontAlgn="base" hangingPunct="0">
        <a:spcBef>
          <a:spcPct val="0"/>
        </a:spcBef>
        <a:spcAft>
          <a:spcPct val="0"/>
        </a:spcAft>
        <a:defRPr sz="3600" b="1">
          <a:solidFill>
            <a:srgbClr val="FFFF00"/>
          </a:solidFill>
          <a:latin typeface="+mj-lt"/>
          <a:ea typeface="+mj-ea"/>
          <a:cs typeface="+mj-cs"/>
        </a:defRPr>
      </a:lvl1pPr>
      <a:lvl2pPr algn="ctr" rtl="0" eaLnBrk="0" fontAlgn="base" hangingPunct="0">
        <a:spcBef>
          <a:spcPct val="0"/>
        </a:spcBef>
        <a:spcAft>
          <a:spcPct val="0"/>
        </a:spcAft>
        <a:defRPr sz="3600" b="1">
          <a:solidFill>
            <a:srgbClr val="FFFF00"/>
          </a:solidFill>
          <a:latin typeface="Arial" pitchFamily="34" charset="0"/>
        </a:defRPr>
      </a:lvl2pPr>
      <a:lvl3pPr algn="ctr" rtl="0" eaLnBrk="0" fontAlgn="base" hangingPunct="0">
        <a:spcBef>
          <a:spcPct val="0"/>
        </a:spcBef>
        <a:spcAft>
          <a:spcPct val="0"/>
        </a:spcAft>
        <a:defRPr sz="3600" b="1">
          <a:solidFill>
            <a:srgbClr val="FFFF00"/>
          </a:solidFill>
          <a:latin typeface="Arial" pitchFamily="34" charset="0"/>
        </a:defRPr>
      </a:lvl3pPr>
      <a:lvl4pPr algn="ctr" rtl="0" eaLnBrk="0" fontAlgn="base" hangingPunct="0">
        <a:spcBef>
          <a:spcPct val="0"/>
        </a:spcBef>
        <a:spcAft>
          <a:spcPct val="0"/>
        </a:spcAft>
        <a:defRPr sz="3600" b="1">
          <a:solidFill>
            <a:srgbClr val="FFFF00"/>
          </a:solidFill>
          <a:latin typeface="Arial" pitchFamily="34" charset="0"/>
        </a:defRPr>
      </a:lvl4pPr>
      <a:lvl5pPr algn="ctr" rtl="0" eaLnBrk="0" fontAlgn="base" hangingPunct="0">
        <a:spcBef>
          <a:spcPct val="0"/>
        </a:spcBef>
        <a:spcAft>
          <a:spcPct val="0"/>
        </a:spcAft>
        <a:defRPr sz="3600" b="1">
          <a:solidFill>
            <a:srgbClr val="FFFF00"/>
          </a:solidFill>
          <a:latin typeface="Arial" pitchFamily="34" charset="0"/>
        </a:defRPr>
      </a:lvl5pPr>
      <a:lvl6pPr marL="457200" algn="ctr" rtl="0" eaLnBrk="0" fontAlgn="base" hangingPunct="0">
        <a:spcBef>
          <a:spcPct val="0"/>
        </a:spcBef>
        <a:spcAft>
          <a:spcPct val="0"/>
        </a:spcAft>
        <a:defRPr sz="3600" b="1">
          <a:solidFill>
            <a:srgbClr val="FFFF00"/>
          </a:solidFill>
          <a:latin typeface="Arial" pitchFamily="34" charset="0"/>
        </a:defRPr>
      </a:lvl6pPr>
      <a:lvl7pPr marL="914400" algn="ctr" rtl="0" eaLnBrk="0" fontAlgn="base" hangingPunct="0">
        <a:spcBef>
          <a:spcPct val="0"/>
        </a:spcBef>
        <a:spcAft>
          <a:spcPct val="0"/>
        </a:spcAft>
        <a:defRPr sz="3600" b="1">
          <a:solidFill>
            <a:srgbClr val="FFFF00"/>
          </a:solidFill>
          <a:latin typeface="Arial" pitchFamily="34" charset="0"/>
        </a:defRPr>
      </a:lvl7pPr>
      <a:lvl8pPr marL="1371600" algn="ctr" rtl="0" eaLnBrk="0" fontAlgn="base" hangingPunct="0">
        <a:spcBef>
          <a:spcPct val="0"/>
        </a:spcBef>
        <a:spcAft>
          <a:spcPct val="0"/>
        </a:spcAft>
        <a:defRPr sz="3600" b="1">
          <a:solidFill>
            <a:srgbClr val="FFFF00"/>
          </a:solidFill>
          <a:latin typeface="Arial" pitchFamily="34" charset="0"/>
        </a:defRPr>
      </a:lvl8pPr>
      <a:lvl9pPr marL="1828800" algn="ctr" rtl="0" eaLnBrk="0" fontAlgn="base" hangingPunct="0">
        <a:spcBef>
          <a:spcPct val="0"/>
        </a:spcBef>
        <a:spcAft>
          <a:spcPct val="0"/>
        </a:spcAft>
        <a:defRPr sz="3600" b="1">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6399C1B-D956-4972-8800-5BFC676BF53C}"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xmlns="" val="94779425"/>
      </p:ext>
    </p:extLst>
  </p:cSld>
  <p:clrMap bg1="dk1" tx1="lt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51" name="Picture 7" descr="NDOH Logo.jpg"/>
          <p:cNvPicPr>
            <a:picLocks noChangeAspect="1"/>
          </p:cNvPicPr>
          <p:nvPr userDrawn="1"/>
        </p:nvPicPr>
        <p:blipFill>
          <a:blip r:embed="rId4" cstate="print"/>
          <a:srcRect/>
          <a:stretch>
            <a:fillRect/>
          </a:stretch>
        </p:blipFill>
        <p:spPr bwMode="auto">
          <a:xfrm>
            <a:off x="152400" y="5867400"/>
            <a:ext cx="2286000" cy="823913"/>
          </a:xfrm>
          <a:prstGeom prst="rect">
            <a:avLst/>
          </a:prstGeom>
          <a:noFill/>
          <a:ln w="9525">
            <a:noFill/>
            <a:miter lim="800000"/>
            <a:headEnd/>
            <a:tailEnd/>
          </a:ln>
        </p:spPr>
      </p:pic>
      <p:pic>
        <p:nvPicPr>
          <p:cNvPr id="2052" name="Picture 11"/>
          <p:cNvPicPr>
            <a:picLocks noChangeAspect="1" noChangeArrowheads="1"/>
          </p:cNvPicPr>
          <p:nvPr userDrawn="1"/>
        </p:nvPicPr>
        <p:blipFill>
          <a:blip r:embed="rId5" cstate="print"/>
          <a:srcRect r="25999"/>
          <a:stretch>
            <a:fillRect/>
          </a:stretch>
        </p:blipFill>
        <p:spPr bwMode="auto">
          <a:xfrm>
            <a:off x="7342188" y="0"/>
            <a:ext cx="1184275" cy="1066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7" r:id="rId1"/>
    <p:sldLayoutId id="2147483663" r:id="rId2"/>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2051" name="Picture 7" descr="NDOH Logo.jpg"/>
          <p:cNvPicPr>
            <a:picLocks noChangeAspect="1"/>
          </p:cNvPicPr>
          <p:nvPr userDrawn="1"/>
        </p:nvPicPr>
        <p:blipFill>
          <a:blip r:embed="rId8" cstate="print"/>
          <a:srcRect/>
          <a:stretch>
            <a:fillRect/>
          </a:stretch>
        </p:blipFill>
        <p:spPr bwMode="auto">
          <a:xfrm>
            <a:off x="152400" y="5867400"/>
            <a:ext cx="2286000" cy="823913"/>
          </a:xfrm>
          <a:prstGeom prst="rect">
            <a:avLst/>
          </a:prstGeom>
          <a:noFill/>
          <a:ln w="9525">
            <a:noFill/>
            <a:miter lim="800000"/>
            <a:headEnd/>
            <a:tailEnd/>
          </a:ln>
        </p:spPr>
      </p:pic>
      <p:pic>
        <p:nvPicPr>
          <p:cNvPr id="2052" name="Picture 11"/>
          <p:cNvPicPr>
            <a:picLocks noChangeAspect="1" noChangeArrowheads="1"/>
          </p:cNvPicPr>
          <p:nvPr userDrawn="1"/>
        </p:nvPicPr>
        <p:blipFill>
          <a:blip r:embed="rId9" cstate="print"/>
          <a:srcRect r="25999"/>
          <a:stretch>
            <a:fillRect/>
          </a:stretch>
        </p:blipFill>
        <p:spPr bwMode="auto">
          <a:xfrm>
            <a:off x="7342188" y="0"/>
            <a:ext cx="1184275" cy="1066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4" r:id="rId1"/>
    <p:sldLayoutId id="2147483685" r:id="rId2"/>
    <p:sldLayoutId id="2147483687" r:id="rId3"/>
    <p:sldLayoutId id="2147483688" r:id="rId4"/>
    <p:sldLayoutId id="2147483689" r:id="rId5"/>
    <p:sldLayoutId id="2147483690" r:id="rId6"/>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2051" name="Picture 7" descr="NDOH Logo.jpg"/>
          <p:cNvPicPr>
            <a:picLocks noChangeAspect="1"/>
          </p:cNvPicPr>
          <p:nvPr userDrawn="1"/>
        </p:nvPicPr>
        <p:blipFill>
          <a:blip r:embed="rId6" cstate="print"/>
          <a:srcRect/>
          <a:stretch>
            <a:fillRect/>
          </a:stretch>
        </p:blipFill>
        <p:spPr bwMode="auto">
          <a:xfrm>
            <a:off x="152400" y="5867400"/>
            <a:ext cx="2286000" cy="823913"/>
          </a:xfrm>
          <a:prstGeom prst="rect">
            <a:avLst/>
          </a:prstGeom>
          <a:noFill/>
          <a:ln w="9525">
            <a:noFill/>
            <a:miter lim="800000"/>
            <a:headEnd/>
            <a:tailEnd/>
          </a:ln>
        </p:spPr>
      </p:pic>
      <p:pic>
        <p:nvPicPr>
          <p:cNvPr id="2052" name="Picture 11"/>
          <p:cNvPicPr>
            <a:picLocks noChangeAspect="1" noChangeArrowheads="1"/>
          </p:cNvPicPr>
          <p:nvPr userDrawn="1"/>
        </p:nvPicPr>
        <p:blipFill>
          <a:blip r:embed="rId7" cstate="print"/>
          <a:srcRect r="25999"/>
          <a:stretch>
            <a:fillRect/>
          </a:stretch>
        </p:blipFill>
        <p:spPr bwMode="auto">
          <a:xfrm>
            <a:off x="7342188" y="0"/>
            <a:ext cx="1184275" cy="1066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5" r:id="rId3"/>
    <p:sldLayoutId id="2147483697" r:id="rId4"/>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8195" name="Picture 7" descr="NDOH Logo.jpg"/>
          <p:cNvPicPr>
            <a:picLocks noChangeAspect="1"/>
          </p:cNvPicPr>
          <p:nvPr userDrawn="1"/>
        </p:nvPicPr>
        <p:blipFill>
          <a:blip r:embed="rId5" cstate="print"/>
          <a:srcRect/>
          <a:stretch>
            <a:fillRect/>
          </a:stretch>
        </p:blipFill>
        <p:spPr bwMode="auto">
          <a:xfrm>
            <a:off x="152400" y="5867400"/>
            <a:ext cx="2286000" cy="823913"/>
          </a:xfrm>
          <a:prstGeom prst="rect">
            <a:avLst/>
          </a:prstGeom>
          <a:noFill/>
          <a:ln w="9525">
            <a:noFill/>
            <a:miter lim="800000"/>
            <a:headEnd/>
            <a:tailEnd/>
          </a:ln>
        </p:spPr>
      </p:pic>
      <p:pic>
        <p:nvPicPr>
          <p:cNvPr id="8196" name="Picture 11"/>
          <p:cNvPicPr>
            <a:picLocks noChangeAspect="1" noChangeArrowheads="1"/>
          </p:cNvPicPr>
          <p:nvPr userDrawn="1"/>
        </p:nvPicPr>
        <p:blipFill>
          <a:blip r:embed="rId6" cstate="print"/>
          <a:srcRect r="25999"/>
          <a:stretch>
            <a:fillRect/>
          </a:stretch>
        </p:blipFill>
        <p:spPr bwMode="auto">
          <a:xfrm>
            <a:off x="7342188" y="0"/>
            <a:ext cx="1184275" cy="1066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2051" name="Picture 7" descr="NDOH Logo.jpg"/>
          <p:cNvPicPr>
            <a:picLocks noChangeAspect="1"/>
          </p:cNvPicPr>
          <p:nvPr userDrawn="1"/>
        </p:nvPicPr>
        <p:blipFill>
          <a:blip r:embed="rId7" cstate="print"/>
          <a:srcRect/>
          <a:stretch>
            <a:fillRect/>
          </a:stretch>
        </p:blipFill>
        <p:spPr bwMode="auto">
          <a:xfrm>
            <a:off x="152400" y="5867400"/>
            <a:ext cx="2286000" cy="823913"/>
          </a:xfrm>
          <a:prstGeom prst="rect">
            <a:avLst/>
          </a:prstGeom>
          <a:noFill/>
          <a:ln w="9525">
            <a:noFill/>
            <a:miter lim="800000"/>
            <a:headEnd/>
            <a:tailEnd/>
          </a:ln>
        </p:spPr>
      </p:pic>
      <p:pic>
        <p:nvPicPr>
          <p:cNvPr id="2052" name="Picture 11"/>
          <p:cNvPicPr>
            <a:picLocks noChangeAspect="1" noChangeArrowheads="1"/>
          </p:cNvPicPr>
          <p:nvPr userDrawn="1"/>
        </p:nvPicPr>
        <p:blipFill>
          <a:blip r:embed="rId8" cstate="print"/>
          <a:srcRect r="25999"/>
          <a:stretch>
            <a:fillRect/>
          </a:stretch>
        </p:blipFill>
        <p:spPr bwMode="auto">
          <a:xfrm>
            <a:off x="7342188" y="0"/>
            <a:ext cx="1184275" cy="1066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6" r:id="rId1"/>
    <p:sldLayoutId id="2147483717" r:id="rId2"/>
    <p:sldLayoutId id="2147483720" r:id="rId3"/>
    <p:sldLayoutId id="2147483721" r:id="rId4"/>
    <p:sldLayoutId id="2147483722" r:id="rId5"/>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929DDF8-EA53-4118-B8B2-80C21E83880D}" type="datetime1">
              <a:rPr lang="en-US">
                <a:solidFill>
                  <a:prstClr val="white">
                    <a:tint val="75000"/>
                  </a:prstClr>
                </a:solidFill>
              </a:rPr>
              <a:pPr>
                <a:defRPr/>
              </a:pPr>
              <a:t>9/10/2019</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05383EF-8E48-4835-BA89-E15E1F0C40E4}" type="slidenum">
              <a:rPr lang="en-US">
                <a:solidFill>
                  <a:prstClr val="white">
                    <a:tint val="75000"/>
                  </a:prstClr>
                </a:solidFill>
              </a:rPr>
              <a:pPr>
                <a:defRPr/>
              </a:pPr>
              <a:t>‹#›</a:t>
            </a:fld>
            <a:endParaRPr lang="en-US">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2051" name="Picture 7" descr="NDOH Logo.jpg"/>
          <p:cNvPicPr>
            <a:picLocks noChangeAspect="1"/>
          </p:cNvPicPr>
          <p:nvPr userDrawn="1"/>
        </p:nvPicPr>
        <p:blipFill>
          <a:blip r:embed="rId10" cstate="print"/>
          <a:srcRect/>
          <a:stretch>
            <a:fillRect/>
          </a:stretch>
        </p:blipFill>
        <p:spPr bwMode="auto">
          <a:xfrm>
            <a:off x="152400" y="5867400"/>
            <a:ext cx="2286000" cy="823913"/>
          </a:xfrm>
          <a:prstGeom prst="rect">
            <a:avLst/>
          </a:prstGeom>
          <a:noFill/>
          <a:ln w="9525">
            <a:noFill/>
            <a:miter lim="800000"/>
            <a:headEnd/>
            <a:tailEnd/>
          </a:ln>
        </p:spPr>
      </p:pic>
      <p:pic>
        <p:nvPicPr>
          <p:cNvPr id="2052" name="Picture 11"/>
          <p:cNvPicPr>
            <a:picLocks noChangeAspect="1" noChangeArrowheads="1"/>
          </p:cNvPicPr>
          <p:nvPr userDrawn="1"/>
        </p:nvPicPr>
        <p:blipFill>
          <a:blip r:embed="rId11" cstate="print"/>
          <a:srcRect r="25999"/>
          <a:stretch>
            <a:fillRect/>
          </a:stretch>
        </p:blipFill>
        <p:spPr bwMode="auto">
          <a:xfrm>
            <a:off x="7342188" y="0"/>
            <a:ext cx="1184275" cy="1066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70" r:id="rId4"/>
    <p:sldLayoutId id="2147483771" r:id="rId5"/>
    <p:sldLayoutId id="2147483772" r:id="rId6"/>
    <p:sldLayoutId id="2147483777" r:id="rId7"/>
    <p:sldLayoutId id="2147483778" r:id="rId8"/>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2051" name="Picture 7" descr="NDOH Logo.jpg"/>
          <p:cNvPicPr>
            <a:picLocks noChangeAspect="1"/>
          </p:cNvPicPr>
          <p:nvPr userDrawn="1"/>
        </p:nvPicPr>
        <p:blipFill>
          <a:blip r:embed="rId3" cstate="print"/>
          <a:srcRect/>
          <a:stretch>
            <a:fillRect/>
          </a:stretch>
        </p:blipFill>
        <p:spPr bwMode="auto">
          <a:xfrm>
            <a:off x="152400" y="5867400"/>
            <a:ext cx="2286000" cy="823913"/>
          </a:xfrm>
          <a:prstGeom prst="rect">
            <a:avLst/>
          </a:prstGeom>
          <a:noFill/>
          <a:ln w="9525">
            <a:noFill/>
            <a:miter lim="800000"/>
            <a:headEnd/>
            <a:tailEnd/>
          </a:ln>
        </p:spPr>
      </p:pic>
      <p:pic>
        <p:nvPicPr>
          <p:cNvPr id="2052" name="Picture 11"/>
          <p:cNvPicPr>
            <a:picLocks noChangeAspect="1" noChangeArrowheads="1"/>
          </p:cNvPicPr>
          <p:nvPr userDrawn="1"/>
        </p:nvPicPr>
        <p:blipFill>
          <a:blip r:embed="rId4" cstate="print"/>
          <a:srcRect r="25999"/>
          <a:stretch>
            <a:fillRect/>
          </a:stretch>
        </p:blipFill>
        <p:spPr bwMode="auto">
          <a:xfrm>
            <a:off x="7342188" y="0"/>
            <a:ext cx="1184275" cy="1066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5" r:id="rId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hyperlink" Target="http://www.usfunds.com/investor-library/frank-talk/top-10-gold-producing-countries/" TargetMode="External"/><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40.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hyperlink" Target="http://www.health.gov.za/ccod" TargetMode="Externa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35.xml"/><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5.xml"/><Relationship Id="rId5" Type="http://schemas.openxmlformats.org/officeDocument/2006/relationships/image" Target="../media/image33.jpeg"/><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36.jpe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39.jpe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5.xml"/><Relationship Id="rId5" Type="http://schemas.openxmlformats.org/officeDocument/2006/relationships/image" Target="../media/image43.jpe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hyperlink" Target="mailto:kistnb@health.gov.za"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23625" y="4484631"/>
            <a:ext cx="5791200" cy="461665"/>
          </a:xfrm>
          <a:prstGeom prst="rect">
            <a:avLst/>
          </a:prstGeom>
          <a:noFill/>
        </p:spPr>
        <p:txBody>
          <a:bodyPr>
            <a:spAutoFit/>
          </a:bodyPr>
          <a:lstStyle/>
          <a:p>
            <a:pPr fontAlgn="auto">
              <a:spcBef>
                <a:spcPts val="0"/>
              </a:spcBef>
              <a:spcAft>
                <a:spcPts val="0"/>
              </a:spcAft>
              <a:defRPr/>
            </a:pPr>
            <a:r>
              <a:rPr lang="en-US" sz="2400" b="1" dirty="0">
                <a:latin typeface="+mn-lt"/>
                <a:cs typeface="Arial" pitchFamily="34" charset="0"/>
              </a:rPr>
              <a:t> 4 September 2019</a:t>
            </a:r>
          </a:p>
        </p:txBody>
      </p:sp>
      <p:sp>
        <p:nvSpPr>
          <p:cNvPr id="8" name="Rectangle 7"/>
          <p:cNvSpPr/>
          <p:nvPr/>
        </p:nvSpPr>
        <p:spPr>
          <a:xfrm>
            <a:off x="683568" y="0"/>
            <a:ext cx="7776864" cy="1200329"/>
          </a:xfrm>
          <a:prstGeom prst="rect">
            <a:avLst/>
          </a:prstGeom>
        </p:spPr>
        <p:txBody>
          <a:bodyPr wrap="square">
            <a:spAutoFit/>
          </a:bodyPr>
          <a:lstStyle/>
          <a:p>
            <a:pPr algn="ctr"/>
            <a:r>
              <a:rPr lang="en-US" sz="3600" dirty="0">
                <a:solidFill>
                  <a:srgbClr val="FFFF00"/>
                </a:solidFill>
                <a:latin typeface="+mj-lt"/>
              </a:rPr>
              <a:t>Occupational Health and Workers’ Compensation</a:t>
            </a:r>
          </a:p>
        </p:txBody>
      </p:sp>
      <p:sp>
        <p:nvSpPr>
          <p:cNvPr id="7" name="TextBox 6"/>
          <p:cNvSpPr txBox="1"/>
          <p:nvPr/>
        </p:nvSpPr>
        <p:spPr>
          <a:xfrm>
            <a:off x="4499992" y="6237312"/>
            <a:ext cx="1080120" cy="369332"/>
          </a:xfrm>
          <a:prstGeom prst="rect">
            <a:avLst/>
          </a:prstGeom>
          <a:noFill/>
        </p:spPr>
        <p:txBody>
          <a:bodyPr wrap="square" rtlCol="0">
            <a:spAutoFit/>
          </a:bodyPr>
          <a:lstStyle/>
          <a:p>
            <a:r>
              <a:rPr lang="en-US" dirty="0"/>
              <a:t>Slide </a:t>
            </a:r>
            <a:fld id="{F89E6E47-2815-435A-AD41-7DBB75361A14}" type="slidenum">
              <a:rPr lang="en-US" smtClean="0"/>
              <a:pPr/>
              <a:t>1</a:t>
            </a:fld>
            <a:endParaRPr lang="en-ZA" dirty="0"/>
          </a:p>
        </p:txBody>
      </p:sp>
      <p:sp>
        <p:nvSpPr>
          <p:cNvPr id="9" name="TextBox 8">
            <a:extLst>
              <a:ext uri="{FF2B5EF4-FFF2-40B4-BE49-F238E27FC236}">
                <a16:creationId xmlns:a16="http://schemas.microsoft.com/office/drawing/2014/main" xmlns="" id="{B149B831-B613-4B42-A539-59C4AB8A5DD8}"/>
              </a:ext>
            </a:extLst>
          </p:cNvPr>
          <p:cNvSpPr txBox="1"/>
          <p:nvPr/>
        </p:nvSpPr>
        <p:spPr>
          <a:xfrm>
            <a:off x="2195736" y="1326850"/>
            <a:ext cx="6624736" cy="1200329"/>
          </a:xfrm>
          <a:prstGeom prst="rect">
            <a:avLst/>
          </a:prstGeom>
          <a:noFill/>
        </p:spPr>
        <p:txBody>
          <a:bodyPr wrap="square">
            <a:spAutoFit/>
          </a:bodyPr>
          <a:lstStyle/>
          <a:p>
            <a:pPr fontAlgn="auto">
              <a:spcBef>
                <a:spcPts val="0"/>
              </a:spcBef>
              <a:spcAft>
                <a:spcPts val="0"/>
              </a:spcAft>
              <a:defRPr/>
            </a:pPr>
            <a:r>
              <a:rPr lang="en-US" sz="3600" b="1" dirty="0">
                <a:latin typeface="+mn-lt"/>
                <a:cs typeface="Arial" pitchFamily="34" charset="0"/>
              </a:rPr>
              <a:t>Briefing Portfolio Committee on Health:  Background</a:t>
            </a:r>
          </a:p>
        </p:txBody>
      </p:sp>
      <p:sp>
        <p:nvSpPr>
          <p:cNvPr id="10" name="TextBox 9">
            <a:extLst>
              <a:ext uri="{FF2B5EF4-FFF2-40B4-BE49-F238E27FC236}">
                <a16:creationId xmlns:a16="http://schemas.microsoft.com/office/drawing/2014/main" xmlns="" id="{2EC89654-7E63-41C1-ADC0-7A8B1D4DA518}"/>
              </a:ext>
            </a:extLst>
          </p:cNvPr>
          <p:cNvSpPr txBox="1"/>
          <p:nvPr/>
        </p:nvSpPr>
        <p:spPr>
          <a:xfrm>
            <a:off x="2195736" y="2916079"/>
            <a:ext cx="6624736" cy="1200329"/>
          </a:xfrm>
          <a:prstGeom prst="rect">
            <a:avLst/>
          </a:prstGeom>
          <a:noFill/>
        </p:spPr>
        <p:txBody>
          <a:bodyPr wrap="square">
            <a:spAutoFit/>
          </a:bodyPr>
          <a:lstStyle/>
          <a:p>
            <a:pPr fontAlgn="auto">
              <a:spcBef>
                <a:spcPts val="0"/>
              </a:spcBef>
              <a:spcAft>
                <a:spcPts val="0"/>
              </a:spcAft>
              <a:defRPr/>
            </a:pPr>
            <a:r>
              <a:rPr lang="en-US" sz="3600" b="1" dirty="0">
                <a:latin typeface="+mn-lt"/>
                <a:cs typeface="Arial" pitchFamily="34" charset="0"/>
              </a:rPr>
              <a:t>Compensation Commissioner for Occupational Diseases (CCOD)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ctrTitle"/>
          </p:nvPr>
        </p:nvSpPr>
        <p:spPr>
          <a:xfrm>
            <a:off x="611560" y="332657"/>
            <a:ext cx="7772400" cy="864096"/>
          </a:xfrm>
        </p:spPr>
        <p:txBody>
          <a:bodyPr/>
          <a:lstStyle/>
          <a:p>
            <a:pPr eaLnBrk="1" hangingPunct="1"/>
            <a:r>
              <a:rPr lang="en-US" sz="4800" b="0" dirty="0">
                <a:solidFill>
                  <a:srgbClr val="FFFF00"/>
                </a:solidFill>
                <a:latin typeface="Calibri" pitchFamily="34" charset="0"/>
                <a:cs typeface="Calibri" pitchFamily="34" charset="0"/>
              </a:rPr>
              <a:t>Occupational Ill-health</a:t>
            </a:r>
            <a:endParaRPr lang="en-ZA" sz="4800" b="0" dirty="0">
              <a:solidFill>
                <a:srgbClr val="FFFF00"/>
              </a:solidFill>
              <a:latin typeface="Calibri" pitchFamily="34" charset="0"/>
              <a:cs typeface="Calibri" pitchFamily="34" charset="0"/>
            </a:endParaRPr>
          </a:p>
        </p:txBody>
      </p:sp>
      <p:sp>
        <p:nvSpPr>
          <p:cNvPr id="75779" name="Subtitle 2"/>
          <p:cNvSpPr>
            <a:spLocks noGrp="1"/>
          </p:cNvSpPr>
          <p:nvPr>
            <p:ph type="subTitle" idx="1"/>
          </p:nvPr>
        </p:nvSpPr>
        <p:spPr>
          <a:xfrm>
            <a:off x="395536" y="1340768"/>
            <a:ext cx="8215312" cy="4071937"/>
          </a:xfrm>
        </p:spPr>
        <p:txBody>
          <a:bodyPr/>
          <a:lstStyle/>
          <a:p>
            <a:pPr algn="l" eaLnBrk="1" hangingPunct="1">
              <a:buClr>
                <a:schemeClr val="bg1"/>
              </a:buClr>
              <a:buFont typeface="Arial" pitchFamily="34" charset="0"/>
              <a:buChar char="•"/>
            </a:pPr>
            <a:r>
              <a:rPr lang="en-US" dirty="0">
                <a:solidFill>
                  <a:schemeClr val="bg1"/>
                </a:solidFill>
                <a:latin typeface="Arial" charset="0"/>
                <a:cs typeface="Arial" charset="0"/>
              </a:rPr>
              <a:t> hard to find data on occupational injuries &amp; diseases in South Africa</a:t>
            </a:r>
          </a:p>
          <a:p>
            <a:pPr algn="l" eaLnBrk="1" hangingPunct="1">
              <a:buClr>
                <a:schemeClr val="bg1"/>
              </a:buClr>
              <a:buFont typeface="Arial" pitchFamily="34" charset="0"/>
              <a:buChar char="•"/>
            </a:pPr>
            <a:r>
              <a:rPr lang="en-US" dirty="0">
                <a:solidFill>
                  <a:srgbClr val="00FF00"/>
                </a:solidFill>
                <a:latin typeface="Arial" charset="0"/>
                <a:cs typeface="Arial" charset="0"/>
              </a:rPr>
              <a:t> if found</a:t>
            </a:r>
            <a:r>
              <a:rPr lang="en-US" dirty="0">
                <a:solidFill>
                  <a:schemeClr val="bg1"/>
                </a:solidFill>
                <a:latin typeface="Arial" charset="0"/>
                <a:cs typeface="Arial" charset="0"/>
              </a:rPr>
              <a:t>, the data is difficult to interpret as it is mainly </a:t>
            </a:r>
            <a:r>
              <a:rPr lang="en-US" dirty="0">
                <a:solidFill>
                  <a:srgbClr val="FFFF00"/>
                </a:solidFill>
                <a:latin typeface="Arial" charset="0"/>
                <a:cs typeface="Arial" charset="0"/>
              </a:rPr>
              <a:t>INCIDENCE </a:t>
            </a:r>
            <a:r>
              <a:rPr lang="en-US" dirty="0">
                <a:solidFill>
                  <a:schemeClr val="bg1"/>
                </a:solidFill>
                <a:latin typeface="Arial" charset="0"/>
                <a:cs typeface="Arial" charset="0"/>
              </a:rPr>
              <a:t>data (cannot link the data to rates)</a:t>
            </a:r>
          </a:p>
          <a:p>
            <a:pPr algn="l" eaLnBrk="1" hangingPunct="1">
              <a:buClr>
                <a:schemeClr val="bg1"/>
              </a:buClr>
              <a:buFont typeface="Arial" pitchFamily="34" charset="0"/>
              <a:buChar char="•"/>
            </a:pPr>
            <a:r>
              <a:rPr lang="en-US" dirty="0">
                <a:latin typeface="Arial" charset="0"/>
                <a:cs typeface="Arial" charset="0"/>
              </a:rPr>
              <a:t> data is sitting in databases in different departments &amp; agencies</a:t>
            </a:r>
          </a:p>
        </p:txBody>
      </p:sp>
      <p:sp>
        <p:nvSpPr>
          <p:cNvPr id="4" name="TextBox 3">
            <a:extLst>
              <a:ext uri="{FF2B5EF4-FFF2-40B4-BE49-F238E27FC236}">
                <a16:creationId xmlns:a16="http://schemas.microsoft.com/office/drawing/2014/main" xmlns="" id="{9288DCBF-B0E8-4632-9837-70FD952F719C}"/>
              </a:ext>
            </a:extLst>
          </p:cNvPr>
          <p:cNvSpPr txBox="1"/>
          <p:nvPr/>
        </p:nvSpPr>
        <p:spPr>
          <a:xfrm>
            <a:off x="4211960" y="5949280"/>
            <a:ext cx="1080120" cy="369332"/>
          </a:xfrm>
          <a:prstGeom prst="rect">
            <a:avLst/>
          </a:prstGeom>
          <a:noFill/>
        </p:spPr>
        <p:txBody>
          <a:bodyPr wrap="square" rtlCol="0">
            <a:spAutoFit/>
          </a:bodyPr>
          <a:lstStyle/>
          <a:p>
            <a:r>
              <a:rPr lang="en-US" dirty="0">
                <a:solidFill>
                  <a:schemeClr val="bg1"/>
                </a:solidFill>
              </a:rPr>
              <a:t>Slide </a:t>
            </a:r>
            <a:fld id="{F89E6E47-2815-435A-AD41-7DBB75361A14}" type="slidenum">
              <a:rPr lang="en-US" smtClean="0">
                <a:solidFill>
                  <a:schemeClr val="bg1"/>
                </a:solidFill>
              </a:rPr>
              <a:pPr/>
              <a:t>10</a:t>
            </a:fld>
            <a:endParaRPr lang="en-ZA"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548680"/>
            <a:ext cx="9144000" cy="490537"/>
          </a:xfrm>
        </p:spPr>
        <p:txBody>
          <a:bodyPr>
            <a:noAutofit/>
          </a:bodyPr>
          <a:lstStyle/>
          <a:p>
            <a:pPr eaLnBrk="1" hangingPunct="1"/>
            <a:r>
              <a:rPr lang="en-US" sz="4800" dirty="0">
                <a:solidFill>
                  <a:srgbClr val="FFFF00"/>
                </a:solidFill>
              </a:rPr>
              <a:t>Occupational Injuries</a:t>
            </a:r>
          </a:p>
        </p:txBody>
      </p:sp>
      <p:sp>
        <p:nvSpPr>
          <p:cNvPr id="4099" name="Rectangle 3"/>
          <p:cNvSpPr>
            <a:spLocks noGrp="1" noChangeArrowheads="1"/>
          </p:cNvSpPr>
          <p:nvPr>
            <p:ph idx="1"/>
          </p:nvPr>
        </p:nvSpPr>
        <p:spPr>
          <a:xfrm>
            <a:off x="467544" y="1268760"/>
            <a:ext cx="8208912" cy="4248472"/>
          </a:xfrm>
        </p:spPr>
        <p:txBody>
          <a:bodyPr>
            <a:noAutofit/>
          </a:bodyPr>
          <a:lstStyle/>
          <a:p>
            <a:pPr lvl="1" eaLnBrk="1" hangingPunct="1">
              <a:buFont typeface="Arial" pitchFamily="34" charset="0"/>
              <a:buChar char="•"/>
            </a:pPr>
            <a:r>
              <a:rPr lang="en-US" sz="3600" dirty="0"/>
              <a:t>Abrupt break in …</a:t>
            </a:r>
          </a:p>
          <a:p>
            <a:pPr lvl="1" eaLnBrk="1" hangingPunct="1">
              <a:buNone/>
            </a:pPr>
            <a:r>
              <a:rPr lang="en-US" sz="3600" b="1" dirty="0">
                <a:solidFill>
                  <a:srgbClr val="10F610"/>
                </a:solidFill>
              </a:rPr>
              <a:t>AGENT – HOST – ENVIRONMENT </a:t>
            </a:r>
            <a:r>
              <a:rPr lang="en-US" sz="3600" dirty="0"/>
              <a:t>balance</a:t>
            </a:r>
          </a:p>
          <a:p>
            <a:pPr lvl="1" eaLnBrk="1" hangingPunct="1">
              <a:buFont typeface="Arial" pitchFamily="34" charset="0"/>
              <a:buChar char="•"/>
            </a:pPr>
            <a:r>
              <a:rPr lang="en-US" sz="3600" dirty="0"/>
              <a:t>Cause established</a:t>
            </a:r>
          </a:p>
          <a:p>
            <a:pPr lvl="1" eaLnBrk="1" hangingPunct="1">
              <a:buFont typeface="Arial" pitchFamily="34" charset="0"/>
              <a:buChar char="•"/>
            </a:pPr>
            <a:endParaRPr lang="en-US" sz="3200" dirty="0"/>
          </a:p>
          <a:p>
            <a:pPr lvl="1" eaLnBrk="1" hangingPunct="1">
              <a:buNone/>
            </a:pPr>
            <a:endParaRPr lang="en-US" sz="3200" dirty="0"/>
          </a:p>
          <a:p>
            <a:pPr lvl="1" eaLnBrk="1" hangingPunct="1">
              <a:buFont typeface="Arial" pitchFamily="34" charset="0"/>
              <a:buChar char="•"/>
            </a:pPr>
            <a:endParaRPr lang="en-US" sz="4800" dirty="0"/>
          </a:p>
          <a:p>
            <a:pPr lvl="1" eaLnBrk="1" hangingPunct="1">
              <a:buFont typeface="Arial" pitchFamily="34" charset="0"/>
              <a:buChar char="•"/>
            </a:pPr>
            <a:endParaRPr lang="en-US" sz="3200" dirty="0"/>
          </a:p>
        </p:txBody>
      </p:sp>
      <p:pic>
        <p:nvPicPr>
          <p:cNvPr id="5" name="Picture 4" descr="occupational-injuries-image.jpg"/>
          <p:cNvPicPr>
            <a:picLocks noChangeAspect="1"/>
          </p:cNvPicPr>
          <p:nvPr/>
        </p:nvPicPr>
        <p:blipFill>
          <a:blip r:embed="rId2" cstate="print"/>
          <a:stretch>
            <a:fillRect/>
          </a:stretch>
        </p:blipFill>
        <p:spPr>
          <a:xfrm>
            <a:off x="5724128" y="4149080"/>
            <a:ext cx="2438772" cy="2122165"/>
          </a:xfrm>
          <a:prstGeom prst="rect">
            <a:avLst/>
          </a:prstGeom>
          <a:ln w="28575">
            <a:solidFill>
              <a:schemeClr val="accent2"/>
            </a:solidFill>
          </a:ln>
        </p:spPr>
      </p:pic>
      <p:pic>
        <p:nvPicPr>
          <p:cNvPr id="6" name="Picture 5" descr="hand_laptop.png"/>
          <p:cNvPicPr>
            <a:picLocks noChangeAspect="1"/>
          </p:cNvPicPr>
          <p:nvPr/>
        </p:nvPicPr>
        <p:blipFill>
          <a:blip r:embed="rId3" cstate="print"/>
          <a:stretch>
            <a:fillRect/>
          </a:stretch>
        </p:blipFill>
        <p:spPr>
          <a:xfrm>
            <a:off x="827584" y="4149080"/>
            <a:ext cx="2849878" cy="2182816"/>
          </a:xfrm>
          <a:prstGeom prst="rect">
            <a:avLst/>
          </a:prstGeom>
          <a:ln w="28575">
            <a:solidFill>
              <a:schemeClr val="accent2"/>
            </a:solidFill>
          </a:ln>
        </p:spPr>
      </p:pic>
      <p:sp>
        <p:nvSpPr>
          <p:cNvPr id="7" name="TextBox 6">
            <a:extLst>
              <a:ext uri="{FF2B5EF4-FFF2-40B4-BE49-F238E27FC236}">
                <a16:creationId xmlns:a16="http://schemas.microsoft.com/office/drawing/2014/main" xmlns="" id="{4F582501-F548-46AE-A4EF-7C79F82E97B5}"/>
              </a:ext>
            </a:extLst>
          </p:cNvPr>
          <p:cNvSpPr txBox="1"/>
          <p:nvPr/>
        </p:nvSpPr>
        <p:spPr>
          <a:xfrm>
            <a:off x="4177430" y="6124654"/>
            <a:ext cx="1080120" cy="369332"/>
          </a:xfrm>
          <a:prstGeom prst="rect">
            <a:avLst/>
          </a:prstGeom>
          <a:noFill/>
        </p:spPr>
        <p:txBody>
          <a:bodyPr wrap="square" rtlCol="0">
            <a:spAutoFit/>
          </a:bodyPr>
          <a:lstStyle/>
          <a:p>
            <a:r>
              <a:rPr lang="en-US" dirty="0"/>
              <a:t>Slide </a:t>
            </a:r>
            <a:fld id="{F89E6E47-2815-435A-AD41-7DBB75361A14}" type="slidenum">
              <a:rPr lang="en-US" smtClean="0"/>
              <a:pPr/>
              <a:t>11</a:t>
            </a:fld>
            <a:endParaRPr lang="en-ZA"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332656"/>
            <a:ext cx="8229600" cy="490537"/>
          </a:xfrm>
        </p:spPr>
        <p:txBody>
          <a:bodyPr>
            <a:noAutofit/>
          </a:bodyPr>
          <a:lstStyle/>
          <a:p>
            <a:pPr eaLnBrk="1" hangingPunct="1"/>
            <a:r>
              <a:rPr lang="en-US" sz="4800" dirty="0">
                <a:solidFill>
                  <a:srgbClr val="FFFF00"/>
                </a:solidFill>
              </a:rPr>
              <a:t>Occupational Diseases</a:t>
            </a:r>
          </a:p>
        </p:txBody>
      </p:sp>
      <p:sp>
        <p:nvSpPr>
          <p:cNvPr id="4099" name="Rectangle 3"/>
          <p:cNvSpPr>
            <a:spLocks noGrp="1" noChangeArrowheads="1"/>
          </p:cNvSpPr>
          <p:nvPr>
            <p:ph idx="1"/>
          </p:nvPr>
        </p:nvSpPr>
        <p:spPr>
          <a:xfrm>
            <a:off x="0" y="1052736"/>
            <a:ext cx="7696200" cy="4724400"/>
          </a:xfrm>
        </p:spPr>
        <p:txBody>
          <a:bodyPr>
            <a:normAutofit/>
          </a:bodyPr>
          <a:lstStyle/>
          <a:p>
            <a:pPr lvl="1" eaLnBrk="1" hangingPunct="1">
              <a:buFont typeface="Arial" pitchFamily="34" charset="0"/>
              <a:buChar char="•"/>
            </a:pPr>
            <a:r>
              <a:rPr lang="en-US" sz="3600" dirty="0"/>
              <a:t>Not diagnosed / mis-diagnosed</a:t>
            </a:r>
          </a:p>
          <a:p>
            <a:pPr lvl="1" eaLnBrk="1" hangingPunct="1">
              <a:buFont typeface="Arial" pitchFamily="34" charset="0"/>
              <a:buChar char="•"/>
            </a:pPr>
            <a:r>
              <a:rPr lang="en-US" sz="3600" dirty="0"/>
              <a:t>Lack of knowledge</a:t>
            </a:r>
          </a:p>
          <a:p>
            <a:pPr lvl="1" eaLnBrk="1" hangingPunct="1">
              <a:buFont typeface="Arial" pitchFamily="34" charset="0"/>
              <a:buChar char="•"/>
            </a:pPr>
            <a:r>
              <a:rPr lang="en-US" sz="3600" dirty="0"/>
              <a:t>Masked by other diseases</a:t>
            </a:r>
          </a:p>
          <a:p>
            <a:pPr lvl="1" eaLnBrk="1" hangingPunct="1">
              <a:buFont typeface="Arial" pitchFamily="34" charset="0"/>
              <a:buChar char="•"/>
            </a:pPr>
            <a:r>
              <a:rPr lang="en-US" sz="3600" dirty="0"/>
              <a:t>Long lag time</a:t>
            </a:r>
          </a:p>
          <a:p>
            <a:pPr lvl="1" eaLnBrk="1" hangingPunct="1">
              <a:buFont typeface="Arial" pitchFamily="34" charset="0"/>
              <a:buChar char="•"/>
            </a:pPr>
            <a:r>
              <a:rPr lang="en-US" sz="3600" dirty="0"/>
              <a:t>Need special investigations</a:t>
            </a:r>
          </a:p>
          <a:p>
            <a:pPr lvl="1" eaLnBrk="1" hangingPunct="1">
              <a:buFont typeface="Arial" pitchFamily="34" charset="0"/>
              <a:buChar char="•"/>
            </a:pPr>
            <a:r>
              <a:rPr lang="en-US" sz="3600" dirty="0"/>
              <a:t>Difficult to find cause</a:t>
            </a:r>
          </a:p>
          <a:p>
            <a:pPr lvl="1" eaLnBrk="1" hangingPunct="1">
              <a:buFont typeface="Arial" pitchFamily="34" charset="0"/>
              <a:buChar char="•"/>
            </a:pPr>
            <a:r>
              <a:rPr lang="en-US" sz="3600" dirty="0"/>
              <a:t>Under-reporting</a:t>
            </a:r>
          </a:p>
          <a:p>
            <a:pPr lvl="1" eaLnBrk="1" hangingPunct="1">
              <a:buFont typeface="Arial" pitchFamily="34" charset="0"/>
              <a:buChar char="•"/>
            </a:pPr>
            <a:endParaRPr lang="en-US" sz="3600" dirty="0"/>
          </a:p>
        </p:txBody>
      </p:sp>
      <p:pic>
        <p:nvPicPr>
          <p:cNvPr id="4" name="Picture 3" descr="Occupational%20Skin%20Disease%201.jpg"/>
          <p:cNvPicPr>
            <a:picLocks noChangeAspect="1"/>
          </p:cNvPicPr>
          <p:nvPr/>
        </p:nvPicPr>
        <p:blipFill>
          <a:blip r:embed="rId2" cstate="print"/>
          <a:stretch>
            <a:fillRect/>
          </a:stretch>
        </p:blipFill>
        <p:spPr>
          <a:xfrm>
            <a:off x="6516216" y="1916832"/>
            <a:ext cx="2141984" cy="1804510"/>
          </a:xfrm>
          <a:prstGeom prst="rect">
            <a:avLst/>
          </a:prstGeom>
        </p:spPr>
      </p:pic>
      <p:pic>
        <p:nvPicPr>
          <p:cNvPr id="6" name="Picture 5" descr="lungs.jpg"/>
          <p:cNvPicPr>
            <a:picLocks noChangeAspect="1"/>
          </p:cNvPicPr>
          <p:nvPr/>
        </p:nvPicPr>
        <p:blipFill>
          <a:blip r:embed="rId3" cstate="print"/>
          <a:stretch>
            <a:fillRect/>
          </a:stretch>
        </p:blipFill>
        <p:spPr>
          <a:xfrm>
            <a:off x="5076056" y="4581128"/>
            <a:ext cx="3810000" cy="2057400"/>
          </a:xfrm>
          <a:prstGeom prst="rect">
            <a:avLst/>
          </a:prstGeom>
        </p:spPr>
      </p:pic>
      <p:sp>
        <p:nvSpPr>
          <p:cNvPr id="7" name="TextBox 6">
            <a:extLst>
              <a:ext uri="{FF2B5EF4-FFF2-40B4-BE49-F238E27FC236}">
                <a16:creationId xmlns:a16="http://schemas.microsoft.com/office/drawing/2014/main" xmlns="" id="{D042184D-8D62-4F01-BF75-2EDA480770AF}"/>
              </a:ext>
            </a:extLst>
          </p:cNvPr>
          <p:cNvSpPr txBox="1"/>
          <p:nvPr/>
        </p:nvSpPr>
        <p:spPr>
          <a:xfrm>
            <a:off x="3308040" y="6023166"/>
            <a:ext cx="108012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Slide </a:t>
            </a:r>
            <a:fld id="{F89E6E47-2815-435A-AD41-7DBB75361A14}" type="slidenum">
              <a:rPr kumimoji="0" lang="en-US" sz="1800" b="0" i="0" u="none" strike="noStrike" kern="0" cap="none" spc="0" normalizeH="0" baseline="0" noProof="0" smtClean="0">
                <a:ln>
                  <a:noFill/>
                </a:ln>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ZA" sz="1800" b="0" i="0" u="none" strike="noStrike" kern="0" cap="none" spc="0" normalizeH="0" baseline="0" noProof="0" dirty="0">
              <a:ln>
                <a:noFill/>
              </a:ln>
              <a:effectLst/>
              <a:uLnTx/>
              <a:uFillTx/>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4"/>
          <p:cNvSpPr txBox="1">
            <a:spLocks noChangeArrowheads="1"/>
          </p:cNvSpPr>
          <p:nvPr/>
        </p:nvSpPr>
        <p:spPr bwMode="auto">
          <a:xfrm>
            <a:off x="899592" y="476672"/>
            <a:ext cx="7416824" cy="923330"/>
          </a:xfrm>
          <a:prstGeom prst="rect">
            <a:avLst/>
          </a:prstGeom>
          <a:noFill/>
          <a:ln w="9525">
            <a:noFill/>
            <a:miter lim="800000"/>
            <a:headEnd/>
            <a:tailEnd/>
          </a:ln>
        </p:spPr>
        <p:txBody>
          <a:bodyPr wrap="square">
            <a:spAutoFit/>
          </a:bodyPr>
          <a:lstStyle/>
          <a:p>
            <a:pPr algn="ctr"/>
            <a:r>
              <a:rPr lang="en-US" sz="5400" dirty="0">
                <a:solidFill>
                  <a:prstClr val="black"/>
                </a:solidFill>
                <a:cs typeface="Arial" pitchFamily="34" charset="0"/>
              </a:rPr>
              <a:t>107-year-old History…</a:t>
            </a:r>
          </a:p>
        </p:txBody>
      </p:sp>
      <p:sp>
        <p:nvSpPr>
          <p:cNvPr id="4" name="TextBox 3"/>
          <p:cNvSpPr txBox="1"/>
          <p:nvPr/>
        </p:nvSpPr>
        <p:spPr>
          <a:xfrm>
            <a:off x="395536" y="1554758"/>
            <a:ext cx="3816424" cy="1323439"/>
          </a:xfrm>
          <a:prstGeom prst="rect">
            <a:avLst/>
          </a:prstGeom>
          <a:noFill/>
          <a:ln w="38100">
            <a:solidFill>
              <a:srgbClr val="FF0000"/>
            </a:solidFill>
          </a:ln>
        </p:spPr>
        <p:txBody>
          <a:bodyPr wrap="square" rtlCol="0">
            <a:spAutoFit/>
          </a:bodyPr>
          <a:lstStyle/>
          <a:p>
            <a:pPr algn="ctr"/>
            <a:r>
              <a:rPr lang="en-ZA" sz="4000" dirty="0">
                <a:solidFill>
                  <a:srgbClr val="1F497D"/>
                </a:solidFill>
                <a:cs typeface="Arial" pitchFamily="34" charset="0"/>
              </a:rPr>
              <a:t>Miners’ Phthisis Act 19 of 1912</a:t>
            </a:r>
          </a:p>
        </p:txBody>
      </p:sp>
      <p:sp>
        <p:nvSpPr>
          <p:cNvPr id="9" name="TextBox 8"/>
          <p:cNvSpPr txBox="1"/>
          <p:nvPr/>
        </p:nvSpPr>
        <p:spPr>
          <a:xfrm>
            <a:off x="3995936" y="6021288"/>
            <a:ext cx="1872208" cy="369332"/>
          </a:xfrm>
          <a:prstGeom prst="rect">
            <a:avLst/>
          </a:prstGeom>
          <a:noFill/>
        </p:spPr>
        <p:txBody>
          <a:bodyPr wrap="square" rtlCol="0">
            <a:spAutoFit/>
          </a:bodyPr>
          <a:lstStyle/>
          <a:p>
            <a:r>
              <a:rPr lang="en-US" dirty="0">
                <a:solidFill>
                  <a:prstClr val="black"/>
                </a:solidFill>
              </a:rPr>
              <a:t>Slide </a:t>
            </a:r>
            <a:fld id="{FF1F6080-3D5E-4FC9-9056-E27685E5ECC3}" type="slidenum">
              <a:rPr lang="en-US" smtClean="0">
                <a:solidFill>
                  <a:prstClr val="black"/>
                </a:solidFill>
              </a:rPr>
              <a:pPr/>
              <a:t>13</a:t>
            </a:fld>
            <a:endParaRPr lang="en-ZA" dirty="0">
              <a:solidFill>
                <a:prstClr val="black"/>
              </a:solidFill>
            </a:endParaRPr>
          </a:p>
        </p:txBody>
      </p:sp>
      <p:pic>
        <p:nvPicPr>
          <p:cNvPr id="10" name="Picture 12" descr="NDOH Logo.jpg"/>
          <p:cNvPicPr>
            <a:picLocks noChangeAspect="1"/>
          </p:cNvPicPr>
          <p:nvPr/>
        </p:nvPicPr>
        <p:blipFill>
          <a:blip r:embed="rId3" cstate="print"/>
          <a:srcRect/>
          <a:stretch>
            <a:fillRect/>
          </a:stretch>
        </p:blipFill>
        <p:spPr bwMode="auto">
          <a:xfrm>
            <a:off x="152400" y="5867400"/>
            <a:ext cx="2286000" cy="823913"/>
          </a:xfrm>
          <a:prstGeom prst="rect">
            <a:avLst/>
          </a:prstGeom>
          <a:noFill/>
          <a:ln w="9525">
            <a:noFill/>
            <a:miter lim="800000"/>
            <a:headEnd/>
            <a:tailEnd/>
          </a:ln>
        </p:spPr>
      </p:pic>
      <p:sp>
        <p:nvSpPr>
          <p:cNvPr id="6" name="TextBox 5">
            <a:extLst>
              <a:ext uri="{FF2B5EF4-FFF2-40B4-BE49-F238E27FC236}">
                <a16:creationId xmlns:a16="http://schemas.microsoft.com/office/drawing/2014/main" xmlns="" id="{22BF4067-ACBA-4CD8-A436-22311393DE45}"/>
              </a:ext>
            </a:extLst>
          </p:cNvPr>
          <p:cNvSpPr txBox="1"/>
          <p:nvPr/>
        </p:nvSpPr>
        <p:spPr>
          <a:xfrm>
            <a:off x="4860032" y="3068960"/>
            <a:ext cx="3816424" cy="2308324"/>
          </a:xfrm>
          <a:prstGeom prst="rect">
            <a:avLst/>
          </a:prstGeom>
          <a:noFill/>
          <a:ln w="38100">
            <a:solidFill>
              <a:srgbClr val="FF0000"/>
            </a:solidFill>
          </a:ln>
        </p:spPr>
        <p:txBody>
          <a:bodyPr wrap="square" rtlCol="0">
            <a:spAutoFit/>
          </a:bodyPr>
          <a:lstStyle/>
          <a:p>
            <a:pPr algn="ctr"/>
            <a:r>
              <a:rPr lang="en-ZA" sz="3600" dirty="0">
                <a:solidFill>
                  <a:srgbClr val="1F497D"/>
                </a:solidFill>
                <a:cs typeface="Arial" pitchFamily="34" charset="0"/>
              </a:rPr>
              <a:t>Occupational Diseases in Mines &amp; Works Act, 78 of 1973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0/0d/S_Africa_Gold_Production.png/800px-S_Africa_Gold_Production.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20072" y="1700808"/>
            <a:ext cx="3816424" cy="3377629"/>
          </a:xfrm>
          <a:prstGeom prst="rect">
            <a:avLst/>
          </a:prstGeom>
          <a:noFill/>
          <a:extLst>
            <a:ext uri="{909E8E84-426E-40DD-AFC4-6F175D3DCCD1}">
              <a14:hiddenFill xmlns:a14="http://schemas.microsoft.com/office/drawing/2010/main" xmlns="">
                <a:solidFill>
                  <a:srgbClr val="FFFFFF"/>
                </a:solidFill>
              </a14:hiddenFill>
            </a:ext>
          </a:extLst>
        </p:spPr>
      </p:pic>
      <p:sp>
        <p:nvSpPr>
          <p:cNvPr id="4098" name="Rectangle 2"/>
          <p:cNvSpPr>
            <a:spLocks noGrp="1" noChangeArrowheads="1"/>
          </p:cNvSpPr>
          <p:nvPr>
            <p:ph type="title" idx="4294967295"/>
          </p:nvPr>
        </p:nvSpPr>
        <p:spPr>
          <a:xfrm>
            <a:off x="-11469" y="190236"/>
            <a:ext cx="7525344" cy="490538"/>
          </a:xfrm>
          <a:prstGeom prst="rect">
            <a:avLst/>
          </a:prstGeom>
        </p:spPr>
        <p:txBody>
          <a:bodyPr>
            <a:noAutofit/>
          </a:bodyPr>
          <a:lstStyle/>
          <a:p>
            <a:pPr eaLnBrk="1" hangingPunct="1"/>
            <a:r>
              <a:rPr lang="en-US" sz="3600" b="0" dirty="0">
                <a:solidFill>
                  <a:srgbClr val="FFFF00"/>
                </a:solidFill>
                <a:cs typeface="Calibri" pitchFamily="34" charset="0"/>
              </a:rPr>
              <a:t>Occupational Diseases in Mineworkers</a:t>
            </a:r>
          </a:p>
        </p:txBody>
      </p:sp>
      <p:sp>
        <p:nvSpPr>
          <p:cNvPr id="4099" name="Rectangle 3"/>
          <p:cNvSpPr>
            <a:spLocks noGrp="1" noChangeArrowheads="1"/>
          </p:cNvSpPr>
          <p:nvPr>
            <p:ph idx="4294967295"/>
          </p:nvPr>
        </p:nvSpPr>
        <p:spPr>
          <a:xfrm>
            <a:off x="251520" y="1069265"/>
            <a:ext cx="5400600" cy="4391025"/>
          </a:xfrm>
          <a:prstGeom prst="rect">
            <a:avLst/>
          </a:prstGeom>
        </p:spPr>
        <p:txBody>
          <a:bodyPr>
            <a:noAutofit/>
          </a:bodyPr>
          <a:lstStyle/>
          <a:p>
            <a:pPr>
              <a:buFont typeface="Arial" pitchFamily="34" charset="0"/>
              <a:buChar char="•"/>
            </a:pPr>
            <a:r>
              <a:rPr lang="en-US" sz="2800" dirty="0">
                <a:cs typeface="Calibri" pitchFamily="34" charset="0"/>
              </a:rPr>
              <a:t>Legacy of 120 years</a:t>
            </a:r>
          </a:p>
          <a:p>
            <a:pPr>
              <a:buFont typeface="Arial" pitchFamily="34" charset="0"/>
              <a:buChar char="•"/>
            </a:pPr>
            <a:r>
              <a:rPr lang="en-US" sz="2800" dirty="0">
                <a:cs typeface="Calibri" pitchFamily="34" charset="0"/>
              </a:rPr>
              <a:t>Mining sector +  indirect services – almost 20% of economy </a:t>
            </a:r>
          </a:p>
          <a:p>
            <a:pPr>
              <a:buFont typeface="Arial" pitchFamily="34" charset="0"/>
              <a:buChar char="•"/>
            </a:pPr>
            <a:r>
              <a:rPr lang="en-US" sz="2800" dirty="0">
                <a:cs typeface="Calibri" pitchFamily="34" charset="0"/>
              </a:rPr>
              <a:t>Mineral wealth of R25 trillion</a:t>
            </a:r>
          </a:p>
          <a:p>
            <a:pPr>
              <a:buFont typeface="Arial" pitchFamily="34" charset="0"/>
              <a:buChar char="•"/>
            </a:pPr>
            <a:r>
              <a:rPr lang="en-US" sz="2800" dirty="0">
                <a:cs typeface="Calibri" pitchFamily="34" charset="0"/>
              </a:rPr>
              <a:t>Neglected group of ex-mineworkers</a:t>
            </a:r>
          </a:p>
          <a:p>
            <a:pPr>
              <a:buFont typeface="Arial" pitchFamily="34" charset="0"/>
              <a:buChar char="•"/>
            </a:pPr>
            <a:r>
              <a:rPr lang="en-US" sz="2800" dirty="0">
                <a:cs typeface="Calibri" pitchFamily="34" charset="0"/>
              </a:rPr>
              <a:t>Challenge  of </a:t>
            </a:r>
            <a:r>
              <a:rPr lang="en-US" sz="2800" b="1" dirty="0">
                <a:solidFill>
                  <a:schemeClr val="tx2"/>
                </a:solidFill>
                <a:cs typeface="Calibri" pitchFamily="34" charset="0"/>
              </a:rPr>
              <a:t>deadly cocktail </a:t>
            </a:r>
            <a:r>
              <a:rPr lang="en-US" sz="2800" dirty="0">
                <a:cs typeface="Calibri" pitchFamily="34" charset="0"/>
              </a:rPr>
              <a:t>of HIV / Silicosis &amp; Tuberculosis</a:t>
            </a:r>
          </a:p>
          <a:p>
            <a:pPr>
              <a:buFont typeface="Arial" pitchFamily="34" charset="0"/>
              <a:buChar char="•"/>
            </a:pPr>
            <a:r>
              <a:rPr lang="en-US" sz="2800" dirty="0">
                <a:cs typeface="Calibri" pitchFamily="34" charset="0"/>
              </a:rPr>
              <a:t>Little data on injuries</a:t>
            </a:r>
          </a:p>
        </p:txBody>
      </p:sp>
      <p:sp>
        <p:nvSpPr>
          <p:cNvPr id="2" name="Rectangle 1"/>
          <p:cNvSpPr/>
          <p:nvPr/>
        </p:nvSpPr>
        <p:spPr>
          <a:xfrm>
            <a:off x="5652120" y="4724253"/>
            <a:ext cx="3384376" cy="646331"/>
          </a:xfrm>
          <a:prstGeom prst="rect">
            <a:avLst/>
          </a:prstGeom>
        </p:spPr>
        <p:txBody>
          <a:bodyPr wrap="square">
            <a:spAutoFit/>
          </a:bodyPr>
          <a:lstStyle/>
          <a:p>
            <a:pPr algn="ctr"/>
            <a:r>
              <a:rPr lang="en-ZA" b="1" dirty="0">
                <a:solidFill>
                  <a:schemeClr val="tx2"/>
                </a:solidFill>
                <a:latin typeface="Arial" panose="020B0604020202020204" pitchFamily="34" charset="0"/>
              </a:rPr>
              <a:t>South Africa mined gold production, 1940-2011</a:t>
            </a:r>
            <a:r>
              <a:rPr lang="en-ZA" b="1" baseline="30000" dirty="0">
                <a:solidFill>
                  <a:schemeClr val="tx2"/>
                </a:solidFill>
                <a:latin typeface="Arial" panose="020B0604020202020204" pitchFamily="34" charset="0"/>
              </a:rPr>
              <a:t>*</a:t>
            </a:r>
            <a:endParaRPr lang="en-ZA" b="1" dirty="0">
              <a:solidFill>
                <a:schemeClr val="tx2"/>
              </a:solidFill>
            </a:endParaRPr>
          </a:p>
        </p:txBody>
      </p:sp>
      <p:sp>
        <p:nvSpPr>
          <p:cNvPr id="3" name="TextBox 2"/>
          <p:cNvSpPr txBox="1"/>
          <p:nvPr/>
        </p:nvSpPr>
        <p:spPr>
          <a:xfrm>
            <a:off x="6870536" y="1115297"/>
            <a:ext cx="2059574" cy="646331"/>
          </a:xfrm>
          <a:prstGeom prst="rect">
            <a:avLst/>
          </a:prstGeom>
          <a:noFill/>
        </p:spPr>
        <p:txBody>
          <a:bodyPr wrap="square" rtlCol="0">
            <a:spAutoFit/>
          </a:bodyPr>
          <a:lstStyle/>
          <a:p>
            <a:pPr algn="ctr"/>
            <a:r>
              <a:rPr lang="en-ZA" b="1" dirty="0">
                <a:solidFill>
                  <a:schemeClr val="tx2"/>
                </a:solidFill>
              </a:rPr>
              <a:t>1970 (1000 Metric Tons)</a:t>
            </a:r>
          </a:p>
        </p:txBody>
      </p:sp>
      <p:cxnSp>
        <p:nvCxnSpPr>
          <p:cNvPr id="5" name="Straight Arrow Connector 4"/>
          <p:cNvCxnSpPr>
            <a:cxnSpLocks/>
          </p:cNvCxnSpPr>
          <p:nvPr/>
        </p:nvCxnSpPr>
        <p:spPr>
          <a:xfrm flipH="1">
            <a:off x="6893474" y="1700808"/>
            <a:ext cx="702862" cy="396378"/>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788024" y="5787276"/>
            <a:ext cx="4165024" cy="461665"/>
          </a:xfrm>
          <a:prstGeom prst="rect">
            <a:avLst/>
          </a:prstGeom>
          <a:ln>
            <a:solidFill>
              <a:srgbClr val="FF0000"/>
            </a:solidFill>
          </a:ln>
        </p:spPr>
        <p:txBody>
          <a:bodyPr wrap="square">
            <a:spAutoFit/>
          </a:bodyPr>
          <a:lstStyle/>
          <a:p>
            <a:r>
              <a:rPr lang="en-ZA" sz="1200" dirty="0"/>
              <a:t>https://en.wikipedia.org/wiki/Mining_industry_of_South_Africa#/media/File:S_Africa_Gold_Production.png</a:t>
            </a:r>
          </a:p>
        </p:txBody>
      </p:sp>
    </p:spTree>
    <p:extLst>
      <p:ext uri="{BB962C8B-B14F-4D97-AF65-F5344CB8AC3E}">
        <p14:creationId xmlns:p14="http://schemas.microsoft.com/office/powerpoint/2010/main" xmlns="" val="788543850"/>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23528" y="188640"/>
            <a:ext cx="8243887" cy="936104"/>
          </a:xfrm>
        </p:spPr>
        <p:txBody>
          <a:bodyPr/>
          <a:lstStyle/>
          <a:p>
            <a:pPr eaLnBrk="1" hangingPunct="1"/>
            <a:r>
              <a:rPr lang="en-US" sz="4000" dirty="0">
                <a:solidFill>
                  <a:srgbClr val="FFFF00"/>
                </a:solidFill>
                <a:latin typeface="Calibri" panose="020F0502020204030204" pitchFamily="34" charset="0"/>
                <a:cs typeface="Calibri" panose="020F0502020204030204" pitchFamily="34" charset="0"/>
              </a:rPr>
              <a:t>Top 10 Gold Mining Countries (2018)</a:t>
            </a:r>
          </a:p>
        </p:txBody>
      </p:sp>
      <p:sp>
        <p:nvSpPr>
          <p:cNvPr id="7" name="Rectangle 6">
            <a:extLst>
              <a:ext uri="{FF2B5EF4-FFF2-40B4-BE49-F238E27FC236}">
                <a16:creationId xmlns:a16="http://schemas.microsoft.com/office/drawing/2014/main" xmlns="" id="{99232D4E-81B7-4224-989E-3F3617053F2E}"/>
              </a:ext>
            </a:extLst>
          </p:cNvPr>
          <p:cNvSpPr/>
          <p:nvPr/>
        </p:nvSpPr>
        <p:spPr>
          <a:xfrm>
            <a:off x="1223628" y="5392614"/>
            <a:ext cx="6696744" cy="646331"/>
          </a:xfrm>
          <a:prstGeom prst="rect">
            <a:avLst/>
          </a:prstGeom>
          <a:ln>
            <a:solidFill>
              <a:srgbClr val="FFFF00"/>
            </a:solidFill>
          </a:ln>
        </p:spPr>
        <p:txBody>
          <a:bodyPr wrap="square">
            <a:spAutoFit/>
          </a:bodyPr>
          <a:lstStyle/>
          <a:p>
            <a:r>
              <a:rPr lang="en-ZA" dirty="0">
                <a:solidFill>
                  <a:schemeClr val="bg1"/>
                </a:solidFill>
                <a:hlinkClick r:id="rId3">
                  <a:extLst>
                    <a:ext uri="{A12FA001-AC4F-418D-AE19-62706E023703}">
                      <ahyp:hlinkClr xmlns:ahyp="http://schemas.microsoft.com/office/drawing/2018/hyperlinkcolor" xmlns="" val="tx"/>
                    </a:ext>
                  </a:extLst>
                </a:hlinkClick>
              </a:rPr>
              <a:t>http://www.usfunds.com/investor-library/frank-talk/top-10-gold-producing-countries/#.XWuuiigzbIU</a:t>
            </a:r>
            <a:endParaRPr lang="en-ZA" dirty="0">
              <a:solidFill>
                <a:schemeClr val="bg1"/>
              </a:solidFill>
            </a:endParaRPr>
          </a:p>
        </p:txBody>
      </p:sp>
      <p:pic>
        <p:nvPicPr>
          <p:cNvPr id="8" name="Picture 7">
            <a:extLst>
              <a:ext uri="{FF2B5EF4-FFF2-40B4-BE49-F238E27FC236}">
                <a16:creationId xmlns:a16="http://schemas.microsoft.com/office/drawing/2014/main" xmlns="" id="{BF82EB58-E387-4E3F-934D-2D9696E602D6}"/>
              </a:ext>
            </a:extLst>
          </p:cNvPr>
          <p:cNvPicPr>
            <a:picLocks noChangeAspect="1"/>
          </p:cNvPicPr>
          <p:nvPr/>
        </p:nvPicPr>
        <p:blipFill>
          <a:blip r:embed="rId4" cstate="print"/>
          <a:stretch>
            <a:fillRect/>
          </a:stretch>
        </p:blipFill>
        <p:spPr>
          <a:xfrm>
            <a:off x="576584" y="1142220"/>
            <a:ext cx="8387903" cy="4158988"/>
          </a:xfrm>
          <a:prstGeom prst="rect">
            <a:avLst/>
          </a:prstGeom>
        </p:spPr>
      </p:pic>
      <p:sp>
        <p:nvSpPr>
          <p:cNvPr id="12" name="TextBox 11">
            <a:extLst>
              <a:ext uri="{FF2B5EF4-FFF2-40B4-BE49-F238E27FC236}">
                <a16:creationId xmlns:a16="http://schemas.microsoft.com/office/drawing/2014/main" xmlns="" id="{7EC5BE1D-7175-4F0F-A414-B9ADB21C15B4}"/>
              </a:ext>
            </a:extLst>
          </p:cNvPr>
          <p:cNvSpPr txBox="1"/>
          <p:nvPr/>
        </p:nvSpPr>
        <p:spPr>
          <a:xfrm>
            <a:off x="4499992" y="6237312"/>
            <a:ext cx="1080120" cy="369332"/>
          </a:xfrm>
          <a:prstGeom prst="rect">
            <a:avLst/>
          </a:prstGeom>
          <a:noFill/>
        </p:spPr>
        <p:txBody>
          <a:bodyPr wrap="square" rtlCol="0">
            <a:spAutoFit/>
          </a:bodyPr>
          <a:lstStyle/>
          <a:p>
            <a:r>
              <a:rPr lang="en-US" dirty="0">
                <a:solidFill>
                  <a:schemeClr val="bg1"/>
                </a:solidFill>
              </a:rPr>
              <a:t>Slide </a:t>
            </a:r>
            <a:fld id="{F89E6E47-2815-435A-AD41-7DBB75361A14}" type="slidenum">
              <a:rPr lang="en-US" smtClean="0">
                <a:solidFill>
                  <a:schemeClr val="bg1"/>
                </a:solidFill>
              </a:rPr>
              <a:pPr/>
              <a:t>15</a:t>
            </a:fld>
            <a:endParaRPr lang="en-ZA" dirty="0">
              <a:solidFill>
                <a:schemeClr val="bg1"/>
              </a:solidFill>
            </a:endParaRPr>
          </a:p>
        </p:txBody>
      </p:sp>
    </p:spTree>
    <p:extLst>
      <p:ext uri="{BB962C8B-B14F-4D97-AF65-F5344CB8AC3E}">
        <p14:creationId xmlns:p14="http://schemas.microsoft.com/office/powerpoint/2010/main" xmlns="" val="32105638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23528" y="116633"/>
            <a:ext cx="8243887" cy="936104"/>
          </a:xfrm>
        </p:spPr>
        <p:txBody>
          <a:bodyPr/>
          <a:lstStyle/>
          <a:p>
            <a:pPr eaLnBrk="1" hangingPunct="1"/>
            <a:r>
              <a:rPr lang="en-US" sz="4800" dirty="0">
                <a:solidFill>
                  <a:srgbClr val="FFFF00"/>
                </a:solidFill>
                <a:latin typeface="Calibri" panose="020F0502020204030204" pitchFamily="34" charset="0"/>
                <a:cs typeface="Calibri" panose="020F0502020204030204" pitchFamily="34" charset="0"/>
              </a:rPr>
              <a:t>South Africa - Mineral Wealth</a:t>
            </a:r>
          </a:p>
        </p:txBody>
      </p:sp>
      <p:sp>
        <p:nvSpPr>
          <p:cNvPr id="73731" name="Rectangle 3"/>
          <p:cNvSpPr>
            <a:spLocks noGrp="1" noChangeArrowheads="1"/>
          </p:cNvSpPr>
          <p:nvPr>
            <p:ph type="body" idx="1"/>
          </p:nvPr>
        </p:nvSpPr>
        <p:spPr>
          <a:xfrm>
            <a:off x="323528" y="1052737"/>
            <a:ext cx="8496944" cy="5061542"/>
          </a:xfrm>
          <a:ln w="57150">
            <a:solidFill>
              <a:srgbClr val="FF0066"/>
            </a:solidFill>
          </a:ln>
        </p:spPr>
        <p:txBody>
          <a:bodyPr/>
          <a:lstStyle/>
          <a:p>
            <a:pPr eaLnBrk="1" hangingPunct="1"/>
            <a:r>
              <a:rPr lang="en-US" sz="2800" dirty="0">
                <a:solidFill>
                  <a:schemeClr val="bg1"/>
                </a:solidFill>
              </a:rPr>
              <a:t>Valued at R25 trillion</a:t>
            </a:r>
          </a:p>
          <a:p>
            <a:pPr eaLnBrk="1" hangingPunct="1"/>
            <a:r>
              <a:rPr lang="en-US" sz="2800" dirty="0">
                <a:solidFill>
                  <a:schemeClr val="bg1"/>
                </a:solidFill>
              </a:rPr>
              <a:t>Russia &amp; Australia a distant second</a:t>
            </a:r>
          </a:p>
        </p:txBody>
      </p:sp>
      <p:pic>
        <p:nvPicPr>
          <p:cNvPr id="73732" name="Picture 4"/>
          <p:cNvPicPr>
            <a:picLocks noChangeAspect="1" noChangeArrowheads="1"/>
          </p:cNvPicPr>
          <p:nvPr/>
        </p:nvPicPr>
        <p:blipFill>
          <a:blip r:embed="rId3" cstate="print"/>
          <a:srcRect/>
          <a:stretch>
            <a:fillRect/>
          </a:stretch>
        </p:blipFill>
        <p:spPr bwMode="auto">
          <a:xfrm>
            <a:off x="467544" y="2319237"/>
            <a:ext cx="8208912" cy="3177010"/>
          </a:xfrm>
          <a:prstGeom prst="rect">
            <a:avLst/>
          </a:prstGeom>
          <a:noFill/>
          <a:ln w="9525">
            <a:noFill/>
            <a:miter lim="800000"/>
            <a:headEnd/>
            <a:tailEnd/>
          </a:ln>
          <a:effectLst/>
        </p:spPr>
      </p:pic>
      <p:sp>
        <p:nvSpPr>
          <p:cNvPr id="6" name="Rectangle 5"/>
          <p:cNvSpPr/>
          <p:nvPr/>
        </p:nvSpPr>
        <p:spPr>
          <a:xfrm>
            <a:off x="1043608" y="5620597"/>
            <a:ext cx="7056784" cy="369332"/>
          </a:xfrm>
          <a:prstGeom prst="rect">
            <a:avLst/>
          </a:prstGeom>
          <a:ln>
            <a:solidFill>
              <a:srgbClr val="FFFF00"/>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charset="0"/>
                <a:ea typeface="+mn-ea"/>
                <a:cs typeface="Arial" charset="0"/>
              </a:rPr>
              <a:t>http://www.southafrica.info/business/economy/sectors/mining.htm</a:t>
            </a:r>
          </a:p>
        </p:txBody>
      </p:sp>
      <p:sp>
        <p:nvSpPr>
          <p:cNvPr id="7" name="TextBox 6">
            <a:extLst>
              <a:ext uri="{FF2B5EF4-FFF2-40B4-BE49-F238E27FC236}">
                <a16:creationId xmlns:a16="http://schemas.microsoft.com/office/drawing/2014/main" xmlns="" id="{B2031709-D079-4062-B999-6426EC63B549}"/>
              </a:ext>
            </a:extLst>
          </p:cNvPr>
          <p:cNvSpPr txBox="1"/>
          <p:nvPr/>
        </p:nvSpPr>
        <p:spPr>
          <a:xfrm>
            <a:off x="4499992" y="6237312"/>
            <a:ext cx="1080120" cy="369332"/>
          </a:xfrm>
          <a:prstGeom prst="rect">
            <a:avLst/>
          </a:prstGeom>
          <a:noFill/>
        </p:spPr>
        <p:txBody>
          <a:bodyPr wrap="square" rtlCol="0">
            <a:spAutoFit/>
          </a:bodyPr>
          <a:lstStyle/>
          <a:p>
            <a:r>
              <a:rPr lang="en-US" dirty="0"/>
              <a:t>Slide </a:t>
            </a:r>
            <a:fld id="{F89E6E47-2815-435A-AD41-7DBB75361A14}" type="slidenum">
              <a:rPr lang="en-US" smtClean="0"/>
              <a:pPr/>
              <a:t>16</a:t>
            </a:fld>
            <a:endParaRPr lang="en-ZA" dirty="0"/>
          </a:p>
        </p:txBody>
      </p:sp>
      <p:sp>
        <p:nvSpPr>
          <p:cNvPr id="8" name="TextBox 7">
            <a:extLst>
              <a:ext uri="{FF2B5EF4-FFF2-40B4-BE49-F238E27FC236}">
                <a16:creationId xmlns:a16="http://schemas.microsoft.com/office/drawing/2014/main" xmlns="" id="{700ED039-AC7B-4756-A1B0-255CF65246E3}"/>
              </a:ext>
            </a:extLst>
          </p:cNvPr>
          <p:cNvSpPr txBox="1"/>
          <p:nvPr/>
        </p:nvSpPr>
        <p:spPr>
          <a:xfrm>
            <a:off x="3959932" y="6114279"/>
            <a:ext cx="1080120" cy="369332"/>
          </a:xfrm>
          <a:prstGeom prst="rect">
            <a:avLst/>
          </a:prstGeom>
          <a:noFill/>
        </p:spPr>
        <p:txBody>
          <a:bodyPr wrap="square" rtlCol="0">
            <a:spAutoFit/>
          </a:bodyPr>
          <a:lstStyle/>
          <a:p>
            <a:r>
              <a:rPr lang="en-US" dirty="0">
                <a:solidFill>
                  <a:schemeClr val="bg1"/>
                </a:solidFill>
              </a:rPr>
              <a:t>Slide </a:t>
            </a:r>
            <a:fld id="{F89E6E47-2815-435A-AD41-7DBB75361A14}" type="slidenum">
              <a:rPr lang="en-US" smtClean="0">
                <a:solidFill>
                  <a:schemeClr val="bg1"/>
                </a:solidFill>
              </a:rPr>
              <a:pPr/>
              <a:t>16</a:t>
            </a:fld>
            <a:endParaRPr lang="en-ZA" dirty="0">
              <a:solidFill>
                <a:schemeClr val="bg1"/>
              </a:solidFill>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kistnasamy\Documents\oh cluster\photos\shireen\IMG_2688.JPG"/>
          <p:cNvPicPr>
            <a:picLocks noChangeAspect="1" noChangeArrowheads="1"/>
          </p:cNvPicPr>
          <p:nvPr/>
        </p:nvPicPr>
        <p:blipFill>
          <a:blip r:embed="rId2" cstate="print"/>
          <a:srcRect/>
          <a:stretch>
            <a:fillRect/>
          </a:stretch>
        </p:blipFill>
        <p:spPr bwMode="auto">
          <a:xfrm>
            <a:off x="6516216" y="1268760"/>
            <a:ext cx="2119784" cy="1751856"/>
          </a:xfrm>
          <a:prstGeom prst="rect">
            <a:avLst/>
          </a:prstGeom>
          <a:noFill/>
        </p:spPr>
      </p:pic>
      <p:pic>
        <p:nvPicPr>
          <p:cNvPr id="3075" name="Picture 3" descr="C:\Users\bkistnasamy\Documents\oh cluster\photos\shireen\IMG_2758.JPG"/>
          <p:cNvPicPr>
            <a:picLocks noChangeAspect="1" noChangeArrowheads="1"/>
          </p:cNvPicPr>
          <p:nvPr/>
        </p:nvPicPr>
        <p:blipFill>
          <a:blip r:embed="rId3" cstate="print"/>
          <a:srcRect/>
          <a:stretch>
            <a:fillRect/>
          </a:stretch>
        </p:blipFill>
        <p:spPr bwMode="auto">
          <a:xfrm>
            <a:off x="323528" y="1124744"/>
            <a:ext cx="3312368" cy="2088232"/>
          </a:xfrm>
          <a:prstGeom prst="rect">
            <a:avLst/>
          </a:prstGeom>
          <a:noFill/>
        </p:spPr>
      </p:pic>
      <p:pic>
        <p:nvPicPr>
          <p:cNvPr id="3076" name="Picture 4" descr="C:\Users\bkistnasamy\Documents\oh cluster\photos\shireen\IMG_2691.JPG"/>
          <p:cNvPicPr>
            <a:picLocks noChangeAspect="1" noChangeArrowheads="1"/>
          </p:cNvPicPr>
          <p:nvPr/>
        </p:nvPicPr>
        <p:blipFill>
          <a:blip r:embed="rId4" cstate="print"/>
          <a:srcRect/>
          <a:stretch>
            <a:fillRect/>
          </a:stretch>
        </p:blipFill>
        <p:spPr bwMode="auto">
          <a:xfrm>
            <a:off x="6444208" y="3501008"/>
            <a:ext cx="2376264" cy="2520280"/>
          </a:xfrm>
          <a:prstGeom prst="rect">
            <a:avLst/>
          </a:prstGeom>
          <a:noFill/>
        </p:spPr>
      </p:pic>
      <p:pic>
        <p:nvPicPr>
          <p:cNvPr id="3077" name="Picture 5" descr="C:\Users\bkistnasamy\Documents\oh cluster\photos\shireen\IMG_2697.JPG"/>
          <p:cNvPicPr>
            <a:picLocks noChangeAspect="1" noChangeArrowheads="1"/>
          </p:cNvPicPr>
          <p:nvPr/>
        </p:nvPicPr>
        <p:blipFill>
          <a:blip r:embed="rId5" cstate="print"/>
          <a:srcRect/>
          <a:stretch>
            <a:fillRect/>
          </a:stretch>
        </p:blipFill>
        <p:spPr bwMode="auto">
          <a:xfrm>
            <a:off x="395536" y="3284984"/>
            <a:ext cx="3024336" cy="2376264"/>
          </a:xfrm>
          <a:prstGeom prst="rect">
            <a:avLst/>
          </a:prstGeom>
          <a:noFill/>
        </p:spPr>
      </p:pic>
      <p:pic>
        <p:nvPicPr>
          <p:cNvPr id="3078" name="Picture 6" descr="C:\Users\bkistnasamy\Documents\oh cluster\photos\shireen\IMG_2817.JPG"/>
          <p:cNvPicPr>
            <a:picLocks noChangeAspect="1" noChangeArrowheads="1"/>
          </p:cNvPicPr>
          <p:nvPr/>
        </p:nvPicPr>
        <p:blipFill>
          <a:blip r:embed="rId6" cstate="print"/>
          <a:srcRect/>
          <a:stretch>
            <a:fillRect/>
          </a:stretch>
        </p:blipFill>
        <p:spPr bwMode="auto">
          <a:xfrm>
            <a:off x="3491880" y="3573016"/>
            <a:ext cx="2448272" cy="2232248"/>
          </a:xfrm>
          <a:prstGeom prst="rect">
            <a:avLst/>
          </a:prstGeom>
          <a:noFill/>
        </p:spPr>
      </p:pic>
      <p:pic>
        <p:nvPicPr>
          <p:cNvPr id="3079" name="Picture 7" descr="C:\Users\bkistnasamy\Documents\oh cluster\photos\shireen\IMG_2761.JPG"/>
          <p:cNvPicPr>
            <a:picLocks noChangeAspect="1" noChangeArrowheads="1"/>
          </p:cNvPicPr>
          <p:nvPr/>
        </p:nvPicPr>
        <p:blipFill>
          <a:blip r:embed="rId7" cstate="print"/>
          <a:srcRect/>
          <a:stretch>
            <a:fillRect/>
          </a:stretch>
        </p:blipFill>
        <p:spPr bwMode="auto">
          <a:xfrm>
            <a:off x="3995936" y="1268760"/>
            <a:ext cx="2160240" cy="2160240"/>
          </a:xfrm>
          <a:prstGeom prst="rect">
            <a:avLst/>
          </a:prstGeom>
          <a:noFill/>
        </p:spPr>
      </p:pic>
      <p:sp>
        <p:nvSpPr>
          <p:cNvPr id="8" name="TextBox 7"/>
          <p:cNvSpPr txBox="1"/>
          <p:nvPr/>
        </p:nvSpPr>
        <p:spPr>
          <a:xfrm>
            <a:off x="179512" y="147288"/>
            <a:ext cx="7128792" cy="646331"/>
          </a:xfrm>
          <a:prstGeom prst="rect">
            <a:avLst/>
          </a:prstGeom>
          <a:noFill/>
        </p:spPr>
        <p:txBody>
          <a:bodyPr wrap="square" rtlCol="0">
            <a:spAutoFit/>
          </a:bodyPr>
          <a:lstStyle/>
          <a:p>
            <a:pPr algn="ctr"/>
            <a:r>
              <a:rPr lang="en-ZA" sz="3600" dirty="0">
                <a:solidFill>
                  <a:srgbClr val="FFFF00"/>
                </a:solidFill>
                <a:latin typeface="Arial" pitchFamily="34" charset="0"/>
                <a:cs typeface="Arial" pitchFamily="34" charset="0"/>
              </a:rPr>
              <a:t>Legacy Problems (MBOD/CCOD)</a:t>
            </a:r>
          </a:p>
        </p:txBody>
      </p:sp>
      <p:sp>
        <p:nvSpPr>
          <p:cNvPr id="13" name="TextBox 12"/>
          <p:cNvSpPr txBox="1"/>
          <p:nvPr/>
        </p:nvSpPr>
        <p:spPr>
          <a:xfrm>
            <a:off x="4067944" y="6309320"/>
            <a:ext cx="1728192" cy="369332"/>
          </a:xfrm>
          <a:prstGeom prst="rect">
            <a:avLst/>
          </a:prstGeom>
          <a:noFill/>
        </p:spPr>
        <p:txBody>
          <a:bodyPr wrap="square" rtlCol="0">
            <a:spAutoFit/>
          </a:bodyPr>
          <a:lstStyle/>
          <a:p>
            <a:r>
              <a:rPr lang="en-US" dirty="0">
                <a:solidFill>
                  <a:prstClr val="black"/>
                </a:solidFill>
              </a:rPr>
              <a:t>Slide </a:t>
            </a:r>
            <a:fld id="{6FC726A2-A2AD-4AEE-B475-EFF147867945}" type="slidenum">
              <a:rPr lang="en-US" smtClean="0">
                <a:solidFill>
                  <a:prstClr val="black"/>
                </a:solidFill>
              </a:rPr>
              <a:pPr/>
              <a:t>17</a:t>
            </a:fld>
            <a:endParaRPr lang="en-ZA" dirty="0">
              <a:solidFill>
                <a:prstClr val="black"/>
              </a:solidFill>
            </a:endParaRPr>
          </a:p>
        </p:txBody>
      </p:sp>
    </p:spTree>
    <p:extLst>
      <p:ext uri="{BB962C8B-B14F-4D97-AF65-F5344CB8AC3E}">
        <p14:creationId xmlns:p14="http://schemas.microsoft.com/office/powerpoint/2010/main" xmlns="" val="3910259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ungs.jpg"/>
          <p:cNvPicPr>
            <a:picLocks noChangeAspect="1"/>
          </p:cNvPicPr>
          <p:nvPr/>
        </p:nvPicPr>
        <p:blipFill>
          <a:blip r:embed="rId2" cstate="print"/>
          <a:stretch>
            <a:fillRect/>
          </a:stretch>
        </p:blipFill>
        <p:spPr>
          <a:xfrm>
            <a:off x="467544" y="1237868"/>
            <a:ext cx="3882008" cy="2911211"/>
          </a:xfrm>
          <a:prstGeom prst="rect">
            <a:avLst/>
          </a:prstGeom>
          <a:ln w="38100">
            <a:solidFill>
              <a:srgbClr val="FF0000"/>
            </a:solidFill>
          </a:ln>
        </p:spPr>
      </p:pic>
      <p:pic>
        <p:nvPicPr>
          <p:cNvPr id="1026" name="Picture 2" descr="http://image.slidesharecdn.com/pneumoconiosis-160328020042/95/pneumoconiosis-silicosis-silicatosis-vibration-disease-37-638.jpg?cb=145922036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9109" r="8020" b="7252"/>
          <a:stretch/>
        </p:blipFill>
        <p:spPr bwMode="auto">
          <a:xfrm>
            <a:off x="4499992" y="3212977"/>
            <a:ext cx="4173809" cy="3024336"/>
          </a:xfrm>
          <a:prstGeom prst="rect">
            <a:avLst/>
          </a:prstGeom>
          <a:noFill/>
          <a:ln w="38100">
            <a:solidFill>
              <a:srgbClr val="FF0000"/>
            </a:solidFill>
          </a:ln>
          <a:extLst>
            <a:ext uri="{909E8E84-426E-40DD-AFC4-6F175D3DCCD1}">
              <a14:hiddenFill xmlns:a14="http://schemas.microsoft.com/office/drawing/2010/main" xmlns="">
                <a:solidFill>
                  <a:srgbClr val="FFFFFF"/>
                </a:solidFill>
              </a14:hiddenFill>
            </a:ext>
          </a:extLst>
        </p:spPr>
      </p:pic>
      <p:sp>
        <p:nvSpPr>
          <p:cNvPr id="4098" name="Rectangle 2"/>
          <p:cNvSpPr>
            <a:spLocks noGrp="1" noChangeArrowheads="1"/>
          </p:cNvSpPr>
          <p:nvPr>
            <p:ph type="title"/>
          </p:nvPr>
        </p:nvSpPr>
        <p:spPr>
          <a:xfrm>
            <a:off x="323528" y="188640"/>
            <a:ext cx="6912768" cy="720080"/>
          </a:xfrm>
        </p:spPr>
        <p:txBody>
          <a:bodyPr>
            <a:noAutofit/>
          </a:bodyPr>
          <a:lstStyle/>
          <a:p>
            <a:pPr eaLnBrk="1" hangingPunct="1"/>
            <a:r>
              <a:rPr lang="en-US" sz="3200" dirty="0">
                <a:solidFill>
                  <a:srgbClr val="FFFF00"/>
                </a:solidFill>
                <a:latin typeface="Calibri" pitchFamily="34" charset="0"/>
              </a:rPr>
              <a:t>Mine Dust Exposures ~ Disease Burden</a:t>
            </a:r>
          </a:p>
        </p:txBody>
      </p:sp>
      <p:sp>
        <p:nvSpPr>
          <p:cNvPr id="9" name="TextBox 8"/>
          <p:cNvSpPr txBox="1"/>
          <p:nvPr/>
        </p:nvSpPr>
        <p:spPr>
          <a:xfrm>
            <a:off x="4067944" y="6237312"/>
            <a:ext cx="1728192" cy="369332"/>
          </a:xfrm>
          <a:prstGeom prst="rect">
            <a:avLst/>
          </a:prstGeom>
          <a:noFill/>
        </p:spPr>
        <p:txBody>
          <a:bodyPr wrap="square" rtlCol="0">
            <a:spAutoFit/>
          </a:bodyPr>
          <a:lstStyle/>
          <a:p>
            <a:r>
              <a:rPr lang="en-US" dirty="0">
                <a:solidFill>
                  <a:prstClr val="black"/>
                </a:solidFill>
              </a:rPr>
              <a:t>Slide </a:t>
            </a:r>
            <a:fld id="{AD8C8F89-10B2-410B-AE60-F4C1B4036D89}" type="slidenum">
              <a:rPr lang="en-US" smtClean="0">
                <a:solidFill>
                  <a:prstClr val="black"/>
                </a:solidFill>
              </a:rPr>
              <a:pPr/>
              <a:t>18</a:t>
            </a:fld>
            <a:endParaRPr lang="en-ZA" dirty="0">
              <a:solidFill>
                <a:prstClr val="black"/>
              </a:solidFill>
            </a:endParaRPr>
          </a:p>
        </p:txBody>
      </p:sp>
    </p:spTree>
    <p:extLst>
      <p:ext uri="{BB962C8B-B14F-4D97-AF65-F5344CB8AC3E}">
        <p14:creationId xmlns:p14="http://schemas.microsoft.com/office/powerpoint/2010/main" xmlns="" val="1992435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
            <a:ext cx="5974432" cy="1143000"/>
          </a:xfrm>
        </p:spPr>
        <p:txBody>
          <a:bodyPr/>
          <a:lstStyle/>
          <a:p>
            <a:r>
              <a:rPr lang="en-AU" dirty="0">
                <a:solidFill>
                  <a:srgbClr val="FFFF00"/>
                </a:solidFill>
              </a:rPr>
              <a:t>1930 Silicosis Conference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85800" y="1124744"/>
            <a:ext cx="7990655" cy="4680520"/>
          </a:xfrm>
        </p:spPr>
      </p:pic>
      <p:sp>
        <p:nvSpPr>
          <p:cNvPr id="5" name="TextBox 4">
            <a:extLst>
              <a:ext uri="{FF2B5EF4-FFF2-40B4-BE49-F238E27FC236}">
                <a16:creationId xmlns:a16="http://schemas.microsoft.com/office/drawing/2014/main" xmlns="" id="{3C83C5B9-D7A9-4CE1-A813-F02723F360B6}"/>
              </a:ext>
            </a:extLst>
          </p:cNvPr>
          <p:cNvSpPr txBox="1"/>
          <p:nvPr/>
        </p:nvSpPr>
        <p:spPr>
          <a:xfrm>
            <a:off x="4499992" y="6237312"/>
            <a:ext cx="1080120" cy="369332"/>
          </a:xfrm>
          <a:prstGeom prst="rect">
            <a:avLst/>
          </a:prstGeom>
          <a:noFill/>
        </p:spPr>
        <p:txBody>
          <a:bodyPr wrap="square" rtlCol="0">
            <a:spAutoFit/>
          </a:bodyPr>
          <a:lstStyle/>
          <a:p>
            <a:r>
              <a:rPr lang="en-US" dirty="0"/>
              <a:t>Slide </a:t>
            </a:r>
            <a:fld id="{F89E6E47-2815-435A-AD41-7DBB75361A14}" type="slidenum">
              <a:rPr lang="en-US" smtClean="0"/>
              <a:pPr/>
              <a:t>19</a:t>
            </a:fld>
            <a:endParaRPr lang="en-ZA" dirty="0"/>
          </a:p>
        </p:txBody>
      </p:sp>
    </p:spTree>
    <p:extLst>
      <p:ext uri="{BB962C8B-B14F-4D97-AF65-F5344CB8AC3E}">
        <p14:creationId xmlns:p14="http://schemas.microsoft.com/office/powerpoint/2010/main" xmlns="" val="1319125050"/>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a:xfrm>
            <a:off x="0" y="0"/>
            <a:ext cx="7456488" cy="792088"/>
          </a:xfrm>
          <a:prstGeom prst="rect">
            <a:avLst/>
          </a:prstGeom>
        </p:spPr>
        <p:txBody>
          <a:bodyPr/>
          <a:lstStyle/>
          <a:p>
            <a:pPr eaLnBrk="1" hangingPunct="1"/>
            <a:r>
              <a:rPr lang="en-ZA" sz="6000" dirty="0">
                <a:solidFill>
                  <a:srgbClr val="FFFF00"/>
                </a:solidFill>
              </a:rPr>
              <a:t>Overview</a:t>
            </a:r>
            <a:endParaRPr lang="en-US" sz="6000" dirty="0">
              <a:solidFill>
                <a:srgbClr val="FFFF00"/>
              </a:solidFill>
            </a:endParaRPr>
          </a:p>
        </p:txBody>
      </p:sp>
      <p:sp>
        <p:nvSpPr>
          <p:cNvPr id="3075" name="Content Placeholder 2"/>
          <p:cNvSpPr>
            <a:spLocks noGrp="1"/>
          </p:cNvSpPr>
          <p:nvPr>
            <p:ph idx="4294967295"/>
          </p:nvPr>
        </p:nvSpPr>
        <p:spPr>
          <a:xfrm>
            <a:off x="539552" y="1628800"/>
            <a:ext cx="7508875" cy="3527425"/>
          </a:xfrm>
          <a:prstGeom prst="rect">
            <a:avLst/>
          </a:prstGeom>
        </p:spPr>
        <p:txBody>
          <a:bodyPr/>
          <a:lstStyle/>
          <a:p>
            <a:pPr eaLnBrk="1" hangingPunct="1"/>
            <a:r>
              <a:rPr lang="en-ZA" sz="4800" dirty="0"/>
              <a:t>Context</a:t>
            </a:r>
          </a:p>
          <a:p>
            <a:pPr eaLnBrk="1" hangingPunct="1"/>
            <a:r>
              <a:rPr lang="en-ZA" sz="4800" dirty="0"/>
              <a:t>Some macro issues</a:t>
            </a:r>
          </a:p>
          <a:p>
            <a:pPr eaLnBrk="1" hangingPunct="1"/>
            <a:r>
              <a:rPr lang="en-ZA" sz="4800" dirty="0"/>
              <a:t>Compensation &amp; Services</a:t>
            </a:r>
          </a:p>
          <a:p>
            <a:pPr eaLnBrk="1" hangingPunct="1"/>
            <a:r>
              <a:rPr lang="en-ZA" sz="4800" dirty="0"/>
              <a:t>Way forward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8146"/>
            <a:ext cx="6550496" cy="1068660"/>
          </a:xfrm>
        </p:spPr>
        <p:txBody>
          <a:bodyPr>
            <a:noAutofit/>
          </a:bodyPr>
          <a:lstStyle/>
          <a:p>
            <a:r>
              <a:rPr lang="en-AU" sz="3600" dirty="0">
                <a:solidFill>
                  <a:srgbClr val="FFFF00"/>
                </a:solidFill>
              </a:rPr>
              <a:t>1959 Pneumoconiosis Conference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755576" y="1268760"/>
            <a:ext cx="7776863" cy="4522124"/>
          </a:xfrm>
        </p:spPr>
      </p:pic>
      <p:sp>
        <p:nvSpPr>
          <p:cNvPr id="5" name="TextBox 4">
            <a:extLst>
              <a:ext uri="{FF2B5EF4-FFF2-40B4-BE49-F238E27FC236}">
                <a16:creationId xmlns:a16="http://schemas.microsoft.com/office/drawing/2014/main" xmlns="" id="{102A2113-2C07-4B93-B0D4-11EEE9B5B02E}"/>
              </a:ext>
            </a:extLst>
          </p:cNvPr>
          <p:cNvSpPr txBox="1"/>
          <p:nvPr/>
        </p:nvSpPr>
        <p:spPr>
          <a:xfrm>
            <a:off x="4499992" y="6237312"/>
            <a:ext cx="1080120" cy="369332"/>
          </a:xfrm>
          <a:prstGeom prst="rect">
            <a:avLst/>
          </a:prstGeom>
          <a:noFill/>
        </p:spPr>
        <p:txBody>
          <a:bodyPr wrap="square" rtlCol="0">
            <a:spAutoFit/>
          </a:bodyPr>
          <a:lstStyle/>
          <a:p>
            <a:r>
              <a:rPr lang="en-US" dirty="0"/>
              <a:t>Slide </a:t>
            </a:r>
            <a:fld id="{F89E6E47-2815-435A-AD41-7DBB75361A14}" type="slidenum">
              <a:rPr lang="en-US" smtClean="0"/>
              <a:pPr/>
              <a:t>20</a:t>
            </a:fld>
            <a:endParaRPr lang="en-ZA" dirty="0"/>
          </a:p>
        </p:txBody>
      </p:sp>
    </p:spTree>
    <p:extLst>
      <p:ext uri="{BB962C8B-B14F-4D97-AF65-F5344CB8AC3E}">
        <p14:creationId xmlns:p14="http://schemas.microsoft.com/office/powerpoint/2010/main" xmlns="" val="856600430"/>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8425"/>
            <a:ext cx="7056438" cy="882650"/>
          </a:xfrm>
          <a:prstGeom prst="rect">
            <a:avLst/>
          </a:prstGeom>
        </p:spPr>
        <p:txBody>
          <a:bodyPr/>
          <a:lstStyle/>
          <a:p>
            <a:r>
              <a:rPr lang="en-ZA" sz="3600" b="0" dirty="0">
                <a:solidFill>
                  <a:srgbClr val="FFFF00"/>
                </a:solidFill>
                <a:cs typeface="Calibri" pitchFamily="34" charset="0"/>
              </a:rPr>
              <a:t>Legacy of Neglect / System Collapse</a:t>
            </a:r>
          </a:p>
        </p:txBody>
      </p:sp>
      <p:graphicFrame>
        <p:nvGraphicFramePr>
          <p:cNvPr id="4" name="Diagram 3"/>
          <p:cNvGraphicFramePr/>
          <p:nvPr/>
        </p:nvGraphicFramePr>
        <p:xfrm>
          <a:off x="5327576" y="1844824"/>
          <a:ext cx="3816424" cy="3672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p:cNvCxnSpPr>
            <a:cxnSpLocks/>
          </p:cNvCxnSpPr>
          <p:nvPr/>
        </p:nvCxnSpPr>
        <p:spPr bwMode="auto">
          <a:xfrm>
            <a:off x="7235788" y="1912422"/>
            <a:ext cx="0" cy="108453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7560078" y="2154161"/>
            <a:ext cx="1080120" cy="646331"/>
          </a:xfrm>
          <a:prstGeom prst="rect">
            <a:avLst/>
          </a:prstGeom>
          <a:noFill/>
        </p:spPr>
        <p:txBody>
          <a:bodyPr wrap="square" rtlCol="0">
            <a:spAutoFit/>
          </a:bodyPr>
          <a:lstStyle/>
          <a:p>
            <a:pPr algn="ctr"/>
            <a:r>
              <a:rPr lang="en-ZA" dirty="0">
                <a:solidFill>
                  <a:prstClr val="white"/>
                </a:solidFill>
              </a:rPr>
              <a:t>Mines ? 400k</a:t>
            </a:r>
          </a:p>
        </p:txBody>
      </p:sp>
      <p:sp>
        <p:nvSpPr>
          <p:cNvPr id="8" name="TextBox 7"/>
          <p:cNvSpPr txBox="1"/>
          <p:nvPr/>
        </p:nvSpPr>
        <p:spPr>
          <a:xfrm>
            <a:off x="5795628" y="2171310"/>
            <a:ext cx="1440160" cy="646331"/>
          </a:xfrm>
          <a:prstGeom prst="rect">
            <a:avLst/>
          </a:prstGeom>
          <a:noFill/>
        </p:spPr>
        <p:txBody>
          <a:bodyPr wrap="square" rtlCol="0">
            <a:spAutoFit/>
          </a:bodyPr>
          <a:lstStyle/>
          <a:p>
            <a:pPr algn="ctr"/>
            <a:r>
              <a:rPr lang="en-ZA" dirty="0">
                <a:solidFill>
                  <a:prstClr val="white"/>
                </a:solidFill>
              </a:rPr>
              <a:t>??? Ex-workers</a:t>
            </a:r>
          </a:p>
        </p:txBody>
      </p:sp>
      <p:sp>
        <p:nvSpPr>
          <p:cNvPr id="9" name="Content Placeholder 2"/>
          <p:cNvSpPr txBox="1">
            <a:spLocks/>
          </p:cNvSpPr>
          <p:nvPr/>
        </p:nvSpPr>
        <p:spPr>
          <a:xfrm>
            <a:off x="0" y="1412776"/>
            <a:ext cx="6048672" cy="4536504"/>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800" dirty="0">
                <a:latin typeface="+mn-lt"/>
                <a:cs typeface="+mn-cs"/>
              </a:rPr>
              <a:t>Backlog in audited financial statements and annual reports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30% of source documents not found</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Outdated technical resources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800" dirty="0">
                <a:latin typeface="+mn-lt"/>
                <a:cs typeface="+mn-cs"/>
              </a:rPr>
              <a:t>Inadequate human resources and infrastructure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800" dirty="0" err="1">
                <a:latin typeface="+mn-lt"/>
                <a:cs typeface="+mn-cs"/>
              </a:rPr>
              <a:t>Centralised</a:t>
            </a:r>
            <a:r>
              <a:rPr lang="en-US" sz="2800" dirty="0">
                <a:latin typeface="+mn-lt"/>
                <a:cs typeface="+mn-cs"/>
              </a:rPr>
              <a:t> services in Johannesburg</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4215570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6" name="Subtitle 2"/>
          <p:cNvSpPr>
            <a:spLocks noGrp="1"/>
          </p:cNvSpPr>
          <p:nvPr>
            <p:ph type="subTitle" idx="4294967295"/>
          </p:nvPr>
        </p:nvSpPr>
        <p:spPr>
          <a:xfrm>
            <a:off x="323528" y="3789040"/>
            <a:ext cx="3671888" cy="1584325"/>
          </a:xfrm>
          <a:prstGeom prst="rect">
            <a:avLst/>
          </a:prstGeom>
          <a:ln w="28575">
            <a:solidFill>
              <a:srgbClr val="FF0000"/>
            </a:solidFill>
          </a:ln>
        </p:spPr>
        <p:txBody>
          <a:bodyPr/>
          <a:lstStyle/>
          <a:p>
            <a:pPr algn="ctr" eaLnBrk="1" hangingPunct="1">
              <a:buClr>
                <a:srgbClr val="FFFF00"/>
              </a:buClr>
              <a:buNone/>
            </a:pPr>
            <a:r>
              <a:rPr lang="en-US" sz="3600" dirty="0">
                <a:solidFill>
                  <a:schemeClr val="tx1"/>
                </a:solidFill>
                <a:latin typeface="Arial" charset="0"/>
                <a:cs typeface="Arial" charset="0"/>
              </a:rPr>
              <a:t> </a:t>
            </a:r>
            <a:r>
              <a:rPr lang="en-ZA" dirty="0"/>
              <a:t>Mr </a:t>
            </a:r>
            <a:r>
              <a:rPr lang="en-ZA" dirty="0" err="1"/>
              <a:t>Thembekile</a:t>
            </a:r>
            <a:r>
              <a:rPr lang="en-ZA" dirty="0"/>
              <a:t> Mankayi versus AngloGold Ashanti</a:t>
            </a:r>
            <a:endParaRPr lang="en-US" dirty="0">
              <a:solidFill>
                <a:schemeClr val="tx1"/>
              </a:solidFill>
              <a:latin typeface="Arial" charset="0"/>
              <a:cs typeface="Arial" charset="0"/>
            </a:endParaRPr>
          </a:p>
        </p:txBody>
      </p:sp>
      <p:sp>
        <p:nvSpPr>
          <p:cNvPr id="8" name="Title 1"/>
          <p:cNvSpPr txBox="1">
            <a:spLocks/>
          </p:cNvSpPr>
          <p:nvPr/>
        </p:nvSpPr>
        <p:spPr bwMode="auto">
          <a:xfrm>
            <a:off x="1259632" y="5229200"/>
            <a:ext cx="3312368" cy="936104"/>
          </a:xfrm>
          <a:prstGeom prst="rect">
            <a:avLst/>
          </a:prstGeom>
          <a:noFill/>
          <a:ln w="9525">
            <a:noFill/>
            <a:miter lim="800000"/>
            <a:headEnd/>
            <a:tailEnd/>
          </a:ln>
        </p:spPr>
        <p:txBody>
          <a:bodyPr anchor="ctr"/>
          <a:lstStyle/>
          <a:p>
            <a:pPr algn="ctr">
              <a:defRPr/>
            </a:pPr>
            <a:r>
              <a:rPr lang="en-US" sz="4400" dirty="0">
                <a:solidFill>
                  <a:prstClr val="black"/>
                </a:solidFill>
                <a:cs typeface="Arial" pitchFamily="34" charset="0"/>
              </a:rPr>
              <a:t>2011</a:t>
            </a:r>
            <a:endParaRPr lang="en-ZA" sz="4400" dirty="0">
              <a:solidFill>
                <a:prstClr val="black"/>
              </a:solidFill>
              <a:cs typeface="Arial" pitchFamily="34" charset="0"/>
            </a:endParaRPr>
          </a:p>
        </p:txBody>
      </p:sp>
      <p:sp>
        <p:nvSpPr>
          <p:cNvPr id="10" name="Title 1"/>
          <p:cNvSpPr txBox="1">
            <a:spLocks/>
          </p:cNvSpPr>
          <p:nvPr/>
        </p:nvSpPr>
        <p:spPr bwMode="auto">
          <a:xfrm>
            <a:off x="5148064" y="4437112"/>
            <a:ext cx="3286125" cy="921345"/>
          </a:xfrm>
          <a:prstGeom prst="rect">
            <a:avLst/>
          </a:prstGeom>
          <a:noFill/>
          <a:ln w="9525">
            <a:noFill/>
            <a:miter lim="800000"/>
            <a:headEnd/>
            <a:tailEnd/>
          </a:ln>
        </p:spPr>
        <p:txBody>
          <a:bodyPr anchor="ctr"/>
          <a:lstStyle/>
          <a:p>
            <a:pPr algn="ctr">
              <a:defRPr/>
            </a:pPr>
            <a:r>
              <a:rPr lang="en-US" sz="4400" dirty="0">
                <a:solidFill>
                  <a:prstClr val="black"/>
                </a:solidFill>
                <a:cs typeface="Arial" pitchFamily="34" charset="0"/>
              </a:rPr>
              <a:t>2012</a:t>
            </a:r>
            <a:endParaRPr lang="en-ZA" sz="4400" dirty="0">
              <a:solidFill>
                <a:prstClr val="black"/>
              </a:solidFill>
              <a:cs typeface="Arial" pitchFamily="34" charset="0"/>
            </a:endParaRPr>
          </a:p>
        </p:txBody>
      </p:sp>
      <p:sp>
        <p:nvSpPr>
          <p:cNvPr id="11" name="Subtitle 2"/>
          <p:cNvSpPr txBox="1">
            <a:spLocks/>
          </p:cNvSpPr>
          <p:nvPr/>
        </p:nvSpPr>
        <p:spPr bwMode="auto">
          <a:xfrm>
            <a:off x="4499992" y="2996952"/>
            <a:ext cx="3672408" cy="1584176"/>
          </a:xfrm>
          <a:prstGeom prst="rect">
            <a:avLst/>
          </a:prstGeom>
          <a:no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Clr>
                <a:srgbClr val="FFFF00"/>
              </a:buClr>
              <a:buFont typeface="Arial" pitchFamily="34" charset="0"/>
              <a:buNone/>
              <a:defRPr/>
            </a:pPr>
            <a:r>
              <a:rPr lang="en-US" sz="2800" dirty="0">
                <a:solidFill>
                  <a:srgbClr val="003300"/>
                </a:solidFill>
              </a:rPr>
              <a:t> </a:t>
            </a:r>
            <a:r>
              <a:rPr lang="en-ZA" sz="2400" dirty="0">
                <a:solidFill>
                  <a:srgbClr val="003300"/>
                </a:solidFill>
                <a:cs typeface="Arial" pitchFamily="34" charset="0"/>
              </a:rPr>
              <a:t>Chamber of Mines versus Compensation Commissioner &amp; Dept of Health</a:t>
            </a:r>
            <a:endParaRPr lang="en-US" sz="2400" dirty="0">
              <a:solidFill>
                <a:srgbClr val="003300"/>
              </a:solidFill>
            </a:endParaRPr>
          </a:p>
        </p:txBody>
      </p:sp>
      <p:sp>
        <p:nvSpPr>
          <p:cNvPr id="12" name="TextBox 11"/>
          <p:cNvSpPr txBox="1"/>
          <p:nvPr/>
        </p:nvSpPr>
        <p:spPr>
          <a:xfrm>
            <a:off x="539552" y="0"/>
            <a:ext cx="5112568" cy="1015663"/>
          </a:xfrm>
          <a:prstGeom prst="rect">
            <a:avLst/>
          </a:prstGeom>
          <a:noFill/>
        </p:spPr>
        <p:txBody>
          <a:bodyPr wrap="square" rtlCol="0">
            <a:spAutoFit/>
          </a:bodyPr>
          <a:lstStyle/>
          <a:p>
            <a:pPr algn="ctr"/>
            <a:r>
              <a:rPr lang="en-ZA" sz="6000" dirty="0">
                <a:solidFill>
                  <a:srgbClr val="FFFF00"/>
                </a:solidFill>
                <a:latin typeface="Calibri"/>
              </a:rPr>
              <a:t>Contestation</a:t>
            </a:r>
          </a:p>
        </p:txBody>
      </p:sp>
      <p:sp>
        <p:nvSpPr>
          <p:cNvPr id="13" name="Subtitle 2"/>
          <p:cNvSpPr txBox="1">
            <a:spLocks/>
          </p:cNvSpPr>
          <p:nvPr/>
        </p:nvSpPr>
        <p:spPr bwMode="auto">
          <a:xfrm>
            <a:off x="5796136" y="1268760"/>
            <a:ext cx="2880320" cy="1584176"/>
          </a:xfrm>
          <a:prstGeom prst="rect">
            <a:avLst/>
          </a:prstGeom>
          <a:no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Clr>
                <a:srgbClr val="FFFF00"/>
              </a:buClr>
              <a:buFont typeface="Arial" pitchFamily="34" charset="0"/>
              <a:buNone/>
              <a:defRPr/>
            </a:pPr>
            <a:r>
              <a:rPr lang="en-US" sz="2800" dirty="0">
                <a:solidFill>
                  <a:srgbClr val="00FF00"/>
                </a:solidFill>
              </a:rPr>
              <a:t> </a:t>
            </a:r>
            <a:endParaRPr lang="en-US" sz="2400" dirty="0">
              <a:solidFill>
                <a:srgbClr val="00FF00"/>
              </a:solidFill>
            </a:endParaRPr>
          </a:p>
        </p:txBody>
      </p:sp>
      <p:pic>
        <p:nvPicPr>
          <p:cNvPr id="117761" name="Picture 1"/>
          <p:cNvPicPr>
            <a:picLocks noChangeAspect="1" noChangeArrowheads="1"/>
          </p:cNvPicPr>
          <p:nvPr/>
        </p:nvPicPr>
        <p:blipFill>
          <a:blip r:embed="rId2" cstate="print"/>
          <a:srcRect/>
          <a:stretch>
            <a:fillRect/>
          </a:stretch>
        </p:blipFill>
        <p:spPr bwMode="auto">
          <a:xfrm>
            <a:off x="5940152" y="1412776"/>
            <a:ext cx="2664296" cy="628650"/>
          </a:xfrm>
          <a:prstGeom prst="rect">
            <a:avLst/>
          </a:prstGeom>
          <a:noFill/>
          <a:ln w="9525">
            <a:noFill/>
            <a:miter lim="800000"/>
            <a:headEnd/>
            <a:tailEnd/>
          </a:ln>
        </p:spPr>
      </p:pic>
      <p:sp>
        <p:nvSpPr>
          <p:cNvPr id="14" name="Rectangle 13"/>
          <p:cNvSpPr/>
          <p:nvPr/>
        </p:nvSpPr>
        <p:spPr>
          <a:xfrm>
            <a:off x="5940152" y="1988840"/>
            <a:ext cx="2520280" cy="830997"/>
          </a:xfrm>
          <a:prstGeom prst="rect">
            <a:avLst/>
          </a:prstGeom>
        </p:spPr>
        <p:txBody>
          <a:bodyPr wrap="square">
            <a:spAutoFit/>
          </a:bodyPr>
          <a:lstStyle/>
          <a:p>
            <a:pPr algn="ctr"/>
            <a:r>
              <a:rPr lang="en-ZA" sz="2400" b="1" dirty="0">
                <a:solidFill>
                  <a:prstClr val="black"/>
                </a:solidFill>
              </a:rPr>
              <a:t>Silicosis claims settlement 	</a:t>
            </a:r>
          </a:p>
        </p:txBody>
      </p:sp>
      <p:sp>
        <p:nvSpPr>
          <p:cNvPr id="15" name="Title 1"/>
          <p:cNvSpPr txBox="1">
            <a:spLocks/>
          </p:cNvSpPr>
          <p:nvPr/>
        </p:nvSpPr>
        <p:spPr bwMode="auto">
          <a:xfrm>
            <a:off x="3707905" y="1772816"/>
            <a:ext cx="2664296" cy="921345"/>
          </a:xfrm>
          <a:prstGeom prst="rect">
            <a:avLst/>
          </a:prstGeom>
          <a:noFill/>
          <a:ln w="9525">
            <a:noFill/>
            <a:miter lim="800000"/>
            <a:headEnd/>
            <a:tailEnd/>
          </a:ln>
        </p:spPr>
        <p:txBody>
          <a:bodyPr anchor="ctr"/>
          <a:lstStyle/>
          <a:p>
            <a:pPr algn="ctr">
              <a:defRPr/>
            </a:pPr>
            <a:r>
              <a:rPr lang="en-US" sz="4400" dirty="0">
                <a:solidFill>
                  <a:prstClr val="black"/>
                </a:solidFill>
                <a:cs typeface="Arial" pitchFamily="34" charset="0"/>
              </a:rPr>
              <a:t>2013</a:t>
            </a:r>
            <a:endParaRPr lang="en-ZA" sz="4400" dirty="0">
              <a:solidFill>
                <a:prstClr val="black"/>
              </a:solidFill>
              <a:cs typeface="Arial" pitchFamily="34" charset="0"/>
            </a:endParaRPr>
          </a:p>
        </p:txBody>
      </p:sp>
      <p:sp>
        <p:nvSpPr>
          <p:cNvPr id="17" name="Subtitle 2"/>
          <p:cNvSpPr txBox="1">
            <a:spLocks/>
          </p:cNvSpPr>
          <p:nvPr/>
        </p:nvSpPr>
        <p:spPr bwMode="auto">
          <a:xfrm>
            <a:off x="251520" y="1412776"/>
            <a:ext cx="3672408" cy="1224136"/>
          </a:xfrm>
          <a:prstGeom prst="rect">
            <a:avLst/>
          </a:prstGeom>
          <a:no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Clr>
                <a:srgbClr val="FFFF00"/>
              </a:buClr>
              <a:buFont typeface="Arial" pitchFamily="34" charset="0"/>
              <a:buNone/>
              <a:defRPr/>
            </a:pPr>
            <a:r>
              <a:rPr lang="en-US" sz="3600" dirty="0">
                <a:solidFill>
                  <a:srgbClr val="002060"/>
                </a:solidFill>
              </a:rPr>
              <a:t> </a:t>
            </a:r>
            <a:r>
              <a:rPr lang="en-ZA" sz="3200" dirty="0">
                <a:solidFill>
                  <a:srgbClr val="002060"/>
                </a:solidFill>
                <a:latin typeface="Calibri"/>
              </a:rPr>
              <a:t>Cape PLC Asbestos settlement </a:t>
            </a:r>
          </a:p>
          <a:p>
            <a:pPr algn="ctr">
              <a:spcBef>
                <a:spcPct val="20000"/>
              </a:spcBef>
              <a:buClr>
                <a:srgbClr val="FFFF00"/>
              </a:buClr>
              <a:buFont typeface="Arial" pitchFamily="34" charset="0"/>
              <a:buNone/>
              <a:defRPr/>
            </a:pPr>
            <a:endParaRPr lang="en-US" sz="3200" dirty="0">
              <a:solidFill>
                <a:srgbClr val="002060"/>
              </a:solidFill>
            </a:endParaRPr>
          </a:p>
        </p:txBody>
      </p:sp>
      <p:sp>
        <p:nvSpPr>
          <p:cNvPr id="18" name="Title 1"/>
          <p:cNvSpPr txBox="1">
            <a:spLocks/>
          </p:cNvSpPr>
          <p:nvPr/>
        </p:nvSpPr>
        <p:spPr bwMode="auto">
          <a:xfrm>
            <a:off x="323528" y="2564904"/>
            <a:ext cx="3312368" cy="936104"/>
          </a:xfrm>
          <a:prstGeom prst="rect">
            <a:avLst/>
          </a:prstGeom>
          <a:noFill/>
          <a:ln w="9525">
            <a:noFill/>
            <a:miter lim="800000"/>
            <a:headEnd/>
            <a:tailEnd/>
          </a:ln>
        </p:spPr>
        <p:txBody>
          <a:bodyPr anchor="ctr"/>
          <a:lstStyle/>
          <a:p>
            <a:pPr algn="ctr">
              <a:defRPr/>
            </a:pPr>
            <a:r>
              <a:rPr lang="en-US" sz="4400" dirty="0">
                <a:solidFill>
                  <a:prstClr val="black"/>
                </a:solidFill>
                <a:cs typeface="Arial" pitchFamily="34" charset="0"/>
              </a:rPr>
              <a:t>2003</a:t>
            </a:r>
            <a:endParaRPr lang="en-ZA" sz="4400" dirty="0">
              <a:solidFill>
                <a:prstClr val="black"/>
              </a:solidFill>
              <a:cs typeface="Arial" pitchFamily="34" charset="0"/>
            </a:endParaRPr>
          </a:p>
        </p:txBody>
      </p:sp>
      <p:cxnSp>
        <p:nvCxnSpPr>
          <p:cNvPr id="19" name="Straight Arrow Connector 18"/>
          <p:cNvCxnSpPr/>
          <p:nvPr/>
        </p:nvCxnSpPr>
        <p:spPr>
          <a:xfrm>
            <a:off x="4067944" y="5373216"/>
            <a:ext cx="576064" cy="460673"/>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Subtitle 2"/>
          <p:cNvSpPr txBox="1">
            <a:spLocks/>
          </p:cNvSpPr>
          <p:nvPr/>
        </p:nvSpPr>
        <p:spPr bwMode="auto">
          <a:xfrm>
            <a:off x="4788024" y="5373216"/>
            <a:ext cx="3672408" cy="963488"/>
          </a:xfrm>
          <a:prstGeom prst="rect">
            <a:avLst/>
          </a:prstGeom>
          <a:no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Clr>
                <a:srgbClr val="FFFF00"/>
              </a:buClr>
              <a:buFont typeface="Arial" pitchFamily="34" charset="0"/>
              <a:buNone/>
              <a:defRPr/>
            </a:pPr>
            <a:r>
              <a:rPr lang="en-US" sz="2800" dirty="0">
                <a:solidFill>
                  <a:srgbClr val="003300"/>
                </a:solidFill>
              </a:rPr>
              <a:t> </a:t>
            </a:r>
            <a:r>
              <a:rPr lang="en-US" sz="2800" dirty="0">
                <a:solidFill>
                  <a:prstClr val="black"/>
                </a:solidFill>
              </a:rPr>
              <a:t>Silicosis / TB </a:t>
            </a:r>
            <a:r>
              <a:rPr lang="en-ZA" sz="2800" dirty="0">
                <a:solidFill>
                  <a:prstClr val="black"/>
                </a:solidFill>
                <a:cs typeface="Arial" pitchFamily="34" charset="0"/>
              </a:rPr>
              <a:t>Class Action - </a:t>
            </a:r>
            <a:r>
              <a:rPr lang="en-ZA" sz="2800" b="1" dirty="0">
                <a:solidFill>
                  <a:prstClr val="black"/>
                </a:solidFill>
                <a:cs typeface="Arial" pitchFamily="34" charset="0"/>
              </a:rPr>
              <a:t>2019</a:t>
            </a:r>
            <a:endParaRPr lang="en-US" sz="2400" b="1" dirty="0">
              <a:solidFill>
                <a:prstClr val="black"/>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6632"/>
            <a:ext cx="7236296" cy="648072"/>
          </a:xfrm>
          <a:prstGeom prst="rect">
            <a:avLst/>
          </a:prstGeom>
        </p:spPr>
        <p:txBody>
          <a:bodyPr/>
          <a:lstStyle/>
          <a:p>
            <a:r>
              <a:rPr lang="en-ZA" sz="5400" b="0" dirty="0">
                <a:solidFill>
                  <a:srgbClr val="FFFF00"/>
                </a:solidFill>
                <a:latin typeface="Calibri" pitchFamily="34" charset="0"/>
                <a:cs typeface="Calibri" pitchFamily="34" charset="0"/>
              </a:rPr>
              <a:t>What we did?</a:t>
            </a:r>
          </a:p>
        </p:txBody>
      </p:sp>
      <p:sp>
        <p:nvSpPr>
          <p:cNvPr id="3" name="Content Placeholder 2"/>
          <p:cNvSpPr>
            <a:spLocks noGrp="1"/>
          </p:cNvSpPr>
          <p:nvPr>
            <p:ph idx="4294967295"/>
          </p:nvPr>
        </p:nvSpPr>
        <p:spPr>
          <a:xfrm>
            <a:off x="251520" y="1124744"/>
            <a:ext cx="8784976" cy="4032225"/>
          </a:xfrm>
          <a:prstGeom prst="rect">
            <a:avLst/>
          </a:prstGeom>
        </p:spPr>
        <p:txBody>
          <a:bodyPr/>
          <a:lstStyle/>
          <a:p>
            <a:r>
              <a:rPr lang="en-ZA" sz="2800" dirty="0"/>
              <a:t>Developed the evidence base </a:t>
            </a:r>
          </a:p>
          <a:p>
            <a:pPr lvl="1"/>
            <a:r>
              <a:rPr lang="en-ZA" sz="2400" dirty="0"/>
              <a:t>Size, shape, scope &amp; geographic distribution</a:t>
            </a:r>
          </a:p>
          <a:p>
            <a:pPr lvl="1"/>
            <a:r>
              <a:rPr lang="en-ZA" sz="2400" dirty="0"/>
              <a:t>Piloted innovations in services</a:t>
            </a:r>
          </a:p>
          <a:p>
            <a:pPr lvl="1"/>
            <a:r>
              <a:rPr lang="en-ZA" sz="2400" dirty="0"/>
              <a:t>Mobilised ex-mineworkers (outreach &amp; awareness) – Rights Based Approach</a:t>
            </a:r>
          </a:p>
          <a:p>
            <a:pPr lvl="1"/>
            <a:r>
              <a:rPr lang="en-ZA" sz="2400" dirty="0"/>
              <a:t>Monitored outputs</a:t>
            </a:r>
          </a:p>
          <a:p>
            <a:r>
              <a:rPr lang="en-US" sz="2800" dirty="0"/>
              <a:t>Built consensus on approach and interventions (mining companies, trade unions, governments, social partners)</a:t>
            </a:r>
          </a:p>
          <a:p>
            <a:r>
              <a:rPr lang="en-US" sz="2800" dirty="0"/>
              <a:t>Amendments to Occupational Diseases in Mines &amp; Works Act, 1973</a:t>
            </a:r>
          </a:p>
          <a:p>
            <a:endParaRPr lang="en-ZA" sz="2800" dirty="0"/>
          </a:p>
        </p:txBody>
      </p:sp>
    </p:spTree>
    <p:extLst>
      <p:ext uri="{BB962C8B-B14F-4D97-AF65-F5344CB8AC3E}">
        <p14:creationId xmlns:p14="http://schemas.microsoft.com/office/powerpoint/2010/main" xmlns="" val="536726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611560" y="1268760"/>
          <a:ext cx="7992888" cy="417646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51520" y="116632"/>
            <a:ext cx="6408712" cy="707886"/>
          </a:xfrm>
          <a:prstGeom prst="rect">
            <a:avLst/>
          </a:prstGeom>
          <a:noFill/>
        </p:spPr>
        <p:txBody>
          <a:bodyPr wrap="square" rtlCol="0">
            <a:spAutoFit/>
          </a:bodyPr>
          <a:lstStyle/>
          <a:p>
            <a:pPr algn="ctr"/>
            <a:r>
              <a:rPr lang="en-ZA" sz="4000" dirty="0">
                <a:solidFill>
                  <a:srgbClr val="FFFF00"/>
                </a:solidFill>
                <a:latin typeface="Calibri"/>
              </a:rPr>
              <a:t>Certifications by Commodity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467544" y="19828"/>
            <a:ext cx="6336704" cy="830997"/>
          </a:xfrm>
          <a:prstGeom prst="rect">
            <a:avLst/>
          </a:prstGeom>
          <a:noFill/>
          <a:ln w="9525">
            <a:noFill/>
            <a:miter lim="800000"/>
            <a:headEnd/>
            <a:tailEnd/>
          </a:ln>
        </p:spPr>
        <p:txBody>
          <a:bodyPr wrap="square">
            <a:spAutoFit/>
          </a:bodyPr>
          <a:lstStyle/>
          <a:p>
            <a:pPr algn="ctr"/>
            <a:r>
              <a:rPr lang="en-ZA" sz="4800" dirty="0">
                <a:solidFill>
                  <a:srgbClr val="FFFF00"/>
                </a:solidFill>
                <a:latin typeface="+mj-lt"/>
              </a:rPr>
              <a:t>Payment Status</a:t>
            </a:r>
          </a:p>
        </p:txBody>
      </p:sp>
      <p:graphicFrame>
        <p:nvGraphicFramePr>
          <p:cNvPr id="5" name="Table 4"/>
          <p:cNvGraphicFramePr>
            <a:graphicFrameLocks noGrp="1"/>
          </p:cNvGraphicFramePr>
          <p:nvPr/>
        </p:nvGraphicFramePr>
        <p:xfrm>
          <a:off x="467545" y="1196974"/>
          <a:ext cx="7992888" cy="3672186"/>
        </p:xfrm>
        <a:graphic>
          <a:graphicData uri="http://schemas.openxmlformats.org/drawingml/2006/table">
            <a:tbl>
              <a:tblPr/>
              <a:tblGrid>
                <a:gridCol w="4220963">
                  <a:extLst>
                    <a:ext uri="{9D8B030D-6E8A-4147-A177-3AD203B41FA5}">
                      <a16:colId xmlns:a16="http://schemas.microsoft.com/office/drawing/2014/main" xmlns="" val="20000"/>
                    </a:ext>
                  </a:extLst>
                </a:gridCol>
                <a:gridCol w="2273258">
                  <a:extLst>
                    <a:ext uri="{9D8B030D-6E8A-4147-A177-3AD203B41FA5}">
                      <a16:colId xmlns:a16="http://schemas.microsoft.com/office/drawing/2014/main" xmlns="" val="20001"/>
                    </a:ext>
                  </a:extLst>
                </a:gridCol>
                <a:gridCol w="1498667">
                  <a:extLst>
                    <a:ext uri="{9D8B030D-6E8A-4147-A177-3AD203B41FA5}">
                      <a16:colId xmlns:a16="http://schemas.microsoft.com/office/drawing/2014/main" xmlns="" val="20002"/>
                    </a:ext>
                  </a:extLst>
                </a:gridCol>
              </a:tblGrid>
              <a:tr h="929107">
                <a:tc>
                  <a:txBody>
                    <a:bodyPr/>
                    <a:lstStyle/>
                    <a:p>
                      <a:pPr algn="ctr" fontAlgn="b"/>
                      <a:r>
                        <a:rPr lang="en-ZA" sz="2800" b="1" i="0" u="none" strike="noStrike" dirty="0">
                          <a:solidFill>
                            <a:srgbClr val="000000"/>
                          </a:solidFill>
                          <a:latin typeface="Calibri"/>
                        </a:rPr>
                        <a:t>PAYMENT STATUS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2800" b="1" i="0" u="none" strike="noStrike" dirty="0">
                          <a:solidFill>
                            <a:srgbClr val="000000"/>
                          </a:solidFill>
                          <a:latin typeface="Calibri"/>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2800" b="1"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84865">
                <a:tc>
                  <a:txBody>
                    <a:bodyPr/>
                    <a:lstStyle/>
                    <a:p>
                      <a:pPr algn="l" fontAlgn="b"/>
                      <a:r>
                        <a:rPr lang="en-ZA" sz="2800" b="0" i="0" u="none" strike="noStrike" dirty="0">
                          <a:solidFill>
                            <a:srgbClr val="000000"/>
                          </a:solidFill>
                          <a:latin typeface="Calibri"/>
                        </a:rPr>
                        <a:t>NOT PAID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AF22E"/>
                    </a:solidFill>
                  </a:tcPr>
                </a:tc>
                <a:tc>
                  <a:txBody>
                    <a:bodyPr/>
                    <a:lstStyle/>
                    <a:p>
                      <a:pPr algn="r" fontAlgn="b"/>
                      <a:r>
                        <a:rPr lang="en-ZA" sz="2800" b="0" i="0" u="none" strike="noStrike" dirty="0">
                          <a:solidFill>
                            <a:srgbClr val="000000"/>
                          </a:solidFill>
                          <a:latin typeface="Calibri"/>
                        </a:rPr>
                        <a:t>103465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AF22E"/>
                    </a:solidFill>
                  </a:tcPr>
                </a:tc>
                <a:tc>
                  <a:txBody>
                    <a:bodyPr/>
                    <a:lstStyle/>
                    <a:p>
                      <a:pPr algn="r" fontAlgn="b"/>
                      <a:r>
                        <a:rPr lang="en-ZA" sz="2800" b="0" i="0" u="none" strike="noStrike" dirty="0">
                          <a:solidFill>
                            <a:srgbClr val="000000"/>
                          </a:solidFill>
                          <a:latin typeface="Calibri"/>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AF22E"/>
                    </a:solidFill>
                  </a:tcPr>
                </a:tc>
                <a:extLst>
                  <a:ext uri="{0D108BD9-81ED-4DB2-BD59-A6C34878D82A}">
                    <a16:rowId xmlns:a16="http://schemas.microsoft.com/office/drawing/2014/main" xmlns="" val="10001"/>
                  </a:ext>
                </a:extLst>
              </a:tr>
              <a:tr h="929107">
                <a:tc>
                  <a:txBody>
                    <a:bodyPr/>
                    <a:lstStyle/>
                    <a:p>
                      <a:pPr algn="l" fontAlgn="b"/>
                      <a:r>
                        <a:rPr lang="en-ZA" sz="2800" b="0" i="0" u="none" strike="noStrike" dirty="0">
                          <a:solidFill>
                            <a:srgbClr val="000000"/>
                          </a:solidFill>
                          <a:latin typeface="Calibri"/>
                        </a:rPr>
                        <a:t>PAID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ZA" sz="2800" b="0" i="0" u="none" strike="noStrike" dirty="0">
                          <a:solidFill>
                            <a:srgbClr val="000000"/>
                          </a:solidFill>
                          <a:latin typeface="Calibri"/>
                        </a:rPr>
                        <a:t>104633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ZA" sz="2800" b="0" i="0" u="none" strike="noStrike" dirty="0">
                          <a:solidFill>
                            <a:srgbClr val="000000"/>
                          </a:solidFill>
                          <a:latin typeface="Calibri"/>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929107">
                <a:tc>
                  <a:txBody>
                    <a:bodyPr/>
                    <a:lstStyle/>
                    <a:p>
                      <a:pPr algn="l" fontAlgn="b"/>
                      <a:r>
                        <a:rPr lang="en-ZA" sz="2800" b="1" i="0" u="none" strike="noStrike" dirty="0">
                          <a:solidFill>
                            <a:srgbClr val="000000"/>
                          </a:solidFill>
                          <a:latin typeface="Calibri"/>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ZA" sz="2800" b="1" i="0" u="none" strike="noStrike" dirty="0">
                          <a:solidFill>
                            <a:srgbClr val="000000"/>
                          </a:solidFill>
                          <a:latin typeface="Calibri"/>
                        </a:rPr>
                        <a:t>208098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ZA" sz="28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564674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6768752" cy="1143000"/>
          </a:xfrm>
        </p:spPr>
        <p:txBody>
          <a:bodyPr/>
          <a:lstStyle/>
          <a:p>
            <a:r>
              <a:rPr lang="en-ZA" sz="3600" dirty="0">
                <a:solidFill>
                  <a:srgbClr val="FFFF00"/>
                </a:solidFill>
              </a:rPr>
              <a:t>Ex-Mine Workers by Province </a:t>
            </a:r>
            <a:br>
              <a:rPr lang="en-ZA" sz="3600" dirty="0">
                <a:solidFill>
                  <a:srgbClr val="FFFF00"/>
                </a:solidFill>
              </a:rPr>
            </a:br>
            <a:r>
              <a:rPr lang="en-ZA" sz="3600" dirty="0">
                <a:solidFill>
                  <a:srgbClr val="FFFF00"/>
                </a:solidFill>
              </a:rPr>
              <a:t>(1984 -2013)*</a:t>
            </a:r>
          </a:p>
        </p:txBody>
      </p:sp>
      <p:graphicFrame>
        <p:nvGraphicFramePr>
          <p:cNvPr id="4" name="Table 3"/>
          <p:cNvGraphicFramePr>
            <a:graphicFrameLocks noGrp="1"/>
          </p:cNvGraphicFramePr>
          <p:nvPr/>
        </p:nvGraphicFramePr>
        <p:xfrm>
          <a:off x="755576" y="1124744"/>
          <a:ext cx="6984776" cy="4608508"/>
        </p:xfrm>
        <a:graphic>
          <a:graphicData uri="http://schemas.openxmlformats.org/drawingml/2006/table">
            <a:tbl>
              <a:tblPr/>
              <a:tblGrid>
                <a:gridCol w="3204025">
                  <a:extLst>
                    <a:ext uri="{9D8B030D-6E8A-4147-A177-3AD203B41FA5}">
                      <a16:colId xmlns:a16="http://schemas.microsoft.com/office/drawing/2014/main" xmlns="" val="20000"/>
                    </a:ext>
                  </a:extLst>
                </a:gridCol>
                <a:gridCol w="1602013">
                  <a:extLst>
                    <a:ext uri="{9D8B030D-6E8A-4147-A177-3AD203B41FA5}">
                      <a16:colId xmlns:a16="http://schemas.microsoft.com/office/drawing/2014/main" xmlns="" val="20001"/>
                    </a:ext>
                  </a:extLst>
                </a:gridCol>
                <a:gridCol w="2178738">
                  <a:extLst>
                    <a:ext uri="{9D8B030D-6E8A-4147-A177-3AD203B41FA5}">
                      <a16:colId xmlns:a16="http://schemas.microsoft.com/office/drawing/2014/main" xmlns="" val="20002"/>
                    </a:ext>
                  </a:extLst>
                </a:gridCol>
              </a:tblGrid>
              <a:tr h="406633">
                <a:tc>
                  <a:txBody>
                    <a:bodyPr/>
                    <a:lstStyle/>
                    <a:p>
                      <a:pPr algn="ctr">
                        <a:lnSpc>
                          <a:spcPct val="115000"/>
                        </a:lnSpc>
                        <a:spcAft>
                          <a:spcPts val="0"/>
                        </a:spcAft>
                      </a:pPr>
                      <a:r>
                        <a:rPr lang="en-ZA" sz="2000" b="1" dirty="0">
                          <a:solidFill>
                            <a:schemeClr val="bg1"/>
                          </a:solidFill>
                          <a:latin typeface="+mn-lt"/>
                          <a:ea typeface="Times"/>
                          <a:cs typeface="Times New Roman"/>
                        </a:rPr>
                        <a:t>Province</a:t>
                      </a:r>
                      <a:endParaRPr lang="en-ZA" sz="2800" dirty="0">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n-ZA" sz="2000" b="1" dirty="0">
                          <a:solidFill>
                            <a:schemeClr val="bg1"/>
                          </a:solidFill>
                          <a:latin typeface="+mn-lt"/>
                          <a:ea typeface="Times"/>
                          <a:cs typeface="Times New Roman"/>
                        </a:rPr>
                        <a:t>Total </a:t>
                      </a:r>
                      <a:endParaRPr lang="en-ZA" sz="2800" dirty="0">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n-ZA" sz="2000" b="1" dirty="0">
                          <a:solidFill>
                            <a:schemeClr val="bg1"/>
                          </a:solidFill>
                          <a:latin typeface="+mn-lt"/>
                          <a:ea typeface="Times"/>
                          <a:cs typeface="Times New Roman"/>
                        </a:rPr>
                        <a:t>%</a:t>
                      </a:r>
                      <a:endParaRPr lang="en-ZA" sz="2800" dirty="0">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00"/>
                  </a:ext>
                </a:extLst>
              </a:tr>
              <a:tr h="406633">
                <a:tc>
                  <a:txBody>
                    <a:bodyPr/>
                    <a:lstStyle/>
                    <a:p>
                      <a:pPr>
                        <a:lnSpc>
                          <a:spcPct val="115000"/>
                        </a:lnSpc>
                        <a:spcAft>
                          <a:spcPts val="0"/>
                        </a:spcAft>
                      </a:pPr>
                      <a:r>
                        <a:rPr lang="en-ZA" sz="2000" dirty="0">
                          <a:latin typeface="+mn-lt"/>
                          <a:ea typeface="Times"/>
                          <a:cs typeface="Times New Roman"/>
                        </a:rPr>
                        <a:t>Eastern Cape</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ZA" sz="2000">
                          <a:latin typeface="+mn-lt"/>
                          <a:ea typeface="Times"/>
                          <a:cs typeface="Times New Roman"/>
                        </a:rPr>
                        <a:t>281553</a:t>
                      </a:r>
                      <a:endParaRPr lang="en-ZA" sz="28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2000" dirty="0">
                          <a:latin typeface="+mn-lt"/>
                          <a:ea typeface="Times"/>
                          <a:cs typeface="Times New Roman"/>
                        </a:rPr>
                        <a:t>31</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406633">
                <a:tc>
                  <a:txBody>
                    <a:bodyPr/>
                    <a:lstStyle/>
                    <a:p>
                      <a:pPr>
                        <a:lnSpc>
                          <a:spcPct val="115000"/>
                        </a:lnSpc>
                        <a:spcAft>
                          <a:spcPts val="0"/>
                        </a:spcAft>
                      </a:pPr>
                      <a:r>
                        <a:rPr lang="en-ZA" sz="2000" dirty="0">
                          <a:latin typeface="+mn-lt"/>
                          <a:ea typeface="Times"/>
                          <a:cs typeface="Times New Roman"/>
                        </a:rPr>
                        <a:t>North West</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ZA" sz="2000">
                          <a:latin typeface="+mn-lt"/>
                          <a:ea typeface="Times"/>
                          <a:cs typeface="Times New Roman"/>
                        </a:rPr>
                        <a:t>168171</a:t>
                      </a:r>
                      <a:endParaRPr lang="en-ZA" sz="28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2000" dirty="0">
                          <a:latin typeface="+mn-lt"/>
                          <a:ea typeface="Times"/>
                          <a:cs typeface="Times New Roman"/>
                        </a:rPr>
                        <a:t>18</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06633">
                <a:tc>
                  <a:txBody>
                    <a:bodyPr/>
                    <a:lstStyle/>
                    <a:p>
                      <a:pPr>
                        <a:lnSpc>
                          <a:spcPct val="115000"/>
                        </a:lnSpc>
                        <a:spcAft>
                          <a:spcPts val="0"/>
                        </a:spcAft>
                      </a:pPr>
                      <a:r>
                        <a:rPr lang="en-ZA" sz="2000" dirty="0">
                          <a:latin typeface="+mn-lt"/>
                          <a:ea typeface="Times"/>
                          <a:cs typeface="Times New Roman"/>
                        </a:rPr>
                        <a:t>Gauteng</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ZA" sz="2000">
                          <a:latin typeface="+mn-lt"/>
                          <a:ea typeface="Times"/>
                          <a:cs typeface="Times New Roman"/>
                        </a:rPr>
                        <a:t>160530</a:t>
                      </a:r>
                      <a:endParaRPr lang="en-ZA" sz="28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2000" dirty="0">
                          <a:latin typeface="+mn-lt"/>
                          <a:ea typeface="Times"/>
                          <a:cs typeface="Times New Roman"/>
                        </a:rPr>
                        <a:t>17</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406633">
                <a:tc>
                  <a:txBody>
                    <a:bodyPr/>
                    <a:lstStyle/>
                    <a:p>
                      <a:pPr>
                        <a:lnSpc>
                          <a:spcPct val="115000"/>
                        </a:lnSpc>
                        <a:spcAft>
                          <a:spcPts val="0"/>
                        </a:spcAft>
                      </a:pPr>
                      <a:r>
                        <a:rPr lang="en-ZA" sz="2000" dirty="0">
                          <a:latin typeface="+mn-lt"/>
                          <a:ea typeface="Times"/>
                          <a:cs typeface="Times New Roman"/>
                        </a:rPr>
                        <a:t>Free State</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ZA" sz="2000">
                          <a:latin typeface="+mn-lt"/>
                          <a:ea typeface="Times"/>
                          <a:cs typeface="Times New Roman"/>
                        </a:rPr>
                        <a:t>112077</a:t>
                      </a:r>
                      <a:endParaRPr lang="en-ZA" sz="28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2000" dirty="0">
                          <a:latin typeface="+mn-lt"/>
                          <a:ea typeface="Times"/>
                          <a:cs typeface="Times New Roman"/>
                        </a:rPr>
                        <a:t>12</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406633">
                <a:tc>
                  <a:txBody>
                    <a:bodyPr/>
                    <a:lstStyle/>
                    <a:p>
                      <a:pPr>
                        <a:lnSpc>
                          <a:spcPct val="115000"/>
                        </a:lnSpc>
                        <a:spcAft>
                          <a:spcPts val="0"/>
                        </a:spcAft>
                      </a:pPr>
                      <a:r>
                        <a:rPr lang="en-ZA" sz="2000" dirty="0">
                          <a:latin typeface="+mn-lt"/>
                          <a:ea typeface="Times"/>
                          <a:cs typeface="Times New Roman"/>
                        </a:rPr>
                        <a:t>KwaZulu-Natal</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ZA" sz="2000">
                          <a:latin typeface="+mn-lt"/>
                          <a:ea typeface="Times"/>
                          <a:cs typeface="Times New Roman"/>
                        </a:rPr>
                        <a:t>92092</a:t>
                      </a:r>
                      <a:endParaRPr lang="en-ZA" sz="28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2000" dirty="0">
                          <a:latin typeface="+mn-lt"/>
                          <a:ea typeface="Times"/>
                          <a:cs typeface="Times New Roman"/>
                        </a:rPr>
                        <a:t>10</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406633">
                <a:tc>
                  <a:txBody>
                    <a:bodyPr/>
                    <a:lstStyle/>
                    <a:p>
                      <a:pPr>
                        <a:lnSpc>
                          <a:spcPct val="115000"/>
                        </a:lnSpc>
                        <a:spcAft>
                          <a:spcPts val="0"/>
                        </a:spcAft>
                      </a:pPr>
                      <a:r>
                        <a:rPr lang="en-ZA" sz="2000" dirty="0">
                          <a:latin typeface="+mn-lt"/>
                          <a:ea typeface="Times"/>
                          <a:cs typeface="Times New Roman"/>
                        </a:rPr>
                        <a:t>Limpopo</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ZA" sz="2000" dirty="0">
                          <a:latin typeface="+mn-lt"/>
                          <a:ea typeface="Times"/>
                          <a:cs typeface="Times New Roman"/>
                        </a:rPr>
                        <a:t>75527</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2000" dirty="0">
                          <a:latin typeface="+mn-lt"/>
                          <a:ea typeface="Times"/>
                          <a:cs typeface="Times New Roman"/>
                        </a:rPr>
                        <a:t>8</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406633">
                <a:tc>
                  <a:txBody>
                    <a:bodyPr/>
                    <a:lstStyle/>
                    <a:p>
                      <a:pPr>
                        <a:lnSpc>
                          <a:spcPct val="115000"/>
                        </a:lnSpc>
                        <a:spcAft>
                          <a:spcPts val="0"/>
                        </a:spcAft>
                      </a:pPr>
                      <a:r>
                        <a:rPr lang="en-ZA" sz="2000">
                          <a:latin typeface="+mn-lt"/>
                          <a:ea typeface="Times"/>
                          <a:cs typeface="Times New Roman"/>
                        </a:rPr>
                        <a:t>Mpumalanga</a:t>
                      </a:r>
                      <a:endParaRPr lang="en-ZA" sz="28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ZA" sz="2000" dirty="0">
                          <a:latin typeface="+mn-lt"/>
                          <a:ea typeface="Times"/>
                          <a:cs typeface="Times New Roman"/>
                        </a:rPr>
                        <a:t>27264</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2000" dirty="0">
                          <a:latin typeface="+mn-lt"/>
                          <a:ea typeface="Times"/>
                          <a:cs typeface="Times New Roman"/>
                        </a:rPr>
                        <a:t>3</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406633">
                <a:tc>
                  <a:txBody>
                    <a:bodyPr/>
                    <a:lstStyle/>
                    <a:p>
                      <a:pPr>
                        <a:lnSpc>
                          <a:spcPct val="115000"/>
                        </a:lnSpc>
                        <a:spcAft>
                          <a:spcPts val="0"/>
                        </a:spcAft>
                      </a:pPr>
                      <a:r>
                        <a:rPr lang="en-ZA" sz="2000">
                          <a:latin typeface="+mn-lt"/>
                          <a:ea typeface="Times"/>
                          <a:cs typeface="Times New Roman"/>
                        </a:rPr>
                        <a:t>Northern Cape</a:t>
                      </a:r>
                      <a:endParaRPr lang="en-ZA" sz="28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ZA" sz="2000" dirty="0">
                          <a:latin typeface="+mn-lt"/>
                          <a:ea typeface="Times"/>
                          <a:cs typeface="Times New Roman"/>
                        </a:rPr>
                        <a:t>4987</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2000" dirty="0">
                          <a:latin typeface="+mn-lt"/>
                          <a:ea typeface="Times"/>
                          <a:cs typeface="Times New Roman"/>
                        </a:rPr>
                        <a:t>1</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406633">
                <a:tc>
                  <a:txBody>
                    <a:bodyPr/>
                    <a:lstStyle/>
                    <a:p>
                      <a:pPr>
                        <a:lnSpc>
                          <a:spcPct val="115000"/>
                        </a:lnSpc>
                        <a:spcAft>
                          <a:spcPts val="0"/>
                        </a:spcAft>
                      </a:pPr>
                      <a:r>
                        <a:rPr lang="en-ZA" sz="2000">
                          <a:latin typeface="+mn-lt"/>
                          <a:ea typeface="Times"/>
                          <a:cs typeface="Times New Roman"/>
                        </a:rPr>
                        <a:t>Western Cape</a:t>
                      </a:r>
                      <a:endParaRPr lang="en-ZA" sz="28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n-ZA" sz="2000">
                          <a:latin typeface="+mn-lt"/>
                          <a:ea typeface="Times"/>
                          <a:cs typeface="Times New Roman"/>
                        </a:rPr>
                        <a:t>687</a:t>
                      </a:r>
                      <a:endParaRPr lang="en-ZA" sz="28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endParaRPr lang="en-ZA" sz="2000" dirty="0">
                        <a:latin typeface="+mn-lt"/>
                        <a:ea typeface="Times"/>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542178">
                <a:tc>
                  <a:txBody>
                    <a:bodyPr/>
                    <a:lstStyle/>
                    <a:p>
                      <a:pPr>
                        <a:lnSpc>
                          <a:spcPct val="115000"/>
                        </a:lnSpc>
                        <a:spcAft>
                          <a:spcPts val="0"/>
                        </a:spcAft>
                      </a:pPr>
                      <a:r>
                        <a:rPr lang="en-ZA" sz="2000" b="1" dirty="0">
                          <a:latin typeface="+mn-lt"/>
                          <a:ea typeface="Times"/>
                          <a:cs typeface="Times New Roman"/>
                        </a:rPr>
                        <a:t>Total</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a:lnSpc>
                          <a:spcPct val="115000"/>
                        </a:lnSpc>
                        <a:spcAft>
                          <a:spcPts val="0"/>
                        </a:spcAft>
                      </a:pPr>
                      <a:r>
                        <a:rPr lang="en-ZA" sz="2000" b="1" dirty="0">
                          <a:latin typeface="+mn-lt"/>
                          <a:ea typeface="Times"/>
                          <a:cs typeface="Times New Roman"/>
                        </a:rPr>
                        <a:t>922888</a:t>
                      </a: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ZA" sz="2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10"/>
                  </a:ext>
                </a:extLst>
              </a:tr>
            </a:tbl>
          </a:graphicData>
        </a:graphic>
      </p:graphicFrame>
      <p:sp>
        <p:nvSpPr>
          <p:cNvPr id="7" name="Slide Number Placeholder 6"/>
          <p:cNvSpPr>
            <a:spLocks noGrp="1"/>
          </p:cNvSpPr>
          <p:nvPr>
            <p:ph type="sldNum" sz="quarter" idx="12"/>
          </p:nvPr>
        </p:nvSpPr>
        <p:spPr/>
        <p:txBody>
          <a:bodyPr/>
          <a:lstStyle/>
          <a:p>
            <a:pPr>
              <a:defRPr/>
            </a:pPr>
            <a:fld id="{120F591F-81E4-42EF-8756-5EED8FEE08BC}" type="slidenum">
              <a:rPr lang="en-US" smtClean="0">
                <a:solidFill>
                  <a:prstClr val="white">
                    <a:tint val="75000"/>
                  </a:prstClr>
                </a:solidFill>
              </a:rPr>
              <a:pPr>
                <a:defRPr/>
              </a:pPr>
              <a:t>26</a:t>
            </a:fld>
            <a:endParaRPr lang="en-US">
              <a:solidFill>
                <a:prstClr val="white">
                  <a:tint val="75000"/>
                </a:prstClr>
              </a:solidFill>
            </a:endParaRPr>
          </a:p>
        </p:txBody>
      </p:sp>
      <p:sp>
        <p:nvSpPr>
          <p:cNvPr id="9" name="TextBox 8"/>
          <p:cNvSpPr txBox="1"/>
          <p:nvPr/>
        </p:nvSpPr>
        <p:spPr>
          <a:xfrm>
            <a:off x="3995936" y="6237312"/>
            <a:ext cx="1656184" cy="369332"/>
          </a:xfrm>
          <a:prstGeom prst="rect">
            <a:avLst/>
          </a:prstGeom>
          <a:noFill/>
        </p:spPr>
        <p:txBody>
          <a:bodyPr wrap="square" rtlCol="0">
            <a:spAutoFit/>
          </a:bodyPr>
          <a:lstStyle/>
          <a:p>
            <a:r>
              <a:rPr lang="en-US" dirty="0">
                <a:solidFill>
                  <a:prstClr val="black"/>
                </a:solidFill>
              </a:rPr>
              <a:t>Slide </a:t>
            </a:r>
            <a:fld id="{F49BFADA-2EF7-4DB1-B2C3-E1664E08B4D8}" type="slidenum">
              <a:rPr lang="en-US" smtClean="0">
                <a:solidFill>
                  <a:prstClr val="black"/>
                </a:solidFill>
              </a:rPr>
              <a:pPr/>
              <a:t>26</a:t>
            </a:fld>
            <a:endParaRPr lang="en-ZA" dirty="0">
              <a:solidFill>
                <a:prstClr val="black"/>
              </a:solidFill>
            </a:endParaRPr>
          </a:p>
        </p:txBody>
      </p:sp>
      <p:sp>
        <p:nvSpPr>
          <p:cNvPr id="6" name="TextBox 5"/>
          <p:cNvSpPr txBox="1"/>
          <p:nvPr/>
        </p:nvSpPr>
        <p:spPr>
          <a:xfrm>
            <a:off x="6732240" y="5949280"/>
            <a:ext cx="1440160" cy="369332"/>
          </a:xfrm>
          <a:prstGeom prst="rect">
            <a:avLst/>
          </a:prstGeom>
          <a:noFill/>
          <a:ln w="9525">
            <a:solidFill>
              <a:schemeClr val="tx1"/>
            </a:solidFill>
          </a:ln>
        </p:spPr>
        <p:txBody>
          <a:bodyPr wrap="square" rtlCol="0">
            <a:spAutoFit/>
          </a:bodyPr>
          <a:lstStyle/>
          <a:p>
            <a:r>
              <a:rPr lang="en-US" dirty="0">
                <a:solidFill>
                  <a:prstClr val="black"/>
                </a:solidFill>
              </a:rPr>
              <a:t>*</a:t>
            </a:r>
            <a:r>
              <a:rPr lang="en-US" dirty="0" err="1">
                <a:solidFill>
                  <a:prstClr val="black"/>
                </a:solidFill>
              </a:rPr>
              <a:t>TEBA</a:t>
            </a:r>
            <a:r>
              <a:rPr lang="en-US" dirty="0">
                <a:solidFill>
                  <a:prstClr val="black"/>
                </a:solidFill>
              </a:rPr>
              <a:t>  data</a:t>
            </a:r>
            <a:endParaRPr lang="en-ZA" dirty="0">
              <a:solidFill>
                <a:prstClr val="black"/>
              </a:solidFill>
            </a:endParaRPr>
          </a:p>
        </p:txBody>
      </p:sp>
    </p:spTree>
    <p:extLst>
      <p:ext uri="{BB962C8B-B14F-4D97-AF65-F5344CB8AC3E}">
        <p14:creationId xmlns:p14="http://schemas.microsoft.com/office/powerpoint/2010/main" xmlns="" val="1631711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251"/>
            <a:ext cx="7236296" cy="549886"/>
          </a:xfrm>
        </p:spPr>
        <p:txBody>
          <a:bodyPr/>
          <a:lstStyle/>
          <a:p>
            <a:r>
              <a:rPr lang="en-ZA" sz="2800" dirty="0">
                <a:solidFill>
                  <a:srgbClr val="FFFF00"/>
                </a:solidFill>
              </a:rPr>
              <a:t>*Country  &amp; </a:t>
            </a:r>
            <a:r>
              <a:rPr lang="en-ZA" sz="2800" baseline="30000" dirty="0">
                <a:solidFill>
                  <a:srgbClr val="FFFF00"/>
                </a:solidFill>
              </a:rPr>
              <a:t>#</a:t>
            </a:r>
            <a:r>
              <a:rPr lang="en-ZA" sz="2800" dirty="0">
                <a:solidFill>
                  <a:srgbClr val="FFFF00"/>
                </a:solidFill>
              </a:rPr>
              <a:t>Disease Burden in Ex-Mineworkers (30 years)</a:t>
            </a:r>
          </a:p>
        </p:txBody>
      </p:sp>
      <p:sp>
        <p:nvSpPr>
          <p:cNvPr id="7" name="Slide Number Placeholder 6"/>
          <p:cNvSpPr>
            <a:spLocks noGrp="1"/>
          </p:cNvSpPr>
          <p:nvPr>
            <p:ph type="sldNum" sz="quarter" idx="12"/>
          </p:nvPr>
        </p:nvSpPr>
        <p:spPr/>
        <p:txBody>
          <a:bodyPr/>
          <a:lstStyle/>
          <a:p>
            <a:pPr>
              <a:defRPr/>
            </a:pPr>
            <a:fld id="{120F591F-81E4-42EF-8756-5EED8FEE08BC}" type="slidenum">
              <a:rPr lang="en-US" smtClean="0">
                <a:solidFill>
                  <a:prstClr val="white">
                    <a:tint val="75000"/>
                  </a:prstClr>
                </a:solidFill>
              </a:rPr>
              <a:pPr>
                <a:defRPr/>
              </a:pPr>
              <a:t>27</a:t>
            </a:fld>
            <a:endParaRPr lang="en-US" dirty="0">
              <a:solidFill>
                <a:prstClr val="white">
                  <a:tint val="75000"/>
                </a:prstClr>
              </a:solidFill>
            </a:endParaRPr>
          </a:p>
        </p:txBody>
      </p:sp>
      <p:graphicFrame>
        <p:nvGraphicFramePr>
          <p:cNvPr id="4" name="Table 3"/>
          <p:cNvGraphicFramePr>
            <a:graphicFrameLocks noGrp="1"/>
          </p:cNvGraphicFramePr>
          <p:nvPr/>
        </p:nvGraphicFramePr>
        <p:xfrm>
          <a:off x="399401" y="1228838"/>
          <a:ext cx="3380511" cy="4269115"/>
        </p:xfrm>
        <a:graphic>
          <a:graphicData uri="http://schemas.openxmlformats.org/drawingml/2006/table">
            <a:tbl>
              <a:tblPr/>
              <a:tblGrid>
                <a:gridCol w="1458173">
                  <a:extLst>
                    <a:ext uri="{9D8B030D-6E8A-4147-A177-3AD203B41FA5}">
                      <a16:colId xmlns:a16="http://schemas.microsoft.com/office/drawing/2014/main" xmlns="" val="20000"/>
                    </a:ext>
                  </a:extLst>
                </a:gridCol>
                <a:gridCol w="1178613">
                  <a:extLst>
                    <a:ext uri="{9D8B030D-6E8A-4147-A177-3AD203B41FA5}">
                      <a16:colId xmlns:a16="http://schemas.microsoft.com/office/drawing/2014/main" xmlns="" val="20006"/>
                    </a:ext>
                  </a:extLst>
                </a:gridCol>
                <a:gridCol w="743725">
                  <a:extLst>
                    <a:ext uri="{9D8B030D-6E8A-4147-A177-3AD203B41FA5}">
                      <a16:colId xmlns:a16="http://schemas.microsoft.com/office/drawing/2014/main" xmlns="" val="20007"/>
                    </a:ext>
                  </a:extLst>
                </a:gridCol>
              </a:tblGrid>
              <a:tr h="318423">
                <a:tc>
                  <a:txBody>
                    <a:bodyPr/>
                    <a:lstStyle/>
                    <a:p>
                      <a:pPr algn="ctr">
                        <a:lnSpc>
                          <a:spcPct val="115000"/>
                        </a:lnSpc>
                        <a:spcAft>
                          <a:spcPts val="0"/>
                        </a:spcAft>
                      </a:pPr>
                      <a:r>
                        <a:rPr lang="en-ZA" sz="1600" b="1" dirty="0">
                          <a:solidFill>
                            <a:schemeClr val="bg1"/>
                          </a:solidFill>
                          <a:latin typeface="+mn-lt"/>
                          <a:ea typeface="Times"/>
                          <a:cs typeface="Times New Roman"/>
                        </a:rPr>
                        <a:t>Country</a:t>
                      </a:r>
                      <a:endParaRPr lang="en-ZA" sz="2000" b="1" dirty="0">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n-ZA" sz="1600" b="1" dirty="0">
                          <a:solidFill>
                            <a:schemeClr val="bg1"/>
                          </a:solidFill>
                          <a:latin typeface="+mn-lt"/>
                          <a:ea typeface="Times"/>
                          <a:cs typeface="Times New Roman"/>
                        </a:rPr>
                        <a:t>Total </a:t>
                      </a:r>
                      <a:endParaRPr lang="en-ZA" sz="2000" b="1" dirty="0">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n-ZA" sz="1800" b="1" dirty="0">
                          <a:solidFill>
                            <a:schemeClr val="bg1"/>
                          </a:solidFill>
                          <a:latin typeface="+mn-lt"/>
                          <a:ea typeface="Times"/>
                          <a:cs typeface="Times New Roman"/>
                        </a:rPr>
                        <a:t>%</a:t>
                      </a:r>
                      <a:endParaRPr lang="en-ZA" sz="2400" b="1" dirty="0">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00"/>
                  </a:ext>
                </a:extLst>
              </a:tr>
              <a:tr h="494720">
                <a:tc>
                  <a:txBody>
                    <a:bodyPr/>
                    <a:lstStyle/>
                    <a:p>
                      <a:pPr>
                        <a:lnSpc>
                          <a:spcPct val="115000"/>
                        </a:lnSpc>
                        <a:spcAft>
                          <a:spcPts val="0"/>
                        </a:spcAft>
                      </a:pPr>
                      <a:r>
                        <a:rPr lang="en-ZA" sz="1800" b="1" dirty="0">
                          <a:latin typeface="+mn-lt"/>
                          <a:ea typeface="Times"/>
                          <a:cs typeface="Times New Roman"/>
                        </a:rPr>
                        <a:t>South Africa</a:t>
                      </a:r>
                      <a:endParaRPr lang="en-ZA" sz="24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ZA" sz="1800" b="1" dirty="0">
                          <a:latin typeface="+mn-lt"/>
                          <a:ea typeface="Times"/>
                          <a:cs typeface="Times New Roman"/>
                        </a:rPr>
                        <a:t>1 189 515</a:t>
                      </a:r>
                      <a:endParaRPr lang="en-ZA" sz="24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ZA" sz="1800" b="1" i="0" u="none" strike="noStrike" dirty="0">
                          <a:solidFill>
                            <a:srgbClr val="000000"/>
                          </a:solidFill>
                          <a:effectLst/>
                          <a:latin typeface="Calibri" panose="020F0502020204030204" pitchFamily="34" charset="0"/>
                        </a:rPr>
                        <a:t>73%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494720">
                <a:tc>
                  <a:txBody>
                    <a:bodyPr/>
                    <a:lstStyle/>
                    <a:p>
                      <a:pPr>
                        <a:lnSpc>
                          <a:spcPct val="115000"/>
                        </a:lnSpc>
                        <a:spcAft>
                          <a:spcPts val="0"/>
                        </a:spcAft>
                      </a:pPr>
                      <a:r>
                        <a:rPr lang="en-ZA" sz="1800" b="1" dirty="0">
                          <a:latin typeface="+mn-lt"/>
                          <a:ea typeface="Times"/>
                          <a:cs typeface="Times New Roman"/>
                        </a:rPr>
                        <a:t>Lesotho</a:t>
                      </a:r>
                      <a:endParaRPr lang="en-ZA" sz="24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ZA" sz="1800" b="1" dirty="0">
                          <a:effectLst/>
                          <a:latin typeface="+mn-lt"/>
                        </a:rPr>
                        <a:t>191 225</a:t>
                      </a:r>
                      <a:endParaRPr lang="en-ZA" sz="18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ZA" sz="1800" b="1" i="0" u="none" strike="noStrike" dirty="0">
                          <a:solidFill>
                            <a:srgbClr val="000000"/>
                          </a:solidFill>
                          <a:effectLst/>
                          <a:latin typeface="Calibri" panose="020F0502020204030204" pitchFamily="34" charset="0"/>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87652">
                <a:tc>
                  <a:txBody>
                    <a:bodyPr/>
                    <a:lstStyle/>
                    <a:p>
                      <a:pPr>
                        <a:lnSpc>
                          <a:spcPct val="115000"/>
                        </a:lnSpc>
                        <a:spcAft>
                          <a:spcPts val="0"/>
                        </a:spcAft>
                      </a:pPr>
                      <a:r>
                        <a:rPr lang="en-ZA" sz="1800" b="1" dirty="0">
                          <a:latin typeface="+mn-lt"/>
                          <a:ea typeface="Times"/>
                          <a:cs typeface="Times New Roman"/>
                        </a:rPr>
                        <a:t>Mozambique</a:t>
                      </a:r>
                      <a:endParaRPr lang="en-ZA" sz="24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ZA" sz="1800" b="1" dirty="0">
                          <a:effectLst/>
                          <a:latin typeface="+mn-lt"/>
                        </a:rPr>
                        <a:t>152 091</a:t>
                      </a:r>
                      <a:endParaRPr lang="en-ZA" sz="18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ZA" sz="1800" b="1" i="0" u="none" strike="noStrike" dirty="0">
                          <a:solidFill>
                            <a:srgbClr val="000000"/>
                          </a:solidFill>
                          <a:effectLst/>
                          <a:latin typeface="Calibri" panose="020F0502020204030204" pitchFamily="34"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494720">
                <a:tc>
                  <a:txBody>
                    <a:bodyPr/>
                    <a:lstStyle/>
                    <a:p>
                      <a:pPr>
                        <a:lnSpc>
                          <a:spcPct val="115000"/>
                        </a:lnSpc>
                        <a:spcAft>
                          <a:spcPts val="0"/>
                        </a:spcAft>
                      </a:pPr>
                      <a:r>
                        <a:rPr lang="en-ZA" sz="1800" b="1" dirty="0">
                          <a:latin typeface="+mn-lt"/>
                          <a:ea typeface="Times"/>
                          <a:cs typeface="Times New Roman"/>
                        </a:rPr>
                        <a:t>Swaziland</a:t>
                      </a:r>
                      <a:endParaRPr lang="en-ZA" sz="24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ZA" sz="1800" b="1" dirty="0">
                          <a:effectLst/>
                          <a:latin typeface="+mn-lt"/>
                        </a:rPr>
                        <a:t>31 958</a:t>
                      </a:r>
                      <a:endParaRPr lang="en-ZA" sz="18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ZA" sz="1800" b="1"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771639838"/>
                  </a:ext>
                </a:extLst>
              </a:tr>
              <a:tr h="494720">
                <a:tc>
                  <a:txBody>
                    <a:bodyPr/>
                    <a:lstStyle/>
                    <a:p>
                      <a:pPr>
                        <a:lnSpc>
                          <a:spcPct val="115000"/>
                        </a:lnSpc>
                        <a:spcAft>
                          <a:spcPts val="0"/>
                        </a:spcAft>
                      </a:pPr>
                      <a:r>
                        <a:rPr lang="en-ZA" sz="1800" b="1" dirty="0">
                          <a:latin typeface="+mn-lt"/>
                          <a:ea typeface="Times"/>
                          <a:cs typeface="Times New Roman"/>
                        </a:rPr>
                        <a:t>Malawi</a:t>
                      </a:r>
                      <a:endParaRPr lang="en-ZA" sz="24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ZA" sz="1800" b="1" dirty="0">
                          <a:effectLst/>
                          <a:latin typeface="+mn-lt"/>
                        </a:rPr>
                        <a:t>29 741</a:t>
                      </a:r>
                      <a:endParaRPr lang="en-ZA" sz="18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ZA" sz="1800" b="1"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494720">
                <a:tc>
                  <a:txBody>
                    <a:bodyPr/>
                    <a:lstStyle/>
                    <a:p>
                      <a:pPr>
                        <a:lnSpc>
                          <a:spcPct val="115000"/>
                        </a:lnSpc>
                        <a:spcAft>
                          <a:spcPts val="0"/>
                        </a:spcAft>
                      </a:pPr>
                      <a:r>
                        <a:rPr lang="en-ZA" sz="1800" b="1" dirty="0">
                          <a:latin typeface="+mn-lt"/>
                          <a:ea typeface="Times"/>
                          <a:cs typeface="Times New Roman"/>
                        </a:rPr>
                        <a:t>Botswana</a:t>
                      </a:r>
                      <a:endParaRPr lang="en-ZA" sz="24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ZA" sz="1800" b="1" dirty="0">
                          <a:effectLst/>
                          <a:latin typeface="+mn-lt"/>
                        </a:rPr>
                        <a:t>29 224</a:t>
                      </a:r>
                      <a:endParaRPr lang="en-ZA" sz="18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ZA" sz="1800" b="1"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494720">
                <a:tc>
                  <a:txBody>
                    <a:bodyPr/>
                    <a:lstStyle/>
                    <a:p>
                      <a:pPr>
                        <a:lnSpc>
                          <a:spcPct val="115000"/>
                        </a:lnSpc>
                        <a:spcAft>
                          <a:spcPts val="0"/>
                        </a:spcAft>
                      </a:pPr>
                      <a:r>
                        <a:rPr lang="en-ZA" sz="1800" b="1" dirty="0">
                          <a:latin typeface="+mn-lt"/>
                          <a:ea typeface="Times"/>
                          <a:cs typeface="Times New Roman"/>
                        </a:rPr>
                        <a:t>Other</a:t>
                      </a:r>
                      <a:endParaRPr lang="en-ZA" sz="24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n-ZA" sz="1800" b="1" dirty="0">
                          <a:latin typeface="+mn-lt"/>
                          <a:ea typeface="Times"/>
                          <a:cs typeface="Times New Roman"/>
                        </a:rPr>
                        <a:t>1 184</a:t>
                      </a:r>
                      <a:endParaRPr lang="en-ZA" sz="24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ZA" sz="1800" b="1" i="0" u="none" strike="noStrike" dirty="0">
                          <a:solidFill>
                            <a:srgbClr val="000000"/>
                          </a:solidFill>
                          <a:effectLst/>
                          <a:latin typeface="Calibri" panose="020F0502020204030204" pitchFamily="34" charset="0"/>
                        </a:rPr>
                        <a:t>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7"/>
                  </a:ext>
                </a:extLst>
              </a:tr>
              <a:tr h="494720">
                <a:tc>
                  <a:txBody>
                    <a:bodyPr/>
                    <a:lstStyle/>
                    <a:p>
                      <a:pPr>
                        <a:lnSpc>
                          <a:spcPct val="115000"/>
                        </a:lnSpc>
                        <a:spcAft>
                          <a:spcPts val="0"/>
                        </a:spcAft>
                      </a:pPr>
                      <a:r>
                        <a:rPr lang="en-ZA" sz="1800" b="1" dirty="0">
                          <a:latin typeface="+mn-lt"/>
                          <a:ea typeface="Times"/>
                          <a:cs typeface="Times New Roman"/>
                        </a:rPr>
                        <a:t>Total</a:t>
                      </a:r>
                      <a:endParaRPr lang="en-ZA" sz="2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ZA" sz="1800" b="1" dirty="0">
                          <a:latin typeface="+mn-lt"/>
                          <a:ea typeface="Times"/>
                          <a:cs typeface="Times New Roman"/>
                        </a:rPr>
                        <a:t>1 624 938</a:t>
                      </a:r>
                      <a:endParaRPr lang="en-ZA" sz="2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en-ZA" sz="1800" b="1" dirty="0">
                        <a:latin typeface="+mn-lt"/>
                        <a:ea typeface="Times"/>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8"/>
                  </a:ext>
                </a:extLst>
              </a:tr>
            </a:tbl>
          </a:graphicData>
        </a:graphic>
      </p:graphicFrame>
      <p:sp>
        <p:nvSpPr>
          <p:cNvPr id="8" name="TextBox 7"/>
          <p:cNvSpPr txBox="1"/>
          <p:nvPr/>
        </p:nvSpPr>
        <p:spPr>
          <a:xfrm>
            <a:off x="3779912" y="6237312"/>
            <a:ext cx="1512168" cy="369332"/>
          </a:xfrm>
          <a:prstGeom prst="rect">
            <a:avLst/>
          </a:prstGeom>
          <a:noFill/>
        </p:spPr>
        <p:txBody>
          <a:bodyPr wrap="square" rtlCol="0">
            <a:spAutoFit/>
          </a:bodyPr>
          <a:lstStyle/>
          <a:p>
            <a:r>
              <a:rPr lang="en-US" dirty="0">
                <a:solidFill>
                  <a:prstClr val="black"/>
                </a:solidFill>
              </a:rPr>
              <a:t>Slide </a:t>
            </a:r>
            <a:fld id="{A6E0F8C7-FEDE-4282-A516-59A63A4567FA}" type="slidenum">
              <a:rPr lang="en-US" smtClean="0">
                <a:solidFill>
                  <a:prstClr val="black"/>
                </a:solidFill>
              </a:rPr>
              <a:pPr/>
              <a:t>27</a:t>
            </a:fld>
            <a:endParaRPr lang="en-ZA" dirty="0">
              <a:solidFill>
                <a:prstClr val="black"/>
              </a:solidFill>
            </a:endParaRPr>
          </a:p>
        </p:txBody>
      </p:sp>
      <p:sp>
        <p:nvSpPr>
          <p:cNvPr id="6" name="TextBox 5"/>
          <p:cNvSpPr txBox="1"/>
          <p:nvPr/>
        </p:nvSpPr>
        <p:spPr>
          <a:xfrm>
            <a:off x="5652120" y="5284456"/>
            <a:ext cx="3011335" cy="646331"/>
          </a:xfrm>
          <a:prstGeom prst="rect">
            <a:avLst/>
          </a:prstGeom>
          <a:noFill/>
          <a:ln w="9525">
            <a:solidFill>
              <a:srgbClr val="FF0000"/>
            </a:solidFill>
          </a:ln>
        </p:spPr>
        <p:txBody>
          <a:bodyPr wrap="square" rtlCol="0">
            <a:spAutoFit/>
          </a:bodyPr>
          <a:lstStyle/>
          <a:p>
            <a:r>
              <a:rPr lang="en-US" dirty="0">
                <a:solidFill>
                  <a:prstClr val="black"/>
                </a:solidFill>
              </a:rPr>
              <a:t>*TEBA data; Ehrlich. 2017</a:t>
            </a:r>
            <a:br>
              <a:rPr lang="en-US" dirty="0">
                <a:solidFill>
                  <a:prstClr val="black"/>
                </a:solidFill>
              </a:rPr>
            </a:br>
            <a:r>
              <a:rPr lang="en-US" baseline="30000" dirty="0">
                <a:solidFill>
                  <a:prstClr val="black"/>
                </a:solidFill>
              </a:rPr>
              <a:t>#</a:t>
            </a:r>
            <a:r>
              <a:rPr lang="en-US" dirty="0">
                <a:solidFill>
                  <a:prstClr val="black"/>
                </a:solidFill>
              </a:rPr>
              <a:t> Compensation Fund </a:t>
            </a:r>
            <a:endParaRPr lang="en-ZA" dirty="0">
              <a:solidFill>
                <a:prstClr val="black"/>
              </a:solidFill>
            </a:endParaRPr>
          </a:p>
        </p:txBody>
      </p:sp>
      <p:graphicFrame>
        <p:nvGraphicFramePr>
          <p:cNvPr id="9" name="Table 8"/>
          <p:cNvGraphicFramePr>
            <a:graphicFrameLocks noGrp="1"/>
          </p:cNvGraphicFramePr>
          <p:nvPr>
            <p:extLst>
              <p:ext uri="{D42A27DB-BD31-4B8C-83A1-F6EECF244321}">
                <p14:modId xmlns:p14="http://schemas.microsoft.com/office/powerpoint/2010/main" xmlns="" val="2442036271"/>
              </p:ext>
            </p:extLst>
          </p:nvPr>
        </p:nvGraphicFramePr>
        <p:xfrm>
          <a:off x="4067944" y="1459131"/>
          <a:ext cx="4320480" cy="2590306"/>
        </p:xfrm>
        <a:graphic>
          <a:graphicData uri="http://schemas.openxmlformats.org/drawingml/2006/table">
            <a:tbl>
              <a:tblPr/>
              <a:tblGrid>
                <a:gridCol w="2784310">
                  <a:extLst>
                    <a:ext uri="{9D8B030D-6E8A-4147-A177-3AD203B41FA5}">
                      <a16:colId xmlns:a16="http://schemas.microsoft.com/office/drawing/2014/main" xmlns="" val="20000"/>
                    </a:ext>
                  </a:extLst>
                </a:gridCol>
                <a:gridCol w="1536170">
                  <a:extLst>
                    <a:ext uri="{9D8B030D-6E8A-4147-A177-3AD203B41FA5}">
                      <a16:colId xmlns:a16="http://schemas.microsoft.com/office/drawing/2014/main" xmlns="" val="20003"/>
                    </a:ext>
                  </a:extLst>
                </a:gridCol>
              </a:tblGrid>
              <a:tr h="558165">
                <a:tc>
                  <a:txBody>
                    <a:bodyPr/>
                    <a:lstStyle/>
                    <a:p>
                      <a:pPr algn="ctr" fontAlgn="b"/>
                      <a:r>
                        <a:rPr lang="en-ZA" sz="1800" b="1" i="0" u="none" strike="noStrike" dirty="0">
                          <a:solidFill>
                            <a:schemeClr val="bg1"/>
                          </a:solidFill>
                          <a:latin typeface="Calibri"/>
                        </a:rPr>
                        <a:t>Compensable Disease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ZA" sz="1800" b="1" i="0" u="none" strike="noStrike" dirty="0">
                          <a:solidFill>
                            <a:schemeClr val="bg1"/>
                          </a:solidFill>
                          <a:latin typeface="Calibri"/>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00"/>
                  </a:ext>
                </a:extLst>
              </a:tr>
              <a:tr h="363077">
                <a:tc>
                  <a:txBody>
                    <a:bodyPr/>
                    <a:lstStyle/>
                    <a:p>
                      <a:pPr algn="l" fontAlgn="b"/>
                      <a:r>
                        <a:rPr lang="en-US" sz="2000" b="1" i="0" u="none" strike="noStrike" dirty="0">
                          <a:solidFill>
                            <a:srgbClr val="000000"/>
                          </a:solidFill>
                          <a:effectLst/>
                          <a:latin typeface="Calibri" panose="020F0502020204030204" pitchFamily="34" charset="0"/>
                        </a:rPr>
                        <a:t>Silicosis</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33 045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28547">
                <a:tc>
                  <a:txBody>
                    <a:bodyPr/>
                    <a:lstStyle/>
                    <a:p>
                      <a:pPr algn="l" fontAlgn="b"/>
                      <a:r>
                        <a:rPr lang="en-US" sz="2000" b="1" i="0" u="none" strike="noStrike" dirty="0">
                          <a:solidFill>
                            <a:srgbClr val="000000"/>
                          </a:solidFill>
                          <a:effectLst/>
                          <a:latin typeface="Calibri" panose="020F0502020204030204" pitchFamily="34" charset="0"/>
                        </a:rPr>
                        <a:t>Tuberculosis</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rgbClr val="000000"/>
                          </a:solidFill>
                          <a:effectLst/>
                          <a:latin typeface="Calibri" panose="020F0502020204030204" pitchFamily="34" charset="0"/>
                        </a:rPr>
                        <a:t>108 883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2"/>
                  </a:ext>
                </a:extLst>
              </a:tr>
              <a:tr h="363077">
                <a:tc>
                  <a:txBody>
                    <a:bodyPr/>
                    <a:lstStyle/>
                    <a:p>
                      <a:pPr algn="l" fontAlgn="b"/>
                      <a:r>
                        <a:rPr lang="en-US" sz="2000" b="1" i="0" u="none" strike="noStrike" dirty="0">
                          <a:solidFill>
                            <a:srgbClr val="000000"/>
                          </a:solidFill>
                          <a:effectLst/>
                          <a:latin typeface="Calibri" panose="020F0502020204030204" pitchFamily="34" charset="0"/>
                        </a:rPr>
                        <a:t>Asbestos Related Diseases</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13 688</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04671">
                <a:tc>
                  <a:txBody>
                    <a:bodyPr/>
                    <a:lstStyle/>
                    <a:p>
                      <a:pPr algn="l" fontAlgn="b"/>
                      <a:r>
                        <a:rPr lang="en-US" sz="2000" b="1" i="0" u="none" strike="noStrike" dirty="0">
                          <a:solidFill>
                            <a:srgbClr val="000000"/>
                          </a:solidFill>
                          <a:effectLst/>
                          <a:latin typeface="Calibri" panose="020F0502020204030204" pitchFamily="34" charset="0"/>
                        </a:rPr>
                        <a:t>Obstructive Airways Disease</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5 084</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63077">
                <a:tc>
                  <a:txBody>
                    <a:bodyPr/>
                    <a:lstStyle/>
                    <a:p>
                      <a:pPr algn="l" fontAlgn="b"/>
                      <a:r>
                        <a:rPr lang="en-US" sz="2000" b="1" i="0" u="none" strike="noStrike" dirty="0">
                          <a:solidFill>
                            <a:srgbClr val="000000"/>
                          </a:solidFill>
                          <a:effectLst/>
                          <a:latin typeface="Calibri" panose="020F0502020204030204" pitchFamily="34" charset="0"/>
                        </a:rPr>
                        <a:t>Pneumoconiosis</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10 914</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3308859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lstStyle/>
          <a:p>
            <a:r>
              <a:rPr lang="en-ZA" dirty="0">
                <a:solidFill>
                  <a:srgbClr val="FFFF00"/>
                </a:solidFill>
                <a:latin typeface="Calibri" panose="020F0502020204030204" pitchFamily="34" charset="0"/>
                <a:cs typeface="Calibri" panose="020F0502020204030204" pitchFamily="34" charset="0"/>
              </a:rPr>
              <a:t>Australia:</a:t>
            </a:r>
            <a:br>
              <a:rPr lang="en-ZA" dirty="0">
                <a:solidFill>
                  <a:srgbClr val="FFFF00"/>
                </a:solidFill>
                <a:latin typeface="Calibri" panose="020F0502020204030204" pitchFamily="34" charset="0"/>
                <a:cs typeface="Calibri" panose="020F0502020204030204" pitchFamily="34" charset="0"/>
              </a:rPr>
            </a:br>
            <a:r>
              <a:rPr lang="en-ZA" dirty="0">
                <a:solidFill>
                  <a:srgbClr val="FFFF00"/>
                </a:solidFill>
                <a:latin typeface="Calibri" panose="020F0502020204030204" pitchFamily="34" charset="0"/>
                <a:cs typeface="Calibri" panose="020F0502020204030204" pitchFamily="34" charset="0"/>
              </a:rPr>
              <a:t>Senate Enquiry – Black Lung (2016)</a:t>
            </a:r>
          </a:p>
        </p:txBody>
      </p:sp>
      <p:sp>
        <p:nvSpPr>
          <p:cNvPr id="3" name="Rectangle 2"/>
          <p:cNvSpPr/>
          <p:nvPr/>
        </p:nvSpPr>
        <p:spPr>
          <a:xfrm>
            <a:off x="755576" y="2132856"/>
            <a:ext cx="4572000" cy="3970318"/>
          </a:xfrm>
          <a:prstGeom prst="rect">
            <a:avLst/>
          </a:prstGeom>
          <a:solidFill>
            <a:schemeClr val="tx2">
              <a:lumMod val="75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a:ea typeface="+mn-ea"/>
                <a:cs typeface="Arial"/>
              </a:rPr>
              <a:t>The Senate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a:ea typeface="+mn-ea"/>
                <a:cs typeface="Arial"/>
              </a:rPr>
              <a:t>Select Committee on 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a:ea typeface="+mn-ea"/>
                <a:cs typeface="Arial"/>
              </a:rPr>
              <a:t>Fifth interim report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a:ea typeface="+mn-ea"/>
                <a:cs typeface="Arial"/>
              </a:rPr>
              <a:t>Black Lung: "It has buggered my life"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FFFFFF"/>
                </a:solidFill>
                <a:effectLst/>
                <a:uLnTx/>
                <a:uFillTx/>
                <a:latin typeface="Arial"/>
                <a:ea typeface="+mn-ea"/>
                <a:cs typeface="Arial"/>
              </a:rPr>
              <a:t>April 2016 </a:t>
            </a:r>
          </a:p>
        </p:txBody>
      </p:sp>
      <p:sp>
        <p:nvSpPr>
          <p:cNvPr id="4" name="TextBox 3"/>
          <p:cNvSpPr txBox="1"/>
          <p:nvPr/>
        </p:nvSpPr>
        <p:spPr>
          <a:xfrm>
            <a:off x="6228184" y="4797152"/>
            <a:ext cx="2468960" cy="923330"/>
          </a:xfrm>
          <a:prstGeom prst="rect">
            <a:avLst/>
          </a:prstGeom>
          <a:no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FF00"/>
                </a:solidFill>
                <a:effectLst/>
                <a:uLnTx/>
                <a:uFillTx/>
                <a:latin typeface="Arial"/>
                <a:ea typeface="+mn-ea"/>
                <a:cs typeface="Arial"/>
              </a:rPr>
              <a:t>18 PERSONS WITH COAL WORKERS PNEUMOCONIOSIS</a:t>
            </a:r>
          </a:p>
        </p:txBody>
      </p:sp>
      <p:sp>
        <p:nvSpPr>
          <p:cNvPr id="5" name="TextBox 4">
            <a:extLst>
              <a:ext uri="{FF2B5EF4-FFF2-40B4-BE49-F238E27FC236}">
                <a16:creationId xmlns:a16="http://schemas.microsoft.com/office/drawing/2014/main" xmlns="" id="{3B745024-6613-4F3A-9E43-B35A9882A0E1}"/>
              </a:ext>
            </a:extLst>
          </p:cNvPr>
          <p:cNvSpPr txBox="1"/>
          <p:nvPr/>
        </p:nvSpPr>
        <p:spPr>
          <a:xfrm>
            <a:off x="4499992" y="6237312"/>
            <a:ext cx="1080120" cy="369332"/>
          </a:xfrm>
          <a:prstGeom prst="rect">
            <a:avLst/>
          </a:prstGeom>
          <a:noFill/>
        </p:spPr>
        <p:txBody>
          <a:bodyPr wrap="square" rtlCol="0">
            <a:spAutoFit/>
          </a:bodyPr>
          <a:lstStyle/>
          <a:p>
            <a:r>
              <a:rPr lang="en-US" dirty="0"/>
              <a:t>Slide </a:t>
            </a:r>
            <a:fld id="{F89E6E47-2815-435A-AD41-7DBB75361A14}" type="slidenum">
              <a:rPr lang="en-US" smtClean="0"/>
              <a:pPr/>
              <a:t>28</a:t>
            </a:fld>
            <a:endParaRPr lang="en-ZA" dirty="0"/>
          </a:p>
        </p:txBody>
      </p:sp>
    </p:spTree>
    <p:extLst>
      <p:ext uri="{BB962C8B-B14F-4D97-AF65-F5344CB8AC3E}">
        <p14:creationId xmlns:p14="http://schemas.microsoft.com/office/powerpoint/2010/main" xmlns="" val="1085443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34546"/>
            <a:ext cx="6858048" cy="634573"/>
          </a:xfrm>
        </p:spPr>
        <p:txBody>
          <a:bodyPr/>
          <a:lstStyle/>
          <a:p>
            <a:r>
              <a:rPr lang="en-ZA" sz="2800" dirty="0">
                <a:solidFill>
                  <a:srgbClr val="FFFF00"/>
                </a:solidFill>
                <a:latin typeface="Calibri" pitchFamily="34" charset="0"/>
              </a:rPr>
              <a:t>Occupational Exposure Limits for Silica (OEL)</a:t>
            </a:r>
            <a:endParaRPr lang="en-US" sz="2800" dirty="0">
              <a:solidFill>
                <a:srgbClr val="FFFF00"/>
              </a:solidFill>
              <a:latin typeface="Calibri"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834104350"/>
              </p:ext>
            </p:extLst>
          </p:nvPr>
        </p:nvGraphicFramePr>
        <p:xfrm>
          <a:off x="683568" y="1140947"/>
          <a:ext cx="7560840" cy="4576105"/>
        </p:xfrm>
        <a:graphic>
          <a:graphicData uri="http://schemas.openxmlformats.org/drawingml/2006/table">
            <a:tbl>
              <a:tblPr firstRow="1" bandRow="1">
                <a:tableStyleId>{5C22544A-7EE6-4342-B048-85BDC9FD1C3A}</a:tableStyleId>
              </a:tblPr>
              <a:tblGrid>
                <a:gridCol w="4536504">
                  <a:extLst>
                    <a:ext uri="{9D8B030D-6E8A-4147-A177-3AD203B41FA5}">
                      <a16:colId xmlns:a16="http://schemas.microsoft.com/office/drawing/2014/main" xmlns="" val="20000"/>
                    </a:ext>
                  </a:extLst>
                </a:gridCol>
                <a:gridCol w="3024336">
                  <a:extLst>
                    <a:ext uri="{9D8B030D-6E8A-4147-A177-3AD203B41FA5}">
                      <a16:colId xmlns:a16="http://schemas.microsoft.com/office/drawing/2014/main" xmlns="" val="20001"/>
                    </a:ext>
                  </a:extLst>
                </a:gridCol>
              </a:tblGrid>
              <a:tr h="557178">
                <a:tc>
                  <a:txBody>
                    <a:bodyPr/>
                    <a:lstStyle/>
                    <a:p>
                      <a:pPr algn="ctr"/>
                      <a:r>
                        <a:rPr lang="en-ZA" sz="2000" baseline="0" dirty="0"/>
                        <a:t>Country / Province</a:t>
                      </a:r>
                      <a:r>
                        <a:rPr lang="en-ZA" sz="2000" baseline="30000" dirty="0"/>
                        <a:t>#</a:t>
                      </a:r>
                      <a:endParaRPr lang="en-US" sz="2000" dirty="0"/>
                    </a:p>
                  </a:txBody>
                  <a:tcPr>
                    <a:solidFill>
                      <a:srgbClr val="FF0000"/>
                    </a:solidFill>
                  </a:tcPr>
                </a:tc>
                <a:tc>
                  <a:txBody>
                    <a:bodyPr/>
                    <a:lstStyle/>
                    <a:p>
                      <a:pPr algn="ctr"/>
                      <a:r>
                        <a:rPr lang="en-ZA" sz="2000" dirty="0"/>
                        <a:t>OEL (mg / m</a:t>
                      </a:r>
                      <a:r>
                        <a:rPr lang="en-ZA" sz="2000" baseline="30000" dirty="0"/>
                        <a:t>3</a:t>
                      </a:r>
                      <a:r>
                        <a:rPr lang="en-ZA" sz="2000" baseline="0" dirty="0"/>
                        <a:t>)</a:t>
                      </a:r>
                      <a:endParaRPr lang="en-US" sz="2000" dirty="0"/>
                    </a:p>
                  </a:txBody>
                  <a:tcPr>
                    <a:solidFill>
                      <a:srgbClr val="FF0000"/>
                    </a:solidFill>
                  </a:tcPr>
                </a:tc>
                <a:extLst>
                  <a:ext uri="{0D108BD9-81ED-4DB2-BD59-A6C34878D82A}">
                    <a16:rowId xmlns:a16="http://schemas.microsoft.com/office/drawing/2014/main" xmlns="" val="10000"/>
                  </a:ext>
                </a:extLst>
              </a:tr>
              <a:tr h="384683">
                <a:tc>
                  <a:txBody>
                    <a:bodyPr/>
                    <a:lstStyle/>
                    <a:p>
                      <a:r>
                        <a:rPr lang="en-US" sz="2000" dirty="0"/>
                        <a:t>Argentina</a:t>
                      </a:r>
                    </a:p>
                  </a:txBody>
                  <a:tcPr>
                    <a:solidFill>
                      <a:schemeClr val="accent1"/>
                    </a:solidFill>
                  </a:tcPr>
                </a:tc>
                <a:tc>
                  <a:txBody>
                    <a:bodyPr/>
                    <a:lstStyle/>
                    <a:p>
                      <a:pPr algn="ctr"/>
                      <a:r>
                        <a:rPr lang="en-US" sz="2000" dirty="0"/>
                        <a:t>0.05</a:t>
                      </a:r>
                    </a:p>
                  </a:txBody>
                  <a:tcPr/>
                </a:tc>
                <a:extLst>
                  <a:ext uri="{0D108BD9-81ED-4DB2-BD59-A6C34878D82A}">
                    <a16:rowId xmlns:a16="http://schemas.microsoft.com/office/drawing/2014/main" xmlns="" val="10001"/>
                  </a:ext>
                </a:extLst>
              </a:tr>
              <a:tr h="415655">
                <a:tc>
                  <a:txBody>
                    <a:bodyPr/>
                    <a:lstStyle/>
                    <a:p>
                      <a:r>
                        <a:rPr lang="en-US" sz="2000" baseline="30000" dirty="0"/>
                        <a:t>#</a:t>
                      </a:r>
                      <a:r>
                        <a:rPr lang="en-US" sz="2000" dirty="0"/>
                        <a:t>British Columbia</a:t>
                      </a:r>
                    </a:p>
                  </a:txBody>
                  <a:tcP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0.025</a:t>
                      </a:r>
                    </a:p>
                  </a:txBody>
                  <a:tcPr/>
                </a:tc>
                <a:extLst>
                  <a:ext uri="{0D108BD9-81ED-4DB2-BD59-A6C34878D82A}">
                    <a16:rowId xmlns:a16="http://schemas.microsoft.com/office/drawing/2014/main" xmlns="" val="10002"/>
                  </a:ext>
                </a:extLst>
              </a:tr>
              <a:tr h="440270">
                <a:tc>
                  <a:txBody>
                    <a:bodyPr/>
                    <a:lstStyle/>
                    <a:p>
                      <a:r>
                        <a:rPr lang="en-US" sz="2000" dirty="0"/>
                        <a:t>Chile</a:t>
                      </a:r>
                    </a:p>
                  </a:txBody>
                  <a:tcPr>
                    <a:solidFill>
                      <a:schemeClr val="accent1"/>
                    </a:solidFill>
                  </a:tcPr>
                </a:tc>
                <a:tc>
                  <a:txBody>
                    <a:bodyPr/>
                    <a:lstStyle/>
                    <a:p>
                      <a:pPr algn="ctr"/>
                      <a:r>
                        <a:rPr lang="en-US" sz="2000" dirty="0"/>
                        <a:t>0.04</a:t>
                      </a:r>
                    </a:p>
                  </a:txBody>
                  <a:tcPr/>
                </a:tc>
                <a:extLst>
                  <a:ext uri="{0D108BD9-81ED-4DB2-BD59-A6C34878D82A}">
                    <a16:rowId xmlns:a16="http://schemas.microsoft.com/office/drawing/2014/main" xmlns="" val="10003"/>
                  </a:ext>
                </a:extLst>
              </a:tr>
              <a:tr h="382494">
                <a:tc>
                  <a:txBody>
                    <a:bodyPr/>
                    <a:lstStyle/>
                    <a:p>
                      <a:r>
                        <a:rPr lang="en-US" sz="2000" dirty="0"/>
                        <a:t>Ireland</a:t>
                      </a:r>
                    </a:p>
                  </a:txBody>
                  <a:tcPr>
                    <a:solidFill>
                      <a:schemeClr val="accent1"/>
                    </a:solidFill>
                  </a:tcPr>
                </a:tc>
                <a:tc>
                  <a:txBody>
                    <a:bodyPr/>
                    <a:lstStyle/>
                    <a:p>
                      <a:pPr algn="ctr"/>
                      <a:r>
                        <a:rPr lang="en-US" sz="2000" dirty="0"/>
                        <a:t>0.05</a:t>
                      </a:r>
                    </a:p>
                  </a:txBody>
                  <a:tcPr/>
                </a:tc>
                <a:extLst>
                  <a:ext uri="{0D108BD9-81ED-4DB2-BD59-A6C34878D82A}">
                    <a16:rowId xmlns:a16="http://schemas.microsoft.com/office/drawing/2014/main" xmlns="" val="10004"/>
                  </a:ext>
                </a:extLst>
              </a:tr>
              <a:tr h="379599">
                <a:tc>
                  <a:txBody>
                    <a:bodyPr/>
                    <a:lstStyle/>
                    <a:p>
                      <a:r>
                        <a:rPr lang="en-US" sz="2000" dirty="0"/>
                        <a:t>Italy</a:t>
                      </a:r>
                    </a:p>
                  </a:txBody>
                  <a:tcPr>
                    <a:solidFill>
                      <a:schemeClr val="accent1"/>
                    </a:solidFill>
                  </a:tcPr>
                </a:tc>
                <a:tc>
                  <a:txBody>
                    <a:bodyPr/>
                    <a:lstStyle/>
                    <a:p>
                      <a:pPr algn="ctr"/>
                      <a:r>
                        <a:rPr lang="en-US" sz="2000" dirty="0"/>
                        <a:t>0.05</a:t>
                      </a:r>
                    </a:p>
                  </a:txBody>
                  <a:tcPr/>
                </a:tc>
                <a:extLst>
                  <a:ext uri="{0D108BD9-81ED-4DB2-BD59-A6C34878D82A}">
                    <a16:rowId xmlns:a16="http://schemas.microsoft.com/office/drawing/2014/main" xmlns="" val="10005"/>
                  </a:ext>
                </a:extLst>
              </a:tr>
              <a:tr h="406425">
                <a:tc>
                  <a:txBody>
                    <a:bodyPr/>
                    <a:lstStyle/>
                    <a:p>
                      <a:r>
                        <a:rPr lang="en-US" sz="2000" dirty="0"/>
                        <a:t>Japan</a:t>
                      </a:r>
                    </a:p>
                  </a:txBody>
                  <a:tcPr>
                    <a:solidFill>
                      <a:schemeClr val="accent1"/>
                    </a:solidFill>
                  </a:tcPr>
                </a:tc>
                <a:tc>
                  <a:txBody>
                    <a:bodyPr/>
                    <a:lstStyle/>
                    <a:p>
                      <a:pPr algn="ctr"/>
                      <a:r>
                        <a:rPr lang="en-US" sz="2000" dirty="0"/>
                        <a:t>0.03</a:t>
                      </a:r>
                    </a:p>
                  </a:txBody>
                  <a:tcPr/>
                </a:tc>
                <a:extLst>
                  <a:ext uri="{0D108BD9-81ED-4DB2-BD59-A6C34878D82A}">
                    <a16:rowId xmlns:a16="http://schemas.microsoft.com/office/drawing/2014/main" xmlns="" val="10006"/>
                  </a:ext>
                </a:extLst>
              </a:tr>
              <a:tr h="482886">
                <a:tc>
                  <a:txBody>
                    <a:bodyPr/>
                    <a:lstStyle/>
                    <a:p>
                      <a:r>
                        <a:rPr lang="en-US" sz="2000" dirty="0"/>
                        <a:t>Portugal</a:t>
                      </a:r>
                    </a:p>
                  </a:txBody>
                  <a:tcPr>
                    <a:solidFill>
                      <a:schemeClr val="accent1"/>
                    </a:solidFill>
                  </a:tcPr>
                </a:tc>
                <a:tc>
                  <a:txBody>
                    <a:bodyPr/>
                    <a:lstStyle/>
                    <a:p>
                      <a:pPr algn="ctr"/>
                      <a:r>
                        <a:rPr lang="en-US" sz="2000" dirty="0"/>
                        <a:t>0.05</a:t>
                      </a:r>
                    </a:p>
                  </a:txBody>
                  <a:tcPr/>
                </a:tc>
                <a:extLst>
                  <a:ext uri="{0D108BD9-81ED-4DB2-BD59-A6C34878D82A}">
                    <a16:rowId xmlns:a16="http://schemas.microsoft.com/office/drawing/2014/main" xmlns="" val="10007"/>
                  </a:ext>
                </a:extLst>
              </a:tr>
              <a:tr h="469306">
                <a:tc>
                  <a:txBody>
                    <a:bodyPr/>
                    <a:lstStyle/>
                    <a:p>
                      <a:r>
                        <a:rPr lang="en-US" sz="2000" dirty="0"/>
                        <a:t>USA - ACGIH* </a:t>
                      </a:r>
                    </a:p>
                  </a:txBody>
                  <a:tcPr>
                    <a:solidFill>
                      <a:schemeClr val="accent1"/>
                    </a:solidFill>
                  </a:tcPr>
                </a:tc>
                <a:tc>
                  <a:txBody>
                    <a:bodyPr/>
                    <a:lstStyle/>
                    <a:p>
                      <a:pPr algn="ctr"/>
                      <a:r>
                        <a:rPr lang="en-US" sz="2000" dirty="0"/>
                        <a:t>0.025</a:t>
                      </a:r>
                    </a:p>
                  </a:txBody>
                  <a:tcPr/>
                </a:tc>
                <a:extLst>
                  <a:ext uri="{0D108BD9-81ED-4DB2-BD59-A6C34878D82A}">
                    <a16:rowId xmlns:a16="http://schemas.microsoft.com/office/drawing/2014/main" xmlns="" val="10008"/>
                  </a:ext>
                </a:extLst>
              </a:tr>
              <a:tr h="615665">
                <a:tc>
                  <a:txBody>
                    <a:bodyPr/>
                    <a:lstStyle/>
                    <a:p>
                      <a:r>
                        <a:rPr lang="en-US" sz="2000" dirty="0"/>
                        <a:t>USA - NIOSH*</a:t>
                      </a:r>
                    </a:p>
                  </a:txBody>
                  <a:tcPr>
                    <a:solidFill>
                      <a:schemeClr val="accent1"/>
                    </a:solidFill>
                  </a:tcPr>
                </a:tc>
                <a:tc>
                  <a:txBody>
                    <a:bodyPr/>
                    <a:lstStyle/>
                    <a:p>
                      <a:pPr algn="ctr"/>
                      <a:r>
                        <a:rPr lang="en-US" sz="2000" dirty="0"/>
                        <a:t>0.05</a:t>
                      </a:r>
                    </a:p>
                  </a:txBody>
                  <a:tcPr/>
                </a:tc>
                <a:extLst>
                  <a:ext uri="{0D108BD9-81ED-4DB2-BD59-A6C34878D82A}">
                    <a16:rowId xmlns:a16="http://schemas.microsoft.com/office/drawing/2014/main" xmlns="" val="10009"/>
                  </a:ext>
                </a:extLst>
              </a:tr>
            </a:tbl>
          </a:graphicData>
        </a:graphic>
      </p:graphicFrame>
      <p:sp>
        <p:nvSpPr>
          <p:cNvPr id="6" name="TextBox 5"/>
          <p:cNvSpPr txBox="1"/>
          <p:nvPr/>
        </p:nvSpPr>
        <p:spPr>
          <a:xfrm>
            <a:off x="1763688" y="5750756"/>
            <a:ext cx="6696744" cy="523220"/>
          </a:xfrm>
          <a:prstGeom prst="rect">
            <a:avLst/>
          </a:prstGeom>
          <a:noFill/>
          <a:ln>
            <a:solidFill>
              <a:schemeClr val="tx1"/>
            </a:solidFill>
          </a:ln>
        </p:spPr>
        <p:txBody>
          <a:bodyPr wrap="square" rtlCol="0">
            <a:spAutoFit/>
          </a:bodyPr>
          <a:lstStyle/>
          <a:p>
            <a:r>
              <a:rPr lang="en-ZA" sz="1400" dirty="0">
                <a:latin typeface="Arial" pitchFamily="34" charset="0"/>
                <a:cs typeface="Arial" pitchFamily="34" charset="0"/>
              </a:rPr>
              <a:t>*Advisory organisation </a:t>
            </a:r>
          </a:p>
          <a:p>
            <a:r>
              <a:rPr lang="en-ZA" sz="1400" dirty="0">
                <a:latin typeface="Arial" pitchFamily="34" charset="0"/>
                <a:cs typeface="Arial" pitchFamily="34" charset="0"/>
              </a:rPr>
              <a:t>Source: </a:t>
            </a:r>
            <a:r>
              <a:rPr lang="en-ZA" sz="1400" dirty="0" err="1">
                <a:latin typeface="Arial" pitchFamily="34" charset="0"/>
                <a:cs typeface="Arial" pitchFamily="34" charset="0"/>
              </a:rPr>
              <a:t>Maciejeska</a:t>
            </a:r>
            <a:r>
              <a:rPr lang="en-ZA" sz="1400" dirty="0">
                <a:latin typeface="Arial" pitchFamily="34" charset="0"/>
                <a:cs typeface="Arial" pitchFamily="34" charset="0"/>
              </a:rPr>
              <a:t> A. 2008. </a:t>
            </a:r>
            <a:r>
              <a:rPr lang="en-ZA" sz="1400" i="1" dirty="0" err="1">
                <a:latin typeface="Arial" pitchFamily="34" charset="0"/>
                <a:cs typeface="Arial" pitchFamily="34" charset="0"/>
              </a:rPr>
              <a:t>Int</a:t>
            </a:r>
            <a:r>
              <a:rPr lang="en-ZA" sz="1400" i="1" dirty="0">
                <a:latin typeface="Arial" pitchFamily="34" charset="0"/>
                <a:cs typeface="Arial" pitchFamily="34" charset="0"/>
              </a:rPr>
              <a:t> J of </a:t>
            </a:r>
            <a:r>
              <a:rPr lang="en-ZA" sz="1400" i="1" dirty="0" err="1">
                <a:latin typeface="Arial" pitchFamily="34" charset="0"/>
                <a:cs typeface="Arial" pitchFamily="34" charset="0"/>
              </a:rPr>
              <a:t>Occ</a:t>
            </a:r>
            <a:r>
              <a:rPr lang="en-ZA" sz="1400" i="1" dirty="0">
                <a:latin typeface="Arial" pitchFamily="34" charset="0"/>
                <a:cs typeface="Arial" pitchFamily="34" charset="0"/>
              </a:rPr>
              <a:t> Med &amp; </a:t>
            </a:r>
            <a:r>
              <a:rPr lang="en-ZA" sz="1400" i="1" dirty="0" err="1">
                <a:latin typeface="Arial" pitchFamily="34" charset="0"/>
                <a:cs typeface="Arial" pitchFamily="34" charset="0"/>
              </a:rPr>
              <a:t>Env</a:t>
            </a:r>
            <a:r>
              <a:rPr lang="en-ZA" sz="1400" i="1" dirty="0">
                <a:latin typeface="Arial" pitchFamily="34" charset="0"/>
                <a:cs typeface="Arial" pitchFamily="34" charset="0"/>
              </a:rPr>
              <a:t> Health 21 (1): 1-23</a:t>
            </a:r>
          </a:p>
        </p:txBody>
      </p:sp>
      <p:sp>
        <p:nvSpPr>
          <p:cNvPr id="5" name="TextBox 4">
            <a:extLst>
              <a:ext uri="{FF2B5EF4-FFF2-40B4-BE49-F238E27FC236}">
                <a16:creationId xmlns:a16="http://schemas.microsoft.com/office/drawing/2014/main" xmlns="" id="{DEA02CE0-99C8-4C93-AB68-E92757C6D6DF}"/>
              </a:ext>
            </a:extLst>
          </p:cNvPr>
          <p:cNvSpPr txBox="1"/>
          <p:nvPr/>
        </p:nvSpPr>
        <p:spPr>
          <a:xfrm>
            <a:off x="4499992" y="6237312"/>
            <a:ext cx="1080120" cy="369332"/>
          </a:xfrm>
          <a:prstGeom prst="rect">
            <a:avLst/>
          </a:prstGeom>
          <a:noFill/>
        </p:spPr>
        <p:txBody>
          <a:bodyPr wrap="square" rtlCol="0">
            <a:spAutoFit/>
          </a:bodyPr>
          <a:lstStyle/>
          <a:p>
            <a:r>
              <a:rPr lang="en-US" dirty="0"/>
              <a:t>Slide </a:t>
            </a:r>
            <a:fld id="{F89E6E47-2815-435A-AD41-7DBB75361A14}" type="slidenum">
              <a:rPr lang="en-US" smtClean="0"/>
              <a:pPr/>
              <a:t>29</a:t>
            </a:fld>
            <a:endParaRPr lang="en-ZA" dirty="0"/>
          </a:p>
        </p:txBody>
      </p:sp>
    </p:spTree>
    <p:extLst>
      <p:ext uri="{BB962C8B-B14F-4D97-AF65-F5344CB8AC3E}">
        <p14:creationId xmlns:p14="http://schemas.microsoft.com/office/powerpoint/2010/main" xmlns="" val="1771847563"/>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a:xfrm>
            <a:off x="0" y="0"/>
            <a:ext cx="7456488" cy="792087"/>
          </a:xfrm>
          <a:prstGeom prst="rect">
            <a:avLst/>
          </a:prstGeom>
        </p:spPr>
        <p:txBody>
          <a:bodyPr/>
          <a:lstStyle/>
          <a:p>
            <a:pPr eaLnBrk="1" hangingPunct="1"/>
            <a:r>
              <a:rPr lang="en-ZA" sz="6000" dirty="0">
                <a:solidFill>
                  <a:srgbClr val="FFFF00"/>
                </a:solidFill>
              </a:rPr>
              <a:t>Context</a:t>
            </a:r>
            <a:endParaRPr lang="en-US" sz="6000" dirty="0">
              <a:solidFill>
                <a:srgbClr val="FFFF00"/>
              </a:solidFill>
            </a:endParaRPr>
          </a:p>
        </p:txBody>
      </p:sp>
      <p:sp>
        <p:nvSpPr>
          <p:cNvPr id="5" name="Content Placeholder 2"/>
          <p:cNvSpPr txBox="1">
            <a:spLocks/>
          </p:cNvSpPr>
          <p:nvPr/>
        </p:nvSpPr>
        <p:spPr>
          <a:xfrm>
            <a:off x="233772" y="1268760"/>
            <a:ext cx="8676455" cy="4536504"/>
          </a:xfrm>
          <a:prstGeom prst="rect">
            <a:avLst/>
          </a:prstGeom>
        </p:spPr>
        <p:txBody>
          <a:bodyPr/>
          <a:lstStyle/>
          <a:p>
            <a:pPr marL="342900" indent="-342900">
              <a:spcBef>
                <a:spcPct val="20000"/>
              </a:spcBef>
              <a:buFont typeface="Arial" charset="0"/>
              <a:buChar char="•"/>
              <a:defRPr/>
            </a:pPr>
            <a:r>
              <a:rPr lang="en-ZA" sz="2800" b="1" dirty="0">
                <a:solidFill>
                  <a:prstClr val="black"/>
                </a:solidFill>
                <a:latin typeface="Calibri"/>
              </a:rPr>
              <a:t>Multiple</a:t>
            </a:r>
            <a:r>
              <a:rPr lang="en-ZA" sz="2800" dirty="0">
                <a:solidFill>
                  <a:prstClr val="black"/>
                </a:solidFill>
                <a:latin typeface="Calibri"/>
              </a:rPr>
              <a:t> policy and legal frameworks covering health, compensation &amp; other social protection benefits (Health, Employment &amp; Labour, Mineral Resources &amp; Energy)</a:t>
            </a:r>
          </a:p>
          <a:p>
            <a:pPr marL="342900" indent="-342900">
              <a:spcBef>
                <a:spcPct val="20000"/>
              </a:spcBef>
              <a:buFont typeface="Arial" charset="0"/>
              <a:buChar char="•"/>
              <a:defRPr/>
            </a:pPr>
            <a:r>
              <a:rPr lang="en-ZA" sz="2800" b="1" dirty="0">
                <a:solidFill>
                  <a:prstClr val="black"/>
                </a:solidFill>
                <a:latin typeface="Calibri"/>
              </a:rPr>
              <a:t>Migrant</a:t>
            </a:r>
            <a:r>
              <a:rPr lang="en-ZA" sz="2800" dirty="0">
                <a:solidFill>
                  <a:prstClr val="black"/>
                </a:solidFill>
                <a:latin typeface="Calibri"/>
              </a:rPr>
              <a:t> / Contract labour / within and cross-border / formal  / informal economy</a:t>
            </a:r>
          </a:p>
          <a:p>
            <a:pPr marL="342900" indent="-342900">
              <a:spcBef>
                <a:spcPct val="20000"/>
              </a:spcBef>
              <a:buFont typeface="Arial" charset="0"/>
              <a:buChar char="•"/>
              <a:defRPr/>
            </a:pPr>
            <a:r>
              <a:rPr lang="en-ZA" sz="2800" b="1" dirty="0">
                <a:solidFill>
                  <a:prstClr val="black"/>
                </a:solidFill>
                <a:latin typeface="Calibri"/>
              </a:rPr>
              <a:t>Fragmented</a:t>
            </a:r>
            <a:r>
              <a:rPr lang="en-ZA" sz="2800" dirty="0">
                <a:solidFill>
                  <a:prstClr val="black"/>
                </a:solidFill>
                <a:latin typeface="Calibri"/>
              </a:rPr>
              <a:t> services for workers and ex-workers</a:t>
            </a:r>
          </a:p>
          <a:p>
            <a:pPr marL="342900" indent="-342900">
              <a:spcBef>
                <a:spcPct val="20000"/>
              </a:spcBef>
              <a:buFont typeface="Arial" charset="0"/>
              <a:buChar char="•"/>
              <a:defRPr/>
            </a:pPr>
            <a:r>
              <a:rPr lang="en-US" sz="2800" b="1" dirty="0">
                <a:solidFill>
                  <a:prstClr val="black"/>
                </a:solidFill>
                <a:latin typeface="Calibri"/>
              </a:rPr>
              <a:t>Diverse</a:t>
            </a:r>
            <a:r>
              <a:rPr lang="en-US" sz="2800" dirty="0">
                <a:solidFill>
                  <a:prstClr val="black"/>
                </a:solidFill>
                <a:latin typeface="Calibri"/>
              </a:rPr>
              <a:t> stakeholders &amp; role-players  (government, employers, trade unions, </a:t>
            </a:r>
            <a:r>
              <a:rPr lang="en-US" sz="2800" dirty="0" err="1">
                <a:solidFill>
                  <a:prstClr val="black"/>
                </a:solidFill>
                <a:latin typeface="Calibri"/>
              </a:rPr>
              <a:t>neighbouring</a:t>
            </a:r>
            <a:r>
              <a:rPr lang="en-US" sz="2800" dirty="0">
                <a:solidFill>
                  <a:prstClr val="black"/>
                </a:solidFill>
                <a:latin typeface="Calibri"/>
              </a:rPr>
              <a:t> countries)</a:t>
            </a:r>
            <a:endParaRPr lang="en-ZA" sz="2800" dirty="0">
              <a:solidFill>
                <a:prstClr val="black"/>
              </a:solidFill>
              <a:latin typeface="Calibri"/>
            </a:endParaRPr>
          </a:p>
        </p:txBody>
      </p:sp>
    </p:spTree>
    <p:extLst>
      <p:ext uri="{BB962C8B-B14F-4D97-AF65-F5344CB8AC3E}">
        <p14:creationId xmlns:p14="http://schemas.microsoft.com/office/powerpoint/2010/main" xmlns="" val="3921870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412776"/>
            <a:ext cx="8519886" cy="4212089"/>
          </a:xfrm>
        </p:spPr>
        <p:txBody>
          <a:bodyPr/>
          <a:lstStyle/>
          <a:p>
            <a:pPr>
              <a:spcBef>
                <a:spcPts val="0"/>
              </a:spcBef>
              <a:spcAft>
                <a:spcPts val="1200"/>
              </a:spcAft>
            </a:pPr>
            <a:r>
              <a:rPr lang="en-US" kern="1200" dirty="0">
                <a:solidFill>
                  <a:prstClr val="black"/>
                </a:solidFill>
              </a:rPr>
              <a:t>Mineworkers are exposed to multiple risk factors that compound their TB infection risk:</a:t>
            </a:r>
          </a:p>
          <a:p>
            <a:pPr lvl="1">
              <a:spcBef>
                <a:spcPts val="0"/>
              </a:spcBef>
            </a:pPr>
            <a:r>
              <a:rPr lang="en-US" sz="4000" kern="1200" dirty="0">
                <a:solidFill>
                  <a:prstClr val="black"/>
                </a:solidFill>
              </a:rPr>
              <a:t> </a:t>
            </a:r>
            <a:r>
              <a:rPr lang="en-US" sz="3200" kern="1200" dirty="0">
                <a:solidFill>
                  <a:prstClr val="black"/>
                </a:solidFill>
              </a:rPr>
              <a:t>Mineworkers have </a:t>
            </a:r>
            <a:r>
              <a:rPr lang="en-US" sz="3200" kern="1200" dirty="0">
                <a:solidFill>
                  <a:srgbClr val="FF0000"/>
                </a:solidFill>
              </a:rPr>
              <a:t>2x</a:t>
            </a:r>
            <a:r>
              <a:rPr lang="en-US" sz="3200" kern="1200" dirty="0">
                <a:solidFill>
                  <a:prstClr val="black"/>
                </a:solidFill>
              </a:rPr>
              <a:t> the risk of the general population</a:t>
            </a:r>
          </a:p>
          <a:p>
            <a:pPr lvl="1">
              <a:spcBef>
                <a:spcPts val="0"/>
              </a:spcBef>
            </a:pPr>
            <a:r>
              <a:rPr lang="en-US" sz="3200" kern="1200" dirty="0">
                <a:solidFill>
                  <a:prstClr val="black"/>
                </a:solidFill>
              </a:rPr>
              <a:t> Mineworkers with HIV have </a:t>
            </a:r>
            <a:r>
              <a:rPr lang="en-US" sz="3200" kern="1200" dirty="0">
                <a:solidFill>
                  <a:srgbClr val="FF0000"/>
                </a:solidFill>
              </a:rPr>
              <a:t>3x</a:t>
            </a:r>
            <a:r>
              <a:rPr lang="en-US" sz="3200" kern="1200" dirty="0">
                <a:solidFill>
                  <a:prstClr val="black"/>
                </a:solidFill>
              </a:rPr>
              <a:t> the risk</a:t>
            </a:r>
          </a:p>
          <a:p>
            <a:pPr lvl="1">
              <a:spcBef>
                <a:spcPts val="0"/>
              </a:spcBef>
            </a:pPr>
            <a:r>
              <a:rPr lang="en-US" sz="3200" kern="1200" dirty="0">
                <a:solidFill>
                  <a:prstClr val="black"/>
                </a:solidFill>
              </a:rPr>
              <a:t> Mineworkers with Silicosis have </a:t>
            </a:r>
            <a:r>
              <a:rPr lang="en-US" sz="3200" kern="1200" dirty="0">
                <a:solidFill>
                  <a:srgbClr val="FF0000"/>
                </a:solidFill>
              </a:rPr>
              <a:t>6x</a:t>
            </a:r>
            <a:r>
              <a:rPr lang="en-US" sz="3200" kern="1200" dirty="0">
                <a:solidFill>
                  <a:prstClr val="black"/>
                </a:solidFill>
              </a:rPr>
              <a:t> the risk</a:t>
            </a:r>
          </a:p>
          <a:p>
            <a:pPr lvl="1">
              <a:spcBef>
                <a:spcPts val="0"/>
              </a:spcBef>
              <a:spcAft>
                <a:spcPts val="1200"/>
              </a:spcAft>
            </a:pPr>
            <a:r>
              <a:rPr lang="en-US" sz="4000" kern="1200" dirty="0">
                <a:solidFill>
                  <a:prstClr val="black"/>
                </a:solidFill>
              </a:rPr>
              <a:t> </a:t>
            </a:r>
            <a:r>
              <a:rPr lang="en-US" sz="3200" kern="1200" dirty="0">
                <a:solidFill>
                  <a:prstClr val="black"/>
                </a:solidFill>
              </a:rPr>
              <a:t>Mineworkers with HIV and Silicosis have </a:t>
            </a:r>
            <a:r>
              <a:rPr lang="en-US" sz="3200" kern="1200" dirty="0">
                <a:solidFill>
                  <a:srgbClr val="FF0000"/>
                </a:solidFill>
              </a:rPr>
              <a:t>18x</a:t>
            </a:r>
            <a:r>
              <a:rPr lang="en-US" sz="3200" kern="1200" dirty="0">
                <a:solidFill>
                  <a:prstClr val="black"/>
                </a:solidFill>
              </a:rPr>
              <a:t> the risk</a:t>
            </a:r>
            <a:endParaRPr lang="en-US" sz="4000" kern="1200" dirty="0">
              <a:solidFill>
                <a:prstClr val="black"/>
              </a:solidFill>
            </a:endParaRPr>
          </a:p>
          <a:p>
            <a:pPr>
              <a:spcBef>
                <a:spcPts val="0"/>
              </a:spcBef>
              <a:spcAft>
                <a:spcPts val="1200"/>
              </a:spcAft>
            </a:pPr>
            <a:endParaRPr lang="en-US" sz="2800" kern="1200" dirty="0"/>
          </a:p>
        </p:txBody>
      </p:sp>
      <p:sp>
        <p:nvSpPr>
          <p:cNvPr id="5" name="Rectangle 4"/>
          <p:cNvSpPr/>
          <p:nvPr/>
        </p:nvSpPr>
        <p:spPr>
          <a:xfrm>
            <a:off x="0" y="0"/>
            <a:ext cx="7019218" cy="9144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ZA" sz="4400" dirty="0">
                <a:solidFill>
                  <a:srgbClr val="FFFF00"/>
                </a:solidFill>
                <a:latin typeface="Calibri" pitchFamily="34" charset="0"/>
              </a:rPr>
              <a:t>TB in the Mining Sector</a:t>
            </a:r>
            <a:endParaRPr lang="en-US" sz="4400" dirty="0">
              <a:solidFill>
                <a:srgbClr val="FFFF00"/>
              </a:solidFill>
              <a:latin typeface="Calibri" pitchFamily="34" charset="0"/>
            </a:endParaRPr>
          </a:p>
        </p:txBody>
      </p:sp>
      <p:sp>
        <p:nvSpPr>
          <p:cNvPr id="4" name="TextBox 3"/>
          <p:cNvSpPr txBox="1"/>
          <p:nvPr/>
        </p:nvSpPr>
        <p:spPr>
          <a:xfrm>
            <a:off x="5436096" y="5561756"/>
            <a:ext cx="2520280" cy="369332"/>
          </a:xfrm>
          <a:prstGeom prst="rect">
            <a:avLst/>
          </a:prstGeom>
          <a:noFill/>
          <a:ln>
            <a:solidFill>
              <a:srgbClr val="003300"/>
            </a:solidFill>
          </a:ln>
        </p:spPr>
        <p:txBody>
          <a:bodyPr wrap="square" rtlCol="0">
            <a:spAutoFit/>
          </a:bodyPr>
          <a:lstStyle/>
          <a:p>
            <a:pPr algn="ctr"/>
            <a:r>
              <a:rPr lang="en-US" dirty="0"/>
              <a:t>World Bank. 2014</a:t>
            </a:r>
            <a:endParaRPr lang="en-ZA" dirty="0"/>
          </a:p>
        </p:txBody>
      </p:sp>
      <p:sp>
        <p:nvSpPr>
          <p:cNvPr id="6" name="TextBox 5">
            <a:extLst>
              <a:ext uri="{FF2B5EF4-FFF2-40B4-BE49-F238E27FC236}">
                <a16:creationId xmlns:a16="http://schemas.microsoft.com/office/drawing/2014/main" xmlns="" id="{ED34454D-BD03-4C90-823B-F1DACC05A633}"/>
              </a:ext>
            </a:extLst>
          </p:cNvPr>
          <p:cNvSpPr txBox="1"/>
          <p:nvPr/>
        </p:nvSpPr>
        <p:spPr>
          <a:xfrm>
            <a:off x="4499992" y="6237312"/>
            <a:ext cx="1080120" cy="369332"/>
          </a:xfrm>
          <a:prstGeom prst="rect">
            <a:avLst/>
          </a:prstGeom>
          <a:noFill/>
        </p:spPr>
        <p:txBody>
          <a:bodyPr wrap="square" rtlCol="0">
            <a:spAutoFit/>
          </a:bodyPr>
          <a:lstStyle/>
          <a:p>
            <a:r>
              <a:rPr lang="en-US" dirty="0"/>
              <a:t>Slide </a:t>
            </a:r>
            <a:fld id="{F89E6E47-2815-435A-AD41-7DBB75361A14}" type="slidenum">
              <a:rPr lang="en-US" smtClean="0"/>
              <a:pPr/>
              <a:t>30</a:t>
            </a:fld>
            <a:endParaRPr lang="en-ZA" dirty="0"/>
          </a:p>
        </p:txBody>
      </p:sp>
    </p:spTree>
    <p:extLst>
      <p:ext uri="{BB962C8B-B14F-4D97-AF65-F5344CB8AC3E}">
        <p14:creationId xmlns:p14="http://schemas.microsoft.com/office/powerpoint/2010/main" xmlns="" val="3756614100"/>
      </p:ext>
    </p:extLst>
  </p:cSld>
  <p:clrMapOvr>
    <a:masterClrMapping/>
  </p:clrMapOvr>
  <mc:AlternateContent xmlns:mc="http://schemas.openxmlformats.org/markup-compatibility/2006">
    <mc:Choice xmlns:p14="http://schemas.microsoft.com/office/powerpoint/2010/main" xmlns="" Requires="p14">
      <p:transition p14:dur="0" advClick="0"/>
    </mc:Choice>
    <mc:Fallback>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AC6384EC-90A6-42CE-A275-DCA2A5E8B84C}"/>
              </a:ext>
            </a:extLst>
          </p:cNvPr>
          <p:cNvSpPr>
            <a:spLocks noGrp="1"/>
          </p:cNvSpPr>
          <p:nvPr>
            <p:ph type="sldNum" sz="quarter" idx="4294967295"/>
          </p:nvPr>
        </p:nvSpPr>
        <p:spPr>
          <a:xfrm>
            <a:off x="7010400" y="6356350"/>
            <a:ext cx="2133600" cy="365125"/>
          </a:xfrm>
          <a:prstGeom prst="rect">
            <a:avLst/>
          </a:prstGeom>
        </p:spPr>
        <p:txBody>
          <a:bodyPr/>
          <a:lstStyle/>
          <a:p>
            <a:pPr>
              <a:defRPr/>
            </a:pPr>
            <a:fld id="{120F591F-81E4-42EF-8756-5EED8FEE08BC}" type="slidenum">
              <a:rPr lang="en-US" smtClean="0">
                <a:solidFill>
                  <a:prstClr val="white">
                    <a:tint val="75000"/>
                  </a:prstClr>
                </a:solidFill>
              </a:rPr>
              <a:pPr>
                <a:defRPr/>
              </a:pPr>
              <a:t>31</a:t>
            </a:fld>
            <a:endParaRPr lang="en-US">
              <a:solidFill>
                <a:prstClr val="white">
                  <a:tint val="75000"/>
                </a:prstClr>
              </a:solidFill>
            </a:endParaRPr>
          </a:p>
        </p:txBody>
      </p:sp>
      <p:sp>
        <p:nvSpPr>
          <p:cNvPr id="5" name="Title 1">
            <a:extLst>
              <a:ext uri="{FF2B5EF4-FFF2-40B4-BE49-F238E27FC236}">
                <a16:creationId xmlns:a16="http://schemas.microsoft.com/office/drawing/2014/main" xmlns="" id="{A7B629AC-30D7-40B6-B1EE-9F51249C7695}"/>
              </a:ext>
            </a:extLst>
          </p:cNvPr>
          <p:cNvSpPr txBox="1">
            <a:spLocks/>
          </p:cNvSpPr>
          <p:nvPr/>
        </p:nvSpPr>
        <p:spPr>
          <a:xfrm>
            <a:off x="-3339" y="136525"/>
            <a:ext cx="7023611" cy="1143000"/>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ZA" sz="3600" dirty="0">
                <a:solidFill>
                  <a:srgbClr val="FFFF00"/>
                </a:solidFill>
              </a:rPr>
              <a:t>Claimant Process – MBOD / CCOD</a:t>
            </a:r>
          </a:p>
        </p:txBody>
      </p:sp>
      <p:pic>
        <p:nvPicPr>
          <p:cNvPr id="6" name="Picture 5">
            <a:extLst>
              <a:ext uri="{FF2B5EF4-FFF2-40B4-BE49-F238E27FC236}">
                <a16:creationId xmlns:a16="http://schemas.microsoft.com/office/drawing/2014/main" xmlns="" id="{8AB69BB3-C367-48F8-B218-225CD8AC5436}"/>
              </a:ext>
            </a:extLst>
          </p:cNvPr>
          <p:cNvPicPr>
            <a:picLocks noChangeAspect="1"/>
          </p:cNvPicPr>
          <p:nvPr/>
        </p:nvPicPr>
        <p:blipFill>
          <a:blip r:embed="rId2" cstate="print"/>
          <a:stretch>
            <a:fillRect/>
          </a:stretch>
        </p:blipFill>
        <p:spPr>
          <a:xfrm>
            <a:off x="431540" y="1196752"/>
            <a:ext cx="8532948" cy="4824536"/>
          </a:xfrm>
          <a:prstGeom prst="rect">
            <a:avLst/>
          </a:prstGeom>
        </p:spPr>
      </p:pic>
    </p:spTree>
    <p:extLst>
      <p:ext uri="{BB962C8B-B14F-4D97-AF65-F5344CB8AC3E}">
        <p14:creationId xmlns:p14="http://schemas.microsoft.com/office/powerpoint/2010/main" xmlns="" val="2394501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396552" y="188640"/>
            <a:ext cx="8229600" cy="490538"/>
          </a:xfrm>
          <a:prstGeom prst="rect">
            <a:avLst/>
          </a:prstGeom>
        </p:spPr>
        <p:txBody>
          <a:bodyPr>
            <a:noAutofit/>
          </a:bodyPr>
          <a:lstStyle/>
          <a:p>
            <a:pPr eaLnBrk="1" hangingPunct="1"/>
            <a:r>
              <a:rPr lang="en-US" dirty="0">
                <a:solidFill>
                  <a:srgbClr val="FFFF00"/>
                </a:solidFill>
                <a:cs typeface="Calibri" pitchFamily="34" charset="0"/>
              </a:rPr>
              <a:t>Innovations</a:t>
            </a:r>
            <a:endParaRPr lang="en-US" b="0" dirty="0">
              <a:solidFill>
                <a:srgbClr val="FFFF00"/>
              </a:solidFill>
              <a:cs typeface="Calibri" pitchFamily="34" charset="0"/>
            </a:endParaRPr>
          </a:p>
        </p:txBody>
      </p:sp>
      <p:sp>
        <p:nvSpPr>
          <p:cNvPr id="4099" name="Rectangle 3"/>
          <p:cNvSpPr>
            <a:spLocks noGrp="1" noChangeArrowheads="1"/>
          </p:cNvSpPr>
          <p:nvPr>
            <p:ph idx="4294967295"/>
          </p:nvPr>
        </p:nvSpPr>
        <p:spPr>
          <a:xfrm>
            <a:off x="42203" y="1052736"/>
            <a:ext cx="8964488" cy="4752528"/>
          </a:xfrm>
          <a:prstGeom prst="rect">
            <a:avLst/>
          </a:prstGeom>
        </p:spPr>
        <p:txBody>
          <a:bodyPr>
            <a:noAutofit/>
          </a:bodyPr>
          <a:lstStyle/>
          <a:p>
            <a:pPr lvl="1"/>
            <a:r>
              <a:rPr lang="en-US" sz="2400" dirty="0">
                <a:cs typeface="Calibri" pitchFamily="34" charset="0"/>
              </a:rPr>
              <a:t>Database,  IT system, </a:t>
            </a:r>
            <a:r>
              <a:rPr lang="en-US" sz="2400" dirty="0">
                <a:cs typeface="Calibri" pitchFamily="34" charset="0"/>
                <a:hlinkClick r:id="rId2"/>
              </a:rPr>
              <a:t>www.health.gov.za/ccod</a:t>
            </a:r>
            <a:endParaRPr lang="en-US" sz="2400" dirty="0">
              <a:cs typeface="Calibri" pitchFamily="34" charset="0"/>
            </a:endParaRPr>
          </a:p>
          <a:p>
            <a:pPr lvl="1"/>
            <a:r>
              <a:rPr lang="en-US" sz="2400" dirty="0">
                <a:cs typeface="Calibri" pitchFamily="34" charset="0"/>
              </a:rPr>
              <a:t>Precision Mapping of claimants’ district</a:t>
            </a:r>
          </a:p>
          <a:p>
            <a:pPr lvl="1"/>
            <a:r>
              <a:rPr lang="en-US" sz="2400" dirty="0">
                <a:cs typeface="Calibri" pitchFamily="34" charset="0"/>
              </a:rPr>
              <a:t> Use of Computer Aided Diagnosis / Artificial Intelligence</a:t>
            </a:r>
          </a:p>
          <a:p>
            <a:pPr lvl="1"/>
            <a:r>
              <a:rPr lang="en-US" sz="2400" dirty="0">
                <a:cs typeface="Calibri" pitchFamily="34" charset="0"/>
              </a:rPr>
              <a:t>Defined minimum package of services that is sustainable (health, compensation, social protection)</a:t>
            </a:r>
          </a:p>
          <a:p>
            <a:pPr lvl="1"/>
            <a:r>
              <a:rPr lang="en-US" sz="2400" dirty="0">
                <a:cs typeface="Calibri" pitchFamily="34" charset="0"/>
              </a:rPr>
              <a:t>Cross border delivery of services and continuity of care</a:t>
            </a:r>
          </a:p>
          <a:p>
            <a:pPr lvl="1"/>
            <a:r>
              <a:rPr lang="en-US" sz="2400" dirty="0">
                <a:cs typeface="Calibri" pitchFamily="34" charset="0"/>
              </a:rPr>
              <a:t>One Stop Service under one roof (meets needs of mineworkers/ex-mineworkers and families)</a:t>
            </a:r>
          </a:p>
          <a:p>
            <a:pPr lvl="1"/>
            <a:r>
              <a:rPr lang="en-US" sz="2400" dirty="0">
                <a:cs typeface="Calibri" pitchFamily="34" charset="0"/>
              </a:rPr>
              <a:t>Use of unemployed graduates</a:t>
            </a:r>
          </a:p>
          <a:p>
            <a:pPr lvl="1"/>
            <a:r>
              <a:rPr lang="en-US" sz="2400" dirty="0">
                <a:cs typeface="Calibri" pitchFamily="34" charset="0"/>
              </a:rPr>
              <a:t>Link to financial services</a:t>
            </a:r>
          </a:p>
          <a:p>
            <a:pPr lvl="1"/>
            <a:r>
              <a:rPr lang="en-US" sz="2400" dirty="0">
                <a:cs typeface="Calibri" pitchFamily="34" charset="0"/>
              </a:rPr>
              <a:t>Multi-stakeholder involvement	</a:t>
            </a:r>
          </a:p>
          <a:p>
            <a:pPr marL="457200" lvl="1" indent="0">
              <a:buNone/>
            </a:pPr>
            <a:endParaRPr lang="en-US" sz="2400" dirty="0">
              <a:cs typeface="Calibri" pitchFamily="34" charset="0"/>
            </a:endParaRPr>
          </a:p>
        </p:txBody>
      </p:sp>
    </p:spTree>
    <p:extLst>
      <p:ext uri="{BB962C8B-B14F-4D97-AF65-F5344CB8AC3E}">
        <p14:creationId xmlns:p14="http://schemas.microsoft.com/office/powerpoint/2010/main" xmlns="" val="3239008709"/>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E8D72A-074F-465A-AA6A-4DC24019745A}"/>
              </a:ext>
            </a:extLst>
          </p:cNvPr>
          <p:cNvSpPr>
            <a:spLocks noGrp="1"/>
          </p:cNvSpPr>
          <p:nvPr>
            <p:ph type="title" idx="4294967295"/>
          </p:nvPr>
        </p:nvSpPr>
        <p:spPr>
          <a:xfrm>
            <a:off x="-152400" y="136525"/>
            <a:ext cx="8229600" cy="1143000"/>
          </a:xfrm>
          <a:prstGeom prst="rect">
            <a:avLst/>
          </a:prstGeom>
        </p:spPr>
        <p:txBody>
          <a:bodyPr/>
          <a:lstStyle/>
          <a:p>
            <a:r>
              <a:rPr lang="en-ZA" dirty="0">
                <a:solidFill>
                  <a:srgbClr val="FFFF00"/>
                </a:solidFill>
              </a:rPr>
              <a:t>Tracking &amp; Tracing</a:t>
            </a:r>
          </a:p>
        </p:txBody>
      </p:sp>
      <p:sp>
        <p:nvSpPr>
          <p:cNvPr id="3" name="Slide Number Placeholder 2">
            <a:extLst>
              <a:ext uri="{FF2B5EF4-FFF2-40B4-BE49-F238E27FC236}">
                <a16:creationId xmlns:a16="http://schemas.microsoft.com/office/drawing/2014/main" xmlns="" id="{19D53D1E-39A6-4E9E-8415-A2815795D023}"/>
              </a:ext>
            </a:extLst>
          </p:cNvPr>
          <p:cNvSpPr>
            <a:spLocks noGrp="1"/>
          </p:cNvSpPr>
          <p:nvPr>
            <p:ph type="sldNum" sz="quarter" idx="4294967295"/>
          </p:nvPr>
        </p:nvSpPr>
        <p:spPr>
          <a:xfrm>
            <a:off x="7010400" y="6356350"/>
            <a:ext cx="2133600" cy="365125"/>
          </a:xfrm>
          <a:prstGeom prst="rect">
            <a:avLst/>
          </a:prstGeom>
        </p:spPr>
        <p:txBody>
          <a:bodyPr/>
          <a:lstStyle/>
          <a:p>
            <a:pPr>
              <a:defRPr/>
            </a:pPr>
            <a:fld id="{120F591F-81E4-42EF-8756-5EED8FEE08BC}" type="slidenum">
              <a:rPr lang="en-US" smtClean="0">
                <a:solidFill>
                  <a:prstClr val="white">
                    <a:tint val="75000"/>
                  </a:prstClr>
                </a:solidFill>
              </a:rPr>
              <a:pPr>
                <a:defRPr/>
              </a:pPr>
              <a:t>33</a:t>
            </a:fld>
            <a:endParaRPr lang="en-US">
              <a:solidFill>
                <a:prstClr val="white">
                  <a:tint val="75000"/>
                </a:prstClr>
              </a:solidFill>
            </a:endParaRPr>
          </a:p>
        </p:txBody>
      </p:sp>
      <p:pic>
        <p:nvPicPr>
          <p:cNvPr id="4" name="Picture 3">
            <a:extLst>
              <a:ext uri="{FF2B5EF4-FFF2-40B4-BE49-F238E27FC236}">
                <a16:creationId xmlns:a16="http://schemas.microsoft.com/office/drawing/2014/main" xmlns="" id="{05F444BA-E836-49F8-914C-F7EFE496F0D2}"/>
              </a:ext>
            </a:extLst>
          </p:cNvPr>
          <p:cNvPicPr>
            <a:picLocks noChangeAspect="1"/>
          </p:cNvPicPr>
          <p:nvPr/>
        </p:nvPicPr>
        <p:blipFill>
          <a:blip r:embed="rId2" cstate="print"/>
          <a:stretch>
            <a:fillRect/>
          </a:stretch>
        </p:blipFill>
        <p:spPr>
          <a:xfrm>
            <a:off x="287524" y="1164656"/>
            <a:ext cx="8568952" cy="4528687"/>
          </a:xfrm>
          <a:prstGeom prst="rect">
            <a:avLst/>
          </a:prstGeom>
        </p:spPr>
      </p:pic>
    </p:spTree>
    <p:extLst>
      <p:ext uri="{BB962C8B-B14F-4D97-AF65-F5344CB8AC3E}">
        <p14:creationId xmlns:p14="http://schemas.microsoft.com/office/powerpoint/2010/main" xmlns="" val="4260173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E8D72A-074F-465A-AA6A-4DC24019745A}"/>
              </a:ext>
            </a:extLst>
          </p:cNvPr>
          <p:cNvSpPr>
            <a:spLocks noGrp="1"/>
          </p:cNvSpPr>
          <p:nvPr>
            <p:ph type="title" idx="4294967295"/>
          </p:nvPr>
        </p:nvSpPr>
        <p:spPr>
          <a:xfrm>
            <a:off x="-152400" y="136525"/>
            <a:ext cx="7748736" cy="1143000"/>
          </a:xfrm>
          <a:prstGeom prst="rect">
            <a:avLst/>
          </a:prstGeom>
        </p:spPr>
        <p:txBody>
          <a:bodyPr/>
          <a:lstStyle/>
          <a:p>
            <a:r>
              <a:rPr lang="en-ZA" dirty="0">
                <a:solidFill>
                  <a:srgbClr val="FFFF00"/>
                </a:solidFill>
              </a:rPr>
              <a:t>Information Technology System</a:t>
            </a:r>
          </a:p>
        </p:txBody>
      </p:sp>
      <p:sp>
        <p:nvSpPr>
          <p:cNvPr id="3" name="Slide Number Placeholder 2">
            <a:extLst>
              <a:ext uri="{FF2B5EF4-FFF2-40B4-BE49-F238E27FC236}">
                <a16:creationId xmlns:a16="http://schemas.microsoft.com/office/drawing/2014/main" xmlns="" id="{19D53D1E-39A6-4E9E-8415-A2815795D023}"/>
              </a:ext>
            </a:extLst>
          </p:cNvPr>
          <p:cNvSpPr>
            <a:spLocks noGrp="1"/>
          </p:cNvSpPr>
          <p:nvPr>
            <p:ph type="sldNum" sz="quarter" idx="4294967295"/>
          </p:nvPr>
        </p:nvSpPr>
        <p:spPr>
          <a:xfrm>
            <a:off x="7010400" y="6356350"/>
            <a:ext cx="2133600" cy="365125"/>
          </a:xfrm>
          <a:prstGeom prst="rect">
            <a:avLst/>
          </a:prstGeom>
        </p:spPr>
        <p:txBody>
          <a:bodyPr/>
          <a:lstStyle/>
          <a:p>
            <a:pPr>
              <a:defRPr/>
            </a:pPr>
            <a:fld id="{120F591F-81E4-42EF-8756-5EED8FEE08BC}" type="slidenum">
              <a:rPr lang="en-US" smtClean="0">
                <a:solidFill>
                  <a:prstClr val="white">
                    <a:tint val="75000"/>
                  </a:prstClr>
                </a:solidFill>
              </a:rPr>
              <a:pPr>
                <a:defRPr/>
              </a:pPr>
              <a:t>34</a:t>
            </a:fld>
            <a:endParaRPr lang="en-US">
              <a:solidFill>
                <a:prstClr val="white">
                  <a:tint val="75000"/>
                </a:prstClr>
              </a:solidFill>
            </a:endParaRPr>
          </a:p>
        </p:txBody>
      </p:sp>
      <p:pic>
        <p:nvPicPr>
          <p:cNvPr id="7" name="Picture 6">
            <a:extLst>
              <a:ext uri="{FF2B5EF4-FFF2-40B4-BE49-F238E27FC236}">
                <a16:creationId xmlns:a16="http://schemas.microsoft.com/office/drawing/2014/main" xmlns="" id="{90C32F6D-A269-40A0-96C9-E5929D8238C5}"/>
              </a:ext>
            </a:extLst>
          </p:cNvPr>
          <p:cNvPicPr>
            <a:picLocks noChangeAspect="1"/>
          </p:cNvPicPr>
          <p:nvPr/>
        </p:nvPicPr>
        <p:blipFill>
          <a:blip r:embed="rId2" cstate="print"/>
          <a:stretch>
            <a:fillRect/>
          </a:stretch>
        </p:blipFill>
        <p:spPr>
          <a:xfrm>
            <a:off x="179512" y="1085056"/>
            <a:ext cx="8640959" cy="4687887"/>
          </a:xfrm>
          <a:prstGeom prst="rect">
            <a:avLst/>
          </a:prstGeom>
        </p:spPr>
      </p:pic>
    </p:spTree>
    <p:extLst>
      <p:ext uri="{BB962C8B-B14F-4D97-AF65-F5344CB8AC3E}">
        <p14:creationId xmlns:p14="http://schemas.microsoft.com/office/powerpoint/2010/main" xmlns="" val="3767108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84F0EF-0D7D-4AD5-8378-83843F858A89}"/>
              </a:ext>
            </a:extLst>
          </p:cNvPr>
          <p:cNvSpPr>
            <a:spLocks noGrp="1"/>
          </p:cNvSpPr>
          <p:nvPr>
            <p:ph type="title" idx="4294967295"/>
          </p:nvPr>
        </p:nvSpPr>
        <p:spPr>
          <a:xfrm>
            <a:off x="-3339" y="136525"/>
            <a:ext cx="8229600" cy="1143000"/>
          </a:xfrm>
          <a:prstGeom prst="rect">
            <a:avLst/>
          </a:prstGeom>
        </p:spPr>
        <p:txBody>
          <a:bodyPr/>
          <a:lstStyle/>
          <a:p>
            <a:r>
              <a:rPr lang="en-ZA" dirty="0">
                <a:solidFill>
                  <a:srgbClr val="FFFF00"/>
                </a:solidFill>
              </a:rPr>
              <a:t>Registration</a:t>
            </a:r>
          </a:p>
        </p:txBody>
      </p:sp>
      <p:sp>
        <p:nvSpPr>
          <p:cNvPr id="3" name="Slide Number Placeholder 2">
            <a:extLst>
              <a:ext uri="{FF2B5EF4-FFF2-40B4-BE49-F238E27FC236}">
                <a16:creationId xmlns:a16="http://schemas.microsoft.com/office/drawing/2014/main" xmlns="" id="{AC6384EC-90A6-42CE-A275-DCA2A5E8B84C}"/>
              </a:ext>
            </a:extLst>
          </p:cNvPr>
          <p:cNvSpPr>
            <a:spLocks noGrp="1"/>
          </p:cNvSpPr>
          <p:nvPr>
            <p:ph type="sldNum" sz="quarter" idx="4294967295"/>
          </p:nvPr>
        </p:nvSpPr>
        <p:spPr>
          <a:xfrm>
            <a:off x="7010400" y="6356350"/>
            <a:ext cx="2133600" cy="365125"/>
          </a:xfrm>
          <a:prstGeom prst="rect">
            <a:avLst/>
          </a:prstGeom>
        </p:spPr>
        <p:txBody>
          <a:bodyPr/>
          <a:lstStyle/>
          <a:p>
            <a:pPr>
              <a:defRPr/>
            </a:pPr>
            <a:fld id="{120F591F-81E4-42EF-8756-5EED8FEE08BC}" type="slidenum">
              <a:rPr lang="en-US" smtClean="0">
                <a:solidFill>
                  <a:prstClr val="white">
                    <a:tint val="75000"/>
                  </a:prstClr>
                </a:solidFill>
              </a:rPr>
              <a:pPr>
                <a:defRPr/>
              </a:pPr>
              <a:t>35</a:t>
            </a:fld>
            <a:endParaRPr lang="en-US">
              <a:solidFill>
                <a:prstClr val="white">
                  <a:tint val="75000"/>
                </a:prstClr>
              </a:solidFill>
            </a:endParaRPr>
          </a:p>
        </p:txBody>
      </p:sp>
      <p:pic>
        <p:nvPicPr>
          <p:cNvPr id="4" name="Picture 3">
            <a:extLst>
              <a:ext uri="{FF2B5EF4-FFF2-40B4-BE49-F238E27FC236}">
                <a16:creationId xmlns:a16="http://schemas.microsoft.com/office/drawing/2014/main" xmlns="" id="{849D29F0-51BB-44A7-9A87-5CAB32356F87}"/>
              </a:ext>
            </a:extLst>
          </p:cNvPr>
          <p:cNvPicPr>
            <a:picLocks noChangeAspect="1"/>
          </p:cNvPicPr>
          <p:nvPr/>
        </p:nvPicPr>
        <p:blipFill>
          <a:blip r:embed="rId2" cstate="print"/>
          <a:stretch>
            <a:fillRect/>
          </a:stretch>
        </p:blipFill>
        <p:spPr>
          <a:xfrm>
            <a:off x="914400" y="1196753"/>
            <a:ext cx="7864171" cy="4392488"/>
          </a:xfrm>
          <a:prstGeom prst="rect">
            <a:avLst/>
          </a:prstGeom>
        </p:spPr>
      </p:pic>
    </p:spTree>
    <p:extLst>
      <p:ext uri="{BB962C8B-B14F-4D97-AF65-F5344CB8AC3E}">
        <p14:creationId xmlns:p14="http://schemas.microsoft.com/office/powerpoint/2010/main" xmlns="" val="2316926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84F0EF-0D7D-4AD5-8378-83843F858A89}"/>
              </a:ext>
            </a:extLst>
          </p:cNvPr>
          <p:cNvSpPr>
            <a:spLocks noGrp="1"/>
          </p:cNvSpPr>
          <p:nvPr>
            <p:ph type="title" idx="4294967295"/>
          </p:nvPr>
        </p:nvSpPr>
        <p:spPr>
          <a:xfrm>
            <a:off x="-3339" y="136525"/>
            <a:ext cx="7311643" cy="1143000"/>
          </a:xfrm>
          <a:prstGeom prst="rect">
            <a:avLst/>
          </a:prstGeom>
        </p:spPr>
        <p:txBody>
          <a:bodyPr/>
          <a:lstStyle/>
          <a:p>
            <a:r>
              <a:rPr lang="en-ZA" dirty="0">
                <a:solidFill>
                  <a:srgbClr val="FFFF00"/>
                </a:solidFill>
              </a:rPr>
              <a:t>Computer Assisted Diagnostics</a:t>
            </a:r>
          </a:p>
        </p:txBody>
      </p:sp>
      <p:sp>
        <p:nvSpPr>
          <p:cNvPr id="3" name="Slide Number Placeholder 2">
            <a:extLst>
              <a:ext uri="{FF2B5EF4-FFF2-40B4-BE49-F238E27FC236}">
                <a16:creationId xmlns:a16="http://schemas.microsoft.com/office/drawing/2014/main" xmlns="" id="{AC6384EC-90A6-42CE-A275-DCA2A5E8B84C}"/>
              </a:ext>
            </a:extLst>
          </p:cNvPr>
          <p:cNvSpPr>
            <a:spLocks noGrp="1"/>
          </p:cNvSpPr>
          <p:nvPr>
            <p:ph type="sldNum" sz="quarter" idx="4294967295"/>
          </p:nvPr>
        </p:nvSpPr>
        <p:spPr>
          <a:xfrm>
            <a:off x="7010400" y="6356350"/>
            <a:ext cx="2133600" cy="365125"/>
          </a:xfrm>
          <a:prstGeom prst="rect">
            <a:avLst/>
          </a:prstGeom>
        </p:spPr>
        <p:txBody>
          <a:bodyPr/>
          <a:lstStyle/>
          <a:p>
            <a:pPr>
              <a:defRPr/>
            </a:pPr>
            <a:fld id="{120F591F-81E4-42EF-8756-5EED8FEE08BC}" type="slidenum">
              <a:rPr lang="en-US" smtClean="0">
                <a:solidFill>
                  <a:prstClr val="white">
                    <a:tint val="75000"/>
                  </a:prstClr>
                </a:solidFill>
              </a:rPr>
              <a:pPr>
                <a:defRPr/>
              </a:pPr>
              <a:t>36</a:t>
            </a:fld>
            <a:endParaRPr lang="en-US">
              <a:solidFill>
                <a:prstClr val="white">
                  <a:tint val="75000"/>
                </a:prstClr>
              </a:solidFill>
            </a:endParaRPr>
          </a:p>
        </p:txBody>
      </p:sp>
      <p:pic>
        <p:nvPicPr>
          <p:cNvPr id="5" name="Content Placeholder 1" descr="image002">
            <a:extLst>
              <a:ext uri="{FF2B5EF4-FFF2-40B4-BE49-F238E27FC236}">
                <a16:creationId xmlns:a16="http://schemas.microsoft.com/office/drawing/2014/main" xmlns="" id="{1ECA0C04-2F66-4109-B433-DE7A86C99B6F}"/>
              </a:ext>
            </a:extLst>
          </p:cNvPr>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64000"/>
                    </a14:imgEffect>
                  </a14:imgLayer>
                </a14:imgProps>
              </a:ext>
              <a:ext uri="{28A0092B-C50C-407E-A947-70E740481C1C}">
                <a14:useLocalDpi xmlns:a14="http://schemas.microsoft.com/office/drawing/2010/main" xmlns="" val="0"/>
              </a:ext>
            </a:extLst>
          </a:blip>
          <a:srcRect l="661" t="458" r="26308" b="62012"/>
          <a:stretch/>
        </p:blipFill>
        <p:spPr bwMode="auto">
          <a:xfrm>
            <a:off x="5436096" y="4077072"/>
            <a:ext cx="3506563" cy="2149474"/>
          </a:xfrm>
          <a:prstGeom prst="rect">
            <a:avLst/>
          </a:prstGeom>
          <a:noFill/>
          <a:ln w="28575">
            <a:noFill/>
            <a:prstDash val="solid"/>
            <a:miter lim="800000"/>
            <a:headEnd/>
            <a:tailEnd/>
          </a:ln>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xmlns="" id="{4EC37680-F8B3-455F-B715-0E28F5E5608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47836" y="2355753"/>
            <a:ext cx="2560125" cy="2149474"/>
          </a:xfrm>
          <a:prstGeom prst="rect">
            <a:avLst/>
          </a:prstGeom>
        </p:spPr>
      </p:pic>
      <p:pic>
        <p:nvPicPr>
          <p:cNvPr id="7" name="Picture 6" descr="C:\Users\mkotane\AppData\Local\Microsoft\Windows\INetCache\Content.Outlook\9FADH1R1\20170912_075430.jpg">
            <a:extLst>
              <a:ext uri="{FF2B5EF4-FFF2-40B4-BE49-F238E27FC236}">
                <a16:creationId xmlns:a16="http://schemas.microsoft.com/office/drawing/2014/main" xmlns="" id="{C7302279-B39F-4510-A030-A8E31B5F5108}"/>
              </a:ext>
            </a:extLst>
          </p:cNvP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5536" y="1279525"/>
            <a:ext cx="2236573" cy="2005460"/>
          </a:xfrm>
          <a:prstGeom prst="rect">
            <a:avLst/>
          </a:prstGeom>
          <a:noFill/>
          <a:ln w="19050">
            <a:noFill/>
          </a:ln>
        </p:spPr>
      </p:pic>
    </p:spTree>
    <p:extLst>
      <p:ext uri="{BB962C8B-B14F-4D97-AF65-F5344CB8AC3E}">
        <p14:creationId xmlns:p14="http://schemas.microsoft.com/office/powerpoint/2010/main" xmlns="" val="3719956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0" y="260648"/>
            <a:ext cx="7668344" cy="490538"/>
          </a:xfrm>
          <a:prstGeom prst="rect">
            <a:avLst/>
          </a:prstGeom>
        </p:spPr>
        <p:txBody>
          <a:bodyPr>
            <a:noAutofit/>
          </a:bodyPr>
          <a:lstStyle/>
          <a:p>
            <a:pPr eaLnBrk="1" hangingPunct="1"/>
            <a:r>
              <a:rPr lang="en-US" sz="4000" b="0" dirty="0">
                <a:solidFill>
                  <a:srgbClr val="FFFF00"/>
                </a:solidFill>
                <a:cs typeface="Calibri" pitchFamily="34" charset="0"/>
              </a:rPr>
              <a:t>One Stop Service Centres (OSSC)</a:t>
            </a:r>
          </a:p>
        </p:txBody>
      </p:sp>
      <p:sp>
        <p:nvSpPr>
          <p:cNvPr id="4099" name="Rectangle 3"/>
          <p:cNvSpPr>
            <a:spLocks noGrp="1" noChangeArrowheads="1"/>
          </p:cNvSpPr>
          <p:nvPr>
            <p:ph idx="4294967295"/>
          </p:nvPr>
        </p:nvSpPr>
        <p:spPr>
          <a:xfrm>
            <a:off x="395536" y="1341438"/>
            <a:ext cx="8208912" cy="4391025"/>
          </a:xfrm>
          <a:prstGeom prst="rect">
            <a:avLst/>
          </a:prstGeom>
        </p:spPr>
        <p:txBody>
          <a:bodyPr>
            <a:noAutofit/>
          </a:bodyPr>
          <a:lstStyle/>
          <a:p>
            <a:pPr lvl="1" eaLnBrk="1" hangingPunct="1">
              <a:buFont typeface="Arial" pitchFamily="34" charset="0"/>
              <a:buChar char="•"/>
            </a:pPr>
            <a:r>
              <a:rPr lang="en-US" sz="3600" dirty="0">
                <a:cs typeface="Calibri" pitchFamily="34" charset="0"/>
              </a:rPr>
              <a:t>Eastern Cape - Mthatha (NMAH)</a:t>
            </a:r>
          </a:p>
          <a:p>
            <a:pPr lvl="1" eaLnBrk="1" hangingPunct="1">
              <a:buFont typeface="Arial" pitchFamily="34" charset="0"/>
              <a:buChar char="•"/>
            </a:pPr>
            <a:r>
              <a:rPr lang="en-US" sz="3600" dirty="0">
                <a:cs typeface="Calibri" pitchFamily="34" charset="0"/>
              </a:rPr>
              <a:t>Gauteng - Carletonville (Hospital)</a:t>
            </a:r>
          </a:p>
          <a:p>
            <a:pPr lvl="1" eaLnBrk="1" hangingPunct="1">
              <a:buFont typeface="Arial" pitchFamily="34" charset="0"/>
              <a:buChar char="•"/>
            </a:pPr>
            <a:r>
              <a:rPr lang="en-US" sz="3600" dirty="0">
                <a:cs typeface="Calibri" pitchFamily="34" charset="0"/>
              </a:rPr>
              <a:t>Northern Cape – Kuruman</a:t>
            </a:r>
          </a:p>
          <a:p>
            <a:pPr lvl="1" eaLnBrk="1" hangingPunct="1">
              <a:buFont typeface="Arial" pitchFamily="34" charset="0"/>
              <a:buChar char="•"/>
            </a:pPr>
            <a:r>
              <a:rPr lang="en-US" sz="3600" dirty="0">
                <a:cs typeface="Calibri" pitchFamily="34" charset="0"/>
              </a:rPr>
              <a:t>Limpopo – Burgersfort</a:t>
            </a:r>
          </a:p>
          <a:p>
            <a:pPr lvl="1" eaLnBrk="1" hangingPunct="1">
              <a:buFont typeface="Arial" pitchFamily="34" charset="0"/>
              <a:buChar char="•"/>
            </a:pPr>
            <a:r>
              <a:rPr lang="en-US" sz="3600" dirty="0">
                <a:cs typeface="Calibri" pitchFamily="34" charset="0"/>
              </a:rPr>
              <a:t>Global Fund (10 OSSCs in neighbouring countries)</a:t>
            </a:r>
          </a:p>
          <a:p>
            <a:pPr lvl="1" eaLnBrk="1" hangingPunct="1">
              <a:buFont typeface="Arial" pitchFamily="34" charset="0"/>
              <a:buChar char="•"/>
            </a:pPr>
            <a:r>
              <a:rPr lang="en-US" sz="3600" dirty="0">
                <a:cs typeface="Calibri" pitchFamily="34" charset="0"/>
              </a:rPr>
              <a:t>Mobile units</a:t>
            </a:r>
          </a:p>
        </p:txBody>
      </p:sp>
    </p:spTree>
    <p:extLst>
      <p:ext uri="{BB962C8B-B14F-4D97-AF65-F5344CB8AC3E}">
        <p14:creationId xmlns:p14="http://schemas.microsoft.com/office/powerpoint/2010/main" xmlns="" val="2778257408"/>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8E15F53-A18A-458E-86A3-FD0BF459B1D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22664" y="1148044"/>
            <a:ext cx="3787784" cy="2124084"/>
          </a:xfrm>
          <a:prstGeom prst="rect">
            <a:avLst/>
          </a:prstGeom>
          <a:ln w="38100">
            <a:solidFill>
              <a:srgbClr val="FF0000"/>
            </a:solidFill>
          </a:ln>
        </p:spPr>
      </p:pic>
      <p:sp>
        <p:nvSpPr>
          <p:cNvPr id="13" name="Rectangle 2">
            <a:extLst>
              <a:ext uri="{FF2B5EF4-FFF2-40B4-BE49-F238E27FC236}">
                <a16:creationId xmlns:a16="http://schemas.microsoft.com/office/drawing/2014/main" xmlns="" id="{4D25BF61-2F93-4089-B92A-07242D396976}"/>
              </a:ext>
            </a:extLst>
          </p:cNvPr>
          <p:cNvSpPr txBox="1">
            <a:spLocks noChangeArrowheads="1"/>
          </p:cNvSpPr>
          <p:nvPr/>
        </p:nvSpPr>
        <p:spPr>
          <a:xfrm>
            <a:off x="4664327" y="3297524"/>
            <a:ext cx="4104457" cy="544561"/>
          </a:xfrm>
          <a:prstGeom prst="rect">
            <a:avLst/>
          </a:prstGeom>
        </p:spPr>
        <p:txBody>
          <a:bodyPr>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dirty="0" err="1">
                <a:cs typeface="Calibri" pitchFamily="34" charset="0"/>
              </a:rPr>
              <a:t>Mafeteng</a:t>
            </a:r>
            <a:r>
              <a:rPr lang="en-US" sz="2800" dirty="0">
                <a:cs typeface="Calibri" pitchFamily="34" charset="0"/>
              </a:rPr>
              <a:t> (Jan 2017)</a:t>
            </a:r>
          </a:p>
        </p:txBody>
      </p:sp>
      <p:sp>
        <p:nvSpPr>
          <p:cNvPr id="2" name="TextBox 1">
            <a:extLst>
              <a:ext uri="{FF2B5EF4-FFF2-40B4-BE49-F238E27FC236}">
                <a16:creationId xmlns:a16="http://schemas.microsoft.com/office/drawing/2014/main" xmlns="" id="{E05507CA-2EBC-4D39-BD3A-ADAF3EE60576}"/>
              </a:ext>
            </a:extLst>
          </p:cNvPr>
          <p:cNvSpPr txBox="1"/>
          <p:nvPr/>
        </p:nvSpPr>
        <p:spPr>
          <a:xfrm>
            <a:off x="173694" y="152527"/>
            <a:ext cx="6542861" cy="769441"/>
          </a:xfrm>
          <a:prstGeom prst="rect">
            <a:avLst/>
          </a:prstGeom>
          <a:noFill/>
        </p:spPr>
        <p:txBody>
          <a:bodyPr wrap="square" rtlCol="0">
            <a:spAutoFit/>
          </a:bodyPr>
          <a:lstStyle/>
          <a:p>
            <a:pPr algn="ctr"/>
            <a:r>
              <a:rPr lang="en-ZA" sz="4400" dirty="0">
                <a:solidFill>
                  <a:srgbClr val="FFFF00"/>
                </a:solidFill>
                <a:latin typeface="+mj-lt"/>
              </a:rPr>
              <a:t>One Stop Service Centres</a:t>
            </a:r>
          </a:p>
        </p:txBody>
      </p:sp>
      <p:pic>
        <p:nvPicPr>
          <p:cNvPr id="5" name="Picture 4">
            <a:extLst>
              <a:ext uri="{FF2B5EF4-FFF2-40B4-BE49-F238E27FC236}">
                <a16:creationId xmlns:a16="http://schemas.microsoft.com/office/drawing/2014/main" xmlns="" id="{A83F241D-9279-48A1-9254-F00873ECAD3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8829" y="3689149"/>
            <a:ext cx="3349738" cy="1932949"/>
          </a:xfrm>
          <a:prstGeom prst="rect">
            <a:avLst/>
          </a:prstGeom>
          <a:ln w="38100">
            <a:solidFill>
              <a:srgbClr val="FF0000"/>
            </a:solidFill>
          </a:ln>
        </p:spPr>
      </p:pic>
      <p:sp>
        <p:nvSpPr>
          <p:cNvPr id="10" name="Rectangle 2">
            <a:extLst>
              <a:ext uri="{FF2B5EF4-FFF2-40B4-BE49-F238E27FC236}">
                <a16:creationId xmlns:a16="http://schemas.microsoft.com/office/drawing/2014/main" xmlns="" id="{2B8A1EFE-FAD5-487C-BFD6-D6545B054277}"/>
              </a:ext>
            </a:extLst>
          </p:cNvPr>
          <p:cNvSpPr txBox="1">
            <a:spLocks noChangeArrowheads="1"/>
          </p:cNvSpPr>
          <p:nvPr/>
        </p:nvSpPr>
        <p:spPr>
          <a:xfrm>
            <a:off x="2314779" y="5647494"/>
            <a:ext cx="3888432" cy="544561"/>
          </a:xfrm>
          <a:prstGeom prst="rect">
            <a:avLst/>
          </a:prstGeom>
        </p:spPr>
        <p:txBody>
          <a:bodyPr>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dirty="0">
                <a:cs typeface="Calibri" pitchFamily="34" charset="0"/>
              </a:rPr>
              <a:t>Burgersfort (Oct 2017)</a:t>
            </a:r>
          </a:p>
        </p:txBody>
      </p:sp>
      <p:pic>
        <p:nvPicPr>
          <p:cNvPr id="9" name="Picture 8">
            <a:extLst>
              <a:ext uri="{FF2B5EF4-FFF2-40B4-BE49-F238E27FC236}">
                <a16:creationId xmlns:a16="http://schemas.microsoft.com/office/drawing/2014/main" xmlns="" id="{D14088A6-2FF5-4189-84E3-CEFA74299D7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58995" y="3872311"/>
            <a:ext cx="2935762" cy="1651366"/>
          </a:xfrm>
          <a:prstGeom prst="rect">
            <a:avLst/>
          </a:prstGeom>
          <a:ln w="38100">
            <a:solidFill>
              <a:srgbClr val="FF0000"/>
            </a:solidFill>
          </a:ln>
        </p:spPr>
      </p:pic>
      <p:pic>
        <p:nvPicPr>
          <p:cNvPr id="14" name="Picture 4" descr="C:\Users\bkistnasamy\Pictures\photo (3).JPG">
            <a:extLst>
              <a:ext uri="{FF2B5EF4-FFF2-40B4-BE49-F238E27FC236}">
                <a16:creationId xmlns:a16="http://schemas.microsoft.com/office/drawing/2014/main" xmlns="" id="{8B8442D0-92FC-4294-BE35-61F344355EE6}"/>
              </a:ext>
            </a:extLst>
          </p:cNvPr>
          <p:cNvPicPr>
            <a:picLocks noChangeAspect="1" noChangeArrowheads="1"/>
          </p:cNvPicPr>
          <p:nvPr/>
        </p:nvPicPr>
        <p:blipFill>
          <a:blip r:embed="rId5" cstate="print"/>
          <a:srcRect/>
          <a:stretch>
            <a:fillRect/>
          </a:stretch>
        </p:blipFill>
        <p:spPr bwMode="auto">
          <a:xfrm>
            <a:off x="971600" y="1148044"/>
            <a:ext cx="3349738" cy="1895856"/>
          </a:xfrm>
          <a:prstGeom prst="rect">
            <a:avLst/>
          </a:prstGeom>
          <a:noFill/>
          <a:ln w="38100">
            <a:solidFill>
              <a:srgbClr val="FF0000"/>
            </a:solidFill>
          </a:ln>
        </p:spPr>
      </p:pic>
      <p:sp>
        <p:nvSpPr>
          <p:cNvPr id="15" name="Rectangle 2">
            <a:extLst>
              <a:ext uri="{FF2B5EF4-FFF2-40B4-BE49-F238E27FC236}">
                <a16:creationId xmlns:a16="http://schemas.microsoft.com/office/drawing/2014/main" xmlns="" id="{0CF7D4D2-80C7-436E-998C-1CF87483CEF7}"/>
              </a:ext>
            </a:extLst>
          </p:cNvPr>
          <p:cNvSpPr txBox="1">
            <a:spLocks noChangeArrowheads="1"/>
          </p:cNvSpPr>
          <p:nvPr/>
        </p:nvSpPr>
        <p:spPr>
          <a:xfrm>
            <a:off x="692758" y="3094244"/>
            <a:ext cx="3813234" cy="544561"/>
          </a:xfrm>
          <a:prstGeom prst="rect">
            <a:avLst/>
          </a:prstGeom>
        </p:spPr>
        <p:txBody>
          <a:bodyPr>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dirty="0">
                <a:cs typeface="Calibri" pitchFamily="34" charset="0"/>
              </a:rPr>
              <a:t>Mthatha (April 2014)</a:t>
            </a:r>
          </a:p>
        </p:txBody>
      </p:sp>
    </p:spTree>
    <p:extLst>
      <p:ext uri="{BB962C8B-B14F-4D97-AF65-F5344CB8AC3E}">
        <p14:creationId xmlns:p14="http://schemas.microsoft.com/office/powerpoint/2010/main" xmlns="" val="2208267335"/>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11560" y="35497"/>
            <a:ext cx="5688632"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4800" b="0" i="0" u="none" strike="noStrike" kern="1200" cap="none" spc="0" normalizeH="0" baseline="0" noProof="0" dirty="0">
                <a:ln>
                  <a:noFill/>
                </a:ln>
                <a:solidFill>
                  <a:srgbClr val="FFFF00"/>
                </a:solidFill>
                <a:effectLst/>
                <a:uLnTx/>
                <a:uFillTx/>
                <a:latin typeface="Calibri"/>
                <a:ea typeface="+mn-ea"/>
                <a:cs typeface="Arial" pitchFamily="34" charset="0"/>
              </a:rPr>
              <a:t>Mobile Services</a:t>
            </a:r>
          </a:p>
        </p:txBody>
      </p:sp>
      <p:pic>
        <p:nvPicPr>
          <p:cNvPr id="8" name="Picture 2"/>
          <p:cNvPicPr>
            <a:picLocks noChangeAspect="1" noChangeArrowheads="1"/>
          </p:cNvPicPr>
          <p:nvPr/>
        </p:nvPicPr>
        <p:blipFill>
          <a:blip r:embed="rId3" cstate="print"/>
          <a:srcRect/>
          <a:stretch>
            <a:fillRect/>
          </a:stretch>
        </p:blipFill>
        <p:spPr bwMode="auto">
          <a:xfrm>
            <a:off x="4860032" y="1340768"/>
            <a:ext cx="3456384" cy="2519880"/>
          </a:xfrm>
          <a:prstGeom prst="rect">
            <a:avLst/>
          </a:prstGeom>
          <a:noFill/>
          <a:ln w="57150">
            <a:solidFill>
              <a:srgbClr val="FF0000"/>
            </a:solid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3291024" y="4019951"/>
            <a:ext cx="5001089" cy="2808312"/>
          </a:xfrm>
          <a:prstGeom prst="rect">
            <a:avLst/>
          </a:prstGeom>
          <a:noFill/>
          <a:ln w="57150">
            <a:solidFill>
              <a:srgbClr val="00B050"/>
            </a:solidFill>
            <a:miter lim="800000"/>
            <a:headEnd/>
            <a:tailEnd/>
          </a:ln>
        </p:spPr>
      </p:pic>
      <p:pic>
        <p:nvPicPr>
          <p:cNvPr id="7" name="Picture 6" descr="20160720_110527_resized.jpg"/>
          <p:cNvPicPr>
            <a:picLocks noGrp="1" noChangeAspect="1"/>
          </p:cNvPicPr>
          <p:nvPr isPhoto="1"/>
        </p:nvPicPr>
        <p:blipFill>
          <a:blip r:embed="rId5" cstate="print">
            <a:lum/>
          </a:blip>
          <a:stretch>
            <a:fillRect/>
          </a:stretch>
        </p:blipFill>
        <p:spPr>
          <a:xfrm>
            <a:off x="179512" y="1284791"/>
            <a:ext cx="4443986" cy="2499742"/>
          </a:xfrm>
          <a:prstGeom prst="rect">
            <a:avLst/>
          </a:prstGeom>
          <a:noFill/>
          <a:ln w="57150">
            <a:solidFill>
              <a:srgbClr val="FF0000"/>
            </a:solidFill>
          </a:ln>
        </p:spPr>
      </p:pic>
      <p:sp>
        <p:nvSpPr>
          <p:cNvPr id="6" name="TextBox 5">
            <a:extLst>
              <a:ext uri="{FF2B5EF4-FFF2-40B4-BE49-F238E27FC236}">
                <a16:creationId xmlns:a16="http://schemas.microsoft.com/office/drawing/2014/main" xmlns="" id="{2F45D90A-8568-4F91-945B-E767AADB72D7}"/>
              </a:ext>
            </a:extLst>
          </p:cNvPr>
          <p:cNvSpPr txBox="1"/>
          <p:nvPr/>
        </p:nvSpPr>
        <p:spPr>
          <a:xfrm>
            <a:off x="1043608" y="5054775"/>
            <a:ext cx="1080120" cy="369332"/>
          </a:xfrm>
          <a:prstGeom prst="rect">
            <a:avLst/>
          </a:prstGeom>
          <a:noFill/>
        </p:spPr>
        <p:txBody>
          <a:bodyPr wrap="square" rtlCol="0">
            <a:spAutoFit/>
          </a:bodyPr>
          <a:lstStyle/>
          <a:p>
            <a:r>
              <a:rPr lang="en-US" dirty="0"/>
              <a:t>Slide </a:t>
            </a:r>
            <a:fld id="{F89E6E47-2815-435A-AD41-7DBB75361A14}" type="slidenum">
              <a:rPr lang="en-US" smtClean="0"/>
              <a:pPr/>
              <a:t>39</a:t>
            </a:fld>
            <a:endParaRPr lang="en-ZA" dirty="0"/>
          </a:p>
        </p:txBody>
      </p:sp>
    </p:spTree>
    <p:extLst>
      <p:ext uri="{BB962C8B-B14F-4D97-AF65-F5344CB8AC3E}">
        <p14:creationId xmlns:p14="http://schemas.microsoft.com/office/powerpoint/2010/main" xmlns="" val="2227758389"/>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1299"/>
            <a:ext cx="6699250" cy="792162"/>
          </a:xfrm>
          <a:prstGeom prst="rect">
            <a:avLst/>
          </a:prstGeom>
        </p:spPr>
        <p:txBody>
          <a:bodyPr rtlCol="0">
            <a:noAutofit/>
          </a:bodyPr>
          <a:lstStyle/>
          <a:p>
            <a:pPr eaLnBrk="1" fontAlgn="auto" hangingPunct="1">
              <a:spcAft>
                <a:spcPts val="0"/>
              </a:spcAft>
              <a:defRPr/>
            </a:pPr>
            <a:r>
              <a:rPr lang="en-US" sz="4800" b="0" dirty="0">
                <a:solidFill>
                  <a:srgbClr val="FFFF00"/>
                </a:solidFill>
                <a:latin typeface="Calibri" pitchFamily="34" charset="0"/>
                <a:cs typeface="Calibri" pitchFamily="34" charset="0"/>
              </a:rPr>
              <a:t>Migrant Mine Workers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xmlns="" val="3620431625"/>
              </p:ext>
            </p:extLst>
          </p:nvPr>
        </p:nvGraphicFramePr>
        <p:xfrm>
          <a:off x="251520" y="1222552"/>
          <a:ext cx="8640959" cy="4625638"/>
        </p:xfrm>
        <a:graphic>
          <a:graphicData uri="http://schemas.openxmlformats.org/drawingml/2006/table">
            <a:tbl>
              <a:tblPr firstRow="1" bandRow="1">
                <a:tableStyleId>{073A0DAA-6AF3-43AB-8588-CEC1D06C72B9}</a:tableStyleId>
              </a:tblPr>
              <a:tblGrid>
                <a:gridCol w="1211501">
                  <a:extLst>
                    <a:ext uri="{9D8B030D-6E8A-4147-A177-3AD203B41FA5}">
                      <a16:colId xmlns:a16="http://schemas.microsoft.com/office/drawing/2014/main" xmlns="" val="20000"/>
                    </a:ext>
                  </a:extLst>
                </a:gridCol>
                <a:gridCol w="1575946">
                  <a:extLst>
                    <a:ext uri="{9D8B030D-6E8A-4147-A177-3AD203B41FA5}">
                      <a16:colId xmlns:a16="http://schemas.microsoft.com/office/drawing/2014/main" xmlns="" val="20001"/>
                    </a:ext>
                  </a:extLst>
                </a:gridCol>
                <a:gridCol w="1650991">
                  <a:extLst>
                    <a:ext uri="{9D8B030D-6E8A-4147-A177-3AD203B41FA5}">
                      <a16:colId xmlns:a16="http://schemas.microsoft.com/office/drawing/2014/main" xmlns="" val="20002"/>
                    </a:ext>
                  </a:extLst>
                </a:gridCol>
                <a:gridCol w="1425856">
                  <a:extLst>
                    <a:ext uri="{9D8B030D-6E8A-4147-A177-3AD203B41FA5}">
                      <a16:colId xmlns:a16="http://schemas.microsoft.com/office/drawing/2014/main" xmlns="" val="20003"/>
                    </a:ext>
                  </a:extLst>
                </a:gridCol>
                <a:gridCol w="1425856">
                  <a:extLst>
                    <a:ext uri="{9D8B030D-6E8A-4147-A177-3AD203B41FA5}">
                      <a16:colId xmlns:a16="http://schemas.microsoft.com/office/drawing/2014/main" xmlns="" val="20004"/>
                    </a:ext>
                  </a:extLst>
                </a:gridCol>
                <a:gridCol w="1350809">
                  <a:extLst>
                    <a:ext uri="{9D8B030D-6E8A-4147-A177-3AD203B41FA5}">
                      <a16:colId xmlns:a16="http://schemas.microsoft.com/office/drawing/2014/main" xmlns="" val="20005"/>
                    </a:ext>
                  </a:extLst>
                </a:gridCol>
              </a:tblGrid>
              <a:tr h="683912">
                <a:tc>
                  <a:txBody>
                    <a:bodyPr/>
                    <a:lstStyle/>
                    <a:p>
                      <a:pPr algn="ctr"/>
                      <a:r>
                        <a:rPr lang="en-US" sz="2000" dirty="0"/>
                        <a:t>Year</a:t>
                      </a:r>
                      <a:endParaRPr lang="en-US" sz="2000" dirty="0">
                        <a:solidFill>
                          <a:schemeClr val="bg1"/>
                        </a:solidFill>
                        <a:latin typeface="+mn-lt"/>
                      </a:endParaRPr>
                    </a:p>
                  </a:txBody>
                  <a:tcPr>
                    <a:solidFill>
                      <a:srgbClr val="FF0000"/>
                    </a:solidFill>
                  </a:tcPr>
                </a:tc>
                <a:tc>
                  <a:txBody>
                    <a:bodyPr/>
                    <a:lstStyle/>
                    <a:p>
                      <a:pPr algn="ctr"/>
                      <a:r>
                        <a:rPr lang="en-US" sz="2000" dirty="0"/>
                        <a:t>RSA</a:t>
                      </a:r>
                      <a:endParaRPr lang="en-US" sz="2000" dirty="0">
                        <a:solidFill>
                          <a:schemeClr val="bg1"/>
                        </a:solidFill>
                        <a:latin typeface="+mn-lt"/>
                      </a:endParaRPr>
                    </a:p>
                  </a:txBody>
                  <a:tcPr>
                    <a:solidFill>
                      <a:srgbClr val="FF0000"/>
                    </a:solidFill>
                  </a:tcPr>
                </a:tc>
                <a:tc>
                  <a:txBody>
                    <a:bodyPr/>
                    <a:lstStyle/>
                    <a:p>
                      <a:pPr algn="ctr"/>
                      <a:r>
                        <a:rPr lang="en-US" sz="2000" dirty="0"/>
                        <a:t>Mozambique</a:t>
                      </a:r>
                      <a:endParaRPr lang="en-US" sz="2000" dirty="0">
                        <a:solidFill>
                          <a:schemeClr val="bg1"/>
                        </a:solidFill>
                        <a:latin typeface="+mn-lt"/>
                      </a:endParaRPr>
                    </a:p>
                  </a:txBody>
                  <a:tcPr>
                    <a:solidFill>
                      <a:srgbClr val="FF0000"/>
                    </a:solidFill>
                  </a:tcPr>
                </a:tc>
                <a:tc>
                  <a:txBody>
                    <a:bodyPr/>
                    <a:lstStyle/>
                    <a:p>
                      <a:pPr algn="ctr"/>
                      <a:r>
                        <a:rPr lang="en-US" sz="2000" dirty="0"/>
                        <a:t>Lesotho</a:t>
                      </a:r>
                      <a:endParaRPr lang="en-US" sz="2000" dirty="0">
                        <a:solidFill>
                          <a:schemeClr val="bg1"/>
                        </a:solidFill>
                        <a:latin typeface="+mn-lt"/>
                      </a:endParaRPr>
                    </a:p>
                  </a:txBody>
                  <a:tcPr>
                    <a:solidFill>
                      <a:srgbClr val="FF0000"/>
                    </a:solidFill>
                  </a:tcPr>
                </a:tc>
                <a:tc>
                  <a:txBody>
                    <a:bodyPr/>
                    <a:lstStyle/>
                    <a:p>
                      <a:pPr algn="ctr"/>
                      <a:r>
                        <a:rPr lang="en-US" sz="2000" dirty="0"/>
                        <a:t>Swaziland</a:t>
                      </a:r>
                      <a:endParaRPr lang="en-US" sz="2000" dirty="0">
                        <a:solidFill>
                          <a:schemeClr val="bg1"/>
                        </a:solidFill>
                        <a:latin typeface="+mn-lt"/>
                      </a:endParaRPr>
                    </a:p>
                  </a:txBody>
                  <a:tcPr>
                    <a:solidFill>
                      <a:srgbClr val="FF0000"/>
                    </a:solidFill>
                  </a:tcPr>
                </a:tc>
                <a:tc>
                  <a:txBody>
                    <a:bodyPr/>
                    <a:lstStyle/>
                    <a:p>
                      <a:pPr algn="ctr"/>
                      <a:r>
                        <a:rPr lang="en-US" sz="2000" dirty="0"/>
                        <a:t>% Non-RSA</a:t>
                      </a:r>
                      <a:endParaRPr lang="en-US" sz="2000" dirty="0">
                        <a:solidFill>
                          <a:schemeClr val="bg1"/>
                        </a:solidFill>
                        <a:latin typeface="+mn-lt"/>
                      </a:endParaRPr>
                    </a:p>
                  </a:txBody>
                  <a:tcPr>
                    <a:solidFill>
                      <a:srgbClr val="FF0000"/>
                    </a:solidFill>
                  </a:tcPr>
                </a:tc>
                <a:extLst>
                  <a:ext uri="{0D108BD9-81ED-4DB2-BD59-A6C34878D82A}">
                    <a16:rowId xmlns:a16="http://schemas.microsoft.com/office/drawing/2014/main" xmlns="" val="10000"/>
                  </a:ext>
                </a:extLst>
              </a:tr>
              <a:tr h="560780">
                <a:tc>
                  <a:txBody>
                    <a:bodyPr/>
                    <a:lstStyle/>
                    <a:p>
                      <a:r>
                        <a:rPr lang="en-US" sz="2800" dirty="0"/>
                        <a:t>1920</a:t>
                      </a:r>
                      <a:endParaRPr lang="en-US" sz="2800" dirty="0">
                        <a:latin typeface="+mn-lt"/>
                      </a:endParaRPr>
                    </a:p>
                  </a:txBody>
                  <a:tcPr/>
                </a:tc>
                <a:tc>
                  <a:txBody>
                    <a:bodyPr/>
                    <a:lstStyle/>
                    <a:p>
                      <a:pPr algn="r"/>
                      <a:r>
                        <a:rPr lang="en-US" sz="2800" dirty="0"/>
                        <a:t>74 452</a:t>
                      </a:r>
                      <a:endParaRPr lang="en-US" sz="2800" dirty="0">
                        <a:latin typeface="+mn-lt"/>
                      </a:endParaRPr>
                    </a:p>
                  </a:txBody>
                  <a:tcPr/>
                </a:tc>
                <a:tc>
                  <a:txBody>
                    <a:bodyPr/>
                    <a:lstStyle/>
                    <a:p>
                      <a:pPr algn="r"/>
                      <a:r>
                        <a:rPr lang="en-US" sz="2800" dirty="0"/>
                        <a:t>77 921</a:t>
                      </a:r>
                      <a:endParaRPr lang="en-US" sz="2800" dirty="0">
                        <a:latin typeface="+mn-lt"/>
                      </a:endParaRPr>
                    </a:p>
                  </a:txBody>
                  <a:tcPr/>
                </a:tc>
                <a:tc>
                  <a:txBody>
                    <a:bodyPr/>
                    <a:lstStyle/>
                    <a:p>
                      <a:pPr algn="r"/>
                      <a:r>
                        <a:rPr lang="en-US" sz="2800" dirty="0"/>
                        <a:t>10 439</a:t>
                      </a:r>
                      <a:endParaRPr lang="en-US" sz="2800" dirty="0">
                        <a:latin typeface="+mn-lt"/>
                      </a:endParaRPr>
                    </a:p>
                  </a:txBody>
                  <a:tcPr/>
                </a:tc>
                <a:tc>
                  <a:txBody>
                    <a:bodyPr/>
                    <a:lstStyle/>
                    <a:p>
                      <a:pPr algn="r"/>
                      <a:r>
                        <a:rPr lang="en-US" sz="2800" dirty="0"/>
                        <a:t>3 449</a:t>
                      </a:r>
                      <a:endParaRPr lang="en-US" sz="2800" dirty="0">
                        <a:latin typeface="+mn-lt"/>
                      </a:endParaRPr>
                    </a:p>
                  </a:txBody>
                  <a:tcPr/>
                </a:tc>
                <a:tc>
                  <a:txBody>
                    <a:bodyPr/>
                    <a:lstStyle/>
                    <a:p>
                      <a:pPr algn="ctr"/>
                      <a:r>
                        <a:rPr lang="en-US" sz="2800" dirty="0"/>
                        <a:t>57</a:t>
                      </a:r>
                      <a:endParaRPr lang="en-US" sz="2800" dirty="0">
                        <a:latin typeface="+mn-lt"/>
                      </a:endParaRPr>
                    </a:p>
                  </a:txBody>
                  <a:tcPr>
                    <a:solidFill>
                      <a:srgbClr val="92D050"/>
                    </a:solidFill>
                  </a:tcPr>
                </a:tc>
                <a:extLst>
                  <a:ext uri="{0D108BD9-81ED-4DB2-BD59-A6C34878D82A}">
                    <a16:rowId xmlns:a16="http://schemas.microsoft.com/office/drawing/2014/main" xmlns="" val="10001"/>
                  </a:ext>
                </a:extLst>
              </a:tr>
              <a:tr h="560780">
                <a:tc>
                  <a:txBody>
                    <a:bodyPr/>
                    <a:lstStyle/>
                    <a:p>
                      <a:r>
                        <a:rPr lang="en-US" sz="2800" dirty="0"/>
                        <a:t>1940</a:t>
                      </a:r>
                      <a:endParaRPr lang="en-US" sz="2800" dirty="0">
                        <a:latin typeface="+mn-lt"/>
                      </a:endParaRPr>
                    </a:p>
                  </a:txBody>
                  <a:tcPr/>
                </a:tc>
                <a:tc>
                  <a:txBody>
                    <a:bodyPr/>
                    <a:lstStyle/>
                    <a:p>
                      <a:pPr algn="r"/>
                      <a:r>
                        <a:rPr lang="en-US" sz="2800" dirty="0"/>
                        <a:t>178 708</a:t>
                      </a:r>
                      <a:endParaRPr lang="en-US" sz="2800" dirty="0">
                        <a:latin typeface="+mn-lt"/>
                      </a:endParaRPr>
                    </a:p>
                  </a:txBody>
                  <a:tcPr/>
                </a:tc>
                <a:tc>
                  <a:txBody>
                    <a:bodyPr/>
                    <a:lstStyle/>
                    <a:p>
                      <a:pPr algn="r"/>
                      <a:r>
                        <a:rPr lang="en-US" sz="2800" dirty="0"/>
                        <a:t>74 883</a:t>
                      </a:r>
                      <a:endParaRPr lang="en-US" sz="2800" dirty="0">
                        <a:latin typeface="+mn-lt"/>
                      </a:endParaRPr>
                    </a:p>
                  </a:txBody>
                  <a:tcPr/>
                </a:tc>
                <a:tc>
                  <a:txBody>
                    <a:bodyPr/>
                    <a:lstStyle/>
                    <a:p>
                      <a:pPr algn="r"/>
                      <a:r>
                        <a:rPr lang="en-US" sz="2800" dirty="0"/>
                        <a:t>52 044</a:t>
                      </a:r>
                      <a:endParaRPr lang="en-US" sz="2800" dirty="0">
                        <a:latin typeface="+mn-lt"/>
                      </a:endParaRPr>
                    </a:p>
                  </a:txBody>
                  <a:tcPr/>
                </a:tc>
                <a:tc>
                  <a:txBody>
                    <a:bodyPr/>
                    <a:lstStyle/>
                    <a:p>
                      <a:pPr algn="r"/>
                      <a:r>
                        <a:rPr lang="en-US" sz="2800" dirty="0"/>
                        <a:t>7 152</a:t>
                      </a:r>
                      <a:endParaRPr lang="en-US" sz="2800" dirty="0">
                        <a:latin typeface="+mn-lt"/>
                      </a:endParaRPr>
                    </a:p>
                  </a:txBody>
                  <a:tcPr/>
                </a:tc>
                <a:tc>
                  <a:txBody>
                    <a:bodyPr/>
                    <a:lstStyle/>
                    <a:p>
                      <a:pPr algn="ctr"/>
                      <a:r>
                        <a:rPr lang="en-US" sz="2800" dirty="0"/>
                        <a:t>49</a:t>
                      </a:r>
                      <a:endParaRPr lang="en-US" sz="2800" dirty="0">
                        <a:latin typeface="+mn-lt"/>
                      </a:endParaRPr>
                    </a:p>
                  </a:txBody>
                  <a:tcPr>
                    <a:solidFill>
                      <a:srgbClr val="92D050"/>
                    </a:solidFill>
                  </a:tcPr>
                </a:tc>
                <a:extLst>
                  <a:ext uri="{0D108BD9-81ED-4DB2-BD59-A6C34878D82A}">
                    <a16:rowId xmlns:a16="http://schemas.microsoft.com/office/drawing/2014/main" xmlns="" val="10002"/>
                  </a:ext>
                </a:extLst>
              </a:tr>
              <a:tr h="560780">
                <a:tc>
                  <a:txBody>
                    <a:bodyPr/>
                    <a:lstStyle/>
                    <a:p>
                      <a:r>
                        <a:rPr lang="en-US" sz="2800" dirty="0"/>
                        <a:t>1960</a:t>
                      </a:r>
                      <a:endParaRPr lang="en-US" sz="2800" dirty="0">
                        <a:latin typeface="+mn-lt"/>
                      </a:endParaRPr>
                    </a:p>
                  </a:txBody>
                  <a:tcPr/>
                </a:tc>
                <a:tc>
                  <a:txBody>
                    <a:bodyPr/>
                    <a:lstStyle/>
                    <a:p>
                      <a:pPr algn="r"/>
                      <a:r>
                        <a:rPr lang="en-US" sz="2800" dirty="0"/>
                        <a:t>141 406</a:t>
                      </a:r>
                      <a:endParaRPr lang="en-US" sz="2800" dirty="0">
                        <a:latin typeface="+mn-lt"/>
                      </a:endParaRPr>
                    </a:p>
                  </a:txBody>
                  <a:tcPr/>
                </a:tc>
                <a:tc>
                  <a:txBody>
                    <a:bodyPr/>
                    <a:lstStyle/>
                    <a:p>
                      <a:pPr algn="r"/>
                      <a:r>
                        <a:rPr lang="en-US" sz="2800" dirty="0"/>
                        <a:t>101 733</a:t>
                      </a:r>
                      <a:endParaRPr lang="en-US" sz="2800" dirty="0">
                        <a:latin typeface="+mn-lt"/>
                      </a:endParaRPr>
                    </a:p>
                  </a:txBody>
                  <a:tcPr/>
                </a:tc>
                <a:tc>
                  <a:txBody>
                    <a:bodyPr/>
                    <a:lstStyle/>
                    <a:p>
                      <a:pPr algn="r"/>
                      <a:r>
                        <a:rPr lang="en-US" sz="2800" dirty="0"/>
                        <a:t>48 824</a:t>
                      </a:r>
                      <a:endParaRPr lang="en-US" sz="2800" dirty="0">
                        <a:latin typeface="+mn-lt"/>
                      </a:endParaRPr>
                    </a:p>
                  </a:txBody>
                  <a:tcPr/>
                </a:tc>
                <a:tc>
                  <a:txBody>
                    <a:bodyPr/>
                    <a:lstStyle/>
                    <a:p>
                      <a:pPr algn="r"/>
                      <a:r>
                        <a:rPr lang="en-US" sz="2800" dirty="0"/>
                        <a:t>6 623</a:t>
                      </a:r>
                      <a:endParaRPr lang="en-US" sz="2800" dirty="0">
                        <a:latin typeface="+mn-lt"/>
                      </a:endParaRPr>
                    </a:p>
                  </a:txBody>
                  <a:tcPr/>
                </a:tc>
                <a:tc>
                  <a:txBody>
                    <a:bodyPr/>
                    <a:lstStyle/>
                    <a:p>
                      <a:pPr algn="ctr"/>
                      <a:r>
                        <a:rPr lang="en-US" sz="2800" dirty="0"/>
                        <a:t>62</a:t>
                      </a:r>
                      <a:endParaRPr lang="en-US" sz="2800" dirty="0">
                        <a:latin typeface="+mn-lt"/>
                      </a:endParaRPr>
                    </a:p>
                  </a:txBody>
                  <a:tcPr>
                    <a:solidFill>
                      <a:srgbClr val="92D050"/>
                    </a:solidFill>
                  </a:tcPr>
                </a:tc>
                <a:extLst>
                  <a:ext uri="{0D108BD9-81ED-4DB2-BD59-A6C34878D82A}">
                    <a16:rowId xmlns:a16="http://schemas.microsoft.com/office/drawing/2014/main" xmlns="" val="10003"/>
                  </a:ext>
                </a:extLst>
              </a:tr>
              <a:tr h="560780">
                <a:tc>
                  <a:txBody>
                    <a:bodyPr/>
                    <a:lstStyle/>
                    <a:p>
                      <a:r>
                        <a:rPr lang="en-US" sz="2800" dirty="0"/>
                        <a:t>1980</a:t>
                      </a:r>
                      <a:endParaRPr lang="en-US" sz="2800" dirty="0">
                        <a:latin typeface="+mn-lt"/>
                      </a:endParaRPr>
                    </a:p>
                  </a:txBody>
                  <a:tcPr/>
                </a:tc>
                <a:tc>
                  <a:txBody>
                    <a:bodyPr/>
                    <a:lstStyle/>
                    <a:p>
                      <a:pPr algn="r"/>
                      <a:r>
                        <a:rPr lang="en-US" sz="2800" dirty="0"/>
                        <a:t>233 055</a:t>
                      </a:r>
                      <a:endParaRPr lang="en-US" sz="2800" dirty="0">
                        <a:latin typeface="+mn-lt"/>
                      </a:endParaRPr>
                    </a:p>
                  </a:txBody>
                  <a:tcPr/>
                </a:tc>
                <a:tc>
                  <a:txBody>
                    <a:bodyPr/>
                    <a:lstStyle/>
                    <a:p>
                      <a:pPr algn="r"/>
                      <a:r>
                        <a:rPr lang="en-US" sz="2800" dirty="0"/>
                        <a:t>39 636</a:t>
                      </a:r>
                      <a:endParaRPr lang="en-US" sz="2800" dirty="0">
                        <a:latin typeface="+mn-lt"/>
                      </a:endParaRPr>
                    </a:p>
                  </a:txBody>
                  <a:tcPr/>
                </a:tc>
                <a:tc>
                  <a:txBody>
                    <a:bodyPr/>
                    <a:lstStyle/>
                    <a:p>
                      <a:pPr algn="r"/>
                      <a:r>
                        <a:rPr lang="en-US" sz="2800" dirty="0"/>
                        <a:t>96 308</a:t>
                      </a:r>
                      <a:endParaRPr lang="en-US" sz="2800" dirty="0">
                        <a:latin typeface="+mn-lt"/>
                      </a:endParaRPr>
                    </a:p>
                  </a:txBody>
                  <a:tcPr/>
                </a:tc>
                <a:tc>
                  <a:txBody>
                    <a:bodyPr/>
                    <a:lstStyle/>
                    <a:p>
                      <a:pPr algn="r"/>
                      <a:r>
                        <a:rPr lang="en-US" sz="2800" dirty="0"/>
                        <a:t>5</a:t>
                      </a:r>
                      <a:r>
                        <a:rPr lang="en-US" sz="2800" baseline="0" dirty="0"/>
                        <a:t> 050</a:t>
                      </a:r>
                      <a:endParaRPr lang="en-US" sz="2800" dirty="0">
                        <a:latin typeface="+mn-lt"/>
                      </a:endParaRPr>
                    </a:p>
                  </a:txBody>
                  <a:tcPr/>
                </a:tc>
                <a:tc>
                  <a:txBody>
                    <a:bodyPr/>
                    <a:lstStyle/>
                    <a:p>
                      <a:pPr algn="ctr"/>
                      <a:r>
                        <a:rPr lang="en-US" sz="2800" dirty="0"/>
                        <a:t>44</a:t>
                      </a:r>
                      <a:endParaRPr lang="en-US" sz="2800" dirty="0">
                        <a:latin typeface="+mn-lt"/>
                      </a:endParaRPr>
                    </a:p>
                  </a:txBody>
                  <a:tcPr>
                    <a:solidFill>
                      <a:srgbClr val="92D050"/>
                    </a:solidFill>
                  </a:tcPr>
                </a:tc>
                <a:extLst>
                  <a:ext uri="{0D108BD9-81ED-4DB2-BD59-A6C34878D82A}">
                    <a16:rowId xmlns:a16="http://schemas.microsoft.com/office/drawing/2014/main" xmlns="" val="10004"/>
                  </a:ext>
                </a:extLst>
              </a:tr>
              <a:tr h="559918">
                <a:tc>
                  <a:txBody>
                    <a:bodyPr/>
                    <a:lstStyle/>
                    <a:p>
                      <a:r>
                        <a:rPr lang="en-US" sz="2800" dirty="0"/>
                        <a:t>1995</a:t>
                      </a:r>
                      <a:endParaRPr lang="en-US" sz="2800" dirty="0">
                        <a:latin typeface="+mn-lt"/>
                      </a:endParaRPr>
                    </a:p>
                  </a:txBody>
                  <a:tcPr/>
                </a:tc>
                <a:tc>
                  <a:txBody>
                    <a:bodyPr/>
                    <a:lstStyle/>
                    <a:p>
                      <a:pPr algn="r"/>
                      <a:r>
                        <a:rPr lang="en-US" sz="2800" dirty="0"/>
                        <a:t>122 562</a:t>
                      </a:r>
                      <a:endParaRPr lang="en-US" sz="2800" dirty="0">
                        <a:latin typeface="+mn-lt"/>
                      </a:endParaRPr>
                    </a:p>
                  </a:txBody>
                  <a:tcPr/>
                </a:tc>
                <a:tc>
                  <a:txBody>
                    <a:bodyPr/>
                    <a:lstStyle/>
                    <a:p>
                      <a:pPr algn="r"/>
                      <a:r>
                        <a:rPr lang="en-US" sz="2800" dirty="0"/>
                        <a:t>55 140</a:t>
                      </a:r>
                      <a:endParaRPr lang="en-US" sz="2800" dirty="0">
                        <a:latin typeface="+mn-lt"/>
                      </a:endParaRPr>
                    </a:p>
                  </a:txBody>
                  <a:tcPr/>
                </a:tc>
                <a:tc>
                  <a:txBody>
                    <a:bodyPr/>
                    <a:lstStyle/>
                    <a:p>
                      <a:pPr algn="r"/>
                      <a:r>
                        <a:rPr lang="en-US" sz="2800" dirty="0"/>
                        <a:t>87 935</a:t>
                      </a:r>
                      <a:endParaRPr lang="en-US" sz="2800" dirty="0">
                        <a:latin typeface="+mn-lt"/>
                      </a:endParaRPr>
                    </a:p>
                  </a:txBody>
                  <a:tcPr/>
                </a:tc>
                <a:tc>
                  <a:txBody>
                    <a:bodyPr/>
                    <a:lstStyle/>
                    <a:p>
                      <a:pPr algn="r"/>
                      <a:r>
                        <a:rPr lang="en-US" sz="2800" dirty="0"/>
                        <a:t>15 304</a:t>
                      </a:r>
                      <a:endParaRPr lang="en-US" sz="2800" dirty="0">
                        <a:latin typeface="+mn-lt"/>
                      </a:endParaRPr>
                    </a:p>
                  </a:txBody>
                  <a:tcPr/>
                </a:tc>
                <a:tc>
                  <a:txBody>
                    <a:bodyPr/>
                    <a:lstStyle/>
                    <a:p>
                      <a:pPr algn="ctr"/>
                      <a:r>
                        <a:rPr lang="en-US" sz="2800" dirty="0"/>
                        <a:t>58</a:t>
                      </a:r>
                      <a:endParaRPr lang="en-US" sz="2800" dirty="0">
                        <a:latin typeface="+mn-lt"/>
                      </a:endParaRPr>
                    </a:p>
                  </a:txBody>
                  <a:tcPr>
                    <a:solidFill>
                      <a:srgbClr val="92D050"/>
                    </a:solidFill>
                  </a:tcPr>
                </a:tc>
                <a:extLst>
                  <a:ext uri="{0D108BD9-81ED-4DB2-BD59-A6C34878D82A}">
                    <a16:rowId xmlns:a16="http://schemas.microsoft.com/office/drawing/2014/main" xmlns="" val="10005"/>
                  </a:ext>
                </a:extLst>
              </a:tr>
              <a:tr h="560780">
                <a:tc>
                  <a:txBody>
                    <a:bodyPr/>
                    <a:lstStyle/>
                    <a:p>
                      <a:r>
                        <a:rPr lang="en-US" sz="2800" dirty="0"/>
                        <a:t>2000</a:t>
                      </a:r>
                      <a:endParaRPr lang="en-US" sz="2800" dirty="0">
                        <a:latin typeface="+mn-lt"/>
                      </a:endParaRPr>
                    </a:p>
                  </a:txBody>
                  <a:tcPr/>
                </a:tc>
                <a:tc>
                  <a:txBody>
                    <a:bodyPr/>
                    <a:lstStyle/>
                    <a:p>
                      <a:pPr algn="r"/>
                      <a:r>
                        <a:rPr lang="en-US" sz="2800" dirty="0"/>
                        <a:t>99 575</a:t>
                      </a:r>
                      <a:endParaRPr lang="en-US" sz="2800" dirty="0">
                        <a:latin typeface="+mn-lt"/>
                      </a:endParaRPr>
                    </a:p>
                  </a:txBody>
                  <a:tcPr/>
                </a:tc>
                <a:tc>
                  <a:txBody>
                    <a:bodyPr/>
                    <a:lstStyle/>
                    <a:p>
                      <a:pPr algn="r"/>
                      <a:r>
                        <a:rPr lang="en-US" sz="2800" dirty="0"/>
                        <a:t>57 034</a:t>
                      </a:r>
                      <a:endParaRPr lang="en-US" sz="2800" dirty="0">
                        <a:latin typeface="+mn-lt"/>
                      </a:endParaRPr>
                    </a:p>
                  </a:txBody>
                  <a:tcPr/>
                </a:tc>
                <a:tc>
                  <a:txBody>
                    <a:bodyPr/>
                    <a:lstStyle/>
                    <a:p>
                      <a:pPr algn="r"/>
                      <a:r>
                        <a:rPr lang="en-US" sz="2800" dirty="0"/>
                        <a:t>58 224</a:t>
                      </a:r>
                      <a:endParaRPr lang="en-US" sz="2800" dirty="0">
                        <a:latin typeface="+mn-lt"/>
                      </a:endParaRPr>
                    </a:p>
                  </a:txBody>
                  <a:tcPr/>
                </a:tc>
                <a:tc>
                  <a:txBody>
                    <a:bodyPr/>
                    <a:lstStyle/>
                    <a:p>
                      <a:pPr algn="r"/>
                      <a:r>
                        <a:rPr lang="en-US" sz="2800" dirty="0"/>
                        <a:t>9 360</a:t>
                      </a:r>
                      <a:endParaRPr lang="en-US" sz="2800" dirty="0">
                        <a:latin typeface="+mn-lt"/>
                      </a:endParaRPr>
                    </a:p>
                  </a:txBody>
                  <a:tcPr/>
                </a:tc>
                <a:tc>
                  <a:txBody>
                    <a:bodyPr/>
                    <a:lstStyle/>
                    <a:p>
                      <a:pPr algn="ctr"/>
                      <a:r>
                        <a:rPr lang="en-US" sz="2800" dirty="0"/>
                        <a:t>57</a:t>
                      </a:r>
                      <a:endParaRPr lang="en-US" sz="2800" dirty="0">
                        <a:latin typeface="+mn-lt"/>
                      </a:endParaRPr>
                    </a:p>
                  </a:txBody>
                  <a:tcPr>
                    <a:solidFill>
                      <a:srgbClr val="92D050"/>
                    </a:solidFill>
                  </a:tcPr>
                </a:tc>
                <a:extLst>
                  <a:ext uri="{0D108BD9-81ED-4DB2-BD59-A6C34878D82A}">
                    <a16:rowId xmlns:a16="http://schemas.microsoft.com/office/drawing/2014/main" xmlns="" val="10006"/>
                  </a:ext>
                </a:extLst>
              </a:tr>
              <a:tr h="560780">
                <a:tc>
                  <a:txBody>
                    <a:bodyPr/>
                    <a:lstStyle/>
                    <a:p>
                      <a:r>
                        <a:rPr lang="en-US" sz="2800" dirty="0"/>
                        <a:t>2010*</a:t>
                      </a:r>
                      <a:endParaRPr lang="en-US" sz="2800" dirty="0">
                        <a:latin typeface="+mn-lt"/>
                      </a:endParaRPr>
                    </a:p>
                  </a:txBody>
                  <a:tcPr/>
                </a:tc>
                <a:tc>
                  <a:txBody>
                    <a:bodyPr/>
                    <a:lstStyle/>
                    <a:p>
                      <a:pPr algn="r"/>
                      <a:r>
                        <a:rPr lang="en-US" sz="2800" dirty="0"/>
                        <a:t>152 486</a:t>
                      </a:r>
                      <a:endParaRPr lang="en-US" sz="2800" dirty="0">
                        <a:latin typeface="+mn-lt"/>
                      </a:endParaRPr>
                    </a:p>
                  </a:txBody>
                  <a:tcPr/>
                </a:tc>
                <a:tc>
                  <a:txBody>
                    <a:bodyPr/>
                    <a:lstStyle/>
                    <a:p>
                      <a:pPr algn="r"/>
                      <a:r>
                        <a:rPr lang="en-US" sz="2800" dirty="0"/>
                        <a:t>35</a:t>
                      </a:r>
                      <a:r>
                        <a:rPr lang="en-US" sz="2800" baseline="0" dirty="0"/>
                        <a:t> </a:t>
                      </a:r>
                      <a:r>
                        <a:rPr lang="en-US" sz="2800" dirty="0"/>
                        <a:t>782</a:t>
                      </a:r>
                      <a:endParaRPr lang="en-US" sz="2800" dirty="0">
                        <a:latin typeface="+mn-lt"/>
                      </a:endParaRPr>
                    </a:p>
                  </a:txBody>
                  <a:tcPr/>
                </a:tc>
                <a:tc>
                  <a:txBody>
                    <a:bodyPr/>
                    <a:lstStyle/>
                    <a:p>
                      <a:pPr algn="r"/>
                      <a:r>
                        <a:rPr lang="en-US" sz="2800" dirty="0"/>
                        <a:t>35 179</a:t>
                      </a:r>
                      <a:endParaRPr lang="en-US" sz="2800" dirty="0">
                        <a:latin typeface="+mn-lt"/>
                      </a:endParaRPr>
                    </a:p>
                  </a:txBody>
                  <a:tcPr/>
                </a:tc>
                <a:tc>
                  <a:txBody>
                    <a:bodyPr/>
                    <a:lstStyle/>
                    <a:p>
                      <a:pPr algn="r"/>
                      <a:r>
                        <a:rPr lang="en-US" sz="2800" dirty="0"/>
                        <a:t>5 009</a:t>
                      </a:r>
                      <a:endParaRPr lang="en-US" sz="2800" dirty="0">
                        <a:latin typeface="+mn-lt"/>
                      </a:endParaRPr>
                    </a:p>
                  </a:txBody>
                  <a:tcPr/>
                </a:tc>
                <a:tc>
                  <a:txBody>
                    <a:bodyPr/>
                    <a:lstStyle/>
                    <a:p>
                      <a:pPr algn="ctr"/>
                      <a:r>
                        <a:rPr lang="en-US" sz="2800" dirty="0"/>
                        <a:t>34</a:t>
                      </a:r>
                      <a:endParaRPr lang="en-US" sz="2800" dirty="0">
                        <a:latin typeface="+mn-lt"/>
                      </a:endParaRPr>
                    </a:p>
                  </a:txBody>
                  <a:tcPr>
                    <a:solidFill>
                      <a:srgbClr val="92D050"/>
                    </a:solidFill>
                  </a:tcPr>
                </a:tc>
                <a:extLst>
                  <a:ext uri="{0D108BD9-81ED-4DB2-BD59-A6C34878D82A}">
                    <a16:rowId xmlns:a16="http://schemas.microsoft.com/office/drawing/2014/main" xmlns="" val="10007"/>
                  </a:ext>
                </a:extLst>
              </a:tr>
            </a:tbl>
          </a:graphicData>
        </a:graphic>
      </p:graphicFrame>
      <p:sp>
        <p:nvSpPr>
          <p:cNvPr id="10309" name="TextBox 6"/>
          <p:cNvSpPr txBox="1">
            <a:spLocks noChangeArrowheads="1"/>
          </p:cNvSpPr>
          <p:nvPr/>
        </p:nvSpPr>
        <p:spPr bwMode="auto">
          <a:xfrm>
            <a:off x="5652120" y="6021288"/>
            <a:ext cx="1864806" cy="369332"/>
          </a:xfrm>
          <a:prstGeom prst="rect">
            <a:avLst/>
          </a:prstGeom>
          <a:noFill/>
          <a:ln w="9525">
            <a:solidFill>
              <a:schemeClr val="tx1"/>
            </a:solidFill>
            <a:miter lim="800000"/>
            <a:headEnd/>
            <a:tailEnd/>
          </a:ln>
        </p:spPr>
        <p:txBody>
          <a:bodyPr wrap="none">
            <a:spAutoFit/>
          </a:bodyPr>
          <a:lstStyle/>
          <a:p>
            <a:pPr fontAlgn="auto">
              <a:spcBef>
                <a:spcPts val="0"/>
              </a:spcBef>
              <a:spcAft>
                <a:spcPts val="0"/>
              </a:spcAft>
            </a:pPr>
            <a:r>
              <a:rPr lang="en-US" dirty="0">
                <a:solidFill>
                  <a:prstClr val="black"/>
                </a:solidFill>
                <a:latin typeface="Calibri" pitchFamily="34" charset="0"/>
              </a:rPr>
              <a:t>* </a:t>
            </a:r>
            <a:r>
              <a:rPr lang="en-US" b="1" dirty="0">
                <a:solidFill>
                  <a:prstClr val="black"/>
                </a:solidFill>
                <a:latin typeface="Calibri" pitchFamily="34" charset="0"/>
              </a:rPr>
              <a:t>Data from TEBA</a:t>
            </a:r>
          </a:p>
        </p:txBody>
      </p:sp>
      <p:sp>
        <p:nvSpPr>
          <p:cNvPr id="8" name="Oval 7"/>
          <p:cNvSpPr/>
          <p:nvPr/>
        </p:nvSpPr>
        <p:spPr>
          <a:xfrm>
            <a:off x="7543995" y="1887750"/>
            <a:ext cx="1224136" cy="39604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xmlns="" val="2976362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188640"/>
            <a:ext cx="7344816"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4800" b="0" i="0" u="none" strike="noStrike" kern="1200" cap="none" spc="0" normalizeH="0" baseline="0" noProof="0" dirty="0">
                <a:ln>
                  <a:noFill/>
                </a:ln>
                <a:solidFill>
                  <a:srgbClr val="FFFF00"/>
                </a:solidFill>
                <a:effectLst/>
                <a:uLnTx/>
                <a:uFillTx/>
                <a:latin typeface="Calibri"/>
                <a:ea typeface="+mn-ea"/>
                <a:cs typeface="Arial" pitchFamily="34" charset="0"/>
              </a:rPr>
              <a:t>Mobile Services</a:t>
            </a:r>
          </a:p>
        </p:txBody>
      </p:sp>
      <p:pic>
        <p:nvPicPr>
          <p:cNvPr id="7" name="Picture 6" descr="20161109_090934_resized.jpg"/>
          <p:cNvPicPr>
            <a:picLocks noChangeAspect="1"/>
          </p:cNvPicPr>
          <p:nvPr/>
        </p:nvPicPr>
        <p:blipFill>
          <a:blip r:embed="rId3" cstate="print"/>
          <a:stretch>
            <a:fillRect/>
          </a:stretch>
        </p:blipFill>
        <p:spPr>
          <a:xfrm>
            <a:off x="2555776" y="3816704"/>
            <a:ext cx="4032448" cy="2267601"/>
          </a:xfrm>
          <a:prstGeom prst="rect">
            <a:avLst/>
          </a:prstGeom>
          <a:ln w="57150">
            <a:solidFill>
              <a:srgbClr val="FF0000"/>
            </a:solidFill>
          </a:ln>
        </p:spPr>
      </p:pic>
      <p:pic>
        <p:nvPicPr>
          <p:cNvPr id="9" name="Picture 8" descr="20161109_091052_resized.jpg"/>
          <p:cNvPicPr>
            <a:picLocks noChangeAspect="1"/>
          </p:cNvPicPr>
          <p:nvPr/>
        </p:nvPicPr>
        <p:blipFill>
          <a:blip r:embed="rId4" cstate="print"/>
          <a:stretch>
            <a:fillRect/>
          </a:stretch>
        </p:blipFill>
        <p:spPr>
          <a:xfrm>
            <a:off x="6660232" y="1424075"/>
            <a:ext cx="1800200" cy="2941029"/>
          </a:xfrm>
          <a:prstGeom prst="rect">
            <a:avLst/>
          </a:prstGeom>
          <a:ln w="57150">
            <a:solidFill>
              <a:srgbClr val="FF0000"/>
            </a:solidFill>
          </a:ln>
        </p:spPr>
      </p:pic>
      <p:pic>
        <p:nvPicPr>
          <p:cNvPr id="12" name="Picture 11" descr="20161109_090822_resized.jpg"/>
          <p:cNvPicPr>
            <a:picLocks noChangeAspect="1"/>
          </p:cNvPicPr>
          <p:nvPr/>
        </p:nvPicPr>
        <p:blipFill>
          <a:blip r:embed="rId5" cstate="print"/>
          <a:stretch>
            <a:fillRect/>
          </a:stretch>
        </p:blipFill>
        <p:spPr>
          <a:xfrm>
            <a:off x="395536" y="1124744"/>
            <a:ext cx="4032448" cy="2519880"/>
          </a:xfrm>
          <a:prstGeom prst="rect">
            <a:avLst/>
          </a:prstGeom>
          <a:ln w="57150">
            <a:solidFill>
              <a:srgbClr val="FF0000"/>
            </a:solidFill>
          </a:ln>
        </p:spPr>
      </p:pic>
    </p:spTree>
    <p:extLst>
      <p:ext uri="{BB962C8B-B14F-4D97-AF65-F5344CB8AC3E}">
        <p14:creationId xmlns:p14="http://schemas.microsoft.com/office/powerpoint/2010/main" xmlns="" val="1996314922"/>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323528" y="220059"/>
            <a:ext cx="5761038" cy="490537"/>
          </a:xfrm>
          <a:prstGeom prst="rect">
            <a:avLst/>
          </a:prstGeom>
        </p:spPr>
        <p:txBody>
          <a:bodyPr>
            <a:noAutofit/>
          </a:bodyPr>
          <a:lstStyle/>
          <a:p>
            <a:pPr eaLnBrk="1" hangingPunct="1"/>
            <a:r>
              <a:rPr lang="en-US" b="0" dirty="0">
                <a:solidFill>
                  <a:srgbClr val="FFFF00"/>
                </a:solidFill>
                <a:cs typeface="Calibri" pitchFamily="34" charset="0"/>
              </a:rPr>
              <a:t>Malawi</a:t>
            </a:r>
          </a:p>
        </p:txBody>
      </p:sp>
      <p:pic>
        <p:nvPicPr>
          <p:cNvPr id="3" name="Picture 2">
            <a:extLst>
              <a:ext uri="{FF2B5EF4-FFF2-40B4-BE49-F238E27FC236}">
                <a16:creationId xmlns:a16="http://schemas.microsoft.com/office/drawing/2014/main" xmlns="" id="{2C210ADE-B002-4283-B5B4-7D37F1AE565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3953" y="1340767"/>
            <a:ext cx="3752023" cy="2110513"/>
          </a:xfrm>
          <a:prstGeom prst="rect">
            <a:avLst/>
          </a:prstGeom>
        </p:spPr>
      </p:pic>
      <p:pic>
        <p:nvPicPr>
          <p:cNvPr id="9" name="Picture 8">
            <a:extLst>
              <a:ext uri="{FF2B5EF4-FFF2-40B4-BE49-F238E27FC236}">
                <a16:creationId xmlns:a16="http://schemas.microsoft.com/office/drawing/2014/main" xmlns="" id="{9EE8BE87-BF4F-4258-9C95-C5EE585C928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25751" y="1052736"/>
            <a:ext cx="4096455" cy="2304256"/>
          </a:xfrm>
          <a:prstGeom prst="rect">
            <a:avLst/>
          </a:prstGeom>
        </p:spPr>
      </p:pic>
      <p:pic>
        <p:nvPicPr>
          <p:cNvPr id="11" name="Picture 10">
            <a:extLst>
              <a:ext uri="{FF2B5EF4-FFF2-40B4-BE49-F238E27FC236}">
                <a16:creationId xmlns:a16="http://schemas.microsoft.com/office/drawing/2014/main" xmlns="" id="{BDBA05BA-A8AB-4BE5-A8DC-F904C9E99F9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4024" y="3645024"/>
            <a:ext cx="3491880" cy="1964183"/>
          </a:xfrm>
          <a:prstGeom prst="rect">
            <a:avLst/>
          </a:prstGeom>
        </p:spPr>
      </p:pic>
      <p:pic>
        <p:nvPicPr>
          <p:cNvPr id="17" name="Picture 16">
            <a:extLst>
              <a:ext uri="{FF2B5EF4-FFF2-40B4-BE49-F238E27FC236}">
                <a16:creationId xmlns:a16="http://schemas.microsoft.com/office/drawing/2014/main" xmlns="" id="{4E57DF8F-970D-439E-8F0B-3C90E8B3FB75}"/>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90896" y="3456358"/>
            <a:ext cx="3766164" cy="2355726"/>
          </a:xfrm>
          <a:prstGeom prst="rect">
            <a:avLst/>
          </a:prstGeom>
        </p:spPr>
      </p:pic>
    </p:spTree>
    <p:extLst>
      <p:ext uri="{BB962C8B-B14F-4D97-AF65-F5344CB8AC3E}">
        <p14:creationId xmlns:p14="http://schemas.microsoft.com/office/powerpoint/2010/main" xmlns="" val="3298850064"/>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80C511D3-BF3F-4381-9F04-16ED4944AA2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2442524" y="2386895"/>
            <a:ext cx="4453113" cy="2504876"/>
          </a:xfrm>
          <a:prstGeom prst="rect">
            <a:avLst/>
          </a:prstGeom>
        </p:spPr>
      </p:pic>
      <p:sp>
        <p:nvSpPr>
          <p:cNvPr id="4098" name="Rectangle 2"/>
          <p:cNvSpPr>
            <a:spLocks noGrp="1" noChangeArrowheads="1"/>
          </p:cNvSpPr>
          <p:nvPr>
            <p:ph type="title" idx="4294967295"/>
          </p:nvPr>
        </p:nvSpPr>
        <p:spPr>
          <a:xfrm>
            <a:off x="0" y="115888"/>
            <a:ext cx="5761038" cy="490537"/>
          </a:xfrm>
          <a:prstGeom prst="rect">
            <a:avLst/>
          </a:prstGeom>
        </p:spPr>
        <p:txBody>
          <a:bodyPr>
            <a:noAutofit/>
          </a:bodyPr>
          <a:lstStyle/>
          <a:p>
            <a:pPr eaLnBrk="1" hangingPunct="1"/>
            <a:r>
              <a:rPr lang="en-US" b="0" dirty="0">
                <a:solidFill>
                  <a:srgbClr val="FFFF00"/>
                </a:solidFill>
                <a:cs typeface="Calibri" pitchFamily="34" charset="0"/>
              </a:rPr>
              <a:t>Pongola</a:t>
            </a:r>
          </a:p>
        </p:txBody>
      </p:sp>
      <p:pic>
        <p:nvPicPr>
          <p:cNvPr id="5" name="Picture 4">
            <a:extLst>
              <a:ext uri="{FF2B5EF4-FFF2-40B4-BE49-F238E27FC236}">
                <a16:creationId xmlns:a16="http://schemas.microsoft.com/office/drawing/2014/main" xmlns="" id="{57EACBB0-FFFE-4EE8-A500-B713F6E73C3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36097" y="3980135"/>
            <a:ext cx="3294572" cy="2088232"/>
          </a:xfrm>
          <a:prstGeom prst="rect">
            <a:avLst/>
          </a:prstGeom>
        </p:spPr>
      </p:pic>
      <p:pic>
        <p:nvPicPr>
          <p:cNvPr id="8" name="Picture 7">
            <a:extLst>
              <a:ext uri="{FF2B5EF4-FFF2-40B4-BE49-F238E27FC236}">
                <a16:creationId xmlns:a16="http://schemas.microsoft.com/office/drawing/2014/main" xmlns="" id="{CD244D73-CEF1-4810-91F9-A51EA628AEB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36096" y="1191914"/>
            <a:ext cx="3123838" cy="2538282"/>
          </a:xfrm>
          <a:prstGeom prst="rect">
            <a:avLst/>
          </a:prstGeom>
        </p:spPr>
      </p:pic>
      <p:pic>
        <p:nvPicPr>
          <p:cNvPr id="14" name="Picture 13">
            <a:extLst>
              <a:ext uri="{FF2B5EF4-FFF2-40B4-BE49-F238E27FC236}">
                <a16:creationId xmlns:a16="http://schemas.microsoft.com/office/drawing/2014/main" xmlns="" id="{89BA90CA-5227-4CAB-8766-01562E1099D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31807" y="1191914"/>
            <a:ext cx="3384376" cy="2538282"/>
          </a:xfrm>
          <a:prstGeom prst="rect">
            <a:avLst/>
          </a:prstGeom>
        </p:spPr>
      </p:pic>
      <p:pic>
        <p:nvPicPr>
          <p:cNvPr id="16" name="Picture 15">
            <a:extLst>
              <a:ext uri="{FF2B5EF4-FFF2-40B4-BE49-F238E27FC236}">
                <a16:creationId xmlns:a16="http://schemas.microsoft.com/office/drawing/2014/main" xmlns="" id="{DA52747B-04B1-4899-A8D3-B10FC44EE62A}"/>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18041" y="3806889"/>
            <a:ext cx="3312368" cy="2160240"/>
          </a:xfrm>
          <a:prstGeom prst="rect">
            <a:avLst/>
          </a:prstGeom>
        </p:spPr>
      </p:pic>
    </p:spTree>
    <p:extLst>
      <p:ext uri="{BB962C8B-B14F-4D97-AF65-F5344CB8AC3E}">
        <p14:creationId xmlns:p14="http://schemas.microsoft.com/office/powerpoint/2010/main" xmlns="" val="3111601458"/>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9"/>
          <p:cNvGrpSpPr/>
          <p:nvPr/>
        </p:nvGrpSpPr>
        <p:grpSpPr>
          <a:xfrm>
            <a:off x="1547664" y="1119408"/>
            <a:ext cx="6935477" cy="4896544"/>
            <a:chOff x="-190509" y="-196069"/>
            <a:chExt cx="11315701" cy="7607302"/>
          </a:xfrm>
        </p:grpSpPr>
        <p:pic>
          <p:nvPicPr>
            <p:cNvPr id="308" name="MineworkersPerHSD_National.png"/>
            <p:cNvPicPr/>
            <p:nvPr/>
          </p:nvPicPr>
          <p:blipFill>
            <a:blip r:embed="rId2" cstate="print"/>
            <a:srcRect r="103" b="75"/>
            <a:stretch>
              <a:fillRect/>
            </a:stretch>
          </p:blipFill>
          <p:spPr>
            <a:xfrm>
              <a:off x="0" y="0"/>
              <a:ext cx="11125192" cy="7411233"/>
            </a:xfrm>
            <a:prstGeom prst="rect">
              <a:avLst/>
            </a:prstGeom>
            <a:ln>
              <a:noFill/>
            </a:ln>
            <a:effectLst/>
          </p:spPr>
        </p:pic>
        <p:pic>
          <p:nvPicPr>
            <p:cNvPr id="307" name="Picture 306"/>
            <p:cNvPicPr/>
            <p:nvPr/>
          </p:nvPicPr>
          <p:blipFill>
            <a:blip r:embed="rId3" cstate="print"/>
            <a:stretch>
              <a:fillRect/>
            </a:stretch>
          </p:blipFill>
          <p:spPr>
            <a:xfrm>
              <a:off x="-190509" y="-196069"/>
              <a:ext cx="10978679" cy="7495430"/>
            </a:xfrm>
            <a:prstGeom prst="rect">
              <a:avLst/>
            </a:prstGeom>
            <a:effectLst/>
          </p:spPr>
        </p:pic>
      </p:grpSp>
      <p:sp>
        <p:nvSpPr>
          <p:cNvPr id="10" name="Title 1"/>
          <p:cNvSpPr>
            <a:spLocks noGrp="1"/>
          </p:cNvSpPr>
          <p:nvPr>
            <p:ph type="title"/>
          </p:nvPr>
        </p:nvSpPr>
        <p:spPr>
          <a:xfrm>
            <a:off x="914400" y="188640"/>
            <a:ext cx="5457800" cy="709409"/>
          </a:xfrm>
          <a:prstGeom prst="rect">
            <a:avLst/>
          </a:prstGeom>
        </p:spPr>
        <p:txBody>
          <a:bodyPr/>
          <a:lstStyle/>
          <a:p>
            <a:r>
              <a:rPr lang="en-US" dirty="0">
                <a:solidFill>
                  <a:srgbClr val="FFFF00"/>
                </a:solidFill>
                <a:latin typeface="Calibri" pitchFamily="34" charset="0"/>
                <a:cs typeface="Calibri" pitchFamily="34" charset="0"/>
              </a:rPr>
              <a:t>Mapping of Mines</a:t>
            </a:r>
            <a:endParaRPr lang="en-ZA" b="0" dirty="0">
              <a:solidFill>
                <a:srgbClr val="FFFF00"/>
              </a:solidFill>
              <a:cs typeface="Calibri" pitchFamily="34" charset="0"/>
            </a:endParaRPr>
          </a:p>
        </p:txBody>
      </p:sp>
      <p:sp>
        <p:nvSpPr>
          <p:cNvPr id="11" name="TextBox 10"/>
          <p:cNvSpPr txBox="1"/>
          <p:nvPr/>
        </p:nvSpPr>
        <p:spPr>
          <a:xfrm>
            <a:off x="4644008" y="6237312"/>
            <a:ext cx="2232248" cy="369332"/>
          </a:xfrm>
          <a:prstGeom prst="rect">
            <a:avLst/>
          </a:prstGeom>
          <a:noFill/>
        </p:spPr>
        <p:txBody>
          <a:bodyPr wrap="square" rtlCol="0">
            <a:spAutoFit/>
          </a:bodyPr>
          <a:lstStyle/>
          <a:p>
            <a:r>
              <a:rPr lang="en-US" dirty="0">
                <a:solidFill>
                  <a:prstClr val="black"/>
                </a:solidFill>
              </a:rPr>
              <a:t>Slide </a:t>
            </a:r>
            <a:fld id="{080AD7E4-C252-4069-81B1-DC1D490514DE}" type="slidenum">
              <a:rPr lang="en-US" smtClean="0">
                <a:solidFill>
                  <a:prstClr val="black"/>
                </a:solidFill>
              </a:rPr>
              <a:pPr/>
              <a:t>43</a:t>
            </a:fld>
            <a:endParaRPr lang="en-ZA" dirty="0">
              <a:solidFill>
                <a:prstClr val="black"/>
              </a:solidFill>
            </a:endParaRPr>
          </a:p>
        </p:txBody>
      </p:sp>
    </p:spTree>
    <p:extLst>
      <p:ext uri="{BB962C8B-B14F-4D97-AF65-F5344CB8AC3E}">
        <p14:creationId xmlns:p14="http://schemas.microsoft.com/office/powerpoint/2010/main" xmlns="" val="1377802749"/>
      </p:ext>
    </p:extLst>
  </p:cSld>
  <p:clrMapOvr>
    <a:masterClrMapping/>
  </p:clrMapOvr>
  <p:transition spd="med"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F91A12-0212-4FE3-A749-EFC3B6A2EE3B}"/>
              </a:ext>
            </a:extLst>
          </p:cNvPr>
          <p:cNvSpPr>
            <a:spLocks noGrp="1"/>
          </p:cNvSpPr>
          <p:nvPr>
            <p:ph type="title" idx="4294967295"/>
          </p:nvPr>
        </p:nvSpPr>
        <p:spPr>
          <a:xfrm>
            <a:off x="0" y="333375"/>
            <a:ext cx="7308850" cy="900113"/>
          </a:xfrm>
          <a:prstGeom prst="rect">
            <a:avLst/>
          </a:prstGeom>
        </p:spPr>
        <p:txBody>
          <a:bodyPr/>
          <a:lstStyle/>
          <a:p>
            <a:r>
              <a:rPr lang="en-ZA" sz="3600" dirty="0">
                <a:solidFill>
                  <a:srgbClr val="FFFF00"/>
                </a:solidFill>
              </a:rPr>
              <a:t>Transport Corridors of Mineworkers</a:t>
            </a:r>
          </a:p>
        </p:txBody>
      </p:sp>
      <p:sp>
        <p:nvSpPr>
          <p:cNvPr id="3" name="Slide Number Placeholder 2">
            <a:extLst>
              <a:ext uri="{FF2B5EF4-FFF2-40B4-BE49-F238E27FC236}">
                <a16:creationId xmlns:a16="http://schemas.microsoft.com/office/drawing/2014/main" xmlns="" id="{7F853BC1-5F1B-4729-9603-877C60DCED54}"/>
              </a:ext>
            </a:extLst>
          </p:cNvPr>
          <p:cNvSpPr>
            <a:spLocks noGrp="1"/>
          </p:cNvSpPr>
          <p:nvPr>
            <p:ph type="sldNum" sz="quarter" idx="4294967295"/>
          </p:nvPr>
        </p:nvSpPr>
        <p:spPr>
          <a:xfrm>
            <a:off x="7010400" y="6356350"/>
            <a:ext cx="2133600" cy="365125"/>
          </a:xfrm>
          <a:prstGeom prst="rect">
            <a:avLst/>
          </a:prstGeom>
        </p:spPr>
        <p:txBody>
          <a:bodyPr/>
          <a:lstStyle/>
          <a:p>
            <a:pPr>
              <a:defRPr/>
            </a:pPr>
            <a:fld id="{120F591F-81E4-42EF-8756-5EED8FEE08BC}" type="slidenum">
              <a:rPr lang="en-US" smtClean="0">
                <a:solidFill>
                  <a:prstClr val="white">
                    <a:tint val="75000"/>
                  </a:prstClr>
                </a:solidFill>
              </a:rPr>
              <a:pPr>
                <a:defRPr/>
              </a:pPr>
              <a:t>44</a:t>
            </a:fld>
            <a:endParaRPr lang="en-US">
              <a:solidFill>
                <a:prstClr val="white">
                  <a:tint val="75000"/>
                </a:prstClr>
              </a:solidFill>
            </a:endParaRPr>
          </a:p>
        </p:txBody>
      </p:sp>
      <p:pic>
        <p:nvPicPr>
          <p:cNvPr id="5" name="Picture 4">
            <a:extLst>
              <a:ext uri="{FF2B5EF4-FFF2-40B4-BE49-F238E27FC236}">
                <a16:creationId xmlns:a16="http://schemas.microsoft.com/office/drawing/2014/main" xmlns="" id="{2F931B39-5F81-4913-85D6-6476B1F33347}"/>
              </a:ext>
            </a:extLst>
          </p:cNvPr>
          <p:cNvPicPr>
            <a:picLocks noChangeAspect="1"/>
          </p:cNvPicPr>
          <p:nvPr/>
        </p:nvPicPr>
        <p:blipFill>
          <a:blip r:embed="rId2" cstate="print"/>
          <a:stretch>
            <a:fillRect/>
          </a:stretch>
        </p:blipFill>
        <p:spPr>
          <a:xfrm>
            <a:off x="1331640" y="1124744"/>
            <a:ext cx="7013140" cy="4869160"/>
          </a:xfrm>
          <a:prstGeom prst="rect">
            <a:avLst/>
          </a:prstGeom>
        </p:spPr>
      </p:pic>
    </p:spTree>
    <p:extLst>
      <p:ext uri="{BB962C8B-B14F-4D97-AF65-F5344CB8AC3E}">
        <p14:creationId xmlns:p14="http://schemas.microsoft.com/office/powerpoint/2010/main" xmlns="" val="3461472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188640"/>
            <a:ext cx="7308305" cy="914400"/>
          </a:xfrm>
          <a:prstGeom prst="rect">
            <a:avLst/>
          </a:prstGeom>
          <a:noFill/>
          <a:ln>
            <a:noFill/>
          </a:ln>
          <a:effectLst>
            <a:outerShdw blurRad="63500" sx="102000" sy="102000" algn="ctr"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dirty="0">
                <a:solidFill>
                  <a:srgbClr val="FFFF00"/>
                </a:solidFill>
              </a:rPr>
              <a:t>Neighbouring Countries</a:t>
            </a:r>
          </a:p>
        </p:txBody>
      </p:sp>
      <p:pic>
        <p:nvPicPr>
          <p:cNvPr id="2" name="Picture 1"/>
          <p:cNvPicPr>
            <a:picLocks noChangeAspect="1"/>
          </p:cNvPicPr>
          <p:nvPr/>
        </p:nvPicPr>
        <p:blipFill>
          <a:blip r:embed="rId2" cstate="print"/>
          <a:stretch>
            <a:fillRect/>
          </a:stretch>
        </p:blipFill>
        <p:spPr>
          <a:xfrm>
            <a:off x="467543" y="1210235"/>
            <a:ext cx="7128793" cy="4473113"/>
          </a:xfrm>
          <a:prstGeom prst="rect">
            <a:avLst/>
          </a:prstGeom>
        </p:spPr>
      </p:pic>
      <p:sp>
        <p:nvSpPr>
          <p:cNvPr id="3" name="TextBox 2"/>
          <p:cNvSpPr txBox="1"/>
          <p:nvPr/>
        </p:nvSpPr>
        <p:spPr>
          <a:xfrm>
            <a:off x="6084168" y="2996952"/>
            <a:ext cx="2880320" cy="2000548"/>
          </a:xfrm>
          <a:prstGeom prst="rect">
            <a:avLst/>
          </a:prstGeom>
          <a:noFill/>
          <a:ln>
            <a:solidFill>
              <a:srgbClr val="FF0000"/>
            </a:solidFill>
          </a:ln>
        </p:spPr>
        <p:txBody>
          <a:bodyPr wrap="square" rtlCol="0">
            <a:spAutoFit/>
          </a:bodyPr>
          <a:lstStyle/>
          <a:p>
            <a:pPr marL="285750" indent="-285750">
              <a:buFont typeface="Arial" panose="020B0604020202020204" pitchFamily="34" charset="0"/>
              <a:buChar char="•"/>
            </a:pPr>
            <a:r>
              <a:rPr lang="en-ZA" sz="2400" dirty="0">
                <a:latin typeface="+mn-lt"/>
              </a:rPr>
              <a:t>Location</a:t>
            </a:r>
            <a:r>
              <a:rPr lang="en-ZA" sz="2000" dirty="0"/>
              <a:t> (homes)</a:t>
            </a:r>
          </a:p>
          <a:p>
            <a:pPr marL="285750" indent="-285750">
              <a:buFont typeface="Arial" panose="020B0604020202020204" pitchFamily="34" charset="0"/>
              <a:buChar char="•"/>
            </a:pPr>
            <a:r>
              <a:rPr lang="en-ZA" sz="2000" dirty="0"/>
              <a:t>Route of travel</a:t>
            </a:r>
          </a:p>
          <a:p>
            <a:pPr marL="285750" indent="-285750">
              <a:buFont typeface="Arial" panose="020B0604020202020204" pitchFamily="34" charset="0"/>
              <a:buChar char="•"/>
            </a:pPr>
            <a:r>
              <a:rPr lang="en-ZA" sz="2000" dirty="0"/>
              <a:t>Physical Barriers – rivers, mountains</a:t>
            </a:r>
          </a:p>
          <a:p>
            <a:pPr marL="285750" indent="-285750">
              <a:buFont typeface="Arial" panose="020B0604020202020204" pitchFamily="34" charset="0"/>
              <a:buChar char="•"/>
            </a:pPr>
            <a:r>
              <a:rPr lang="en-ZA" sz="2000" dirty="0"/>
              <a:t>Mines</a:t>
            </a:r>
          </a:p>
          <a:p>
            <a:pPr marL="285750" indent="-285750">
              <a:buFont typeface="Arial" panose="020B0604020202020204" pitchFamily="34" charset="0"/>
              <a:buChar char="•"/>
            </a:pPr>
            <a:r>
              <a:rPr lang="en-ZA" sz="2000" dirty="0"/>
              <a:t>Health Services</a:t>
            </a:r>
          </a:p>
        </p:txBody>
      </p:sp>
    </p:spTree>
    <p:extLst>
      <p:ext uri="{BB962C8B-B14F-4D97-AF65-F5344CB8AC3E}">
        <p14:creationId xmlns:p14="http://schemas.microsoft.com/office/powerpoint/2010/main" xmlns="" val="681789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srcRect l="2515" r="6792"/>
          <a:stretch/>
        </p:blipFill>
        <p:spPr>
          <a:xfrm>
            <a:off x="755576" y="1196752"/>
            <a:ext cx="6732240" cy="4738478"/>
          </a:xfrm>
          <a:prstGeom prst="rect">
            <a:avLst/>
          </a:prstGeom>
        </p:spPr>
      </p:pic>
      <p:sp>
        <p:nvSpPr>
          <p:cNvPr id="7" name="Title 1"/>
          <p:cNvSpPr txBox="1">
            <a:spLocks/>
          </p:cNvSpPr>
          <p:nvPr/>
        </p:nvSpPr>
        <p:spPr bwMode="auto">
          <a:xfrm>
            <a:off x="0" y="24125"/>
            <a:ext cx="7884368" cy="914400"/>
          </a:xfrm>
          <a:prstGeom prst="rect">
            <a:avLst/>
          </a:prstGeom>
          <a:noFill/>
          <a:ln>
            <a:noFill/>
          </a:ln>
          <a:effectLst>
            <a:outerShdw blurRad="63500" sx="102000" sy="102000" algn="ctr"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solidFill>
                  <a:srgbClr val="FFFF00"/>
                </a:solidFill>
              </a:rPr>
              <a:t>Mapped Flow of Money </a:t>
            </a:r>
          </a:p>
          <a:p>
            <a:pPr algn="ctr"/>
            <a:r>
              <a:rPr lang="en-US" sz="3600" dirty="0">
                <a:solidFill>
                  <a:srgbClr val="FFFF00"/>
                </a:solidFill>
              </a:rPr>
              <a:t>(Unclaimed Benefits)</a:t>
            </a:r>
          </a:p>
        </p:txBody>
      </p:sp>
    </p:spTree>
    <p:extLst>
      <p:ext uri="{BB962C8B-B14F-4D97-AF65-F5344CB8AC3E}">
        <p14:creationId xmlns:p14="http://schemas.microsoft.com/office/powerpoint/2010/main" xmlns="" val="4077820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68073-2DAB-4688-8D29-290000785803}"/>
              </a:ext>
            </a:extLst>
          </p:cNvPr>
          <p:cNvSpPr>
            <a:spLocks noGrp="1"/>
          </p:cNvSpPr>
          <p:nvPr>
            <p:ph type="title"/>
          </p:nvPr>
        </p:nvSpPr>
        <p:spPr>
          <a:xfrm>
            <a:off x="-396552" y="260127"/>
            <a:ext cx="8229600" cy="1143000"/>
          </a:xfrm>
        </p:spPr>
        <p:txBody>
          <a:bodyPr/>
          <a:lstStyle/>
          <a:p>
            <a:r>
              <a:rPr lang="en-ZA" dirty="0">
                <a:solidFill>
                  <a:srgbClr val="FFFF00"/>
                </a:solidFill>
              </a:rPr>
              <a:t>Claims Paid (1997 – 2017)</a:t>
            </a:r>
          </a:p>
        </p:txBody>
      </p:sp>
      <p:sp>
        <p:nvSpPr>
          <p:cNvPr id="3" name="Slide Number Placeholder 2">
            <a:extLst>
              <a:ext uri="{FF2B5EF4-FFF2-40B4-BE49-F238E27FC236}">
                <a16:creationId xmlns:a16="http://schemas.microsoft.com/office/drawing/2014/main" xmlns="" id="{F3BEA6AF-81E9-4064-A119-7D21CDCC42CE}"/>
              </a:ext>
            </a:extLst>
          </p:cNvPr>
          <p:cNvSpPr>
            <a:spLocks noGrp="1"/>
          </p:cNvSpPr>
          <p:nvPr>
            <p:ph type="sldNum" sz="quarter" idx="12"/>
          </p:nvPr>
        </p:nvSpPr>
        <p:spPr/>
        <p:txBody>
          <a:bodyPr/>
          <a:lstStyle/>
          <a:p>
            <a:pPr>
              <a:defRPr/>
            </a:pPr>
            <a:fld id="{120F591F-81E4-42EF-8756-5EED8FEE08BC}" type="slidenum">
              <a:rPr lang="en-US" smtClean="0">
                <a:solidFill>
                  <a:prstClr val="white">
                    <a:tint val="75000"/>
                  </a:prstClr>
                </a:solidFill>
              </a:rPr>
              <a:pPr>
                <a:defRPr/>
              </a:pPr>
              <a:t>47</a:t>
            </a:fld>
            <a:endParaRPr lang="en-US">
              <a:solidFill>
                <a:prstClr val="white">
                  <a:tint val="75000"/>
                </a:prstClr>
              </a:solidFill>
            </a:endParaRPr>
          </a:p>
        </p:txBody>
      </p:sp>
      <p:pic>
        <p:nvPicPr>
          <p:cNvPr id="4" name="Picture 3" descr="Macintosh HD:Users:steve:Development:Mining:Figures - 2018 Jan 10:2-DualAxis.png">
            <a:extLst>
              <a:ext uri="{FF2B5EF4-FFF2-40B4-BE49-F238E27FC236}">
                <a16:creationId xmlns:a16="http://schemas.microsoft.com/office/drawing/2014/main" xmlns="" id="{B05ED328-844F-465F-B000-A4BFCEA0EFCF}"/>
              </a:ext>
            </a:extLst>
          </p:cNvPr>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57200" y="1196752"/>
            <a:ext cx="8435280" cy="4536504"/>
          </a:xfrm>
          <a:prstGeom prst="rect">
            <a:avLst/>
          </a:prstGeom>
          <a:noFill/>
          <a:ln w="38100">
            <a:solidFill>
              <a:srgbClr val="FF0000"/>
            </a:solidFill>
          </a:ln>
        </p:spPr>
      </p:pic>
      <p:sp>
        <p:nvSpPr>
          <p:cNvPr id="5" name="TextBox 4">
            <a:extLst>
              <a:ext uri="{FF2B5EF4-FFF2-40B4-BE49-F238E27FC236}">
                <a16:creationId xmlns:a16="http://schemas.microsoft.com/office/drawing/2014/main" xmlns="" id="{9434CE91-D2F8-4349-8402-1282621DE370}"/>
              </a:ext>
            </a:extLst>
          </p:cNvPr>
          <p:cNvSpPr txBox="1"/>
          <p:nvPr/>
        </p:nvSpPr>
        <p:spPr>
          <a:xfrm>
            <a:off x="4499992" y="6237312"/>
            <a:ext cx="1080120" cy="369332"/>
          </a:xfrm>
          <a:prstGeom prst="rect">
            <a:avLst/>
          </a:prstGeom>
          <a:noFill/>
        </p:spPr>
        <p:txBody>
          <a:bodyPr wrap="square" rtlCol="0">
            <a:spAutoFit/>
          </a:bodyPr>
          <a:lstStyle/>
          <a:p>
            <a:r>
              <a:rPr lang="en-US" dirty="0"/>
              <a:t>Slide </a:t>
            </a:r>
            <a:fld id="{F89E6E47-2815-435A-AD41-7DBB75361A14}" type="slidenum">
              <a:rPr lang="en-US" smtClean="0"/>
              <a:pPr/>
              <a:t>47</a:t>
            </a:fld>
            <a:endParaRPr lang="en-ZA" dirty="0"/>
          </a:p>
        </p:txBody>
      </p:sp>
    </p:spTree>
    <p:extLst>
      <p:ext uri="{BB962C8B-B14F-4D97-AF65-F5344CB8AC3E}">
        <p14:creationId xmlns:p14="http://schemas.microsoft.com/office/powerpoint/2010/main" xmlns="" val="830961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23528" y="188640"/>
            <a:ext cx="6480720" cy="792088"/>
          </a:xfrm>
        </p:spPr>
        <p:txBody>
          <a:bodyPr>
            <a:noAutofit/>
          </a:bodyPr>
          <a:lstStyle/>
          <a:p>
            <a:pPr eaLnBrk="1" hangingPunct="1"/>
            <a:r>
              <a:rPr lang="en-US" sz="4800" dirty="0">
                <a:solidFill>
                  <a:srgbClr val="FFFF00"/>
                </a:solidFill>
                <a:latin typeface="Calibri" pitchFamily="34" charset="0"/>
                <a:cs typeface="Calibri" pitchFamily="34" charset="0"/>
              </a:rPr>
              <a:t>Legal Amendments</a:t>
            </a:r>
            <a:endParaRPr lang="en-US" sz="4800" b="0" dirty="0">
              <a:solidFill>
                <a:srgbClr val="FFFF00"/>
              </a:solidFill>
              <a:latin typeface="Calibri" pitchFamily="34" charset="0"/>
              <a:cs typeface="Calibri" pitchFamily="34" charset="0"/>
            </a:endParaRPr>
          </a:p>
        </p:txBody>
      </p:sp>
      <p:sp>
        <p:nvSpPr>
          <p:cNvPr id="4099" name="Rectangle 3"/>
          <p:cNvSpPr>
            <a:spLocks noGrp="1" noChangeArrowheads="1"/>
          </p:cNvSpPr>
          <p:nvPr>
            <p:ph idx="1"/>
          </p:nvPr>
        </p:nvSpPr>
        <p:spPr>
          <a:xfrm>
            <a:off x="251520" y="1124744"/>
            <a:ext cx="8892480" cy="4392488"/>
          </a:xfrm>
        </p:spPr>
        <p:txBody>
          <a:bodyPr>
            <a:noAutofit/>
          </a:bodyPr>
          <a:lstStyle/>
          <a:p>
            <a:pPr>
              <a:buFont typeface="Arial" pitchFamily="34" charset="0"/>
              <a:buChar char="•"/>
            </a:pPr>
            <a:r>
              <a:rPr lang="en-US" sz="3600" dirty="0"/>
              <a:t>Compensation Fund (DOH) to cover current &amp; ex-mineworkers</a:t>
            </a:r>
          </a:p>
          <a:p>
            <a:pPr>
              <a:buFont typeface="Arial" pitchFamily="34" charset="0"/>
              <a:buChar char="•"/>
            </a:pPr>
            <a:r>
              <a:rPr lang="en-US" sz="3600" dirty="0"/>
              <a:t>New workers to go to COIDA (‘clean-break’)</a:t>
            </a:r>
          </a:p>
          <a:p>
            <a:pPr>
              <a:buFont typeface="Arial" pitchFamily="34" charset="0"/>
              <a:buChar char="•"/>
            </a:pPr>
            <a:r>
              <a:rPr lang="en-US" sz="3600" dirty="0"/>
              <a:t>New governance and administration model</a:t>
            </a:r>
          </a:p>
          <a:p>
            <a:pPr>
              <a:buFont typeface="Arial" pitchFamily="34" charset="0"/>
              <a:buChar char="•"/>
            </a:pPr>
            <a:r>
              <a:rPr lang="en-US" sz="3600" dirty="0"/>
              <a:t>Levy to cover costs of administration, medical assessments &amp; health care</a:t>
            </a:r>
          </a:p>
        </p:txBody>
      </p:sp>
      <p:sp>
        <p:nvSpPr>
          <p:cNvPr id="7" name="TextBox 6"/>
          <p:cNvSpPr txBox="1"/>
          <p:nvPr/>
        </p:nvSpPr>
        <p:spPr>
          <a:xfrm>
            <a:off x="4211960" y="6093296"/>
            <a:ext cx="1440160" cy="369332"/>
          </a:xfrm>
          <a:prstGeom prst="rect">
            <a:avLst/>
          </a:prstGeom>
          <a:noFill/>
        </p:spPr>
        <p:txBody>
          <a:bodyPr wrap="square" rtlCol="0">
            <a:spAutoFit/>
          </a:bodyPr>
          <a:lstStyle/>
          <a:p>
            <a:r>
              <a:rPr lang="en-US" dirty="0">
                <a:solidFill>
                  <a:prstClr val="black"/>
                </a:solidFill>
              </a:rPr>
              <a:t>Slide </a:t>
            </a:r>
            <a:fld id="{9560DE1B-0A2E-4A7E-B4E2-7FEB99F0BBD2}" type="slidenum">
              <a:rPr lang="en-US" smtClean="0">
                <a:solidFill>
                  <a:prstClr val="black"/>
                </a:solidFill>
              </a:rPr>
              <a:pPr/>
              <a:t>48</a:t>
            </a:fld>
            <a:endParaRPr lang="en-ZA" dirty="0">
              <a:solidFill>
                <a:prstClr val="black"/>
              </a:solidFill>
            </a:endParaRPr>
          </a:p>
        </p:txBody>
      </p:sp>
    </p:spTree>
    <p:extLst>
      <p:ext uri="{BB962C8B-B14F-4D97-AF65-F5344CB8AC3E}">
        <p14:creationId xmlns:p14="http://schemas.microsoft.com/office/powerpoint/2010/main" xmlns="" val="517016557"/>
      </p:ext>
    </p:extLst>
  </p:cSld>
  <p:clrMapOvr>
    <a:masterClrMapping/>
  </p:clrMapOvr>
  <p:transition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BAE3693-61B2-4B8F-9D5D-CBAD947038B8}"/>
              </a:ext>
            </a:extLst>
          </p:cNvPr>
          <p:cNvSpPr/>
          <p:nvPr/>
        </p:nvSpPr>
        <p:spPr>
          <a:xfrm>
            <a:off x="539552" y="1228397"/>
            <a:ext cx="8424936" cy="4401205"/>
          </a:xfrm>
          <a:prstGeom prst="rect">
            <a:avLst/>
          </a:prstGeom>
        </p:spPr>
        <p:txBody>
          <a:bodyPr wrap="square">
            <a:spAutoFit/>
          </a:bodyPr>
          <a:lstStyle/>
          <a:p>
            <a:pPr marL="285750" indent="-285750">
              <a:buFont typeface="Arial" panose="020B0604020202020204" pitchFamily="34" charset="0"/>
              <a:buChar char="•"/>
            </a:pPr>
            <a:r>
              <a:rPr lang="en-ZA" sz="2800" dirty="0">
                <a:latin typeface="+mn-lt"/>
              </a:rPr>
              <a:t>1965 to current</a:t>
            </a:r>
          </a:p>
          <a:p>
            <a:pPr marL="285750" indent="-285750">
              <a:buFont typeface="Arial" panose="020B0604020202020204" pitchFamily="34" charset="0"/>
              <a:buChar char="•"/>
            </a:pPr>
            <a:r>
              <a:rPr lang="en-ZA" sz="2800" dirty="0">
                <a:latin typeface="+mn-lt"/>
              </a:rPr>
              <a:t>Covers Silicosis and Tuberculosis (TB)</a:t>
            </a:r>
          </a:p>
          <a:p>
            <a:pPr marL="285750" indent="-285750">
              <a:buFont typeface="Arial" panose="020B0604020202020204" pitchFamily="34" charset="0"/>
              <a:buChar char="•"/>
            </a:pPr>
            <a:r>
              <a:rPr lang="en-ZA" sz="2800" dirty="0">
                <a:latin typeface="+mn-lt"/>
              </a:rPr>
              <a:t>Covers minimum 2 years working in mines for TB</a:t>
            </a:r>
          </a:p>
          <a:p>
            <a:pPr marL="285750" indent="-285750">
              <a:buFont typeface="Arial" panose="020B0604020202020204" pitchFamily="34" charset="0"/>
              <a:buChar char="•"/>
            </a:pPr>
            <a:r>
              <a:rPr lang="en-ZA" sz="2800" dirty="0">
                <a:latin typeface="+mn-lt"/>
              </a:rPr>
              <a:t>Covers dependents</a:t>
            </a:r>
          </a:p>
          <a:p>
            <a:pPr marL="285750" indent="-285750">
              <a:buFont typeface="Arial" panose="020B0604020202020204" pitchFamily="34" charset="0"/>
              <a:buChar char="•"/>
            </a:pPr>
            <a:r>
              <a:rPr lang="en-ZA" sz="2800" dirty="0">
                <a:latin typeface="+mn-lt"/>
              </a:rPr>
              <a:t>Ensure publicity, coverage and response to track and trace claimants</a:t>
            </a:r>
          </a:p>
          <a:p>
            <a:pPr marL="285750" indent="-285750">
              <a:buFont typeface="Arial" panose="020B0604020202020204" pitchFamily="34" charset="0"/>
              <a:buChar char="•"/>
            </a:pPr>
            <a:r>
              <a:rPr lang="en-ZA" sz="2800" dirty="0">
                <a:latin typeface="+mn-lt"/>
              </a:rPr>
              <a:t>Benefits and amounts are finalised – 10 classes</a:t>
            </a:r>
          </a:p>
          <a:p>
            <a:pPr marL="285750" indent="-285750">
              <a:buFont typeface="Arial" panose="020B0604020202020204" pitchFamily="34" charset="0"/>
              <a:buChar char="•"/>
            </a:pPr>
            <a:r>
              <a:rPr lang="en-ZA" sz="2800" dirty="0">
                <a:latin typeface="+mn-lt"/>
              </a:rPr>
              <a:t>Legal costs </a:t>
            </a:r>
          </a:p>
          <a:p>
            <a:pPr marL="285750" indent="-285750">
              <a:buFont typeface="Arial" panose="020B0604020202020204" pitchFamily="34" charset="0"/>
              <a:buChar char="•"/>
            </a:pPr>
            <a:r>
              <a:rPr lang="en-ZA" sz="2800" dirty="0">
                <a:latin typeface="+mn-lt"/>
              </a:rPr>
              <a:t>Alignment to Dept of Health (MBOD/CCOD)</a:t>
            </a:r>
          </a:p>
          <a:p>
            <a:pPr marL="285750" indent="-285750">
              <a:buFont typeface="Arial" panose="020B0604020202020204" pitchFamily="34" charset="0"/>
              <a:buChar char="•"/>
            </a:pPr>
            <a:r>
              <a:rPr lang="en-ZA" sz="2800" dirty="0">
                <a:latin typeface="+mn-lt"/>
              </a:rPr>
              <a:t>Covers services and medical assessments </a:t>
            </a:r>
          </a:p>
        </p:txBody>
      </p:sp>
      <p:sp>
        <p:nvSpPr>
          <p:cNvPr id="3" name="Title 1">
            <a:extLst>
              <a:ext uri="{FF2B5EF4-FFF2-40B4-BE49-F238E27FC236}">
                <a16:creationId xmlns:a16="http://schemas.microsoft.com/office/drawing/2014/main" xmlns="" id="{282FD5F5-13A3-4264-86A9-F879D0A29227}"/>
              </a:ext>
            </a:extLst>
          </p:cNvPr>
          <p:cNvSpPr txBox="1">
            <a:spLocks/>
          </p:cNvSpPr>
          <p:nvPr/>
        </p:nvSpPr>
        <p:spPr>
          <a:xfrm>
            <a:off x="0" y="188640"/>
            <a:ext cx="7236296" cy="865188"/>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ZA" dirty="0">
                <a:solidFill>
                  <a:srgbClr val="FFFF00"/>
                </a:solidFill>
                <a:latin typeface="Calibri" pitchFamily="34" charset="0"/>
                <a:cs typeface="Calibri" pitchFamily="34" charset="0"/>
              </a:rPr>
              <a:t>Class Action  Settlement R5b)</a:t>
            </a:r>
          </a:p>
        </p:txBody>
      </p:sp>
      <p:sp>
        <p:nvSpPr>
          <p:cNvPr id="4" name="TextBox 3">
            <a:extLst>
              <a:ext uri="{FF2B5EF4-FFF2-40B4-BE49-F238E27FC236}">
                <a16:creationId xmlns:a16="http://schemas.microsoft.com/office/drawing/2014/main" xmlns="" id="{AE4A4CC2-4D50-4072-A01E-F99CB4A633A3}"/>
              </a:ext>
            </a:extLst>
          </p:cNvPr>
          <p:cNvSpPr txBox="1"/>
          <p:nvPr/>
        </p:nvSpPr>
        <p:spPr>
          <a:xfrm>
            <a:off x="4067944" y="6237312"/>
            <a:ext cx="1872208" cy="369332"/>
          </a:xfrm>
          <a:prstGeom prst="rect">
            <a:avLst/>
          </a:prstGeom>
          <a:noFill/>
        </p:spPr>
        <p:txBody>
          <a:bodyPr wrap="square" rtlCol="0">
            <a:spAutoFit/>
          </a:bodyPr>
          <a:lstStyle/>
          <a:p>
            <a:r>
              <a:rPr lang="en-US" dirty="0">
                <a:solidFill>
                  <a:prstClr val="black"/>
                </a:solidFill>
              </a:rPr>
              <a:t>Slide </a:t>
            </a:r>
            <a:fld id="{1D5410DB-BB37-440A-A175-86B39946E105}" type="slidenum">
              <a:rPr lang="en-US" smtClean="0">
                <a:solidFill>
                  <a:prstClr val="black"/>
                </a:solidFill>
              </a:rPr>
              <a:pPr/>
              <a:t>49</a:t>
            </a:fld>
            <a:endParaRPr lang="en-ZA" dirty="0">
              <a:solidFill>
                <a:prstClr val="black"/>
              </a:solidFill>
            </a:endParaRPr>
          </a:p>
        </p:txBody>
      </p:sp>
    </p:spTree>
    <p:extLst>
      <p:ext uri="{BB962C8B-B14F-4D97-AF65-F5344CB8AC3E}">
        <p14:creationId xmlns:p14="http://schemas.microsoft.com/office/powerpoint/2010/main" xmlns="" val="952410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0"/>
            <a:ext cx="6768752" cy="1077218"/>
          </a:xfrm>
          <a:prstGeom prst="rect">
            <a:avLst/>
          </a:prstGeom>
          <a:noFill/>
        </p:spPr>
        <p:txBody>
          <a:bodyPr wrap="square" rtlCol="0">
            <a:spAutoFit/>
          </a:bodyPr>
          <a:lstStyle/>
          <a:p>
            <a:pPr algn="ctr"/>
            <a:r>
              <a:rPr lang="en-ZA" sz="4000" dirty="0">
                <a:solidFill>
                  <a:srgbClr val="FFFF00"/>
                </a:solidFill>
                <a:latin typeface="Calibri"/>
                <a:cs typeface="Calibri" pitchFamily="34" charset="0"/>
              </a:rPr>
              <a:t>Occupational Health Laws</a:t>
            </a:r>
          </a:p>
          <a:p>
            <a:pPr algn="ctr"/>
            <a:r>
              <a:rPr lang="en-US" sz="2400" dirty="0">
                <a:solidFill>
                  <a:srgbClr val="FFFF00"/>
                </a:solidFill>
                <a:latin typeface="Calibri"/>
                <a:cs typeface="Calibri" pitchFamily="34" charset="0"/>
              </a:rPr>
              <a:t>Prevention &amp; Enforcement</a:t>
            </a:r>
            <a:endParaRPr lang="en-ZA" sz="2400" dirty="0">
              <a:solidFill>
                <a:srgbClr val="FFFF00"/>
              </a:solidFill>
              <a:latin typeface="Calibri"/>
              <a:cs typeface="Calibri"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1610564507"/>
              </p:ext>
            </p:extLst>
          </p:nvPr>
        </p:nvGraphicFramePr>
        <p:xfrm>
          <a:off x="179512" y="1268761"/>
          <a:ext cx="8712968" cy="4499411"/>
        </p:xfrm>
        <a:graphic>
          <a:graphicData uri="http://schemas.openxmlformats.org/drawingml/2006/table">
            <a:tbl>
              <a:tblPr>
                <a:tableStyleId>{3C2FFA5D-87B4-456A-9821-1D502468CF0F}</a:tableStyleId>
              </a:tblPr>
              <a:tblGrid>
                <a:gridCol w="2160240">
                  <a:extLst>
                    <a:ext uri="{9D8B030D-6E8A-4147-A177-3AD203B41FA5}">
                      <a16:colId xmlns:a16="http://schemas.microsoft.com/office/drawing/2014/main" xmlns="" val="20000"/>
                    </a:ext>
                  </a:extLst>
                </a:gridCol>
                <a:gridCol w="2808312">
                  <a:extLst>
                    <a:ext uri="{9D8B030D-6E8A-4147-A177-3AD203B41FA5}">
                      <a16:colId xmlns:a16="http://schemas.microsoft.com/office/drawing/2014/main" xmlns="" val="20001"/>
                    </a:ext>
                  </a:extLst>
                </a:gridCol>
                <a:gridCol w="3744416">
                  <a:extLst>
                    <a:ext uri="{9D8B030D-6E8A-4147-A177-3AD203B41FA5}">
                      <a16:colId xmlns:a16="http://schemas.microsoft.com/office/drawing/2014/main" xmlns="" val="20002"/>
                    </a:ext>
                  </a:extLst>
                </a:gridCol>
              </a:tblGrid>
              <a:tr h="976362">
                <a:tc>
                  <a:txBody>
                    <a:bodyPr/>
                    <a:lstStyle/>
                    <a:p>
                      <a:pPr marR="371475" algn="ctr">
                        <a:lnSpc>
                          <a:spcPct val="115000"/>
                        </a:lnSpc>
                        <a:spcAft>
                          <a:spcPts val="0"/>
                        </a:spcAft>
                      </a:pPr>
                      <a:endParaRPr lang="en-GB" sz="1200" dirty="0">
                        <a:solidFill>
                          <a:schemeClr val="bg1"/>
                        </a:solidFill>
                        <a:latin typeface="+mn-lt"/>
                        <a:ea typeface="Times"/>
                        <a:cs typeface="Times New Roman"/>
                      </a:endParaRPr>
                    </a:p>
                  </a:txBody>
                  <a:tcPr marL="68580" marR="68580" marT="0" marB="0">
                    <a:solidFill>
                      <a:srgbClr val="FF0000"/>
                    </a:solidFill>
                  </a:tcPr>
                </a:tc>
                <a:tc>
                  <a:txBody>
                    <a:bodyPr/>
                    <a:lstStyle/>
                    <a:p>
                      <a:pPr marR="371475" algn="ctr">
                        <a:lnSpc>
                          <a:spcPct val="115000"/>
                        </a:lnSpc>
                        <a:spcAft>
                          <a:spcPts val="0"/>
                        </a:spcAft>
                      </a:pPr>
                      <a:r>
                        <a:rPr lang="en-GB" sz="2000" b="1" dirty="0">
                          <a:solidFill>
                            <a:schemeClr val="bg1"/>
                          </a:solidFill>
                          <a:latin typeface="+mn-lt"/>
                        </a:rPr>
                        <a:t>Occupational Health &amp; Safety Act, 1993 (</a:t>
                      </a:r>
                      <a:r>
                        <a:rPr lang="en-GB" sz="2000" b="1" dirty="0" err="1">
                          <a:solidFill>
                            <a:schemeClr val="bg1"/>
                          </a:solidFill>
                          <a:latin typeface="+mn-lt"/>
                        </a:rPr>
                        <a:t>OHSA</a:t>
                      </a:r>
                      <a:r>
                        <a:rPr lang="en-GB" sz="2000" b="1" dirty="0">
                          <a:solidFill>
                            <a:schemeClr val="bg1"/>
                          </a:solidFill>
                          <a:latin typeface="+mn-lt"/>
                        </a:rPr>
                        <a:t>)</a:t>
                      </a:r>
                      <a:endParaRPr lang="en-ZA" sz="2400" b="1" dirty="0">
                        <a:solidFill>
                          <a:schemeClr val="bg1"/>
                        </a:solidFill>
                        <a:latin typeface="+mn-lt"/>
                        <a:ea typeface="Times"/>
                        <a:cs typeface="Times New Roman"/>
                      </a:endParaRPr>
                    </a:p>
                  </a:txBody>
                  <a:tcPr marL="68580" marR="68580" marT="0" marB="0">
                    <a:solidFill>
                      <a:srgbClr val="FF0000"/>
                    </a:solidFill>
                  </a:tcPr>
                </a:tc>
                <a:tc>
                  <a:txBody>
                    <a:bodyPr/>
                    <a:lstStyle/>
                    <a:p>
                      <a:pPr marR="371475" algn="ctr">
                        <a:lnSpc>
                          <a:spcPct val="115000"/>
                        </a:lnSpc>
                        <a:spcAft>
                          <a:spcPts val="0"/>
                        </a:spcAft>
                      </a:pPr>
                      <a:r>
                        <a:rPr lang="en-GB" sz="2000" b="1" dirty="0">
                          <a:solidFill>
                            <a:schemeClr val="bg1"/>
                          </a:solidFill>
                          <a:latin typeface="+mn-lt"/>
                        </a:rPr>
                        <a:t>Mine Health and Safety Act, 1996 (</a:t>
                      </a:r>
                      <a:r>
                        <a:rPr lang="en-GB" sz="2000" b="1" dirty="0" err="1">
                          <a:solidFill>
                            <a:schemeClr val="bg1"/>
                          </a:solidFill>
                          <a:latin typeface="+mn-lt"/>
                        </a:rPr>
                        <a:t>MHSA</a:t>
                      </a:r>
                      <a:r>
                        <a:rPr lang="en-GB" sz="2000" b="1" dirty="0">
                          <a:solidFill>
                            <a:schemeClr val="bg1"/>
                          </a:solidFill>
                          <a:latin typeface="+mn-lt"/>
                        </a:rPr>
                        <a:t>)</a:t>
                      </a:r>
                      <a:endParaRPr lang="en-ZA" sz="2400" b="1" dirty="0">
                        <a:solidFill>
                          <a:schemeClr val="bg1"/>
                        </a:solidFill>
                        <a:latin typeface="+mn-lt"/>
                        <a:ea typeface="Times"/>
                        <a:cs typeface="Times New Roman"/>
                      </a:endParaRPr>
                    </a:p>
                  </a:txBody>
                  <a:tcPr marL="68580" marR="68580" marT="0" marB="0">
                    <a:solidFill>
                      <a:srgbClr val="FF0000"/>
                    </a:solidFill>
                  </a:tcPr>
                </a:tc>
                <a:extLst>
                  <a:ext uri="{0D108BD9-81ED-4DB2-BD59-A6C34878D82A}">
                    <a16:rowId xmlns:a16="http://schemas.microsoft.com/office/drawing/2014/main" xmlns="" val="10000"/>
                  </a:ext>
                </a:extLst>
              </a:tr>
              <a:tr h="644414">
                <a:tc>
                  <a:txBody>
                    <a:bodyPr/>
                    <a:lstStyle/>
                    <a:p>
                      <a:pPr marR="371475">
                        <a:lnSpc>
                          <a:spcPct val="115000"/>
                        </a:lnSpc>
                        <a:spcAft>
                          <a:spcPts val="0"/>
                        </a:spcAft>
                        <a:tabLst/>
                      </a:pPr>
                      <a:r>
                        <a:rPr lang="en-GB" sz="2000" b="1" dirty="0">
                          <a:latin typeface="+mn-lt"/>
                        </a:rPr>
                        <a:t>Administration</a:t>
                      </a:r>
                      <a:endParaRPr lang="en-ZA" sz="2400" b="1" dirty="0">
                        <a:solidFill>
                          <a:schemeClr val="bg1"/>
                        </a:solidFill>
                        <a:latin typeface="+mn-lt"/>
                        <a:ea typeface="Times"/>
                        <a:cs typeface="Times New Roman"/>
                      </a:endParaRPr>
                    </a:p>
                  </a:txBody>
                  <a:tcPr marL="68580" marR="68580" marT="0" marB="0">
                    <a:solidFill>
                      <a:srgbClr val="FFFF00"/>
                    </a:solidFill>
                  </a:tcPr>
                </a:tc>
                <a:tc>
                  <a:txBody>
                    <a:bodyPr/>
                    <a:lstStyle/>
                    <a:p>
                      <a:pPr marR="371475">
                        <a:lnSpc>
                          <a:spcPct val="115000"/>
                        </a:lnSpc>
                        <a:spcAft>
                          <a:spcPts val="0"/>
                        </a:spcAft>
                      </a:pPr>
                      <a:r>
                        <a:rPr lang="en-GB" sz="2000" b="1" dirty="0">
                          <a:latin typeface="+mn-lt"/>
                        </a:rPr>
                        <a:t>Department of Employment &amp; Labour</a:t>
                      </a:r>
                      <a:endParaRPr lang="en-ZA" sz="2400" b="1" dirty="0">
                        <a:solidFill>
                          <a:schemeClr val="bg1"/>
                        </a:solidFill>
                        <a:latin typeface="+mn-lt"/>
                        <a:ea typeface="Times"/>
                        <a:cs typeface="Times New Roman"/>
                      </a:endParaRPr>
                    </a:p>
                  </a:txBody>
                  <a:tcPr marL="68580" marR="68580" marT="0" marB="0"/>
                </a:tc>
                <a:tc>
                  <a:txBody>
                    <a:bodyPr/>
                    <a:lstStyle/>
                    <a:p>
                      <a:pPr marR="371475">
                        <a:lnSpc>
                          <a:spcPct val="115000"/>
                        </a:lnSpc>
                        <a:spcAft>
                          <a:spcPts val="0"/>
                        </a:spcAft>
                      </a:pPr>
                      <a:r>
                        <a:rPr lang="en-GB" sz="2000" b="1" dirty="0">
                          <a:latin typeface="+mn-lt"/>
                        </a:rPr>
                        <a:t>Department of Mineral Resources and Energy</a:t>
                      </a:r>
                    </a:p>
                  </a:txBody>
                  <a:tcPr marL="68580" marR="68580" marT="0" marB="0"/>
                </a:tc>
                <a:extLst>
                  <a:ext uri="{0D108BD9-81ED-4DB2-BD59-A6C34878D82A}">
                    <a16:rowId xmlns:a16="http://schemas.microsoft.com/office/drawing/2014/main" xmlns="" val="10001"/>
                  </a:ext>
                </a:extLst>
              </a:tr>
              <a:tr h="644414">
                <a:tc>
                  <a:txBody>
                    <a:bodyPr/>
                    <a:lstStyle/>
                    <a:p>
                      <a:pPr marR="371475">
                        <a:lnSpc>
                          <a:spcPct val="115000"/>
                        </a:lnSpc>
                        <a:spcAft>
                          <a:spcPts val="0"/>
                        </a:spcAft>
                      </a:pPr>
                      <a:r>
                        <a:rPr lang="en-GB" sz="2000" b="1" dirty="0">
                          <a:latin typeface="+mn-lt"/>
                        </a:rPr>
                        <a:t>Coverage</a:t>
                      </a:r>
                      <a:endParaRPr lang="en-ZA" sz="2400" b="1" dirty="0">
                        <a:solidFill>
                          <a:schemeClr val="bg1"/>
                        </a:solidFill>
                        <a:latin typeface="+mn-lt"/>
                        <a:ea typeface="Times"/>
                        <a:cs typeface="Times New Roman"/>
                      </a:endParaRPr>
                    </a:p>
                  </a:txBody>
                  <a:tcPr marL="68580" marR="68580" marT="0" marB="0">
                    <a:solidFill>
                      <a:srgbClr val="FFFF00"/>
                    </a:solidFill>
                  </a:tcPr>
                </a:tc>
                <a:tc>
                  <a:txBody>
                    <a:bodyPr/>
                    <a:lstStyle/>
                    <a:p>
                      <a:pPr marR="371475">
                        <a:lnSpc>
                          <a:spcPct val="115000"/>
                        </a:lnSpc>
                        <a:spcAft>
                          <a:spcPts val="0"/>
                        </a:spcAft>
                      </a:pPr>
                      <a:r>
                        <a:rPr lang="en-GB" sz="2000" b="1" dirty="0">
                          <a:latin typeface="+mn-lt"/>
                        </a:rPr>
                        <a:t>All workers except those under</a:t>
                      </a:r>
                      <a:r>
                        <a:rPr lang="en-GB" sz="2000" b="1" baseline="0" dirty="0">
                          <a:latin typeface="+mn-lt"/>
                        </a:rPr>
                        <a:t> </a:t>
                      </a:r>
                      <a:r>
                        <a:rPr lang="en-GB" sz="2000" b="1" baseline="0" dirty="0" err="1">
                          <a:latin typeface="+mn-lt"/>
                        </a:rPr>
                        <a:t>MHSA</a:t>
                      </a:r>
                      <a:endParaRPr lang="en-ZA" sz="2000" b="1" dirty="0">
                        <a:solidFill>
                          <a:schemeClr val="bg1"/>
                        </a:solidFill>
                        <a:latin typeface="+mn-lt"/>
                        <a:ea typeface="Times"/>
                        <a:cs typeface="Times New Roman"/>
                      </a:endParaRPr>
                    </a:p>
                  </a:txBody>
                  <a:tcPr marL="68580" marR="68580" marT="0" marB="0"/>
                </a:tc>
                <a:tc>
                  <a:txBody>
                    <a:bodyPr/>
                    <a:lstStyle/>
                    <a:p>
                      <a:pPr marR="371475">
                        <a:lnSpc>
                          <a:spcPct val="115000"/>
                        </a:lnSpc>
                        <a:spcAft>
                          <a:spcPts val="0"/>
                        </a:spcAft>
                      </a:pPr>
                      <a:r>
                        <a:rPr lang="en-GB" sz="2000" b="1" dirty="0">
                          <a:latin typeface="+mn-lt"/>
                        </a:rPr>
                        <a:t>All workers in mines except those under </a:t>
                      </a:r>
                      <a:r>
                        <a:rPr lang="en-GB" sz="2000" b="1" dirty="0" err="1">
                          <a:latin typeface="+mn-lt"/>
                        </a:rPr>
                        <a:t>OHSA</a:t>
                      </a:r>
                      <a:endParaRPr lang="en-ZA" sz="2000" b="1" dirty="0">
                        <a:solidFill>
                          <a:schemeClr val="bg1"/>
                        </a:solidFill>
                        <a:latin typeface="+mn-lt"/>
                        <a:ea typeface="Times"/>
                        <a:cs typeface="Times New Roman"/>
                      </a:endParaRPr>
                    </a:p>
                  </a:txBody>
                  <a:tcPr marL="68580" marR="68580" marT="0" marB="0"/>
                </a:tc>
                <a:extLst>
                  <a:ext uri="{0D108BD9-81ED-4DB2-BD59-A6C34878D82A}">
                    <a16:rowId xmlns:a16="http://schemas.microsoft.com/office/drawing/2014/main" xmlns="" val="10002"/>
                  </a:ext>
                </a:extLst>
              </a:tr>
              <a:tr h="556241">
                <a:tc>
                  <a:txBody>
                    <a:bodyPr/>
                    <a:lstStyle/>
                    <a:p>
                      <a:pPr marR="371475">
                        <a:lnSpc>
                          <a:spcPct val="115000"/>
                        </a:lnSpc>
                        <a:spcAft>
                          <a:spcPts val="0"/>
                        </a:spcAft>
                      </a:pPr>
                      <a:r>
                        <a:rPr lang="en-GB" sz="2000" b="1" dirty="0">
                          <a:latin typeface="+mn-lt"/>
                        </a:rPr>
                        <a:t>Funding</a:t>
                      </a:r>
                      <a:endParaRPr lang="en-ZA" sz="2400" b="1" dirty="0">
                        <a:solidFill>
                          <a:schemeClr val="bg1"/>
                        </a:solidFill>
                        <a:latin typeface="+mn-lt"/>
                        <a:ea typeface="Times"/>
                        <a:cs typeface="Times New Roman"/>
                      </a:endParaRPr>
                    </a:p>
                  </a:txBody>
                  <a:tcPr marL="68580" marR="68580" marT="0" marB="0">
                    <a:solidFill>
                      <a:srgbClr val="FFFF00"/>
                    </a:solidFill>
                  </a:tcPr>
                </a:tc>
                <a:tc>
                  <a:txBody>
                    <a:bodyPr/>
                    <a:lstStyle/>
                    <a:p>
                      <a:pPr marR="371475">
                        <a:lnSpc>
                          <a:spcPct val="115000"/>
                        </a:lnSpc>
                        <a:spcAft>
                          <a:spcPts val="0"/>
                        </a:spcAft>
                      </a:pPr>
                      <a:r>
                        <a:rPr lang="en-US" sz="2000" b="1" dirty="0">
                          <a:solidFill>
                            <a:schemeClr val="tx1"/>
                          </a:solidFill>
                          <a:latin typeface="+mn-lt"/>
                          <a:ea typeface="Times"/>
                          <a:cs typeface="Times New Roman"/>
                        </a:rPr>
                        <a:t>DEL Budget</a:t>
                      </a:r>
                      <a:endParaRPr lang="en-ZA" sz="2000" b="1" dirty="0">
                        <a:solidFill>
                          <a:schemeClr val="tx1"/>
                        </a:solidFill>
                        <a:latin typeface="+mn-lt"/>
                        <a:ea typeface="Times"/>
                        <a:cs typeface="Times New Roman"/>
                      </a:endParaRPr>
                    </a:p>
                  </a:txBody>
                  <a:tcPr marL="68580" marR="68580" marT="0" marB="0"/>
                </a:tc>
                <a:tc>
                  <a:txBody>
                    <a:bodyPr/>
                    <a:lstStyle/>
                    <a:p>
                      <a:pPr marR="371475">
                        <a:lnSpc>
                          <a:spcPct val="115000"/>
                        </a:lnSpc>
                        <a:spcAft>
                          <a:spcPts val="0"/>
                        </a:spcAft>
                      </a:pPr>
                      <a:r>
                        <a:rPr lang="en-US" sz="2000" b="1" dirty="0">
                          <a:solidFill>
                            <a:schemeClr val="tx1"/>
                          </a:solidFill>
                          <a:latin typeface="+mn-lt"/>
                          <a:ea typeface="Times"/>
                          <a:cs typeface="Times New Roman"/>
                        </a:rPr>
                        <a:t>DMRE Budget</a:t>
                      </a:r>
                      <a:endParaRPr lang="en-ZA" sz="2000" b="1" dirty="0">
                        <a:solidFill>
                          <a:schemeClr val="tx1"/>
                        </a:solidFill>
                        <a:latin typeface="+mn-lt"/>
                        <a:ea typeface="Times"/>
                        <a:cs typeface="Times New Roman"/>
                      </a:endParaRPr>
                    </a:p>
                  </a:txBody>
                  <a:tcPr marL="68580" marR="68580" marT="0" marB="0"/>
                </a:tc>
                <a:extLst>
                  <a:ext uri="{0D108BD9-81ED-4DB2-BD59-A6C34878D82A}">
                    <a16:rowId xmlns:a16="http://schemas.microsoft.com/office/drawing/2014/main" xmlns="" val="10003"/>
                  </a:ext>
                </a:extLst>
              </a:tr>
              <a:tr h="1139010">
                <a:tc>
                  <a:txBody>
                    <a:bodyPr/>
                    <a:lstStyle/>
                    <a:p>
                      <a:pPr marR="371475">
                        <a:lnSpc>
                          <a:spcPct val="115000"/>
                        </a:lnSpc>
                        <a:spcAft>
                          <a:spcPts val="0"/>
                        </a:spcAft>
                      </a:pPr>
                      <a:r>
                        <a:rPr lang="en-GB" sz="2000" b="1" dirty="0">
                          <a:latin typeface="+mn-lt"/>
                        </a:rPr>
                        <a:t>Organisation</a:t>
                      </a:r>
                      <a:endParaRPr lang="en-ZA" sz="2400" b="1" dirty="0">
                        <a:solidFill>
                          <a:schemeClr val="bg1"/>
                        </a:solidFill>
                        <a:latin typeface="+mn-lt"/>
                        <a:ea typeface="Times"/>
                        <a:cs typeface="Times New Roman"/>
                      </a:endParaRPr>
                    </a:p>
                  </a:txBody>
                  <a:tcPr marL="68580" marR="68580" marT="0" marB="0">
                    <a:solidFill>
                      <a:srgbClr val="FFFF00"/>
                    </a:solidFill>
                  </a:tcPr>
                </a:tc>
                <a:tc>
                  <a:txBody>
                    <a:bodyPr/>
                    <a:lstStyle/>
                    <a:p>
                      <a:pPr marR="371475">
                        <a:lnSpc>
                          <a:spcPct val="115000"/>
                        </a:lnSpc>
                        <a:spcAft>
                          <a:spcPts val="0"/>
                        </a:spcAft>
                      </a:pPr>
                      <a:r>
                        <a:rPr lang="en-GB" sz="2000" b="1" dirty="0">
                          <a:latin typeface="+mn-lt"/>
                        </a:rPr>
                        <a:t>Pretoria and regional offices</a:t>
                      </a:r>
                      <a:endParaRPr lang="en-ZA" sz="2000" b="1" dirty="0">
                        <a:solidFill>
                          <a:schemeClr val="bg1"/>
                        </a:solidFill>
                        <a:latin typeface="+mn-lt"/>
                        <a:ea typeface="Times"/>
                        <a:cs typeface="Times New Roman"/>
                      </a:endParaRPr>
                    </a:p>
                  </a:txBody>
                  <a:tcPr marL="68580" marR="68580" marT="0" marB="0"/>
                </a:tc>
                <a:tc>
                  <a:txBody>
                    <a:bodyPr/>
                    <a:lstStyle/>
                    <a:p>
                      <a:pPr marR="371475">
                        <a:lnSpc>
                          <a:spcPct val="115000"/>
                        </a:lnSpc>
                        <a:spcAft>
                          <a:spcPts val="0"/>
                        </a:spcAft>
                      </a:pPr>
                      <a:r>
                        <a:rPr lang="en-GB" sz="2000" b="1" dirty="0">
                          <a:latin typeface="+mn-lt"/>
                        </a:rPr>
                        <a:t>Pretoria and regional</a:t>
                      </a:r>
                      <a:r>
                        <a:rPr lang="en-GB" sz="2000" b="1" baseline="0" dirty="0">
                          <a:latin typeface="+mn-lt"/>
                        </a:rPr>
                        <a:t> offices</a:t>
                      </a:r>
                      <a:endParaRPr lang="en-ZA" sz="2000" b="1" dirty="0">
                        <a:solidFill>
                          <a:schemeClr val="bg1"/>
                        </a:solidFill>
                        <a:latin typeface="+mn-lt"/>
                        <a:ea typeface="Times"/>
                        <a:cs typeface="Times New Roman"/>
                      </a:endParaRPr>
                    </a:p>
                  </a:txBody>
                  <a:tcPr marL="68580" marR="68580" marT="0" marB="0"/>
                </a:tc>
                <a:extLst>
                  <a:ext uri="{0D108BD9-81ED-4DB2-BD59-A6C34878D82A}">
                    <a16:rowId xmlns:a16="http://schemas.microsoft.com/office/drawing/2014/main" xmlns="" val="10004"/>
                  </a:ext>
                </a:extLst>
              </a:tr>
            </a:tbl>
          </a:graphicData>
        </a:graphic>
      </p:graphicFrame>
      <p:sp>
        <p:nvSpPr>
          <p:cNvPr id="1025" name="Rectangle 1"/>
          <p:cNvSpPr>
            <a:spLocks noChangeArrowheads="1"/>
          </p:cNvSpPr>
          <p:nvPr/>
        </p:nvSpPr>
        <p:spPr bwMode="auto">
          <a:xfrm>
            <a:off x="2" y="-323165"/>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en-ZA">
                <a:solidFill>
                  <a:srgbClr val="000000"/>
                </a:solidFill>
                <a:cs typeface="Arial" pitchFamily="34" charset="0"/>
              </a:rPr>
              <a:t/>
            </a:r>
            <a:br>
              <a:rPr lang="en-ZA">
                <a:solidFill>
                  <a:srgbClr val="000000"/>
                </a:solidFill>
                <a:cs typeface="Arial" pitchFamily="34" charset="0"/>
              </a:rPr>
            </a:br>
            <a:endParaRPr lang="en-ZA">
              <a:solidFill>
                <a:srgbClr val="000000"/>
              </a:solidFill>
              <a:cs typeface="Arial" pitchFamily="34" charset="0"/>
            </a:endParaRPr>
          </a:p>
        </p:txBody>
      </p:sp>
    </p:spTree>
    <p:extLst>
      <p:ext uri="{BB962C8B-B14F-4D97-AF65-F5344CB8AC3E}">
        <p14:creationId xmlns:p14="http://schemas.microsoft.com/office/powerpoint/2010/main" xmlns="" val="448761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south-africa-tours-and-travel.com/images/solomon-plaatje-literatureinsouthafrica.jpg"/>
          <p:cNvPicPr>
            <a:picLocks noChangeAspect="1" noChangeArrowheads="1"/>
          </p:cNvPicPr>
          <p:nvPr/>
        </p:nvPicPr>
        <p:blipFill>
          <a:blip r:embed="rId3" cstate="print"/>
          <a:srcRect/>
          <a:stretch>
            <a:fillRect/>
          </a:stretch>
        </p:blipFill>
        <p:spPr bwMode="auto">
          <a:xfrm>
            <a:off x="7092280" y="0"/>
            <a:ext cx="1588582" cy="1916832"/>
          </a:xfrm>
          <a:prstGeom prst="rect">
            <a:avLst/>
          </a:prstGeom>
          <a:noFill/>
          <a:ln w="57150">
            <a:solidFill>
              <a:srgbClr val="FF0000"/>
            </a:solidFill>
          </a:ln>
        </p:spPr>
      </p:pic>
      <p:sp>
        <p:nvSpPr>
          <p:cNvPr id="50179" name="Rectangle 3"/>
          <p:cNvSpPr>
            <a:spLocks noGrp="1" noChangeArrowheads="1"/>
          </p:cNvSpPr>
          <p:nvPr>
            <p:ph idx="4294967295"/>
          </p:nvPr>
        </p:nvSpPr>
        <p:spPr>
          <a:xfrm>
            <a:off x="251619" y="1906884"/>
            <a:ext cx="8640762" cy="2952750"/>
          </a:xfrm>
          <a:prstGeom prst="rect">
            <a:avLst/>
          </a:prstGeom>
          <a:ln w="57150">
            <a:solidFill>
              <a:srgbClr val="FF0000"/>
            </a:solidFill>
          </a:ln>
        </p:spPr>
        <p:txBody>
          <a:bodyPr rtlCol="0">
            <a:noAutofit/>
          </a:bodyPr>
          <a:lstStyle/>
          <a:p>
            <a:pPr marL="0" indent="0" algn="just" eaLnBrk="1" fontAlgn="auto" hangingPunct="1">
              <a:lnSpc>
                <a:spcPct val="150000"/>
              </a:lnSpc>
              <a:spcBef>
                <a:spcPts val="0"/>
              </a:spcBef>
              <a:spcAft>
                <a:spcPts val="0"/>
              </a:spcAft>
              <a:buFontTx/>
              <a:buNone/>
              <a:defRPr/>
            </a:pPr>
            <a:r>
              <a:rPr lang="en-US" sz="2400" b="1" dirty="0">
                <a:solidFill>
                  <a:schemeClr val="tx1"/>
                </a:solidFill>
                <a:cs typeface="Browallia New" pitchFamily="34" charset="-34"/>
              </a:rPr>
              <a:t>"</a:t>
            </a:r>
            <a:r>
              <a:rPr lang="en-US" sz="2400" b="1" dirty="0">
                <a:solidFill>
                  <a:schemeClr val="accent2">
                    <a:lumMod val="75000"/>
                  </a:schemeClr>
                </a:solidFill>
                <a:cs typeface="Browallia New" pitchFamily="34" charset="-34"/>
              </a:rPr>
              <a:t>Two hundred thousand subterranean heroes </a:t>
            </a:r>
            <a:r>
              <a:rPr lang="en-US" sz="2400" b="1" dirty="0">
                <a:solidFill>
                  <a:schemeClr val="tx1"/>
                </a:solidFill>
                <a:cs typeface="Browallia New" pitchFamily="34" charset="-34"/>
              </a:rPr>
              <a:t>who, by day and by night, for a mere pittance, lay down their lives to the familiar 'fall of rock' and who, at deep levels, ranging from 1,000 to 3,000 feet in the bowels of the earth, sacrifice their lungs to the rock dust which develops </a:t>
            </a:r>
            <a:r>
              <a:rPr lang="en-US" sz="2400" b="1" dirty="0">
                <a:solidFill>
                  <a:schemeClr val="accent2">
                    <a:lumMod val="75000"/>
                  </a:schemeClr>
                </a:solidFill>
                <a:cs typeface="Browallia New" pitchFamily="34" charset="-34"/>
              </a:rPr>
              <a:t>miners' phthisis </a:t>
            </a:r>
            <a:r>
              <a:rPr lang="en-US" sz="2400" b="1" dirty="0">
                <a:solidFill>
                  <a:schemeClr val="tx1"/>
                </a:solidFill>
                <a:cs typeface="Browallia New" pitchFamily="34" charset="-34"/>
              </a:rPr>
              <a:t>and pneumonia."</a:t>
            </a:r>
          </a:p>
          <a:p>
            <a:pPr marL="0" indent="0" algn="ctr" eaLnBrk="1" fontAlgn="auto" hangingPunct="1">
              <a:spcBef>
                <a:spcPts val="0"/>
              </a:spcBef>
              <a:spcAft>
                <a:spcPts val="0"/>
              </a:spcAft>
              <a:buFontTx/>
              <a:buNone/>
              <a:defRPr/>
            </a:pPr>
            <a:r>
              <a:rPr lang="en-US" sz="1400" dirty="0">
                <a:solidFill>
                  <a:schemeClr val="tx1"/>
                </a:solidFill>
                <a:cs typeface="Browallia New" pitchFamily="34" charset="-34"/>
              </a:rPr>
              <a:t>    </a:t>
            </a:r>
          </a:p>
          <a:p>
            <a:pPr marL="0" indent="0" algn="ctr" eaLnBrk="1" fontAlgn="auto" hangingPunct="1">
              <a:spcBef>
                <a:spcPts val="0"/>
              </a:spcBef>
              <a:spcAft>
                <a:spcPts val="0"/>
              </a:spcAft>
              <a:buFontTx/>
              <a:buNone/>
              <a:defRPr/>
            </a:pPr>
            <a:r>
              <a:rPr lang="en-US" sz="2000" b="1" dirty="0">
                <a:cs typeface="Arial" pitchFamily="34" charset="0"/>
              </a:rPr>
              <a:t>   Sol Plaatje, first Secretary General of the African National Congress, describing the lives of miners in 1914</a:t>
            </a:r>
            <a:endParaRPr lang="en-US" sz="1800" b="1" dirty="0">
              <a:cs typeface="Arial" pitchFamily="34" charset="0"/>
            </a:endParaRPr>
          </a:p>
        </p:txBody>
      </p:sp>
      <p:sp>
        <p:nvSpPr>
          <p:cNvPr id="50178" name="Rectangle 2"/>
          <p:cNvSpPr>
            <a:spLocks noGrp="1" noChangeArrowheads="1"/>
          </p:cNvSpPr>
          <p:nvPr>
            <p:ph type="title" idx="4294967295"/>
          </p:nvPr>
        </p:nvSpPr>
        <p:spPr>
          <a:xfrm>
            <a:off x="0" y="188913"/>
            <a:ext cx="6983413" cy="954087"/>
          </a:xfrm>
          <a:prstGeom prst="rect">
            <a:avLst/>
          </a:prstGeom>
        </p:spPr>
        <p:txBody>
          <a:bodyPr/>
          <a:lstStyle/>
          <a:p>
            <a:pPr algn="ctr" eaLnBrk="1" fontAlgn="auto" hangingPunct="1">
              <a:spcAft>
                <a:spcPts val="0"/>
              </a:spcAft>
              <a:defRPr/>
            </a:pPr>
            <a:r>
              <a:rPr lang="en-US" sz="4800" dirty="0">
                <a:solidFill>
                  <a:srgbClr val="FFFF00"/>
                </a:solidFill>
              </a:rPr>
              <a:t>~One hundred years ago…</a:t>
            </a:r>
          </a:p>
        </p:txBody>
      </p:sp>
    </p:spTree>
    <p:extLst>
      <p:ext uri="{BB962C8B-B14F-4D97-AF65-F5344CB8AC3E}">
        <p14:creationId xmlns:p14="http://schemas.microsoft.com/office/powerpoint/2010/main" xmlns="" val="1930807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23528" y="188640"/>
            <a:ext cx="6480720" cy="792088"/>
          </a:xfrm>
        </p:spPr>
        <p:txBody>
          <a:bodyPr>
            <a:noAutofit/>
          </a:bodyPr>
          <a:lstStyle/>
          <a:p>
            <a:pPr eaLnBrk="1" hangingPunct="1"/>
            <a:r>
              <a:rPr lang="en-US" sz="4800" dirty="0">
                <a:solidFill>
                  <a:srgbClr val="FFFF00"/>
                </a:solidFill>
                <a:latin typeface="Calibri" pitchFamily="34" charset="0"/>
                <a:cs typeface="Calibri" pitchFamily="34" charset="0"/>
              </a:rPr>
              <a:t>Working Together</a:t>
            </a:r>
            <a:endParaRPr lang="en-US" sz="4800" b="0" dirty="0">
              <a:solidFill>
                <a:srgbClr val="FFFF00"/>
              </a:solidFill>
              <a:latin typeface="Calibri" pitchFamily="34" charset="0"/>
              <a:cs typeface="Calibri" pitchFamily="34" charset="0"/>
            </a:endParaRPr>
          </a:p>
        </p:txBody>
      </p:sp>
      <p:sp>
        <p:nvSpPr>
          <p:cNvPr id="4099" name="Rectangle 3"/>
          <p:cNvSpPr>
            <a:spLocks noGrp="1" noChangeArrowheads="1"/>
          </p:cNvSpPr>
          <p:nvPr>
            <p:ph idx="1"/>
          </p:nvPr>
        </p:nvSpPr>
        <p:spPr>
          <a:xfrm>
            <a:off x="251520" y="1124744"/>
            <a:ext cx="8892480" cy="4392488"/>
          </a:xfrm>
        </p:spPr>
        <p:txBody>
          <a:bodyPr>
            <a:noAutofit/>
          </a:bodyPr>
          <a:lstStyle/>
          <a:p>
            <a:pPr>
              <a:buFont typeface="Arial" pitchFamily="34" charset="0"/>
              <a:buChar char="•"/>
            </a:pPr>
            <a:r>
              <a:rPr lang="en-US" dirty="0"/>
              <a:t>Minerals Council / Gold Working Group</a:t>
            </a:r>
          </a:p>
          <a:p>
            <a:pPr>
              <a:buFont typeface="Arial" pitchFamily="34" charset="0"/>
              <a:buChar char="•"/>
            </a:pPr>
            <a:r>
              <a:rPr lang="en-US" dirty="0"/>
              <a:t>Trade Unions</a:t>
            </a:r>
          </a:p>
          <a:p>
            <a:pPr>
              <a:buFont typeface="Arial" pitchFamily="34" charset="0"/>
              <a:buChar char="•"/>
            </a:pPr>
            <a:r>
              <a:rPr lang="en-US" dirty="0"/>
              <a:t>Ex-mineworker associations</a:t>
            </a:r>
          </a:p>
          <a:p>
            <a:pPr>
              <a:buFont typeface="Arial" pitchFamily="34" charset="0"/>
              <a:buChar char="•"/>
            </a:pPr>
            <a:r>
              <a:rPr lang="en-US" dirty="0" err="1"/>
              <a:t>NDOH</a:t>
            </a:r>
            <a:r>
              <a:rPr lang="en-US" dirty="0"/>
              <a:t> / Provinces / Local </a:t>
            </a:r>
            <a:r>
              <a:rPr lang="en-US" dirty="0" err="1"/>
              <a:t>Govt</a:t>
            </a:r>
            <a:r>
              <a:rPr lang="en-US" dirty="0"/>
              <a:t>  / </a:t>
            </a:r>
            <a:r>
              <a:rPr lang="en-US" dirty="0" err="1"/>
              <a:t>Trad</a:t>
            </a:r>
            <a:r>
              <a:rPr lang="en-US" dirty="0"/>
              <a:t> Leaders</a:t>
            </a:r>
          </a:p>
          <a:p>
            <a:pPr>
              <a:buFont typeface="Arial" pitchFamily="34" charset="0"/>
              <a:buChar char="•"/>
            </a:pPr>
            <a:r>
              <a:rPr lang="en-US" dirty="0" err="1"/>
              <a:t>Neighbouring</a:t>
            </a:r>
            <a:r>
              <a:rPr lang="en-US" dirty="0"/>
              <a:t> countries</a:t>
            </a:r>
          </a:p>
          <a:p>
            <a:pPr>
              <a:buFont typeface="Arial" pitchFamily="34" charset="0"/>
              <a:buChar char="•"/>
            </a:pPr>
            <a:r>
              <a:rPr lang="en-US" dirty="0"/>
              <a:t>Social partners </a:t>
            </a:r>
          </a:p>
          <a:p>
            <a:pPr>
              <a:buFont typeface="Arial" pitchFamily="34" charset="0"/>
              <a:buChar char="•"/>
            </a:pPr>
            <a:r>
              <a:rPr lang="en-US" dirty="0"/>
              <a:t>Inter- Ministerial Committee on Mining Sector</a:t>
            </a:r>
          </a:p>
          <a:p>
            <a:pPr lvl="1" eaLnBrk="1" hangingPunct="1">
              <a:buFont typeface="Arial" pitchFamily="34" charset="0"/>
              <a:buChar char="•"/>
            </a:pPr>
            <a:endParaRPr lang="en-US" sz="2400" dirty="0"/>
          </a:p>
        </p:txBody>
      </p:sp>
      <p:sp>
        <p:nvSpPr>
          <p:cNvPr id="7" name="TextBox 6"/>
          <p:cNvSpPr txBox="1"/>
          <p:nvPr/>
        </p:nvSpPr>
        <p:spPr>
          <a:xfrm>
            <a:off x="4211960" y="6093296"/>
            <a:ext cx="14401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Slide </a:t>
            </a:r>
            <a:fld id="{9560DE1B-0A2E-4A7E-B4E2-7FEB99F0BBD2}" type="slidenum">
              <a:rPr kumimoji="0" lang="en-US" sz="18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51</a:t>
            </a:fld>
            <a:endParaRPr kumimoji="0" lang="en-ZA"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xmlns="" val="260722021"/>
      </p:ext>
    </p:extLst>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23528" y="188640"/>
            <a:ext cx="6480720" cy="792088"/>
          </a:xfrm>
        </p:spPr>
        <p:txBody>
          <a:bodyPr>
            <a:noAutofit/>
          </a:bodyPr>
          <a:lstStyle/>
          <a:p>
            <a:pPr eaLnBrk="1" hangingPunct="1"/>
            <a:r>
              <a:rPr lang="en-US" sz="4800" dirty="0">
                <a:solidFill>
                  <a:srgbClr val="FFFF00"/>
                </a:solidFill>
                <a:latin typeface="Calibri" pitchFamily="34" charset="0"/>
                <a:cs typeface="Calibri" pitchFamily="34" charset="0"/>
              </a:rPr>
              <a:t>Thank You</a:t>
            </a:r>
            <a:endParaRPr lang="en-US" sz="4800" b="0" dirty="0">
              <a:solidFill>
                <a:srgbClr val="FFFF00"/>
              </a:solidFill>
              <a:latin typeface="Calibri" pitchFamily="34" charset="0"/>
              <a:cs typeface="Calibri" pitchFamily="34" charset="0"/>
            </a:endParaRPr>
          </a:p>
        </p:txBody>
      </p:sp>
      <p:sp>
        <p:nvSpPr>
          <p:cNvPr id="4099" name="Rectangle 3"/>
          <p:cNvSpPr>
            <a:spLocks noGrp="1" noChangeArrowheads="1"/>
          </p:cNvSpPr>
          <p:nvPr>
            <p:ph idx="1"/>
          </p:nvPr>
        </p:nvSpPr>
        <p:spPr>
          <a:xfrm>
            <a:off x="467544" y="3501008"/>
            <a:ext cx="8352928" cy="3600400"/>
          </a:xfrm>
        </p:spPr>
        <p:txBody>
          <a:bodyPr>
            <a:noAutofit/>
          </a:bodyPr>
          <a:lstStyle/>
          <a:p>
            <a:pPr algn="ctr">
              <a:buNone/>
            </a:pPr>
            <a:endParaRPr lang="en-US" sz="2400" dirty="0"/>
          </a:p>
          <a:p>
            <a:pPr algn="ctr">
              <a:buNone/>
            </a:pPr>
            <a:endParaRPr lang="en-US" sz="2400" b="1" dirty="0"/>
          </a:p>
          <a:p>
            <a:pPr lvl="1" algn="ctr" eaLnBrk="1" hangingPunct="1">
              <a:buFont typeface="Arial" pitchFamily="34" charset="0"/>
              <a:buChar char="•"/>
            </a:pPr>
            <a:endParaRPr lang="en-US" sz="1800" dirty="0"/>
          </a:p>
          <a:p>
            <a:pPr lvl="1" algn="ctr" eaLnBrk="1" hangingPunct="1">
              <a:buFont typeface="Arial" pitchFamily="34" charset="0"/>
              <a:buChar char="•"/>
            </a:pPr>
            <a:endParaRPr lang="en-US" sz="1800" dirty="0"/>
          </a:p>
        </p:txBody>
      </p:sp>
      <p:sp>
        <p:nvSpPr>
          <p:cNvPr id="7" name="TextBox 6"/>
          <p:cNvSpPr txBox="1"/>
          <p:nvPr/>
        </p:nvSpPr>
        <p:spPr>
          <a:xfrm>
            <a:off x="4211960" y="6093296"/>
            <a:ext cx="14401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Slide </a:t>
            </a:r>
            <a:fld id="{9560DE1B-0A2E-4A7E-B4E2-7FEB99F0BBD2}" type="slidenum">
              <a:rPr kumimoji="0" lang="en-US" sz="18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52</a:t>
            </a:fld>
            <a:endParaRPr kumimoji="0" lang="en-ZA"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graphicFrame>
        <p:nvGraphicFramePr>
          <p:cNvPr id="6" name="Table 5"/>
          <p:cNvGraphicFramePr>
            <a:graphicFrameLocks noGrp="1"/>
          </p:cNvGraphicFramePr>
          <p:nvPr/>
        </p:nvGraphicFramePr>
        <p:xfrm>
          <a:off x="395536" y="1556792"/>
          <a:ext cx="7776864" cy="4048224"/>
        </p:xfrm>
        <a:graphic>
          <a:graphicData uri="http://schemas.openxmlformats.org/drawingml/2006/table">
            <a:tbl>
              <a:tblPr firstRow="1" bandRow="1">
                <a:tableStyleId>{5C22544A-7EE6-4342-B048-85BDC9FD1C3A}</a:tableStyleId>
              </a:tblPr>
              <a:tblGrid>
                <a:gridCol w="7776864">
                  <a:extLst>
                    <a:ext uri="{9D8B030D-6E8A-4147-A177-3AD203B41FA5}">
                      <a16:colId xmlns:a16="http://schemas.microsoft.com/office/drawing/2014/main" xmlns="" val="20000"/>
                    </a:ext>
                  </a:extLst>
                </a:gridCol>
              </a:tblGrid>
              <a:tr h="4048224">
                <a:tc>
                  <a:txBody>
                    <a:bodyPr/>
                    <a:lstStyle/>
                    <a:p>
                      <a:pPr algn="ctr">
                        <a:buNone/>
                      </a:pPr>
                      <a:r>
                        <a:rPr lang="en-US" sz="3600" b="1" dirty="0">
                          <a:solidFill>
                            <a:schemeClr val="tx1"/>
                          </a:solidFill>
                        </a:rPr>
                        <a:t>Dr Barry Kistnasamy</a:t>
                      </a:r>
                    </a:p>
                    <a:p>
                      <a:pPr algn="ctr">
                        <a:buNone/>
                      </a:pPr>
                      <a:r>
                        <a:rPr lang="en-US" sz="3600" dirty="0">
                          <a:solidFill>
                            <a:schemeClr val="tx1"/>
                          </a:solidFill>
                        </a:rPr>
                        <a:t>Compensation Commissioner</a:t>
                      </a:r>
                    </a:p>
                    <a:p>
                      <a:pPr algn="ctr">
                        <a:buNone/>
                      </a:pPr>
                      <a:r>
                        <a:rPr lang="en-US" sz="3600" dirty="0">
                          <a:solidFill>
                            <a:schemeClr val="tx1"/>
                          </a:solidFill>
                        </a:rPr>
                        <a:t>Department of Health </a:t>
                      </a:r>
                    </a:p>
                    <a:p>
                      <a:pPr algn="ctr">
                        <a:buNone/>
                      </a:pPr>
                      <a:r>
                        <a:rPr lang="en-US" sz="3600" dirty="0">
                          <a:hlinkClick r:id="rId2"/>
                        </a:rPr>
                        <a:t>kistnb@health.gov.za</a:t>
                      </a:r>
                      <a:endParaRPr lang="en-US" sz="3600" dirty="0"/>
                    </a:p>
                    <a:p>
                      <a:pPr algn="ctr">
                        <a:buNone/>
                      </a:pPr>
                      <a:r>
                        <a:rPr lang="en-US" sz="3600" dirty="0">
                          <a:solidFill>
                            <a:schemeClr val="tx1"/>
                          </a:solidFill>
                        </a:rPr>
                        <a:t>011-356 5602</a:t>
                      </a:r>
                    </a:p>
                    <a:p>
                      <a:pPr algn="ctr">
                        <a:buNone/>
                      </a:pPr>
                      <a:r>
                        <a:rPr lang="en-US" sz="3600" dirty="0">
                          <a:solidFill>
                            <a:schemeClr val="tx1"/>
                          </a:solidFill>
                        </a:rPr>
                        <a:t>0722200247</a:t>
                      </a:r>
                      <a:endParaRPr lang="en-US" sz="3200" dirty="0">
                        <a:solidFill>
                          <a:schemeClr val="tx1"/>
                        </a:solidFill>
                      </a:endParaRPr>
                    </a:p>
                    <a:p>
                      <a:endParaRPr lang="en-ZA" sz="2400" dirty="0"/>
                    </a:p>
                  </a:txBody>
                  <a:tcPr>
                    <a:solidFill>
                      <a:srgbClr val="92D050"/>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xmlns="" val="1855846429"/>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188640"/>
            <a:ext cx="7056784" cy="769441"/>
          </a:xfrm>
          <a:prstGeom prst="rect">
            <a:avLst/>
          </a:prstGeom>
          <a:noFill/>
        </p:spPr>
        <p:txBody>
          <a:bodyPr wrap="square" rtlCol="0">
            <a:spAutoFit/>
          </a:bodyPr>
          <a:lstStyle/>
          <a:p>
            <a:pPr algn="ctr"/>
            <a:r>
              <a:rPr lang="en-ZA" sz="4400" dirty="0">
                <a:solidFill>
                  <a:srgbClr val="FFFF00"/>
                </a:solidFill>
                <a:latin typeface="Calibri"/>
                <a:cs typeface="Calibri" pitchFamily="34" charset="0"/>
              </a:rPr>
              <a:t>Workers’ Compensation Laws</a:t>
            </a:r>
          </a:p>
        </p:txBody>
      </p:sp>
      <p:graphicFrame>
        <p:nvGraphicFramePr>
          <p:cNvPr id="4" name="Table 3"/>
          <p:cNvGraphicFramePr>
            <a:graphicFrameLocks noGrp="1"/>
          </p:cNvGraphicFramePr>
          <p:nvPr>
            <p:extLst>
              <p:ext uri="{D42A27DB-BD31-4B8C-83A1-F6EECF244321}">
                <p14:modId xmlns:p14="http://schemas.microsoft.com/office/powerpoint/2010/main" xmlns="" val="1054771225"/>
              </p:ext>
            </p:extLst>
          </p:nvPr>
        </p:nvGraphicFramePr>
        <p:xfrm>
          <a:off x="92367" y="1208136"/>
          <a:ext cx="8964488" cy="4480843"/>
        </p:xfrm>
        <a:graphic>
          <a:graphicData uri="http://schemas.openxmlformats.org/drawingml/2006/table">
            <a:tbl>
              <a:tblPr>
                <a:tableStyleId>{3C2FFA5D-87B4-456A-9821-1D502468CF0F}</a:tableStyleId>
              </a:tblPr>
              <a:tblGrid>
                <a:gridCol w="2011441">
                  <a:extLst>
                    <a:ext uri="{9D8B030D-6E8A-4147-A177-3AD203B41FA5}">
                      <a16:colId xmlns:a16="http://schemas.microsoft.com/office/drawing/2014/main" xmlns="" val="20000"/>
                    </a:ext>
                  </a:extLst>
                </a:gridCol>
                <a:gridCol w="2950594">
                  <a:extLst>
                    <a:ext uri="{9D8B030D-6E8A-4147-A177-3AD203B41FA5}">
                      <a16:colId xmlns:a16="http://schemas.microsoft.com/office/drawing/2014/main" xmlns="" val="20001"/>
                    </a:ext>
                  </a:extLst>
                </a:gridCol>
                <a:gridCol w="4002453">
                  <a:extLst>
                    <a:ext uri="{9D8B030D-6E8A-4147-A177-3AD203B41FA5}">
                      <a16:colId xmlns:a16="http://schemas.microsoft.com/office/drawing/2014/main" xmlns="" val="20002"/>
                    </a:ext>
                  </a:extLst>
                </a:gridCol>
              </a:tblGrid>
              <a:tr h="851445">
                <a:tc>
                  <a:txBody>
                    <a:bodyPr/>
                    <a:lstStyle/>
                    <a:p>
                      <a:pPr marR="371475" algn="ctr">
                        <a:lnSpc>
                          <a:spcPct val="115000"/>
                        </a:lnSpc>
                        <a:spcAft>
                          <a:spcPts val="0"/>
                        </a:spcAft>
                      </a:pPr>
                      <a:endParaRPr lang="en-GB" sz="1100" dirty="0">
                        <a:solidFill>
                          <a:schemeClr val="bg1"/>
                        </a:solidFill>
                        <a:latin typeface="+mn-lt"/>
                        <a:ea typeface="Times"/>
                        <a:cs typeface="Times New Roman"/>
                      </a:endParaRPr>
                    </a:p>
                  </a:txBody>
                  <a:tcPr marL="68580" marR="68580" marT="0" marB="0">
                    <a:solidFill>
                      <a:srgbClr val="FF0000"/>
                    </a:solidFill>
                  </a:tcPr>
                </a:tc>
                <a:tc>
                  <a:txBody>
                    <a:bodyPr/>
                    <a:lstStyle/>
                    <a:p>
                      <a:pPr marR="371475" algn="ctr">
                        <a:lnSpc>
                          <a:spcPct val="115000"/>
                        </a:lnSpc>
                        <a:spcAft>
                          <a:spcPts val="0"/>
                        </a:spcAft>
                      </a:pPr>
                      <a:r>
                        <a:rPr lang="en-GB" sz="1800" b="1" dirty="0">
                          <a:solidFill>
                            <a:schemeClr val="bg1"/>
                          </a:solidFill>
                          <a:latin typeface="+mn-lt"/>
                        </a:rPr>
                        <a:t>Occupational Diseases in Mines &amp; Works Act , 1973</a:t>
                      </a:r>
                      <a:endParaRPr lang="en-ZA" sz="2000" b="1" dirty="0">
                        <a:solidFill>
                          <a:schemeClr val="bg1"/>
                        </a:solidFill>
                        <a:latin typeface="+mn-lt"/>
                        <a:ea typeface="Times"/>
                        <a:cs typeface="Times New Roman"/>
                      </a:endParaRPr>
                    </a:p>
                  </a:txBody>
                  <a:tcPr marL="68580" marR="68580" marT="0" marB="0">
                    <a:solidFill>
                      <a:srgbClr val="FF0000"/>
                    </a:solidFill>
                  </a:tcPr>
                </a:tc>
                <a:tc>
                  <a:txBody>
                    <a:bodyPr/>
                    <a:lstStyle/>
                    <a:p>
                      <a:pPr marR="371475" algn="ctr">
                        <a:lnSpc>
                          <a:spcPct val="115000"/>
                        </a:lnSpc>
                        <a:spcAft>
                          <a:spcPts val="0"/>
                        </a:spcAft>
                      </a:pPr>
                      <a:r>
                        <a:rPr lang="en-GB" sz="1800" b="1" dirty="0">
                          <a:solidFill>
                            <a:schemeClr val="bg1"/>
                          </a:solidFill>
                          <a:latin typeface="+mn-lt"/>
                        </a:rPr>
                        <a:t>Compensation for Occupational Injuries and Diseases Act, 1993</a:t>
                      </a:r>
                      <a:endParaRPr lang="en-ZA" sz="2000" b="1" dirty="0">
                        <a:solidFill>
                          <a:schemeClr val="bg1"/>
                        </a:solidFill>
                        <a:latin typeface="+mn-lt"/>
                        <a:ea typeface="Times"/>
                        <a:cs typeface="Times New Roman"/>
                      </a:endParaRPr>
                    </a:p>
                  </a:txBody>
                  <a:tcPr marL="68580" marR="68580" marT="0" marB="0">
                    <a:solidFill>
                      <a:srgbClr val="FF0000"/>
                    </a:solidFill>
                  </a:tcPr>
                </a:tc>
                <a:extLst>
                  <a:ext uri="{0D108BD9-81ED-4DB2-BD59-A6C34878D82A}">
                    <a16:rowId xmlns:a16="http://schemas.microsoft.com/office/drawing/2014/main" xmlns="" val="10000"/>
                  </a:ext>
                </a:extLst>
              </a:tr>
              <a:tr h="1231776">
                <a:tc>
                  <a:txBody>
                    <a:bodyPr/>
                    <a:lstStyle/>
                    <a:p>
                      <a:pPr marR="371475">
                        <a:lnSpc>
                          <a:spcPct val="115000"/>
                        </a:lnSpc>
                        <a:spcAft>
                          <a:spcPts val="0"/>
                        </a:spcAft>
                        <a:tabLst/>
                      </a:pPr>
                      <a:r>
                        <a:rPr lang="en-GB" sz="1800" b="1" dirty="0">
                          <a:latin typeface="+mn-lt"/>
                        </a:rPr>
                        <a:t>Administration</a:t>
                      </a:r>
                      <a:endParaRPr lang="en-ZA" sz="2000" b="1" dirty="0">
                        <a:solidFill>
                          <a:schemeClr val="bg1"/>
                        </a:solidFill>
                        <a:latin typeface="+mn-lt"/>
                        <a:ea typeface="Times"/>
                        <a:cs typeface="Times New Roman"/>
                      </a:endParaRPr>
                    </a:p>
                  </a:txBody>
                  <a:tcPr marL="68580" marR="68580" marT="0" marB="0">
                    <a:solidFill>
                      <a:srgbClr val="FFFF00"/>
                    </a:solidFill>
                  </a:tcPr>
                </a:tc>
                <a:tc>
                  <a:txBody>
                    <a:bodyPr/>
                    <a:lstStyle/>
                    <a:p>
                      <a:pPr marR="371475">
                        <a:lnSpc>
                          <a:spcPct val="115000"/>
                        </a:lnSpc>
                        <a:spcAft>
                          <a:spcPts val="0"/>
                        </a:spcAft>
                      </a:pPr>
                      <a:r>
                        <a:rPr lang="en-GB" sz="1800" b="1" dirty="0">
                          <a:latin typeface="+mn-lt"/>
                        </a:rPr>
                        <a:t>Department of Health  - </a:t>
                      </a:r>
                      <a:r>
                        <a:rPr lang="en-GB" sz="2400" b="1" dirty="0">
                          <a:latin typeface="+mn-lt"/>
                        </a:rPr>
                        <a:t>R4.8b Fund value</a:t>
                      </a:r>
                      <a:endParaRPr lang="en-ZA" sz="2000" b="1" dirty="0">
                        <a:solidFill>
                          <a:schemeClr val="bg1"/>
                        </a:solidFill>
                        <a:latin typeface="+mn-lt"/>
                        <a:ea typeface="Times"/>
                        <a:cs typeface="Times New Roman"/>
                      </a:endParaRPr>
                    </a:p>
                  </a:txBody>
                  <a:tcPr marL="68580" marR="68580" marT="0" marB="0"/>
                </a:tc>
                <a:tc>
                  <a:txBody>
                    <a:bodyPr/>
                    <a:lstStyle/>
                    <a:p>
                      <a:pPr marR="371475">
                        <a:lnSpc>
                          <a:spcPct val="115000"/>
                        </a:lnSpc>
                        <a:spcAft>
                          <a:spcPts val="0"/>
                        </a:spcAft>
                      </a:pPr>
                      <a:r>
                        <a:rPr lang="en-GB" sz="1800" b="1" dirty="0">
                          <a:latin typeface="+mn-lt"/>
                        </a:rPr>
                        <a:t>Department of Employment &amp; Labour; Rand Mutual (RMA) &amp; Federated Employers Mutual</a:t>
                      </a:r>
                      <a:r>
                        <a:rPr lang="en-GB" sz="1800" b="1" baseline="0" dirty="0">
                          <a:latin typeface="+mn-lt"/>
                        </a:rPr>
                        <a:t> </a:t>
                      </a:r>
                      <a:r>
                        <a:rPr lang="en-GB" sz="1800" b="1" dirty="0">
                          <a:latin typeface="+mn-lt"/>
                        </a:rPr>
                        <a:t>(FEMA)</a:t>
                      </a:r>
                    </a:p>
                    <a:p>
                      <a:pPr marR="371475">
                        <a:lnSpc>
                          <a:spcPct val="115000"/>
                        </a:lnSpc>
                        <a:spcAft>
                          <a:spcPts val="0"/>
                        </a:spcAft>
                      </a:pPr>
                      <a:r>
                        <a:rPr lang="en-GB" sz="2400" b="1" dirty="0">
                          <a:solidFill>
                            <a:schemeClr val="tx1"/>
                          </a:solidFill>
                          <a:latin typeface="+mn-lt"/>
                          <a:ea typeface="Times"/>
                          <a:cs typeface="Times New Roman"/>
                        </a:rPr>
                        <a:t>R53b fund value (~R70b)</a:t>
                      </a:r>
                      <a:endParaRPr lang="en-ZA" sz="2800" b="1" dirty="0">
                        <a:solidFill>
                          <a:schemeClr val="tx1"/>
                        </a:solidFill>
                        <a:latin typeface="+mn-lt"/>
                        <a:ea typeface="Times"/>
                        <a:cs typeface="Times New Roman"/>
                      </a:endParaRPr>
                    </a:p>
                  </a:txBody>
                  <a:tcPr marL="68580" marR="68580" marT="0" marB="0"/>
                </a:tc>
                <a:extLst>
                  <a:ext uri="{0D108BD9-81ED-4DB2-BD59-A6C34878D82A}">
                    <a16:rowId xmlns:a16="http://schemas.microsoft.com/office/drawing/2014/main" xmlns="" val="10001"/>
                  </a:ext>
                </a:extLst>
              </a:tr>
              <a:tr h="542645">
                <a:tc>
                  <a:txBody>
                    <a:bodyPr/>
                    <a:lstStyle/>
                    <a:p>
                      <a:pPr marR="371475">
                        <a:lnSpc>
                          <a:spcPct val="115000"/>
                        </a:lnSpc>
                        <a:spcAft>
                          <a:spcPts val="0"/>
                        </a:spcAft>
                      </a:pPr>
                      <a:r>
                        <a:rPr lang="en-GB" sz="1800" b="1" dirty="0">
                          <a:latin typeface="+mn-lt"/>
                        </a:rPr>
                        <a:t>Coverage</a:t>
                      </a:r>
                      <a:endParaRPr lang="en-ZA" sz="2000" b="1" dirty="0">
                        <a:solidFill>
                          <a:schemeClr val="bg1"/>
                        </a:solidFill>
                        <a:latin typeface="+mn-lt"/>
                        <a:ea typeface="Times"/>
                        <a:cs typeface="Times New Roman"/>
                      </a:endParaRPr>
                    </a:p>
                  </a:txBody>
                  <a:tcPr marL="68580" marR="68580" marT="0" marB="0">
                    <a:solidFill>
                      <a:srgbClr val="FFFF00"/>
                    </a:solidFill>
                  </a:tcPr>
                </a:tc>
                <a:tc>
                  <a:txBody>
                    <a:bodyPr/>
                    <a:lstStyle/>
                    <a:p>
                      <a:pPr marR="371475">
                        <a:lnSpc>
                          <a:spcPct val="115000"/>
                        </a:lnSpc>
                        <a:spcAft>
                          <a:spcPts val="0"/>
                        </a:spcAft>
                      </a:pPr>
                      <a:r>
                        <a:rPr lang="en-GB" sz="1400" b="1" dirty="0">
                          <a:latin typeface="+mn-lt"/>
                        </a:rPr>
                        <a:t>Mine workers for lung</a:t>
                      </a:r>
                      <a:r>
                        <a:rPr lang="en-GB" sz="1400" b="1" baseline="0" dirty="0">
                          <a:latin typeface="+mn-lt"/>
                        </a:rPr>
                        <a:t> and heart diseases only</a:t>
                      </a:r>
                      <a:endParaRPr lang="en-ZA" sz="1600" b="1" dirty="0">
                        <a:solidFill>
                          <a:schemeClr val="bg1"/>
                        </a:solidFill>
                        <a:latin typeface="+mn-lt"/>
                        <a:ea typeface="Times"/>
                        <a:cs typeface="Times New Roman"/>
                      </a:endParaRPr>
                    </a:p>
                  </a:txBody>
                  <a:tcPr marL="68580" marR="68580" marT="0" marB="0"/>
                </a:tc>
                <a:tc>
                  <a:txBody>
                    <a:bodyPr/>
                    <a:lstStyle/>
                    <a:p>
                      <a:pPr marR="371475">
                        <a:lnSpc>
                          <a:spcPct val="115000"/>
                        </a:lnSpc>
                        <a:spcAft>
                          <a:spcPts val="0"/>
                        </a:spcAft>
                      </a:pPr>
                      <a:r>
                        <a:rPr lang="en-GB" sz="1400" b="1" dirty="0">
                          <a:latin typeface="+mn-lt"/>
                        </a:rPr>
                        <a:t>All workers in formal economy for injuries and diseases except mine workers under ODMWA</a:t>
                      </a:r>
                      <a:endParaRPr lang="en-ZA" sz="1600" b="1" dirty="0">
                        <a:solidFill>
                          <a:schemeClr val="bg1"/>
                        </a:solidFill>
                        <a:latin typeface="+mn-lt"/>
                        <a:ea typeface="Times"/>
                        <a:cs typeface="Times New Roman"/>
                      </a:endParaRPr>
                    </a:p>
                  </a:txBody>
                  <a:tcPr marL="68580" marR="68580" marT="0" marB="0"/>
                </a:tc>
                <a:extLst>
                  <a:ext uri="{0D108BD9-81ED-4DB2-BD59-A6C34878D82A}">
                    <a16:rowId xmlns:a16="http://schemas.microsoft.com/office/drawing/2014/main" xmlns="" val="10002"/>
                  </a:ext>
                </a:extLst>
              </a:tr>
              <a:tr h="738269">
                <a:tc>
                  <a:txBody>
                    <a:bodyPr/>
                    <a:lstStyle/>
                    <a:p>
                      <a:pPr marR="371475">
                        <a:lnSpc>
                          <a:spcPct val="115000"/>
                        </a:lnSpc>
                        <a:spcAft>
                          <a:spcPts val="0"/>
                        </a:spcAft>
                      </a:pPr>
                      <a:r>
                        <a:rPr lang="en-GB" sz="1800" b="1" dirty="0">
                          <a:latin typeface="+mn-lt"/>
                        </a:rPr>
                        <a:t>Funding</a:t>
                      </a:r>
                      <a:endParaRPr lang="en-ZA" sz="2000" b="1" dirty="0">
                        <a:solidFill>
                          <a:schemeClr val="bg1"/>
                        </a:solidFill>
                        <a:latin typeface="+mn-lt"/>
                        <a:ea typeface="Times"/>
                        <a:cs typeface="Times New Roman"/>
                      </a:endParaRPr>
                    </a:p>
                  </a:txBody>
                  <a:tcPr marL="68580" marR="68580" marT="0" marB="0">
                    <a:solidFill>
                      <a:srgbClr val="FFFF00"/>
                    </a:solidFill>
                  </a:tcPr>
                </a:tc>
                <a:tc>
                  <a:txBody>
                    <a:bodyPr/>
                    <a:lstStyle/>
                    <a:p>
                      <a:pPr marR="371475">
                        <a:lnSpc>
                          <a:spcPct val="115000"/>
                        </a:lnSpc>
                        <a:spcAft>
                          <a:spcPts val="0"/>
                        </a:spcAft>
                      </a:pPr>
                      <a:r>
                        <a:rPr lang="en-GB" sz="1400" b="1" dirty="0">
                          <a:latin typeface="+mn-lt"/>
                        </a:rPr>
                        <a:t>Levies on employers (risk-rated  through Risk Committee) – 236 </a:t>
                      </a:r>
                      <a:r>
                        <a:rPr lang="en-GB" sz="1400" b="1" baseline="0" dirty="0">
                          <a:latin typeface="+mn-lt"/>
                        </a:rPr>
                        <a:t>controlled </a:t>
                      </a:r>
                      <a:r>
                        <a:rPr lang="en-GB" sz="1400" b="1" dirty="0">
                          <a:latin typeface="+mn-lt"/>
                        </a:rPr>
                        <a:t>mines</a:t>
                      </a:r>
                      <a:r>
                        <a:rPr lang="en-GB" sz="1400" b="1" baseline="0" dirty="0">
                          <a:latin typeface="+mn-lt"/>
                        </a:rPr>
                        <a:t> &amp; works</a:t>
                      </a:r>
                      <a:endParaRPr lang="en-ZA" sz="1600" b="1" dirty="0">
                        <a:solidFill>
                          <a:schemeClr val="bg1"/>
                        </a:solidFill>
                        <a:latin typeface="+mn-lt"/>
                        <a:ea typeface="Times"/>
                        <a:cs typeface="Times New Roman"/>
                      </a:endParaRPr>
                    </a:p>
                  </a:txBody>
                  <a:tcPr marL="68580" marR="68580" marT="0" marB="0"/>
                </a:tc>
                <a:tc>
                  <a:txBody>
                    <a:bodyPr/>
                    <a:lstStyle/>
                    <a:p>
                      <a:pPr marR="371475">
                        <a:lnSpc>
                          <a:spcPct val="115000"/>
                        </a:lnSpc>
                        <a:spcAft>
                          <a:spcPts val="0"/>
                        </a:spcAft>
                      </a:pPr>
                      <a:r>
                        <a:rPr lang="en-GB" sz="1400" b="1" dirty="0">
                          <a:latin typeface="+mn-lt"/>
                        </a:rPr>
                        <a:t>Levies on employers (risk-rated on claims record) – 400 000 employers</a:t>
                      </a:r>
                      <a:endParaRPr lang="en-ZA" sz="1600" b="1" dirty="0">
                        <a:solidFill>
                          <a:schemeClr val="bg1"/>
                        </a:solidFill>
                        <a:latin typeface="+mn-lt"/>
                        <a:ea typeface="Times"/>
                        <a:cs typeface="Times New Roman"/>
                      </a:endParaRPr>
                    </a:p>
                  </a:txBody>
                  <a:tcPr marL="68580" marR="68580" marT="0" marB="0"/>
                </a:tc>
                <a:extLst>
                  <a:ext uri="{0D108BD9-81ED-4DB2-BD59-A6C34878D82A}">
                    <a16:rowId xmlns:a16="http://schemas.microsoft.com/office/drawing/2014/main" xmlns="" val="10003"/>
                  </a:ext>
                </a:extLst>
              </a:tr>
              <a:tr h="729408">
                <a:tc>
                  <a:txBody>
                    <a:bodyPr/>
                    <a:lstStyle/>
                    <a:p>
                      <a:pPr marR="371475">
                        <a:lnSpc>
                          <a:spcPct val="115000"/>
                        </a:lnSpc>
                        <a:spcAft>
                          <a:spcPts val="0"/>
                        </a:spcAft>
                      </a:pPr>
                      <a:r>
                        <a:rPr lang="en-GB" sz="1800" b="1" dirty="0">
                          <a:latin typeface="+mn-lt"/>
                        </a:rPr>
                        <a:t>Organisation</a:t>
                      </a:r>
                      <a:endParaRPr lang="en-ZA" sz="2000" b="1" dirty="0">
                        <a:solidFill>
                          <a:schemeClr val="bg1"/>
                        </a:solidFill>
                        <a:latin typeface="+mn-lt"/>
                        <a:ea typeface="Times"/>
                        <a:cs typeface="Times New Roman"/>
                      </a:endParaRPr>
                    </a:p>
                  </a:txBody>
                  <a:tcPr marL="68580" marR="68580" marT="0" marB="0">
                    <a:solidFill>
                      <a:srgbClr val="FFFF00"/>
                    </a:solidFill>
                  </a:tcPr>
                </a:tc>
                <a:tc>
                  <a:txBody>
                    <a:bodyPr/>
                    <a:lstStyle/>
                    <a:p>
                      <a:pPr marR="371475">
                        <a:lnSpc>
                          <a:spcPct val="115000"/>
                        </a:lnSpc>
                        <a:spcAft>
                          <a:spcPts val="0"/>
                        </a:spcAft>
                      </a:pPr>
                      <a:r>
                        <a:rPr lang="en-GB" sz="1400" b="1" dirty="0">
                          <a:latin typeface="+mn-lt"/>
                        </a:rPr>
                        <a:t>Office in Johannesburg (Braamfontein)  – CCOD, MBOD </a:t>
                      </a:r>
                      <a:endParaRPr lang="en-ZA" sz="1600" b="1" dirty="0">
                        <a:solidFill>
                          <a:schemeClr val="bg1"/>
                        </a:solidFill>
                        <a:latin typeface="+mn-lt"/>
                        <a:ea typeface="Times"/>
                        <a:cs typeface="Times New Roman"/>
                      </a:endParaRPr>
                    </a:p>
                  </a:txBody>
                  <a:tcPr marL="68580" marR="68580" marT="0" marB="0"/>
                </a:tc>
                <a:tc>
                  <a:txBody>
                    <a:bodyPr/>
                    <a:lstStyle/>
                    <a:p>
                      <a:pPr marR="371475">
                        <a:lnSpc>
                          <a:spcPct val="115000"/>
                        </a:lnSpc>
                        <a:spcAft>
                          <a:spcPts val="0"/>
                        </a:spcAft>
                      </a:pPr>
                      <a:r>
                        <a:rPr lang="en-GB" sz="1400" b="1" dirty="0">
                          <a:latin typeface="+mn-lt"/>
                        </a:rPr>
                        <a:t>Offices in Pretoria with some decentralisation through DEL regional offices;  Rand Mutual  and Federated Employees with some decentralised offices</a:t>
                      </a:r>
                      <a:endParaRPr lang="en-ZA" sz="1600" b="1" dirty="0">
                        <a:solidFill>
                          <a:schemeClr val="bg1"/>
                        </a:solidFill>
                        <a:latin typeface="+mn-lt"/>
                        <a:ea typeface="Times"/>
                        <a:cs typeface="Times New Roman"/>
                      </a:endParaRPr>
                    </a:p>
                  </a:txBody>
                  <a:tcPr marL="68580" marR="68580" marT="0" marB="0"/>
                </a:tc>
                <a:extLst>
                  <a:ext uri="{0D108BD9-81ED-4DB2-BD59-A6C34878D82A}">
                    <a16:rowId xmlns:a16="http://schemas.microsoft.com/office/drawing/2014/main" xmlns="" val="10004"/>
                  </a:ext>
                </a:extLst>
              </a:tr>
            </a:tbl>
          </a:graphicData>
        </a:graphic>
      </p:graphicFrame>
      <p:sp>
        <p:nvSpPr>
          <p:cNvPr id="1025" name="Rectangle 1"/>
          <p:cNvSpPr>
            <a:spLocks noChangeArrowheads="1"/>
          </p:cNvSpPr>
          <p:nvPr/>
        </p:nvSpPr>
        <p:spPr bwMode="auto">
          <a:xfrm>
            <a:off x="2" y="-323165"/>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en-ZA">
                <a:solidFill>
                  <a:srgbClr val="000000"/>
                </a:solidFill>
                <a:cs typeface="Arial" pitchFamily="34" charset="0"/>
              </a:rPr>
              <a:t/>
            </a:r>
            <a:br>
              <a:rPr lang="en-ZA">
                <a:solidFill>
                  <a:srgbClr val="000000"/>
                </a:solidFill>
                <a:cs typeface="Arial" pitchFamily="34" charset="0"/>
              </a:rPr>
            </a:br>
            <a:endParaRPr lang="en-ZA">
              <a:solidFill>
                <a:srgbClr val="000000"/>
              </a:solidFill>
              <a:cs typeface="Arial" pitchFamily="34" charset="0"/>
            </a:endParaRPr>
          </a:p>
        </p:txBody>
      </p:sp>
    </p:spTree>
    <p:extLst>
      <p:ext uri="{BB962C8B-B14F-4D97-AF65-F5344CB8AC3E}">
        <p14:creationId xmlns:p14="http://schemas.microsoft.com/office/powerpoint/2010/main" xmlns="" val="448761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75656" y="0"/>
            <a:ext cx="8136904" cy="6094732"/>
          </a:xfrm>
          <a:prstGeom prst="rect">
            <a:avLst/>
          </a:prstGeom>
        </p:spPr>
      </p:pic>
      <p:cxnSp>
        <p:nvCxnSpPr>
          <p:cNvPr id="7" name="Straight Arrow Connector 6"/>
          <p:cNvCxnSpPr/>
          <p:nvPr/>
        </p:nvCxnSpPr>
        <p:spPr>
          <a:xfrm>
            <a:off x="6732240" y="2072192"/>
            <a:ext cx="720080" cy="5760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976572" y="1928176"/>
            <a:ext cx="576064" cy="72008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940702" y="3523663"/>
            <a:ext cx="936104" cy="43204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920501" y="3523663"/>
            <a:ext cx="1080120" cy="43204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76536" y="5937085"/>
            <a:ext cx="2376264" cy="646331"/>
          </a:xfrm>
          <a:prstGeom prst="rect">
            <a:avLst/>
          </a:prstGeom>
          <a:solidFill>
            <a:srgbClr val="FFC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ODMWA (DOH)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400 000 (R4.8b)</a:t>
            </a:r>
          </a:p>
        </p:txBody>
      </p:sp>
      <p:sp>
        <p:nvSpPr>
          <p:cNvPr id="17" name="TextBox 16"/>
          <p:cNvSpPr txBox="1"/>
          <p:nvPr/>
        </p:nvSpPr>
        <p:spPr>
          <a:xfrm>
            <a:off x="668108" y="5875530"/>
            <a:ext cx="2391724" cy="707886"/>
          </a:xfrm>
          <a:prstGeom prst="rect">
            <a:avLst/>
          </a:prstGeom>
          <a:solidFill>
            <a:srgbClr val="92D05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Arial" charset="0"/>
              </a:rPr>
              <a:t>COIDA (DEL)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Arial" charset="0"/>
              </a:rPr>
              <a:t>11 million (R70b) </a:t>
            </a:r>
          </a:p>
        </p:txBody>
      </p:sp>
      <p:cxnSp>
        <p:nvCxnSpPr>
          <p:cNvPr id="19" name="Straight Arrow Connector 18"/>
          <p:cNvCxnSpPr>
            <a:endCxn id="16" idx="0"/>
          </p:cNvCxnSpPr>
          <p:nvPr/>
        </p:nvCxnSpPr>
        <p:spPr>
          <a:xfrm>
            <a:off x="2756340" y="4791173"/>
            <a:ext cx="2208328" cy="11459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7" idx="0"/>
          </p:cNvCxnSpPr>
          <p:nvPr/>
        </p:nvCxnSpPr>
        <p:spPr>
          <a:xfrm flipH="1">
            <a:off x="1863970" y="4791173"/>
            <a:ext cx="892370" cy="108435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51520" y="260648"/>
            <a:ext cx="3544380"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Demography of Workforce in South Africa</a:t>
            </a:r>
          </a:p>
        </p:txBody>
      </p:sp>
      <p:sp>
        <p:nvSpPr>
          <p:cNvPr id="12" name="TextBox 11">
            <a:extLst>
              <a:ext uri="{FF2B5EF4-FFF2-40B4-BE49-F238E27FC236}">
                <a16:creationId xmlns:a16="http://schemas.microsoft.com/office/drawing/2014/main" xmlns="" id="{9231A01F-5EF3-4A18-AD18-7E5CBDCE68F6}"/>
              </a:ext>
            </a:extLst>
          </p:cNvPr>
          <p:cNvSpPr txBox="1"/>
          <p:nvPr/>
        </p:nvSpPr>
        <p:spPr>
          <a:xfrm>
            <a:off x="7128284" y="5875530"/>
            <a:ext cx="1080120" cy="369332"/>
          </a:xfrm>
          <a:prstGeom prst="rect">
            <a:avLst/>
          </a:prstGeom>
          <a:noFill/>
        </p:spPr>
        <p:txBody>
          <a:bodyPr wrap="square" rtlCol="0">
            <a:spAutoFit/>
          </a:bodyPr>
          <a:lstStyle/>
          <a:p>
            <a:r>
              <a:rPr lang="en-US" dirty="0"/>
              <a:t>Slide </a:t>
            </a:r>
            <a:fld id="{F89E6E47-2815-435A-AD41-7DBB75361A14}" type="slidenum">
              <a:rPr lang="en-US" smtClean="0"/>
              <a:pPr/>
              <a:t>7</a:t>
            </a:fld>
            <a:endParaRPr lang="en-ZA" dirty="0"/>
          </a:p>
        </p:txBody>
      </p:sp>
    </p:spTree>
    <p:extLst>
      <p:ext uri="{BB962C8B-B14F-4D97-AF65-F5344CB8AC3E}">
        <p14:creationId xmlns:p14="http://schemas.microsoft.com/office/powerpoint/2010/main" xmlns="" val="2195512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8640"/>
            <a:ext cx="7308304" cy="836712"/>
          </a:xfrm>
          <a:prstGeom prst="rect">
            <a:avLst/>
          </a:prstGeom>
        </p:spPr>
        <p:txBody>
          <a:bodyPr/>
          <a:lstStyle/>
          <a:p>
            <a:r>
              <a:rPr lang="en-ZA" sz="3600" dirty="0">
                <a:solidFill>
                  <a:srgbClr val="FFFF00"/>
                </a:solidFill>
              </a:rPr>
              <a:t>DME Database of Mines &amp; Quarries </a:t>
            </a:r>
          </a:p>
        </p:txBody>
      </p:sp>
      <p:graphicFrame>
        <p:nvGraphicFramePr>
          <p:cNvPr id="3" name="Table 2"/>
          <p:cNvGraphicFramePr>
            <a:graphicFrameLocks noGrp="1"/>
          </p:cNvGraphicFramePr>
          <p:nvPr/>
        </p:nvGraphicFramePr>
        <p:xfrm>
          <a:off x="251520" y="1196752"/>
          <a:ext cx="8640960" cy="4536503"/>
        </p:xfrm>
        <a:graphic>
          <a:graphicData uri="http://schemas.openxmlformats.org/drawingml/2006/table">
            <a:tbl>
              <a:tblPr>
                <a:tableStyleId>{8799B23B-EC83-4686-B30A-512413B5E67A}</a:tableStyleId>
              </a:tblPr>
              <a:tblGrid>
                <a:gridCol w="1785324">
                  <a:extLst>
                    <a:ext uri="{9D8B030D-6E8A-4147-A177-3AD203B41FA5}">
                      <a16:colId xmlns:a16="http://schemas.microsoft.com/office/drawing/2014/main" xmlns="" val="20000"/>
                    </a:ext>
                  </a:extLst>
                </a:gridCol>
                <a:gridCol w="999781">
                  <a:extLst>
                    <a:ext uri="{9D8B030D-6E8A-4147-A177-3AD203B41FA5}">
                      <a16:colId xmlns:a16="http://schemas.microsoft.com/office/drawing/2014/main" xmlns="" val="20001"/>
                    </a:ext>
                  </a:extLst>
                </a:gridCol>
                <a:gridCol w="1133288">
                  <a:extLst>
                    <a:ext uri="{9D8B030D-6E8A-4147-A177-3AD203B41FA5}">
                      <a16:colId xmlns:a16="http://schemas.microsoft.com/office/drawing/2014/main" xmlns="" val="20002"/>
                    </a:ext>
                  </a:extLst>
                </a:gridCol>
                <a:gridCol w="909627">
                  <a:extLst>
                    <a:ext uri="{9D8B030D-6E8A-4147-A177-3AD203B41FA5}">
                      <a16:colId xmlns:a16="http://schemas.microsoft.com/office/drawing/2014/main" xmlns="" val="20003"/>
                    </a:ext>
                  </a:extLst>
                </a:gridCol>
                <a:gridCol w="1220652">
                  <a:extLst>
                    <a:ext uri="{9D8B030D-6E8A-4147-A177-3AD203B41FA5}">
                      <a16:colId xmlns:a16="http://schemas.microsoft.com/office/drawing/2014/main" xmlns="" val="20004"/>
                    </a:ext>
                  </a:extLst>
                </a:gridCol>
                <a:gridCol w="1224136">
                  <a:extLst>
                    <a:ext uri="{9D8B030D-6E8A-4147-A177-3AD203B41FA5}">
                      <a16:colId xmlns:a16="http://schemas.microsoft.com/office/drawing/2014/main" xmlns="" val="20005"/>
                    </a:ext>
                  </a:extLst>
                </a:gridCol>
                <a:gridCol w="1368152">
                  <a:extLst>
                    <a:ext uri="{9D8B030D-6E8A-4147-A177-3AD203B41FA5}">
                      <a16:colId xmlns:a16="http://schemas.microsoft.com/office/drawing/2014/main" xmlns="" val="20006"/>
                    </a:ext>
                  </a:extLst>
                </a:gridCol>
              </a:tblGrid>
              <a:tr h="779537">
                <a:tc>
                  <a:txBody>
                    <a:bodyPr/>
                    <a:lstStyle/>
                    <a:p>
                      <a:pPr algn="ctr">
                        <a:spcAft>
                          <a:spcPts val="0"/>
                        </a:spcAft>
                      </a:pPr>
                      <a:r>
                        <a:rPr lang="en-US" sz="1800" b="1" dirty="0">
                          <a:solidFill>
                            <a:schemeClr val="bg1"/>
                          </a:solidFill>
                        </a:rPr>
                        <a:t>Province</a:t>
                      </a:r>
                      <a:endParaRPr lang="en-ZA" sz="2000" b="1" dirty="0">
                        <a:solidFill>
                          <a:schemeClr val="bg1"/>
                        </a:solidFill>
                        <a:latin typeface="Times New Roman"/>
                        <a:ea typeface="Times New Roman"/>
                        <a:cs typeface="Times New Roman"/>
                      </a:endParaRPr>
                    </a:p>
                  </a:txBody>
                  <a:tcPr marL="68580" marR="68580" marT="0" marB="0" anchor="ctr">
                    <a:solidFill>
                      <a:srgbClr val="FF0000"/>
                    </a:solidFill>
                  </a:tcPr>
                </a:tc>
                <a:tc>
                  <a:txBody>
                    <a:bodyPr/>
                    <a:lstStyle/>
                    <a:p>
                      <a:pPr algn="ctr">
                        <a:spcAft>
                          <a:spcPts val="0"/>
                        </a:spcAft>
                      </a:pPr>
                      <a:r>
                        <a:rPr lang="en-US" sz="1800" b="1" dirty="0">
                          <a:solidFill>
                            <a:schemeClr val="bg1"/>
                          </a:solidFill>
                        </a:rPr>
                        <a:t>Coal</a:t>
                      </a:r>
                      <a:endParaRPr lang="en-ZA" sz="2000" b="1" dirty="0">
                        <a:solidFill>
                          <a:schemeClr val="bg1"/>
                        </a:solidFill>
                        <a:latin typeface="Times New Roman"/>
                        <a:ea typeface="Times New Roman"/>
                        <a:cs typeface="Times New Roman"/>
                      </a:endParaRPr>
                    </a:p>
                  </a:txBody>
                  <a:tcPr marL="68580" marR="68580" marT="0" marB="0" anchor="ctr">
                    <a:solidFill>
                      <a:srgbClr val="FF0000"/>
                    </a:solidFill>
                  </a:tcPr>
                </a:tc>
                <a:tc>
                  <a:txBody>
                    <a:bodyPr/>
                    <a:lstStyle/>
                    <a:p>
                      <a:pPr algn="ctr">
                        <a:spcAft>
                          <a:spcPts val="0"/>
                        </a:spcAft>
                      </a:pPr>
                      <a:r>
                        <a:rPr lang="en-US" sz="1800" b="1" dirty="0">
                          <a:solidFill>
                            <a:schemeClr val="bg1"/>
                          </a:solidFill>
                        </a:rPr>
                        <a:t>Diamond</a:t>
                      </a:r>
                      <a:endParaRPr lang="en-ZA" sz="2000" b="1" dirty="0">
                        <a:solidFill>
                          <a:schemeClr val="bg1"/>
                        </a:solidFill>
                        <a:latin typeface="Times New Roman"/>
                        <a:ea typeface="Times New Roman"/>
                        <a:cs typeface="Times New Roman"/>
                      </a:endParaRPr>
                    </a:p>
                  </a:txBody>
                  <a:tcPr marL="68580" marR="68580" marT="0" marB="0" anchor="ctr">
                    <a:solidFill>
                      <a:srgbClr val="FF0000"/>
                    </a:solidFill>
                  </a:tcPr>
                </a:tc>
                <a:tc>
                  <a:txBody>
                    <a:bodyPr/>
                    <a:lstStyle/>
                    <a:p>
                      <a:pPr algn="ctr">
                        <a:spcAft>
                          <a:spcPts val="0"/>
                        </a:spcAft>
                      </a:pPr>
                      <a:r>
                        <a:rPr lang="en-US" sz="1800" b="1" dirty="0">
                          <a:solidFill>
                            <a:schemeClr val="bg1"/>
                          </a:solidFill>
                        </a:rPr>
                        <a:t>Gold</a:t>
                      </a:r>
                      <a:endParaRPr lang="en-ZA" sz="2000" b="1" dirty="0">
                        <a:solidFill>
                          <a:schemeClr val="bg1"/>
                        </a:solidFill>
                        <a:latin typeface="Times New Roman"/>
                        <a:ea typeface="Times New Roman"/>
                        <a:cs typeface="Times New Roman"/>
                      </a:endParaRPr>
                    </a:p>
                  </a:txBody>
                  <a:tcPr marL="68580" marR="68580" marT="0" marB="0" anchor="ctr">
                    <a:solidFill>
                      <a:srgbClr val="FF0000"/>
                    </a:solidFill>
                  </a:tcPr>
                </a:tc>
                <a:tc>
                  <a:txBody>
                    <a:bodyPr/>
                    <a:lstStyle/>
                    <a:p>
                      <a:pPr algn="ctr">
                        <a:spcAft>
                          <a:spcPts val="0"/>
                        </a:spcAft>
                      </a:pPr>
                      <a:r>
                        <a:rPr lang="en-US" sz="1800" b="1" dirty="0">
                          <a:solidFill>
                            <a:schemeClr val="bg1"/>
                          </a:solidFill>
                        </a:rPr>
                        <a:t>Platinum</a:t>
                      </a:r>
                      <a:endParaRPr lang="en-ZA" sz="2000" b="1" dirty="0">
                        <a:solidFill>
                          <a:schemeClr val="bg1"/>
                        </a:solidFill>
                        <a:latin typeface="Times New Roman"/>
                        <a:ea typeface="Times New Roman"/>
                        <a:cs typeface="Times New Roman"/>
                      </a:endParaRPr>
                    </a:p>
                  </a:txBody>
                  <a:tcPr marL="68580" marR="68580" marT="0" marB="0" anchor="ctr">
                    <a:solidFill>
                      <a:srgbClr val="FF0000"/>
                    </a:solidFill>
                  </a:tcPr>
                </a:tc>
                <a:tc>
                  <a:txBody>
                    <a:bodyPr/>
                    <a:lstStyle/>
                    <a:p>
                      <a:pPr algn="ctr">
                        <a:spcAft>
                          <a:spcPts val="0"/>
                        </a:spcAft>
                      </a:pPr>
                      <a:r>
                        <a:rPr lang="en-US" sz="1800" b="1" dirty="0">
                          <a:solidFill>
                            <a:schemeClr val="bg1"/>
                          </a:solidFill>
                        </a:rPr>
                        <a:t>Other</a:t>
                      </a:r>
                      <a:endParaRPr lang="en-ZA" sz="2000" b="1" dirty="0">
                        <a:solidFill>
                          <a:schemeClr val="bg1"/>
                        </a:solidFill>
                        <a:latin typeface="Times New Roman"/>
                        <a:ea typeface="Times New Roman"/>
                        <a:cs typeface="Times New Roman"/>
                      </a:endParaRPr>
                    </a:p>
                  </a:txBody>
                  <a:tcPr marL="68580" marR="68580" marT="0" marB="0" anchor="ctr">
                    <a:solidFill>
                      <a:srgbClr val="FF0000"/>
                    </a:solidFill>
                  </a:tcPr>
                </a:tc>
                <a:tc>
                  <a:txBody>
                    <a:bodyPr/>
                    <a:lstStyle/>
                    <a:p>
                      <a:pPr algn="ctr">
                        <a:spcAft>
                          <a:spcPts val="0"/>
                        </a:spcAft>
                      </a:pPr>
                      <a:r>
                        <a:rPr lang="en-US" sz="1800" b="1" dirty="0">
                          <a:solidFill>
                            <a:schemeClr val="bg1"/>
                          </a:solidFill>
                        </a:rPr>
                        <a:t>Total</a:t>
                      </a:r>
                      <a:endParaRPr lang="en-ZA" sz="2000" b="1" dirty="0">
                        <a:solidFill>
                          <a:schemeClr val="bg1"/>
                        </a:solidFill>
                        <a:latin typeface="Times New Roman"/>
                        <a:ea typeface="Times New Roman"/>
                        <a:cs typeface="Times New Roman"/>
                      </a:endParaRPr>
                    </a:p>
                  </a:txBody>
                  <a:tcPr marL="68580" marR="68580" marT="0" marB="0" anchor="ctr">
                    <a:solidFill>
                      <a:srgbClr val="FF0000"/>
                    </a:solidFill>
                  </a:tcPr>
                </a:tc>
                <a:extLst>
                  <a:ext uri="{0D108BD9-81ED-4DB2-BD59-A6C34878D82A}">
                    <a16:rowId xmlns:a16="http://schemas.microsoft.com/office/drawing/2014/main" xmlns="" val="10000"/>
                  </a:ext>
                </a:extLst>
              </a:tr>
              <a:tr h="369254">
                <a:tc>
                  <a:txBody>
                    <a:bodyPr/>
                    <a:lstStyle/>
                    <a:p>
                      <a:pPr>
                        <a:spcAft>
                          <a:spcPts val="0"/>
                        </a:spcAft>
                      </a:pPr>
                      <a:r>
                        <a:rPr lang="en-US" sz="1800" b="1" dirty="0"/>
                        <a:t>Eastern Cape</a:t>
                      </a:r>
                      <a:endParaRPr lang="en-ZA" sz="2000" b="1"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a:t>0</a:t>
                      </a:r>
                      <a:endParaRPr lang="en-ZA" sz="200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a:t>0</a:t>
                      </a:r>
                      <a:endParaRPr lang="en-ZA" sz="200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a:t>0</a:t>
                      </a:r>
                      <a:endParaRPr lang="en-ZA" sz="200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a:t>0</a:t>
                      </a:r>
                      <a:endParaRPr lang="en-ZA" sz="200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140</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140</a:t>
                      </a:r>
                      <a:endParaRPr lang="en-ZA" sz="2000" dirty="0">
                        <a:solidFill>
                          <a:schemeClr val="bg1"/>
                        </a:solidFill>
                        <a:latin typeface="Times New Roman"/>
                        <a:ea typeface="Times New Roman"/>
                        <a:cs typeface="Times New Roman"/>
                      </a:endParaRPr>
                    </a:p>
                  </a:txBody>
                  <a:tcPr marL="68580" marR="68580" marT="0" marB="0"/>
                </a:tc>
                <a:extLst>
                  <a:ext uri="{0D108BD9-81ED-4DB2-BD59-A6C34878D82A}">
                    <a16:rowId xmlns:a16="http://schemas.microsoft.com/office/drawing/2014/main" xmlns="" val="10001"/>
                  </a:ext>
                </a:extLst>
              </a:tr>
              <a:tr h="369254">
                <a:tc>
                  <a:txBody>
                    <a:bodyPr/>
                    <a:lstStyle/>
                    <a:p>
                      <a:pPr>
                        <a:spcAft>
                          <a:spcPts val="0"/>
                        </a:spcAft>
                      </a:pPr>
                      <a:r>
                        <a:rPr lang="en-US" sz="1800" b="1" dirty="0"/>
                        <a:t>Free State</a:t>
                      </a:r>
                      <a:endParaRPr lang="en-ZA" sz="2000" b="1"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2</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2</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6</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0</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40</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61</a:t>
                      </a:r>
                      <a:endParaRPr lang="en-ZA" sz="2000" dirty="0">
                        <a:solidFill>
                          <a:schemeClr val="bg1"/>
                        </a:solidFill>
                        <a:latin typeface="Times New Roman"/>
                        <a:ea typeface="Times New Roman"/>
                        <a:cs typeface="Times New Roman"/>
                      </a:endParaRPr>
                    </a:p>
                  </a:txBody>
                  <a:tcPr marL="68580" marR="68580" marT="0" marB="0"/>
                </a:tc>
                <a:extLst>
                  <a:ext uri="{0D108BD9-81ED-4DB2-BD59-A6C34878D82A}">
                    <a16:rowId xmlns:a16="http://schemas.microsoft.com/office/drawing/2014/main" xmlns="" val="10002"/>
                  </a:ext>
                </a:extLst>
              </a:tr>
              <a:tr h="369254">
                <a:tc>
                  <a:txBody>
                    <a:bodyPr/>
                    <a:lstStyle/>
                    <a:p>
                      <a:pPr>
                        <a:spcAft>
                          <a:spcPts val="0"/>
                        </a:spcAft>
                      </a:pPr>
                      <a:r>
                        <a:rPr lang="en-US" sz="1800" b="1" dirty="0"/>
                        <a:t>Gauteng</a:t>
                      </a:r>
                      <a:endParaRPr lang="en-ZA" sz="2000" b="1"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6</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3</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25</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2</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129</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167</a:t>
                      </a:r>
                      <a:endParaRPr lang="en-ZA" sz="2000" dirty="0">
                        <a:solidFill>
                          <a:schemeClr val="bg1"/>
                        </a:solidFill>
                        <a:latin typeface="Times New Roman"/>
                        <a:ea typeface="Times New Roman"/>
                        <a:cs typeface="Times New Roman"/>
                      </a:endParaRPr>
                    </a:p>
                  </a:txBody>
                  <a:tcPr marL="68580" marR="68580" marT="0" marB="0"/>
                </a:tc>
                <a:extLst>
                  <a:ext uri="{0D108BD9-81ED-4DB2-BD59-A6C34878D82A}">
                    <a16:rowId xmlns:a16="http://schemas.microsoft.com/office/drawing/2014/main" xmlns="" val="10003"/>
                  </a:ext>
                </a:extLst>
              </a:tr>
              <a:tr h="369254">
                <a:tc>
                  <a:txBody>
                    <a:bodyPr/>
                    <a:lstStyle/>
                    <a:p>
                      <a:pPr>
                        <a:spcAft>
                          <a:spcPts val="0"/>
                        </a:spcAft>
                      </a:pPr>
                      <a:r>
                        <a:rPr lang="en-US" sz="1800" b="1" dirty="0"/>
                        <a:t>Kwazulu-Natal</a:t>
                      </a:r>
                      <a:endParaRPr lang="en-ZA" sz="2000" b="1"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12</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a:t>0</a:t>
                      </a:r>
                      <a:endParaRPr lang="en-ZA" sz="200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a:t>0</a:t>
                      </a:r>
                      <a:endParaRPr lang="en-ZA" sz="200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120</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133</a:t>
                      </a:r>
                      <a:endParaRPr lang="en-ZA" sz="2000" dirty="0">
                        <a:solidFill>
                          <a:schemeClr val="bg1"/>
                        </a:solidFill>
                        <a:latin typeface="Times New Roman"/>
                        <a:ea typeface="Times New Roman"/>
                        <a:cs typeface="Times New Roman"/>
                      </a:endParaRPr>
                    </a:p>
                  </a:txBody>
                  <a:tcPr marL="68580" marR="68580" marT="0" marB="0"/>
                </a:tc>
                <a:extLst>
                  <a:ext uri="{0D108BD9-81ED-4DB2-BD59-A6C34878D82A}">
                    <a16:rowId xmlns:a16="http://schemas.microsoft.com/office/drawing/2014/main" xmlns="" val="10004"/>
                  </a:ext>
                </a:extLst>
              </a:tr>
              <a:tr h="369254">
                <a:tc>
                  <a:txBody>
                    <a:bodyPr/>
                    <a:lstStyle/>
                    <a:p>
                      <a:pPr>
                        <a:spcAft>
                          <a:spcPts val="0"/>
                        </a:spcAft>
                      </a:pPr>
                      <a:r>
                        <a:rPr lang="en-US" sz="1800" b="1" dirty="0"/>
                        <a:t>Limpopo</a:t>
                      </a:r>
                      <a:endParaRPr lang="en-ZA" sz="2000" b="1"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 3</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a:t>0</a:t>
                      </a:r>
                      <a:endParaRPr lang="en-ZA" sz="200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12</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134</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156</a:t>
                      </a:r>
                      <a:endParaRPr lang="en-ZA" sz="2000" dirty="0">
                        <a:solidFill>
                          <a:schemeClr val="bg1"/>
                        </a:solidFill>
                        <a:latin typeface="Times New Roman"/>
                        <a:ea typeface="Times New Roman"/>
                        <a:cs typeface="Times New Roman"/>
                      </a:endParaRPr>
                    </a:p>
                  </a:txBody>
                  <a:tcPr marL="68580" marR="68580" marT="0" marB="0"/>
                </a:tc>
                <a:extLst>
                  <a:ext uri="{0D108BD9-81ED-4DB2-BD59-A6C34878D82A}">
                    <a16:rowId xmlns:a16="http://schemas.microsoft.com/office/drawing/2014/main" xmlns="" val="10005"/>
                  </a:ext>
                </a:extLst>
              </a:tr>
              <a:tr h="369254">
                <a:tc>
                  <a:txBody>
                    <a:bodyPr/>
                    <a:lstStyle/>
                    <a:p>
                      <a:pPr>
                        <a:spcAft>
                          <a:spcPts val="0"/>
                        </a:spcAft>
                      </a:pPr>
                      <a:r>
                        <a:rPr lang="en-US" sz="1800" b="1" dirty="0"/>
                        <a:t>Mpumalanga</a:t>
                      </a:r>
                      <a:endParaRPr lang="en-ZA" sz="2000" b="1"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85</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a:t>0</a:t>
                      </a:r>
                      <a:endParaRPr lang="en-ZA" sz="200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14</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a:t>0</a:t>
                      </a:r>
                      <a:endParaRPr lang="en-ZA" sz="200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89</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194</a:t>
                      </a:r>
                      <a:endParaRPr lang="en-ZA" sz="2000" dirty="0">
                        <a:solidFill>
                          <a:schemeClr val="bg1"/>
                        </a:solidFill>
                        <a:latin typeface="Times New Roman"/>
                        <a:ea typeface="Times New Roman"/>
                        <a:cs typeface="Times New Roman"/>
                      </a:endParaRPr>
                    </a:p>
                  </a:txBody>
                  <a:tcPr marL="68580" marR="68580" marT="0" marB="0"/>
                </a:tc>
                <a:extLst>
                  <a:ext uri="{0D108BD9-81ED-4DB2-BD59-A6C34878D82A}">
                    <a16:rowId xmlns:a16="http://schemas.microsoft.com/office/drawing/2014/main" xmlns="" val="10006"/>
                  </a:ext>
                </a:extLst>
              </a:tr>
              <a:tr h="369254">
                <a:tc>
                  <a:txBody>
                    <a:bodyPr/>
                    <a:lstStyle/>
                    <a:p>
                      <a:pPr>
                        <a:spcAft>
                          <a:spcPts val="0"/>
                        </a:spcAft>
                      </a:pPr>
                      <a:r>
                        <a:rPr lang="en-US" sz="1800" b="1" dirty="0"/>
                        <a:t>North West</a:t>
                      </a:r>
                      <a:endParaRPr lang="en-ZA" sz="2000" b="1"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a:t>0</a:t>
                      </a:r>
                      <a:endParaRPr lang="en-ZA" sz="200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199</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6</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25</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97</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327</a:t>
                      </a:r>
                      <a:endParaRPr lang="en-ZA" sz="2000" dirty="0">
                        <a:solidFill>
                          <a:schemeClr val="bg1"/>
                        </a:solidFill>
                        <a:latin typeface="Times New Roman"/>
                        <a:ea typeface="Times New Roman"/>
                        <a:cs typeface="Times New Roman"/>
                      </a:endParaRPr>
                    </a:p>
                  </a:txBody>
                  <a:tcPr marL="68580" marR="68580" marT="0" marB="0"/>
                </a:tc>
                <a:extLst>
                  <a:ext uri="{0D108BD9-81ED-4DB2-BD59-A6C34878D82A}">
                    <a16:rowId xmlns:a16="http://schemas.microsoft.com/office/drawing/2014/main" xmlns="" val="10007"/>
                  </a:ext>
                </a:extLst>
              </a:tr>
              <a:tr h="376310">
                <a:tc>
                  <a:txBody>
                    <a:bodyPr/>
                    <a:lstStyle/>
                    <a:p>
                      <a:pPr>
                        <a:spcAft>
                          <a:spcPts val="0"/>
                        </a:spcAft>
                      </a:pPr>
                      <a:r>
                        <a:rPr lang="en-US" sz="1800" b="1" dirty="0"/>
                        <a:t>Northern Cape</a:t>
                      </a:r>
                      <a:endParaRPr lang="en-ZA" sz="2000" b="1"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0</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152</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0</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0</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76</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228</a:t>
                      </a:r>
                      <a:endParaRPr lang="en-ZA" sz="2000" dirty="0">
                        <a:solidFill>
                          <a:schemeClr val="bg1"/>
                        </a:solidFill>
                        <a:latin typeface="Times New Roman"/>
                        <a:ea typeface="Times New Roman"/>
                        <a:cs typeface="Times New Roman"/>
                      </a:endParaRPr>
                    </a:p>
                  </a:txBody>
                  <a:tcPr marL="68580" marR="68580" marT="0" marB="0"/>
                </a:tc>
                <a:extLst>
                  <a:ext uri="{0D108BD9-81ED-4DB2-BD59-A6C34878D82A}">
                    <a16:rowId xmlns:a16="http://schemas.microsoft.com/office/drawing/2014/main" xmlns="" val="10008"/>
                  </a:ext>
                </a:extLst>
              </a:tr>
              <a:tr h="369254">
                <a:tc>
                  <a:txBody>
                    <a:bodyPr/>
                    <a:lstStyle/>
                    <a:p>
                      <a:pPr>
                        <a:spcAft>
                          <a:spcPts val="0"/>
                        </a:spcAft>
                      </a:pPr>
                      <a:r>
                        <a:rPr lang="en-US" sz="1800" b="1" dirty="0"/>
                        <a:t>Western Cape</a:t>
                      </a:r>
                      <a:endParaRPr lang="en-ZA" sz="2000" b="1"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a:t>0</a:t>
                      </a:r>
                      <a:endParaRPr lang="en-ZA" sz="200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20</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a:t>0</a:t>
                      </a:r>
                      <a:endParaRPr lang="en-ZA" sz="200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a:t>0</a:t>
                      </a:r>
                      <a:endParaRPr lang="en-ZA" sz="200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177</a:t>
                      </a:r>
                      <a:endParaRPr lang="en-ZA" sz="2000" dirty="0">
                        <a:solidFill>
                          <a:schemeClr val="bg1"/>
                        </a:solidFill>
                        <a:latin typeface="Times New Roman"/>
                        <a:ea typeface="Times New Roman"/>
                        <a:cs typeface="Times New Roman"/>
                      </a:endParaRPr>
                    </a:p>
                  </a:txBody>
                  <a:tcPr marL="68580" marR="68580" marT="0" marB="0"/>
                </a:tc>
                <a:tc>
                  <a:txBody>
                    <a:bodyPr/>
                    <a:lstStyle/>
                    <a:p>
                      <a:pPr algn="ctr">
                        <a:spcAft>
                          <a:spcPts val="0"/>
                        </a:spcAft>
                      </a:pPr>
                      <a:r>
                        <a:rPr lang="en-US" sz="1800" dirty="0"/>
                        <a:t>197</a:t>
                      </a:r>
                      <a:endParaRPr lang="en-ZA" sz="2000" dirty="0">
                        <a:solidFill>
                          <a:schemeClr val="bg1"/>
                        </a:solidFill>
                        <a:latin typeface="Times New Roman"/>
                        <a:ea typeface="Times New Roman"/>
                        <a:cs typeface="Times New Roman"/>
                      </a:endParaRPr>
                    </a:p>
                  </a:txBody>
                  <a:tcPr marL="68580" marR="68580" marT="0" marB="0"/>
                </a:tc>
                <a:extLst>
                  <a:ext uri="{0D108BD9-81ED-4DB2-BD59-A6C34878D82A}">
                    <a16:rowId xmlns:a16="http://schemas.microsoft.com/office/drawing/2014/main" xmlns="" val="10009"/>
                  </a:ext>
                </a:extLst>
              </a:tr>
              <a:tr h="426624">
                <a:tc>
                  <a:txBody>
                    <a:bodyPr/>
                    <a:lstStyle/>
                    <a:p>
                      <a:pPr>
                        <a:spcAft>
                          <a:spcPts val="0"/>
                        </a:spcAft>
                      </a:pPr>
                      <a:r>
                        <a:rPr lang="en-US" sz="1800" b="1" dirty="0"/>
                        <a:t>Total</a:t>
                      </a:r>
                      <a:endParaRPr lang="en-ZA" sz="2000" b="1" dirty="0">
                        <a:solidFill>
                          <a:schemeClr val="bg1"/>
                        </a:solidFill>
                        <a:latin typeface="Times New Roman"/>
                        <a:ea typeface="Times New Roman"/>
                        <a:cs typeface="Times New Roman"/>
                      </a:endParaRPr>
                    </a:p>
                  </a:txBody>
                  <a:tcPr marL="68580" marR="68580" marT="0" marB="0">
                    <a:solidFill>
                      <a:srgbClr val="FFC000"/>
                    </a:solidFill>
                  </a:tcPr>
                </a:tc>
                <a:tc>
                  <a:txBody>
                    <a:bodyPr/>
                    <a:lstStyle/>
                    <a:p>
                      <a:pPr algn="ctr">
                        <a:spcAft>
                          <a:spcPts val="0"/>
                        </a:spcAft>
                      </a:pPr>
                      <a:r>
                        <a:rPr lang="en-US" sz="1800" b="1" dirty="0"/>
                        <a:t>108</a:t>
                      </a:r>
                      <a:endParaRPr lang="en-ZA" sz="2000" b="1" dirty="0">
                        <a:solidFill>
                          <a:schemeClr val="bg1"/>
                        </a:solidFill>
                        <a:latin typeface="Times New Roman"/>
                        <a:ea typeface="Times New Roman"/>
                        <a:cs typeface="Times New Roman"/>
                      </a:endParaRPr>
                    </a:p>
                  </a:txBody>
                  <a:tcPr marL="68580" marR="68580" marT="0" marB="0">
                    <a:solidFill>
                      <a:srgbClr val="FFC000"/>
                    </a:solidFill>
                  </a:tcPr>
                </a:tc>
                <a:tc>
                  <a:txBody>
                    <a:bodyPr/>
                    <a:lstStyle/>
                    <a:p>
                      <a:pPr algn="ctr">
                        <a:spcAft>
                          <a:spcPts val="0"/>
                        </a:spcAft>
                      </a:pPr>
                      <a:r>
                        <a:rPr lang="en-US" sz="1800" b="1" dirty="0"/>
                        <a:t>395</a:t>
                      </a:r>
                      <a:endParaRPr lang="en-ZA" sz="2000" b="1" dirty="0">
                        <a:solidFill>
                          <a:schemeClr val="bg1"/>
                        </a:solidFill>
                        <a:latin typeface="Times New Roman"/>
                        <a:ea typeface="Times New Roman"/>
                        <a:cs typeface="Times New Roman"/>
                      </a:endParaRPr>
                    </a:p>
                  </a:txBody>
                  <a:tcPr marL="68580" marR="68580" marT="0" marB="0">
                    <a:solidFill>
                      <a:srgbClr val="FFC000"/>
                    </a:solidFill>
                  </a:tcPr>
                </a:tc>
                <a:tc>
                  <a:txBody>
                    <a:bodyPr/>
                    <a:lstStyle/>
                    <a:p>
                      <a:pPr algn="ctr">
                        <a:spcAft>
                          <a:spcPts val="0"/>
                        </a:spcAft>
                      </a:pPr>
                      <a:r>
                        <a:rPr lang="en-US" sz="1800" b="1" dirty="0"/>
                        <a:t>53</a:t>
                      </a:r>
                      <a:endParaRPr lang="en-ZA" sz="2000" b="1" dirty="0">
                        <a:solidFill>
                          <a:schemeClr val="bg1"/>
                        </a:solidFill>
                        <a:latin typeface="Times New Roman"/>
                        <a:ea typeface="Times New Roman"/>
                        <a:cs typeface="Times New Roman"/>
                      </a:endParaRPr>
                    </a:p>
                  </a:txBody>
                  <a:tcPr marL="68580" marR="68580" marT="0" marB="0">
                    <a:solidFill>
                      <a:srgbClr val="FFC000"/>
                    </a:solidFill>
                  </a:tcPr>
                </a:tc>
                <a:tc>
                  <a:txBody>
                    <a:bodyPr/>
                    <a:lstStyle/>
                    <a:p>
                      <a:pPr algn="ctr">
                        <a:spcAft>
                          <a:spcPts val="0"/>
                        </a:spcAft>
                      </a:pPr>
                      <a:r>
                        <a:rPr lang="en-US" sz="1800" b="1" dirty="0"/>
                        <a:t>45</a:t>
                      </a:r>
                      <a:endParaRPr lang="en-ZA" sz="2000" b="1" dirty="0">
                        <a:solidFill>
                          <a:schemeClr val="bg1"/>
                        </a:solidFill>
                        <a:latin typeface="Times New Roman"/>
                        <a:ea typeface="Times New Roman"/>
                        <a:cs typeface="Times New Roman"/>
                      </a:endParaRPr>
                    </a:p>
                  </a:txBody>
                  <a:tcPr marL="68580" marR="68580" marT="0" marB="0">
                    <a:solidFill>
                      <a:srgbClr val="FFC000"/>
                    </a:solidFill>
                  </a:tcPr>
                </a:tc>
                <a:tc>
                  <a:txBody>
                    <a:bodyPr/>
                    <a:lstStyle/>
                    <a:p>
                      <a:pPr algn="ctr">
                        <a:spcAft>
                          <a:spcPts val="0"/>
                        </a:spcAft>
                      </a:pPr>
                      <a:r>
                        <a:rPr lang="en-US" sz="1800" b="1" dirty="0"/>
                        <a:t>1 002</a:t>
                      </a:r>
                      <a:endParaRPr lang="en-ZA" sz="2000" b="1" dirty="0">
                        <a:solidFill>
                          <a:schemeClr val="bg1"/>
                        </a:solidFill>
                        <a:latin typeface="Times New Roman"/>
                        <a:ea typeface="Times New Roman"/>
                        <a:cs typeface="Times New Roman"/>
                      </a:endParaRPr>
                    </a:p>
                  </a:txBody>
                  <a:tcPr marL="68580" marR="68580" marT="0" marB="0">
                    <a:solidFill>
                      <a:srgbClr val="FFC000"/>
                    </a:solidFill>
                  </a:tcPr>
                </a:tc>
                <a:tc>
                  <a:txBody>
                    <a:bodyPr/>
                    <a:lstStyle/>
                    <a:p>
                      <a:pPr algn="ctr">
                        <a:spcAft>
                          <a:spcPts val="0"/>
                        </a:spcAft>
                      </a:pPr>
                      <a:r>
                        <a:rPr lang="en-US" sz="1800" b="1" dirty="0"/>
                        <a:t>1 603</a:t>
                      </a:r>
                      <a:endParaRPr lang="en-ZA" sz="2000" b="1" dirty="0">
                        <a:solidFill>
                          <a:schemeClr val="bg1"/>
                        </a:solidFill>
                        <a:latin typeface="Times New Roman"/>
                        <a:ea typeface="Times New Roman"/>
                        <a:cs typeface="Times New Roman"/>
                      </a:endParaRPr>
                    </a:p>
                  </a:txBody>
                  <a:tcPr marL="68580" marR="68580" marT="0" marB="0">
                    <a:solidFill>
                      <a:srgbClr val="FFC000"/>
                    </a:solidFill>
                  </a:tcPr>
                </a:tc>
                <a:extLst>
                  <a:ext uri="{0D108BD9-81ED-4DB2-BD59-A6C34878D82A}">
                    <a16:rowId xmlns:a16="http://schemas.microsoft.com/office/drawing/2014/main" xmlns="" val="10010"/>
                  </a:ext>
                </a:extLst>
              </a:tr>
            </a:tbl>
          </a:graphicData>
        </a:graphic>
      </p:graphicFrame>
      <p:sp>
        <p:nvSpPr>
          <p:cNvPr id="5" name="TextBox 4"/>
          <p:cNvSpPr txBox="1"/>
          <p:nvPr/>
        </p:nvSpPr>
        <p:spPr>
          <a:xfrm>
            <a:off x="3923928" y="5877272"/>
            <a:ext cx="4968552" cy="369332"/>
          </a:xfrm>
          <a:prstGeom prst="rect">
            <a:avLst/>
          </a:prstGeom>
          <a:noFill/>
          <a:ln>
            <a:solidFill>
              <a:schemeClr val="tx1"/>
            </a:solidFill>
          </a:ln>
        </p:spPr>
        <p:txBody>
          <a:bodyPr wrap="square" rtlCol="0">
            <a:spAutoFit/>
          </a:bodyPr>
          <a:lstStyle/>
          <a:p>
            <a:pPr algn="ctr"/>
            <a:r>
              <a:rPr lang="en-ZA" b="1" dirty="0">
                <a:solidFill>
                  <a:prstClr val="black"/>
                </a:solidFill>
              </a:rPr>
              <a:t>236 active controlled mines &amp; works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2"/>
          <p:cNvSpPr txBox="1">
            <a:spLocks noChangeArrowheads="1"/>
          </p:cNvSpPr>
          <p:nvPr/>
        </p:nvSpPr>
        <p:spPr bwMode="auto">
          <a:xfrm>
            <a:off x="971600" y="326559"/>
            <a:ext cx="6525367" cy="707886"/>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pitchFamily="34" charset="0"/>
                <a:ea typeface="+mn-ea"/>
                <a:cs typeface="+mn-cs"/>
              </a:rPr>
              <a:t>Problems and Issues </a:t>
            </a:r>
          </a:p>
        </p:txBody>
      </p:sp>
      <p:sp>
        <p:nvSpPr>
          <p:cNvPr id="6" name="Content Placeholder 2"/>
          <p:cNvSpPr>
            <a:spLocks noGrp="1"/>
          </p:cNvSpPr>
          <p:nvPr>
            <p:ph idx="1"/>
          </p:nvPr>
        </p:nvSpPr>
        <p:spPr>
          <a:xfrm>
            <a:off x="611560" y="1184558"/>
            <a:ext cx="8140512" cy="4525963"/>
          </a:xfrm>
        </p:spPr>
        <p:txBody>
          <a:bodyPr>
            <a:noAutofit/>
          </a:bodyPr>
          <a:lstStyle/>
          <a:p>
            <a:pPr>
              <a:spcAft>
                <a:spcPts val="800"/>
              </a:spcAft>
            </a:pPr>
            <a:r>
              <a:rPr lang="en-US" dirty="0">
                <a:latin typeface="Calibri" pitchFamily="34" charset="0"/>
                <a:cs typeface="Calibri" pitchFamily="34" charset="0"/>
              </a:rPr>
              <a:t>Difficulties in estimating numbers of workers and former workers</a:t>
            </a:r>
          </a:p>
          <a:p>
            <a:pPr lvl="1">
              <a:spcAft>
                <a:spcPts val="800"/>
              </a:spcAft>
            </a:pPr>
            <a:r>
              <a:rPr lang="en-US" dirty="0">
                <a:solidFill>
                  <a:srgbClr val="00FF00"/>
                </a:solidFill>
                <a:latin typeface="Calibri" pitchFamily="34" charset="0"/>
                <a:cs typeface="Calibri" pitchFamily="34" charset="0"/>
              </a:rPr>
              <a:t>Permanent &amp; contract</a:t>
            </a:r>
          </a:p>
          <a:p>
            <a:pPr lvl="1">
              <a:spcAft>
                <a:spcPts val="800"/>
              </a:spcAft>
            </a:pPr>
            <a:r>
              <a:rPr lang="en-US" dirty="0">
                <a:solidFill>
                  <a:srgbClr val="00FF00"/>
                </a:solidFill>
                <a:latin typeface="Calibri" pitchFamily="34" charset="0"/>
                <a:cs typeface="Calibri" pitchFamily="34" charset="0"/>
              </a:rPr>
              <a:t>Turnover, movement between countries and companies, retrenchments</a:t>
            </a:r>
          </a:p>
          <a:p>
            <a:pPr>
              <a:spcAft>
                <a:spcPts val="800"/>
              </a:spcAft>
            </a:pPr>
            <a:r>
              <a:rPr lang="en-US" dirty="0">
                <a:latin typeface="Calibri" pitchFamily="34" charset="0"/>
                <a:cs typeface="Calibri" pitchFamily="34" charset="0"/>
              </a:rPr>
              <a:t>Tracking and tracing</a:t>
            </a:r>
          </a:p>
          <a:p>
            <a:pPr>
              <a:spcAft>
                <a:spcPts val="800"/>
              </a:spcAft>
            </a:pPr>
            <a:r>
              <a:rPr lang="en-US" dirty="0" err="1">
                <a:latin typeface="Calibri" pitchFamily="34" charset="0"/>
                <a:cs typeface="Calibri" pitchFamily="34" charset="0"/>
              </a:rPr>
              <a:t>Labour</a:t>
            </a:r>
            <a:r>
              <a:rPr lang="en-US" dirty="0">
                <a:latin typeface="Calibri" pitchFamily="34" charset="0"/>
                <a:cs typeface="Calibri" pitchFamily="34" charset="0"/>
              </a:rPr>
              <a:t> history </a:t>
            </a:r>
          </a:p>
          <a:p>
            <a:pPr>
              <a:spcAft>
                <a:spcPts val="800"/>
              </a:spcAft>
            </a:pPr>
            <a:r>
              <a:rPr lang="en-US" dirty="0">
                <a:latin typeface="Calibri" pitchFamily="34" charset="0"/>
                <a:cs typeface="Calibri" pitchFamily="34" charset="0"/>
              </a:rPr>
              <a:t>No surveillance system</a:t>
            </a:r>
          </a:p>
        </p:txBody>
      </p:sp>
      <p:sp>
        <p:nvSpPr>
          <p:cNvPr id="4" name="TextBox 3">
            <a:extLst>
              <a:ext uri="{FF2B5EF4-FFF2-40B4-BE49-F238E27FC236}">
                <a16:creationId xmlns:a16="http://schemas.microsoft.com/office/drawing/2014/main" xmlns="" id="{6104DBC8-98AF-449C-B955-221F882B7647}"/>
              </a:ext>
            </a:extLst>
          </p:cNvPr>
          <p:cNvSpPr txBox="1"/>
          <p:nvPr/>
        </p:nvSpPr>
        <p:spPr>
          <a:xfrm>
            <a:off x="5868144" y="6010747"/>
            <a:ext cx="1080120" cy="369332"/>
          </a:xfrm>
          <a:prstGeom prst="rect">
            <a:avLst/>
          </a:prstGeom>
          <a:noFill/>
        </p:spPr>
        <p:txBody>
          <a:bodyPr wrap="square" rtlCol="0">
            <a:spAutoFit/>
          </a:bodyPr>
          <a:lstStyle/>
          <a:p>
            <a:r>
              <a:rPr lang="en-US" dirty="0"/>
              <a:t>Slide </a:t>
            </a:r>
            <a:fld id="{F89E6E47-2815-435A-AD41-7DBB75361A14}" type="slidenum">
              <a:rPr lang="en-US" smtClean="0"/>
              <a:pPr/>
              <a:t>9</a:t>
            </a:fld>
            <a:endParaRPr lang="en-ZA" dirty="0"/>
          </a:p>
        </p:txBody>
      </p:sp>
      <p:sp>
        <p:nvSpPr>
          <p:cNvPr id="7" name="TextBox 6">
            <a:extLst>
              <a:ext uri="{FF2B5EF4-FFF2-40B4-BE49-F238E27FC236}">
                <a16:creationId xmlns:a16="http://schemas.microsoft.com/office/drawing/2014/main" xmlns="" id="{281EFE65-744D-4CEF-8863-4874C6C9DE0A}"/>
              </a:ext>
            </a:extLst>
          </p:cNvPr>
          <p:cNvSpPr txBox="1"/>
          <p:nvPr/>
        </p:nvSpPr>
        <p:spPr>
          <a:xfrm>
            <a:off x="3923928" y="6162109"/>
            <a:ext cx="1080120" cy="369332"/>
          </a:xfrm>
          <a:prstGeom prst="rect">
            <a:avLst/>
          </a:prstGeom>
          <a:noFill/>
        </p:spPr>
        <p:txBody>
          <a:bodyPr wrap="square" rtlCol="0">
            <a:spAutoFit/>
          </a:bodyPr>
          <a:lstStyle/>
          <a:p>
            <a:r>
              <a:rPr lang="en-US" dirty="0">
                <a:solidFill>
                  <a:schemeClr val="bg1"/>
                </a:solidFill>
              </a:rPr>
              <a:t>Slide </a:t>
            </a:r>
            <a:fld id="{F89E6E47-2815-435A-AD41-7DBB75361A14}" type="slidenum">
              <a:rPr lang="en-US" smtClean="0">
                <a:solidFill>
                  <a:schemeClr val="bg1"/>
                </a:solidFill>
              </a:rPr>
              <a:pPr/>
              <a:t>9</a:t>
            </a:fld>
            <a:endParaRPr lang="en-ZA" dirty="0">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3830</TotalTime>
  <Words>1719</Words>
  <Application>Microsoft Office PowerPoint</Application>
  <PresentationFormat>On-screen Show (4:3)</PresentationFormat>
  <Paragraphs>524</Paragraphs>
  <Slides>52</Slides>
  <Notes>10</Notes>
  <HiddenSlides>0</HiddenSlides>
  <MMClips>0</MMClips>
  <ScaleCrop>false</ScaleCrop>
  <HeadingPairs>
    <vt:vector size="4" baseType="variant">
      <vt:variant>
        <vt:lpstr>Theme</vt:lpstr>
      </vt:variant>
      <vt:variant>
        <vt:i4>12</vt:i4>
      </vt:variant>
      <vt:variant>
        <vt:lpstr>Slide Titles</vt:lpstr>
      </vt:variant>
      <vt:variant>
        <vt:i4>52</vt:i4>
      </vt:variant>
    </vt:vector>
  </HeadingPairs>
  <TitlesOfParts>
    <vt:vector size="64" baseType="lpstr">
      <vt:lpstr>Office Theme</vt:lpstr>
      <vt:lpstr>Custom Design</vt:lpstr>
      <vt:lpstr>1_Custom Design</vt:lpstr>
      <vt:lpstr>2_Custom Design</vt:lpstr>
      <vt:lpstr>3_Custom Design</vt:lpstr>
      <vt:lpstr>4_Custom Design</vt:lpstr>
      <vt:lpstr>9_Office Theme</vt:lpstr>
      <vt:lpstr>5_Custom Design</vt:lpstr>
      <vt:lpstr>6_Custom Design</vt:lpstr>
      <vt:lpstr>2_Default Design</vt:lpstr>
      <vt:lpstr>5_Default Design</vt:lpstr>
      <vt:lpstr>Default Design</vt:lpstr>
      <vt:lpstr>Slide 1</vt:lpstr>
      <vt:lpstr>Overview</vt:lpstr>
      <vt:lpstr>Context</vt:lpstr>
      <vt:lpstr>Migrant Mine Workers</vt:lpstr>
      <vt:lpstr>Slide 5</vt:lpstr>
      <vt:lpstr>Slide 6</vt:lpstr>
      <vt:lpstr>Slide 7</vt:lpstr>
      <vt:lpstr>DME Database of Mines &amp; Quarries </vt:lpstr>
      <vt:lpstr>Slide 9</vt:lpstr>
      <vt:lpstr>Occupational Ill-health</vt:lpstr>
      <vt:lpstr>Occupational Injuries</vt:lpstr>
      <vt:lpstr>Occupational Diseases</vt:lpstr>
      <vt:lpstr>Slide 13</vt:lpstr>
      <vt:lpstr>Occupational Diseases in Mineworkers</vt:lpstr>
      <vt:lpstr>Top 10 Gold Mining Countries (2018)</vt:lpstr>
      <vt:lpstr>South Africa - Mineral Wealth</vt:lpstr>
      <vt:lpstr>Slide 17</vt:lpstr>
      <vt:lpstr>Mine Dust Exposures ~ Disease Burden</vt:lpstr>
      <vt:lpstr>1930 Silicosis Conference </vt:lpstr>
      <vt:lpstr>1959 Pneumoconiosis Conference </vt:lpstr>
      <vt:lpstr>Legacy of Neglect / System Collapse</vt:lpstr>
      <vt:lpstr>Slide 22</vt:lpstr>
      <vt:lpstr>What we did?</vt:lpstr>
      <vt:lpstr>Slide 24</vt:lpstr>
      <vt:lpstr>Slide 25</vt:lpstr>
      <vt:lpstr>Ex-Mine Workers by Province  (1984 -2013)*</vt:lpstr>
      <vt:lpstr>*Country  &amp; #Disease Burden in Ex-Mineworkers (30 years)</vt:lpstr>
      <vt:lpstr>Australia: Senate Enquiry – Black Lung (2016)</vt:lpstr>
      <vt:lpstr>Occupational Exposure Limits for Silica (OEL)</vt:lpstr>
      <vt:lpstr>Slide 30</vt:lpstr>
      <vt:lpstr>Slide 31</vt:lpstr>
      <vt:lpstr>Innovations</vt:lpstr>
      <vt:lpstr>Tracking &amp; Tracing</vt:lpstr>
      <vt:lpstr>Information Technology System</vt:lpstr>
      <vt:lpstr>Registration</vt:lpstr>
      <vt:lpstr>Computer Assisted Diagnostics</vt:lpstr>
      <vt:lpstr>One Stop Service Centres (OSSC)</vt:lpstr>
      <vt:lpstr>Slide 38</vt:lpstr>
      <vt:lpstr>Slide 39</vt:lpstr>
      <vt:lpstr>Slide 40</vt:lpstr>
      <vt:lpstr>Malawi</vt:lpstr>
      <vt:lpstr>Pongola</vt:lpstr>
      <vt:lpstr>Mapping of Mines</vt:lpstr>
      <vt:lpstr>Transport Corridors of Mineworkers</vt:lpstr>
      <vt:lpstr>Slide 45</vt:lpstr>
      <vt:lpstr>Slide 46</vt:lpstr>
      <vt:lpstr>Claims Paid (1997 – 2017)</vt:lpstr>
      <vt:lpstr>Legal Amendments</vt:lpstr>
      <vt:lpstr>Slide 49</vt:lpstr>
      <vt:lpstr>~One hundred years ago…</vt:lpstr>
      <vt:lpstr>Working Together</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Schmim</dc:creator>
  <cp:lastModifiedBy>PUMZA</cp:lastModifiedBy>
  <cp:revision>369</cp:revision>
  <dcterms:created xsi:type="dcterms:W3CDTF">2013-10-17T06:13:57Z</dcterms:created>
  <dcterms:modified xsi:type="dcterms:W3CDTF">2019-09-10T06:46:57Z</dcterms:modified>
</cp:coreProperties>
</file>