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89" r:id="rId5"/>
    <p:sldId id="263" r:id="rId6"/>
    <p:sldId id="287" r:id="rId7"/>
    <p:sldId id="288" r:id="rId8"/>
    <p:sldId id="283" r:id="rId9"/>
    <p:sldId id="290" r:id="rId10"/>
    <p:sldId id="275" r:id="rId11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DC83C"/>
    <a:srgbClr val="AFC63E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357" autoAdjust="0"/>
  </p:normalViewPr>
  <p:slideViewPr>
    <p:cSldViewPr snapToGrid="0" snapToObjects="1">
      <p:cViewPr>
        <p:scale>
          <a:sx n="74" d="100"/>
          <a:sy n="74" d="100"/>
        </p:scale>
        <p:origin x="-1236" y="48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99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65A36-38A9-4ABC-837B-CD1A8CB5FC54}" type="datetimeFigureOut">
              <a:rPr lang="en-ZA" smtClean="0"/>
              <a:pPr/>
              <a:t>2019/09/04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3E9C4-DA0A-48C7-81E1-448185A0C9A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563064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3E9C4-DA0A-48C7-81E1-448185A0C9A7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55868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Activity Overview</a:t>
            </a:r>
          </a:p>
          <a:p>
            <a:r>
              <a:rPr lang="en-US" dirty="0"/>
              <a:t>Only one piece of Legislation was considered</a:t>
            </a:r>
          </a:p>
          <a:p>
            <a:r>
              <a:rPr lang="en-US" dirty="0"/>
              <a:t>Oversight of the DMR and its entities (APP, AR, QR) accounted for about 50 percent of Committee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3E9C4-DA0A-48C7-81E1-448185A0C9A7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972851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3E9C4-DA0A-48C7-81E1-448185A0C9A7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704896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b="1" u="sng" baseline="0" dirty="0" smtClean="0"/>
              <a:t>IGA related to agreements between vendor countries interested in bidding for the nuclear build programme.</a:t>
            </a:r>
            <a:endParaRPr lang="en-ZA" b="1" u="sng" baseline="0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1A8B0-5D59-4F57-9F1C-50966AAE7376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66206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baseline="0" dirty="0"/>
          </a:p>
          <a:p>
            <a:r>
              <a:rPr lang="en-US" dirty="0"/>
              <a:t>Committee Agreed that more work should be done on the </a:t>
            </a:r>
            <a:r>
              <a:rPr lang="en-US"/>
              <a:t>following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3E9C4-DA0A-48C7-81E1-448185A0C9A7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601119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dirty="0" smtClean="0"/>
              <a:t>Consecutive qualified opinion (DoE).  2016/17 and 2017/18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ZA" dirty="0" smtClean="0"/>
          </a:p>
          <a:p>
            <a:endParaRPr lang="en-Z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3E9C4-DA0A-48C7-81E1-448185A0C9A7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46487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913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42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6387" y="396875"/>
            <a:ext cx="1671638" cy="84518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6" y="396875"/>
            <a:ext cx="4849813" cy="84518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443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360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304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7301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576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151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15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496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443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615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F412-0147-8A45-93EB-2B420393145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224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1699" y="5207267"/>
            <a:ext cx="5983465" cy="1240721"/>
          </a:xfrm>
          <a:solidFill>
            <a:srgbClr val="9DC83C"/>
          </a:solidFill>
        </p:spPr>
        <p:txBody>
          <a:bodyPr>
            <a:norm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Legacy Report of the  Department of Mineral Resources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72894" y="6447988"/>
            <a:ext cx="3698814" cy="306882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</a:rPr>
              <a:t>22 August 2019</a:t>
            </a:r>
          </a:p>
        </p:txBody>
      </p:sp>
    </p:spTree>
    <p:extLst>
      <p:ext uri="{BB962C8B-B14F-4D97-AF65-F5344CB8AC3E}">
        <p14:creationId xmlns:p14="http://schemas.microsoft.com/office/powerpoint/2010/main" xmlns="" val="2908474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44260"/>
            <a:ext cx="8915400" cy="1364456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2370931"/>
            <a:ext cx="4254500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ZA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8C7C-E737-429C-B037-3EA5DF8F82F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2108718"/>
            <a:ext cx="8661400" cy="288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2000" dirty="0"/>
              <a:t>Mr Nkosinathi Kweyama</a:t>
            </a:r>
            <a:endParaRPr lang="en-ZA" sz="2000" dirty="0"/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2000" dirty="0"/>
              <a:t>Content Advisor </a:t>
            </a:r>
            <a:r>
              <a:rPr lang="en-ZA" sz="2000" dirty="0"/>
              <a:t>Mineral Resources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2000" dirty="0"/>
              <a:t>Parliament of South Africa</a:t>
            </a:r>
            <a:endParaRPr lang="en-ZA" sz="2000" dirty="0"/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2000" dirty="0"/>
              <a:t>021 403 8727 (Tel)</a:t>
            </a:r>
            <a:endParaRPr lang="en-ZA" sz="2000" dirty="0"/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2000" dirty="0"/>
              <a:t> (Fax)</a:t>
            </a:r>
            <a:endParaRPr lang="en-ZA" sz="2000" dirty="0"/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2000" dirty="0"/>
              <a:t> (Cell) 072 1477485</a:t>
            </a:r>
            <a:endParaRPr lang="en-ZA" sz="2000" dirty="0"/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2000" dirty="0"/>
              <a:t>Office location: </a:t>
            </a:r>
            <a:r>
              <a:rPr lang="en-ZA" sz="2000" dirty="0"/>
              <a:t>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xmlns="" val="360520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" y="671804"/>
            <a:ext cx="8915400" cy="1082350"/>
          </a:xfrm>
        </p:spPr>
        <p:txBody>
          <a:bodyPr/>
          <a:lstStyle/>
          <a:p>
            <a:r>
              <a:rPr lang="en-ZA" dirty="0"/>
              <a:t>Overview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60503464"/>
              </p:ext>
            </p:extLst>
          </p:nvPr>
        </p:nvGraphicFramePr>
        <p:xfrm>
          <a:off x="495300" y="1918951"/>
          <a:ext cx="8915400" cy="364472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03307">
                  <a:extLst>
                    <a:ext uri="{9D8B030D-6E8A-4147-A177-3AD203B41FA5}">
                      <a16:colId xmlns:a16="http://schemas.microsoft.com/office/drawing/2014/main" xmlns="" val="634014076"/>
                    </a:ext>
                  </a:extLst>
                </a:gridCol>
                <a:gridCol w="1184439">
                  <a:extLst>
                    <a:ext uri="{9D8B030D-6E8A-4147-A177-3AD203B41FA5}">
                      <a16:colId xmlns:a16="http://schemas.microsoft.com/office/drawing/2014/main" xmlns="" val="4053439560"/>
                    </a:ext>
                  </a:extLst>
                </a:gridCol>
                <a:gridCol w="1184439">
                  <a:extLst>
                    <a:ext uri="{9D8B030D-6E8A-4147-A177-3AD203B41FA5}">
                      <a16:colId xmlns:a16="http://schemas.microsoft.com/office/drawing/2014/main" xmlns="" val="3254772583"/>
                    </a:ext>
                  </a:extLst>
                </a:gridCol>
                <a:gridCol w="1184439">
                  <a:extLst>
                    <a:ext uri="{9D8B030D-6E8A-4147-A177-3AD203B41FA5}">
                      <a16:colId xmlns:a16="http://schemas.microsoft.com/office/drawing/2014/main" xmlns="" val="169921796"/>
                    </a:ext>
                  </a:extLst>
                </a:gridCol>
                <a:gridCol w="1184439">
                  <a:extLst>
                    <a:ext uri="{9D8B030D-6E8A-4147-A177-3AD203B41FA5}">
                      <a16:colId xmlns:a16="http://schemas.microsoft.com/office/drawing/2014/main" xmlns="" val="3295969690"/>
                    </a:ext>
                  </a:extLst>
                </a:gridCol>
                <a:gridCol w="1184439">
                  <a:extLst>
                    <a:ext uri="{9D8B030D-6E8A-4147-A177-3AD203B41FA5}">
                      <a16:colId xmlns:a16="http://schemas.microsoft.com/office/drawing/2014/main" xmlns="" val="3224823724"/>
                    </a:ext>
                  </a:extLst>
                </a:gridCol>
                <a:gridCol w="1089898">
                  <a:extLst>
                    <a:ext uri="{9D8B030D-6E8A-4147-A177-3AD203B41FA5}">
                      <a16:colId xmlns:a16="http://schemas.microsoft.com/office/drawing/2014/main" xmlns="" val="863162599"/>
                    </a:ext>
                  </a:extLst>
                </a:gridCol>
              </a:tblGrid>
              <a:tr h="3628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Activity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2014/15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2015/16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2016/17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2017/18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2018/19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49785244"/>
                  </a:ext>
                </a:extLst>
              </a:tr>
              <a:tr h="362862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Meetings held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32889659"/>
                  </a:ext>
                </a:extLst>
              </a:tr>
              <a:tr h="362862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Legislation processed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59897063"/>
                  </a:ext>
                </a:extLst>
              </a:tr>
              <a:tr h="362862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Oversight trips undertaken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32647253"/>
                  </a:ext>
                </a:extLst>
              </a:tr>
              <a:tr h="362862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Study tours undertaken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40351874"/>
                  </a:ext>
                </a:extLst>
              </a:tr>
              <a:tr h="741828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International agreements processed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48819618"/>
                  </a:ext>
                </a:extLst>
              </a:tr>
              <a:tr h="362862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Statutory appointments made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75102110"/>
                  </a:ext>
                </a:extLst>
              </a:tr>
              <a:tr h="362862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Interventions considered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31543115"/>
                  </a:ext>
                </a:extLst>
              </a:tr>
              <a:tr h="362862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Petitions considered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24187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048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024" y="1052513"/>
            <a:ext cx="9200776" cy="1143000"/>
          </a:xfrm>
        </p:spPr>
        <p:txBody>
          <a:bodyPr>
            <a:normAutofit/>
          </a:bodyPr>
          <a:lstStyle/>
          <a:p>
            <a:r>
              <a:rPr lang="en-US" sz="3600" dirty="0"/>
              <a:t>Other Focus Areas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9798"/>
            <a:ext cx="8686800" cy="4991854"/>
          </a:xfrm>
        </p:spPr>
        <p:txBody>
          <a:bodyPr>
            <a:normAutofit/>
          </a:bodyPr>
          <a:lstStyle/>
          <a:p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</a:rPr>
              <a:t>Electrification programme.</a:t>
            </a:r>
          </a:p>
          <a:p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</a:rPr>
              <a:t>Oversight of State Owned Entities (SOE).</a:t>
            </a:r>
          </a:p>
          <a:p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</a:rPr>
              <a:t>Regional integration.</a:t>
            </a:r>
          </a:p>
          <a:p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</a:rPr>
              <a:t>Grand Inga Hydropower.</a:t>
            </a:r>
          </a:p>
          <a:p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</a:rPr>
              <a:t>Nuclear new build programme.</a:t>
            </a:r>
          </a:p>
          <a:p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</a:rPr>
              <a:t>Petroleum and Gas.</a:t>
            </a:r>
          </a:p>
          <a:p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</a:rPr>
              <a:t>Eskom new build programme</a:t>
            </a:r>
            <a:r>
              <a:rPr lang="en-ZA" sz="2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r>
              <a:rPr lang="en-ZA" sz="2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Year 2014/15 was negatively affected by electricity challenges</a:t>
            </a:r>
            <a:endParaRPr lang="en-ZA" sz="24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ZA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8C7C-E737-429C-B037-3EA5DF8F82F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00154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425373"/>
          </a:xfrm>
        </p:spPr>
        <p:txBody>
          <a:bodyPr/>
          <a:lstStyle/>
          <a:p>
            <a:r>
              <a:rPr lang="en-US" dirty="0"/>
              <a:t>Other Focus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46164C-1495-4ECB-AE9A-EEE86A758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sz="24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ZA" dirty="0" smtClean="0"/>
              <a:t>Challenges in the energy sector.</a:t>
            </a:r>
          </a:p>
          <a:p>
            <a:r>
              <a:rPr lang="en-ZA" dirty="0" smtClean="0"/>
              <a:t>Energy sector skills development.</a:t>
            </a:r>
          </a:p>
          <a:p>
            <a:r>
              <a:rPr lang="en-ZA" dirty="0" smtClean="0"/>
              <a:t>Governance issues at the CEF and Petro SA.</a:t>
            </a:r>
          </a:p>
          <a:p>
            <a:r>
              <a:rPr lang="en-ZA" dirty="0" smtClean="0"/>
              <a:t>Electricity pricing.</a:t>
            </a:r>
          </a:p>
          <a:p>
            <a:r>
              <a:rPr lang="en-ZA" dirty="0" smtClean="0"/>
              <a:t>Electricity distribution challenges.</a:t>
            </a:r>
          </a:p>
          <a:p>
            <a:r>
              <a:rPr lang="en-ZA" dirty="0" smtClean="0"/>
              <a:t>Renewable Energy Independent Power Producer Procurement Programme (REIPPPP)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0235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Other Focus Areas (Cont)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061275"/>
            <a:ext cx="8915400" cy="4796725"/>
          </a:xfrm>
        </p:spPr>
        <p:txBody>
          <a:bodyPr>
            <a:normAutofit/>
          </a:bodyPr>
          <a:lstStyle/>
          <a:p>
            <a:r>
              <a:rPr lang="en-ZA" sz="2400" b="1" dirty="0" smtClean="0">
                <a:latin typeface="Arial" panose="020B0604020202020204" pitchFamily="34" charset="0"/>
              </a:rPr>
              <a:t>Eskom governance programme.</a:t>
            </a:r>
          </a:p>
          <a:p>
            <a:r>
              <a:rPr lang="en-ZA" sz="2400" b="1" dirty="0" smtClean="0">
                <a:latin typeface="Arial" panose="020B0604020202020204" pitchFamily="34" charset="0"/>
              </a:rPr>
              <a:t>Electricity and fuel pricing.</a:t>
            </a:r>
          </a:p>
          <a:p>
            <a:r>
              <a:rPr lang="en-ZA" sz="2400" b="1" dirty="0" smtClean="0">
                <a:latin typeface="Arial" panose="020B0604020202020204" pitchFamily="34" charset="0"/>
              </a:rPr>
              <a:t>Integrated Resource Plan (Public Hearings and Round Table discussions).</a:t>
            </a:r>
          </a:p>
          <a:p>
            <a:r>
              <a:rPr lang="en-ZA" sz="2400" b="1" dirty="0" smtClean="0">
                <a:latin typeface="Arial" panose="020B0604020202020204" pitchFamily="34" charset="0"/>
              </a:rPr>
              <a:t>Provided oversight over cyclical budget activities (APP, QR and BRRR)</a:t>
            </a:r>
          </a:p>
          <a:p>
            <a:r>
              <a:rPr lang="en-ZA" sz="2400" b="1" dirty="0" smtClean="0">
                <a:latin typeface="Arial" panose="020B0604020202020204" pitchFamily="34" charset="0"/>
              </a:rPr>
              <a:t>Initiated Electricity Distribution Industry (EDI) public hearings.</a:t>
            </a:r>
          </a:p>
          <a:p>
            <a:r>
              <a:rPr lang="en-ZA" sz="2400" b="1" dirty="0" smtClean="0">
                <a:latin typeface="Arial" panose="020B0604020202020204" pitchFamily="34" charset="0"/>
              </a:rPr>
              <a:t>Interrogated Inter-Governmental Agreements (IGA), later found by the courts to be unconstitutional.</a:t>
            </a:r>
          </a:p>
          <a:p>
            <a:endParaRPr lang="en-ZA" sz="2400" b="1" dirty="0" smtClean="0">
              <a:latin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8C7C-E737-429C-B037-3EA5DF8F82F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16873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8338"/>
            <a:ext cx="8915400" cy="709300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>Summary of Key Outstanding issues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9528328"/>
              </p:ext>
            </p:extLst>
          </p:nvPr>
        </p:nvGraphicFramePr>
        <p:xfrm>
          <a:off x="1" y="1326520"/>
          <a:ext cx="9906000" cy="444321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12611">
                  <a:extLst>
                    <a:ext uri="{9D8B030D-6E8A-4147-A177-3AD203B41FA5}">
                      <a16:colId xmlns:a16="http://schemas.microsoft.com/office/drawing/2014/main" xmlns="" val="3670287912"/>
                    </a:ext>
                  </a:extLst>
                </a:gridCol>
                <a:gridCol w="7693389">
                  <a:extLst>
                    <a:ext uri="{9D8B030D-6E8A-4147-A177-3AD203B41FA5}">
                      <a16:colId xmlns:a16="http://schemas.microsoft.com/office/drawing/2014/main" xmlns="" val="4151505065"/>
                    </a:ext>
                  </a:extLst>
                </a:gridCol>
              </a:tblGrid>
              <a:tr h="28989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Responsibility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Issue(s)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21808773"/>
                  </a:ext>
                </a:extLst>
              </a:tr>
              <a:tr h="28989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Department of Energy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Slow-moving tabling of legislation and policies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22254464"/>
                  </a:ext>
                </a:extLst>
              </a:tr>
              <a:tr h="28989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Department of Energy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Lack of implementation of the solar water heater programme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7337903"/>
                  </a:ext>
                </a:extLst>
              </a:tr>
              <a:tr h="28989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Department of Energy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Developments with regard to the Basic Fuel Price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48923044"/>
                  </a:ext>
                </a:extLst>
              </a:tr>
              <a:tr h="907615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Department of Energy and Department of Mineral Resources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Developments with regard to the Mineral and Petroleum Resource Development Act Amendments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75641103"/>
                  </a:ext>
                </a:extLst>
              </a:tr>
              <a:tr h="28989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Department of Energy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Conducting oversight by the Department of Energy on its entities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48769827"/>
                  </a:ext>
                </a:extLst>
              </a:tr>
              <a:tr h="598753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Department of Energy and the Central Energy Fund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Restructuring of the Central Energy Fund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79971541"/>
                  </a:ext>
                </a:extLst>
              </a:tr>
              <a:tr h="598753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Department of Energy, Central Energy Fund and PetroSA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Going concern and sustainability of PetroSA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40650113"/>
                  </a:ext>
                </a:extLst>
              </a:tr>
              <a:tr h="598753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Department of Energy and the SA Nuclear Energy Corporation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Turnaround strategy of the NECSA and its entities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69316241"/>
                  </a:ext>
                </a:extLst>
              </a:tr>
              <a:tr h="28989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48614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8825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Summary of Key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Consecutive qualified opinion (DoE).</a:t>
            </a:r>
          </a:p>
          <a:p>
            <a:r>
              <a:rPr lang="en-ZA" dirty="0" smtClean="0"/>
              <a:t>Less than 60 percent of performance targets achieved.</a:t>
            </a:r>
          </a:p>
          <a:p>
            <a:r>
              <a:rPr lang="en-ZA" dirty="0" smtClean="0"/>
              <a:t>Last four financial years.</a:t>
            </a:r>
          </a:p>
          <a:p>
            <a:r>
              <a:rPr lang="en-ZA" dirty="0" smtClean="0"/>
              <a:t>Department had 4 Ministers during the Fifth Parliament.</a:t>
            </a:r>
          </a:p>
          <a:p>
            <a:r>
              <a:rPr lang="en-ZA" dirty="0" smtClean="0"/>
              <a:t>Negatively impacting legislation, energy policies and regulations</a:t>
            </a:r>
          </a:p>
          <a:p>
            <a:endParaRPr lang="en-Z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496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27038"/>
            <a:ext cx="8915400" cy="1143000"/>
          </a:xfrm>
        </p:spPr>
        <p:txBody>
          <a:bodyPr/>
          <a:lstStyle/>
          <a:p>
            <a:r>
              <a:rPr lang="en-ZA" dirty="0" smtClean="0"/>
              <a:t>Recommendations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24145"/>
            <a:ext cx="8915400" cy="4525963"/>
          </a:xfrm>
        </p:spPr>
        <p:txBody>
          <a:bodyPr>
            <a:normAutofit/>
          </a:bodyPr>
          <a:lstStyle/>
          <a:p>
            <a:r>
              <a:rPr lang="en-ZA" dirty="0" smtClean="0"/>
              <a:t>Dept. to provide status update on each outstanding bill.</a:t>
            </a:r>
            <a:endParaRPr lang="en-ZA" dirty="0"/>
          </a:p>
          <a:p>
            <a:r>
              <a:rPr lang="en-ZA" dirty="0" smtClean="0"/>
              <a:t>Ensure continued quarterly reporting (Dept. and entities).</a:t>
            </a:r>
          </a:p>
          <a:p>
            <a:r>
              <a:rPr lang="en-ZA" dirty="0" smtClean="0"/>
              <a:t>Monitor the implementation of AG recommendations.</a:t>
            </a:r>
          </a:p>
          <a:p>
            <a:r>
              <a:rPr lang="en-ZA" dirty="0" smtClean="0"/>
              <a:t>Conduct regular oversight visits to Dept. and entities.</a:t>
            </a:r>
          </a:p>
          <a:p>
            <a:endParaRPr lang="en-ZA" dirty="0" smtClean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585830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9249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Reccomendations</a:t>
            </a:r>
            <a:r>
              <a:rPr lang="en-ZA" dirty="0" smtClean="0"/>
              <a:t> (</a:t>
            </a:r>
            <a:r>
              <a:rPr lang="en-ZA" dirty="0" err="1" smtClean="0"/>
              <a:t>Cont</a:t>
            </a:r>
            <a:r>
              <a:rPr lang="en-ZA" dirty="0" smtClean="0"/>
              <a:t>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Monitor the turnaround strategy  of the CEF.</a:t>
            </a:r>
          </a:p>
          <a:p>
            <a:r>
              <a:rPr lang="en-ZA" dirty="0" smtClean="0"/>
              <a:t>Process the report on the SSF, once finalized.</a:t>
            </a:r>
          </a:p>
          <a:p>
            <a:r>
              <a:rPr lang="en-ZA" dirty="0" smtClean="0"/>
              <a:t>Address the Electricity Distribution Industry issues with the Inter Ministerial Task Team.</a:t>
            </a:r>
          </a:p>
          <a:p>
            <a:r>
              <a:rPr lang="en-ZA" dirty="0" smtClean="0"/>
              <a:t>Monitor the implementation of the Solar Water programme</a:t>
            </a:r>
          </a:p>
          <a:p>
            <a:r>
              <a:rPr lang="en-ZA" dirty="0" smtClean="0"/>
              <a:t>Ensure the IRP is reviewed every two years.</a:t>
            </a:r>
          </a:p>
          <a:p>
            <a:r>
              <a:rPr lang="en-ZA" dirty="0" smtClean="0"/>
              <a:t>Ensure the Integrated Resource Plan is finalized.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114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596</Words>
  <Application>Microsoft Office PowerPoint</Application>
  <PresentationFormat>A4 Paper (210x297 mm)</PresentationFormat>
  <Paragraphs>155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Legacy Report of the  Department of Mineral Resources </vt:lpstr>
      <vt:lpstr>Overview</vt:lpstr>
      <vt:lpstr>Other Focus Areas </vt:lpstr>
      <vt:lpstr>Other Focus Areas</vt:lpstr>
      <vt:lpstr>Other Focus Areas (Cont)</vt:lpstr>
      <vt:lpstr>Summary of Key Outstanding issues </vt:lpstr>
      <vt:lpstr>Summary of Key Challenges</vt:lpstr>
      <vt:lpstr>Recommendations </vt:lpstr>
      <vt:lpstr>Reccomendations (Cont…)</vt:lpstr>
      <vt:lpstr>Thank you</vt:lpstr>
    </vt:vector>
  </TitlesOfParts>
  <Company>Parliament of RSA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Pearl Maseko</dc:creator>
  <cp:lastModifiedBy>PUMZA</cp:lastModifiedBy>
  <cp:revision>112</cp:revision>
  <cp:lastPrinted>2016-03-11T16:10:52Z</cp:lastPrinted>
  <dcterms:created xsi:type="dcterms:W3CDTF">2015-10-20T16:30:31Z</dcterms:created>
  <dcterms:modified xsi:type="dcterms:W3CDTF">2019-09-04T09:51:54Z</dcterms:modified>
</cp:coreProperties>
</file>