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3" r:id="rId4"/>
    <p:sldMasterId id="2147483699" r:id="rId5"/>
    <p:sldMasterId id="2147483705" r:id="rId6"/>
  </p:sldMasterIdLst>
  <p:notesMasterIdLst>
    <p:notesMasterId r:id="rId27"/>
  </p:notesMasterIdLst>
  <p:sldIdLst>
    <p:sldId id="262" r:id="rId7"/>
    <p:sldId id="281" r:id="rId8"/>
    <p:sldId id="459" r:id="rId9"/>
    <p:sldId id="460" r:id="rId10"/>
    <p:sldId id="263" r:id="rId11"/>
    <p:sldId id="258" r:id="rId12"/>
    <p:sldId id="264" r:id="rId13"/>
    <p:sldId id="265" r:id="rId14"/>
    <p:sldId id="267" r:id="rId15"/>
    <p:sldId id="260" r:id="rId16"/>
    <p:sldId id="279" r:id="rId17"/>
    <p:sldId id="273" r:id="rId18"/>
    <p:sldId id="276" r:id="rId19"/>
    <p:sldId id="277" r:id="rId20"/>
    <p:sldId id="278" r:id="rId21"/>
    <p:sldId id="282" r:id="rId22"/>
    <p:sldId id="280" r:id="rId23"/>
    <p:sldId id="270" r:id="rId24"/>
    <p:sldId id="283" r:id="rId25"/>
    <p:sldId id="274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6ABC6-6EFC-45D2-BF21-DF5FE90B6517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6A6552A6-B0EA-4D24-9D66-0BB9E753E39F}">
      <dgm:prSet phldrT="[Text]" custT="1"/>
      <dgm:spPr>
        <a:solidFill>
          <a:srgbClr val="008000"/>
        </a:solidFill>
      </dgm:spPr>
      <dgm:t>
        <a:bodyPr/>
        <a:lstStyle/>
        <a:p>
          <a:r>
            <a:rPr lang="en-GB" sz="1800" b="1" dirty="0"/>
            <a:t>Human Settlements Development Bank</a:t>
          </a:r>
        </a:p>
      </dgm:t>
    </dgm:pt>
    <dgm:pt modelId="{AFDC92B7-EEA3-47A9-8AD4-F7A6EB4D03C5}" type="parTrans" cxnId="{A6445D48-47C1-4122-9498-52C60DB65B14}">
      <dgm:prSet/>
      <dgm:spPr/>
      <dgm:t>
        <a:bodyPr/>
        <a:lstStyle/>
        <a:p>
          <a:endParaRPr lang="en-GB" sz="2000"/>
        </a:p>
      </dgm:t>
    </dgm:pt>
    <dgm:pt modelId="{C3CA40BB-AE32-4DA8-BEA7-9B798B0C9DF6}" type="sibTrans" cxnId="{A6445D48-47C1-4122-9498-52C60DB65B14}">
      <dgm:prSet/>
      <dgm:spPr/>
      <dgm:t>
        <a:bodyPr/>
        <a:lstStyle/>
        <a:p>
          <a:endParaRPr lang="en-GB" sz="2000"/>
        </a:p>
      </dgm:t>
    </dgm:pt>
    <dgm:pt modelId="{78677B36-F89E-4A48-9F25-A9B2DB507E00}">
      <dgm:prSet phldrT="[Text]" custT="1"/>
      <dgm:spPr>
        <a:solidFill>
          <a:srgbClr val="008000"/>
        </a:solidFill>
      </dgm:spPr>
      <dgm:t>
        <a:bodyPr/>
        <a:lstStyle/>
        <a:p>
          <a:r>
            <a:rPr lang="en-GB" sz="1100" b="1" dirty="0">
              <a:latin typeface="Arial" panose="020B0604020202020204" pitchFamily="34" charset="0"/>
              <a:ea typeface="Times New Roman" panose="02020603050405020304" pitchFamily="18" charset="0"/>
            </a:rPr>
            <a:t>Serves as a catalyst for change in the human settlements funding and financing role (redefinition)</a:t>
          </a:r>
          <a:endParaRPr lang="en-GB" sz="1100" b="1" dirty="0"/>
        </a:p>
      </dgm:t>
    </dgm:pt>
    <dgm:pt modelId="{93B5E93F-8911-44F1-BDEC-B7F2F035E735}" type="parTrans" cxnId="{0CE83E2C-E9C6-495D-8188-49E7208F0FB8}">
      <dgm:prSet/>
      <dgm:spPr/>
      <dgm:t>
        <a:bodyPr/>
        <a:lstStyle/>
        <a:p>
          <a:endParaRPr lang="en-GB" sz="2000"/>
        </a:p>
      </dgm:t>
    </dgm:pt>
    <dgm:pt modelId="{1A5B7F01-129C-4231-881A-CFE7C5BE4654}" type="sibTrans" cxnId="{0CE83E2C-E9C6-495D-8188-49E7208F0FB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 sz="2000"/>
        </a:p>
      </dgm:t>
    </dgm:pt>
    <dgm:pt modelId="{38618F6F-DBDD-4AA7-A7CB-424F8A628D4D}">
      <dgm:prSet phldrT="[Text]" custT="1"/>
      <dgm:spPr>
        <a:solidFill>
          <a:srgbClr val="008000"/>
        </a:solidFill>
      </dgm:spPr>
      <dgm:t>
        <a:bodyPr/>
        <a:lstStyle/>
        <a:p>
          <a:r>
            <a:rPr lang="en-GB" sz="1100" b="1" dirty="0">
              <a:latin typeface="Arial" panose="020B0604020202020204" pitchFamily="34" charset="0"/>
              <a:ea typeface="Times New Roman" panose="02020603050405020304" pitchFamily="18" charset="0"/>
            </a:rPr>
            <a:t>Additionality:</a:t>
          </a:r>
        </a:p>
        <a:p>
          <a:r>
            <a:rPr lang="en-GB" sz="1100" b="1" dirty="0">
              <a:latin typeface="Arial" panose="020B0604020202020204" pitchFamily="34" charset="0"/>
              <a:ea typeface="Times New Roman" panose="02020603050405020304" pitchFamily="18" charset="0"/>
            </a:rPr>
            <a:t>“…Activities that </a:t>
          </a:r>
          <a:r>
            <a:rPr lang="en-GB" sz="1100" b="1" dirty="0" err="1">
              <a:latin typeface="Arial" panose="020B0604020202020204" pitchFamily="34" charset="0"/>
              <a:ea typeface="Times New Roman" panose="02020603050405020304" pitchFamily="18" charset="0"/>
            </a:rPr>
            <a:t>HSDBis</a:t>
          </a:r>
          <a:r>
            <a:rPr lang="en-GB" sz="1100" b="1" dirty="0">
              <a:latin typeface="Arial" panose="020B0604020202020204" pitchFamily="34" charset="0"/>
              <a:ea typeface="Times New Roman" panose="02020603050405020304" pitchFamily="18" charset="0"/>
            </a:rPr>
            <a:t> able to impact beyond that which would have occurred</a:t>
          </a:r>
          <a:endParaRPr lang="en-GB" sz="1100" b="1" dirty="0"/>
        </a:p>
      </dgm:t>
    </dgm:pt>
    <dgm:pt modelId="{5678AA40-533C-4657-8135-102E9D080FB7}" type="parTrans" cxnId="{C74469F9-4E61-492F-8131-5AE87661CDC6}">
      <dgm:prSet/>
      <dgm:spPr/>
      <dgm:t>
        <a:bodyPr/>
        <a:lstStyle/>
        <a:p>
          <a:endParaRPr lang="en-GB" sz="2000"/>
        </a:p>
      </dgm:t>
    </dgm:pt>
    <dgm:pt modelId="{739E2085-498E-4C78-A67C-47B81D636AAC}" type="sibTrans" cxnId="{C74469F9-4E61-492F-8131-5AE87661CDC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 sz="2000"/>
        </a:p>
      </dgm:t>
    </dgm:pt>
    <dgm:pt modelId="{5DF064B4-82FE-4051-B44B-10DFC1F3210B}">
      <dgm:prSet phldrT="[Text]" custT="1"/>
      <dgm:spPr>
        <a:solidFill>
          <a:srgbClr val="008000"/>
        </a:solidFill>
      </dgm:spPr>
      <dgm:t>
        <a:bodyPr/>
        <a:lstStyle/>
        <a:p>
          <a:r>
            <a:rPr lang="en-GB" sz="1100" b="1" dirty="0">
              <a:latin typeface="Arial" panose="020B0604020202020204" pitchFamily="34" charset="0"/>
              <a:ea typeface="Times New Roman" panose="02020603050405020304" pitchFamily="18" charset="0"/>
            </a:rPr>
            <a:t>Focus in addressing market failure thru innovative financing and effective risk mitigation instruments</a:t>
          </a:r>
          <a:endParaRPr lang="en-GB" sz="1100" b="1" dirty="0"/>
        </a:p>
      </dgm:t>
    </dgm:pt>
    <dgm:pt modelId="{DC4A5686-A42D-4618-80CE-2BADD2F5E170}" type="parTrans" cxnId="{434342AD-218F-43CD-969A-E6C16F380DA6}">
      <dgm:prSet/>
      <dgm:spPr/>
      <dgm:t>
        <a:bodyPr/>
        <a:lstStyle/>
        <a:p>
          <a:endParaRPr lang="en-GB" sz="2000"/>
        </a:p>
      </dgm:t>
    </dgm:pt>
    <dgm:pt modelId="{8C90CD50-CC0F-4F06-971F-E92D03C8ECCF}" type="sibTrans" cxnId="{434342AD-218F-43CD-969A-E6C16F380DA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 sz="2000"/>
        </a:p>
      </dgm:t>
    </dgm:pt>
    <dgm:pt modelId="{F4484083-4881-4A44-9E6E-7611D9303CA7}">
      <dgm:prSet phldrT="[Text]" custT="1"/>
      <dgm:spPr>
        <a:solidFill>
          <a:srgbClr val="008000"/>
        </a:solidFill>
      </dgm:spPr>
      <dgm:t>
        <a:bodyPr/>
        <a:lstStyle/>
        <a:p>
          <a:r>
            <a:rPr lang="en-GB" sz="1100" b="1" dirty="0">
              <a:latin typeface="Arial" panose="020B0604020202020204" pitchFamily="34" charset="0"/>
              <a:ea typeface="Times New Roman" panose="02020603050405020304" pitchFamily="18" charset="0"/>
            </a:rPr>
            <a:t>Support the effective transformation of the human settlements sector</a:t>
          </a:r>
          <a:endParaRPr lang="en-GB" sz="1100" b="1" dirty="0"/>
        </a:p>
      </dgm:t>
    </dgm:pt>
    <dgm:pt modelId="{6752C7AF-9AF9-4830-87EF-76FDA7516B54}" type="parTrans" cxnId="{D99FD01B-E526-41BE-9FC6-E7877776BC62}">
      <dgm:prSet/>
      <dgm:spPr/>
      <dgm:t>
        <a:bodyPr/>
        <a:lstStyle/>
        <a:p>
          <a:endParaRPr lang="en-GB" sz="2000"/>
        </a:p>
      </dgm:t>
    </dgm:pt>
    <dgm:pt modelId="{5D2ED029-A2B1-4B18-93E7-5A2C6C75EE7A}" type="sibTrans" cxnId="{D99FD01B-E526-41BE-9FC6-E7877776BC6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 sz="2000"/>
        </a:p>
      </dgm:t>
    </dgm:pt>
    <dgm:pt modelId="{45E73033-6A73-4AE5-BAFD-BDEAFD44FDF5}" type="pres">
      <dgm:prSet presAssocID="{A6A6ABC6-6EFC-45D2-BF21-DF5FE90B65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9504D8-EFC2-4EE7-AB15-E2FC57A37249}" type="pres">
      <dgm:prSet presAssocID="{6A6552A6-B0EA-4D24-9D66-0BB9E753E39F}" presName="centerShape" presStyleLbl="node0" presStyleIdx="0" presStyleCnt="1"/>
      <dgm:spPr/>
    </dgm:pt>
    <dgm:pt modelId="{74C44C2E-C4D1-4FE8-BD18-1D07C138D13E}" type="pres">
      <dgm:prSet presAssocID="{78677B36-F89E-4A48-9F25-A9B2DB507E00}" presName="node" presStyleLbl="node1" presStyleIdx="0" presStyleCnt="4">
        <dgm:presLayoutVars>
          <dgm:bulletEnabled val="1"/>
        </dgm:presLayoutVars>
      </dgm:prSet>
      <dgm:spPr/>
    </dgm:pt>
    <dgm:pt modelId="{C1ECFB7A-ACD2-429A-8634-C7C17D16A4A7}" type="pres">
      <dgm:prSet presAssocID="{78677B36-F89E-4A48-9F25-A9B2DB507E00}" presName="dummy" presStyleCnt="0"/>
      <dgm:spPr/>
    </dgm:pt>
    <dgm:pt modelId="{0B564BB9-E7BF-4681-BDD4-318BC0D9231F}" type="pres">
      <dgm:prSet presAssocID="{1A5B7F01-129C-4231-881A-CFE7C5BE4654}" presName="sibTrans" presStyleLbl="sibTrans2D1" presStyleIdx="0" presStyleCnt="4"/>
      <dgm:spPr/>
    </dgm:pt>
    <dgm:pt modelId="{3CE6999D-FF7B-4B92-89E7-3A6189D9D2E9}" type="pres">
      <dgm:prSet presAssocID="{38618F6F-DBDD-4AA7-A7CB-424F8A628D4D}" presName="node" presStyleLbl="node1" presStyleIdx="1" presStyleCnt="4">
        <dgm:presLayoutVars>
          <dgm:bulletEnabled val="1"/>
        </dgm:presLayoutVars>
      </dgm:prSet>
      <dgm:spPr/>
    </dgm:pt>
    <dgm:pt modelId="{C9A1DA05-69E6-4C4B-8905-96B7F9E9EA55}" type="pres">
      <dgm:prSet presAssocID="{38618F6F-DBDD-4AA7-A7CB-424F8A628D4D}" presName="dummy" presStyleCnt="0"/>
      <dgm:spPr/>
    </dgm:pt>
    <dgm:pt modelId="{0F5776E6-D8A1-4BA5-B34D-36FD3971A7DE}" type="pres">
      <dgm:prSet presAssocID="{739E2085-498E-4C78-A67C-47B81D636AAC}" presName="sibTrans" presStyleLbl="sibTrans2D1" presStyleIdx="1" presStyleCnt="4"/>
      <dgm:spPr/>
    </dgm:pt>
    <dgm:pt modelId="{7365B316-1D28-420E-9375-CA1805DCAD35}" type="pres">
      <dgm:prSet presAssocID="{5DF064B4-82FE-4051-B44B-10DFC1F3210B}" presName="node" presStyleLbl="node1" presStyleIdx="2" presStyleCnt="4">
        <dgm:presLayoutVars>
          <dgm:bulletEnabled val="1"/>
        </dgm:presLayoutVars>
      </dgm:prSet>
      <dgm:spPr/>
    </dgm:pt>
    <dgm:pt modelId="{CD28F379-7805-4633-9FEA-C3AA45A6EFD3}" type="pres">
      <dgm:prSet presAssocID="{5DF064B4-82FE-4051-B44B-10DFC1F3210B}" presName="dummy" presStyleCnt="0"/>
      <dgm:spPr/>
    </dgm:pt>
    <dgm:pt modelId="{97BA826B-B633-4FCE-B0C3-9902F9745C68}" type="pres">
      <dgm:prSet presAssocID="{8C90CD50-CC0F-4F06-971F-E92D03C8ECCF}" presName="sibTrans" presStyleLbl="sibTrans2D1" presStyleIdx="2" presStyleCnt="4"/>
      <dgm:spPr/>
    </dgm:pt>
    <dgm:pt modelId="{2361F564-F2EE-4685-92B6-30213EEE6D7A}" type="pres">
      <dgm:prSet presAssocID="{F4484083-4881-4A44-9E6E-7611D9303CA7}" presName="node" presStyleLbl="node1" presStyleIdx="3" presStyleCnt="4">
        <dgm:presLayoutVars>
          <dgm:bulletEnabled val="1"/>
        </dgm:presLayoutVars>
      </dgm:prSet>
      <dgm:spPr/>
    </dgm:pt>
    <dgm:pt modelId="{D8304125-5321-45DA-8112-DF2F651A1B70}" type="pres">
      <dgm:prSet presAssocID="{F4484083-4881-4A44-9E6E-7611D9303CA7}" presName="dummy" presStyleCnt="0"/>
      <dgm:spPr/>
    </dgm:pt>
    <dgm:pt modelId="{A5A81CCB-0EEE-4C70-BA7E-0342C9A675FA}" type="pres">
      <dgm:prSet presAssocID="{5D2ED029-A2B1-4B18-93E7-5A2C6C75EE7A}" presName="sibTrans" presStyleLbl="sibTrans2D1" presStyleIdx="3" presStyleCnt="4"/>
      <dgm:spPr/>
    </dgm:pt>
  </dgm:ptLst>
  <dgm:cxnLst>
    <dgm:cxn modelId="{C5E3AF14-EA32-4409-853D-14C9FD65F3CE}" type="presOf" srcId="{5D2ED029-A2B1-4B18-93E7-5A2C6C75EE7A}" destId="{A5A81CCB-0EEE-4C70-BA7E-0342C9A675FA}" srcOrd="0" destOrd="0" presId="urn:microsoft.com/office/officeart/2005/8/layout/radial6"/>
    <dgm:cxn modelId="{6E74D71A-4692-4579-9A15-B4473DAE5438}" type="presOf" srcId="{1A5B7F01-129C-4231-881A-CFE7C5BE4654}" destId="{0B564BB9-E7BF-4681-BDD4-318BC0D9231F}" srcOrd="0" destOrd="0" presId="urn:microsoft.com/office/officeart/2005/8/layout/radial6"/>
    <dgm:cxn modelId="{D99FD01B-E526-41BE-9FC6-E7877776BC62}" srcId="{6A6552A6-B0EA-4D24-9D66-0BB9E753E39F}" destId="{F4484083-4881-4A44-9E6E-7611D9303CA7}" srcOrd="3" destOrd="0" parTransId="{6752C7AF-9AF9-4830-87EF-76FDA7516B54}" sibTransId="{5D2ED029-A2B1-4B18-93E7-5A2C6C75EE7A}"/>
    <dgm:cxn modelId="{0CE83E2C-E9C6-495D-8188-49E7208F0FB8}" srcId="{6A6552A6-B0EA-4D24-9D66-0BB9E753E39F}" destId="{78677B36-F89E-4A48-9F25-A9B2DB507E00}" srcOrd="0" destOrd="0" parTransId="{93B5E93F-8911-44F1-BDEC-B7F2F035E735}" sibTransId="{1A5B7F01-129C-4231-881A-CFE7C5BE4654}"/>
    <dgm:cxn modelId="{A6445D48-47C1-4122-9498-52C60DB65B14}" srcId="{A6A6ABC6-6EFC-45D2-BF21-DF5FE90B6517}" destId="{6A6552A6-B0EA-4D24-9D66-0BB9E753E39F}" srcOrd="0" destOrd="0" parTransId="{AFDC92B7-EEA3-47A9-8AD4-F7A6EB4D03C5}" sibTransId="{C3CA40BB-AE32-4DA8-BEA7-9B798B0C9DF6}"/>
    <dgm:cxn modelId="{30D9E248-725B-422D-9CC2-731555A61ED0}" type="presOf" srcId="{38618F6F-DBDD-4AA7-A7CB-424F8A628D4D}" destId="{3CE6999D-FF7B-4B92-89E7-3A6189D9D2E9}" srcOrd="0" destOrd="0" presId="urn:microsoft.com/office/officeart/2005/8/layout/radial6"/>
    <dgm:cxn modelId="{48B4876B-7B52-434C-8E11-74480A77DF3D}" type="presOf" srcId="{8C90CD50-CC0F-4F06-971F-E92D03C8ECCF}" destId="{97BA826B-B633-4FCE-B0C3-9902F9745C68}" srcOrd="0" destOrd="0" presId="urn:microsoft.com/office/officeart/2005/8/layout/radial6"/>
    <dgm:cxn modelId="{F8CBCD8C-57F0-4FB7-9F22-EC66F5E83352}" type="presOf" srcId="{5DF064B4-82FE-4051-B44B-10DFC1F3210B}" destId="{7365B316-1D28-420E-9375-CA1805DCAD35}" srcOrd="0" destOrd="0" presId="urn:microsoft.com/office/officeart/2005/8/layout/radial6"/>
    <dgm:cxn modelId="{67AFF090-43E3-4D7F-8766-6E3827D271CA}" type="presOf" srcId="{F4484083-4881-4A44-9E6E-7611D9303CA7}" destId="{2361F564-F2EE-4685-92B6-30213EEE6D7A}" srcOrd="0" destOrd="0" presId="urn:microsoft.com/office/officeart/2005/8/layout/radial6"/>
    <dgm:cxn modelId="{7E210C91-460B-43F1-8065-987088422375}" type="presOf" srcId="{6A6552A6-B0EA-4D24-9D66-0BB9E753E39F}" destId="{949504D8-EFC2-4EE7-AB15-E2FC57A37249}" srcOrd="0" destOrd="0" presId="urn:microsoft.com/office/officeart/2005/8/layout/radial6"/>
    <dgm:cxn modelId="{434342AD-218F-43CD-969A-E6C16F380DA6}" srcId="{6A6552A6-B0EA-4D24-9D66-0BB9E753E39F}" destId="{5DF064B4-82FE-4051-B44B-10DFC1F3210B}" srcOrd="2" destOrd="0" parTransId="{DC4A5686-A42D-4618-80CE-2BADD2F5E170}" sibTransId="{8C90CD50-CC0F-4F06-971F-E92D03C8ECCF}"/>
    <dgm:cxn modelId="{900A0BF4-3304-47AD-9FBC-3F4251CDB713}" type="presOf" srcId="{78677B36-F89E-4A48-9F25-A9B2DB507E00}" destId="{74C44C2E-C4D1-4FE8-BD18-1D07C138D13E}" srcOrd="0" destOrd="0" presId="urn:microsoft.com/office/officeart/2005/8/layout/radial6"/>
    <dgm:cxn modelId="{C74469F9-4E61-492F-8131-5AE87661CDC6}" srcId="{6A6552A6-B0EA-4D24-9D66-0BB9E753E39F}" destId="{38618F6F-DBDD-4AA7-A7CB-424F8A628D4D}" srcOrd="1" destOrd="0" parTransId="{5678AA40-533C-4657-8135-102E9D080FB7}" sibTransId="{739E2085-498E-4C78-A67C-47B81D636AAC}"/>
    <dgm:cxn modelId="{AC806FFB-C634-4145-AA31-48D1DFD6F9A9}" type="presOf" srcId="{739E2085-498E-4C78-A67C-47B81D636AAC}" destId="{0F5776E6-D8A1-4BA5-B34D-36FD3971A7DE}" srcOrd="0" destOrd="0" presId="urn:microsoft.com/office/officeart/2005/8/layout/radial6"/>
    <dgm:cxn modelId="{2F25AEFC-CE98-4D18-B141-2D7C515B4D19}" type="presOf" srcId="{A6A6ABC6-6EFC-45D2-BF21-DF5FE90B6517}" destId="{45E73033-6A73-4AE5-BAFD-BDEAFD44FDF5}" srcOrd="0" destOrd="0" presId="urn:microsoft.com/office/officeart/2005/8/layout/radial6"/>
    <dgm:cxn modelId="{1DE17982-65EC-4732-B184-7644884C4B5B}" type="presParOf" srcId="{45E73033-6A73-4AE5-BAFD-BDEAFD44FDF5}" destId="{949504D8-EFC2-4EE7-AB15-E2FC57A37249}" srcOrd="0" destOrd="0" presId="urn:microsoft.com/office/officeart/2005/8/layout/radial6"/>
    <dgm:cxn modelId="{F75A2E36-3B49-405C-ABCE-B87DE2B00A75}" type="presParOf" srcId="{45E73033-6A73-4AE5-BAFD-BDEAFD44FDF5}" destId="{74C44C2E-C4D1-4FE8-BD18-1D07C138D13E}" srcOrd="1" destOrd="0" presId="urn:microsoft.com/office/officeart/2005/8/layout/radial6"/>
    <dgm:cxn modelId="{1FD67E62-0DFB-45C8-9AAF-F87F3D3BACD3}" type="presParOf" srcId="{45E73033-6A73-4AE5-BAFD-BDEAFD44FDF5}" destId="{C1ECFB7A-ACD2-429A-8634-C7C17D16A4A7}" srcOrd="2" destOrd="0" presId="urn:microsoft.com/office/officeart/2005/8/layout/radial6"/>
    <dgm:cxn modelId="{C62425E9-0E82-4315-8C41-F79E297A616D}" type="presParOf" srcId="{45E73033-6A73-4AE5-BAFD-BDEAFD44FDF5}" destId="{0B564BB9-E7BF-4681-BDD4-318BC0D9231F}" srcOrd="3" destOrd="0" presId="urn:microsoft.com/office/officeart/2005/8/layout/radial6"/>
    <dgm:cxn modelId="{D50AE77D-0536-489E-8B6A-605B731CADBB}" type="presParOf" srcId="{45E73033-6A73-4AE5-BAFD-BDEAFD44FDF5}" destId="{3CE6999D-FF7B-4B92-89E7-3A6189D9D2E9}" srcOrd="4" destOrd="0" presId="urn:microsoft.com/office/officeart/2005/8/layout/radial6"/>
    <dgm:cxn modelId="{4E26C3D8-1BBC-412A-B53C-61249D86DB30}" type="presParOf" srcId="{45E73033-6A73-4AE5-BAFD-BDEAFD44FDF5}" destId="{C9A1DA05-69E6-4C4B-8905-96B7F9E9EA55}" srcOrd="5" destOrd="0" presId="urn:microsoft.com/office/officeart/2005/8/layout/radial6"/>
    <dgm:cxn modelId="{45569CCE-C998-4A25-B60B-518BDA192B93}" type="presParOf" srcId="{45E73033-6A73-4AE5-BAFD-BDEAFD44FDF5}" destId="{0F5776E6-D8A1-4BA5-B34D-36FD3971A7DE}" srcOrd="6" destOrd="0" presId="urn:microsoft.com/office/officeart/2005/8/layout/radial6"/>
    <dgm:cxn modelId="{11E03E37-23C7-486B-B07E-7DCECDA7C6B1}" type="presParOf" srcId="{45E73033-6A73-4AE5-BAFD-BDEAFD44FDF5}" destId="{7365B316-1D28-420E-9375-CA1805DCAD35}" srcOrd="7" destOrd="0" presId="urn:microsoft.com/office/officeart/2005/8/layout/radial6"/>
    <dgm:cxn modelId="{D68B29F7-4EB7-4140-BBF6-4767F4D6FADB}" type="presParOf" srcId="{45E73033-6A73-4AE5-BAFD-BDEAFD44FDF5}" destId="{CD28F379-7805-4633-9FEA-C3AA45A6EFD3}" srcOrd="8" destOrd="0" presId="urn:microsoft.com/office/officeart/2005/8/layout/radial6"/>
    <dgm:cxn modelId="{8D2F14A1-10D3-4475-98FF-A87C04C2AB23}" type="presParOf" srcId="{45E73033-6A73-4AE5-BAFD-BDEAFD44FDF5}" destId="{97BA826B-B633-4FCE-B0C3-9902F9745C68}" srcOrd="9" destOrd="0" presId="urn:microsoft.com/office/officeart/2005/8/layout/radial6"/>
    <dgm:cxn modelId="{42216AFE-2B29-4913-880F-9E51E78F4394}" type="presParOf" srcId="{45E73033-6A73-4AE5-BAFD-BDEAFD44FDF5}" destId="{2361F564-F2EE-4685-92B6-30213EEE6D7A}" srcOrd="10" destOrd="0" presId="urn:microsoft.com/office/officeart/2005/8/layout/radial6"/>
    <dgm:cxn modelId="{E9555682-2016-4D3D-9947-C61CE21BB39B}" type="presParOf" srcId="{45E73033-6A73-4AE5-BAFD-BDEAFD44FDF5}" destId="{D8304125-5321-45DA-8112-DF2F651A1B70}" srcOrd="11" destOrd="0" presId="urn:microsoft.com/office/officeart/2005/8/layout/radial6"/>
    <dgm:cxn modelId="{2B7E1146-7216-4DFF-8C30-E57497DC7188}" type="presParOf" srcId="{45E73033-6A73-4AE5-BAFD-BDEAFD44FDF5}" destId="{A5A81CCB-0EEE-4C70-BA7E-0342C9A675F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655DA-1F14-4CF4-862B-183D301D3715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ZA"/>
        </a:p>
      </dgm:t>
    </dgm:pt>
    <dgm:pt modelId="{AC1EC641-E648-499D-B73A-F039D968CF44}">
      <dgm:prSet phldrT="[Text]" custT="1"/>
      <dgm:spPr/>
      <dgm:t>
        <a:bodyPr/>
        <a:lstStyle/>
        <a:p>
          <a:r>
            <a:rPr lang="en-ZA" sz="1800" b="1" dirty="0"/>
            <a:t>1. </a:t>
          </a:r>
          <a:r>
            <a:rPr lang="en-ZA" sz="2400" b="1" dirty="0"/>
            <a:t>Finalise Consolidation Transaction </a:t>
          </a:r>
        </a:p>
      </dgm:t>
    </dgm:pt>
    <dgm:pt modelId="{D95B8341-FDCA-488A-949D-F2E6D6CED15D}" type="parTrans" cxnId="{A988B579-156A-408B-96CB-FECA7E4BEA73}">
      <dgm:prSet/>
      <dgm:spPr/>
      <dgm:t>
        <a:bodyPr/>
        <a:lstStyle/>
        <a:p>
          <a:endParaRPr lang="en-ZA"/>
        </a:p>
      </dgm:t>
    </dgm:pt>
    <dgm:pt modelId="{1DBB9139-5ADD-455F-92F4-05B2C937F496}" type="sibTrans" cxnId="{A988B579-156A-408B-96CB-FECA7E4BEA73}">
      <dgm:prSet/>
      <dgm:spPr/>
      <dgm:t>
        <a:bodyPr/>
        <a:lstStyle/>
        <a:p>
          <a:endParaRPr lang="en-ZA"/>
        </a:p>
      </dgm:t>
    </dgm:pt>
    <dgm:pt modelId="{7A0796D6-5441-4E1E-8212-F2BA683E564B}">
      <dgm:prSet phldrT="[Text]" custT="1"/>
      <dgm:spPr/>
      <dgm:t>
        <a:bodyPr/>
        <a:lstStyle/>
        <a:p>
          <a:endParaRPr lang="en-ZA" sz="1400" dirty="0"/>
        </a:p>
        <a:p>
          <a:r>
            <a:rPr lang="en-ZA" sz="1600" dirty="0"/>
            <a:t>PFMA Approvals </a:t>
          </a:r>
        </a:p>
        <a:p>
          <a:endParaRPr lang="en-ZA" sz="1600" dirty="0"/>
        </a:p>
        <a:p>
          <a:r>
            <a:rPr lang="en-ZA" sz="1600" dirty="0"/>
            <a:t>Establish Interim Board</a:t>
          </a:r>
        </a:p>
        <a:p>
          <a:endParaRPr lang="en-ZA" sz="1600" dirty="0"/>
        </a:p>
        <a:p>
          <a:r>
            <a:rPr lang="en-ZA" sz="1600" dirty="0"/>
            <a:t>Setup the Consolidated Organisational Structure</a:t>
          </a:r>
        </a:p>
        <a:p>
          <a:endParaRPr lang="en-ZA" sz="1600" dirty="0"/>
        </a:p>
        <a:p>
          <a:r>
            <a:rPr lang="en-ZA" sz="1600" dirty="0"/>
            <a:t>Commence with HSDB Draft Policy Business Case and Enabling Legislation</a:t>
          </a:r>
        </a:p>
        <a:p>
          <a:endParaRPr lang="en-ZA" sz="1600" dirty="0"/>
        </a:p>
        <a:p>
          <a:r>
            <a:rPr lang="en-ZA" sz="1600" dirty="0">
              <a:solidFill>
                <a:schemeClr val="tx1"/>
              </a:solidFill>
            </a:rPr>
            <a:t>Secure Section 66 Approval</a:t>
          </a:r>
        </a:p>
        <a:p>
          <a:endParaRPr lang="en-ZA" sz="1600" dirty="0">
            <a:solidFill>
              <a:schemeClr val="tx1"/>
            </a:solidFill>
          </a:endParaRPr>
        </a:p>
        <a:p>
          <a:r>
            <a:rPr lang="en-ZA" sz="1600" dirty="0">
              <a:solidFill>
                <a:schemeClr val="tx1"/>
              </a:solidFill>
            </a:rPr>
            <a:t>Consolidate Financials of Three DFIs</a:t>
          </a:r>
        </a:p>
      </dgm:t>
    </dgm:pt>
    <dgm:pt modelId="{871CC70F-9DFC-4FE1-B4FB-D62AC2245439}" type="parTrans" cxnId="{AE4993DF-DC77-4492-BB31-32E81D67E3F3}">
      <dgm:prSet/>
      <dgm:spPr/>
      <dgm:t>
        <a:bodyPr/>
        <a:lstStyle/>
        <a:p>
          <a:endParaRPr lang="en-ZA"/>
        </a:p>
      </dgm:t>
    </dgm:pt>
    <dgm:pt modelId="{EACEC42D-6309-4107-8EEF-A5CDE4C22B7F}" type="sibTrans" cxnId="{AE4993DF-DC77-4492-BB31-32E81D67E3F3}">
      <dgm:prSet/>
      <dgm:spPr/>
      <dgm:t>
        <a:bodyPr/>
        <a:lstStyle/>
        <a:p>
          <a:endParaRPr lang="en-ZA"/>
        </a:p>
      </dgm:t>
    </dgm:pt>
    <dgm:pt modelId="{88AD91DF-871D-454A-9525-A03E6FC44A50}">
      <dgm:prSet phldrT="[Text]" custT="1"/>
      <dgm:spPr/>
      <dgm:t>
        <a:bodyPr/>
        <a:lstStyle/>
        <a:p>
          <a:r>
            <a:rPr lang="en-ZA" sz="1800" b="1" dirty="0"/>
            <a:t>2. </a:t>
          </a:r>
          <a:r>
            <a:rPr lang="en-ZA" sz="2400" b="1" dirty="0"/>
            <a:t>Establish HSDB</a:t>
          </a:r>
        </a:p>
      </dgm:t>
    </dgm:pt>
    <dgm:pt modelId="{3D494C92-AB33-468E-BD53-8FBA70494B49}" type="parTrans" cxnId="{7ABF3420-B1CA-48D3-8525-8639CB55C5E6}">
      <dgm:prSet/>
      <dgm:spPr/>
      <dgm:t>
        <a:bodyPr/>
        <a:lstStyle/>
        <a:p>
          <a:endParaRPr lang="en-ZA"/>
        </a:p>
      </dgm:t>
    </dgm:pt>
    <dgm:pt modelId="{95AA8D14-DDCD-4E07-AC5F-C3AB35AA1771}" type="sibTrans" cxnId="{7ABF3420-B1CA-48D3-8525-8639CB55C5E6}">
      <dgm:prSet/>
      <dgm:spPr/>
      <dgm:t>
        <a:bodyPr/>
        <a:lstStyle/>
        <a:p>
          <a:endParaRPr lang="en-ZA"/>
        </a:p>
      </dgm:t>
    </dgm:pt>
    <dgm:pt modelId="{B133CAF3-E31E-476C-AB7C-87D374E5403C}">
      <dgm:prSet phldrT="[Text]" custT="1"/>
      <dgm:spPr/>
      <dgm:t>
        <a:bodyPr/>
        <a:lstStyle/>
        <a:p>
          <a:r>
            <a:rPr lang="en-ZA" sz="1600" dirty="0">
              <a:solidFill>
                <a:schemeClr val="tx1"/>
              </a:solidFill>
            </a:rPr>
            <a:t>Business Case &amp; Draft Legislation</a:t>
          </a:r>
        </a:p>
        <a:p>
          <a:r>
            <a:rPr lang="en-ZA" sz="1600" dirty="0"/>
            <a:t> </a:t>
          </a:r>
        </a:p>
        <a:p>
          <a:r>
            <a:rPr lang="en-ZA" sz="1600" dirty="0">
              <a:solidFill>
                <a:schemeClr val="tx1"/>
              </a:solidFill>
            </a:rPr>
            <a:t>Secure Approvals : Ministry &amp; Joint Evaluation Panel</a:t>
          </a:r>
        </a:p>
        <a:p>
          <a:endParaRPr lang="en-ZA" sz="1600" dirty="0">
            <a:solidFill>
              <a:schemeClr val="tx1"/>
            </a:solidFill>
          </a:endParaRPr>
        </a:p>
        <a:p>
          <a:r>
            <a:rPr lang="en-ZA" sz="1600" dirty="0">
              <a:solidFill>
                <a:schemeClr val="tx1"/>
              </a:solidFill>
            </a:rPr>
            <a:t>National Assembly Process</a:t>
          </a:r>
        </a:p>
        <a:p>
          <a:endParaRPr lang="en-ZA" sz="1600" dirty="0">
            <a:solidFill>
              <a:schemeClr val="tx1"/>
            </a:solidFill>
          </a:endParaRPr>
        </a:p>
        <a:p>
          <a:r>
            <a:rPr lang="en-ZA" sz="1600" dirty="0">
              <a:solidFill>
                <a:schemeClr val="tx1"/>
              </a:solidFill>
            </a:rPr>
            <a:t>Promulgate Legislation (HSDB Act)</a:t>
          </a:r>
        </a:p>
        <a:p>
          <a:r>
            <a:rPr lang="en-ZA" sz="1600" dirty="0">
              <a:solidFill>
                <a:schemeClr val="tx1"/>
              </a:solidFill>
            </a:rPr>
            <a:t> </a:t>
          </a:r>
        </a:p>
        <a:p>
          <a:r>
            <a:rPr lang="en-ZA" sz="1600" dirty="0">
              <a:solidFill>
                <a:schemeClr val="tx1"/>
              </a:solidFill>
            </a:rPr>
            <a:t>Operationalise Act</a:t>
          </a:r>
        </a:p>
      </dgm:t>
    </dgm:pt>
    <dgm:pt modelId="{90877AFE-B5BD-4C52-9ECF-96502D0D6E35}" type="parTrans" cxnId="{55D69DB0-F491-4905-B2B5-06B4469D4E81}">
      <dgm:prSet/>
      <dgm:spPr/>
      <dgm:t>
        <a:bodyPr/>
        <a:lstStyle/>
        <a:p>
          <a:endParaRPr lang="en-ZA"/>
        </a:p>
      </dgm:t>
    </dgm:pt>
    <dgm:pt modelId="{BB5BEF28-9815-4E91-8F56-F1FB098649AC}" type="sibTrans" cxnId="{55D69DB0-F491-4905-B2B5-06B4469D4E81}">
      <dgm:prSet/>
      <dgm:spPr/>
      <dgm:t>
        <a:bodyPr/>
        <a:lstStyle/>
        <a:p>
          <a:endParaRPr lang="en-ZA"/>
        </a:p>
      </dgm:t>
    </dgm:pt>
    <dgm:pt modelId="{2E04F635-A011-40ED-AA7F-791A2FB7BCB9}">
      <dgm:prSet phldrT="[Text]" custT="1"/>
      <dgm:spPr/>
      <dgm:t>
        <a:bodyPr/>
        <a:lstStyle/>
        <a:p>
          <a:endParaRPr lang="en-ZA" sz="1600" dirty="0"/>
        </a:p>
        <a:p>
          <a:r>
            <a:rPr lang="en-ZA" sz="1600" dirty="0"/>
            <a:t>Secure Funding for HSDB</a:t>
          </a:r>
        </a:p>
        <a:p>
          <a:endParaRPr lang="en-ZA" sz="1800" dirty="0"/>
        </a:p>
        <a:p>
          <a:r>
            <a:rPr lang="en-ZA" sz="1600" dirty="0"/>
            <a:t>Finalise staffing</a:t>
          </a:r>
        </a:p>
        <a:p>
          <a:endParaRPr lang="en-ZA" sz="1600" dirty="0"/>
        </a:p>
        <a:p>
          <a:r>
            <a:rPr lang="en-ZA" sz="1600" dirty="0"/>
            <a:t>Implement new products and services</a:t>
          </a:r>
        </a:p>
        <a:p>
          <a:endParaRPr lang="en-ZA" sz="1600" dirty="0"/>
        </a:p>
        <a:p>
          <a:r>
            <a:rPr lang="en-ZA" sz="1600" dirty="0"/>
            <a:t>Deliver on mandate</a:t>
          </a:r>
        </a:p>
      </dgm:t>
    </dgm:pt>
    <dgm:pt modelId="{E02AE042-F906-4584-81A7-6F83CEE98D02}" type="parTrans" cxnId="{B548FD98-9EFF-4BD8-8FF2-6D7FD819A589}">
      <dgm:prSet/>
      <dgm:spPr/>
      <dgm:t>
        <a:bodyPr/>
        <a:lstStyle/>
        <a:p>
          <a:endParaRPr lang="en-ZA"/>
        </a:p>
      </dgm:t>
    </dgm:pt>
    <dgm:pt modelId="{72439410-B929-4917-94B8-DFBEBEBB679B}" type="sibTrans" cxnId="{B548FD98-9EFF-4BD8-8FF2-6D7FD819A589}">
      <dgm:prSet/>
      <dgm:spPr/>
      <dgm:t>
        <a:bodyPr/>
        <a:lstStyle/>
        <a:p>
          <a:endParaRPr lang="en-ZA"/>
        </a:p>
      </dgm:t>
    </dgm:pt>
    <dgm:pt modelId="{72B4EE5C-1E2B-4707-9315-AE06EF12C03D}">
      <dgm:prSet phldrT="[Text]" custT="1"/>
      <dgm:spPr/>
      <dgm:t>
        <a:bodyPr/>
        <a:lstStyle/>
        <a:p>
          <a:r>
            <a:rPr lang="en-ZA" sz="1800" b="1" dirty="0"/>
            <a:t>3. </a:t>
          </a:r>
          <a:r>
            <a:rPr lang="en-ZA" sz="2400" b="1" dirty="0"/>
            <a:t>Full Operations</a:t>
          </a:r>
          <a:endParaRPr lang="en-ZA" sz="1800" b="1" dirty="0"/>
        </a:p>
      </dgm:t>
    </dgm:pt>
    <dgm:pt modelId="{0A6E00F4-4867-43E0-8648-3E5ED4E1884E}" type="sibTrans" cxnId="{E71B7045-4F62-4BD7-B5D8-5C1CE2D3BAAC}">
      <dgm:prSet/>
      <dgm:spPr/>
      <dgm:t>
        <a:bodyPr/>
        <a:lstStyle/>
        <a:p>
          <a:endParaRPr lang="en-ZA"/>
        </a:p>
      </dgm:t>
    </dgm:pt>
    <dgm:pt modelId="{52B3C50A-9041-4006-9B1B-0E9AC9065B2C}" type="parTrans" cxnId="{E71B7045-4F62-4BD7-B5D8-5C1CE2D3BAAC}">
      <dgm:prSet/>
      <dgm:spPr/>
      <dgm:t>
        <a:bodyPr/>
        <a:lstStyle/>
        <a:p>
          <a:endParaRPr lang="en-ZA"/>
        </a:p>
      </dgm:t>
    </dgm:pt>
    <dgm:pt modelId="{61F2F958-692A-4EAB-ADC5-755274EAFDFF}" type="pres">
      <dgm:prSet presAssocID="{BDE655DA-1F14-4CF4-862B-183D301D371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3CE6262-AC7A-47B8-B516-CF5C427D9BBF}" type="pres">
      <dgm:prSet presAssocID="{AC1EC641-E648-499D-B73A-F039D968CF44}" presName="parentText1" presStyleLbl="node1" presStyleIdx="0" presStyleCnt="3" custScaleX="102415" custScaleY="98519" custLinFactNeighborX="-173" custLinFactNeighborY="-10647">
        <dgm:presLayoutVars>
          <dgm:chMax/>
          <dgm:chPref val="3"/>
          <dgm:bulletEnabled val="1"/>
        </dgm:presLayoutVars>
      </dgm:prSet>
      <dgm:spPr/>
    </dgm:pt>
    <dgm:pt modelId="{B8B34CEF-D7E7-4B40-93B3-FC61C1F3BB67}" type="pres">
      <dgm:prSet presAssocID="{AC1EC641-E648-499D-B73A-F039D968CF44}" presName="childText1" presStyleLbl="solidAlignAcc1" presStyleIdx="0" presStyleCnt="3" custScaleX="107312" custScaleY="138653" custLinFactNeighborX="-4040" custLinFactNeighborY="13804">
        <dgm:presLayoutVars>
          <dgm:chMax val="0"/>
          <dgm:chPref val="0"/>
          <dgm:bulletEnabled val="1"/>
        </dgm:presLayoutVars>
      </dgm:prSet>
      <dgm:spPr/>
    </dgm:pt>
    <dgm:pt modelId="{B00B8431-ABF0-40A8-8B07-D4FCEECFAEBC}" type="pres">
      <dgm:prSet presAssocID="{88AD91DF-871D-454A-9525-A03E6FC44A50}" presName="parentText2" presStyleLbl="node1" presStyleIdx="1" presStyleCnt="3" custScaleX="98091" custScaleY="99372" custLinFactNeighborX="-767" custLinFactNeighborY="3508">
        <dgm:presLayoutVars>
          <dgm:chMax/>
          <dgm:chPref val="3"/>
          <dgm:bulletEnabled val="1"/>
        </dgm:presLayoutVars>
      </dgm:prSet>
      <dgm:spPr/>
    </dgm:pt>
    <dgm:pt modelId="{3EC2709A-92B7-4AFC-A908-30A76B5F23BB}" type="pres">
      <dgm:prSet presAssocID="{88AD91DF-871D-454A-9525-A03E6FC44A50}" presName="childText2" presStyleLbl="solidAlignAcc1" presStyleIdx="1" presStyleCnt="3" custScaleX="104918" custScaleY="118031" custLinFactNeighborX="3124" custLinFactNeighborY="7684">
        <dgm:presLayoutVars>
          <dgm:chMax val="0"/>
          <dgm:chPref val="0"/>
          <dgm:bulletEnabled val="1"/>
        </dgm:presLayoutVars>
      </dgm:prSet>
      <dgm:spPr/>
    </dgm:pt>
    <dgm:pt modelId="{FE0A0276-3C50-4FCC-B8BA-6954D7475C9C}" type="pres">
      <dgm:prSet presAssocID="{72B4EE5C-1E2B-4707-9315-AE06EF12C03D}" presName="parentText3" presStyleLbl="node1" presStyleIdx="2" presStyleCnt="3" custScaleX="92564" custScaleY="100137" custLinFactNeighborX="-6295" custLinFactNeighborY="9552">
        <dgm:presLayoutVars>
          <dgm:chMax/>
          <dgm:chPref val="3"/>
          <dgm:bulletEnabled val="1"/>
        </dgm:presLayoutVars>
      </dgm:prSet>
      <dgm:spPr/>
    </dgm:pt>
    <dgm:pt modelId="{AC26E558-5AA7-47A5-B945-9D102DD6C68F}" type="pres">
      <dgm:prSet presAssocID="{72B4EE5C-1E2B-4707-9315-AE06EF12C03D}" presName="childText3" presStyleLbl="solidAlignAcc1" presStyleIdx="2" presStyleCnt="3" custScaleX="90102" custScaleY="94073" custLinFactNeighborX="-6447" custLinFactNeighborY="1041">
        <dgm:presLayoutVars>
          <dgm:chMax val="0"/>
          <dgm:chPref val="0"/>
          <dgm:bulletEnabled val="1"/>
        </dgm:presLayoutVars>
      </dgm:prSet>
      <dgm:spPr/>
    </dgm:pt>
  </dgm:ptLst>
  <dgm:cxnLst>
    <dgm:cxn modelId="{371F9509-5FDB-446B-A8DA-F518A7EC831D}" type="presOf" srcId="{7A0796D6-5441-4E1E-8212-F2BA683E564B}" destId="{B8B34CEF-D7E7-4B40-93B3-FC61C1F3BB67}" srcOrd="0" destOrd="0" presId="urn:microsoft.com/office/officeart/2009/3/layout/IncreasingArrowsProcess"/>
    <dgm:cxn modelId="{2F20B21F-8A5A-4931-9ABA-82AC3FA575B5}" type="presOf" srcId="{B133CAF3-E31E-476C-AB7C-87D374E5403C}" destId="{3EC2709A-92B7-4AFC-A908-30A76B5F23BB}" srcOrd="0" destOrd="0" presId="urn:microsoft.com/office/officeart/2009/3/layout/IncreasingArrowsProcess"/>
    <dgm:cxn modelId="{7ABF3420-B1CA-48D3-8525-8639CB55C5E6}" srcId="{BDE655DA-1F14-4CF4-862B-183D301D3715}" destId="{88AD91DF-871D-454A-9525-A03E6FC44A50}" srcOrd="1" destOrd="0" parTransId="{3D494C92-AB33-468E-BD53-8FBA70494B49}" sibTransId="{95AA8D14-DDCD-4E07-AC5F-C3AB35AA1771}"/>
    <dgm:cxn modelId="{E71B7045-4F62-4BD7-B5D8-5C1CE2D3BAAC}" srcId="{BDE655DA-1F14-4CF4-862B-183D301D3715}" destId="{72B4EE5C-1E2B-4707-9315-AE06EF12C03D}" srcOrd="2" destOrd="0" parTransId="{52B3C50A-9041-4006-9B1B-0E9AC9065B2C}" sibTransId="{0A6E00F4-4867-43E0-8648-3E5ED4E1884E}"/>
    <dgm:cxn modelId="{974E8F45-3045-4419-8956-F611D219CC43}" type="presOf" srcId="{88AD91DF-871D-454A-9525-A03E6FC44A50}" destId="{B00B8431-ABF0-40A8-8B07-D4FCEECFAEBC}" srcOrd="0" destOrd="0" presId="urn:microsoft.com/office/officeart/2009/3/layout/IncreasingArrowsProcess"/>
    <dgm:cxn modelId="{28318D51-6BB0-4ED4-B35C-876548919932}" type="presOf" srcId="{2E04F635-A011-40ED-AA7F-791A2FB7BCB9}" destId="{AC26E558-5AA7-47A5-B945-9D102DD6C68F}" srcOrd="0" destOrd="0" presId="urn:microsoft.com/office/officeart/2009/3/layout/IncreasingArrowsProcess"/>
    <dgm:cxn modelId="{A988B579-156A-408B-96CB-FECA7E4BEA73}" srcId="{BDE655DA-1F14-4CF4-862B-183D301D3715}" destId="{AC1EC641-E648-499D-B73A-F039D968CF44}" srcOrd="0" destOrd="0" parTransId="{D95B8341-FDCA-488A-949D-F2E6D6CED15D}" sibTransId="{1DBB9139-5ADD-455F-92F4-05B2C937F496}"/>
    <dgm:cxn modelId="{76B10C5A-7DAC-4904-9433-CBA0CD7D1407}" type="presOf" srcId="{72B4EE5C-1E2B-4707-9315-AE06EF12C03D}" destId="{FE0A0276-3C50-4FCC-B8BA-6954D7475C9C}" srcOrd="0" destOrd="0" presId="urn:microsoft.com/office/officeart/2009/3/layout/IncreasingArrowsProcess"/>
    <dgm:cxn modelId="{D6516A98-6DDF-42EC-BF50-17E26147A5A5}" type="presOf" srcId="{AC1EC641-E648-499D-B73A-F039D968CF44}" destId="{73CE6262-AC7A-47B8-B516-CF5C427D9BBF}" srcOrd="0" destOrd="0" presId="urn:microsoft.com/office/officeart/2009/3/layout/IncreasingArrowsProcess"/>
    <dgm:cxn modelId="{B548FD98-9EFF-4BD8-8FF2-6D7FD819A589}" srcId="{72B4EE5C-1E2B-4707-9315-AE06EF12C03D}" destId="{2E04F635-A011-40ED-AA7F-791A2FB7BCB9}" srcOrd="0" destOrd="0" parTransId="{E02AE042-F906-4584-81A7-6F83CEE98D02}" sibTransId="{72439410-B929-4917-94B8-DFBEBEBB679B}"/>
    <dgm:cxn modelId="{55D69DB0-F491-4905-B2B5-06B4469D4E81}" srcId="{88AD91DF-871D-454A-9525-A03E6FC44A50}" destId="{B133CAF3-E31E-476C-AB7C-87D374E5403C}" srcOrd="0" destOrd="0" parTransId="{90877AFE-B5BD-4C52-9ECF-96502D0D6E35}" sibTransId="{BB5BEF28-9815-4E91-8F56-F1FB098649AC}"/>
    <dgm:cxn modelId="{AE4993DF-DC77-4492-BB31-32E81D67E3F3}" srcId="{AC1EC641-E648-499D-B73A-F039D968CF44}" destId="{7A0796D6-5441-4E1E-8212-F2BA683E564B}" srcOrd="0" destOrd="0" parTransId="{871CC70F-9DFC-4FE1-B4FB-D62AC2245439}" sibTransId="{EACEC42D-6309-4107-8EEF-A5CDE4C22B7F}"/>
    <dgm:cxn modelId="{18E761ED-C72C-45A9-AAFB-84727F911F4D}" type="presOf" srcId="{BDE655DA-1F14-4CF4-862B-183D301D3715}" destId="{61F2F958-692A-4EAB-ADC5-755274EAFDFF}" srcOrd="0" destOrd="0" presId="urn:microsoft.com/office/officeart/2009/3/layout/IncreasingArrowsProcess"/>
    <dgm:cxn modelId="{2B4C6C22-52B5-4B02-8AE6-3E6CDEAC34C6}" type="presParOf" srcId="{61F2F958-692A-4EAB-ADC5-755274EAFDFF}" destId="{73CE6262-AC7A-47B8-B516-CF5C427D9BBF}" srcOrd="0" destOrd="0" presId="urn:microsoft.com/office/officeart/2009/3/layout/IncreasingArrowsProcess"/>
    <dgm:cxn modelId="{3C8F48B0-EBA8-4F09-9103-D52023F7F6DF}" type="presParOf" srcId="{61F2F958-692A-4EAB-ADC5-755274EAFDFF}" destId="{B8B34CEF-D7E7-4B40-93B3-FC61C1F3BB67}" srcOrd="1" destOrd="0" presId="urn:microsoft.com/office/officeart/2009/3/layout/IncreasingArrowsProcess"/>
    <dgm:cxn modelId="{1E5C09C1-8995-4C3E-8414-70DCC60AE8DB}" type="presParOf" srcId="{61F2F958-692A-4EAB-ADC5-755274EAFDFF}" destId="{B00B8431-ABF0-40A8-8B07-D4FCEECFAEBC}" srcOrd="2" destOrd="0" presId="urn:microsoft.com/office/officeart/2009/3/layout/IncreasingArrowsProcess"/>
    <dgm:cxn modelId="{49D469AF-73C8-41C5-872B-B3701233428D}" type="presParOf" srcId="{61F2F958-692A-4EAB-ADC5-755274EAFDFF}" destId="{3EC2709A-92B7-4AFC-A908-30A76B5F23BB}" srcOrd="3" destOrd="0" presId="urn:microsoft.com/office/officeart/2009/3/layout/IncreasingArrowsProcess"/>
    <dgm:cxn modelId="{8A2937ED-E851-499F-9686-25C908893685}" type="presParOf" srcId="{61F2F958-692A-4EAB-ADC5-755274EAFDFF}" destId="{FE0A0276-3C50-4FCC-B8BA-6954D7475C9C}" srcOrd="4" destOrd="0" presId="urn:microsoft.com/office/officeart/2009/3/layout/IncreasingArrowsProcess"/>
    <dgm:cxn modelId="{32647365-6860-453E-82DA-C48E6945832F}" type="presParOf" srcId="{61F2F958-692A-4EAB-ADC5-755274EAFDFF}" destId="{AC26E558-5AA7-47A5-B945-9D102DD6C68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45C07-E2C2-4CC2-B510-DA8353F59CB1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5D7394E2-B84C-406C-A44D-87DB96DB7C4E}">
      <dgm:prSet phldrT="[Text]"/>
      <dgm:spPr/>
      <dgm:t>
        <a:bodyPr/>
        <a:lstStyle/>
        <a:p>
          <a:r>
            <a:rPr lang="en-ZA" b="1" dirty="0"/>
            <a:t>Chief Executive Officer</a:t>
          </a:r>
        </a:p>
        <a:p>
          <a:r>
            <a:rPr lang="en-ZA" b="1" dirty="0"/>
            <a:t>Samson Moraba</a:t>
          </a:r>
        </a:p>
      </dgm:t>
    </dgm:pt>
    <dgm:pt modelId="{F89D33AB-7485-4B82-96C5-E5687C37EEA8}" type="parTrans" cxnId="{C70630CF-AD35-4811-AAC2-46CADCA053EC}">
      <dgm:prSet/>
      <dgm:spPr/>
      <dgm:t>
        <a:bodyPr/>
        <a:lstStyle/>
        <a:p>
          <a:endParaRPr lang="en-ZA"/>
        </a:p>
      </dgm:t>
    </dgm:pt>
    <dgm:pt modelId="{2E0E6CCE-FE08-43B1-86A8-4337CE050DA7}" type="sibTrans" cxnId="{C70630CF-AD35-4811-AAC2-46CADCA053EC}">
      <dgm:prSet/>
      <dgm:spPr/>
      <dgm:t>
        <a:bodyPr/>
        <a:lstStyle/>
        <a:p>
          <a:endParaRPr lang="en-ZA"/>
        </a:p>
      </dgm:t>
    </dgm:pt>
    <dgm:pt modelId="{342A4D1F-7948-4137-96FC-52ABDDF7E974}" type="asst">
      <dgm:prSet phldrT="[Text]"/>
      <dgm:spPr/>
      <dgm:t>
        <a:bodyPr/>
        <a:lstStyle/>
        <a:p>
          <a:r>
            <a:rPr lang="en-ZA" b="1" dirty="0"/>
            <a:t>Company Secretary</a:t>
          </a:r>
        </a:p>
        <a:p>
          <a:r>
            <a:rPr lang="en-ZA" b="1" dirty="0"/>
            <a:t>Andrew Higgs</a:t>
          </a:r>
        </a:p>
      </dgm:t>
    </dgm:pt>
    <dgm:pt modelId="{10C57717-480D-436C-BAB3-5C098BB69264}" type="parTrans" cxnId="{CEC5D703-2774-4F3D-A32F-10C7DF8A893D}">
      <dgm:prSet/>
      <dgm:spPr/>
      <dgm:t>
        <a:bodyPr/>
        <a:lstStyle/>
        <a:p>
          <a:endParaRPr lang="en-ZA"/>
        </a:p>
      </dgm:t>
    </dgm:pt>
    <dgm:pt modelId="{9A7CC1A0-79F0-4E04-BED6-4DB4BF44AEC8}" type="sibTrans" cxnId="{CEC5D703-2774-4F3D-A32F-10C7DF8A893D}">
      <dgm:prSet/>
      <dgm:spPr/>
      <dgm:t>
        <a:bodyPr/>
        <a:lstStyle/>
        <a:p>
          <a:endParaRPr lang="en-ZA"/>
        </a:p>
      </dgm:t>
    </dgm:pt>
    <dgm:pt modelId="{02421BFA-8836-444B-B172-A999F123858B}">
      <dgm:prSet phldrT="[Text]"/>
      <dgm:spPr/>
      <dgm:t>
        <a:bodyPr/>
        <a:lstStyle/>
        <a:p>
          <a:r>
            <a:rPr lang="en-ZA" b="1" dirty="0"/>
            <a:t>Acting Chief Financial Officer</a:t>
          </a:r>
        </a:p>
        <a:p>
          <a:r>
            <a:rPr lang="en-ZA" b="1" dirty="0"/>
            <a:t>Bruce Gordon</a:t>
          </a:r>
        </a:p>
      </dgm:t>
    </dgm:pt>
    <dgm:pt modelId="{A0452CEC-13E5-42D1-88DB-DC311B5C10C2}" type="parTrans" cxnId="{15C8C709-E198-4ED8-90B8-6139482171A2}">
      <dgm:prSet/>
      <dgm:spPr/>
      <dgm:t>
        <a:bodyPr/>
        <a:lstStyle/>
        <a:p>
          <a:endParaRPr lang="en-ZA" b="1"/>
        </a:p>
      </dgm:t>
    </dgm:pt>
    <dgm:pt modelId="{4D051284-3DB0-4B4C-8F61-107D413573FA}" type="sibTrans" cxnId="{15C8C709-E198-4ED8-90B8-6139482171A2}">
      <dgm:prSet/>
      <dgm:spPr/>
      <dgm:t>
        <a:bodyPr/>
        <a:lstStyle/>
        <a:p>
          <a:endParaRPr lang="en-ZA"/>
        </a:p>
      </dgm:t>
    </dgm:pt>
    <dgm:pt modelId="{CB49EDBE-EC18-4975-877B-50926C4CE1D0}">
      <dgm:prSet phldrT="[Text]"/>
      <dgm:spPr/>
      <dgm:t>
        <a:bodyPr/>
        <a:lstStyle/>
        <a:p>
          <a:r>
            <a:rPr lang="en-ZA" b="1" dirty="0"/>
            <a:t>Incremental Lending Executive</a:t>
          </a:r>
        </a:p>
        <a:p>
          <a:r>
            <a:rPr lang="en-ZA" b="1" dirty="0" err="1"/>
            <a:t>Jabulani</a:t>
          </a:r>
          <a:r>
            <a:rPr lang="en-ZA" b="1" dirty="0"/>
            <a:t> </a:t>
          </a:r>
          <a:r>
            <a:rPr lang="en-ZA" b="1" dirty="0" err="1"/>
            <a:t>Fakazi</a:t>
          </a:r>
          <a:endParaRPr lang="en-ZA" b="1" dirty="0"/>
        </a:p>
      </dgm:t>
    </dgm:pt>
    <dgm:pt modelId="{5CD941BE-5439-4489-B956-8232A1C0A800}" type="parTrans" cxnId="{76FEA905-AB35-4D89-872E-60004992D3D1}">
      <dgm:prSet/>
      <dgm:spPr/>
      <dgm:t>
        <a:bodyPr/>
        <a:lstStyle/>
        <a:p>
          <a:endParaRPr lang="en-ZA"/>
        </a:p>
      </dgm:t>
    </dgm:pt>
    <dgm:pt modelId="{71CBA095-19B8-4328-8E8F-4F06EFF80BB4}" type="sibTrans" cxnId="{76FEA905-AB35-4D89-872E-60004992D3D1}">
      <dgm:prSet/>
      <dgm:spPr/>
      <dgm:t>
        <a:bodyPr/>
        <a:lstStyle/>
        <a:p>
          <a:endParaRPr lang="en-ZA"/>
        </a:p>
      </dgm:t>
    </dgm:pt>
    <dgm:pt modelId="{93E2BF13-365A-4E66-8770-F90B7D5A2C5E}">
      <dgm:prSet phldrT="[Text]"/>
      <dgm:spPr/>
      <dgm:t>
        <a:bodyPr/>
        <a:lstStyle/>
        <a:p>
          <a:r>
            <a:rPr lang="en-ZA" b="1" dirty="0"/>
            <a:t>Strategic Relationships Executive</a:t>
          </a:r>
        </a:p>
        <a:p>
          <a:r>
            <a:rPr lang="en-ZA" b="1" dirty="0"/>
            <a:t>Viwe Gqwetha</a:t>
          </a:r>
        </a:p>
      </dgm:t>
    </dgm:pt>
    <dgm:pt modelId="{C6C14F72-61BE-47F6-AE22-8E6EECE6F671}" type="parTrans" cxnId="{B02B8DE6-163A-43A2-A14C-549C0FB3C948}">
      <dgm:prSet/>
      <dgm:spPr/>
      <dgm:t>
        <a:bodyPr/>
        <a:lstStyle/>
        <a:p>
          <a:endParaRPr lang="en-ZA"/>
        </a:p>
      </dgm:t>
    </dgm:pt>
    <dgm:pt modelId="{97AAFA05-8045-4AD0-82F8-B95EC5F3EF55}" type="sibTrans" cxnId="{B02B8DE6-163A-43A2-A14C-549C0FB3C948}">
      <dgm:prSet/>
      <dgm:spPr/>
      <dgm:t>
        <a:bodyPr/>
        <a:lstStyle/>
        <a:p>
          <a:endParaRPr lang="en-ZA"/>
        </a:p>
      </dgm:t>
    </dgm:pt>
    <dgm:pt modelId="{E9FC95DD-4DED-4A1E-9DD3-2DC27EB5A1C3}">
      <dgm:prSet phldrT="[Text]"/>
      <dgm:spPr/>
      <dgm:t>
        <a:bodyPr/>
        <a:lstStyle/>
        <a:p>
          <a:r>
            <a:rPr lang="en-ZA" b="1" dirty="0"/>
            <a:t>Credit Executive</a:t>
          </a:r>
        </a:p>
        <a:p>
          <a:r>
            <a:rPr lang="en-ZA" b="1" dirty="0"/>
            <a:t>Zola Lupondwana</a:t>
          </a:r>
        </a:p>
      </dgm:t>
    </dgm:pt>
    <dgm:pt modelId="{AC1E3DAB-4204-40E6-A95D-B51265916D34}" type="parTrans" cxnId="{D2188D0F-2A02-4963-8C1C-302484ACB62B}">
      <dgm:prSet/>
      <dgm:spPr/>
      <dgm:t>
        <a:bodyPr/>
        <a:lstStyle/>
        <a:p>
          <a:endParaRPr lang="en-ZA"/>
        </a:p>
      </dgm:t>
    </dgm:pt>
    <dgm:pt modelId="{93886F98-9C1D-4B90-B804-A28EAA3D108B}" type="sibTrans" cxnId="{D2188D0F-2A02-4963-8C1C-302484ACB62B}">
      <dgm:prSet/>
      <dgm:spPr/>
      <dgm:t>
        <a:bodyPr/>
        <a:lstStyle/>
        <a:p>
          <a:endParaRPr lang="en-ZA"/>
        </a:p>
      </dgm:t>
    </dgm:pt>
    <dgm:pt modelId="{77EBA3A6-DC3F-4DA3-B5D1-FF51F7380561}">
      <dgm:prSet phldrT="[Text]"/>
      <dgm:spPr/>
      <dgm:t>
        <a:bodyPr/>
        <a:lstStyle/>
        <a:p>
          <a:r>
            <a:rPr lang="en-ZA" b="1" dirty="0"/>
            <a:t>Human Resources Executive</a:t>
          </a:r>
        </a:p>
        <a:p>
          <a:r>
            <a:rPr lang="en-ZA" b="1" dirty="0"/>
            <a:t>Nomsa Ntshingila</a:t>
          </a:r>
        </a:p>
      </dgm:t>
    </dgm:pt>
    <dgm:pt modelId="{9D7CEED3-0842-4711-AD13-4CA9F440901F}" type="parTrans" cxnId="{474623B2-C0ED-4C2E-94A4-1576C852E144}">
      <dgm:prSet/>
      <dgm:spPr/>
      <dgm:t>
        <a:bodyPr/>
        <a:lstStyle/>
        <a:p>
          <a:endParaRPr lang="en-ZA"/>
        </a:p>
      </dgm:t>
    </dgm:pt>
    <dgm:pt modelId="{091C26AA-C424-4EB8-8FBD-7A5E88D8352F}" type="sibTrans" cxnId="{474623B2-C0ED-4C2E-94A4-1576C852E144}">
      <dgm:prSet/>
      <dgm:spPr/>
      <dgm:t>
        <a:bodyPr/>
        <a:lstStyle/>
        <a:p>
          <a:endParaRPr lang="en-ZA"/>
        </a:p>
      </dgm:t>
    </dgm:pt>
    <dgm:pt modelId="{EEB67AD1-9EF5-4157-B305-3972CDE4A9B1}">
      <dgm:prSet phldrT="[Text]"/>
      <dgm:spPr/>
      <dgm:t>
        <a:bodyPr/>
        <a:lstStyle/>
        <a:p>
          <a:r>
            <a:rPr lang="en-ZA" b="1" dirty="0"/>
            <a:t>Group Risk Executive</a:t>
          </a:r>
        </a:p>
        <a:p>
          <a:r>
            <a:rPr lang="en-ZA" b="1" dirty="0" err="1"/>
            <a:t>Sindisa</a:t>
          </a:r>
          <a:r>
            <a:rPr lang="en-ZA" b="1" dirty="0"/>
            <a:t> </a:t>
          </a:r>
          <a:r>
            <a:rPr lang="en-ZA" b="1" dirty="0" err="1"/>
            <a:t>Nxusani</a:t>
          </a:r>
          <a:endParaRPr lang="en-ZA" b="1" dirty="0"/>
        </a:p>
      </dgm:t>
    </dgm:pt>
    <dgm:pt modelId="{DB8B8FAD-72E2-4C75-A05C-D67725611F2D}" type="parTrans" cxnId="{0A70809D-F12B-44BE-B354-A2454E8EA677}">
      <dgm:prSet/>
      <dgm:spPr/>
      <dgm:t>
        <a:bodyPr/>
        <a:lstStyle/>
        <a:p>
          <a:endParaRPr lang="en-ZA"/>
        </a:p>
      </dgm:t>
    </dgm:pt>
    <dgm:pt modelId="{70D9C791-9167-4DD8-B066-37FB48801022}" type="sibTrans" cxnId="{0A70809D-F12B-44BE-B354-A2454E8EA677}">
      <dgm:prSet/>
      <dgm:spPr/>
      <dgm:t>
        <a:bodyPr/>
        <a:lstStyle/>
        <a:p>
          <a:endParaRPr lang="en-ZA"/>
        </a:p>
      </dgm:t>
    </dgm:pt>
    <dgm:pt modelId="{34DB9A44-D1F6-4AF5-889B-709370B7E946}">
      <dgm:prSet phldrT="[Text]"/>
      <dgm:spPr/>
      <dgm:t>
        <a:bodyPr/>
        <a:lstStyle/>
        <a:p>
          <a:r>
            <a:rPr lang="en-ZA" b="1" dirty="0"/>
            <a:t>Strategy Executive</a:t>
          </a:r>
        </a:p>
        <a:p>
          <a:r>
            <a:rPr lang="en-ZA" b="1" dirty="0"/>
            <a:t>Mandu Mamatela</a:t>
          </a:r>
        </a:p>
      </dgm:t>
    </dgm:pt>
    <dgm:pt modelId="{C3E1B2ED-ACED-48AD-B39C-0A666BEC55BE}" type="parTrans" cxnId="{5A327ABB-28DF-4A4C-942C-A192EA563DF5}">
      <dgm:prSet/>
      <dgm:spPr/>
      <dgm:t>
        <a:bodyPr/>
        <a:lstStyle/>
        <a:p>
          <a:endParaRPr lang="en-ZA"/>
        </a:p>
      </dgm:t>
    </dgm:pt>
    <dgm:pt modelId="{CA90B03F-5B6E-4DBE-A672-0E45EEEDF55C}" type="sibTrans" cxnId="{5A327ABB-28DF-4A4C-942C-A192EA563DF5}">
      <dgm:prSet/>
      <dgm:spPr/>
      <dgm:t>
        <a:bodyPr/>
        <a:lstStyle/>
        <a:p>
          <a:endParaRPr lang="en-ZA"/>
        </a:p>
      </dgm:t>
    </dgm:pt>
    <dgm:pt modelId="{904D5637-7FBB-439B-A208-88D1077CD7CB}">
      <dgm:prSet phldrT="[Text]"/>
      <dgm:spPr/>
      <dgm:t>
        <a:bodyPr/>
        <a:lstStyle/>
        <a:p>
          <a:r>
            <a:rPr lang="en-ZA" b="1" dirty="0"/>
            <a:t>Lending Executive</a:t>
          </a:r>
        </a:p>
        <a:p>
          <a:r>
            <a:rPr lang="en-ZA" b="1" dirty="0"/>
            <a:t>Lawrence Lehabe</a:t>
          </a:r>
        </a:p>
      </dgm:t>
    </dgm:pt>
    <dgm:pt modelId="{EFC24F19-EAB7-4FE7-A100-E27E2D65717C}" type="parTrans" cxnId="{553C8A7C-434D-4271-8130-3CF69901CB59}">
      <dgm:prSet/>
      <dgm:spPr/>
      <dgm:t>
        <a:bodyPr/>
        <a:lstStyle/>
        <a:p>
          <a:endParaRPr lang="en-ZA"/>
        </a:p>
      </dgm:t>
    </dgm:pt>
    <dgm:pt modelId="{147242DB-DDD5-4A28-AFB2-9C15F02FB3A4}" type="sibTrans" cxnId="{553C8A7C-434D-4271-8130-3CF69901CB59}">
      <dgm:prSet/>
      <dgm:spPr/>
      <dgm:t>
        <a:bodyPr/>
        <a:lstStyle/>
        <a:p>
          <a:endParaRPr lang="en-ZA"/>
        </a:p>
      </dgm:t>
    </dgm:pt>
    <dgm:pt modelId="{0E2BE312-1A23-42CC-B71A-60CEDFE24BEA}" type="pres">
      <dgm:prSet presAssocID="{7BA45C07-E2C2-4CC2-B510-DA8353F59C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4F24EF-ED29-4672-B606-0E0100E59D8B}" type="pres">
      <dgm:prSet presAssocID="{5D7394E2-B84C-406C-A44D-87DB96DB7C4E}" presName="hierRoot1" presStyleCnt="0">
        <dgm:presLayoutVars>
          <dgm:hierBranch val="init"/>
        </dgm:presLayoutVars>
      </dgm:prSet>
      <dgm:spPr/>
    </dgm:pt>
    <dgm:pt modelId="{EB6A6543-C4B8-4546-AAE2-843858452FB3}" type="pres">
      <dgm:prSet presAssocID="{5D7394E2-B84C-406C-A44D-87DB96DB7C4E}" presName="rootComposite1" presStyleCnt="0"/>
      <dgm:spPr/>
    </dgm:pt>
    <dgm:pt modelId="{D0F8517A-A1BF-4E37-A2FD-96B3D041213B}" type="pres">
      <dgm:prSet presAssocID="{5D7394E2-B84C-406C-A44D-87DB96DB7C4E}" presName="rootText1" presStyleLbl="node0" presStyleIdx="0" presStyleCnt="1">
        <dgm:presLayoutVars>
          <dgm:chPref val="3"/>
        </dgm:presLayoutVars>
      </dgm:prSet>
      <dgm:spPr/>
    </dgm:pt>
    <dgm:pt modelId="{DCFA8053-5C74-462A-B166-3A1E9E1CC1CA}" type="pres">
      <dgm:prSet presAssocID="{5D7394E2-B84C-406C-A44D-87DB96DB7C4E}" presName="rootConnector1" presStyleLbl="node1" presStyleIdx="0" presStyleCnt="0"/>
      <dgm:spPr/>
    </dgm:pt>
    <dgm:pt modelId="{EE0A1316-0535-4773-BEAB-105D228FD2BF}" type="pres">
      <dgm:prSet presAssocID="{5D7394E2-B84C-406C-A44D-87DB96DB7C4E}" presName="hierChild2" presStyleCnt="0"/>
      <dgm:spPr/>
    </dgm:pt>
    <dgm:pt modelId="{BDC36281-8A16-43E8-84A0-F0F90BBCC624}" type="pres">
      <dgm:prSet presAssocID="{A0452CEC-13E5-42D1-88DB-DC311B5C10C2}" presName="Name64" presStyleLbl="parChTrans1D2" presStyleIdx="0" presStyleCnt="9"/>
      <dgm:spPr/>
    </dgm:pt>
    <dgm:pt modelId="{FE2EA811-6E6E-4F46-B9FB-DF42BF533D27}" type="pres">
      <dgm:prSet presAssocID="{02421BFA-8836-444B-B172-A999F123858B}" presName="hierRoot2" presStyleCnt="0">
        <dgm:presLayoutVars>
          <dgm:hierBranch val="init"/>
        </dgm:presLayoutVars>
      </dgm:prSet>
      <dgm:spPr/>
    </dgm:pt>
    <dgm:pt modelId="{490B39CB-1DB1-4BB2-A769-205BD5A33B6B}" type="pres">
      <dgm:prSet presAssocID="{02421BFA-8836-444B-B172-A999F123858B}" presName="rootComposite" presStyleCnt="0"/>
      <dgm:spPr/>
    </dgm:pt>
    <dgm:pt modelId="{FBBD1A30-3AE1-4B60-9426-9A7208B29FD9}" type="pres">
      <dgm:prSet presAssocID="{02421BFA-8836-444B-B172-A999F123858B}" presName="rootText" presStyleLbl="node2" presStyleIdx="0" presStyleCnt="8">
        <dgm:presLayoutVars>
          <dgm:chPref val="3"/>
        </dgm:presLayoutVars>
      </dgm:prSet>
      <dgm:spPr/>
    </dgm:pt>
    <dgm:pt modelId="{5CC11051-CEF9-4E74-B9A6-4356BBBD25A4}" type="pres">
      <dgm:prSet presAssocID="{02421BFA-8836-444B-B172-A999F123858B}" presName="rootConnector" presStyleLbl="node2" presStyleIdx="0" presStyleCnt="8"/>
      <dgm:spPr/>
    </dgm:pt>
    <dgm:pt modelId="{721A033C-0FF1-4F94-A938-72BFB90A1595}" type="pres">
      <dgm:prSet presAssocID="{02421BFA-8836-444B-B172-A999F123858B}" presName="hierChild4" presStyleCnt="0"/>
      <dgm:spPr/>
    </dgm:pt>
    <dgm:pt modelId="{DAAD6530-52E5-4B62-86CA-74D6CFBBA953}" type="pres">
      <dgm:prSet presAssocID="{02421BFA-8836-444B-B172-A999F123858B}" presName="hierChild5" presStyleCnt="0"/>
      <dgm:spPr/>
    </dgm:pt>
    <dgm:pt modelId="{54F027FF-A853-470A-8EE9-6830CE1077E3}" type="pres">
      <dgm:prSet presAssocID="{EFC24F19-EAB7-4FE7-A100-E27E2D65717C}" presName="Name64" presStyleLbl="parChTrans1D2" presStyleIdx="1" presStyleCnt="9"/>
      <dgm:spPr/>
    </dgm:pt>
    <dgm:pt modelId="{646180A8-3357-4AF0-B92F-5ED756ED7684}" type="pres">
      <dgm:prSet presAssocID="{904D5637-7FBB-439B-A208-88D1077CD7CB}" presName="hierRoot2" presStyleCnt="0">
        <dgm:presLayoutVars>
          <dgm:hierBranch val="init"/>
        </dgm:presLayoutVars>
      </dgm:prSet>
      <dgm:spPr/>
    </dgm:pt>
    <dgm:pt modelId="{DB83B58A-CF12-4D73-A937-3A149C37217E}" type="pres">
      <dgm:prSet presAssocID="{904D5637-7FBB-439B-A208-88D1077CD7CB}" presName="rootComposite" presStyleCnt="0"/>
      <dgm:spPr/>
    </dgm:pt>
    <dgm:pt modelId="{FB35D361-30C2-4E75-97C4-D48D6CC18021}" type="pres">
      <dgm:prSet presAssocID="{904D5637-7FBB-439B-A208-88D1077CD7CB}" presName="rootText" presStyleLbl="node2" presStyleIdx="1" presStyleCnt="8">
        <dgm:presLayoutVars>
          <dgm:chPref val="3"/>
        </dgm:presLayoutVars>
      </dgm:prSet>
      <dgm:spPr/>
    </dgm:pt>
    <dgm:pt modelId="{489F68F8-4AC3-499A-97AA-DD6618B2F458}" type="pres">
      <dgm:prSet presAssocID="{904D5637-7FBB-439B-A208-88D1077CD7CB}" presName="rootConnector" presStyleLbl="node2" presStyleIdx="1" presStyleCnt="8"/>
      <dgm:spPr/>
    </dgm:pt>
    <dgm:pt modelId="{E2BA4B45-5A7F-45CA-A5FC-34AE90374D39}" type="pres">
      <dgm:prSet presAssocID="{904D5637-7FBB-439B-A208-88D1077CD7CB}" presName="hierChild4" presStyleCnt="0"/>
      <dgm:spPr/>
    </dgm:pt>
    <dgm:pt modelId="{5FACB621-0F8C-451A-A521-059B1C2E1D44}" type="pres">
      <dgm:prSet presAssocID="{904D5637-7FBB-439B-A208-88D1077CD7CB}" presName="hierChild5" presStyleCnt="0"/>
      <dgm:spPr/>
    </dgm:pt>
    <dgm:pt modelId="{E2D08DC0-6432-4962-A255-D289A858AFB1}" type="pres">
      <dgm:prSet presAssocID="{5CD941BE-5439-4489-B956-8232A1C0A800}" presName="Name64" presStyleLbl="parChTrans1D2" presStyleIdx="2" presStyleCnt="9"/>
      <dgm:spPr/>
    </dgm:pt>
    <dgm:pt modelId="{79EF3295-B262-4015-A62C-52DBB164C13B}" type="pres">
      <dgm:prSet presAssocID="{CB49EDBE-EC18-4975-877B-50926C4CE1D0}" presName="hierRoot2" presStyleCnt="0">
        <dgm:presLayoutVars>
          <dgm:hierBranch val="init"/>
        </dgm:presLayoutVars>
      </dgm:prSet>
      <dgm:spPr/>
    </dgm:pt>
    <dgm:pt modelId="{9DC1BC55-EE56-48E7-AEA2-D5169DC316AE}" type="pres">
      <dgm:prSet presAssocID="{CB49EDBE-EC18-4975-877B-50926C4CE1D0}" presName="rootComposite" presStyleCnt="0"/>
      <dgm:spPr/>
    </dgm:pt>
    <dgm:pt modelId="{0933D42A-1E2E-42B5-9707-10E25682AE5A}" type="pres">
      <dgm:prSet presAssocID="{CB49EDBE-EC18-4975-877B-50926C4CE1D0}" presName="rootText" presStyleLbl="node2" presStyleIdx="2" presStyleCnt="8">
        <dgm:presLayoutVars>
          <dgm:chPref val="3"/>
        </dgm:presLayoutVars>
      </dgm:prSet>
      <dgm:spPr/>
    </dgm:pt>
    <dgm:pt modelId="{FBDC6AEF-13C9-4DBC-85C2-F6B61658A9F3}" type="pres">
      <dgm:prSet presAssocID="{CB49EDBE-EC18-4975-877B-50926C4CE1D0}" presName="rootConnector" presStyleLbl="node2" presStyleIdx="2" presStyleCnt="8"/>
      <dgm:spPr/>
    </dgm:pt>
    <dgm:pt modelId="{0923EA48-7916-4322-B486-BA76223AC8B4}" type="pres">
      <dgm:prSet presAssocID="{CB49EDBE-EC18-4975-877B-50926C4CE1D0}" presName="hierChild4" presStyleCnt="0"/>
      <dgm:spPr/>
    </dgm:pt>
    <dgm:pt modelId="{E47D6457-A65B-46EA-94CC-161D8A92CBD5}" type="pres">
      <dgm:prSet presAssocID="{CB49EDBE-EC18-4975-877B-50926C4CE1D0}" presName="hierChild5" presStyleCnt="0"/>
      <dgm:spPr/>
    </dgm:pt>
    <dgm:pt modelId="{A614DA54-423A-4C1D-B279-CA55CAD3865D}" type="pres">
      <dgm:prSet presAssocID="{C6C14F72-61BE-47F6-AE22-8E6EECE6F671}" presName="Name64" presStyleLbl="parChTrans1D2" presStyleIdx="3" presStyleCnt="9"/>
      <dgm:spPr/>
    </dgm:pt>
    <dgm:pt modelId="{A284598A-680C-4CD7-94DA-9C5EEA971BE0}" type="pres">
      <dgm:prSet presAssocID="{93E2BF13-365A-4E66-8770-F90B7D5A2C5E}" presName="hierRoot2" presStyleCnt="0">
        <dgm:presLayoutVars>
          <dgm:hierBranch val="init"/>
        </dgm:presLayoutVars>
      </dgm:prSet>
      <dgm:spPr/>
    </dgm:pt>
    <dgm:pt modelId="{F2D25A34-6435-4C54-B122-DEB3FFD94053}" type="pres">
      <dgm:prSet presAssocID="{93E2BF13-365A-4E66-8770-F90B7D5A2C5E}" presName="rootComposite" presStyleCnt="0"/>
      <dgm:spPr/>
    </dgm:pt>
    <dgm:pt modelId="{6401B4BF-F266-41CF-B78C-137901C485D3}" type="pres">
      <dgm:prSet presAssocID="{93E2BF13-365A-4E66-8770-F90B7D5A2C5E}" presName="rootText" presStyleLbl="node2" presStyleIdx="3" presStyleCnt="8">
        <dgm:presLayoutVars>
          <dgm:chPref val="3"/>
        </dgm:presLayoutVars>
      </dgm:prSet>
      <dgm:spPr/>
    </dgm:pt>
    <dgm:pt modelId="{D2474199-9DE7-431F-B0E1-504555061DA5}" type="pres">
      <dgm:prSet presAssocID="{93E2BF13-365A-4E66-8770-F90B7D5A2C5E}" presName="rootConnector" presStyleLbl="node2" presStyleIdx="3" presStyleCnt="8"/>
      <dgm:spPr/>
    </dgm:pt>
    <dgm:pt modelId="{D8653265-CA67-4E9D-9C66-986125A68893}" type="pres">
      <dgm:prSet presAssocID="{93E2BF13-365A-4E66-8770-F90B7D5A2C5E}" presName="hierChild4" presStyleCnt="0"/>
      <dgm:spPr/>
    </dgm:pt>
    <dgm:pt modelId="{833AAA15-AF90-480F-B882-19BFD88F014F}" type="pres">
      <dgm:prSet presAssocID="{93E2BF13-365A-4E66-8770-F90B7D5A2C5E}" presName="hierChild5" presStyleCnt="0"/>
      <dgm:spPr/>
    </dgm:pt>
    <dgm:pt modelId="{815A95BA-A7E1-4B93-AC3E-8B3A1BDEEFBD}" type="pres">
      <dgm:prSet presAssocID="{AC1E3DAB-4204-40E6-A95D-B51265916D34}" presName="Name64" presStyleLbl="parChTrans1D2" presStyleIdx="4" presStyleCnt="9"/>
      <dgm:spPr/>
    </dgm:pt>
    <dgm:pt modelId="{3BF9FE7C-469B-410B-B531-E104D040BF12}" type="pres">
      <dgm:prSet presAssocID="{E9FC95DD-4DED-4A1E-9DD3-2DC27EB5A1C3}" presName="hierRoot2" presStyleCnt="0">
        <dgm:presLayoutVars>
          <dgm:hierBranch val="init"/>
        </dgm:presLayoutVars>
      </dgm:prSet>
      <dgm:spPr/>
    </dgm:pt>
    <dgm:pt modelId="{B8958A31-7B4C-44A6-AA76-963139A06701}" type="pres">
      <dgm:prSet presAssocID="{E9FC95DD-4DED-4A1E-9DD3-2DC27EB5A1C3}" presName="rootComposite" presStyleCnt="0"/>
      <dgm:spPr/>
    </dgm:pt>
    <dgm:pt modelId="{0EFEB198-C024-4B14-9591-DACF5DE07328}" type="pres">
      <dgm:prSet presAssocID="{E9FC95DD-4DED-4A1E-9DD3-2DC27EB5A1C3}" presName="rootText" presStyleLbl="node2" presStyleIdx="4" presStyleCnt="8">
        <dgm:presLayoutVars>
          <dgm:chPref val="3"/>
        </dgm:presLayoutVars>
      </dgm:prSet>
      <dgm:spPr/>
    </dgm:pt>
    <dgm:pt modelId="{D4CC92D6-1A34-45BA-9682-110381E373FE}" type="pres">
      <dgm:prSet presAssocID="{E9FC95DD-4DED-4A1E-9DD3-2DC27EB5A1C3}" presName="rootConnector" presStyleLbl="node2" presStyleIdx="4" presStyleCnt="8"/>
      <dgm:spPr/>
    </dgm:pt>
    <dgm:pt modelId="{47820BF2-A46B-4472-A1C0-AE6FA3E7715F}" type="pres">
      <dgm:prSet presAssocID="{E9FC95DD-4DED-4A1E-9DD3-2DC27EB5A1C3}" presName="hierChild4" presStyleCnt="0"/>
      <dgm:spPr/>
    </dgm:pt>
    <dgm:pt modelId="{16DC8DBA-A0D7-44FF-A087-7B5E9825C93A}" type="pres">
      <dgm:prSet presAssocID="{E9FC95DD-4DED-4A1E-9DD3-2DC27EB5A1C3}" presName="hierChild5" presStyleCnt="0"/>
      <dgm:spPr/>
    </dgm:pt>
    <dgm:pt modelId="{A0FEE57D-B7F8-4AB0-81D4-1D3D464FFDE8}" type="pres">
      <dgm:prSet presAssocID="{9D7CEED3-0842-4711-AD13-4CA9F440901F}" presName="Name64" presStyleLbl="parChTrans1D2" presStyleIdx="5" presStyleCnt="9"/>
      <dgm:spPr/>
    </dgm:pt>
    <dgm:pt modelId="{3C148F09-7A0B-412B-AEF6-1F228F9D2E9F}" type="pres">
      <dgm:prSet presAssocID="{77EBA3A6-DC3F-4DA3-B5D1-FF51F7380561}" presName="hierRoot2" presStyleCnt="0">
        <dgm:presLayoutVars>
          <dgm:hierBranch val="init"/>
        </dgm:presLayoutVars>
      </dgm:prSet>
      <dgm:spPr/>
    </dgm:pt>
    <dgm:pt modelId="{27770B6C-66D0-410D-8F1B-D5523E0B3F6C}" type="pres">
      <dgm:prSet presAssocID="{77EBA3A6-DC3F-4DA3-B5D1-FF51F7380561}" presName="rootComposite" presStyleCnt="0"/>
      <dgm:spPr/>
    </dgm:pt>
    <dgm:pt modelId="{72C30B9C-A23E-430B-9441-126A296630AC}" type="pres">
      <dgm:prSet presAssocID="{77EBA3A6-DC3F-4DA3-B5D1-FF51F7380561}" presName="rootText" presStyleLbl="node2" presStyleIdx="5" presStyleCnt="8">
        <dgm:presLayoutVars>
          <dgm:chPref val="3"/>
        </dgm:presLayoutVars>
      </dgm:prSet>
      <dgm:spPr/>
    </dgm:pt>
    <dgm:pt modelId="{017260A7-66A6-4DDE-ADC7-9DB044EDC6BE}" type="pres">
      <dgm:prSet presAssocID="{77EBA3A6-DC3F-4DA3-B5D1-FF51F7380561}" presName="rootConnector" presStyleLbl="node2" presStyleIdx="5" presStyleCnt="8"/>
      <dgm:spPr/>
    </dgm:pt>
    <dgm:pt modelId="{52DCB469-00EC-4BCA-84DE-FC8B1B1FAB4F}" type="pres">
      <dgm:prSet presAssocID="{77EBA3A6-DC3F-4DA3-B5D1-FF51F7380561}" presName="hierChild4" presStyleCnt="0"/>
      <dgm:spPr/>
    </dgm:pt>
    <dgm:pt modelId="{521AEFBB-7BBE-49FD-96A1-01E7B036598D}" type="pres">
      <dgm:prSet presAssocID="{77EBA3A6-DC3F-4DA3-B5D1-FF51F7380561}" presName="hierChild5" presStyleCnt="0"/>
      <dgm:spPr/>
    </dgm:pt>
    <dgm:pt modelId="{B1679B54-97E2-4C39-BDF8-6DDBC34DA24F}" type="pres">
      <dgm:prSet presAssocID="{DB8B8FAD-72E2-4C75-A05C-D67725611F2D}" presName="Name64" presStyleLbl="parChTrans1D2" presStyleIdx="6" presStyleCnt="9"/>
      <dgm:spPr/>
    </dgm:pt>
    <dgm:pt modelId="{BE0B8370-4805-4AA8-9B04-23BCB0E39321}" type="pres">
      <dgm:prSet presAssocID="{EEB67AD1-9EF5-4157-B305-3972CDE4A9B1}" presName="hierRoot2" presStyleCnt="0">
        <dgm:presLayoutVars>
          <dgm:hierBranch val="init"/>
        </dgm:presLayoutVars>
      </dgm:prSet>
      <dgm:spPr/>
    </dgm:pt>
    <dgm:pt modelId="{78D9147D-D5A8-4A6F-930C-6886D5318160}" type="pres">
      <dgm:prSet presAssocID="{EEB67AD1-9EF5-4157-B305-3972CDE4A9B1}" presName="rootComposite" presStyleCnt="0"/>
      <dgm:spPr/>
    </dgm:pt>
    <dgm:pt modelId="{9247D93C-6B12-4585-BD83-9BAD7A790D44}" type="pres">
      <dgm:prSet presAssocID="{EEB67AD1-9EF5-4157-B305-3972CDE4A9B1}" presName="rootText" presStyleLbl="node2" presStyleIdx="6" presStyleCnt="8">
        <dgm:presLayoutVars>
          <dgm:chPref val="3"/>
        </dgm:presLayoutVars>
      </dgm:prSet>
      <dgm:spPr/>
    </dgm:pt>
    <dgm:pt modelId="{FBC77CE9-6C43-4868-B53F-7FC0475297FA}" type="pres">
      <dgm:prSet presAssocID="{EEB67AD1-9EF5-4157-B305-3972CDE4A9B1}" presName="rootConnector" presStyleLbl="node2" presStyleIdx="6" presStyleCnt="8"/>
      <dgm:spPr/>
    </dgm:pt>
    <dgm:pt modelId="{79040AE6-D3CD-453B-A475-6D3807771255}" type="pres">
      <dgm:prSet presAssocID="{EEB67AD1-9EF5-4157-B305-3972CDE4A9B1}" presName="hierChild4" presStyleCnt="0"/>
      <dgm:spPr/>
    </dgm:pt>
    <dgm:pt modelId="{07C4EE65-F628-4C67-BF0F-1BD93BDAF35D}" type="pres">
      <dgm:prSet presAssocID="{EEB67AD1-9EF5-4157-B305-3972CDE4A9B1}" presName="hierChild5" presStyleCnt="0"/>
      <dgm:spPr/>
    </dgm:pt>
    <dgm:pt modelId="{5F4AB0D4-D6DC-4518-9653-BD98EB1678DF}" type="pres">
      <dgm:prSet presAssocID="{C3E1B2ED-ACED-48AD-B39C-0A666BEC55BE}" presName="Name64" presStyleLbl="parChTrans1D2" presStyleIdx="7" presStyleCnt="9"/>
      <dgm:spPr/>
    </dgm:pt>
    <dgm:pt modelId="{C140299D-3AB9-444F-B248-5376A559BA39}" type="pres">
      <dgm:prSet presAssocID="{34DB9A44-D1F6-4AF5-889B-709370B7E946}" presName="hierRoot2" presStyleCnt="0">
        <dgm:presLayoutVars>
          <dgm:hierBranch val="init"/>
        </dgm:presLayoutVars>
      </dgm:prSet>
      <dgm:spPr/>
    </dgm:pt>
    <dgm:pt modelId="{D4BE0296-F644-4696-A3C0-7AEAFDE1BB7C}" type="pres">
      <dgm:prSet presAssocID="{34DB9A44-D1F6-4AF5-889B-709370B7E946}" presName="rootComposite" presStyleCnt="0"/>
      <dgm:spPr/>
    </dgm:pt>
    <dgm:pt modelId="{4EB115CD-E276-4526-A6F0-28E2FDDBB2D4}" type="pres">
      <dgm:prSet presAssocID="{34DB9A44-D1F6-4AF5-889B-709370B7E946}" presName="rootText" presStyleLbl="node2" presStyleIdx="7" presStyleCnt="8">
        <dgm:presLayoutVars>
          <dgm:chPref val="3"/>
        </dgm:presLayoutVars>
      </dgm:prSet>
      <dgm:spPr/>
    </dgm:pt>
    <dgm:pt modelId="{FF30F1B6-928F-4C4B-A6E5-06C943F8981F}" type="pres">
      <dgm:prSet presAssocID="{34DB9A44-D1F6-4AF5-889B-709370B7E946}" presName="rootConnector" presStyleLbl="node2" presStyleIdx="7" presStyleCnt="8"/>
      <dgm:spPr/>
    </dgm:pt>
    <dgm:pt modelId="{42640F39-24D5-424D-A010-C7433E062E07}" type="pres">
      <dgm:prSet presAssocID="{34DB9A44-D1F6-4AF5-889B-709370B7E946}" presName="hierChild4" presStyleCnt="0"/>
      <dgm:spPr/>
    </dgm:pt>
    <dgm:pt modelId="{5B04E068-E60B-4CCE-A350-A606C0A73512}" type="pres">
      <dgm:prSet presAssocID="{34DB9A44-D1F6-4AF5-889B-709370B7E946}" presName="hierChild5" presStyleCnt="0"/>
      <dgm:spPr/>
    </dgm:pt>
    <dgm:pt modelId="{2729365C-10CF-4262-BE43-87CC1BBF27E8}" type="pres">
      <dgm:prSet presAssocID="{5D7394E2-B84C-406C-A44D-87DB96DB7C4E}" presName="hierChild3" presStyleCnt="0"/>
      <dgm:spPr/>
    </dgm:pt>
    <dgm:pt modelId="{00C9AD2D-B1A7-49F5-9279-9CF6BF977937}" type="pres">
      <dgm:prSet presAssocID="{10C57717-480D-436C-BAB3-5C098BB69264}" presName="Name115" presStyleLbl="parChTrans1D2" presStyleIdx="8" presStyleCnt="9"/>
      <dgm:spPr/>
    </dgm:pt>
    <dgm:pt modelId="{7710106D-F432-4149-8408-B4B7CD070537}" type="pres">
      <dgm:prSet presAssocID="{342A4D1F-7948-4137-96FC-52ABDDF7E974}" presName="hierRoot3" presStyleCnt="0">
        <dgm:presLayoutVars>
          <dgm:hierBranch val="init"/>
        </dgm:presLayoutVars>
      </dgm:prSet>
      <dgm:spPr/>
    </dgm:pt>
    <dgm:pt modelId="{A721D46B-8E42-42D8-A797-DCBB783031D3}" type="pres">
      <dgm:prSet presAssocID="{342A4D1F-7948-4137-96FC-52ABDDF7E974}" presName="rootComposite3" presStyleCnt="0"/>
      <dgm:spPr/>
    </dgm:pt>
    <dgm:pt modelId="{30C2B9D7-E958-4E9C-8EB4-8BE99E138BD4}" type="pres">
      <dgm:prSet presAssocID="{342A4D1F-7948-4137-96FC-52ABDDF7E974}" presName="rootText3" presStyleLbl="asst1" presStyleIdx="0" presStyleCnt="1">
        <dgm:presLayoutVars>
          <dgm:chPref val="3"/>
        </dgm:presLayoutVars>
      </dgm:prSet>
      <dgm:spPr/>
    </dgm:pt>
    <dgm:pt modelId="{99631230-0BC1-4D77-A4DC-C3A6DA00B2C8}" type="pres">
      <dgm:prSet presAssocID="{342A4D1F-7948-4137-96FC-52ABDDF7E974}" presName="rootConnector3" presStyleLbl="asst1" presStyleIdx="0" presStyleCnt="1"/>
      <dgm:spPr/>
    </dgm:pt>
    <dgm:pt modelId="{F3C37D8E-E920-466A-884F-0512CD3CB201}" type="pres">
      <dgm:prSet presAssocID="{342A4D1F-7948-4137-96FC-52ABDDF7E974}" presName="hierChild6" presStyleCnt="0"/>
      <dgm:spPr/>
    </dgm:pt>
    <dgm:pt modelId="{FE7FAD72-E71F-4B84-A624-DFB7B3CB2D5F}" type="pres">
      <dgm:prSet presAssocID="{342A4D1F-7948-4137-96FC-52ABDDF7E974}" presName="hierChild7" presStyleCnt="0"/>
      <dgm:spPr/>
    </dgm:pt>
  </dgm:ptLst>
  <dgm:cxnLst>
    <dgm:cxn modelId="{6D431F01-EF83-4092-943A-E2B69EA1E7FE}" type="presOf" srcId="{AC1E3DAB-4204-40E6-A95D-B51265916D34}" destId="{815A95BA-A7E1-4B93-AC3E-8B3A1BDEEFBD}" srcOrd="0" destOrd="0" presId="urn:microsoft.com/office/officeart/2009/3/layout/HorizontalOrganizationChart"/>
    <dgm:cxn modelId="{CEC5D703-2774-4F3D-A32F-10C7DF8A893D}" srcId="{5D7394E2-B84C-406C-A44D-87DB96DB7C4E}" destId="{342A4D1F-7948-4137-96FC-52ABDDF7E974}" srcOrd="8" destOrd="0" parTransId="{10C57717-480D-436C-BAB3-5C098BB69264}" sibTransId="{9A7CC1A0-79F0-4E04-BED6-4DB4BF44AEC8}"/>
    <dgm:cxn modelId="{76FEA905-AB35-4D89-872E-60004992D3D1}" srcId="{5D7394E2-B84C-406C-A44D-87DB96DB7C4E}" destId="{CB49EDBE-EC18-4975-877B-50926C4CE1D0}" srcOrd="2" destOrd="0" parTransId="{5CD941BE-5439-4489-B956-8232A1C0A800}" sibTransId="{71CBA095-19B8-4328-8E8F-4F06EFF80BB4}"/>
    <dgm:cxn modelId="{15C8C709-E198-4ED8-90B8-6139482171A2}" srcId="{5D7394E2-B84C-406C-A44D-87DB96DB7C4E}" destId="{02421BFA-8836-444B-B172-A999F123858B}" srcOrd="0" destOrd="0" parTransId="{A0452CEC-13E5-42D1-88DB-DC311B5C10C2}" sibTransId="{4D051284-3DB0-4B4C-8F61-107D413573FA}"/>
    <dgm:cxn modelId="{415D8E0D-7B19-4791-B6C9-B1CCD97B65B3}" type="presOf" srcId="{C6C14F72-61BE-47F6-AE22-8E6EECE6F671}" destId="{A614DA54-423A-4C1D-B279-CA55CAD3865D}" srcOrd="0" destOrd="0" presId="urn:microsoft.com/office/officeart/2009/3/layout/HorizontalOrganizationChart"/>
    <dgm:cxn modelId="{D2188D0F-2A02-4963-8C1C-302484ACB62B}" srcId="{5D7394E2-B84C-406C-A44D-87DB96DB7C4E}" destId="{E9FC95DD-4DED-4A1E-9DD3-2DC27EB5A1C3}" srcOrd="4" destOrd="0" parTransId="{AC1E3DAB-4204-40E6-A95D-B51265916D34}" sibTransId="{93886F98-9C1D-4B90-B804-A28EAA3D108B}"/>
    <dgm:cxn modelId="{9FD6E711-5481-4498-A760-E9B2CD9DEAE9}" type="presOf" srcId="{342A4D1F-7948-4137-96FC-52ABDDF7E974}" destId="{99631230-0BC1-4D77-A4DC-C3A6DA00B2C8}" srcOrd="1" destOrd="0" presId="urn:microsoft.com/office/officeart/2009/3/layout/HorizontalOrganizationChart"/>
    <dgm:cxn modelId="{8A1FF417-A24A-4B6B-9E9A-A1522552B818}" type="presOf" srcId="{E9FC95DD-4DED-4A1E-9DD3-2DC27EB5A1C3}" destId="{D4CC92D6-1A34-45BA-9682-110381E373FE}" srcOrd="1" destOrd="0" presId="urn:microsoft.com/office/officeart/2009/3/layout/HorizontalOrganizationChart"/>
    <dgm:cxn modelId="{2538D720-3390-42E5-AAA2-7263767E0E13}" type="presOf" srcId="{C3E1B2ED-ACED-48AD-B39C-0A666BEC55BE}" destId="{5F4AB0D4-D6DC-4518-9653-BD98EB1678DF}" srcOrd="0" destOrd="0" presId="urn:microsoft.com/office/officeart/2009/3/layout/HorizontalOrganizationChart"/>
    <dgm:cxn modelId="{EAE79621-AB3A-4124-839B-88AF7CC05868}" type="presOf" srcId="{DB8B8FAD-72E2-4C75-A05C-D67725611F2D}" destId="{B1679B54-97E2-4C39-BDF8-6DDBC34DA24F}" srcOrd="0" destOrd="0" presId="urn:microsoft.com/office/officeart/2009/3/layout/HorizontalOrganizationChart"/>
    <dgm:cxn modelId="{1B00D122-6CBC-4CD2-853D-93243812CB97}" type="presOf" srcId="{A0452CEC-13E5-42D1-88DB-DC311B5C10C2}" destId="{BDC36281-8A16-43E8-84A0-F0F90BBCC624}" srcOrd="0" destOrd="0" presId="urn:microsoft.com/office/officeart/2009/3/layout/HorizontalOrganizationChart"/>
    <dgm:cxn modelId="{508CA224-2E82-4AB7-8338-C79CE33375D6}" type="presOf" srcId="{02421BFA-8836-444B-B172-A999F123858B}" destId="{FBBD1A30-3AE1-4B60-9426-9A7208B29FD9}" srcOrd="0" destOrd="0" presId="urn:microsoft.com/office/officeart/2009/3/layout/HorizontalOrganizationChart"/>
    <dgm:cxn modelId="{BDDDEA28-726A-4398-BFFB-B8AE18D13511}" type="presOf" srcId="{342A4D1F-7948-4137-96FC-52ABDDF7E974}" destId="{30C2B9D7-E958-4E9C-8EB4-8BE99E138BD4}" srcOrd="0" destOrd="0" presId="urn:microsoft.com/office/officeart/2009/3/layout/HorizontalOrganizationChart"/>
    <dgm:cxn modelId="{8C74B92A-5DCB-4FC5-B00A-8C20E8E388CA}" type="presOf" srcId="{EEB67AD1-9EF5-4157-B305-3972CDE4A9B1}" destId="{9247D93C-6B12-4585-BD83-9BAD7A790D44}" srcOrd="0" destOrd="0" presId="urn:microsoft.com/office/officeart/2009/3/layout/HorizontalOrganizationChart"/>
    <dgm:cxn modelId="{D6FA5B30-F9E0-40A6-A7C4-AF75D6B704D7}" type="presOf" srcId="{E9FC95DD-4DED-4A1E-9DD3-2DC27EB5A1C3}" destId="{0EFEB198-C024-4B14-9591-DACF5DE07328}" srcOrd="0" destOrd="0" presId="urn:microsoft.com/office/officeart/2009/3/layout/HorizontalOrganizationChart"/>
    <dgm:cxn modelId="{42189C36-CA9C-4F1E-A334-D157B93E6CD9}" type="presOf" srcId="{93E2BF13-365A-4E66-8770-F90B7D5A2C5E}" destId="{D2474199-9DE7-431F-B0E1-504555061DA5}" srcOrd="1" destOrd="0" presId="urn:microsoft.com/office/officeart/2009/3/layout/HorizontalOrganizationChart"/>
    <dgm:cxn modelId="{B07E3761-6595-41C2-9150-A44D9AF9CE05}" type="presOf" srcId="{CB49EDBE-EC18-4975-877B-50926C4CE1D0}" destId="{FBDC6AEF-13C9-4DBC-85C2-F6B61658A9F3}" srcOrd="1" destOrd="0" presId="urn:microsoft.com/office/officeart/2009/3/layout/HorizontalOrganizationChart"/>
    <dgm:cxn modelId="{9928CD42-6DFE-424E-A4FA-26B5459E804C}" type="presOf" srcId="{5D7394E2-B84C-406C-A44D-87DB96DB7C4E}" destId="{DCFA8053-5C74-462A-B166-3A1E9E1CC1CA}" srcOrd="1" destOrd="0" presId="urn:microsoft.com/office/officeart/2009/3/layout/HorizontalOrganizationChart"/>
    <dgm:cxn modelId="{51EB824C-107B-4D23-9F87-845323A9D7C3}" type="presOf" srcId="{EEB67AD1-9EF5-4157-B305-3972CDE4A9B1}" destId="{FBC77CE9-6C43-4868-B53F-7FC0475297FA}" srcOrd="1" destOrd="0" presId="urn:microsoft.com/office/officeart/2009/3/layout/HorizontalOrganizationChart"/>
    <dgm:cxn modelId="{FBD4C375-CCD9-4D8B-9985-4A4F97EAB659}" type="presOf" srcId="{7BA45C07-E2C2-4CC2-B510-DA8353F59CB1}" destId="{0E2BE312-1A23-42CC-B71A-60CEDFE24BEA}" srcOrd="0" destOrd="0" presId="urn:microsoft.com/office/officeart/2009/3/layout/HorizontalOrganizationChart"/>
    <dgm:cxn modelId="{2EAEDB7B-732B-4320-843E-ACE82E462604}" type="presOf" srcId="{CB49EDBE-EC18-4975-877B-50926C4CE1D0}" destId="{0933D42A-1E2E-42B5-9707-10E25682AE5A}" srcOrd="0" destOrd="0" presId="urn:microsoft.com/office/officeart/2009/3/layout/HorizontalOrganizationChart"/>
    <dgm:cxn modelId="{553C8A7C-434D-4271-8130-3CF69901CB59}" srcId="{5D7394E2-B84C-406C-A44D-87DB96DB7C4E}" destId="{904D5637-7FBB-439B-A208-88D1077CD7CB}" srcOrd="1" destOrd="0" parTransId="{EFC24F19-EAB7-4FE7-A100-E27E2D65717C}" sibTransId="{147242DB-DDD5-4A28-AFB2-9C15F02FB3A4}"/>
    <dgm:cxn modelId="{1040E07F-A965-4CA5-B32F-9AF026EFA038}" type="presOf" srcId="{5D7394E2-B84C-406C-A44D-87DB96DB7C4E}" destId="{D0F8517A-A1BF-4E37-A2FD-96B3D041213B}" srcOrd="0" destOrd="0" presId="urn:microsoft.com/office/officeart/2009/3/layout/HorizontalOrganizationChart"/>
    <dgm:cxn modelId="{92DB508A-A55C-4D86-9408-B141D7BF4A8D}" type="presOf" srcId="{9D7CEED3-0842-4711-AD13-4CA9F440901F}" destId="{A0FEE57D-B7F8-4AB0-81D4-1D3D464FFDE8}" srcOrd="0" destOrd="0" presId="urn:microsoft.com/office/officeart/2009/3/layout/HorizontalOrganizationChart"/>
    <dgm:cxn modelId="{C06A578C-C885-4D29-8075-B906C9932326}" type="presOf" srcId="{904D5637-7FBB-439B-A208-88D1077CD7CB}" destId="{489F68F8-4AC3-499A-97AA-DD6618B2F458}" srcOrd="1" destOrd="0" presId="urn:microsoft.com/office/officeart/2009/3/layout/HorizontalOrganizationChart"/>
    <dgm:cxn modelId="{1775F19C-57C4-41AB-9111-CAEE5BCBDF5B}" type="presOf" srcId="{77EBA3A6-DC3F-4DA3-B5D1-FF51F7380561}" destId="{017260A7-66A6-4DDE-ADC7-9DB044EDC6BE}" srcOrd="1" destOrd="0" presId="urn:microsoft.com/office/officeart/2009/3/layout/HorizontalOrganizationChart"/>
    <dgm:cxn modelId="{0A70809D-F12B-44BE-B354-A2454E8EA677}" srcId="{5D7394E2-B84C-406C-A44D-87DB96DB7C4E}" destId="{EEB67AD1-9EF5-4157-B305-3972CDE4A9B1}" srcOrd="6" destOrd="0" parTransId="{DB8B8FAD-72E2-4C75-A05C-D67725611F2D}" sibTransId="{70D9C791-9167-4DD8-B066-37FB48801022}"/>
    <dgm:cxn modelId="{2E6ECBA5-2106-4557-99A3-1B9A5FF2CD7D}" type="presOf" srcId="{904D5637-7FBB-439B-A208-88D1077CD7CB}" destId="{FB35D361-30C2-4E75-97C4-D48D6CC18021}" srcOrd="0" destOrd="0" presId="urn:microsoft.com/office/officeart/2009/3/layout/HorizontalOrganizationChart"/>
    <dgm:cxn modelId="{0DBC7BA9-072C-4F61-BA67-25EA3E9736BC}" type="presOf" srcId="{02421BFA-8836-444B-B172-A999F123858B}" destId="{5CC11051-CEF9-4E74-B9A6-4356BBBD25A4}" srcOrd="1" destOrd="0" presId="urn:microsoft.com/office/officeart/2009/3/layout/HorizontalOrganizationChart"/>
    <dgm:cxn modelId="{474623B2-C0ED-4C2E-94A4-1576C852E144}" srcId="{5D7394E2-B84C-406C-A44D-87DB96DB7C4E}" destId="{77EBA3A6-DC3F-4DA3-B5D1-FF51F7380561}" srcOrd="5" destOrd="0" parTransId="{9D7CEED3-0842-4711-AD13-4CA9F440901F}" sibTransId="{091C26AA-C424-4EB8-8FBD-7A5E88D8352F}"/>
    <dgm:cxn modelId="{1B0A1CB9-7B89-4CF5-9DF7-3E4EA2786F1C}" type="presOf" srcId="{93E2BF13-365A-4E66-8770-F90B7D5A2C5E}" destId="{6401B4BF-F266-41CF-B78C-137901C485D3}" srcOrd="0" destOrd="0" presId="urn:microsoft.com/office/officeart/2009/3/layout/HorizontalOrganizationChart"/>
    <dgm:cxn modelId="{E14845B9-36DD-4D4F-BEB1-5167C88EC5B2}" type="presOf" srcId="{10C57717-480D-436C-BAB3-5C098BB69264}" destId="{00C9AD2D-B1A7-49F5-9279-9CF6BF977937}" srcOrd="0" destOrd="0" presId="urn:microsoft.com/office/officeart/2009/3/layout/HorizontalOrganizationChart"/>
    <dgm:cxn modelId="{5A327ABB-28DF-4A4C-942C-A192EA563DF5}" srcId="{5D7394E2-B84C-406C-A44D-87DB96DB7C4E}" destId="{34DB9A44-D1F6-4AF5-889B-709370B7E946}" srcOrd="7" destOrd="0" parTransId="{C3E1B2ED-ACED-48AD-B39C-0A666BEC55BE}" sibTransId="{CA90B03F-5B6E-4DBE-A672-0E45EEEDF55C}"/>
    <dgm:cxn modelId="{61B16FBC-26A6-43C0-8790-2E2464EC361A}" type="presOf" srcId="{34DB9A44-D1F6-4AF5-889B-709370B7E946}" destId="{4EB115CD-E276-4526-A6F0-28E2FDDBB2D4}" srcOrd="0" destOrd="0" presId="urn:microsoft.com/office/officeart/2009/3/layout/HorizontalOrganizationChart"/>
    <dgm:cxn modelId="{C8BA90BE-868C-40D9-BA19-E1A28A9E125B}" type="presOf" srcId="{5CD941BE-5439-4489-B956-8232A1C0A800}" destId="{E2D08DC0-6432-4962-A255-D289A858AFB1}" srcOrd="0" destOrd="0" presId="urn:microsoft.com/office/officeart/2009/3/layout/HorizontalOrganizationChart"/>
    <dgm:cxn modelId="{94ADABC7-1C13-47C7-B5C8-A68561376540}" type="presOf" srcId="{77EBA3A6-DC3F-4DA3-B5D1-FF51F7380561}" destId="{72C30B9C-A23E-430B-9441-126A296630AC}" srcOrd="0" destOrd="0" presId="urn:microsoft.com/office/officeart/2009/3/layout/HorizontalOrganizationChart"/>
    <dgm:cxn modelId="{C70630CF-AD35-4811-AAC2-46CADCA053EC}" srcId="{7BA45C07-E2C2-4CC2-B510-DA8353F59CB1}" destId="{5D7394E2-B84C-406C-A44D-87DB96DB7C4E}" srcOrd="0" destOrd="0" parTransId="{F89D33AB-7485-4B82-96C5-E5687C37EEA8}" sibTransId="{2E0E6CCE-FE08-43B1-86A8-4337CE050DA7}"/>
    <dgm:cxn modelId="{B02B8DE6-163A-43A2-A14C-549C0FB3C948}" srcId="{5D7394E2-B84C-406C-A44D-87DB96DB7C4E}" destId="{93E2BF13-365A-4E66-8770-F90B7D5A2C5E}" srcOrd="3" destOrd="0" parTransId="{C6C14F72-61BE-47F6-AE22-8E6EECE6F671}" sibTransId="{97AAFA05-8045-4AD0-82F8-B95EC5F3EF55}"/>
    <dgm:cxn modelId="{D62BE8E6-CE3E-4BE1-956A-4ABED1B0F80F}" type="presOf" srcId="{34DB9A44-D1F6-4AF5-889B-709370B7E946}" destId="{FF30F1B6-928F-4C4B-A6E5-06C943F8981F}" srcOrd="1" destOrd="0" presId="urn:microsoft.com/office/officeart/2009/3/layout/HorizontalOrganizationChart"/>
    <dgm:cxn modelId="{2ACA9AEB-7AC6-47D9-8C1F-D3979B350BCB}" type="presOf" srcId="{EFC24F19-EAB7-4FE7-A100-E27E2D65717C}" destId="{54F027FF-A853-470A-8EE9-6830CE1077E3}" srcOrd="0" destOrd="0" presId="urn:microsoft.com/office/officeart/2009/3/layout/HorizontalOrganizationChart"/>
    <dgm:cxn modelId="{28CA788D-C192-489C-BDB5-7CFF7B7314AC}" type="presParOf" srcId="{0E2BE312-1A23-42CC-B71A-60CEDFE24BEA}" destId="{944F24EF-ED29-4672-B606-0E0100E59D8B}" srcOrd="0" destOrd="0" presId="urn:microsoft.com/office/officeart/2009/3/layout/HorizontalOrganizationChart"/>
    <dgm:cxn modelId="{E7700506-15CC-4B43-9DC1-88A429AC61C0}" type="presParOf" srcId="{944F24EF-ED29-4672-B606-0E0100E59D8B}" destId="{EB6A6543-C4B8-4546-AAE2-843858452FB3}" srcOrd="0" destOrd="0" presId="urn:microsoft.com/office/officeart/2009/3/layout/HorizontalOrganizationChart"/>
    <dgm:cxn modelId="{2213B1E1-9A7E-4D24-B025-E15E25B27207}" type="presParOf" srcId="{EB6A6543-C4B8-4546-AAE2-843858452FB3}" destId="{D0F8517A-A1BF-4E37-A2FD-96B3D041213B}" srcOrd="0" destOrd="0" presId="urn:microsoft.com/office/officeart/2009/3/layout/HorizontalOrganizationChart"/>
    <dgm:cxn modelId="{EF9F2913-59D8-498A-BBF4-FFAC299AA897}" type="presParOf" srcId="{EB6A6543-C4B8-4546-AAE2-843858452FB3}" destId="{DCFA8053-5C74-462A-B166-3A1E9E1CC1CA}" srcOrd="1" destOrd="0" presId="urn:microsoft.com/office/officeart/2009/3/layout/HorizontalOrganizationChart"/>
    <dgm:cxn modelId="{A39309C4-30FB-4B23-8E48-C877ADC0D649}" type="presParOf" srcId="{944F24EF-ED29-4672-B606-0E0100E59D8B}" destId="{EE0A1316-0535-4773-BEAB-105D228FD2BF}" srcOrd="1" destOrd="0" presId="urn:microsoft.com/office/officeart/2009/3/layout/HorizontalOrganizationChart"/>
    <dgm:cxn modelId="{68E734D9-E44F-4019-976A-F0C57840C469}" type="presParOf" srcId="{EE0A1316-0535-4773-BEAB-105D228FD2BF}" destId="{BDC36281-8A16-43E8-84A0-F0F90BBCC624}" srcOrd="0" destOrd="0" presId="urn:microsoft.com/office/officeart/2009/3/layout/HorizontalOrganizationChart"/>
    <dgm:cxn modelId="{352364EC-B4E1-4291-BE11-E93D2CE2F7C8}" type="presParOf" srcId="{EE0A1316-0535-4773-BEAB-105D228FD2BF}" destId="{FE2EA811-6E6E-4F46-B9FB-DF42BF533D27}" srcOrd="1" destOrd="0" presId="urn:microsoft.com/office/officeart/2009/3/layout/HorizontalOrganizationChart"/>
    <dgm:cxn modelId="{AD9D9EEF-CC4C-4329-BD7B-235D0B4E77F3}" type="presParOf" srcId="{FE2EA811-6E6E-4F46-B9FB-DF42BF533D27}" destId="{490B39CB-1DB1-4BB2-A769-205BD5A33B6B}" srcOrd="0" destOrd="0" presId="urn:microsoft.com/office/officeart/2009/3/layout/HorizontalOrganizationChart"/>
    <dgm:cxn modelId="{FBDAA5A3-99DD-4B6D-BFB8-A7D769C0EC6C}" type="presParOf" srcId="{490B39CB-1DB1-4BB2-A769-205BD5A33B6B}" destId="{FBBD1A30-3AE1-4B60-9426-9A7208B29FD9}" srcOrd="0" destOrd="0" presId="urn:microsoft.com/office/officeart/2009/3/layout/HorizontalOrganizationChart"/>
    <dgm:cxn modelId="{895BCE6D-A894-4724-A3DD-A194EB0C2675}" type="presParOf" srcId="{490B39CB-1DB1-4BB2-A769-205BD5A33B6B}" destId="{5CC11051-CEF9-4E74-B9A6-4356BBBD25A4}" srcOrd="1" destOrd="0" presId="urn:microsoft.com/office/officeart/2009/3/layout/HorizontalOrganizationChart"/>
    <dgm:cxn modelId="{6487E0E0-902A-48A4-B057-9F3206B5C88A}" type="presParOf" srcId="{FE2EA811-6E6E-4F46-B9FB-DF42BF533D27}" destId="{721A033C-0FF1-4F94-A938-72BFB90A1595}" srcOrd="1" destOrd="0" presId="urn:microsoft.com/office/officeart/2009/3/layout/HorizontalOrganizationChart"/>
    <dgm:cxn modelId="{A6A51F66-88D3-4944-BCD6-332E8FD2E9A7}" type="presParOf" srcId="{FE2EA811-6E6E-4F46-B9FB-DF42BF533D27}" destId="{DAAD6530-52E5-4B62-86CA-74D6CFBBA953}" srcOrd="2" destOrd="0" presId="urn:microsoft.com/office/officeart/2009/3/layout/HorizontalOrganizationChart"/>
    <dgm:cxn modelId="{EC076401-0F9E-4297-9BA2-216C49AC0E93}" type="presParOf" srcId="{EE0A1316-0535-4773-BEAB-105D228FD2BF}" destId="{54F027FF-A853-470A-8EE9-6830CE1077E3}" srcOrd="2" destOrd="0" presId="urn:microsoft.com/office/officeart/2009/3/layout/HorizontalOrganizationChart"/>
    <dgm:cxn modelId="{6BCF6688-F8BE-4658-91A7-F62DCAC73717}" type="presParOf" srcId="{EE0A1316-0535-4773-BEAB-105D228FD2BF}" destId="{646180A8-3357-4AF0-B92F-5ED756ED7684}" srcOrd="3" destOrd="0" presId="urn:microsoft.com/office/officeart/2009/3/layout/HorizontalOrganizationChart"/>
    <dgm:cxn modelId="{5DC342D6-F244-490F-8D0D-6261D409683F}" type="presParOf" srcId="{646180A8-3357-4AF0-B92F-5ED756ED7684}" destId="{DB83B58A-CF12-4D73-A937-3A149C37217E}" srcOrd="0" destOrd="0" presId="urn:microsoft.com/office/officeart/2009/3/layout/HorizontalOrganizationChart"/>
    <dgm:cxn modelId="{0476628A-6244-44F4-A522-5BE444003641}" type="presParOf" srcId="{DB83B58A-CF12-4D73-A937-3A149C37217E}" destId="{FB35D361-30C2-4E75-97C4-D48D6CC18021}" srcOrd="0" destOrd="0" presId="urn:microsoft.com/office/officeart/2009/3/layout/HorizontalOrganizationChart"/>
    <dgm:cxn modelId="{258D9EF1-F40A-45AA-9BBF-9275F37709F0}" type="presParOf" srcId="{DB83B58A-CF12-4D73-A937-3A149C37217E}" destId="{489F68F8-4AC3-499A-97AA-DD6618B2F458}" srcOrd="1" destOrd="0" presId="urn:microsoft.com/office/officeart/2009/3/layout/HorizontalOrganizationChart"/>
    <dgm:cxn modelId="{73D12D80-C578-4E00-80D2-DC60376D31AB}" type="presParOf" srcId="{646180A8-3357-4AF0-B92F-5ED756ED7684}" destId="{E2BA4B45-5A7F-45CA-A5FC-34AE90374D39}" srcOrd="1" destOrd="0" presId="urn:microsoft.com/office/officeart/2009/3/layout/HorizontalOrganizationChart"/>
    <dgm:cxn modelId="{F61874BB-5614-44C2-9CDB-9920DEB40787}" type="presParOf" srcId="{646180A8-3357-4AF0-B92F-5ED756ED7684}" destId="{5FACB621-0F8C-451A-A521-059B1C2E1D44}" srcOrd="2" destOrd="0" presId="urn:microsoft.com/office/officeart/2009/3/layout/HorizontalOrganizationChart"/>
    <dgm:cxn modelId="{DD5D1E52-72EA-4C0D-BF37-21A8920C95AD}" type="presParOf" srcId="{EE0A1316-0535-4773-BEAB-105D228FD2BF}" destId="{E2D08DC0-6432-4962-A255-D289A858AFB1}" srcOrd="4" destOrd="0" presId="urn:microsoft.com/office/officeart/2009/3/layout/HorizontalOrganizationChart"/>
    <dgm:cxn modelId="{A6368C5C-D647-47AA-B717-F37202D1673C}" type="presParOf" srcId="{EE0A1316-0535-4773-BEAB-105D228FD2BF}" destId="{79EF3295-B262-4015-A62C-52DBB164C13B}" srcOrd="5" destOrd="0" presId="urn:microsoft.com/office/officeart/2009/3/layout/HorizontalOrganizationChart"/>
    <dgm:cxn modelId="{FEC2AC90-67A1-470C-9065-F39CA12298DD}" type="presParOf" srcId="{79EF3295-B262-4015-A62C-52DBB164C13B}" destId="{9DC1BC55-EE56-48E7-AEA2-D5169DC316AE}" srcOrd="0" destOrd="0" presId="urn:microsoft.com/office/officeart/2009/3/layout/HorizontalOrganizationChart"/>
    <dgm:cxn modelId="{CEBE771D-3E97-4636-9DE4-4695F41EC0E6}" type="presParOf" srcId="{9DC1BC55-EE56-48E7-AEA2-D5169DC316AE}" destId="{0933D42A-1E2E-42B5-9707-10E25682AE5A}" srcOrd="0" destOrd="0" presId="urn:microsoft.com/office/officeart/2009/3/layout/HorizontalOrganizationChart"/>
    <dgm:cxn modelId="{20FE6DB9-B8F5-4AB3-83ED-515B40C20820}" type="presParOf" srcId="{9DC1BC55-EE56-48E7-AEA2-D5169DC316AE}" destId="{FBDC6AEF-13C9-4DBC-85C2-F6B61658A9F3}" srcOrd="1" destOrd="0" presId="urn:microsoft.com/office/officeart/2009/3/layout/HorizontalOrganizationChart"/>
    <dgm:cxn modelId="{E85766FC-6A94-4E3C-B7BC-C8F45B3922FA}" type="presParOf" srcId="{79EF3295-B262-4015-A62C-52DBB164C13B}" destId="{0923EA48-7916-4322-B486-BA76223AC8B4}" srcOrd="1" destOrd="0" presId="urn:microsoft.com/office/officeart/2009/3/layout/HorizontalOrganizationChart"/>
    <dgm:cxn modelId="{0A892541-5D44-46A2-98DA-24BBFE073928}" type="presParOf" srcId="{79EF3295-B262-4015-A62C-52DBB164C13B}" destId="{E47D6457-A65B-46EA-94CC-161D8A92CBD5}" srcOrd="2" destOrd="0" presId="urn:microsoft.com/office/officeart/2009/3/layout/HorizontalOrganizationChart"/>
    <dgm:cxn modelId="{830DC69A-76D4-4EF4-8B46-E52876C9C003}" type="presParOf" srcId="{EE0A1316-0535-4773-BEAB-105D228FD2BF}" destId="{A614DA54-423A-4C1D-B279-CA55CAD3865D}" srcOrd="6" destOrd="0" presId="urn:microsoft.com/office/officeart/2009/3/layout/HorizontalOrganizationChart"/>
    <dgm:cxn modelId="{8FEE34C1-CA5F-4B5A-8B06-C89217D1B196}" type="presParOf" srcId="{EE0A1316-0535-4773-BEAB-105D228FD2BF}" destId="{A284598A-680C-4CD7-94DA-9C5EEA971BE0}" srcOrd="7" destOrd="0" presId="urn:microsoft.com/office/officeart/2009/3/layout/HorizontalOrganizationChart"/>
    <dgm:cxn modelId="{F6310793-2089-4323-AD25-9F7DDCEF59FE}" type="presParOf" srcId="{A284598A-680C-4CD7-94DA-9C5EEA971BE0}" destId="{F2D25A34-6435-4C54-B122-DEB3FFD94053}" srcOrd="0" destOrd="0" presId="urn:microsoft.com/office/officeart/2009/3/layout/HorizontalOrganizationChart"/>
    <dgm:cxn modelId="{1A83B7BF-66C2-43D4-83CE-46FBFD98EF50}" type="presParOf" srcId="{F2D25A34-6435-4C54-B122-DEB3FFD94053}" destId="{6401B4BF-F266-41CF-B78C-137901C485D3}" srcOrd="0" destOrd="0" presId="urn:microsoft.com/office/officeart/2009/3/layout/HorizontalOrganizationChart"/>
    <dgm:cxn modelId="{421A444F-51AB-4B58-9452-64DEDD14B7AA}" type="presParOf" srcId="{F2D25A34-6435-4C54-B122-DEB3FFD94053}" destId="{D2474199-9DE7-431F-B0E1-504555061DA5}" srcOrd="1" destOrd="0" presId="urn:microsoft.com/office/officeart/2009/3/layout/HorizontalOrganizationChart"/>
    <dgm:cxn modelId="{7C1D7E47-0CC3-4498-AC4A-8D8DC0C19747}" type="presParOf" srcId="{A284598A-680C-4CD7-94DA-9C5EEA971BE0}" destId="{D8653265-CA67-4E9D-9C66-986125A68893}" srcOrd="1" destOrd="0" presId="urn:microsoft.com/office/officeart/2009/3/layout/HorizontalOrganizationChart"/>
    <dgm:cxn modelId="{E1891D6C-3AA8-49CC-97E6-3C5BEC165F50}" type="presParOf" srcId="{A284598A-680C-4CD7-94DA-9C5EEA971BE0}" destId="{833AAA15-AF90-480F-B882-19BFD88F014F}" srcOrd="2" destOrd="0" presId="urn:microsoft.com/office/officeart/2009/3/layout/HorizontalOrganizationChart"/>
    <dgm:cxn modelId="{AA95B04C-2F77-4B33-9FB0-53682CDA57DB}" type="presParOf" srcId="{EE0A1316-0535-4773-BEAB-105D228FD2BF}" destId="{815A95BA-A7E1-4B93-AC3E-8B3A1BDEEFBD}" srcOrd="8" destOrd="0" presId="urn:microsoft.com/office/officeart/2009/3/layout/HorizontalOrganizationChart"/>
    <dgm:cxn modelId="{2D847873-7267-41D4-B379-C0F42AD1EA66}" type="presParOf" srcId="{EE0A1316-0535-4773-BEAB-105D228FD2BF}" destId="{3BF9FE7C-469B-410B-B531-E104D040BF12}" srcOrd="9" destOrd="0" presId="urn:microsoft.com/office/officeart/2009/3/layout/HorizontalOrganizationChart"/>
    <dgm:cxn modelId="{8AB73B00-D129-4F31-B6F9-7D363439B8DE}" type="presParOf" srcId="{3BF9FE7C-469B-410B-B531-E104D040BF12}" destId="{B8958A31-7B4C-44A6-AA76-963139A06701}" srcOrd="0" destOrd="0" presId="urn:microsoft.com/office/officeart/2009/3/layout/HorizontalOrganizationChart"/>
    <dgm:cxn modelId="{15F0DDCC-D0F8-4556-B62B-86D4EDC42111}" type="presParOf" srcId="{B8958A31-7B4C-44A6-AA76-963139A06701}" destId="{0EFEB198-C024-4B14-9591-DACF5DE07328}" srcOrd="0" destOrd="0" presId="urn:microsoft.com/office/officeart/2009/3/layout/HorizontalOrganizationChart"/>
    <dgm:cxn modelId="{03D9B2EE-D41E-4DEC-8F93-70656BDBBED6}" type="presParOf" srcId="{B8958A31-7B4C-44A6-AA76-963139A06701}" destId="{D4CC92D6-1A34-45BA-9682-110381E373FE}" srcOrd="1" destOrd="0" presId="urn:microsoft.com/office/officeart/2009/3/layout/HorizontalOrganizationChart"/>
    <dgm:cxn modelId="{DB98FA13-DFFC-49BE-B2C9-746A2802E9C5}" type="presParOf" srcId="{3BF9FE7C-469B-410B-B531-E104D040BF12}" destId="{47820BF2-A46B-4472-A1C0-AE6FA3E7715F}" srcOrd="1" destOrd="0" presId="urn:microsoft.com/office/officeart/2009/3/layout/HorizontalOrganizationChart"/>
    <dgm:cxn modelId="{AE976723-F7A2-44AD-A130-C919A7A6A69C}" type="presParOf" srcId="{3BF9FE7C-469B-410B-B531-E104D040BF12}" destId="{16DC8DBA-A0D7-44FF-A087-7B5E9825C93A}" srcOrd="2" destOrd="0" presId="urn:microsoft.com/office/officeart/2009/3/layout/HorizontalOrganizationChart"/>
    <dgm:cxn modelId="{CE13E49D-63D5-4E94-91A0-888D9F5D423E}" type="presParOf" srcId="{EE0A1316-0535-4773-BEAB-105D228FD2BF}" destId="{A0FEE57D-B7F8-4AB0-81D4-1D3D464FFDE8}" srcOrd="10" destOrd="0" presId="urn:microsoft.com/office/officeart/2009/3/layout/HorizontalOrganizationChart"/>
    <dgm:cxn modelId="{FA460CBB-7C0A-40C6-AFC5-2E4380C33969}" type="presParOf" srcId="{EE0A1316-0535-4773-BEAB-105D228FD2BF}" destId="{3C148F09-7A0B-412B-AEF6-1F228F9D2E9F}" srcOrd="11" destOrd="0" presId="urn:microsoft.com/office/officeart/2009/3/layout/HorizontalOrganizationChart"/>
    <dgm:cxn modelId="{D64D87D3-919C-457F-B293-D7A1A71736D7}" type="presParOf" srcId="{3C148F09-7A0B-412B-AEF6-1F228F9D2E9F}" destId="{27770B6C-66D0-410D-8F1B-D5523E0B3F6C}" srcOrd="0" destOrd="0" presId="urn:microsoft.com/office/officeart/2009/3/layout/HorizontalOrganizationChart"/>
    <dgm:cxn modelId="{54B9A4F7-FA79-4B19-953E-4864DE12FD7B}" type="presParOf" srcId="{27770B6C-66D0-410D-8F1B-D5523E0B3F6C}" destId="{72C30B9C-A23E-430B-9441-126A296630AC}" srcOrd="0" destOrd="0" presId="urn:microsoft.com/office/officeart/2009/3/layout/HorizontalOrganizationChart"/>
    <dgm:cxn modelId="{AB12DBCF-4946-4DF1-B5C5-FC720C19625E}" type="presParOf" srcId="{27770B6C-66D0-410D-8F1B-D5523E0B3F6C}" destId="{017260A7-66A6-4DDE-ADC7-9DB044EDC6BE}" srcOrd="1" destOrd="0" presId="urn:microsoft.com/office/officeart/2009/3/layout/HorizontalOrganizationChart"/>
    <dgm:cxn modelId="{152CFFD9-DF52-4EB3-9704-3AFBEC28FBD4}" type="presParOf" srcId="{3C148F09-7A0B-412B-AEF6-1F228F9D2E9F}" destId="{52DCB469-00EC-4BCA-84DE-FC8B1B1FAB4F}" srcOrd="1" destOrd="0" presId="urn:microsoft.com/office/officeart/2009/3/layout/HorizontalOrganizationChart"/>
    <dgm:cxn modelId="{794A3F4A-1E53-4605-9CBD-031B26DFB14E}" type="presParOf" srcId="{3C148F09-7A0B-412B-AEF6-1F228F9D2E9F}" destId="{521AEFBB-7BBE-49FD-96A1-01E7B036598D}" srcOrd="2" destOrd="0" presId="urn:microsoft.com/office/officeart/2009/3/layout/HorizontalOrganizationChart"/>
    <dgm:cxn modelId="{1A6F73B2-B820-4848-99FD-60882B60B08E}" type="presParOf" srcId="{EE0A1316-0535-4773-BEAB-105D228FD2BF}" destId="{B1679B54-97E2-4C39-BDF8-6DDBC34DA24F}" srcOrd="12" destOrd="0" presId="urn:microsoft.com/office/officeart/2009/3/layout/HorizontalOrganizationChart"/>
    <dgm:cxn modelId="{413AB533-0700-4E92-AF0C-AA516E878C78}" type="presParOf" srcId="{EE0A1316-0535-4773-BEAB-105D228FD2BF}" destId="{BE0B8370-4805-4AA8-9B04-23BCB0E39321}" srcOrd="13" destOrd="0" presId="urn:microsoft.com/office/officeart/2009/3/layout/HorizontalOrganizationChart"/>
    <dgm:cxn modelId="{5AF0C5D6-283D-428C-A939-46F7F7C9F195}" type="presParOf" srcId="{BE0B8370-4805-4AA8-9B04-23BCB0E39321}" destId="{78D9147D-D5A8-4A6F-930C-6886D5318160}" srcOrd="0" destOrd="0" presId="urn:microsoft.com/office/officeart/2009/3/layout/HorizontalOrganizationChart"/>
    <dgm:cxn modelId="{D700AC69-3CFB-4751-A60D-E79B18A6A896}" type="presParOf" srcId="{78D9147D-D5A8-4A6F-930C-6886D5318160}" destId="{9247D93C-6B12-4585-BD83-9BAD7A790D44}" srcOrd="0" destOrd="0" presId="urn:microsoft.com/office/officeart/2009/3/layout/HorizontalOrganizationChart"/>
    <dgm:cxn modelId="{37FB2827-23E4-4D5D-BD80-F364C39A786D}" type="presParOf" srcId="{78D9147D-D5A8-4A6F-930C-6886D5318160}" destId="{FBC77CE9-6C43-4868-B53F-7FC0475297FA}" srcOrd="1" destOrd="0" presId="urn:microsoft.com/office/officeart/2009/3/layout/HorizontalOrganizationChart"/>
    <dgm:cxn modelId="{A4AEB181-4EEA-49EC-96EE-875BB106AD5A}" type="presParOf" srcId="{BE0B8370-4805-4AA8-9B04-23BCB0E39321}" destId="{79040AE6-D3CD-453B-A475-6D3807771255}" srcOrd="1" destOrd="0" presId="urn:microsoft.com/office/officeart/2009/3/layout/HorizontalOrganizationChart"/>
    <dgm:cxn modelId="{0A782709-C8AE-4D09-A82B-65222DDDBD6E}" type="presParOf" srcId="{BE0B8370-4805-4AA8-9B04-23BCB0E39321}" destId="{07C4EE65-F628-4C67-BF0F-1BD93BDAF35D}" srcOrd="2" destOrd="0" presId="urn:microsoft.com/office/officeart/2009/3/layout/HorizontalOrganizationChart"/>
    <dgm:cxn modelId="{C43AF018-4879-4016-9190-098069669B92}" type="presParOf" srcId="{EE0A1316-0535-4773-BEAB-105D228FD2BF}" destId="{5F4AB0D4-D6DC-4518-9653-BD98EB1678DF}" srcOrd="14" destOrd="0" presId="urn:microsoft.com/office/officeart/2009/3/layout/HorizontalOrganizationChart"/>
    <dgm:cxn modelId="{E93BF3B3-34BB-4C8B-B55E-7E6E7933B6EC}" type="presParOf" srcId="{EE0A1316-0535-4773-BEAB-105D228FD2BF}" destId="{C140299D-3AB9-444F-B248-5376A559BA39}" srcOrd="15" destOrd="0" presId="urn:microsoft.com/office/officeart/2009/3/layout/HorizontalOrganizationChart"/>
    <dgm:cxn modelId="{39394C66-4426-40EC-B74A-094710F14984}" type="presParOf" srcId="{C140299D-3AB9-444F-B248-5376A559BA39}" destId="{D4BE0296-F644-4696-A3C0-7AEAFDE1BB7C}" srcOrd="0" destOrd="0" presId="urn:microsoft.com/office/officeart/2009/3/layout/HorizontalOrganizationChart"/>
    <dgm:cxn modelId="{A2027006-C98C-4EAB-9AA5-1656FA79B2E3}" type="presParOf" srcId="{D4BE0296-F644-4696-A3C0-7AEAFDE1BB7C}" destId="{4EB115CD-E276-4526-A6F0-28E2FDDBB2D4}" srcOrd="0" destOrd="0" presId="urn:microsoft.com/office/officeart/2009/3/layout/HorizontalOrganizationChart"/>
    <dgm:cxn modelId="{640B98CD-1B6C-41CC-AC73-85D9CBA84149}" type="presParOf" srcId="{D4BE0296-F644-4696-A3C0-7AEAFDE1BB7C}" destId="{FF30F1B6-928F-4C4B-A6E5-06C943F8981F}" srcOrd="1" destOrd="0" presId="urn:microsoft.com/office/officeart/2009/3/layout/HorizontalOrganizationChart"/>
    <dgm:cxn modelId="{CE1BE3E9-F6B8-42A1-BEC5-2BCFD6CDC42F}" type="presParOf" srcId="{C140299D-3AB9-444F-B248-5376A559BA39}" destId="{42640F39-24D5-424D-A010-C7433E062E07}" srcOrd="1" destOrd="0" presId="urn:microsoft.com/office/officeart/2009/3/layout/HorizontalOrganizationChart"/>
    <dgm:cxn modelId="{529FED87-2809-48CE-9743-27EC0E5A69F9}" type="presParOf" srcId="{C140299D-3AB9-444F-B248-5376A559BA39}" destId="{5B04E068-E60B-4CCE-A350-A606C0A73512}" srcOrd="2" destOrd="0" presId="urn:microsoft.com/office/officeart/2009/3/layout/HorizontalOrganizationChart"/>
    <dgm:cxn modelId="{DAB3E4DE-35F8-43CB-B01A-5FAD5691F6AB}" type="presParOf" srcId="{944F24EF-ED29-4672-B606-0E0100E59D8B}" destId="{2729365C-10CF-4262-BE43-87CC1BBF27E8}" srcOrd="2" destOrd="0" presId="urn:microsoft.com/office/officeart/2009/3/layout/HorizontalOrganizationChart"/>
    <dgm:cxn modelId="{B983A57A-C2FC-47D9-8CBE-349D182A5651}" type="presParOf" srcId="{2729365C-10CF-4262-BE43-87CC1BBF27E8}" destId="{00C9AD2D-B1A7-49F5-9279-9CF6BF977937}" srcOrd="0" destOrd="0" presId="urn:microsoft.com/office/officeart/2009/3/layout/HorizontalOrganizationChart"/>
    <dgm:cxn modelId="{90A8C560-EFFC-4D29-A376-985BC81888CB}" type="presParOf" srcId="{2729365C-10CF-4262-BE43-87CC1BBF27E8}" destId="{7710106D-F432-4149-8408-B4B7CD070537}" srcOrd="1" destOrd="0" presId="urn:microsoft.com/office/officeart/2009/3/layout/HorizontalOrganizationChart"/>
    <dgm:cxn modelId="{63EAD40E-E12B-4F48-B9E4-B9E4DE0C05DC}" type="presParOf" srcId="{7710106D-F432-4149-8408-B4B7CD070537}" destId="{A721D46B-8E42-42D8-A797-DCBB783031D3}" srcOrd="0" destOrd="0" presId="urn:microsoft.com/office/officeart/2009/3/layout/HorizontalOrganizationChart"/>
    <dgm:cxn modelId="{5E4DB06A-1827-4F37-B1B3-69C600E5CE01}" type="presParOf" srcId="{A721D46B-8E42-42D8-A797-DCBB783031D3}" destId="{30C2B9D7-E958-4E9C-8EB4-8BE99E138BD4}" srcOrd="0" destOrd="0" presId="urn:microsoft.com/office/officeart/2009/3/layout/HorizontalOrganizationChart"/>
    <dgm:cxn modelId="{ED0BF165-CDAF-4C1D-9EC5-7A420625DA15}" type="presParOf" srcId="{A721D46B-8E42-42D8-A797-DCBB783031D3}" destId="{99631230-0BC1-4D77-A4DC-C3A6DA00B2C8}" srcOrd="1" destOrd="0" presId="urn:microsoft.com/office/officeart/2009/3/layout/HorizontalOrganizationChart"/>
    <dgm:cxn modelId="{1EDEECA5-9A67-44D0-AE32-8F7FFCEF0439}" type="presParOf" srcId="{7710106D-F432-4149-8408-B4B7CD070537}" destId="{F3C37D8E-E920-466A-884F-0512CD3CB201}" srcOrd="1" destOrd="0" presId="urn:microsoft.com/office/officeart/2009/3/layout/HorizontalOrganizationChart"/>
    <dgm:cxn modelId="{354AFB35-35A3-4E9A-93D9-BC6083BB9653}" type="presParOf" srcId="{7710106D-F432-4149-8408-B4B7CD070537}" destId="{FE7FAD72-E71F-4B84-A624-DFB7B3CB2D5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81CCB-0EEE-4C70-BA7E-0342C9A675FA}">
      <dsp:nvSpPr>
        <dsp:cNvPr id="0" name=""/>
        <dsp:cNvSpPr/>
      </dsp:nvSpPr>
      <dsp:spPr>
        <a:xfrm>
          <a:off x="1517056" y="670350"/>
          <a:ext cx="4476875" cy="447687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A826B-B633-4FCE-B0C3-9902F9745C68}">
      <dsp:nvSpPr>
        <dsp:cNvPr id="0" name=""/>
        <dsp:cNvSpPr/>
      </dsp:nvSpPr>
      <dsp:spPr>
        <a:xfrm>
          <a:off x="1517056" y="670350"/>
          <a:ext cx="4476875" cy="447687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776E6-D8A1-4BA5-B34D-36FD3971A7DE}">
      <dsp:nvSpPr>
        <dsp:cNvPr id="0" name=""/>
        <dsp:cNvSpPr/>
      </dsp:nvSpPr>
      <dsp:spPr>
        <a:xfrm>
          <a:off x="1517056" y="670350"/>
          <a:ext cx="4476875" cy="4476875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64BB9-E7BF-4681-BDD4-318BC0D9231F}">
      <dsp:nvSpPr>
        <dsp:cNvPr id="0" name=""/>
        <dsp:cNvSpPr/>
      </dsp:nvSpPr>
      <dsp:spPr>
        <a:xfrm>
          <a:off x="1517056" y="670350"/>
          <a:ext cx="4476875" cy="4476875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504D8-EFC2-4EE7-AB15-E2FC57A37249}">
      <dsp:nvSpPr>
        <dsp:cNvPr id="0" name=""/>
        <dsp:cNvSpPr/>
      </dsp:nvSpPr>
      <dsp:spPr>
        <a:xfrm>
          <a:off x="2724933" y="1878227"/>
          <a:ext cx="2061120" cy="2061120"/>
        </a:xfrm>
        <a:prstGeom prst="ellipse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Human Settlements Development Bank</a:t>
          </a:r>
        </a:p>
      </dsp:txBody>
      <dsp:txXfrm>
        <a:off x="3026777" y="2180071"/>
        <a:ext cx="1457432" cy="1457432"/>
      </dsp:txXfrm>
    </dsp:sp>
    <dsp:sp modelId="{74C44C2E-C4D1-4FE8-BD18-1D07C138D13E}">
      <dsp:nvSpPr>
        <dsp:cNvPr id="0" name=""/>
        <dsp:cNvSpPr/>
      </dsp:nvSpPr>
      <dsp:spPr>
        <a:xfrm>
          <a:off x="3034101" y="898"/>
          <a:ext cx="1442784" cy="1442784"/>
        </a:xfrm>
        <a:prstGeom prst="ellipse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" panose="020B0604020202020204" pitchFamily="34" charset="0"/>
              <a:ea typeface="Times New Roman" panose="02020603050405020304" pitchFamily="18" charset="0"/>
            </a:rPr>
            <a:t>Serves as a catalyst for change in the human settlements funding and financing role (redefinition)</a:t>
          </a:r>
          <a:endParaRPr lang="en-GB" sz="1100" b="1" kern="1200" dirty="0"/>
        </a:p>
      </dsp:txBody>
      <dsp:txXfrm>
        <a:off x="3245392" y="212189"/>
        <a:ext cx="1020202" cy="1020202"/>
      </dsp:txXfrm>
    </dsp:sp>
    <dsp:sp modelId="{3CE6999D-FF7B-4B92-89E7-3A6189D9D2E9}">
      <dsp:nvSpPr>
        <dsp:cNvPr id="0" name=""/>
        <dsp:cNvSpPr/>
      </dsp:nvSpPr>
      <dsp:spPr>
        <a:xfrm>
          <a:off x="5220599" y="2187395"/>
          <a:ext cx="1442784" cy="1442784"/>
        </a:xfrm>
        <a:prstGeom prst="ellipse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" panose="020B0604020202020204" pitchFamily="34" charset="0"/>
              <a:ea typeface="Times New Roman" panose="02020603050405020304" pitchFamily="18" charset="0"/>
            </a:rPr>
            <a:t>Additionality: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" panose="020B0604020202020204" pitchFamily="34" charset="0"/>
              <a:ea typeface="Times New Roman" panose="02020603050405020304" pitchFamily="18" charset="0"/>
            </a:rPr>
            <a:t>“…Activities that </a:t>
          </a:r>
          <a:r>
            <a:rPr lang="en-GB" sz="1100" b="1" kern="1200" dirty="0" err="1">
              <a:latin typeface="Arial" panose="020B0604020202020204" pitchFamily="34" charset="0"/>
              <a:ea typeface="Times New Roman" panose="02020603050405020304" pitchFamily="18" charset="0"/>
            </a:rPr>
            <a:t>HSDBis</a:t>
          </a:r>
          <a:r>
            <a:rPr lang="en-GB" sz="1100" b="1" kern="1200" dirty="0">
              <a:latin typeface="Arial" panose="020B0604020202020204" pitchFamily="34" charset="0"/>
              <a:ea typeface="Times New Roman" panose="02020603050405020304" pitchFamily="18" charset="0"/>
            </a:rPr>
            <a:t> able to impact beyond that which would have occurred</a:t>
          </a:r>
          <a:endParaRPr lang="en-GB" sz="1100" b="1" kern="1200" dirty="0"/>
        </a:p>
      </dsp:txBody>
      <dsp:txXfrm>
        <a:off x="5431890" y="2398686"/>
        <a:ext cx="1020202" cy="1020202"/>
      </dsp:txXfrm>
    </dsp:sp>
    <dsp:sp modelId="{7365B316-1D28-420E-9375-CA1805DCAD35}">
      <dsp:nvSpPr>
        <dsp:cNvPr id="0" name=""/>
        <dsp:cNvSpPr/>
      </dsp:nvSpPr>
      <dsp:spPr>
        <a:xfrm>
          <a:off x="3034101" y="4373893"/>
          <a:ext cx="1442784" cy="1442784"/>
        </a:xfrm>
        <a:prstGeom prst="ellipse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" panose="020B0604020202020204" pitchFamily="34" charset="0"/>
              <a:ea typeface="Times New Roman" panose="02020603050405020304" pitchFamily="18" charset="0"/>
            </a:rPr>
            <a:t>Focus in addressing market failure thru innovative financing and effective risk mitigation instruments</a:t>
          </a:r>
          <a:endParaRPr lang="en-GB" sz="1100" b="1" kern="1200" dirty="0"/>
        </a:p>
      </dsp:txBody>
      <dsp:txXfrm>
        <a:off x="3245392" y="4585184"/>
        <a:ext cx="1020202" cy="1020202"/>
      </dsp:txXfrm>
    </dsp:sp>
    <dsp:sp modelId="{2361F564-F2EE-4685-92B6-30213EEE6D7A}">
      <dsp:nvSpPr>
        <dsp:cNvPr id="0" name=""/>
        <dsp:cNvSpPr/>
      </dsp:nvSpPr>
      <dsp:spPr>
        <a:xfrm>
          <a:off x="847604" y="2187395"/>
          <a:ext cx="1442784" cy="1442784"/>
        </a:xfrm>
        <a:prstGeom prst="ellipse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" panose="020B0604020202020204" pitchFamily="34" charset="0"/>
              <a:ea typeface="Times New Roman" panose="02020603050405020304" pitchFamily="18" charset="0"/>
            </a:rPr>
            <a:t>Support the effective transformation of the human settlements sector</a:t>
          </a:r>
          <a:endParaRPr lang="en-GB" sz="1100" b="1" kern="1200" dirty="0"/>
        </a:p>
      </dsp:txBody>
      <dsp:txXfrm>
        <a:off x="1058895" y="2398686"/>
        <a:ext cx="1020202" cy="102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E6262-AC7A-47B8-B516-CF5C427D9BBF}">
      <dsp:nvSpPr>
        <dsp:cNvPr id="0" name=""/>
        <dsp:cNvSpPr/>
      </dsp:nvSpPr>
      <dsp:spPr>
        <a:xfrm>
          <a:off x="0" y="0"/>
          <a:ext cx="12083129" cy="169282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27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1. </a:t>
          </a:r>
          <a:r>
            <a:rPr lang="en-ZA" sz="2400" b="1" kern="1200" dirty="0"/>
            <a:t>Finalise Consolidation Transaction </a:t>
          </a:r>
        </a:p>
      </dsp:txBody>
      <dsp:txXfrm>
        <a:off x="0" y="423205"/>
        <a:ext cx="11659924" cy="846410"/>
      </dsp:txXfrm>
    </dsp:sp>
    <dsp:sp modelId="{B8B34CEF-D7E7-4B40-93B3-FC61C1F3BB67}">
      <dsp:nvSpPr>
        <dsp:cNvPr id="0" name=""/>
        <dsp:cNvSpPr/>
      </dsp:nvSpPr>
      <dsp:spPr>
        <a:xfrm>
          <a:off x="0" y="1169220"/>
          <a:ext cx="3899553" cy="4589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PFMA Approvals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Establish Interim Board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Setup the Consolidated Organisational Structure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Commence with HSDB Draft Policy Business Case and Enabling Legislation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Secure Section 66 Approval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Consolidate Financials of Three DFIs</a:t>
          </a:r>
        </a:p>
      </dsp:txBody>
      <dsp:txXfrm>
        <a:off x="0" y="1169220"/>
        <a:ext cx="3899553" cy="4589437"/>
      </dsp:txXfrm>
    </dsp:sp>
    <dsp:sp modelId="{B00B8431-ABF0-40A8-8B07-D4FCEECFAEBC}">
      <dsp:nvSpPr>
        <dsp:cNvPr id="0" name=""/>
        <dsp:cNvSpPr/>
      </dsp:nvSpPr>
      <dsp:spPr>
        <a:xfrm>
          <a:off x="3791624" y="693664"/>
          <a:ext cx="8008498" cy="170747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27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2. </a:t>
          </a:r>
          <a:r>
            <a:rPr lang="en-ZA" sz="2400" b="1" kern="1200" dirty="0"/>
            <a:t>Establish HSDB</a:t>
          </a:r>
        </a:p>
      </dsp:txBody>
      <dsp:txXfrm>
        <a:off x="3791624" y="1120533"/>
        <a:ext cx="7581629" cy="853739"/>
      </dsp:txXfrm>
    </dsp:sp>
    <dsp:sp modelId="{3EC2709A-92B7-4AFC-A908-30A76B5F23BB}">
      <dsp:nvSpPr>
        <dsp:cNvPr id="0" name=""/>
        <dsp:cNvSpPr/>
      </dsp:nvSpPr>
      <dsp:spPr>
        <a:xfrm>
          <a:off x="3800481" y="1851812"/>
          <a:ext cx="3812559" cy="390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Business Case &amp; Draft Legislation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Secure Approvals : Ministry &amp; Joint Evaluation Panel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National Assembly Process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Promulgate Legislation (HSDB Act)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Operationalise Act</a:t>
          </a:r>
        </a:p>
      </dsp:txBody>
      <dsp:txXfrm>
        <a:off x="3800481" y="1851812"/>
        <a:ext cx="3812559" cy="3906845"/>
      </dsp:txXfrm>
    </dsp:sp>
    <dsp:sp modelId="{FE0A0276-3C50-4FCC-B8BA-6954D7475C9C}">
      <dsp:nvSpPr>
        <dsp:cNvPr id="0" name=""/>
        <dsp:cNvSpPr/>
      </dsp:nvSpPr>
      <dsp:spPr>
        <a:xfrm>
          <a:off x="7293411" y="1363699"/>
          <a:ext cx="4193621" cy="17206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27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3. </a:t>
          </a:r>
          <a:r>
            <a:rPr lang="en-ZA" sz="2400" b="1" kern="1200" dirty="0"/>
            <a:t>Full Operations</a:t>
          </a:r>
          <a:endParaRPr lang="en-ZA" sz="1800" b="1" kern="1200" dirty="0"/>
        </a:p>
      </dsp:txBody>
      <dsp:txXfrm>
        <a:off x="7293411" y="1793854"/>
        <a:ext cx="3763466" cy="860311"/>
      </dsp:txXfrm>
    </dsp:sp>
    <dsp:sp modelId="{AC26E558-5AA7-47A5-B945-9D102DD6C68F}">
      <dsp:nvSpPr>
        <dsp:cNvPr id="0" name=""/>
        <dsp:cNvSpPr/>
      </dsp:nvSpPr>
      <dsp:spPr>
        <a:xfrm>
          <a:off x="7355727" y="2656390"/>
          <a:ext cx="3274168" cy="3068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Secure Funding for HSDB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Finalise staffing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Implement new products and services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Deliver on mandate</a:t>
          </a:r>
        </a:p>
      </dsp:txBody>
      <dsp:txXfrm>
        <a:off x="7355727" y="2656390"/>
        <a:ext cx="3274168" cy="3068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9AD2D-B1A7-49F5-9279-9CF6BF977937}">
      <dsp:nvSpPr>
        <dsp:cNvPr id="0" name=""/>
        <dsp:cNvSpPr/>
      </dsp:nvSpPr>
      <dsp:spPr>
        <a:xfrm>
          <a:off x="4309064" y="2805501"/>
          <a:ext cx="1230774" cy="109890"/>
        </a:xfrm>
        <a:custGeom>
          <a:avLst/>
          <a:gdLst/>
          <a:ahLst/>
          <a:cxnLst/>
          <a:rect l="0" t="0" r="0" b="0"/>
          <a:pathLst>
            <a:path>
              <a:moveTo>
                <a:pt x="0" y="109890"/>
              </a:moveTo>
              <a:lnTo>
                <a:pt x="1230774" y="109890"/>
              </a:lnTo>
              <a:lnTo>
                <a:pt x="1230774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AB0D4-D6DC-4518-9653-BD98EB1678DF}">
      <dsp:nvSpPr>
        <dsp:cNvPr id="0" name=""/>
        <dsp:cNvSpPr/>
      </dsp:nvSpPr>
      <dsp:spPr>
        <a:xfrm>
          <a:off x="4309064" y="2915392"/>
          <a:ext cx="2461549" cy="264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724" y="0"/>
              </a:lnTo>
              <a:lnTo>
                <a:pt x="2285724" y="2646165"/>
              </a:lnTo>
              <a:lnTo>
                <a:pt x="2461549" y="264616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79B54-97E2-4C39-BDF8-6DDBC34DA24F}">
      <dsp:nvSpPr>
        <dsp:cNvPr id="0" name=""/>
        <dsp:cNvSpPr/>
      </dsp:nvSpPr>
      <dsp:spPr>
        <a:xfrm>
          <a:off x="4309064" y="2915392"/>
          <a:ext cx="2461549" cy="189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724" y="0"/>
              </a:lnTo>
              <a:lnTo>
                <a:pt x="2285724" y="1890118"/>
              </a:lnTo>
              <a:lnTo>
                <a:pt x="2461549" y="18901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EE57D-B7F8-4AB0-81D4-1D3D464FFDE8}">
      <dsp:nvSpPr>
        <dsp:cNvPr id="0" name=""/>
        <dsp:cNvSpPr/>
      </dsp:nvSpPr>
      <dsp:spPr>
        <a:xfrm>
          <a:off x="4309064" y="2915392"/>
          <a:ext cx="2461549" cy="1134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724" y="0"/>
              </a:lnTo>
              <a:lnTo>
                <a:pt x="2285724" y="1134071"/>
              </a:lnTo>
              <a:lnTo>
                <a:pt x="2461549" y="113407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95BA-A7E1-4B93-AC3E-8B3A1BDEEFBD}">
      <dsp:nvSpPr>
        <dsp:cNvPr id="0" name=""/>
        <dsp:cNvSpPr/>
      </dsp:nvSpPr>
      <dsp:spPr>
        <a:xfrm>
          <a:off x="4309064" y="2915392"/>
          <a:ext cx="2461549" cy="37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724" y="0"/>
              </a:lnTo>
              <a:lnTo>
                <a:pt x="2285724" y="378023"/>
              </a:lnTo>
              <a:lnTo>
                <a:pt x="2461549" y="378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4DA54-423A-4C1D-B279-CA55CAD3865D}">
      <dsp:nvSpPr>
        <dsp:cNvPr id="0" name=""/>
        <dsp:cNvSpPr/>
      </dsp:nvSpPr>
      <dsp:spPr>
        <a:xfrm>
          <a:off x="4309064" y="2537368"/>
          <a:ext cx="2461549" cy="378023"/>
        </a:xfrm>
        <a:custGeom>
          <a:avLst/>
          <a:gdLst/>
          <a:ahLst/>
          <a:cxnLst/>
          <a:rect l="0" t="0" r="0" b="0"/>
          <a:pathLst>
            <a:path>
              <a:moveTo>
                <a:pt x="0" y="378023"/>
              </a:moveTo>
              <a:lnTo>
                <a:pt x="2285724" y="378023"/>
              </a:lnTo>
              <a:lnTo>
                <a:pt x="2285724" y="0"/>
              </a:lnTo>
              <a:lnTo>
                <a:pt x="246154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08DC0-6432-4962-A255-D289A858AFB1}">
      <dsp:nvSpPr>
        <dsp:cNvPr id="0" name=""/>
        <dsp:cNvSpPr/>
      </dsp:nvSpPr>
      <dsp:spPr>
        <a:xfrm>
          <a:off x="4309064" y="1781320"/>
          <a:ext cx="2461549" cy="1134071"/>
        </a:xfrm>
        <a:custGeom>
          <a:avLst/>
          <a:gdLst/>
          <a:ahLst/>
          <a:cxnLst/>
          <a:rect l="0" t="0" r="0" b="0"/>
          <a:pathLst>
            <a:path>
              <a:moveTo>
                <a:pt x="0" y="1134071"/>
              </a:moveTo>
              <a:lnTo>
                <a:pt x="2285724" y="1134071"/>
              </a:lnTo>
              <a:lnTo>
                <a:pt x="2285724" y="0"/>
              </a:lnTo>
              <a:lnTo>
                <a:pt x="246154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027FF-A853-470A-8EE9-6830CE1077E3}">
      <dsp:nvSpPr>
        <dsp:cNvPr id="0" name=""/>
        <dsp:cNvSpPr/>
      </dsp:nvSpPr>
      <dsp:spPr>
        <a:xfrm>
          <a:off x="4309064" y="1025273"/>
          <a:ext cx="2461549" cy="1890118"/>
        </a:xfrm>
        <a:custGeom>
          <a:avLst/>
          <a:gdLst/>
          <a:ahLst/>
          <a:cxnLst/>
          <a:rect l="0" t="0" r="0" b="0"/>
          <a:pathLst>
            <a:path>
              <a:moveTo>
                <a:pt x="0" y="1890118"/>
              </a:moveTo>
              <a:lnTo>
                <a:pt x="2285724" y="1890118"/>
              </a:lnTo>
              <a:lnTo>
                <a:pt x="2285724" y="0"/>
              </a:lnTo>
              <a:lnTo>
                <a:pt x="246154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36281-8A16-43E8-84A0-F0F90BBCC624}">
      <dsp:nvSpPr>
        <dsp:cNvPr id="0" name=""/>
        <dsp:cNvSpPr/>
      </dsp:nvSpPr>
      <dsp:spPr>
        <a:xfrm>
          <a:off x="4309064" y="269226"/>
          <a:ext cx="2461549" cy="2646165"/>
        </a:xfrm>
        <a:custGeom>
          <a:avLst/>
          <a:gdLst/>
          <a:ahLst/>
          <a:cxnLst/>
          <a:rect l="0" t="0" r="0" b="0"/>
          <a:pathLst>
            <a:path>
              <a:moveTo>
                <a:pt x="0" y="2646165"/>
              </a:moveTo>
              <a:lnTo>
                <a:pt x="2285724" y="2646165"/>
              </a:lnTo>
              <a:lnTo>
                <a:pt x="2285724" y="0"/>
              </a:lnTo>
              <a:lnTo>
                <a:pt x="246154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8517A-A1BF-4E37-A2FD-96B3D041213B}">
      <dsp:nvSpPr>
        <dsp:cNvPr id="0" name=""/>
        <dsp:cNvSpPr/>
      </dsp:nvSpPr>
      <dsp:spPr>
        <a:xfrm>
          <a:off x="2550814" y="2647258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Chief Executive Officer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Samson Moraba</a:t>
          </a:r>
        </a:p>
      </dsp:txBody>
      <dsp:txXfrm>
        <a:off x="2550814" y="2647258"/>
        <a:ext cx="1758249" cy="536266"/>
      </dsp:txXfrm>
    </dsp:sp>
    <dsp:sp modelId="{FBBD1A30-3AE1-4B60-9426-9A7208B29FD9}">
      <dsp:nvSpPr>
        <dsp:cNvPr id="0" name=""/>
        <dsp:cNvSpPr/>
      </dsp:nvSpPr>
      <dsp:spPr>
        <a:xfrm>
          <a:off x="6770613" y="1093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Acting Chief Financial Officer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Bruce Gordon</a:t>
          </a:r>
        </a:p>
      </dsp:txBody>
      <dsp:txXfrm>
        <a:off x="6770613" y="1093"/>
        <a:ext cx="1758249" cy="536266"/>
      </dsp:txXfrm>
    </dsp:sp>
    <dsp:sp modelId="{FB35D361-30C2-4E75-97C4-D48D6CC18021}">
      <dsp:nvSpPr>
        <dsp:cNvPr id="0" name=""/>
        <dsp:cNvSpPr/>
      </dsp:nvSpPr>
      <dsp:spPr>
        <a:xfrm>
          <a:off x="6770613" y="757140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Lending Executive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Lawrence Lehabe</a:t>
          </a:r>
        </a:p>
      </dsp:txBody>
      <dsp:txXfrm>
        <a:off x="6770613" y="757140"/>
        <a:ext cx="1758249" cy="536266"/>
      </dsp:txXfrm>
    </dsp:sp>
    <dsp:sp modelId="{0933D42A-1E2E-42B5-9707-10E25682AE5A}">
      <dsp:nvSpPr>
        <dsp:cNvPr id="0" name=""/>
        <dsp:cNvSpPr/>
      </dsp:nvSpPr>
      <dsp:spPr>
        <a:xfrm>
          <a:off x="6770613" y="1513187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Incremental Lending Executive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 err="1"/>
            <a:t>Jabulani</a:t>
          </a:r>
          <a:r>
            <a:rPr lang="en-ZA" sz="1100" b="1" kern="1200" dirty="0"/>
            <a:t> </a:t>
          </a:r>
          <a:r>
            <a:rPr lang="en-ZA" sz="1100" b="1" kern="1200" dirty="0" err="1"/>
            <a:t>Fakazi</a:t>
          </a:r>
          <a:endParaRPr lang="en-ZA" sz="1100" b="1" kern="1200" dirty="0"/>
        </a:p>
      </dsp:txBody>
      <dsp:txXfrm>
        <a:off x="6770613" y="1513187"/>
        <a:ext cx="1758249" cy="536266"/>
      </dsp:txXfrm>
    </dsp:sp>
    <dsp:sp modelId="{6401B4BF-F266-41CF-B78C-137901C485D3}">
      <dsp:nvSpPr>
        <dsp:cNvPr id="0" name=""/>
        <dsp:cNvSpPr/>
      </dsp:nvSpPr>
      <dsp:spPr>
        <a:xfrm>
          <a:off x="6770613" y="2269235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Strategic Relationships Executive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Viwe Gqwetha</a:t>
          </a:r>
        </a:p>
      </dsp:txBody>
      <dsp:txXfrm>
        <a:off x="6770613" y="2269235"/>
        <a:ext cx="1758249" cy="536266"/>
      </dsp:txXfrm>
    </dsp:sp>
    <dsp:sp modelId="{0EFEB198-C024-4B14-9591-DACF5DE07328}">
      <dsp:nvSpPr>
        <dsp:cNvPr id="0" name=""/>
        <dsp:cNvSpPr/>
      </dsp:nvSpPr>
      <dsp:spPr>
        <a:xfrm>
          <a:off x="6770613" y="3025282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Credit Executive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Zola Lupondwana</a:t>
          </a:r>
        </a:p>
      </dsp:txBody>
      <dsp:txXfrm>
        <a:off x="6770613" y="3025282"/>
        <a:ext cx="1758249" cy="536266"/>
      </dsp:txXfrm>
    </dsp:sp>
    <dsp:sp modelId="{72C30B9C-A23E-430B-9441-126A296630AC}">
      <dsp:nvSpPr>
        <dsp:cNvPr id="0" name=""/>
        <dsp:cNvSpPr/>
      </dsp:nvSpPr>
      <dsp:spPr>
        <a:xfrm>
          <a:off x="6770613" y="3781329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Human Resources Executive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Nomsa Ntshingila</a:t>
          </a:r>
        </a:p>
      </dsp:txBody>
      <dsp:txXfrm>
        <a:off x="6770613" y="3781329"/>
        <a:ext cx="1758249" cy="536266"/>
      </dsp:txXfrm>
    </dsp:sp>
    <dsp:sp modelId="{9247D93C-6B12-4585-BD83-9BAD7A790D44}">
      <dsp:nvSpPr>
        <dsp:cNvPr id="0" name=""/>
        <dsp:cNvSpPr/>
      </dsp:nvSpPr>
      <dsp:spPr>
        <a:xfrm>
          <a:off x="6770613" y="4537377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Group Risk Executive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 err="1"/>
            <a:t>Sindisa</a:t>
          </a:r>
          <a:r>
            <a:rPr lang="en-ZA" sz="1100" b="1" kern="1200" dirty="0"/>
            <a:t> </a:t>
          </a:r>
          <a:r>
            <a:rPr lang="en-ZA" sz="1100" b="1" kern="1200" dirty="0" err="1"/>
            <a:t>Nxusani</a:t>
          </a:r>
          <a:endParaRPr lang="en-ZA" sz="1100" b="1" kern="1200" dirty="0"/>
        </a:p>
      </dsp:txBody>
      <dsp:txXfrm>
        <a:off x="6770613" y="4537377"/>
        <a:ext cx="1758249" cy="536266"/>
      </dsp:txXfrm>
    </dsp:sp>
    <dsp:sp modelId="{4EB115CD-E276-4526-A6F0-28E2FDDBB2D4}">
      <dsp:nvSpPr>
        <dsp:cNvPr id="0" name=""/>
        <dsp:cNvSpPr/>
      </dsp:nvSpPr>
      <dsp:spPr>
        <a:xfrm>
          <a:off x="6770613" y="5293424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Strategy Executive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Mandu Mamatela</a:t>
          </a:r>
        </a:p>
      </dsp:txBody>
      <dsp:txXfrm>
        <a:off x="6770613" y="5293424"/>
        <a:ext cx="1758249" cy="536266"/>
      </dsp:txXfrm>
    </dsp:sp>
    <dsp:sp modelId="{30C2B9D7-E958-4E9C-8EB4-8BE99E138BD4}">
      <dsp:nvSpPr>
        <dsp:cNvPr id="0" name=""/>
        <dsp:cNvSpPr/>
      </dsp:nvSpPr>
      <dsp:spPr>
        <a:xfrm>
          <a:off x="4660714" y="2269235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Company Secretary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Andrew Higgs</a:t>
          </a:r>
        </a:p>
      </dsp:txBody>
      <dsp:txXfrm>
        <a:off x="4660714" y="2269235"/>
        <a:ext cx="1758249" cy="53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AE4F-24A1-4A95-86C2-0DC48FD81CAD}" type="datetimeFigureOut">
              <a:rPr lang="en-ZA" smtClean="0"/>
              <a:t>2019/09/03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E93DE-103C-4FD6-B451-16568609D6A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393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E9BB-45AD-4B65-A9F9-AA06CA0FAB49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704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93DE-103C-4FD6-B451-16568609D6A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521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200" dirty="0"/>
              <a:t>In order to meet the human settlements finance needs in a sustainable manner, a </a:t>
            </a:r>
            <a:r>
              <a:rPr lang="en-GB" sz="1200" b="1" dirty="0"/>
              <a:t>coordinated and integrated financial institutional structure </a:t>
            </a:r>
            <a:r>
              <a:rPr lang="en-GB" sz="1200" dirty="0"/>
              <a:t>is required that is </a:t>
            </a:r>
            <a:r>
              <a:rPr lang="en-GB" sz="1200" b="1" dirty="0"/>
              <a:t>able to effectively leverage government grants, wholesale and investment funding </a:t>
            </a:r>
            <a:r>
              <a:rPr lang="en-GB" sz="1200" dirty="0"/>
              <a:t>so as to </a:t>
            </a:r>
            <a:r>
              <a:rPr lang="en-GB" sz="1200" b="1" dirty="0"/>
              <a:t>maximise private sector funding, as well household contributions. 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200" dirty="0"/>
              <a:t>The core rationale for the HSDB resides in the </a:t>
            </a:r>
            <a:r>
              <a:rPr lang="en-GB" sz="1200" b="1" dirty="0"/>
              <a:t>need to provide effective government financing support to key segments of the housing market in the face of considerable market failure and significant need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625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200" dirty="0"/>
              <a:t>In order to meet the human settlements finance needs in a sustainable manner, a </a:t>
            </a:r>
            <a:r>
              <a:rPr lang="en-GB" sz="1200" b="1" dirty="0"/>
              <a:t>coordinated and integrated financial institutional structure </a:t>
            </a:r>
            <a:r>
              <a:rPr lang="en-GB" sz="1200" dirty="0"/>
              <a:t>is required that is </a:t>
            </a:r>
            <a:r>
              <a:rPr lang="en-GB" sz="1200" b="1" dirty="0"/>
              <a:t>able to effectively leverage government grants, wholesale and investment funding </a:t>
            </a:r>
            <a:r>
              <a:rPr lang="en-GB" sz="1200" dirty="0"/>
              <a:t>so as to </a:t>
            </a:r>
            <a:r>
              <a:rPr lang="en-GB" sz="1200" b="1" dirty="0"/>
              <a:t>maximise private sector funding, as well household contributions. 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200" dirty="0"/>
              <a:t>The core rationale for the HSDB resides in the </a:t>
            </a:r>
            <a:r>
              <a:rPr lang="en-GB" sz="1200" b="1" dirty="0"/>
              <a:t>need to provide effective government financing support to key segments of the housing market in the face of considerable market failure and significant need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424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0F4E6-81C9-445F-A5AB-A48587FACA3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572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Wingdings" panose="05000000000000000000" pitchFamily="2" charset="2"/>
              <a:buNone/>
            </a:pPr>
            <a:r>
              <a:rPr lang="en-GB" sz="2000" b="1" dirty="0">
                <a:latin typeface="Century Gothic"/>
                <a:cs typeface="Century Gothic"/>
              </a:rPr>
              <a:t>Short</a:t>
            </a:r>
            <a:r>
              <a:rPr lang="en-GB" sz="2000" b="1" baseline="0" dirty="0">
                <a:latin typeface="Century Gothic"/>
                <a:cs typeface="Century Gothic"/>
              </a:rPr>
              <a:t> comings</a:t>
            </a:r>
            <a:r>
              <a:rPr lang="en-GB" sz="2000" baseline="0" dirty="0">
                <a:latin typeface="Century Gothic"/>
                <a:cs typeface="Century Gothic"/>
              </a:rPr>
              <a:t>: </a:t>
            </a:r>
            <a:r>
              <a:rPr lang="en-GB" sz="2000" dirty="0">
                <a:latin typeface="Century Gothic"/>
                <a:cs typeface="Century Gothic"/>
              </a:rPr>
              <a:t>Multitudes of funding frameworks but absence of </a:t>
            </a:r>
            <a:r>
              <a:rPr lang="en-GB" sz="2000" b="1" dirty="0">
                <a:latin typeface="Century Gothic"/>
                <a:cs typeface="Century Gothic"/>
              </a:rPr>
              <a:t>coherence, Uneven</a:t>
            </a:r>
            <a:r>
              <a:rPr lang="en-GB" sz="2000" dirty="0">
                <a:latin typeface="Century Gothic"/>
                <a:cs typeface="Century Gothic"/>
              </a:rPr>
              <a:t> value derived from developments targeting poor households</a:t>
            </a:r>
          </a:p>
          <a:p>
            <a:endParaRPr lang="en-GB" sz="2000" dirty="0">
              <a:latin typeface="Century Gothic"/>
              <a:cs typeface="Century Gothic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0F4E6-81C9-445F-A5AB-A48587FACA31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914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>
                <a:solidFill>
                  <a:prstClr val="black"/>
                </a:solidFill>
              </a:rPr>
              <a:pPr/>
              <a:t>14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93DE-103C-4FD6-B451-16568609D6A5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888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724-A0F8-479F-A11B-7FEE7ACE051C}" type="datetime1">
              <a:rPr lang="en-ZA" smtClean="0"/>
              <a:t>2019/09/03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275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4081-BC73-4464-9B75-1FC9FB16961D}" type="datetime1">
              <a:rPr lang="en-ZA" smtClean="0"/>
              <a:t>2019/09/03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83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2897-1FCF-46A7-A747-395A30011CAB}" type="datetime1">
              <a:rPr lang="en-ZA" smtClean="0"/>
              <a:t>2019/09/03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168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1108C-CD13-4B56-B269-C34D0955E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35" b="1322"/>
          <a:stretch/>
        </p:blipFill>
        <p:spPr>
          <a:xfrm>
            <a:off x="2363" y="0"/>
            <a:ext cx="735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5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8471-5418-434D-B9CC-D1667AB28DFB}" type="datetime1">
              <a:rPr lang="en-US" smtClean="0"/>
              <a:t>9/3/2019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82905" y="6532993"/>
            <a:ext cx="181185" cy="19621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313883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8" y="2491585"/>
            <a:ext cx="10460567" cy="1470025"/>
          </a:xfrm>
        </p:spPr>
        <p:txBody>
          <a:bodyPr anchor="ctr" anchorCtr="0"/>
          <a:lstStyle>
            <a:lvl1pPr algn="ctr">
              <a:defRPr smtClean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7036" y="4148935"/>
            <a:ext cx="7916333" cy="982663"/>
          </a:xfrm>
        </p:spPr>
        <p:txBody>
          <a:bodyPr/>
          <a:lstStyle>
            <a:lvl1pPr algn="ctr">
              <a:defRPr sz="1350" smtClean="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41019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91019" y="6634163"/>
            <a:ext cx="7636933" cy="144462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450"/>
              </a:spcAft>
              <a:defRPr sz="1200"/>
            </a:lvl1pPr>
            <a:lvl2pPr marL="269088" indent="-204793">
              <a:defRPr sz="1050"/>
            </a:lvl2pPr>
            <a:lvl3pPr>
              <a:defRPr sz="90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Slide  </a:t>
            </a:r>
            <a:fld id="{7EEAC9BF-F077-4B10-ACDA-F02533834B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50F26-79FC-4E34-9881-CA4A2B4EA54F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9" indent="0">
              <a:buNone/>
              <a:defRPr sz="1350"/>
            </a:lvl2pPr>
            <a:lvl3pPr marL="685817" indent="0">
              <a:buNone/>
              <a:defRPr sz="1200"/>
            </a:lvl3pPr>
            <a:lvl4pPr marL="1028726" indent="0">
              <a:buNone/>
              <a:defRPr sz="1050"/>
            </a:lvl4pPr>
            <a:lvl5pPr marL="1371634" indent="0">
              <a:buNone/>
              <a:defRPr sz="1050"/>
            </a:lvl5pPr>
            <a:lvl6pPr marL="1714543" indent="0">
              <a:buNone/>
              <a:defRPr sz="1050"/>
            </a:lvl6pPr>
            <a:lvl7pPr marL="2057451" indent="0">
              <a:buNone/>
              <a:defRPr sz="1050"/>
            </a:lvl7pPr>
            <a:lvl8pPr marL="2400360" indent="0">
              <a:buNone/>
              <a:defRPr sz="1050"/>
            </a:lvl8pPr>
            <a:lvl9pPr marL="2743269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2741869F-5E9C-4F84-BE71-0704911BB36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F4DE6-ED64-49A7-9D7E-576F824A124F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021" y="1412776"/>
            <a:ext cx="5634567" cy="51118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787" y="1412776"/>
            <a:ext cx="5636683" cy="51118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540AB9C0-A65A-47EC-8A9E-4C469694255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C51E4-8F3F-4DFA-AEC3-951125B34285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8F40A5CE-D19C-4878-8F0C-AC59A99526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783F2-12A7-4184-9CF8-ED5480633898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16EB158D-255F-459B-AA0A-EB83076B985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ABC50-8D48-4FAB-8589-E8F238A9D246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03F-D7EC-427C-9F8E-76AA05A757F4}" type="datetime1">
              <a:rPr lang="en-ZA" smtClean="0"/>
              <a:t>2019/09/03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874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B3522DF2-092A-48E5-8071-E739323039D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C6071-CF8E-41F8-B243-89496B22399C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7" indent="0">
              <a:buNone/>
              <a:defRPr sz="750"/>
            </a:lvl3pPr>
            <a:lvl4pPr marL="1028726" indent="0">
              <a:buNone/>
              <a:defRPr sz="675"/>
            </a:lvl4pPr>
            <a:lvl5pPr marL="1371634" indent="0">
              <a:buNone/>
              <a:defRPr sz="675"/>
            </a:lvl5pPr>
            <a:lvl6pPr marL="1714543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F69CE7C5-7775-4E61-AB6C-D4138D76930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4F311-9EC3-4CE9-8AB9-0E4458D74637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7" indent="0">
              <a:buNone/>
              <a:defRPr sz="750"/>
            </a:lvl3pPr>
            <a:lvl4pPr marL="1028726" indent="0">
              <a:buNone/>
              <a:defRPr sz="675"/>
            </a:lvl4pPr>
            <a:lvl5pPr marL="1371634" indent="0">
              <a:buNone/>
              <a:defRPr sz="675"/>
            </a:lvl5pPr>
            <a:lvl6pPr marL="1714543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70C80A5C-5F28-47E1-9296-308BAD0273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4EF7C-F52C-42BF-92DE-7B8A25582E13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4FB975F9-F136-43C4-A69D-C1E78825C2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A2BE7-A39E-4407-9C1E-9FA3DE8A105C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222255"/>
            <a:ext cx="2872317" cy="6302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020" y="222255"/>
            <a:ext cx="8413749" cy="6302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69337107-BDE3-4514-8E00-08B5887BB24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34A8C-18E3-4D33-95BC-4CC5802E665F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6" y="222255"/>
            <a:ext cx="11474451" cy="784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5018" y="1144593"/>
            <a:ext cx="11474449" cy="5380037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FBE58BA9-C1A1-462B-8D0E-8461D7B122A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44972-EAFC-452A-AA98-2C84799188AE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6" y="222255"/>
            <a:ext cx="11474451" cy="784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021" y="1144593"/>
            <a:ext cx="5634567" cy="538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2787" y="1144593"/>
            <a:ext cx="5636683" cy="538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570" y="6704013"/>
            <a:ext cx="5575300" cy="144462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344835" y="6704013"/>
            <a:ext cx="948267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1EEAA1D9-521E-43A2-929D-3742295DE4E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5615519" y="6704013"/>
            <a:ext cx="1439333" cy="144462"/>
          </a:xfrm>
        </p:spPr>
        <p:txBody>
          <a:bodyPr/>
          <a:lstStyle>
            <a:lvl1pPr>
              <a:defRPr/>
            </a:lvl1pPr>
          </a:lstStyle>
          <a:p>
            <a:fld id="{39DA6EFB-FF82-42C7-9B6B-1F068AAC6816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6" y="222255"/>
            <a:ext cx="11474451" cy="784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5021" y="1144593"/>
            <a:ext cx="5634567" cy="538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787" y="1144593"/>
            <a:ext cx="5636683" cy="538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570" y="6704013"/>
            <a:ext cx="5575300" cy="144462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344835" y="6704013"/>
            <a:ext cx="948267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153DB0DF-38EB-4B68-9F9C-A2B5F67428C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5615519" y="6704013"/>
            <a:ext cx="1439333" cy="144462"/>
          </a:xfrm>
        </p:spPr>
        <p:txBody>
          <a:bodyPr/>
          <a:lstStyle>
            <a:lvl1pPr>
              <a:defRPr/>
            </a:lvl1pPr>
          </a:lstStyle>
          <a:p>
            <a:fld id="{201EE689-AB42-4CBA-A1E2-1FADDB63D4A0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6" y="222255"/>
            <a:ext cx="11474451" cy="784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5021" y="1144593"/>
            <a:ext cx="5634567" cy="538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2787" y="1144593"/>
            <a:ext cx="5636683" cy="2613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2787" y="3910013"/>
            <a:ext cx="5636683" cy="261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570" y="6704013"/>
            <a:ext cx="5575300" cy="144462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44835" y="6704013"/>
            <a:ext cx="948267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18CA02CD-40E1-434B-A584-A98475B273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5615519" y="6704013"/>
            <a:ext cx="1439333" cy="144462"/>
          </a:xfrm>
        </p:spPr>
        <p:txBody>
          <a:bodyPr/>
          <a:lstStyle>
            <a:lvl1pPr>
              <a:defRPr/>
            </a:lvl1pPr>
          </a:lstStyle>
          <a:p>
            <a:fld id="{BAAD70C1-9083-4337-8A51-BACBD5E0880A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ledi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7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F174-F0B6-4BAD-9B19-812B4A8375F6}" type="datetime1">
              <a:rPr lang="en-ZA" smtClean="0"/>
              <a:t>2019/09/03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483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5481" y="5417094"/>
            <a:ext cx="2671784" cy="14409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9524"/>
            <a:ext cx="12192000" cy="889196"/>
          </a:xfrm>
          <a:solidFill>
            <a:schemeClr val="accent1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45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5481" y="5417091"/>
            <a:ext cx="2671784" cy="144090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375388" y="5579223"/>
            <a:ext cx="69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600" b="1" dirty="0">
                <a:solidFill>
                  <a:schemeClr val="bg1"/>
                </a:solidFill>
              </a:rPr>
              <a:t>20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9524"/>
            <a:ext cx="12192000" cy="889196"/>
          </a:xfrm>
          <a:solidFill>
            <a:schemeClr val="accent1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96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D3CB-BD7E-438A-8710-1746AFA900F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CD2-F54D-4D47-A9F4-19B6010E3E4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1" y="-99392"/>
            <a:ext cx="12288000" cy="70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64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709-E25C-4CB2-AF5D-5E38F72F6EC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CD2-F54D-4D47-A9F4-19B6010E3E4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65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2E21-1EA5-4426-8B8E-0015681CFEF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CD2-F54D-4D47-A9F4-19B6010E3E4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1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01EA-F391-4B86-A552-80B820BB8CD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CD2-F54D-4D47-A9F4-19B6010E3E4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92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F57-CBE2-4DE1-A2A1-37BF706CA7F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CD2-F54D-4D47-A9F4-19B6010E3E4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0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4E-AEFF-4C64-A82F-D559E23492B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CD2-F54D-4D47-A9F4-19B6010E3E4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04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B4D6-366B-4466-8508-E0435BD717E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CD2-F54D-4D47-A9F4-19B6010E3E4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55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360363" y="6559460"/>
            <a:ext cx="2688299" cy="253916"/>
          </a:xfrm>
          <a:prstGeom prst="rect">
            <a:avLst/>
          </a:prstGeom>
          <a:solidFill>
            <a:srgbClr val="00266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Financier ∙ Facilitator ∙ Innovator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91819" y="1052737"/>
            <a:ext cx="10972800" cy="4525963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 userDrawn="1">
            <p:ph type="title"/>
          </p:nvPr>
        </p:nvSpPr>
        <p:spPr>
          <a:xfrm>
            <a:off x="-28696" y="-346"/>
            <a:ext cx="12220696" cy="576000"/>
          </a:xfrm>
          <a:prstGeom prst="rect">
            <a:avLst/>
          </a:prstGeom>
          <a:solidFill>
            <a:srgbClr val="00266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rtlCol="0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lang="en-US" sz="3600" kern="1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50" y="5504262"/>
            <a:ext cx="2446533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4A33-8580-447F-9E68-71699F4FC2C3}" type="datetime1">
              <a:rPr lang="en-ZA" smtClean="0"/>
              <a:t>2019/09/03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4074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34DA6-53BE-452F-9281-2EA400AE44E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6848F948-F5B4-BF4B-B9A4-C908B5152F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74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88"/>
            <a:ext cx="7086600" cy="683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2455" y="441911"/>
            <a:ext cx="2671784" cy="144090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9461989" y="5579223"/>
            <a:ext cx="69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600" b="1" dirty="0">
                <a:solidFill>
                  <a:prstClr val="white"/>
                </a:solidFill>
              </a:rPr>
              <a:t>20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8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5481" y="5417091"/>
            <a:ext cx="2671784" cy="14409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9524"/>
            <a:ext cx="12192000" cy="889196"/>
          </a:xfrm>
          <a:solidFill>
            <a:schemeClr val="accent1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88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92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0466" y="5579224"/>
            <a:ext cx="3161535" cy="1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42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417F-03AA-478D-9879-27D62798FB1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82905" y="6532993"/>
            <a:ext cx="181185" cy="19621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4154122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1108C-CD13-4B56-B269-C34D0955E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35" b="1322"/>
          <a:stretch/>
        </p:blipFill>
        <p:spPr>
          <a:xfrm>
            <a:off x="2363" y="0"/>
            <a:ext cx="735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6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B50C0C-4697-4728-9AA9-FFAC2558CF0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F2004-2D7A-4DF2-9E8B-17092CE0E4F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360363" y="6559460"/>
            <a:ext cx="2688299" cy="253916"/>
          </a:xfrm>
          <a:prstGeom prst="rect">
            <a:avLst/>
          </a:prstGeom>
          <a:solidFill>
            <a:srgbClr val="00266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Financier ∙ Facilitator ∙ Innovator</a:t>
            </a:r>
          </a:p>
        </p:txBody>
      </p:sp>
    </p:spTree>
    <p:extLst>
      <p:ext uri="{BB962C8B-B14F-4D97-AF65-F5344CB8AC3E}">
        <p14:creationId xmlns:p14="http://schemas.microsoft.com/office/powerpoint/2010/main" val="1242992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6001" y="1306800"/>
            <a:ext cx="11040267" cy="475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/>
            </a:lvl1pPr>
            <a:lvl2pPr algn="l">
              <a:lnSpc>
                <a:spcPct val="100000"/>
              </a:lnSpc>
              <a:defRPr/>
            </a:lvl2pPr>
            <a:lvl3pPr algn="l">
              <a:lnSpc>
                <a:spcPct val="100000"/>
              </a:lnSpc>
              <a:defRPr/>
            </a:lvl3pPr>
            <a:lvl4pPr algn="l">
              <a:lnSpc>
                <a:spcPct val="100000"/>
              </a:lnSpc>
              <a:defRPr/>
            </a:lvl4pPr>
            <a:lvl5pPr algn="l">
              <a:lnSpc>
                <a:spcPct val="10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4416" y="6356353"/>
            <a:ext cx="3120899" cy="365125"/>
          </a:xfrm>
          <a:prstGeom prst="rect">
            <a:avLst/>
          </a:prstGeom>
        </p:spPr>
        <p:txBody>
          <a:bodyPr/>
          <a:lstStyle>
            <a:lvl1pPr marL="0" marR="0" indent="0" algn="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9892B5B3-F209-45DF-857E-61A950B545C9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0927200" y="6669224"/>
            <a:ext cx="948267" cy="144462"/>
          </a:xfrm>
          <a:prstGeom prst="rect">
            <a:avLst/>
          </a:prstGeom>
        </p:spPr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73620" y="274638"/>
            <a:ext cx="11042649" cy="74209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– Note: Slide Master must be constrained to two lines and should not be changed in terms of font, format or 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250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92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0466" y="5579224"/>
            <a:ext cx="3161535" cy="1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5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E36B-8070-4692-B38A-047871755AC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82905" y="6532993"/>
            <a:ext cx="181185" cy="19621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388522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C-2FDC-4242-82ED-EB552A135BCA}" type="datetime1">
              <a:rPr lang="en-ZA" smtClean="0"/>
              <a:t>2019/09/03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8506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1108C-CD13-4B56-B269-C34D0955E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35" b="1322"/>
          <a:stretch/>
        </p:blipFill>
        <p:spPr>
          <a:xfrm>
            <a:off x="2363" y="0"/>
            <a:ext cx="735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97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4C3177-EA08-4930-A69E-5E287C80B5E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F2004-2D7A-4DF2-9E8B-17092CE0E4F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360363" y="6559460"/>
            <a:ext cx="2688299" cy="253916"/>
          </a:xfrm>
          <a:prstGeom prst="rect">
            <a:avLst/>
          </a:prstGeom>
          <a:solidFill>
            <a:srgbClr val="00266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Financier ∙ Facilitator ∙ Innovator</a:t>
            </a:r>
          </a:p>
        </p:txBody>
      </p:sp>
    </p:spTree>
    <p:extLst>
      <p:ext uri="{BB962C8B-B14F-4D97-AF65-F5344CB8AC3E}">
        <p14:creationId xmlns:p14="http://schemas.microsoft.com/office/powerpoint/2010/main" val="3752239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6001" y="1306800"/>
            <a:ext cx="11040267" cy="475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/>
            </a:lvl1pPr>
            <a:lvl2pPr algn="l">
              <a:lnSpc>
                <a:spcPct val="100000"/>
              </a:lnSpc>
              <a:defRPr/>
            </a:lvl2pPr>
            <a:lvl3pPr algn="l">
              <a:lnSpc>
                <a:spcPct val="100000"/>
              </a:lnSpc>
              <a:defRPr/>
            </a:lvl3pPr>
            <a:lvl4pPr algn="l">
              <a:lnSpc>
                <a:spcPct val="100000"/>
              </a:lnSpc>
              <a:defRPr/>
            </a:lvl4pPr>
            <a:lvl5pPr algn="l">
              <a:lnSpc>
                <a:spcPct val="10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4416" y="6356353"/>
            <a:ext cx="3120899" cy="365125"/>
          </a:xfrm>
          <a:prstGeom prst="rect">
            <a:avLst/>
          </a:prstGeom>
        </p:spPr>
        <p:txBody>
          <a:bodyPr/>
          <a:lstStyle>
            <a:lvl1pPr marL="0" marR="0" indent="0" algn="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26E7095-F7EC-45BA-9E4E-EDECA1461909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0927200" y="6669224"/>
            <a:ext cx="948267" cy="144462"/>
          </a:xfrm>
          <a:prstGeom prst="rect">
            <a:avLst/>
          </a:prstGeom>
        </p:spPr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73620" y="274638"/>
            <a:ext cx="11042649" cy="74209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– Note: Slide Master must be constrained to two lines and should not be changed in terms of font, format or 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110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92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0466" y="5579224"/>
            <a:ext cx="3161535" cy="1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3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C888-F331-4D09-BD91-F3E1D56E302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82905" y="6532993"/>
            <a:ext cx="181185" cy="19621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844531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1108C-CD13-4B56-B269-C34D0955E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35" b="1322"/>
          <a:stretch/>
        </p:blipFill>
        <p:spPr>
          <a:xfrm>
            <a:off x="2363" y="0"/>
            <a:ext cx="735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7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9BF1DD-EC26-45AC-889C-1C7B1C0BD65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F2004-2D7A-4DF2-9E8B-17092CE0E4F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360363" y="6559460"/>
            <a:ext cx="2688299" cy="253916"/>
          </a:xfrm>
          <a:prstGeom prst="rect">
            <a:avLst/>
          </a:prstGeom>
          <a:solidFill>
            <a:srgbClr val="00266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Financier ∙ Facilitator ∙ Innovator</a:t>
            </a:r>
          </a:p>
        </p:txBody>
      </p:sp>
    </p:spTree>
    <p:extLst>
      <p:ext uri="{BB962C8B-B14F-4D97-AF65-F5344CB8AC3E}">
        <p14:creationId xmlns:p14="http://schemas.microsoft.com/office/powerpoint/2010/main" val="4399362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6001" y="1306800"/>
            <a:ext cx="11040267" cy="475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/>
            </a:lvl1pPr>
            <a:lvl2pPr algn="l">
              <a:lnSpc>
                <a:spcPct val="100000"/>
              </a:lnSpc>
              <a:defRPr/>
            </a:lvl2pPr>
            <a:lvl3pPr algn="l">
              <a:lnSpc>
                <a:spcPct val="100000"/>
              </a:lnSpc>
              <a:defRPr/>
            </a:lvl3pPr>
            <a:lvl4pPr algn="l">
              <a:lnSpc>
                <a:spcPct val="100000"/>
              </a:lnSpc>
              <a:defRPr/>
            </a:lvl4pPr>
            <a:lvl5pPr algn="l">
              <a:lnSpc>
                <a:spcPct val="10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4416" y="6356353"/>
            <a:ext cx="3120899" cy="365125"/>
          </a:xfrm>
          <a:prstGeom prst="rect">
            <a:avLst/>
          </a:prstGeom>
        </p:spPr>
        <p:txBody>
          <a:bodyPr/>
          <a:lstStyle>
            <a:lvl1pPr marL="0" marR="0" indent="0" algn="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1BA32FF-07E1-4EA2-96A2-EE499C05E023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0927200" y="6669224"/>
            <a:ext cx="948267" cy="144462"/>
          </a:xfrm>
          <a:prstGeom prst="rect">
            <a:avLst/>
          </a:prstGeom>
        </p:spPr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73620" y="274638"/>
            <a:ext cx="11042649" cy="74209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– Note: Slide Master must be constrained to two lines and should not be changed in terms of font, format or 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1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6BC5-45A4-48FD-A9DE-55BFE0CEF54E}" type="datetime1">
              <a:rPr lang="en-ZA" smtClean="0"/>
              <a:t>2019/09/03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550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BE32-4448-4590-8A3A-C461A81751DB}" type="datetime1">
              <a:rPr lang="en-ZA" smtClean="0"/>
              <a:t>2019/09/03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690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112-B9FF-47F5-9FF5-B137D315D6ED}" type="datetime1">
              <a:rPr lang="en-ZA" smtClean="0"/>
              <a:t>2019/09/03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789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4602-B47B-42C9-AB25-6B2C84C5439B}" type="datetime1">
              <a:rPr lang="en-ZA" smtClean="0"/>
              <a:t>2019/09/03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613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84B8-2F88-402D-9784-97BE7F9D5994}" type="datetime1">
              <a:rPr lang="en-ZA" smtClean="0"/>
              <a:t>2019/09/03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B1881-1180-4E8F-8522-80BA4024D1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150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  <p:sldLayoutId id="214748371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9835" y="222255"/>
            <a:ext cx="11515632" cy="97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1</a:t>
            </a:r>
            <a:br>
              <a:rPr lang="en-GB" dirty="0"/>
            </a:br>
            <a:r>
              <a:rPr lang="en-GB" dirty="0"/>
              <a:t>Title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5018" y="1412776"/>
            <a:ext cx="11474449" cy="51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A-point</a:t>
            </a:r>
          </a:p>
          <a:p>
            <a:pPr lvl="1"/>
            <a:r>
              <a:rPr lang="en-GB" dirty="0"/>
              <a:t>B-point</a:t>
            </a:r>
          </a:p>
          <a:p>
            <a:pPr lvl="2"/>
            <a:r>
              <a:rPr lang="en-GB" dirty="0"/>
              <a:t>C-point</a:t>
            </a:r>
          </a:p>
          <a:p>
            <a:pPr lvl="3"/>
            <a:r>
              <a:rPr lang="en-GB" dirty="0"/>
              <a:t>D-point</a:t>
            </a:r>
          </a:p>
          <a:p>
            <a:pPr lvl="4"/>
            <a:r>
              <a:rPr lang="en-GB" dirty="0"/>
              <a:t>E-point</a:t>
            </a:r>
          </a:p>
        </p:txBody>
      </p:sp>
      <p:sp>
        <p:nvSpPr>
          <p:cNvPr id="341019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67" y="6669224"/>
            <a:ext cx="8772923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450"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1020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27201" y="6669224"/>
            <a:ext cx="94826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52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 Slide  </a:t>
            </a:r>
            <a:fld id="{8CA2BAD3-0CA8-421A-8321-A848EE6CB610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1023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97883" y="6669224"/>
            <a:ext cx="1439333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4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732CEC-2379-4894-BF89-A4F279FB33DD}" type="datetime1">
              <a:rPr lang="en-ZA" smtClean="0">
                <a:solidFill>
                  <a:prstClr val="black"/>
                </a:solidFill>
              </a:rPr>
              <a:t>2019/09/03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533243" y="12231"/>
            <a:ext cx="265875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ZA" sz="825" i="1" dirty="0">
                <a:solidFill>
                  <a:prstClr val="black"/>
                </a:solidFill>
              </a:rPr>
              <a:t>Confidential</a:t>
            </a:r>
            <a:endParaRPr lang="en-GB" sz="825" i="1" dirty="0">
              <a:solidFill>
                <a:prstClr val="black"/>
              </a:solidFill>
            </a:endParaRPr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 rot="5400000">
            <a:off x="-347265" y="710632"/>
            <a:ext cx="1188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2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 b="1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342909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6pPr>
      <a:lvl7pPr marL="685817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7pPr>
      <a:lvl8pPr marL="1028726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8pPr>
      <a:lvl9pPr marL="137163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9pPr>
    </p:titleStyle>
    <p:bodyStyle>
      <a:lvl1pPr algn="l" defTabSz="513173" rtl="0" eaLnBrk="0" fontAlgn="base" hangingPunct="0">
        <a:spcBef>
          <a:spcPts val="450"/>
        </a:spcBef>
        <a:spcAft>
          <a:spcPts val="450"/>
        </a:spcAft>
        <a:buSzPct val="25000"/>
        <a:buFont typeface="Wingdings" pitchFamily="2" charset="2"/>
        <a:defRPr sz="1200" i="1">
          <a:solidFill>
            <a:schemeClr val="tx1"/>
          </a:solidFill>
          <a:latin typeface="+mn-lt"/>
          <a:ea typeface="+mn-ea"/>
          <a:cs typeface="+mn-cs"/>
        </a:defRPr>
      </a:lvl1pPr>
      <a:lvl2pPr marL="269088" indent="-197649" algn="l" defTabSz="513173" rtl="0" eaLnBrk="0" fontAlgn="base" hangingPunct="0">
        <a:spcBef>
          <a:spcPts val="450"/>
        </a:spcBef>
        <a:spcAft>
          <a:spcPts val="750"/>
        </a:spcAft>
        <a:buClr>
          <a:srgbClr val="008000"/>
        </a:buClr>
        <a:buSzPct val="90000"/>
        <a:buFont typeface="Wingdings" pitchFamily="2" charset="2"/>
        <a:buChar char="l"/>
        <a:defRPr sz="1050">
          <a:solidFill>
            <a:schemeClr val="tx1"/>
          </a:solidFill>
          <a:latin typeface="+mn-lt"/>
        </a:defRPr>
      </a:lvl2pPr>
      <a:lvl3pPr marL="536986" indent="-133354" algn="l" defTabSz="513173" rtl="0" eaLnBrk="0" fontAlgn="base" hangingPunct="0">
        <a:spcBef>
          <a:spcPts val="150"/>
        </a:spcBef>
        <a:spcAft>
          <a:spcPts val="150"/>
        </a:spcAft>
        <a:buChar char="–"/>
        <a:defRPr sz="900">
          <a:solidFill>
            <a:schemeClr val="tx1"/>
          </a:solidFill>
          <a:latin typeface="+mn-lt"/>
        </a:defRPr>
      </a:lvl3pPr>
      <a:lvl4pPr marL="806074" indent="-134545" algn="l" defTabSz="513173" rtl="0" eaLnBrk="0" fontAlgn="base" hangingPunct="0">
        <a:spcBef>
          <a:spcPct val="25000"/>
        </a:spcBef>
        <a:spcAft>
          <a:spcPct val="25000"/>
        </a:spcAft>
        <a:buSzPct val="55000"/>
        <a:buFont typeface="Wingdings" pitchFamily="2" charset="2"/>
        <a:buChar char="¡"/>
        <a:defRPr sz="900">
          <a:solidFill>
            <a:schemeClr val="tx1"/>
          </a:solidFill>
          <a:latin typeface="+mn-lt"/>
        </a:defRPr>
      </a:lvl4pPr>
      <a:lvl5pPr marL="1073971" indent="-133354" algn="l" defTabSz="513173" rtl="0" eaLnBrk="0" fontAlgn="base" hangingPunct="0">
        <a:spcBef>
          <a:spcPct val="25000"/>
        </a:spcBef>
        <a:spcAft>
          <a:spcPct val="25000"/>
        </a:spcAft>
        <a:buChar char="–"/>
        <a:defRPr sz="825">
          <a:solidFill>
            <a:schemeClr val="tx1"/>
          </a:solidFill>
          <a:latin typeface="+mn-lt"/>
        </a:defRPr>
      </a:lvl5pPr>
      <a:lvl6pPr marL="1581190" indent="-171455" algn="l" defTabSz="513173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6pPr>
      <a:lvl7pPr marL="1924099" indent="-171455" algn="l" defTabSz="513173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7pPr>
      <a:lvl8pPr marL="2267007" indent="-171455" algn="l" defTabSz="513173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8pPr>
      <a:lvl9pPr marL="2609916" indent="-171455" algn="l" defTabSz="513173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D3E17-34AA-4D37-B1A4-26AF395BC66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2019/09/03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6742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BCD2-F54D-4D47-A9F4-19B6010E3E4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3" y="6266877"/>
            <a:ext cx="1298857" cy="5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5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67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76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64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87344" y="1240975"/>
            <a:ext cx="3657600" cy="37991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Presentation TO THE PORTFOLIO COMMITTEE HUMAN SETTLEMENTS, WATER AND  SANITATION</a:t>
            </a:r>
            <a:b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PROGRESS ON THE CONSOLIDATION</a:t>
            </a:r>
          </a:p>
          <a:p>
            <a:pPr algn="ctr"/>
            <a:r>
              <a:rPr lang="en-ZA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HUMAN SETTLEMENT DFI</a:t>
            </a:r>
            <a:r>
              <a:rPr lang="en-ZA" sz="2000" cap="non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ZA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(NHFC,RHLF,NURCHA)</a:t>
            </a:r>
          </a:p>
          <a:p>
            <a:pPr algn="ctr"/>
            <a:endParaRPr lang="en-ZA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ZA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SEPTEMBER  2019</a:t>
            </a:r>
          </a:p>
          <a:p>
            <a:pPr algn="ctr"/>
            <a:endParaRPr lang="en-ZA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b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b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ZA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7836091" y="3103013"/>
            <a:ext cx="3268638" cy="81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rgbClr val="9A9B9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endParaRPr lang="en-Z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67299" y="5137063"/>
            <a:ext cx="2006221" cy="65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rgbClr val="9A9B9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endParaRPr lang="en-Z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27846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96" y="492121"/>
            <a:ext cx="11325110" cy="6027431"/>
          </a:xfrm>
        </p:spPr>
        <p:txBody>
          <a:bodyPr/>
          <a:lstStyle/>
          <a:p>
            <a:pPr marL="0" lvl="1" indent="0" defTabSz="914400" eaLnBrk="1" hangingPunct="1">
              <a:spcBef>
                <a:spcPts val="225"/>
              </a:spcBef>
              <a:spcAft>
                <a:spcPts val="225"/>
              </a:spcAft>
              <a:buNone/>
            </a:pPr>
            <a:endParaRPr lang="en-GB" sz="2400" kern="1200" dirty="0">
              <a:ea typeface="+mn-ea"/>
              <a:cs typeface="+mn-cs"/>
            </a:endParaRPr>
          </a:p>
          <a:p>
            <a:pPr defTabSz="914400" eaLnBrk="1" hangingPunct="1">
              <a:spcBef>
                <a:spcPts val="225"/>
              </a:spcBef>
              <a:spcAft>
                <a:spcPts val="225"/>
              </a:spcAft>
            </a:pPr>
            <a:r>
              <a:rPr lang="en-GB" sz="2400" b="1" kern="1200" dirty="0"/>
              <a:t>Overall approach envisaged …</a:t>
            </a:r>
          </a:p>
          <a:p>
            <a:pPr defTabSz="914400" eaLnBrk="1" hangingPunct="1">
              <a:spcBef>
                <a:spcPts val="225"/>
              </a:spcBef>
              <a:spcAft>
                <a:spcPts val="225"/>
              </a:spcAft>
            </a:pPr>
            <a:endParaRPr lang="en-GB" sz="2400" b="1" kern="1200" dirty="0"/>
          </a:p>
          <a:p>
            <a:pPr marL="342900" lvl="1" indent="-34290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</a:pPr>
            <a:r>
              <a:rPr lang="en-ZA" sz="2400" kern="1200" dirty="0">
                <a:ea typeface="+mn-ea"/>
                <a:cs typeface="+mn-cs"/>
              </a:rPr>
              <a:t>The existing three DFIs (NHFC, NURCHA and RHLF) will be </a:t>
            </a:r>
            <a:r>
              <a:rPr lang="en-ZA" sz="2400" b="1" kern="1200" dirty="0">
                <a:ea typeface="+mn-ea"/>
                <a:cs typeface="+mn-cs"/>
              </a:rPr>
              <a:t>merged</a:t>
            </a:r>
            <a:r>
              <a:rPr lang="en-ZA" sz="2400" kern="1200" dirty="0">
                <a:ea typeface="+mn-ea"/>
                <a:cs typeface="+mn-cs"/>
              </a:rPr>
              <a:t> into an expanded </a:t>
            </a:r>
            <a:r>
              <a:rPr lang="en-ZA" sz="2400" b="1" kern="1200" dirty="0">
                <a:ea typeface="+mn-ea"/>
                <a:cs typeface="+mn-cs"/>
              </a:rPr>
              <a:t>NHFC</a:t>
            </a:r>
          </a:p>
          <a:p>
            <a:pPr marL="0" lvl="1" indent="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  <a:buNone/>
            </a:pPr>
            <a:endParaRPr lang="en-ZA" sz="2400" kern="1200" dirty="0">
              <a:ea typeface="+mn-ea"/>
              <a:cs typeface="+mn-cs"/>
            </a:endParaRPr>
          </a:p>
          <a:p>
            <a:pPr marL="342900" lvl="1" indent="-34290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</a:pPr>
            <a:r>
              <a:rPr lang="en-ZA" sz="2400" b="1" kern="1200" dirty="0">
                <a:ea typeface="+mn-ea"/>
                <a:cs typeface="+mn-cs"/>
              </a:rPr>
              <a:t>HSBD</a:t>
            </a:r>
            <a:r>
              <a:rPr lang="en-ZA" sz="2400" kern="1200" dirty="0">
                <a:ea typeface="+mn-ea"/>
                <a:cs typeface="+mn-cs"/>
              </a:rPr>
              <a:t> to be established in terms of the new enabling legislation (this will also convert the NHFC into the new HSDB)</a:t>
            </a:r>
          </a:p>
          <a:p>
            <a:pPr marL="0" lvl="1" indent="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  <a:buNone/>
            </a:pPr>
            <a:endParaRPr lang="en-ZA" sz="2400" kern="1200" dirty="0">
              <a:ea typeface="+mn-ea"/>
              <a:cs typeface="+mn-cs"/>
            </a:endParaRPr>
          </a:p>
          <a:p>
            <a:pPr marL="342900" lvl="1" indent="-34290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</a:pPr>
            <a:r>
              <a:rPr lang="en-ZA" sz="2400" kern="1200" dirty="0">
                <a:ea typeface="+mn-ea"/>
                <a:cs typeface="+mn-cs"/>
              </a:rPr>
              <a:t>All Assets, Liabilities and Staff are transferred from </a:t>
            </a:r>
            <a:r>
              <a:rPr lang="en-ZA" sz="2400" b="1" kern="1200" dirty="0">
                <a:ea typeface="+mn-ea"/>
                <a:cs typeface="+mn-cs"/>
              </a:rPr>
              <a:t>NHFC</a:t>
            </a:r>
            <a:r>
              <a:rPr lang="en-ZA" sz="2400" kern="1200" dirty="0">
                <a:ea typeface="+mn-ea"/>
                <a:cs typeface="+mn-cs"/>
              </a:rPr>
              <a:t> to </a:t>
            </a:r>
            <a:r>
              <a:rPr lang="en-ZA" sz="2400" b="1" kern="1200" dirty="0">
                <a:ea typeface="+mn-ea"/>
                <a:cs typeface="+mn-cs"/>
              </a:rPr>
              <a:t>HSDB</a:t>
            </a:r>
          </a:p>
          <a:p>
            <a:pPr marL="0" lvl="1" indent="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  <a:buNone/>
            </a:pPr>
            <a:endParaRPr lang="en-GB" sz="2400" kern="1200" dirty="0">
              <a:ea typeface="+mn-ea"/>
              <a:cs typeface="+mn-cs"/>
            </a:endParaRPr>
          </a:p>
          <a:p>
            <a:pPr marL="342900" lvl="1" indent="-34290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</a:pPr>
            <a:r>
              <a:rPr lang="en-ZA" sz="2400" b="1" kern="1200" dirty="0">
                <a:ea typeface="+mn-ea"/>
                <a:cs typeface="+mn-cs"/>
              </a:rPr>
              <a:t>HSDB</a:t>
            </a:r>
            <a:r>
              <a:rPr lang="en-ZA" sz="2400" kern="1200" dirty="0">
                <a:ea typeface="+mn-ea"/>
                <a:cs typeface="+mn-cs"/>
              </a:rPr>
              <a:t> Board to be appointed by the Minister of Human Settlements</a:t>
            </a:r>
          </a:p>
          <a:p>
            <a:pPr marL="0" lvl="1" indent="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  <a:buNone/>
            </a:pPr>
            <a:endParaRPr lang="en-GB" sz="2400" kern="1200" dirty="0">
              <a:ea typeface="+mn-ea"/>
              <a:cs typeface="+mn-cs"/>
            </a:endParaRPr>
          </a:p>
          <a:p>
            <a:pPr marL="342900" lvl="1" indent="-34290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</a:pPr>
            <a:r>
              <a:rPr lang="en-ZA" sz="2400" kern="1200" dirty="0">
                <a:ea typeface="+mn-ea"/>
                <a:cs typeface="+mn-cs"/>
              </a:rPr>
              <a:t>Shareholder compact between </a:t>
            </a:r>
            <a:r>
              <a:rPr lang="en-ZA" sz="2400" b="1" kern="1200" dirty="0">
                <a:ea typeface="+mn-ea"/>
                <a:cs typeface="+mn-cs"/>
              </a:rPr>
              <a:t>HSDB</a:t>
            </a:r>
            <a:r>
              <a:rPr lang="en-ZA" sz="2400" kern="1200" dirty="0">
                <a:ea typeface="+mn-ea"/>
                <a:cs typeface="+mn-cs"/>
              </a:rPr>
              <a:t> and Human Settlements will incorporate the activities of the entity</a:t>
            </a:r>
            <a:endParaRPr lang="en-GB" sz="2400" kern="1200" dirty="0">
              <a:ea typeface="+mn-ea"/>
              <a:cs typeface="+mn-cs"/>
            </a:endParaRPr>
          </a:p>
          <a:p>
            <a:pPr marL="0" lvl="1" indent="0" defTabSz="914400" eaLnBrk="1" hangingPunct="1">
              <a:spcBef>
                <a:spcPts val="225"/>
              </a:spcBef>
              <a:spcAft>
                <a:spcPts val="225"/>
              </a:spcAft>
              <a:buClrTx/>
              <a:buSzPct val="55000"/>
              <a:buNone/>
            </a:pPr>
            <a:br>
              <a:rPr lang="en-ZA" sz="2400" kern="1200" dirty="0">
                <a:ea typeface="+mn-ea"/>
                <a:cs typeface="+mn-cs"/>
              </a:rPr>
            </a:br>
            <a:endParaRPr lang="en-GB" sz="2400" kern="1200" dirty="0"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751" y="0"/>
            <a:ext cx="12189900" cy="642257"/>
          </a:xfrm>
          <a:prstGeom prst="rect">
            <a:avLst/>
          </a:prstGeom>
          <a:solidFill>
            <a:srgbClr val="2D75B6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r>
              <a:rPr lang="en-GB" dirty="0">
                <a:latin typeface="+mj-lt"/>
              </a:rPr>
              <a:t>6.	IMPLEMENTATION APPROACH </a:t>
            </a:r>
            <a:endParaRPr lang="en-ZA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0940" y="659675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15959182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751" y="0"/>
            <a:ext cx="12189900" cy="642257"/>
          </a:xfrm>
          <a:prstGeom prst="rect">
            <a:avLst/>
          </a:prstGeom>
          <a:solidFill>
            <a:srgbClr val="2D75B6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r>
              <a:rPr lang="en-GB" dirty="0"/>
              <a:t>7.	CHANGE MANAGEMENT APPROACH 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3751" y="642257"/>
            <a:ext cx="113978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b="1" dirty="0"/>
              <a:t>ADOPTED APPROACH WITH 4 PHASES</a:t>
            </a:r>
          </a:p>
          <a:p>
            <a:pPr>
              <a:defRPr/>
            </a:pPr>
            <a:endParaRPr lang="en-US" b="1" dirty="0"/>
          </a:p>
          <a:p>
            <a:pPr marL="628650" indent="-342900">
              <a:buFont typeface="+mj-lt"/>
              <a:buAutoNum type="arabicPeriod"/>
              <a:defRPr/>
            </a:pPr>
            <a:r>
              <a:rPr lang="en-US" b="1" dirty="0"/>
              <a:t>Insight phase</a:t>
            </a:r>
          </a:p>
          <a:p>
            <a:pPr marL="285750">
              <a:defRPr/>
            </a:pPr>
            <a:endParaRPr lang="en-US" b="1" dirty="0"/>
          </a:p>
          <a:p>
            <a:pPr marL="1274763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Understanding of status quo    </a:t>
            </a:r>
          </a:p>
          <a:p>
            <a:pPr marL="874713" indent="-342900">
              <a:buFont typeface="Wingdings" panose="05000000000000000000" pitchFamily="2" charset="2"/>
              <a:buChar char="q"/>
              <a:defRPr/>
            </a:pPr>
            <a:endParaRPr lang="en-US" b="1" dirty="0"/>
          </a:p>
          <a:p>
            <a:pPr marL="285750">
              <a:defRPr/>
            </a:pPr>
            <a:r>
              <a:rPr lang="en-US" b="1" dirty="0"/>
              <a:t>2.  Design Phase</a:t>
            </a:r>
          </a:p>
          <a:p>
            <a:pPr marL="1274763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Leadership workshop </a:t>
            </a:r>
          </a:p>
          <a:p>
            <a:pPr marL="1547813" lvl="1" indent="-285750">
              <a:buFont typeface="Wingdings" panose="05000000000000000000" pitchFamily="2" charset="2"/>
              <a:buChar char="ü"/>
              <a:defRPr/>
            </a:pPr>
            <a:r>
              <a:rPr lang="en-US" dirty="0"/>
              <a:t>Developed leadership cohesion behaviors</a:t>
            </a:r>
          </a:p>
          <a:p>
            <a:pPr marL="1547813" lvl="1" indent="-285750">
              <a:buFont typeface="Wingdings" panose="05000000000000000000" pitchFamily="2" charset="2"/>
              <a:buChar char="ü"/>
              <a:defRPr/>
            </a:pPr>
            <a:r>
              <a:rPr lang="en-US" dirty="0"/>
              <a:t>Appointment of change agents &amp; champions (staff 3 entities)</a:t>
            </a:r>
          </a:p>
          <a:p>
            <a:pPr marL="1274763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Employees</a:t>
            </a:r>
          </a:p>
          <a:p>
            <a:pPr marL="804863">
              <a:defRPr/>
            </a:pPr>
            <a:r>
              <a:rPr lang="en-US" b="1" dirty="0"/>
              <a:t>	      </a:t>
            </a:r>
            <a:r>
              <a:rPr lang="en-US" dirty="0"/>
              <a:t>Meet &amp; greet - introducing staff, change agent, change vision</a:t>
            </a:r>
          </a:p>
          <a:p>
            <a:pPr marL="1262063" lvl="1">
              <a:defRPr/>
            </a:pPr>
            <a:r>
              <a:rPr lang="en-US" dirty="0"/>
              <a:t>Focus groups -</a:t>
            </a:r>
            <a:r>
              <a:rPr lang="en-US" b="1" dirty="0"/>
              <a:t> </a:t>
            </a:r>
            <a:r>
              <a:rPr lang="en-US" dirty="0"/>
              <a:t>change agents and champions </a:t>
            </a:r>
          </a:p>
          <a:p>
            <a:pPr marL="1262063" lvl="1">
              <a:defRPr/>
            </a:pPr>
            <a:r>
              <a:rPr lang="en-US" dirty="0"/>
              <a:t> </a:t>
            </a:r>
          </a:p>
          <a:p>
            <a:pPr marL="285750">
              <a:defRPr/>
            </a:pPr>
            <a:r>
              <a:rPr lang="en-US" b="1" dirty="0"/>
              <a:t>3. Implementation Phase</a:t>
            </a:r>
          </a:p>
          <a:p>
            <a:pPr marL="1274763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Leadership -Development of “To Be Culture Change Code”</a:t>
            </a:r>
          </a:p>
          <a:p>
            <a:pPr marL="1274763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Leadership session on enabling change implementation </a:t>
            </a:r>
          </a:p>
          <a:p>
            <a:pPr marL="1274763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Leadership change implementation &amp; reinforcement review </a:t>
            </a:r>
          </a:p>
          <a:p>
            <a:pPr marL="1274763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Change communication and dealing with resistance</a:t>
            </a:r>
          </a:p>
          <a:p>
            <a:pPr marL="989013" lvl="1"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85750" lvl="1">
              <a:defRPr/>
            </a:pPr>
            <a:r>
              <a:rPr lang="en-US" b="1" dirty="0">
                <a:solidFill>
                  <a:prstClr val="black"/>
                </a:solidFill>
              </a:rPr>
              <a:t>4</a:t>
            </a:r>
            <a:r>
              <a:rPr lang="en-US" b="1" dirty="0"/>
              <a:t>. Monitoring and Closeout </a:t>
            </a:r>
          </a:p>
          <a:p>
            <a:pPr marL="1262063" lvl="1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30940" y="658487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35841482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" y="960700"/>
            <a:ext cx="11956649" cy="5683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noProof="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b="1" dirty="0">
                <a:latin typeface="Century Gothic"/>
                <a:cs typeface="Century Gothic"/>
              </a:rPr>
              <a:t>					</a:t>
            </a:r>
          </a:p>
          <a:p>
            <a:pPr marL="0" indent="0">
              <a:buNone/>
            </a:pPr>
            <a:r>
              <a:rPr lang="en-GB" b="1" noProof="0" dirty="0">
                <a:latin typeface="Century Gothic"/>
                <a:cs typeface="Century Gothic"/>
              </a:rPr>
              <a:t>	</a:t>
            </a:r>
          </a:p>
          <a:p>
            <a:pPr marL="0" indent="0">
              <a:buNone/>
            </a:pPr>
            <a:endParaRPr lang="en-GB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b="1" noProof="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b="1" dirty="0">
                <a:latin typeface="Century Gothic"/>
                <a:cs typeface="Century Gothic"/>
              </a:rPr>
              <a:t>				</a:t>
            </a:r>
            <a:endParaRPr lang="en-GB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0994" y="1903227"/>
            <a:ext cx="10899853" cy="26697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chemeClr val="lt1"/>
                </a:solidFill>
                <a:ea typeface="+mn-ea"/>
                <a:cs typeface="Arial" panose="020B0604020202020204" pitchFamily="34" charset="0"/>
              </a:rPr>
              <a:t>HOW WE LOOK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30940" y="6573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22487775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-16551"/>
            <a:ext cx="12192000" cy="717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8.	HOW ARE WE FUNCTIONALLY STRUCTURED?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37324" y="916886"/>
            <a:ext cx="7517352" cy="5722753"/>
            <a:chOff x="396029" y="1026345"/>
            <a:chExt cx="7517352" cy="572275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7098739" y="2235320"/>
              <a:ext cx="0" cy="1394947"/>
            </a:xfrm>
            <a:prstGeom prst="line">
              <a:avLst/>
            </a:prstGeom>
            <a:noFill/>
            <a:ln w="508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cxnSp>
          <p:nvCxnSpPr>
            <p:cNvPr id="4" name="Straight Connector 3"/>
            <p:cNvCxnSpPr/>
            <p:nvPr/>
          </p:nvCxnSpPr>
          <p:spPr>
            <a:xfrm flipV="1">
              <a:off x="4655272" y="1854743"/>
              <a:ext cx="0" cy="1869955"/>
            </a:xfrm>
            <a:prstGeom prst="line">
              <a:avLst/>
            </a:prstGeom>
            <a:noFill/>
            <a:ln w="508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cxnSp>
          <p:nvCxnSpPr>
            <p:cNvPr id="5" name="Straight Connector 4"/>
            <p:cNvCxnSpPr/>
            <p:nvPr/>
          </p:nvCxnSpPr>
          <p:spPr>
            <a:xfrm flipV="1">
              <a:off x="2244014" y="2218397"/>
              <a:ext cx="0" cy="1394947"/>
            </a:xfrm>
            <a:prstGeom prst="line">
              <a:avLst/>
            </a:prstGeom>
            <a:noFill/>
            <a:ln w="508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sp>
          <p:nvSpPr>
            <p:cNvPr id="6" name="Rectangle 5"/>
            <p:cNvSpPr/>
            <p:nvPr/>
          </p:nvSpPr>
          <p:spPr>
            <a:xfrm>
              <a:off x="3795463" y="1026345"/>
              <a:ext cx="1719618" cy="837039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Chief Executive Officer (CEO)</a:t>
              </a:r>
              <a:endParaRPr lang="en-US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4014" y="2211619"/>
              <a:ext cx="4854725" cy="15240"/>
            </a:xfrm>
            <a:prstGeom prst="line">
              <a:avLst/>
            </a:prstGeom>
            <a:noFill/>
            <a:ln w="508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sp>
          <p:nvSpPr>
            <p:cNvPr id="13" name="Rectangle 12"/>
            <p:cNvSpPr/>
            <p:nvPr/>
          </p:nvSpPr>
          <p:spPr>
            <a:xfrm>
              <a:off x="1158831" y="5187152"/>
              <a:ext cx="6754549" cy="306747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CORPORATE SUPPORT SERVICES – IT, COMPANY SECRETERIAL</a:t>
              </a:r>
              <a:endPara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58830" y="6369551"/>
              <a:ext cx="6754549" cy="36090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RESOURCES</a:t>
              </a:r>
              <a:endPara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58832" y="4573263"/>
              <a:ext cx="6754549" cy="290260"/>
            </a:xfrm>
            <a:prstGeom prst="rect">
              <a:avLst/>
            </a:prstGeom>
            <a:solidFill>
              <a:srgbClr val="5B9BD5"/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</a:t>
              </a:r>
              <a:endPara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58831" y="4891908"/>
              <a:ext cx="6754549" cy="281347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CORPORATE STRATEGY AND COMMUNICATIONS</a:t>
              </a:r>
              <a:endPara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0828" y="5522633"/>
              <a:ext cx="6732552" cy="356943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 RISK</a:t>
              </a:r>
              <a:endPara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0828" y="5908310"/>
              <a:ext cx="6732552" cy="437734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CORPORATE SUPPORT SERVICES – COMPLIANCE &amp; ENTERPRISE WIDE RISK</a:t>
              </a:r>
              <a:endPara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-200517" y="3029933"/>
              <a:ext cx="1955895" cy="762802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>
              <a:solidFill>
                <a:srgbClr val="44546A">
                  <a:lumMod val="40000"/>
                  <a:lumOff val="60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ZA" sz="1050" b="1" kern="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 GENERATING </a:t>
              </a:r>
              <a:endParaRPr lang="en-US" sz="1050" b="1" kern="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97162" y="3026535"/>
              <a:ext cx="1719618" cy="837039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Debt Lending and Subsidy Programmes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95463" y="3045431"/>
              <a:ext cx="1719618" cy="837039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Incremental Lending Business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93761" y="3049175"/>
              <a:ext cx="1719618" cy="837039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>
              <a:solidFill>
                <a:srgbClr val="5B9BD5">
                  <a:lumMod val="75000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Finance 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-311487" y="5278779"/>
              <a:ext cx="2177835" cy="7628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1100" b="1" kern="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r>
                <a:rPr lang="en-ZA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sz="1100" b="1" kern="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  <a:r>
                <a:rPr lang="en-ZA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sz="1100" b="1" kern="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ENTITY-WIDE</a:t>
              </a:r>
              <a:endParaRPr lang="en-US" sz="1100" kern="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530940" y="658487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7457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35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0" y="1"/>
            <a:ext cx="12191999" cy="6650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9.	ORGANISATIONAL STRUCTURE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3937855"/>
              </p:ext>
            </p:extLst>
          </p:nvPr>
        </p:nvGraphicFramePr>
        <p:xfrm>
          <a:off x="475013" y="795647"/>
          <a:ext cx="11079678" cy="583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30940" y="658487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7936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12191999" cy="6650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10.	STAFF COMPLIMENT 116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3368" y="659220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1298447"/>
            <a:ext cx="5126931" cy="4873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126" y="1298448"/>
            <a:ext cx="6059650" cy="48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1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104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Z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	AWARDS RECEIVED IN THIS</a:t>
            </a:r>
            <a:r>
              <a:rPr lang="en-Z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Z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004-2D7A-4DF2-9E8B-17092CE0E4F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29" y="701041"/>
            <a:ext cx="6425741" cy="6108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8" y="659674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3976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1524000" y="-11874"/>
            <a:ext cx="9144000" cy="692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 lang="en-ZA" kern="0">
              <a:solidFill>
                <a:prstClr val="black"/>
              </a:solidFill>
            </a:endParaRPr>
          </a:p>
        </p:txBody>
      </p:sp>
      <p:sp>
        <p:nvSpPr>
          <p:cNvPr id="166" name="Rectangle 35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1524000" y="170405"/>
            <a:ext cx="9144000" cy="3462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12.	MERGED BALANCE SHEETS</a:t>
            </a:r>
            <a:endParaRPr lang="en-ZA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64" y="932108"/>
            <a:ext cx="10151704" cy="564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0940" y="659675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2010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" y="960700"/>
            <a:ext cx="11956649" cy="5683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noProof="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b="1" dirty="0">
                <a:latin typeface="Century Gothic"/>
                <a:cs typeface="Century Gothic"/>
              </a:rPr>
              <a:t>					</a:t>
            </a:r>
          </a:p>
          <a:p>
            <a:pPr marL="0" indent="0">
              <a:buNone/>
            </a:pPr>
            <a:r>
              <a:rPr lang="en-GB" b="1" noProof="0" dirty="0">
                <a:latin typeface="Century Gothic"/>
                <a:cs typeface="Century Gothic"/>
              </a:rPr>
              <a:t>	</a:t>
            </a:r>
          </a:p>
          <a:p>
            <a:pPr marL="0" indent="0">
              <a:buNone/>
            </a:pPr>
            <a:endParaRPr lang="en-GB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b="1" noProof="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b="1" dirty="0">
                <a:latin typeface="Century Gothic"/>
                <a:cs typeface="Century Gothic"/>
              </a:rPr>
              <a:t>				</a:t>
            </a:r>
            <a:endParaRPr lang="en-GB" sz="6000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5937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pPr algn="l"/>
            <a:r>
              <a:rPr lang="en-GB" dirty="0"/>
              <a:t>13.	ONE MERGED NHFC 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67"/>
            <a:ext cx="12192000" cy="6180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0940" y="660862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177541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PORTFOLIO COMMITTEE OF HUMAN SETTLEMENTS, WATER AND SANITATION, IS ASKED TO NOTE THE UPDATE ON THE HUMAN SETTLEMENTS DFIs CONSOLIDATION (PHASE 1).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14.	RECOMMENDATION…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5870" y="660408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188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5941"/>
            <a:ext cx="11287760" cy="76873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Z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355645"/>
              </p:ext>
            </p:extLst>
          </p:nvPr>
        </p:nvGraphicFramePr>
        <p:xfrm>
          <a:off x="426720" y="1450848"/>
          <a:ext cx="11503152" cy="1205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5816">
                <a:tc>
                  <a:txBody>
                    <a:bodyPr/>
                    <a:lstStyle/>
                    <a:p>
                      <a:pPr marL="514350" indent="-514350" defTabSz="914400">
                        <a:buAutoNum type="arabicPeriod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Road-Map envisages three key stages</a:t>
                      </a:r>
                    </a:p>
                    <a:p>
                      <a:pPr marL="0" indent="0" defTabSz="914400"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   HSDB Establishment &amp; DFI consolidation milestones</a:t>
                      </a:r>
                    </a:p>
                    <a:p>
                      <a:pPr marL="0" indent="0">
                        <a:buNone/>
                      </a:pP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      Process undertaken to address critical milestones</a:t>
                      </a:r>
                    </a:p>
                    <a:p>
                      <a:pPr marL="0" indent="0"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defTabSz="919163"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       Companies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 No 71 of 2008: NPC restrictions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defTabSz="919163"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  <a:tabLst>
                          <a:tab pos="1005840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       Options considered</a:t>
                      </a:r>
                    </a:p>
                    <a:p>
                      <a:pPr marL="0" indent="0">
                        <a:buNone/>
                        <a:tabLst>
                          <a:tab pos="10058400" algn="l"/>
                        </a:tabLst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       Implementation approach</a:t>
                      </a:r>
                    </a:p>
                    <a:p>
                      <a:pPr marL="0" indent="0" defTabSz="914400"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defTabSz="914400"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management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approach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        Functionally structured</a:t>
                      </a:r>
                    </a:p>
                    <a:p>
                      <a:pPr marL="0" indent="0"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        Organisational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structure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defTabSz="914400">
                        <a:buNone/>
                        <a:tabLst>
                          <a:tab pos="10117138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      Staff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Complement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defTabSz="914400">
                        <a:buNone/>
                        <a:tabLst>
                          <a:tab pos="10117138" algn="l"/>
                        </a:tabLst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defTabSz="914400">
                        <a:buAutoNum type="arabicPeriod" startAt="11"/>
                        <a:tabLst>
                          <a:tab pos="10117138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Awards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received in the current financial year</a:t>
                      </a:r>
                    </a:p>
                    <a:p>
                      <a:pPr marL="0" indent="0" defTabSz="914400">
                        <a:buNone/>
                        <a:tabLst>
                          <a:tab pos="10117138" algn="l"/>
                        </a:tabLst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defTabSz="914400">
                        <a:buNone/>
                        <a:tabLst>
                          <a:tab pos="719138" algn="l"/>
                          <a:tab pos="10117138" algn="l"/>
                        </a:tabLs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      Merged balance sheets</a:t>
                      </a:r>
                    </a:p>
                    <a:p>
                      <a:pPr marL="0" indent="0" defTabSz="914400">
                        <a:buNone/>
                        <a:tabLst>
                          <a:tab pos="10117138" algn="l"/>
                        </a:tabLst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defTabSz="914400">
                        <a:buNone/>
                        <a:tabLst>
                          <a:tab pos="10117138" algn="l"/>
                        </a:tabLs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      Employees of the merged NHFC</a:t>
                      </a:r>
                    </a:p>
                    <a:p>
                      <a:pPr marL="0" indent="0" defTabSz="914400">
                        <a:buNone/>
                        <a:tabLst>
                          <a:tab pos="10117138" algn="l"/>
                        </a:tabLs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indent="0" defTabSz="914400">
                        <a:buNone/>
                        <a:tabLst>
                          <a:tab pos="10117138" algn="l"/>
                        </a:tabLs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      Recommendation </a:t>
                      </a:r>
                    </a:p>
                    <a:p>
                      <a:pPr marL="342900" indent="-342900" defTabSz="914400">
                        <a:buAutoNum type="arabicPeriod" startAt="11"/>
                        <a:tabLst>
                          <a:tab pos="10117138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919">
                <a:tc>
                  <a:txBody>
                    <a:bodyPr/>
                    <a:lstStyle/>
                    <a:p>
                      <a:pPr marL="0" indent="0" defTabSz="914400">
                        <a:buNone/>
                        <a:tabLst>
                          <a:tab pos="10117138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06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" y="960700"/>
            <a:ext cx="11956649" cy="5683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noProof="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b="1" dirty="0">
                <a:latin typeface="Century Gothic"/>
                <a:cs typeface="Century Gothic"/>
              </a:rPr>
              <a:t>					</a:t>
            </a:r>
          </a:p>
          <a:p>
            <a:pPr marL="0" indent="0">
              <a:buNone/>
            </a:pPr>
            <a:r>
              <a:rPr lang="en-GB" b="1" noProof="0" dirty="0">
                <a:latin typeface="Century Gothic"/>
                <a:cs typeface="Century Gothic"/>
              </a:rPr>
              <a:t>	</a:t>
            </a:r>
          </a:p>
          <a:p>
            <a:pPr marL="0" indent="0">
              <a:buNone/>
            </a:pPr>
            <a:endParaRPr lang="en-GB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b="1" noProof="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b="1" dirty="0">
                <a:latin typeface="Century Gothic"/>
                <a:cs typeface="Century Gothic"/>
              </a:rPr>
              <a:t>				</a:t>
            </a:r>
            <a:endParaRPr lang="en-GB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0994" y="1903227"/>
            <a:ext cx="10899853" cy="26697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7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b="1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192028009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1524000" y="1"/>
            <a:ext cx="9144000" cy="6923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 lang="en-ZA" kern="0">
              <a:solidFill>
                <a:prstClr val="black"/>
              </a:solidFill>
            </a:endParaRPr>
          </a:p>
        </p:txBody>
      </p:sp>
      <p:sp>
        <p:nvSpPr>
          <p:cNvPr id="166" name="Rectangle 35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1524000" y="125704"/>
            <a:ext cx="9144000" cy="3877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/>
              <a:t>HSDB: Mandate and Rationale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82764" y="1368353"/>
            <a:ext cx="8605837" cy="4918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257579" y="2369045"/>
            <a:ext cx="3479240" cy="3389915"/>
          </a:xfrm>
          <a:prstGeom prst="ellips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ZA" sz="1477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8432" y="3221554"/>
            <a:ext cx="154875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77" b="1" dirty="0"/>
              <a:t>Merged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4278" y="3690400"/>
            <a:ext cx="1196441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77" b="1" dirty="0"/>
              <a:t>NHFC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4174" y="4005595"/>
            <a:ext cx="112070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77" b="1" dirty="0"/>
              <a:t>NURCHA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4278" y="4312931"/>
            <a:ext cx="1196441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77" b="1" dirty="0"/>
              <a:t>RHLF</a:t>
            </a:r>
          </a:p>
        </p:txBody>
      </p:sp>
      <p:sp>
        <p:nvSpPr>
          <p:cNvPr id="15" name="Oval 14"/>
          <p:cNvSpPr/>
          <p:nvPr/>
        </p:nvSpPr>
        <p:spPr>
          <a:xfrm>
            <a:off x="2357665" y="3328024"/>
            <a:ext cx="1941186" cy="177327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77" b="1" dirty="0">
              <a:solidFill>
                <a:schemeClr val="bg1"/>
              </a:solidFill>
            </a:endParaRPr>
          </a:p>
          <a:p>
            <a:pPr algn="ctr"/>
            <a:r>
              <a:rPr lang="en-ZA" sz="1477" b="1" dirty="0">
                <a:solidFill>
                  <a:schemeClr val="bg1"/>
                </a:solidFill>
              </a:rPr>
              <a:t>YEAR 2018</a:t>
            </a:r>
          </a:p>
          <a:p>
            <a:pPr algn="ctr"/>
            <a:r>
              <a:rPr lang="en-ZA" sz="1477" b="1" dirty="0">
                <a:solidFill>
                  <a:schemeClr val="bg1"/>
                </a:solidFill>
              </a:rPr>
              <a:t>ONWARDS </a:t>
            </a:r>
          </a:p>
          <a:p>
            <a:pPr algn="ctr"/>
            <a:endParaRPr lang="en-ZA" sz="1477" b="1" dirty="0">
              <a:solidFill>
                <a:schemeClr val="bg1"/>
              </a:solidFill>
            </a:endParaRPr>
          </a:p>
          <a:p>
            <a:pPr algn="ctr"/>
            <a:r>
              <a:rPr lang="en-ZA" sz="2585" b="1" dirty="0">
                <a:solidFill>
                  <a:schemeClr val="bg1"/>
                </a:solidFill>
              </a:rPr>
              <a:t>HSDB</a:t>
            </a:r>
          </a:p>
          <a:p>
            <a:pPr algn="ctr"/>
            <a:endParaRPr lang="en-ZA" sz="1477" b="1" dirty="0">
              <a:solidFill>
                <a:schemeClr val="bg1"/>
              </a:solidFill>
            </a:endParaRPr>
          </a:p>
          <a:p>
            <a:pPr algn="ctr"/>
            <a:endParaRPr lang="en-ZA" sz="1477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872756" y="1322854"/>
            <a:ext cx="2513203" cy="164802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6462" tIns="66462" rIns="33231" bIns="33231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1292" b="1" dirty="0">
                <a:solidFill>
                  <a:schemeClr val="bg1"/>
                </a:solidFill>
                <a:ea typeface="Times New Roman" panose="02020603050405020304" pitchFamily="18" charset="0"/>
              </a:rPr>
              <a:t>INCREASE SCALE OF IMPACT</a:t>
            </a:r>
          </a:p>
          <a:p>
            <a:pPr>
              <a:defRPr/>
            </a:pPr>
            <a:endParaRPr lang="en-GB" sz="1662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662" b="1" dirty="0">
                <a:solidFill>
                  <a:schemeClr val="bg1"/>
                </a:solidFill>
              </a:rPr>
              <a:t>DFIs are not realizing their developmental potential, as they operated at too small a scale</a:t>
            </a:r>
            <a:endParaRPr lang="en-ZA" sz="1662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37394" y="3035133"/>
            <a:ext cx="2513203" cy="14858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6462" tIns="66462" rIns="33231" bIns="3323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44083" fontAlgn="base">
              <a:defRPr/>
            </a:pPr>
            <a:r>
              <a:rPr lang="en-GB" sz="1292" b="1" dirty="0">
                <a:solidFill>
                  <a:schemeClr val="bg1"/>
                </a:solidFill>
                <a:ea typeface="Times New Roman" panose="02020603050405020304" pitchFamily="18" charset="0"/>
              </a:rPr>
              <a:t>IMPROVE EFFECIENCIES</a:t>
            </a:r>
          </a:p>
          <a:p>
            <a:pPr defTabSz="844083" fontAlgn="base">
              <a:defRPr/>
            </a:pPr>
            <a:endParaRPr lang="en-GB" sz="1662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662" b="1" dirty="0">
                <a:solidFill>
                  <a:schemeClr val="bg1"/>
                </a:solidFill>
              </a:rPr>
              <a:t>Mandates lack clarity in goals, are overly broad and lack focus resulting in overlap and duplication, and unserved areas</a:t>
            </a:r>
            <a:endParaRPr lang="en-ZA" sz="1662" b="1" kern="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75399" y="4758380"/>
            <a:ext cx="2513203" cy="1867609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6462" tIns="66462" rIns="33231" bIns="33231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1292" b="1" dirty="0">
                <a:solidFill>
                  <a:schemeClr val="bg1"/>
                </a:solidFill>
                <a:ea typeface="Times New Roman" panose="02020603050405020304" pitchFamily="18" charset="0"/>
              </a:rPr>
              <a:t>LONG TERM SUSTAINABILITY</a:t>
            </a:r>
          </a:p>
          <a:p>
            <a:pPr>
              <a:lnSpc>
                <a:spcPct val="107000"/>
              </a:lnSpc>
              <a:defRPr/>
            </a:pPr>
            <a:endParaRPr lang="en-GB" sz="1662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en-US" sz="1662" b="1" dirty="0">
                <a:solidFill>
                  <a:schemeClr val="bg1"/>
                </a:solidFill>
              </a:rPr>
              <a:t>Financial stability concerns are often used to justify reduced risk taking</a:t>
            </a:r>
          </a:p>
          <a:p>
            <a:pPr>
              <a:lnSpc>
                <a:spcPct val="107000"/>
              </a:lnSpc>
              <a:defRPr/>
            </a:pPr>
            <a:r>
              <a:rPr lang="en-US" sz="1662" b="1" dirty="0">
                <a:solidFill>
                  <a:schemeClr val="bg1"/>
                </a:solidFill>
              </a:rPr>
              <a:t>Larger size enables more risk taking</a:t>
            </a:r>
          </a:p>
        </p:txBody>
      </p:sp>
    </p:spTree>
    <p:extLst>
      <p:ext uri="{BB962C8B-B14F-4D97-AF65-F5344CB8AC3E}">
        <p14:creationId xmlns:p14="http://schemas.microsoft.com/office/powerpoint/2010/main" val="42422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1524000" y="1"/>
            <a:ext cx="9144000" cy="6923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 lang="en-ZA" kern="0">
              <a:solidFill>
                <a:prstClr val="black"/>
              </a:solidFill>
            </a:endParaRPr>
          </a:p>
        </p:txBody>
      </p:sp>
      <p:sp>
        <p:nvSpPr>
          <p:cNvPr id="166" name="Rectangle 35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1524000" y="81317"/>
            <a:ext cx="9144000" cy="3323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/>
              <a:t>Desired end state</a:t>
            </a: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3636650" y="570680"/>
          <a:ext cx="7510988" cy="581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425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298553"/>
              </p:ext>
            </p:extLst>
          </p:nvPr>
        </p:nvGraphicFramePr>
        <p:xfrm>
          <a:off x="1" y="870743"/>
          <a:ext cx="12083142" cy="575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744482" y="1543051"/>
            <a:ext cx="6992242" cy="525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00" dirty="0">
              <a:solidFill>
                <a:srgbClr val="EEECE1">
                  <a:lumMod val="10000"/>
                </a:srgb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12192000" cy="761403"/>
          </a:xfrm>
          <a:prstGeom prst="rect">
            <a:avLst/>
          </a:pr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6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</a:pPr>
            <a:endParaRPr lang="en-ZA" sz="20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5"/>
              </a:spcBef>
            </a:pPr>
            <a:r>
              <a:rPr lang="en-ZA" sz="2000" b="1" dirty="0">
                <a:solidFill>
                  <a:schemeClr val="bg1"/>
                </a:solidFill>
                <a:latin typeface="+mj-lt"/>
              </a:rPr>
              <a:t>1.	HUMAN SETTLEMENTS DEVELOPMENT BANK’S ESTABLISHMENT ROADMAP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3" y="782895"/>
            <a:ext cx="8819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Establishment Road-Map envisages three key stages ….stages </a:t>
            </a:r>
            <a:r>
              <a:rPr lang="en-GB" b="1" dirty="0">
                <a:solidFill>
                  <a:prstClr val="black"/>
                </a:solidFill>
              </a:rPr>
              <a:t>1</a:t>
            </a:r>
            <a:r>
              <a:rPr lang="en-GB" dirty="0">
                <a:solidFill>
                  <a:prstClr val="black"/>
                </a:solidFill>
              </a:rPr>
              <a:t>&amp;</a:t>
            </a:r>
            <a:r>
              <a:rPr lang="en-GB" b="1" dirty="0">
                <a:solidFill>
                  <a:prstClr val="black"/>
                </a:solidFill>
              </a:rPr>
              <a:t>2</a:t>
            </a:r>
            <a:r>
              <a:rPr lang="en-GB" dirty="0">
                <a:solidFill>
                  <a:prstClr val="black"/>
                </a:solidFill>
              </a:rPr>
              <a:t> run in parallel…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7808" y="657893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614850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881755" y="1916834"/>
            <a:ext cx="138564" cy="2077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9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30127" y="2348882"/>
            <a:ext cx="138564" cy="2077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9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56241" y="3104966"/>
            <a:ext cx="138564" cy="2077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9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93623" y="1715694"/>
            <a:ext cx="138564" cy="2077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900" dirty="0">
              <a:solidFill>
                <a:prstClr val="black"/>
              </a:solidFill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51514" y="611701"/>
            <a:ext cx="5502142" cy="618171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54000" tIns="81000" rIns="27000" bIns="27000" numCol="1" anchor="t" anchorCtr="0" compatLnSpc="1">
            <a:prstTxWarp prst="textNoShape">
              <a:avLst/>
            </a:prstTxWarp>
          </a:bodyPr>
          <a:lstStyle/>
          <a:p>
            <a:pPr marL="989013" indent="-989013">
              <a:spcBef>
                <a:spcPts val="300"/>
              </a:spcBef>
              <a:spcAft>
                <a:spcPts val="300"/>
              </a:spcAft>
            </a:pPr>
            <a:r>
              <a:rPr lang="en-US" altLang="en-US" sz="1600" b="1" dirty="0">
                <a:solidFill>
                  <a:prstClr val="black"/>
                </a:solidFill>
              </a:rPr>
              <a:t>PHASE 1: CONSOLIDATION - </a:t>
            </a:r>
            <a:r>
              <a:rPr lang="en-ZA" sz="1400" b="1" dirty="0"/>
              <a:t>NHFC,NURCHA &amp; RHLF</a:t>
            </a:r>
          </a:p>
          <a:p>
            <a:pPr marL="989013" indent="-989013">
              <a:spcBef>
                <a:spcPts val="300"/>
              </a:spcBef>
              <a:spcAft>
                <a:spcPts val="300"/>
              </a:spcAft>
            </a:pPr>
            <a:endParaRPr lang="en-ZA" sz="1400" b="1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b="1" dirty="0"/>
              <a:t>Tax Exemption for NHFC </a:t>
            </a:r>
            <a:r>
              <a:rPr lang="en-GB" sz="1600" dirty="0"/>
              <a:t>– approved effective </a:t>
            </a:r>
            <a:r>
              <a:rPr lang="en-GB" sz="1600" b="1" dirty="0"/>
              <a:t>April’16</a:t>
            </a:r>
          </a:p>
          <a:p>
            <a:pPr marL="800100" lvl="1" indent="-342900" fontAlgn="base">
              <a:buFont typeface="+mj-lt"/>
              <a:buAutoNum type="arabicPeriod"/>
            </a:pPr>
            <a:endParaRPr lang="en-GB" sz="1550" dirty="0"/>
          </a:p>
          <a:p>
            <a:pPr marL="342900" indent="-342900" fontAlgn="base">
              <a:buAutoNum type="arabicPeriod" startAt="2"/>
            </a:pPr>
            <a:r>
              <a:rPr lang="en-GB" sz="1600" b="1" dirty="0"/>
              <a:t>Companies Tribunal Application </a:t>
            </a:r>
            <a:r>
              <a:rPr lang="en-GB" sz="1600" dirty="0"/>
              <a:t>– approved </a:t>
            </a:r>
            <a:r>
              <a:rPr lang="en-GB" sz="1600" b="1" dirty="0"/>
              <a:t>April’17</a:t>
            </a:r>
            <a:r>
              <a:rPr lang="en-GB" sz="1600" dirty="0"/>
              <a:t>  </a:t>
            </a:r>
          </a:p>
          <a:p>
            <a:pPr marL="407194" lvl="1" fontAlgn="base">
              <a:spcBef>
                <a:spcPts val="300"/>
              </a:spcBef>
              <a:spcAft>
                <a:spcPts val="300"/>
              </a:spcAft>
            </a:pPr>
            <a:endParaRPr lang="en-GB" sz="1550" dirty="0"/>
          </a:p>
          <a:p>
            <a:pPr marL="0" lvl="1" fontAlgn="base">
              <a:spcBef>
                <a:spcPts val="300"/>
              </a:spcBef>
              <a:spcAft>
                <a:spcPts val="300"/>
              </a:spcAft>
            </a:pPr>
            <a:r>
              <a:rPr lang="en-GB" sz="1550" dirty="0"/>
              <a:t>3.   </a:t>
            </a:r>
            <a:r>
              <a:rPr lang="en-GB" sz="1600" b="1" dirty="0"/>
              <a:t>PFMA Requirements </a:t>
            </a:r>
          </a:p>
          <a:p>
            <a:pPr marL="600075" lvl="1" indent="-257175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ZA" sz="1600" b="1" dirty="0"/>
              <a:t>Section 54 (2) </a:t>
            </a:r>
            <a:r>
              <a:rPr lang="en-ZA" sz="1600" dirty="0"/>
              <a:t>- approved</a:t>
            </a:r>
          </a:p>
          <a:p>
            <a:pPr marL="600075" lvl="1" indent="-257175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ZA" sz="1600" b="1" dirty="0"/>
              <a:t>Section 66 (1) </a:t>
            </a:r>
            <a:r>
              <a:rPr lang="en-ZA" sz="1600" dirty="0"/>
              <a:t>– approved</a:t>
            </a:r>
          </a:p>
          <a:p>
            <a:pPr marL="600075" lvl="1" indent="-257175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ZA" sz="1600" b="1" dirty="0"/>
              <a:t>Section 38 (1) (m) ; 51 (1) (g) </a:t>
            </a:r>
            <a:r>
              <a:rPr lang="en-ZA" sz="1600" dirty="0"/>
              <a:t>– </a:t>
            </a:r>
            <a:r>
              <a:rPr lang="en-ZA" sz="1600" b="1" dirty="0"/>
              <a:t>part Joint Evaluation Panel (JEP) process</a:t>
            </a:r>
          </a:p>
          <a:p>
            <a:pPr marL="342900" lvl="1" fontAlgn="base">
              <a:spcBef>
                <a:spcPts val="300"/>
              </a:spcBef>
              <a:spcAft>
                <a:spcPts val="300"/>
              </a:spcAft>
            </a:pPr>
            <a:endParaRPr lang="en-GB" sz="1600" dirty="0"/>
          </a:p>
          <a:p>
            <a:pPr marL="342900" lvl="1" indent="-342900" fontAlgn="base">
              <a:buAutoNum type="arabicPeriod" startAt="4"/>
            </a:pPr>
            <a:r>
              <a:rPr lang="en-ZA" sz="1600" b="1" dirty="0"/>
              <a:t>Funders</a:t>
            </a:r>
            <a:r>
              <a:rPr lang="en-ZA" sz="1600" dirty="0"/>
              <a:t> (Capital providers) - approved </a:t>
            </a:r>
          </a:p>
          <a:p>
            <a:pPr marL="0" lvl="1" fontAlgn="base"/>
            <a:r>
              <a:rPr lang="en-ZA" sz="1600" dirty="0"/>
              <a:t>      </a:t>
            </a:r>
            <a:r>
              <a:rPr lang="en-ZA" sz="1600" dirty="0" err="1"/>
              <a:t>AfD</a:t>
            </a:r>
            <a:r>
              <a:rPr lang="en-ZA" sz="1600" dirty="0"/>
              <a:t>, EIB, PIC, DBSA/</a:t>
            </a:r>
            <a:r>
              <a:rPr lang="en-ZA" sz="1600" dirty="0" err="1"/>
              <a:t>KfW</a:t>
            </a:r>
            <a:endParaRPr lang="en-ZA" sz="1600" dirty="0"/>
          </a:p>
          <a:p>
            <a:pPr marL="0" lvl="1" fontAlgn="base">
              <a:spcBef>
                <a:spcPts val="300"/>
              </a:spcBef>
              <a:spcAft>
                <a:spcPts val="300"/>
              </a:spcAft>
            </a:pPr>
            <a:endParaRPr lang="en-ZA" sz="1600" dirty="0"/>
          </a:p>
          <a:p>
            <a:pPr marL="0" lvl="1" fontAlgn="base">
              <a:spcBef>
                <a:spcPts val="300"/>
              </a:spcBef>
              <a:spcAft>
                <a:spcPts val="300"/>
              </a:spcAft>
            </a:pPr>
            <a:r>
              <a:rPr lang="en-ZA" sz="1550" dirty="0"/>
              <a:t>5</a:t>
            </a:r>
            <a:r>
              <a:rPr lang="en-ZA" sz="1600" dirty="0"/>
              <a:t>.   </a:t>
            </a:r>
            <a:r>
              <a:rPr lang="en-GB" sz="1600" b="1" dirty="0"/>
              <a:t>Operational Integration</a:t>
            </a:r>
          </a:p>
          <a:p>
            <a:pPr marL="600075" lvl="1" indent="-257175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b="1" dirty="0"/>
              <a:t>Governance</a:t>
            </a:r>
            <a:r>
              <a:rPr lang="en-GB" sz="1600" dirty="0"/>
              <a:t> - Board Established</a:t>
            </a:r>
          </a:p>
          <a:p>
            <a:pPr marL="600075" lvl="1" indent="-257175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b="1" dirty="0"/>
              <a:t>Project Management Office (PMO)</a:t>
            </a:r>
            <a:r>
              <a:rPr lang="en-GB" sz="1600" dirty="0"/>
              <a:t> established</a:t>
            </a:r>
          </a:p>
          <a:p>
            <a:pPr marL="600075" lvl="1" indent="-257175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b="1" dirty="0"/>
              <a:t>Change Management </a:t>
            </a:r>
            <a:r>
              <a:rPr lang="en-GB" sz="1600" dirty="0"/>
              <a:t>facilitation </a:t>
            </a:r>
          </a:p>
          <a:p>
            <a:pPr marL="600075" lvl="1" indent="-257175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b="1" dirty="0"/>
              <a:t>Staff Migration </a:t>
            </a:r>
            <a:r>
              <a:rPr lang="en-GB" sz="1600" dirty="0"/>
              <a:t>to NHFC offices - finalised  </a:t>
            </a:r>
            <a:r>
              <a:rPr lang="en-GB" sz="1600" b="1" dirty="0"/>
              <a:t>Oct’17</a:t>
            </a:r>
            <a:endParaRPr lang="en-ZA" sz="1200" b="1" dirty="0">
              <a:solidFill>
                <a:prstClr val="black"/>
              </a:solidFill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6214754" y="611701"/>
            <a:ext cx="3780970" cy="2818013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54000" tIns="81000" rIns="27000" bIns="2700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225"/>
              </a:spcBef>
              <a:spcAft>
                <a:spcPts val="225"/>
              </a:spcAft>
            </a:pPr>
            <a:r>
              <a:rPr lang="en-US" altLang="en-US" sz="1600" b="1" dirty="0">
                <a:solidFill>
                  <a:prstClr val="black"/>
                </a:solidFill>
              </a:rPr>
              <a:t>PHASE 2: ESTABLISHMENT OF HSDB</a:t>
            </a:r>
          </a:p>
          <a:p>
            <a:pPr fontAlgn="base">
              <a:spcBef>
                <a:spcPts val="225"/>
              </a:spcBef>
              <a:spcAft>
                <a:spcPts val="225"/>
              </a:spcAft>
            </a:pPr>
            <a:endParaRPr lang="en-US" altLang="en-US" sz="1163" b="1" dirty="0">
              <a:solidFill>
                <a:prstClr val="black"/>
              </a:solidFill>
            </a:endParaRPr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altLang="en-US" sz="1600" dirty="0"/>
              <a:t>Policy for </a:t>
            </a:r>
            <a:r>
              <a:rPr lang="en-US" altLang="en-US" sz="1600" b="1" dirty="0"/>
              <a:t>HSDB</a:t>
            </a:r>
            <a:r>
              <a:rPr lang="en-US" altLang="en-US" sz="1600" dirty="0"/>
              <a:t> -</a:t>
            </a:r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endParaRPr lang="en-US" altLang="en-US" sz="1600" dirty="0"/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altLang="en-US" sz="1600" b="1" dirty="0"/>
              <a:t>Business Case </a:t>
            </a:r>
            <a:r>
              <a:rPr lang="en-US" altLang="en-US" sz="1600" dirty="0"/>
              <a:t>complete and is </a:t>
            </a:r>
            <a:r>
              <a:rPr lang="en-US" altLang="en-US" sz="1600" b="1" dirty="0"/>
              <a:t>being</a:t>
            </a:r>
            <a:r>
              <a:rPr lang="en-US" altLang="en-US" sz="1600" dirty="0"/>
              <a:t> </a:t>
            </a:r>
            <a:r>
              <a:rPr lang="en-US" altLang="en-US" sz="1600" b="1" dirty="0"/>
              <a:t>Enhanced</a:t>
            </a:r>
            <a:r>
              <a:rPr lang="en-US" altLang="en-US" sz="1600" dirty="0"/>
              <a:t> – </a:t>
            </a:r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endParaRPr lang="en-US" altLang="en-US" sz="1600" dirty="0"/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altLang="en-US" sz="1600" dirty="0"/>
              <a:t>Drafting of Enabling Legislation/Act –</a:t>
            </a:r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endParaRPr lang="en-US" altLang="en-US" sz="1600" dirty="0"/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altLang="en-US" sz="1600" b="1" dirty="0"/>
              <a:t>Approve and Capitalize HSDB</a:t>
            </a:r>
          </a:p>
          <a:p>
            <a:pPr fontAlgn="base">
              <a:spcBef>
                <a:spcPts val="225"/>
              </a:spcBef>
              <a:spcAft>
                <a:spcPts val="225"/>
              </a:spcAft>
            </a:pPr>
            <a:endParaRPr lang="en-US" altLang="en-US" sz="1600" dirty="0"/>
          </a:p>
          <a:p>
            <a:pPr fontAlgn="base">
              <a:spcBef>
                <a:spcPts val="225"/>
              </a:spcBef>
              <a:spcAft>
                <a:spcPts val="225"/>
              </a:spcAft>
            </a:pPr>
            <a:endParaRPr lang="en-US" altLang="en-US" sz="1163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53656" y="2853800"/>
            <a:ext cx="138564" cy="2077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900" dirty="0">
              <a:solidFill>
                <a:prstClr val="black"/>
              </a:solidFill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6226629" y="3589540"/>
            <a:ext cx="5814949" cy="3044316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54000" tIns="81000" rIns="27000" bIns="270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ts val="225"/>
              </a:spcBef>
              <a:spcAft>
                <a:spcPts val="225"/>
              </a:spcAft>
              <a:defRPr sz="1163" b="1">
                <a:solidFill>
                  <a:prstClr val="black"/>
                </a:solidFill>
              </a:defRPr>
            </a:lvl1pPr>
            <a:lvl3pPr marL="342900" lvl="2" fontAlgn="base">
              <a:spcBef>
                <a:spcPts val="225"/>
              </a:spcBef>
              <a:spcAft>
                <a:spcPts val="225"/>
              </a:spcAft>
              <a:defRPr sz="1163">
                <a:solidFill>
                  <a:prstClr val="black"/>
                </a:solidFill>
              </a:defRPr>
            </a:lvl3pPr>
          </a:lstStyle>
          <a:p>
            <a:r>
              <a:rPr lang="en-US" altLang="en-US" sz="1600" dirty="0">
                <a:solidFill>
                  <a:schemeClr val="tx1"/>
                </a:solidFill>
              </a:rPr>
              <a:t>PHASE 3: OPTIMISATION</a:t>
            </a:r>
          </a:p>
          <a:p>
            <a:pPr lvl="2"/>
            <a:endParaRPr lang="en-US" altLang="en-US" dirty="0"/>
          </a:p>
          <a:p>
            <a:pPr marL="265113" lvl="2" indent="-265113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Full integration of all systems and processes</a:t>
            </a:r>
          </a:p>
          <a:p>
            <a:pPr marL="265113" lvl="2" indent="-265113"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265113" lvl="2" indent="-265113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Implement new products / service lines</a:t>
            </a:r>
          </a:p>
          <a:p>
            <a:pPr marL="265113" lvl="2" indent="-265113"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265113" lvl="2" indent="-265113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Staff Migration</a:t>
            </a:r>
          </a:p>
          <a:p>
            <a:pPr marL="0" lvl="2"/>
            <a:endParaRPr lang="en-GB" sz="1600" dirty="0">
              <a:solidFill>
                <a:schemeClr val="tx1"/>
              </a:solidFill>
            </a:endParaRPr>
          </a:p>
          <a:p>
            <a:pPr marL="0" lvl="2"/>
            <a:r>
              <a:rPr lang="en-GB" sz="1600" dirty="0">
                <a:solidFill>
                  <a:schemeClr val="tx1"/>
                </a:solidFill>
              </a:rPr>
              <a:t>4.  The HSDB bill has been prioritised in the current financial year.</a:t>
            </a:r>
          </a:p>
          <a:p>
            <a:pPr lvl="2"/>
            <a:endParaRPr lang="en-US" altLang="en-US" dirty="0"/>
          </a:p>
        </p:txBody>
      </p:sp>
      <p:sp>
        <p:nvSpPr>
          <p:cNvPr id="13" name="object 2"/>
          <p:cNvSpPr/>
          <p:nvPr/>
        </p:nvSpPr>
        <p:spPr>
          <a:xfrm>
            <a:off x="0" y="972"/>
            <a:ext cx="12192000" cy="567026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r>
              <a:rPr lang="en-ZA" sz="2800" b="1" dirty="0">
                <a:solidFill>
                  <a:schemeClr val="bg1"/>
                </a:solidFill>
                <a:latin typeface="+mj-lt"/>
              </a:rPr>
              <a:t>2.	HSDB ESTABLISHMENT &amp; DFI CONSOLIDATION MILESTONES</a:t>
            </a:r>
            <a:r>
              <a:rPr lang="en-ZA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10007600" y="608897"/>
            <a:ext cx="2103120" cy="2820817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54000" tIns="81000" rIns="27000" bIns="2700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225"/>
              </a:spcBef>
              <a:spcAft>
                <a:spcPts val="225"/>
              </a:spcAft>
            </a:pPr>
            <a:endParaRPr lang="en-US" altLang="en-US" sz="1163" b="1" dirty="0">
              <a:solidFill>
                <a:prstClr val="black"/>
              </a:solidFill>
            </a:endParaRPr>
          </a:p>
          <a:p>
            <a:pPr fontAlgn="base">
              <a:spcBef>
                <a:spcPts val="225"/>
              </a:spcBef>
              <a:spcAft>
                <a:spcPts val="225"/>
              </a:spcAft>
            </a:pPr>
            <a:endParaRPr lang="en-US" altLang="en-US" sz="1163" b="1" dirty="0">
              <a:solidFill>
                <a:prstClr val="black"/>
              </a:solidFill>
            </a:endParaRPr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altLang="en-US" sz="1600" dirty="0"/>
              <a:t> DONE </a:t>
            </a:r>
          </a:p>
          <a:p>
            <a:pPr fontAlgn="base">
              <a:spcBef>
                <a:spcPts val="225"/>
              </a:spcBef>
              <a:spcAft>
                <a:spcPts val="225"/>
              </a:spcAft>
            </a:pPr>
            <a:endParaRPr lang="en-US" altLang="en-US" sz="1600" dirty="0"/>
          </a:p>
          <a:p>
            <a:pPr fontAlgn="base">
              <a:spcBef>
                <a:spcPts val="225"/>
              </a:spcBef>
              <a:spcAft>
                <a:spcPts val="225"/>
              </a:spcAft>
            </a:pPr>
            <a:r>
              <a:rPr lang="en-US" altLang="en-US" sz="1600" dirty="0"/>
              <a:t>2.  Quarter End </a:t>
            </a:r>
            <a:r>
              <a:rPr lang="en-US" altLang="en-US" sz="1600" b="1" dirty="0"/>
              <a:t>3</a:t>
            </a:r>
          </a:p>
          <a:p>
            <a:pPr marL="257175" indent="-257175" fontAlgn="base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endParaRPr lang="en-US" altLang="en-US" sz="1600" dirty="0"/>
          </a:p>
          <a:p>
            <a:pPr fontAlgn="base">
              <a:spcBef>
                <a:spcPts val="225"/>
              </a:spcBef>
              <a:spcAft>
                <a:spcPts val="225"/>
              </a:spcAft>
            </a:pPr>
            <a:r>
              <a:rPr lang="en-US" altLang="en-US" sz="1600" dirty="0"/>
              <a:t>3.  See point 4 below</a:t>
            </a:r>
            <a:r>
              <a:rPr lang="en-US" altLang="en-US" sz="1600" dirty="0">
                <a:solidFill>
                  <a:srgbClr val="00B050"/>
                </a:solidFill>
              </a:rPr>
              <a:t>.</a:t>
            </a:r>
            <a:endParaRPr lang="en-US" altLang="en-US" sz="1600" b="1" dirty="0">
              <a:solidFill>
                <a:srgbClr val="00B050"/>
              </a:solidFill>
            </a:endParaRPr>
          </a:p>
          <a:p>
            <a:pPr marL="342900" lvl="2" fontAlgn="base">
              <a:spcBef>
                <a:spcPts val="225"/>
              </a:spcBef>
              <a:spcAft>
                <a:spcPts val="225"/>
              </a:spcAft>
            </a:pPr>
            <a:endParaRPr lang="en-US" altLang="en-US" sz="1600" dirty="0"/>
          </a:p>
          <a:p>
            <a:pPr fontAlgn="base">
              <a:spcBef>
                <a:spcPts val="225"/>
              </a:spcBef>
              <a:spcAft>
                <a:spcPts val="225"/>
              </a:spcAft>
            </a:pPr>
            <a:endParaRPr lang="en-US" altLang="en-US" sz="1163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0940" y="663237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3415374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647"/>
          </a:xfrm>
          <a:solidFill>
            <a:srgbClr val="2D75B6"/>
          </a:solidFill>
        </p:spPr>
        <p:txBody>
          <a:bodyPr wrap="square" lIns="0" tIns="0" rIns="0" bIns="0" rtlCol="0"/>
          <a:lstStyle/>
          <a:p>
            <a:pPr eaLnBrk="1" hangingPunct="1"/>
            <a:r>
              <a:rPr lang="en-US" sz="2800" kern="1200" dirty="0">
                <a:solidFill>
                  <a:schemeClr val="bg1"/>
                </a:solidFill>
                <a:ea typeface="+mn-ea"/>
                <a:cs typeface="+mn-cs"/>
              </a:rPr>
              <a:t>3.	PROCESS</a:t>
            </a:r>
            <a:r>
              <a:rPr lang="en-US" sz="1800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bg1"/>
                </a:solidFill>
                <a:ea typeface="+mn-ea"/>
                <a:cs typeface="+mn-cs"/>
              </a:rPr>
              <a:t>UNDERTAKEN TO ADDRESS CRITICAL MILESTONES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6893" y="938151"/>
            <a:ext cx="10818421" cy="5792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lvl="1" indent="-357188">
              <a:lnSpc>
                <a:spcPct val="150000"/>
              </a:lnSpc>
            </a:pPr>
            <a:r>
              <a:rPr lang="en-ZA" sz="1800" b="1" dirty="0">
                <a:cs typeface="Arial" pitchFamily="34" charset="0"/>
              </a:rPr>
              <a:t>NHFC</a:t>
            </a:r>
            <a:r>
              <a:rPr lang="en-ZA" sz="1800" dirty="0">
                <a:cs typeface="Arial" pitchFamily="34" charset="0"/>
              </a:rPr>
              <a:t> Tax Amendment Bill (Tax Exemption &amp; Public Benefit Organisation status enablement), signed by the President - Jan 2017.</a:t>
            </a:r>
          </a:p>
          <a:p>
            <a:pPr marL="542925" lvl="1" indent="-357188">
              <a:lnSpc>
                <a:spcPct val="150000"/>
              </a:lnSpc>
            </a:pPr>
            <a:r>
              <a:rPr lang="en-GB" sz="1800" b="1" dirty="0">
                <a:cs typeface="Arial" pitchFamily="34" charset="0"/>
              </a:rPr>
              <a:t>Boards</a:t>
            </a:r>
            <a:r>
              <a:rPr lang="en-GB" sz="1800" dirty="0">
                <a:cs typeface="Arial" pitchFamily="34" charset="0"/>
              </a:rPr>
              <a:t> of NURCHA and RHLF passed the required resolutions to enable the donation of Assets and Liabilities to the NHFC.</a:t>
            </a:r>
          </a:p>
          <a:p>
            <a:pPr marL="542925" lvl="1" indent="-357188">
              <a:lnSpc>
                <a:spcPct val="150000"/>
              </a:lnSpc>
            </a:pPr>
            <a:r>
              <a:rPr lang="en-ZA" sz="1800" dirty="0">
                <a:cs typeface="Arial" pitchFamily="34" charset="0"/>
              </a:rPr>
              <a:t>Shareholder passed resolution at the </a:t>
            </a:r>
            <a:r>
              <a:rPr lang="en-ZA" sz="1800" b="1" dirty="0">
                <a:cs typeface="Arial" pitchFamily="34" charset="0"/>
              </a:rPr>
              <a:t>AGM</a:t>
            </a:r>
            <a:r>
              <a:rPr lang="en-ZA" sz="1800" dirty="0">
                <a:cs typeface="Arial" pitchFamily="34" charset="0"/>
              </a:rPr>
              <a:t> in </a:t>
            </a:r>
            <a:r>
              <a:rPr lang="en-ZA" sz="1800" b="1" dirty="0">
                <a:cs typeface="Arial" pitchFamily="34" charset="0"/>
              </a:rPr>
              <a:t>24</a:t>
            </a:r>
            <a:r>
              <a:rPr lang="en-ZA" sz="1800" b="1" baseline="30000" dirty="0">
                <a:cs typeface="Arial" pitchFamily="34" charset="0"/>
              </a:rPr>
              <a:t>th</a:t>
            </a:r>
            <a:r>
              <a:rPr lang="en-ZA" sz="1800" b="1" dirty="0">
                <a:cs typeface="Arial" pitchFamily="34" charset="0"/>
              </a:rPr>
              <a:t> November 2016</a:t>
            </a:r>
            <a:r>
              <a:rPr lang="en-ZA" sz="1800" dirty="0">
                <a:cs typeface="Arial" pitchFamily="34" charset="0"/>
              </a:rPr>
              <a:t> approving the merger </a:t>
            </a:r>
          </a:p>
          <a:p>
            <a:pPr marL="542925" lvl="1" indent="-357188">
              <a:lnSpc>
                <a:spcPct val="150000"/>
              </a:lnSpc>
            </a:pPr>
            <a:r>
              <a:rPr lang="en-ZA" sz="1800" dirty="0">
                <a:cs typeface="Arial" pitchFamily="34" charset="0"/>
              </a:rPr>
              <a:t>NHFC to </a:t>
            </a:r>
            <a:r>
              <a:rPr lang="en-ZA" sz="1800" b="1" dirty="0">
                <a:cs typeface="Arial" pitchFamily="34" charset="0"/>
              </a:rPr>
              <a:t>effect</a:t>
            </a:r>
            <a:r>
              <a:rPr lang="en-ZA" sz="1800" dirty="0">
                <a:cs typeface="Arial" pitchFamily="34" charset="0"/>
              </a:rPr>
              <a:t> the transaction -  </a:t>
            </a:r>
            <a:r>
              <a:rPr lang="en-GB" sz="1800" dirty="0">
                <a:ea typeface="ＭＳ Ｐゴシック" pitchFamily="34" charset="-128"/>
                <a:cs typeface="Arial" pitchFamily="34" charset="0"/>
              </a:rPr>
              <a:t>RHLF and NURCHA (NPCs) to NHFC which is a for profit company</a:t>
            </a:r>
            <a:r>
              <a:rPr lang="en-ZA" sz="1800" dirty="0">
                <a:cs typeface="Arial" pitchFamily="34" charset="0"/>
              </a:rPr>
              <a:t>.</a:t>
            </a:r>
          </a:p>
          <a:p>
            <a:pPr marL="542925" lvl="1" indent="-357188">
              <a:lnSpc>
                <a:spcPct val="150000"/>
              </a:lnSpc>
            </a:pPr>
            <a:r>
              <a:rPr lang="en-ZA" sz="1800" dirty="0">
                <a:cs typeface="Arial" pitchFamily="34" charset="0"/>
              </a:rPr>
              <a:t>NHFC Board restructured , and establishment of Manco (includes executives of all </a:t>
            </a:r>
            <a:r>
              <a:rPr lang="en-ZA" sz="1800" b="1" dirty="0">
                <a:cs typeface="Arial" pitchFamily="34" charset="0"/>
              </a:rPr>
              <a:t>three</a:t>
            </a:r>
            <a:r>
              <a:rPr lang="en-ZA" sz="1800" dirty="0">
                <a:cs typeface="Arial" pitchFamily="34" charset="0"/>
              </a:rPr>
              <a:t> companies - </a:t>
            </a:r>
            <a:r>
              <a:rPr lang="en-ZA" sz="1800" b="1" dirty="0">
                <a:cs typeface="Arial" pitchFamily="34" charset="0"/>
              </a:rPr>
              <a:t>24</a:t>
            </a:r>
            <a:r>
              <a:rPr lang="en-ZA" sz="1800" b="1" baseline="30000" dirty="0">
                <a:cs typeface="Arial" pitchFamily="34" charset="0"/>
              </a:rPr>
              <a:t>th</a:t>
            </a:r>
            <a:r>
              <a:rPr lang="en-ZA" sz="1800" b="1" dirty="0">
                <a:cs typeface="Arial" pitchFamily="34" charset="0"/>
              </a:rPr>
              <a:t> November 2016</a:t>
            </a:r>
            <a:r>
              <a:rPr lang="en-ZA" sz="1800" dirty="0">
                <a:cs typeface="Arial" pitchFamily="34" charset="0"/>
              </a:rPr>
              <a:t> ).</a:t>
            </a:r>
          </a:p>
          <a:p>
            <a:pPr marL="542925" lvl="1" indent="-357188">
              <a:lnSpc>
                <a:spcPct val="150000"/>
              </a:lnSpc>
            </a:pPr>
            <a:r>
              <a:rPr lang="en-GB" sz="1800" b="1" dirty="0">
                <a:ea typeface="ＭＳ Ｐゴシック" pitchFamily="34" charset="-128"/>
                <a:cs typeface="Arial" pitchFamily="34" charset="0"/>
              </a:rPr>
              <a:t>HSDB</a:t>
            </a:r>
            <a:r>
              <a:rPr lang="en-GB" sz="1800" dirty="0">
                <a:ea typeface="ＭＳ Ｐゴシック" pitchFamily="34" charset="-128"/>
                <a:cs typeface="Arial" pitchFamily="34" charset="0"/>
              </a:rPr>
              <a:t> integration project continues under Management Committee (</a:t>
            </a:r>
            <a:r>
              <a:rPr lang="en-GB" sz="1800" b="1" dirty="0">
                <a:ea typeface="ＭＳ Ｐゴシック" pitchFamily="34" charset="-128"/>
                <a:cs typeface="Arial" pitchFamily="34" charset="0"/>
              </a:rPr>
              <a:t>MANCO</a:t>
            </a:r>
            <a:r>
              <a:rPr lang="en-GB" sz="1800" dirty="0">
                <a:ea typeface="ＭＳ Ｐゴシック" pitchFamily="34" charset="-128"/>
                <a:cs typeface="Arial" pitchFamily="34" charset="0"/>
              </a:rPr>
              <a:t>) and Project Steering Committee (</a:t>
            </a:r>
            <a:r>
              <a:rPr lang="en-GB" sz="1800" b="1" dirty="0">
                <a:ea typeface="ＭＳ Ｐゴシック" pitchFamily="34" charset="-128"/>
                <a:cs typeface="Arial" pitchFamily="34" charset="0"/>
              </a:rPr>
              <a:t>PSC</a:t>
            </a:r>
            <a:r>
              <a:rPr lang="en-GB" sz="1800" dirty="0">
                <a:ea typeface="ＭＳ Ｐゴシック" pitchFamily="34" charset="-128"/>
                <a:cs typeface="Arial" pitchFamily="34" charset="0"/>
              </a:rPr>
              <a:t>).</a:t>
            </a:r>
          </a:p>
          <a:p>
            <a:pPr marL="542925" lvl="1" indent="-357188">
              <a:lnSpc>
                <a:spcPct val="150000"/>
              </a:lnSpc>
            </a:pPr>
            <a:r>
              <a:rPr lang="en-GB" sz="1800" dirty="0">
                <a:ea typeface="ＭＳ Ｐゴシック" pitchFamily="34" charset="-128"/>
                <a:cs typeface="Arial" pitchFamily="34" charset="0"/>
              </a:rPr>
              <a:t>The overall timelines on </a:t>
            </a:r>
            <a:r>
              <a:rPr lang="en-GB" sz="1800" b="1" dirty="0">
                <a:ea typeface="ＭＳ Ｐゴシック" pitchFamily="34" charset="-128"/>
                <a:cs typeface="Arial" pitchFamily="34" charset="0"/>
              </a:rPr>
              <a:t>Legislation</a:t>
            </a:r>
            <a:r>
              <a:rPr lang="en-GB" sz="1800" dirty="0">
                <a:ea typeface="ＭＳ Ｐゴシック" pitchFamily="34" charset="-128"/>
                <a:cs typeface="Arial" pitchFamily="34" charset="0"/>
              </a:rPr>
              <a:t>, is done in partnership with the Department.</a:t>
            </a:r>
          </a:p>
          <a:p>
            <a:pPr lvl="1">
              <a:lnSpc>
                <a:spcPct val="150000"/>
              </a:lnSpc>
            </a:pPr>
            <a:endParaRPr lang="en-ZA" sz="1800" b="1" dirty="0">
              <a:cs typeface="Arial" pitchFamily="34" charset="0"/>
            </a:endParaRPr>
          </a:p>
          <a:p>
            <a:pPr marL="85725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sz="1800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0940" y="663237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2574028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824248"/>
            <a:ext cx="11682484" cy="590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“The restrictions (the "NPC Restrictions") contained in item 1(4) of Schedule 1 to the Companies Act No 71 of 2008 state that </a:t>
            </a:r>
            <a:r>
              <a:rPr lang="en-GB" sz="2400" b="1" dirty="0">
                <a:cs typeface="Arial" panose="020B0604020202020204" pitchFamily="34" charset="0"/>
              </a:rPr>
              <a:t>non-profit companies</a:t>
            </a:r>
            <a:r>
              <a:rPr lang="en-GB" sz="2400" dirty="0">
                <a:cs typeface="Arial" panose="020B0604020202020204" pitchFamily="34" charset="0"/>
              </a:rPr>
              <a:t>, such as </a:t>
            </a:r>
            <a:r>
              <a:rPr lang="en-GB" sz="2400" b="1" dirty="0">
                <a:cs typeface="Arial" panose="020B0604020202020204" pitchFamily="34" charset="0"/>
              </a:rPr>
              <a:t>NURCHA and RHLF</a:t>
            </a:r>
            <a:r>
              <a:rPr lang="en-GB" sz="2400" dirty="0">
                <a:cs typeface="Arial" panose="020B0604020202020204" pitchFamily="34" charset="0"/>
              </a:rPr>
              <a:t>, are required, upon their winding-up or dissolution, to transfer their assets only to other non-profit entities – meaning that </a:t>
            </a:r>
            <a:r>
              <a:rPr lang="en-GB" sz="2400" b="1" dirty="0">
                <a:cs typeface="Arial" panose="020B0604020202020204" pitchFamily="34" charset="0"/>
              </a:rPr>
              <a:t>NHFC, as a profit company, </a:t>
            </a:r>
            <a:r>
              <a:rPr lang="en-GB" sz="2400" dirty="0">
                <a:cs typeface="Arial" panose="020B0604020202020204" pitchFamily="34" charset="0"/>
              </a:rPr>
              <a:t>would not be permitted to take transfer of the NURCHA and RHLF assets in terms of the proposed consolidation of RHLF and NURCHA into NHFC (the "Consolidation"), unless at </a:t>
            </a:r>
            <a:r>
              <a:rPr lang="en-GB" sz="2400" b="1" dirty="0">
                <a:cs typeface="Arial" panose="020B0604020202020204" pitchFamily="34" charset="0"/>
              </a:rPr>
              <a:t>fair value</a:t>
            </a:r>
            <a:r>
              <a:rPr lang="en-GB" sz="2400" dirty="0">
                <a:cs typeface="Arial" panose="020B0604020202020204" pitchFamily="34" charset="0"/>
              </a:rPr>
              <a:t>.” </a:t>
            </a:r>
            <a:endParaRPr lang="en-ZA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889196"/>
          </a:xfrm>
          <a:prstGeom prst="rect">
            <a:avLst/>
          </a:prstGeom>
          <a:solidFill>
            <a:srgbClr val="2D75B6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pPr marL="514350" indent="-514350">
              <a:buAutoNum type="arabicPeriod" startAt="4"/>
            </a:pPr>
            <a:r>
              <a:rPr lang="en-GB" dirty="0">
                <a:latin typeface="+mj-lt"/>
              </a:rPr>
              <a:t>COMPANIES ACT NO 71 OF 2008: NON PROFIT COMPANY (NPC)</a:t>
            </a:r>
          </a:p>
          <a:p>
            <a:r>
              <a:rPr lang="en-GB">
                <a:latin typeface="+mj-lt"/>
              </a:rPr>
              <a:t>     RESTRICTIONS</a:t>
            </a:r>
            <a:endParaRPr lang="en-ZA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0940" y="660862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9730976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20188"/>
              </p:ext>
            </p:extLst>
          </p:nvPr>
        </p:nvGraphicFramePr>
        <p:xfrm>
          <a:off x="122554" y="697680"/>
          <a:ext cx="11914632" cy="585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/>
                        <a:t>IMPLICATIONS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NHFC converts to an NPC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takes transfer of the assets and liabilities of RHLF and NURCHA </a:t>
                      </a: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RHLF &amp; NURCHA  - both NPCs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option however merely defers restrictions of the Companies Act of transfer of assets and liabilities of NPC to non NPC (NHFC to HSDB)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9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 NHFC pays fair value for the assets and liabilities  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RHLF and NURCHA,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option still has similar, if not broader Companies Act, Public Finance and Management Act (“PFMA”) challenge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Including cost and time implications, as well as all required permissions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452">
                <a:tc>
                  <a:txBody>
                    <a:bodyPr/>
                    <a:lstStyle/>
                    <a:p>
                      <a:pPr marL="344488" marR="0" lvl="0" indent="-344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A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to the Companies Act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allow the transfer of assets and liabilities of Not for Profit defined public entities, as part of a rationalization arrangement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option has broader implication and it’s unlikely to succeed as it will need comment and input outside of the Human Settlements ambit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 Special Enabling Act exempting the application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option may still have Companies Act and PFMA challenges, time and </a:t>
                      </a:r>
                      <a:r>
                        <a:rPr lang="en-ZA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permissions approved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7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Application to the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Companies Tribunal for an Administrative Order for a special exemption for the transaction, from the Companies Act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</a:t>
                      </a:r>
                      <a:r>
                        <a:rPr lang="en-ZA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OPTION</a:t>
                      </a:r>
                      <a:r>
                        <a:rPr lang="en-Z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2D75B6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5.	FIVE OPTIONS WERE CONSIDERED…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0940" y="659675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2094280"/>
      </p:ext>
    </p:extLst>
  </p:cSld>
  <p:clrMapOvr>
    <a:masterClrMapping/>
  </p:clrMapOvr>
  <p:transition spd="slow">
    <p:push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dYNmS560AZD8uctIU1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LjFJDps1lcm5Ctce9Ib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OQnSilgPUNAiduH9rGy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Loz0vFRkUYvfuOmK77L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LjFJDps1lcm5Ctce9Ib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OQnSilgPUNAiduH9rGy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Loz0vFRkUYvfuOmK77L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dYNmS560AZD8uctIU1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LjFJDps1lcm5Ctce9Ib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OQnSilgPUNAiduH9rGy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Loz0vFRkUYvfuOmK77Lv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dYNmS560AZD8uctIU1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82B5CA"/>
        </a:dk2>
        <a:lt2>
          <a:srgbClr val="669933"/>
        </a:lt2>
        <a:accent1>
          <a:srgbClr val="660033"/>
        </a:accent1>
        <a:accent2>
          <a:srgbClr val="067875"/>
        </a:accent2>
        <a:accent3>
          <a:srgbClr val="FFFFFF"/>
        </a:accent3>
        <a:accent4>
          <a:srgbClr val="000000"/>
        </a:accent4>
        <a:accent5>
          <a:srgbClr val="B8AAAD"/>
        </a:accent5>
        <a:accent6>
          <a:srgbClr val="056C69"/>
        </a:accent6>
        <a:hlink>
          <a:srgbClr val="FEC024"/>
        </a:hlink>
        <a:folHlink>
          <a:srgbClr val="1749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3399"/>
        </a:dk2>
        <a:lt2>
          <a:srgbClr val="CCFF99"/>
        </a:lt2>
        <a:accent1>
          <a:srgbClr val="008000"/>
        </a:accent1>
        <a:accent2>
          <a:srgbClr val="FFCC66"/>
        </a:accent2>
        <a:accent3>
          <a:srgbClr val="AAADCA"/>
        </a:accent3>
        <a:accent4>
          <a:srgbClr val="DADADA"/>
        </a:accent4>
        <a:accent5>
          <a:srgbClr val="AAC0AA"/>
        </a:accent5>
        <a:accent6>
          <a:srgbClr val="E7B95C"/>
        </a:accent6>
        <a:hlink>
          <a:srgbClr val="0099CC"/>
        </a:hlink>
        <a:folHlink>
          <a:srgbClr val="99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1335</Words>
  <Application>Microsoft Office PowerPoint</Application>
  <PresentationFormat>Widescreen</PresentationFormat>
  <Paragraphs>298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Office Theme</vt:lpstr>
      <vt:lpstr>1_Blank Presentation</vt:lpstr>
      <vt:lpstr>1_Office Theme</vt:lpstr>
      <vt:lpstr>2_Office Theme</vt:lpstr>
      <vt:lpstr>3_Office Theme</vt:lpstr>
      <vt:lpstr>4_Office Theme</vt:lpstr>
      <vt:lpstr>PowerPoint Presentation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3. PROCESS UNDERTAKEN TO ADDRESS CRITICAL MILESTONES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 AWARDS RECEIVED IN THIS FINANCIAL YEAR</vt:lpstr>
      <vt:lpstr>PowerPoint Presentation</vt:lpstr>
      <vt:lpstr>13. ONE MERGED NHFC </vt:lpstr>
      <vt:lpstr>14. RECOMMENDATION…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Mandu Mamatela</dc:creator>
  <cp:lastModifiedBy>Bruce Gordon</cp:lastModifiedBy>
  <cp:revision>53</cp:revision>
  <cp:lastPrinted>2019-08-29T14:45:40Z</cp:lastPrinted>
  <dcterms:created xsi:type="dcterms:W3CDTF">2019-08-20T15:04:02Z</dcterms:created>
  <dcterms:modified xsi:type="dcterms:W3CDTF">2019-09-03T09:20:37Z</dcterms:modified>
</cp:coreProperties>
</file>