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84" r:id="rId3"/>
    <p:sldMasterId id="2147483696" r:id="rId4"/>
    <p:sldMasterId id="2147483723" r:id="rId5"/>
  </p:sldMasterIdLst>
  <p:notesMasterIdLst>
    <p:notesMasterId r:id="rId92"/>
  </p:notesMasterIdLst>
  <p:sldIdLst>
    <p:sldId id="421" r:id="rId6"/>
    <p:sldId id="422" r:id="rId7"/>
    <p:sldId id="423" r:id="rId8"/>
    <p:sldId id="424" r:id="rId9"/>
    <p:sldId id="425" r:id="rId10"/>
    <p:sldId id="426" r:id="rId11"/>
    <p:sldId id="450" r:id="rId12"/>
    <p:sldId id="429" r:id="rId13"/>
    <p:sldId id="454" r:id="rId14"/>
    <p:sldId id="451" r:id="rId15"/>
    <p:sldId id="452" r:id="rId16"/>
    <p:sldId id="453" r:id="rId17"/>
    <p:sldId id="455" r:id="rId18"/>
    <p:sldId id="431" r:id="rId19"/>
    <p:sldId id="459" r:id="rId20"/>
    <p:sldId id="460" r:id="rId21"/>
    <p:sldId id="457" r:id="rId22"/>
    <p:sldId id="458" r:id="rId23"/>
    <p:sldId id="464" r:id="rId24"/>
    <p:sldId id="465" r:id="rId25"/>
    <p:sldId id="461" r:id="rId26"/>
    <p:sldId id="462" r:id="rId27"/>
    <p:sldId id="463" r:id="rId28"/>
    <p:sldId id="466" r:id="rId29"/>
    <p:sldId id="467" r:id="rId30"/>
    <p:sldId id="434" r:id="rId31"/>
    <p:sldId id="469" r:id="rId32"/>
    <p:sldId id="470" r:id="rId33"/>
    <p:sldId id="440" r:id="rId34"/>
    <p:sldId id="468" r:id="rId35"/>
    <p:sldId id="489" r:id="rId36"/>
    <p:sldId id="490" r:id="rId37"/>
    <p:sldId id="491" r:id="rId38"/>
    <p:sldId id="493" r:id="rId39"/>
    <p:sldId id="494" r:id="rId40"/>
    <p:sldId id="285" r:id="rId41"/>
    <p:sldId id="360" r:id="rId42"/>
    <p:sldId id="370" r:id="rId43"/>
    <p:sldId id="495" r:id="rId44"/>
    <p:sldId id="496" r:id="rId45"/>
    <p:sldId id="497" r:id="rId46"/>
    <p:sldId id="498" r:id="rId47"/>
    <p:sldId id="500" r:id="rId48"/>
    <p:sldId id="502" r:id="rId49"/>
    <p:sldId id="291" r:id="rId50"/>
    <p:sldId id="471" r:id="rId51"/>
    <p:sldId id="472" r:id="rId52"/>
    <p:sldId id="473" r:id="rId53"/>
    <p:sldId id="474" r:id="rId54"/>
    <p:sldId id="475" r:id="rId55"/>
    <p:sldId id="476" r:id="rId56"/>
    <p:sldId id="372" r:id="rId57"/>
    <p:sldId id="403" r:id="rId58"/>
    <p:sldId id="375" r:id="rId59"/>
    <p:sldId id="373" r:id="rId60"/>
    <p:sldId id="492" r:id="rId61"/>
    <p:sldId id="296" r:id="rId62"/>
    <p:sldId id="477" r:id="rId63"/>
    <p:sldId id="478" r:id="rId64"/>
    <p:sldId id="479" r:id="rId65"/>
    <p:sldId id="353" r:id="rId66"/>
    <p:sldId id="390" r:id="rId67"/>
    <p:sldId id="480" r:id="rId68"/>
    <p:sldId id="481" r:id="rId69"/>
    <p:sldId id="391" r:id="rId70"/>
    <p:sldId id="417" r:id="rId71"/>
    <p:sldId id="392" r:id="rId72"/>
    <p:sldId id="404" r:id="rId73"/>
    <p:sldId id="407" r:id="rId74"/>
    <p:sldId id="482" r:id="rId75"/>
    <p:sldId id="483" r:id="rId76"/>
    <p:sldId id="306" r:id="rId77"/>
    <p:sldId id="307" r:id="rId78"/>
    <p:sldId id="336" r:id="rId79"/>
    <p:sldId id="484" r:id="rId80"/>
    <p:sldId id="335" r:id="rId81"/>
    <p:sldId id="337" r:id="rId82"/>
    <p:sldId id="485" r:id="rId83"/>
    <p:sldId id="486" r:id="rId84"/>
    <p:sldId id="487" r:id="rId85"/>
    <p:sldId id="488" r:id="rId86"/>
    <p:sldId id="418" r:id="rId87"/>
    <p:sldId id="315" r:id="rId88"/>
    <p:sldId id="361" r:id="rId89"/>
    <p:sldId id="362" r:id="rId90"/>
    <p:sldId id="318" r:id="rId91"/>
  </p:sldIdLst>
  <p:sldSz cx="9906000" cy="6858000" type="A4"/>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autoAdjust="0"/>
    <p:restoredTop sz="94677" autoAdjust="0"/>
  </p:normalViewPr>
  <p:slideViewPr>
    <p:cSldViewPr snapToGrid="0" snapToObjects="1">
      <p:cViewPr varScale="1">
        <p:scale>
          <a:sx n="76" d="100"/>
          <a:sy n="76" d="100"/>
        </p:scale>
        <p:origin x="-1554" y="-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Sheet1!$A$3:$C$3</c:f>
              <c:strCache>
                <c:ptCount val="3"/>
                <c:pt idx="0">
                  <c:v>2016/17</c:v>
                </c:pt>
                <c:pt idx="1">
                  <c:v>2017/18</c:v>
                </c:pt>
                <c:pt idx="2">
                  <c:v>2018/19</c:v>
                </c:pt>
              </c:strCache>
            </c:strRef>
          </c:cat>
          <c:val>
            <c:numRef>
              <c:f>Sheet1!$A$4:$C$4</c:f>
              <c:numCache>
                <c:formatCode>#,##0;[Red]#,##0</c:formatCode>
                <c:ptCount val="3"/>
                <c:pt idx="0">
                  <c:v>60338</c:v>
                </c:pt>
                <c:pt idx="1">
                  <c:v>63700</c:v>
                </c:pt>
                <c:pt idx="2">
                  <c:v>66842</c:v>
                </c:pt>
              </c:numCache>
            </c:numRef>
          </c:val>
          <c:extLst xmlns:c16r2="http://schemas.microsoft.com/office/drawing/2015/06/chart">
            <c:ext xmlns:c16="http://schemas.microsoft.com/office/drawing/2014/chart" uri="{C3380CC4-5D6E-409C-BE32-E72D297353CC}">
              <c16:uniqueId val="{00000000-8BC8-4A0F-B7BE-B03B3D214852}"/>
            </c:ext>
          </c:extLst>
        </c:ser>
        <c:dLbls/>
        <c:axId val="129872256"/>
        <c:axId val="129873792"/>
      </c:barChart>
      <c:catAx>
        <c:axId val="129872256"/>
        <c:scaling>
          <c:orientation val="minMax"/>
        </c:scaling>
        <c:axPos val="b"/>
        <c:numFmt formatCode="General" sourceLinked="0"/>
        <c:tickLblPos val="nextTo"/>
        <c:crossAx val="129873792"/>
        <c:crosses val="autoZero"/>
        <c:auto val="1"/>
        <c:lblAlgn val="ctr"/>
        <c:lblOffset val="100"/>
      </c:catAx>
      <c:valAx>
        <c:axId val="129873792"/>
        <c:scaling>
          <c:orientation val="minMax"/>
        </c:scaling>
        <c:axPos val="l"/>
        <c:numFmt formatCode="#,##0;[Red]#,##0" sourceLinked="1"/>
        <c:tickLblPos val="nextTo"/>
        <c:crossAx val="129872256"/>
        <c:crosses val="autoZero"/>
        <c:crossBetween val="between"/>
      </c:valAx>
    </c:plotArea>
    <c:plotVisOnly val="1"/>
    <c:dispBlanksAs val="gap"/>
  </c:chart>
  <c:spPr>
    <a:ln>
      <a:solidFill>
        <a:schemeClr val="tx1"/>
      </a:solidFill>
    </a:ln>
  </c:spPr>
  <c:txPr>
    <a:bodyPr/>
    <a:lstStyle/>
    <a:p>
      <a:pPr>
        <a:defRPr sz="1400">
          <a:latin typeface="Calibri" pitchFamily="34" charset="0"/>
          <a:cs typeface="Calibri"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SIDC!$A$3:$C$3</c:f>
              <c:strCache>
                <c:ptCount val="3"/>
                <c:pt idx="0">
                  <c:v>2016/17</c:v>
                </c:pt>
                <c:pt idx="1">
                  <c:v>2017/18</c:v>
                </c:pt>
                <c:pt idx="2">
                  <c:v>2018/19</c:v>
                </c:pt>
              </c:strCache>
            </c:strRef>
          </c:cat>
          <c:val>
            <c:numRef>
              <c:f>SIDC!$A$4:$C$4</c:f>
              <c:numCache>
                <c:formatCode>#,##0;[Red]#,##0</c:formatCode>
                <c:ptCount val="3"/>
                <c:pt idx="0">
                  <c:v>141648</c:v>
                </c:pt>
                <c:pt idx="1">
                  <c:v>157452</c:v>
                </c:pt>
                <c:pt idx="2">
                  <c:v>232064</c:v>
                </c:pt>
              </c:numCache>
            </c:numRef>
          </c:val>
          <c:extLst xmlns:c16r2="http://schemas.microsoft.com/office/drawing/2015/06/chart">
            <c:ext xmlns:c16="http://schemas.microsoft.com/office/drawing/2014/chart" uri="{C3380CC4-5D6E-409C-BE32-E72D297353CC}">
              <c16:uniqueId val="{00000000-04EA-4495-A978-1F09B26DA3CB}"/>
            </c:ext>
          </c:extLst>
        </c:ser>
        <c:dLbls/>
        <c:axId val="175437312"/>
        <c:axId val="175438848"/>
      </c:barChart>
      <c:catAx>
        <c:axId val="175437312"/>
        <c:scaling>
          <c:orientation val="minMax"/>
        </c:scaling>
        <c:axPos val="b"/>
        <c:numFmt formatCode="General" sourceLinked="0"/>
        <c:tickLblPos val="nextTo"/>
        <c:crossAx val="175438848"/>
        <c:crosses val="autoZero"/>
        <c:auto val="1"/>
        <c:lblAlgn val="ctr"/>
        <c:lblOffset val="100"/>
      </c:catAx>
      <c:valAx>
        <c:axId val="175438848"/>
        <c:scaling>
          <c:orientation val="minMax"/>
        </c:scaling>
        <c:axPos val="l"/>
        <c:numFmt formatCode="#,##0;[Red]#,##0" sourceLinked="1"/>
        <c:tickLblPos val="nextTo"/>
        <c:crossAx val="175437312"/>
        <c:crosses val="autoZero"/>
        <c:crossBetween val="between"/>
      </c:valAx>
      <c:spPr>
        <a:noFill/>
        <a:ln w="25400">
          <a:noFill/>
        </a:ln>
      </c:spPr>
    </c:plotArea>
    <c:plotVisOnly val="1"/>
    <c:dispBlanksAs val="gap"/>
  </c:chart>
  <c:spPr>
    <a:ln>
      <a:solidFill>
        <a:sysClr val="windowText" lastClr="000000"/>
      </a:solidFill>
    </a:ln>
  </c:spPr>
  <c:txPr>
    <a:bodyPr/>
    <a:lstStyle/>
    <a:p>
      <a:pPr>
        <a:defRPr sz="1400">
          <a:latin typeface="Calibri" pitchFamily="34" charset="0"/>
          <a:cs typeface="Calibri" pitchFamily="34" charset="0"/>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5BFFD7A-5E90-42C2-893B-A1D11B7C9E04}" type="datetimeFigureOut">
              <a:rPr lang="en-US" smtClean="0"/>
              <a:pPr/>
              <a:t>9/5/2019</a:t>
            </a:fld>
            <a:endParaRPr lang="en-US"/>
          </a:p>
        </p:txBody>
      </p:sp>
      <p:sp>
        <p:nvSpPr>
          <p:cNvPr id="4" name="Slide Image Placeholder 3"/>
          <p:cNvSpPr>
            <a:spLocks noGrp="1" noRot="1" noChangeAspect="1"/>
          </p:cNvSpPr>
          <p:nvPr>
            <p:ph type="sldImg" idx="2"/>
          </p:nvPr>
        </p:nvSpPr>
        <p:spPr>
          <a:xfrm>
            <a:off x="1004888" y="692150"/>
            <a:ext cx="5000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25DFFE1-4D92-4605-8A76-C26FB09C9784}" type="slidenum">
              <a:rPr lang="en-US" smtClean="0"/>
              <a:pPr/>
              <a:t>‹#›</a:t>
            </a:fld>
            <a:endParaRPr lang="en-US"/>
          </a:p>
        </p:txBody>
      </p:sp>
    </p:spTree>
    <p:extLst>
      <p:ext uri="{BB962C8B-B14F-4D97-AF65-F5344CB8AC3E}">
        <p14:creationId xmlns:p14="http://schemas.microsoft.com/office/powerpoint/2010/main" xmlns="" val="144812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Mpumalanga means “Place where the Sun Rises” and people are drawn to the province by its magnificent scenery, fauna and flora, and the fascinating remnants of the 1870 gold-rush era.</a:t>
            </a:r>
            <a:br>
              <a:rPr lang="en-US" sz="1200" dirty="0" smtClean="0">
                <a:latin typeface="Arial" pitchFamily="34" charset="0"/>
                <a:cs typeface="Arial" pitchFamily="34" charset="0"/>
              </a:rPr>
            </a:b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Bordered by Mozambique and Swaziland in the east, and Gauteng in the west, it is situated mainly on the high plateau grasslands of the </a:t>
            </a:r>
            <a:r>
              <a:rPr lang="en-US" sz="1200" dirty="0" err="1" smtClean="0">
                <a:latin typeface="Arial" pitchFamily="34" charset="0"/>
                <a:cs typeface="Arial" pitchFamily="34" charset="0"/>
              </a:rPr>
              <a:t>Middleveld</a:t>
            </a:r>
            <a:r>
              <a:rPr lang="en-US" sz="1200" dirty="0" smtClean="0">
                <a:latin typeface="Arial" pitchFamily="34" charset="0"/>
                <a:cs typeface="Arial" pitchFamily="34" charset="0"/>
              </a:rPr>
              <a:t>, which roll eastwards for hundreds of kilometers. In the north-east, it rises towards mountain peaks and terminates in an immense escarpment. In some places, this escarpment plunges hundreds of meters down to the low-lying area known as the </a:t>
            </a:r>
            <a:r>
              <a:rPr lang="en-US" sz="1200" dirty="0" err="1" smtClean="0">
                <a:latin typeface="Arial" pitchFamily="34" charset="0"/>
                <a:cs typeface="Arial" pitchFamily="34" charset="0"/>
              </a:rPr>
              <a:t>Lowveld</a:t>
            </a:r>
            <a:r>
              <a:rPr lang="en-US" sz="1200" dirty="0" smtClean="0">
                <a:latin typeface="Arial" pitchFamily="34" charset="0"/>
                <a:cs typeface="Arial" pitchFamily="34" charset="0"/>
              </a:rPr>
              <a:t>.</a:t>
            </a:r>
            <a:br>
              <a:rPr lang="en-US" sz="1200" dirty="0" smtClean="0">
                <a:latin typeface="Arial" pitchFamily="34" charset="0"/>
                <a:cs typeface="Arial" pitchFamily="34" charset="0"/>
              </a:rPr>
            </a:br>
            <a:endParaRPr lang="en-US" sz="1200" dirty="0" smtClean="0">
              <a:latin typeface="Arial" pitchFamily="34" charset="0"/>
              <a:cs typeface="Arial" pitchFamily="34" charset="0"/>
            </a:endParaRPr>
          </a:p>
          <a:p>
            <a:pPr algn="just"/>
            <a:r>
              <a:rPr lang="en-US" sz="1200" dirty="0" smtClean="0">
                <a:latin typeface="Arial" pitchFamily="34" charset="0"/>
                <a:cs typeface="Arial" pitchFamily="34" charset="0"/>
              </a:rPr>
              <a:t> The majority of the population (4.3 million) currently residing in the Mpumalanga were born in  the province. About 169 172 Mpumalanga residents were born in Gauteng. Those that were born in Limpopo (155 000) migrated to Mpumalanga, and 116 132 from Mpumalanga were born outside of South Africa. </a:t>
            </a:r>
          </a:p>
          <a:p>
            <a:pPr algn="just"/>
            <a:endParaRPr lang="en-US" sz="1200" dirty="0" smtClean="0">
              <a:latin typeface="Arial" pitchFamily="34" charset="0"/>
              <a:cs typeface="Arial" pitchFamily="34" charset="0"/>
            </a:endParaRPr>
          </a:p>
          <a:p>
            <a:pPr algn="just"/>
            <a:r>
              <a:rPr lang="en-US" sz="1200" dirty="0" smtClean="0">
                <a:latin typeface="Arial" pitchFamily="34" charset="0"/>
                <a:cs typeface="Arial" pitchFamily="34" charset="0"/>
              </a:rPr>
              <a:t>The poverty headcount in Mpumalanga achieved a slight decrease from 7,9% in 2011 and 7,8% in 2016. 273 886 of households in Mpumalanga reported that they had ran out of money in the last 12 months before the survey was conducted. 14,8 % of  households in Mpumalanga missed a meal over the same period.</a:t>
            </a:r>
          </a:p>
          <a:p>
            <a:endParaRPr lang="en-US" sz="1200" b="1" dirty="0" smtClean="0"/>
          </a:p>
          <a:p>
            <a:pPr algn="r"/>
            <a:r>
              <a:rPr lang="en-US" sz="1200" b="1" dirty="0" smtClean="0"/>
              <a:t>Mpumalanga Community Survey 2016 results (Published by STATS SA)</a:t>
            </a:r>
            <a:endParaRPr lang="en-US" sz="1200" dirty="0" smtClean="0"/>
          </a:p>
          <a:p>
            <a:endParaRPr lang="en-US" sz="1200" dirty="0" smtClean="0">
              <a:latin typeface="Arial" pitchFamily="34" charset="0"/>
              <a:cs typeface="Arial" pitchFamily="34" charset="0"/>
            </a:endParaRPr>
          </a:p>
          <a:p>
            <a:endParaRPr lang="en-US" sz="1200" cap="all"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10302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Indicate what is connected and what still need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27</a:t>
            </a:fld>
            <a:endParaRPr lang="en-US"/>
          </a:p>
        </p:txBody>
      </p:sp>
    </p:spTree>
    <p:extLst>
      <p:ext uri="{BB962C8B-B14F-4D97-AF65-F5344CB8AC3E}">
        <p14:creationId xmlns:p14="http://schemas.microsoft.com/office/powerpoint/2010/main" xmlns="" val="277142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28</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277142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Indicate what is connected and what still need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30</a:t>
            </a:fld>
            <a:endParaRPr lang="en-US"/>
          </a:p>
        </p:txBody>
      </p:sp>
    </p:spTree>
    <p:extLst>
      <p:ext uri="{BB962C8B-B14F-4D97-AF65-F5344CB8AC3E}">
        <p14:creationId xmlns:p14="http://schemas.microsoft.com/office/powerpoint/2010/main" xmlns="" val="277142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34</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35</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Statistics duplicates </a:t>
            </a:r>
          </a:p>
          <a:p>
            <a:r>
              <a:rPr lang="en-US" dirty="0" smtClean="0"/>
              <a:t>Change the slide </a:t>
            </a:r>
          </a:p>
          <a:p>
            <a:r>
              <a:rPr lang="en-US" dirty="0" smtClean="0"/>
              <a:t>comment</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37</a:t>
            </a:fld>
            <a:endParaRPr lang="en-US"/>
          </a:p>
        </p:txBody>
      </p:sp>
    </p:spTree>
    <p:extLst>
      <p:ext uri="{BB962C8B-B14F-4D97-AF65-F5344CB8AC3E}">
        <p14:creationId xmlns:p14="http://schemas.microsoft.com/office/powerpoint/2010/main" xmlns="" val="2359426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Statistics duplicates </a:t>
            </a:r>
          </a:p>
          <a:p>
            <a:r>
              <a:rPr lang="en-US" dirty="0" smtClean="0"/>
              <a:t>Change the slide </a:t>
            </a:r>
          </a:p>
          <a:p>
            <a:r>
              <a:rPr lang="en-US" dirty="0" smtClean="0"/>
              <a:t>comment</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38</a:t>
            </a:fld>
            <a:endParaRPr lang="en-US"/>
          </a:p>
        </p:txBody>
      </p:sp>
    </p:spTree>
    <p:extLst>
      <p:ext uri="{BB962C8B-B14F-4D97-AF65-F5344CB8AC3E}">
        <p14:creationId xmlns:p14="http://schemas.microsoft.com/office/powerpoint/2010/main" xmlns="" val="235942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46</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47</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Overview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13</a:t>
            </a:fld>
            <a:endParaRPr lang="en-US"/>
          </a:p>
        </p:txBody>
      </p:sp>
    </p:spTree>
    <p:extLst>
      <p:ext uri="{BB962C8B-B14F-4D97-AF65-F5344CB8AC3E}">
        <p14:creationId xmlns:p14="http://schemas.microsoft.com/office/powerpoint/2010/main" xmlns="" val="260642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48</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49</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50</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51</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52</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53</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54</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55</a:t>
            </a:fld>
            <a:endParaRPr lang="en-US" dirty="0"/>
          </a:p>
        </p:txBody>
      </p:sp>
    </p:spTree>
    <p:extLst>
      <p:ext uri="{BB962C8B-B14F-4D97-AF65-F5344CB8AC3E}">
        <p14:creationId xmlns:p14="http://schemas.microsoft.com/office/powerpoint/2010/main" xmlns="" val="2731489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Ask here about orders to leave and Letter of good cause</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56</a:t>
            </a:fld>
            <a:endParaRPr lang="en-US"/>
          </a:p>
        </p:txBody>
      </p:sp>
    </p:spTree>
    <p:extLst>
      <p:ext uri="{BB962C8B-B14F-4D97-AF65-F5344CB8AC3E}">
        <p14:creationId xmlns:p14="http://schemas.microsoft.com/office/powerpoint/2010/main" xmlns="" val="2731489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58</a:t>
            </a:fld>
            <a:endParaRPr lang="en-US"/>
          </a:p>
        </p:txBody>
      </p:sp>
    </p:spTree>
    <p:extLst>
      <p:ext uri="{BB962C8B-B14F-4D97-AF65-F5344CB8AC3E}">
        <p14:creationId xmlns:p14="http://schemas.microsoft.com/office/powerpoint/2010/main" xmlns="" val="231206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15</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59</a:t>
            </a:fld>
            <a:endParaRPr lang="en-US"/>
          </a:p>
        </p:txBody>
      </p:sp>
    </p:spTree>
    <p:extLst>
      <p:ext uri="{BB962C8B-B14F-4D97-AF65-F5344CB8AC3E}">
        <p14:creationId xmlns:p14="http://schemas.microsoft.com/office/powerpoint/2010/main" xmlns="" val="2312066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60</a:t>
            </a:fld>
            <a:endParaRPr lang="en-US"/>
          </a:p>
        </p:txBody>
      </p:sp>
    </p:spTree>
    <p:extLst>
      <p:ext uri="{BB962C8B-B14F-4D97-AF65-F5344CB8AC3E}">
        <p14:creationId xmlns:p14="http://schemas.microsoft.com/office/powerpoint/2010/main" xmlns="" val="2312066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70</a:t>
            </a:fld>
            <a:endParaRPr lang="en-US"/>
          </a:p>
        </p:txBody>
      </p:sp>
    </p:spTree>
    <p:extLst>
      <p:ext uri="{BB962C8B-B14F-4D97-AF65-F5344CB8AC3E}">
        <p14:creationId xmlns:p14="http://schemas.microsoft.com/office/powerpoint/2010/main" xmlns="" val="1920148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71</a:t>
            </a:fld>
            <a:endParaRPr lang="en-US"/>
          </a:p>
        </p:txBody>
      </p:sp>
    </p:spTree>
    <p:extLst>
      <p:ext uri="{BB962C8B-B14F-4D97-AF65-F5344CB8AC3E}">
        <p14:creationId xmlns:p14="http://schemas.microsoft.com/office/powerpoint/2010/main" xmlns="" val="192014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16</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17</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18</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20</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24</a:t>
            </a:fld>
            <a:endParaRPr lang="en-US"/>
          </a:p>
        </p:txBody>
      </p:sp>
    </p:spTree>
    <p:extLst>
      <p:ext uri="{BB962C8B-B14F-4D97-AF65-F5344CB8AC3E}">
        <p14:creationId xmlns:p14="http://schemas.microsoft.com/office/powerpoint/2010/main" xmlns="" val="49237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2150"/>
            <a:ext cx="5000625" cy="3463925"/>
          </a:xfrm>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25</a:t>
            </a:fld>
            <a:endParaRPr lang="en-US"/>
          </a:p>
        </p:txBody>
      </p:sp>
    </p:spTree>
    <p:extLst>
      <p:ext uri="{BB962C8B-B14F-4D97-AF65-F5344CB8AC3E}">
        <p14:creationId xmlns:p14="http://schemas.microsoft.com/office/powerpoint/2010/main" xmlns="" val="49237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2ECF3-C8DE-440B-B353-436984F9DBA5}" type="datetime1">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15AC4-8DCA-45F9-BF93-1B27FBF70EFB}" type="datetime1">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BD1A0-9E9C-45A6-AA40-2388FBCFD078}" type="datetime1">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5C1DA-211D-4F38-A6D7-245C91DE253B}"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2984500" y="6269356"/>
            <a:ext cx="2311400" cy="365125"/>
          </a:xfrm>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740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38F0F-01FC-4325-BCAB-AE44757D1C62}"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2806700" y="6355625"/>
            <a:ext cx="2311400" cy="365125"/>
          </a:xfrm>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805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BB0DD-F964-4DBA-955F-4143A879F341}"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099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9AD24-2A0D-4CC4-9253-5F19BD4EB011}"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596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5B5C9-CD8C-4848-935B-760BB65360CA}" type="datetime1">
              <a:rPr lang="en-US" smtClean="0">
                <a:solidFill>
                  <a:prstClr val="black">
                    <a:tint val="75000"/>
                  </a:prstClr>
                </a:solidFill>
              </a:rPr>
              <a:pPr/>
              <a:t>9/5/2019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3705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AA58D-7500-4CD4-B3FD-17F6209C4447}" type="datetime1">
              <a:rPr lang="en-US" smtClean="0">
                <a:solidFill>
                  <a:prstClr val="black">
                    <a:tint val="75000"/>
                  </a:prstClr>
                </a:solidFill>
              </a:rPr>
              <a:pPr/>
              <a:t>9/5/2019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113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5C780-A68A-4AEB-A38A-A29A4588458B}" type="datetime1">
              <a:rPr lang="en-US" smtClean="0">
                <a:solidFill>
                  <a:prstClr val="black">
                    <a:tint val="75000"/>
                  </a:prstClr>
                </a:solidFill>
              </a:rPr>
              <a:pPr/>
              <a:t>9/5/2019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9860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B0FA2-49B2-4C15-B665-83A0EAF78DD0}"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972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937FB-187A-4F81-9E67-C648B9EDA3EF}" type="datetime1">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04998-CE9B-4464-8AC5-CB0EA7C66FAB}"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764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09352-CBA8-4701-B708-127866C8E60C}"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6432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4"/>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54"/>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49E7B-B10E-4F47-89A7-0E4811656CDC}"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314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1EF09-5762-47CA-920E-66624A0E2203}"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246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381FD-9BC5-4879-841D-AEF25D53C8C2}"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9484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7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FF713-C048-43E7-92E6-8C56C566A119}"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6761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35F10-D0AD-498B-8C43-36B2BAA7835E}"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5064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8A22C-ED81-4F92-8F94-F4B6B5C923E9}" type="datetime1">
              <a:rPr lang="en-US" smtClean="0">
                <a:solidFill>
                  <a:prstClr val="black">
                    <a:tint val="75000"/>
                  </a:prstClr>
                </a:solidFill>
              </a:rPr>
              <a:pPr/>
              <a:t>9/5/2019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121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008DB-3747-4526-8D0D-8644A06D5839}" type="datetime1">
              <a:rPr lang="en-US" smtClean="0">
                <a:solidFill>
                  <a:prstClr val="black">
                    <a:tint val="75000"/>
                  </a:prstClr>
                </a:solidFill>
              </a:rPr>
              <a:pPr/>
              <a:t>9/5/2019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0670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90B49-D14E-4CBB-A494-510AF05C2B05}" type="datetime1">
              <a:rPr lang="en-US" smtClean="0">
                <a:solidFill>
                  <a:prstClr val="black">
                    <a:tint val="75000"/>
                  </a:prstClr>
                </a:solidFill>
              </a:rPr>
              <a:pPr/>
              <a:t>9/5/2019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946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E0102-7778-48A1-9E83-13F457492FC0}" type="datetime1">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46467-DDC8-4863-9AC3-F0B3568E36EB}"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704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3AF3-3440-4636-B672-7047E3773B6D}"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238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68362-9F4D-430E-80A2-5C47D5426643}"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6873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25F91-08DE-4743-9E18-668287622F21}"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230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47650" y="457200"/>
            <a:ext cx="9405541"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lnSpc>
                <a:spcPct val="90000"/>
              </a:lnSpc>
              <a:spcBef>
                <a:spcPct val="90000"/>
              </a:spcBef>
              <a:spcAft>
                <a:spcPct val="0"/>
              </a:spcAft>
              <a:buClr>
                <a:srgbClr val="E4E9EF"/>
              </a:buClr>
              <a:buFont typeface="Wingdings" pitchFamily="2" charset="2"/>
              <a:buNone/>
            </a:pPr>
            <a:endParaRPr lang="en-US" sz="1600" b="1" dirty="0">
              <a:solidFill>
                <a:prstClr val="white"/>
              </a:solidFill>
            </a:endParaRPr>
          </a:p>
        </p:txBody>
      </p:sp>
      <p:graphicFrame>
        <p:nvGraphicFramePr>
          <p:cNvPr id="3" name="Rectangle 20" hidden="1"/>
          <p:cNvGraphicFramePr>
            <a:graphicFrameLocks/>
          </p:cNvGraphicFramePr>
          <p:nvPr/>
        </p:nvGraphicFramePr>
        <p:xfrm>
          <a:off x="0" y="0"/>
          <a:ext cx="171979" cy="158750"/>
        </p:xfrm>
        <a:graphic>
          <a:graphicData uri="http://schemas.openxmlformats.org/presentationml/2006/ole">
            <p:oleObj spid="_x0000_s1446" r:id="rId3" imgW="0" imgH="0" progId="">
              <p:embed/>
            </p:oleObj>
          </a:graphicData>
        </a:graphic>
      </p:graphicFrame>
      <p:pic>
        <p:nvPicPr>
          <p:cNvPr id="4" name="Picture 39" descr="home affai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2860" y="701675"/>
            <a:ext cx="592984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9647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66568" y="2092329"/>
            <a:ext cx="9367705" cy="1329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9519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107996"/>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4129905"/>
            <a:ext cx="84201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54256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66568" y="2092329"/>
            <a:ext cx="460044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2110" y="2092329"/>
            <a:ext cx="4602163"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97406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708"/>
            <a:ext cx="891540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842534"/>
            <a:ext cx="4376870"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910"/>
            <a:ext cx="4376870"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842534"/>
            <a:ext cx="4378590"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910"/>
            <a:ext cx="4378590"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27369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6571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580D1-4552-46DC-95B4-2109248C9E0A}" type="datetime1">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161044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6613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81102"/>
            <a:ext cx="3259006" cy="553998"/>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1"/>
            <a:ext cx="5537729"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71"/>
            <a:ext cx="3259006"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03715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5090409"/>
            <a:ext cx="5943600" cy="27699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ZA" noProof="0" dirty="0"/>
          </a:p>
        </p:txBody>
      </p:sp>
      <p:sp>
        <p:nvSpPr>
          <p:cNvPr id="4" name="Text Placeholder 3"/>
          <p:cNvSpPr>
            <a:spLocks noGrp="1"/>
          </p:cNvSpPr>
          <p:nvPr>
            <p:ph type="body" sz="half" idx="2"/>
          </p:nvPr>
        </p:nvSpPr>
        <p:spPr>
          <a:xfrm>
            <a:off x="1941645" y="5367408"/>
            <a:ext cx="59436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57019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8083079" y="2092327"/>
            <a:ext cx="1551194" cy="264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029384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7275" y="596900"/>
            <a:ext cx="276999" cy="41402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798981" y="596900"/>
            <a:ext cx="1329595" cy="414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772253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568" y="596900"/>
            <a:ext cx="9367705" cy="274638"/>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66568" y="2092328"/>
            <a:ext cx="9367705" cy="221599"/>
          </a:xfrm>
        </p:spPr>
        <p:txBody>
          <a:bodyPr/>
          <a:lstStyle/>
          <a:p>
            <a:pPr lvl="0"/>
            <a:r>
              <a:rPr lang="en-US" noProof="0" dirty="0" smtClean="0"/>
              <a:t>Click icon to add table</a:t>
            </a:r>
            <a:endParaRPr lang="en-ZA" noProof="0" dirty="0"/>
          </a:p>
        </p:txBody>
      </p:sp>
    </p:spTree>
    <p:extLst>
      <p:ext uri="{BB962C8B-B14F-4D97-AF65-F5344CB8AC3E}">
        <p14:creationId xmlns:p14="http://schemas.microsoft.com/office/powerpoint/2010/main" xmlns="" val="3571210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6"/>
            <a:ext cx="8420100" cy="2769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4"/>
            <a:ext cx="6934200" cy="221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68202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6568" y="596900"/>
            <a:ext cx="9367705" cy="1329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35359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43B96-2FB7-456D-9A08-6F5929C24F17}"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3401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0F4C-8DA0-4F24-97FA-AA3E93C8DDD1}"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553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DF6492-6C89-4B81-8720-3FD511C9E674}" type="datetime1">
              <a:rPr lang="en-US" smtClean="0"/>
              <a:pPr/>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419406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9"/>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87F74-4712-44F4-BB9C-EF88D573B909}"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5017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F4F11C-232B-4CD1-8CAC-299B844286D8}"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8521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5EB40-21BB-4374-B833-8E9E2A114016}" type="datetime1">
              <a:rPr lang="en-US" smtClean="0">
                <a:solidFill>
                  <a:prstClr val="black">
                    <a:tint val="75000"/>
                  </a:prstClr>
                </a:solidFill>
              </a:rPr>
              <a:pPr/>
              <a:t>9/5/2019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7037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9EA7EC-E418-4142-B4FA-D5357DFA89CA}" type="datetime1">
              <a:rPr lang="en-US" smtClean="0">
                <a:solidFill>
                  <a:prstClr val="black">
                    <a:tint val="75000"/>
                  </a:prstClr>
                </a:solidFill>
              </a:rPr>
              <a:pPr/>
              <a:t>9/5/2019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1911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9F8D-AE84-4DFB-A986-E1D6F0A9A05D}" type="datetime1">
              <a:rPr lang="en-US" smtClean="0">
                <a:solidFill>
                  <a:prstClr val="black">
                    <a:tint val="75000"/>
                  </a:prstClr>
                </a:solidFill>
              </a:rPr>
              <a:pPr/>
              <a:t>9/5/2019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3554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AAF36-0387-45B2-97A5-64107BC4A88B}"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3491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562AD-5DAD-4EC6-91A4-C362ABF8A225}" type="datetime1">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9151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9C8A3-948E-4BC9-9787-7598781065D3}"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7396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A9D47-FC6A-4E4C-B535-32796439E8DC}"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715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AC720-8028-4A57-85A8-26372E738066}" type="datetime1">
              <a:rPr lang="en-US" smtClean="0"/>
              <a:pPr/>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ED7BF-7AAF-401D-8C0B-7E967AF0814A}" type="datetime1">
              <a:rPr lang="en-US" smtClean="0"/>
              <a:pPr/>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5081E-96BD-4362-93A4-680ACB264666}" type="datetime1">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E24F1-2E0F-455E-BC55-E3DE7EC90F01}" type="datetime1">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A3E89-7DA6-46B6-A900-BD6E7F456976}" type="datetime1">
              <a:rPr lang="en-US" smtClean="0"/>
              <a:pPr/>
              <a:t>9/5/2019</a:t>
            </a:fld>
            <a:endParaRPr lang="en-US"/>
          </a:p>
        </p:txBody>
      </p:sp>
      <p:sp>
        <p:nvSpPr>
          <p:cNvPr id="5" name="Footer Placeholder 4"/>
          <p:cNvSpPr>
            <a:spLocks noGrp="1"/>
          </p:cNvSpPr>
          <p:nvPr>
            <p:ph type="ftr" sz="quarter" idx="3"/>
          </p:nvPr>
        </p:nvSpPr>
        <p:spPr>
          <a:xfrm>
            <a:off x="3384550" y="63564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40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pPr/>
              <a:t>‹#›</a:t>
            </a:fld>
            <a:endParaRPr lang="en-US"/>
          </a:p>
        </p:txBody>
      </p:sp>
    </p:spTree>
    <p:extLst>
      <p:ext uri="{BB962C8B-B14F-4D97-AF65-F5344CB8AC3E}">
        <p14:creationId xmlns:p14="http://schemas.microsoft.com/office/powerpoint/2010/main" xmlns=""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7CCA8-AAED-4F97-8898-8BF81A116F2E}"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7136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BBDA4-78ED-4032-BB57-D1AC6D529218}"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8023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title"/>
          </p:nvPr>
        </p:nvSpPr>
        <p:spPr bwMode="auto">
          <a:xfrm>
            <a:off x="266568" y="596900"/>
            <a:ext cx="936770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Headline: (</a:t>
            </a:r>
            <a:r>
              <a:rPr lang="en-US" smtClean="0"/>
              <a:t>20</a:t>
            </a:r>
            <a:r>
              <a:rPr lang="pt-BR" smtClean="0"/>
              <a:t> pt.) Arial bold</a:t>
            </a:r>
          </a:p>
        </p:txBody>
      </p:sp>
      <p:sp>
        <p:nvSpPr>
          <p:cNvPr id="1027" name="Rectangle 26"/>
          <p:cNvSpPr>
            <a:spLocks noGrp="1" noChangeArrowheads="1"/>
          </p:cNvSpPr>
          <p:nvPr>
            <p:ph type="body" idx="1"/>
          </p:nvPr>
        </p:nvSpPr>
        <p:spPr bwMode="auto">
          <a:xfrm>
            <a:off x="266568" y="2092327"/>
            <a:ext cx="9367705"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Text: 16-pt. Arial with Wingdings square square bullet 100%</a:t>
            </a:r>
          </a:p>
          <a:p>
            <a:pPr lvl="1"/>
            <a:r>
              <a:rPr lang="pt-BR" smtClean="0"/>
              <a:t>Second-level bullet — Arial round</a:t>
            </a:r>
          </a:p>
          <a:p>
            <a:pPr lvl="2"/>
            <a:r>
              <a:rPr lang="pt-BR" smtClean="0"/>
              <a:t>Third-level bullet — Arial Em dash</a:t>
            </a:r>
          </a:p>
          <a:p>
            <a:pPr lvl="3"/>
            <a:r>
              <a:rPr lang="pt-BR" smtClean="0"/>
              <a:t>Fourth-level bullet — Arial Em dash</a:t>
            </a:r>
          </a:p>
          <a:p>
            <a:pPr lvl="4"/>
            <a:r>
              <a:rPr lang="pt-BR" smtClean="0"/>
              <a:t>xx</a:t>
            </a:r>
          </a:p>
          <a:p>
            <a:pPr lvl="0"/>
            <a:r>
              <a:rPr lang="pt-BR" smtClean="0"/>
              <a:t>Text: </a:t>
            </a:r>
            <a:r>
              <a:rPr lang="en-US" smtClean="0"/>
              <a:t>16</a:t>
            </a:r>
            <a:r>
              <a:rPr lang="pt-BR" smtClean="0"/>
              <a:t> pt. Arial, plain text sentence case</a:t>
            </a:r>
          </a:p>
          <a:p>
            <a:pPr lvl="1"/>
            <a:r>
              <a:rPr lang="pt-BR" smtClean="0"/>
              <a:t>Second-level bullet</a:t>
            </a:r>
          </a:p>
          <a:p>
            <a:pPr lvl="2"/>
            <a:r>
              <a:rPr lang="pt-BR" smtClean="0"/>
              <a:t>Third-level bullet</a:t>
            </a:r>
          </a:p>
          <a:p>
            <a:pPr lvl="3"/>
            <a:r>
              <a:rPr lang="pt-BR" smtClean="0"/>
              <a:t>Fourth-level bullet</a:t>
            </a:r>
          </a:p>
        </p:txBody>
      </p:sp>
      <p:sp>
        <p:nvSpPr>
          <p:cNvPr id="1028" name="Rectangle 28"/>
          <p:cNvSpPr>
            <a:spLocks noChangeArrowheads="1"/>
          </p:cNvSpPr>
          <p:nvPr/>
        </p:nvSpPr>
        <p:spPr bwMode="auto">
          <a:xfrm>
            <a:off x="9371145" y="6704684"/>
            <a:ext cx="28720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p>
            <a:pPr algn="r" defTabSz="914400" eaLnBrk="0" fontAlgn="base" hangingPunct="0">
              <a:spcBef>
                <a:spcPct val="0"/>
              </a:spcBef>
              <a:spcAft>
                <a:spcPct val="0"/>
              </a:spcAft>
            </a:pPr>
            <a:fld id="{8CA070DC-F084-4BBD-A46B-1B18EAB5EDD5}" type="slidenum">
              <a:rPr lang="en-US" sz="900">
                <a:solidFill>
                  <a:srgbClr val="77787B"/>
                </a:solidFill>
              </a:rPr>
              <a:pPr algn="r" defTabSz="914400" eaLnBrk="0" fontAlgn="base" hangingPunct="0">
                <a:spcBef>
                  <a:spcPct val="0"/>
                </a:spcBef>
                <a:spcAft>
                  <a:spcPct val="0"/>
                </a:spcAft>
              </a:pPr>
              <a:t>‹#›</a:t>
            </a:fld>
            <a:endParaRPr lang="en-US" sz="900" dirty="0">
              <a:solidFill>
                <a:srgbClr val="77787B"/>
              </a:solidFill>
            </a:endParaRPr>
          </a:p>
        </p:txBody>
      </p:sp>
      <p:sp>
        <p:nvSpPr>
          <p:cNvPr id="1029" name="Line 23"/>
          <p:cNvSpPr>
            <a:spLocks noChangeShapeType="1"/>
          </p:cNvSpPr>
          <p:nvPr/>
        </p:nvSpPr>
        <p:spPr bwMode="auto">
          <a:xfrm>
            <a:off x="266574" y="457200"/>
            <a:ext cx="9391782"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lnSpc>
                <a:spcPct val="90000"/>
              </a:lnSpc>
              <a:spcBef>
                <a:spcPct val="90000"/>
              </a:spcBef>
              <a:spcAft>
                <a:spcPct val="0"/>
              </a:spcAft>
              <a:buClr>
                <a:srgbClr val="E4E9EF"/>
              </a:buClr>
              <a:buFont typeface="Wingdings" pitchFamily="2" charset="2"/>
              <a:buNone/>
            </a:pPr>
            <a:endParaRPr lang="en-US" sz="1600" b="1" dirty="0">
              <a:solidFill>
                <a:prstClr val="white"/>
              </a:solidFill>
            </a:endParaRPr>
          </a:p>
        </p:txBody>
      </p:sp>
      <p:pic>
        <p:nvPicPr>
          <p:cNvPr id="1030" name="Picture 38" descr="home affairs"/>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4409546" y="53975"/>
            <a:ext cx="1229652"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471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000" b="1">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000" b="1">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000" b="1">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463" indent="-160338"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25A08-012B-4335-B61F-A648CAB7A032}" type="datetime1">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47977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04800"/>
            <a:ext cx="8420100" cy="2514600"/>
          </a:xfrm>
        </p:spPr>
        <p:txBody>
          <a:bodyPr>
            <a:normAutofit/>
          </a:bodyPr>
          <a:lstStyle/>
          <a:p>
            <a:pPr lvl="0" fontAlgn="base">
              <a:lnSpc>
                <a:spcPct val="90000"/>
              </a:lnSpc>
              <a:spcBef>
                <a:spcPct val="90000"/>
              </a:spcBef>
              <a:spcAft>
                <a:spcPct val="0"/>
              </a:spcAft>
              <a:defRPr/>
            </a:pPr>
            <a:r>
              <a:rPr lang="en-ZA" sz="3200" b="1" i="1" dirty="0" smtClean="0">
                <a:solidFill>
                  <a:srgbClr val="7D0900"/>
                </a:solidFill>
                <a:effectLst>
                  <a:outerShdw blurRad="38100" dist="38100" dir="2700000" algn="tl">
                    <a:srgbClr val="C0C0C0"/>
                  </a:outerShdw>
                </a:effectLst>
                <a:latin typeface="Arial" charset="0"/>
                <a:ea typeface="+mn-ea"/>
                <a:cs typeface="Arial" charset="0"/>
              </a:rPr>
              <a:t/>
            </a:r>
            <a:br>
              <a:rPr lang="en-ZA" sz="3200" b="1" i="1" dirty="0" smtClean="0">
                <a:solidFill>
                  <a:srgbClr val="7D0900"/>
                </a:solidFill>
                <a:effectLst>
                  <a:outerShdw blurRad="38100" dist="38100" dir="2700000" algn="tl">
                    <a:srgbClr val="C0C0C0"/>
                  </a:outerShdw>
                </a:effectLst>
                <a:latin typeface="Arial" charset="0"/>
                <a:ea typeface="+mn-ea"/>
                <a:cs typeface="Arial" charset="0"/>
              </a:rPr>
            </a:br>
            <a:r>
              <a:rPr lang="en-ZA" sz="3200" b="1" i="1" dirty="0" smtClean="0">
                <a:solidFill>
                  <a:srgbClr val="7D0900"/>
                </a:solidFill>
                <a:effectLst>
                  <a:outerShdw blurRad="38100" dist="38100" dir="2700000" algn="tl">
                    <a:srgbClr val="C0C0C0"/>
                  </a:outerShdw>
                </a:effectLst>
                <a:latin typeface="Arial" charset="0"/>
                <a:ea typeface="+mn-ea"/>
                <a:cs typeface="Arial" charset="0"/>
              </a:rPr>
              <a:t>STATUS OF THE MPUMALANGA PROVINCE</a:t>
            </a:r>
            <a:endParaRPr lang="en-GB" sz="3200" b="1" i="1" dirty="0">
              <a:solidFill>
                <a:srgbClr val="7D0900"/>
              </a:solidFill>
              <a:effectLst>
                <a:outerShdw blurRad="38100" dist="38100" dir="2700000" algn="tl">
                  <a:srgbClr val="C0C0C0"/>
                </a:outerShdw>
              </a:effectLst>
              <a:latin typeface="Arial" charset="0"/>
              <a:ea typeface="+mn-ea"/>
              <a:cs typeface="Arial" charset="0"/>
            </a:endParaRPr>
          </a:p>
        </p:txBody>
      </p:sp>
      <p:sp>
        <p:nvSpPr>
          <p:cNvPr id="3" name="Subtitle 2"/>
          <p:cNvSpPr>
            <a:spLocks noGrp="1"/>
          </p:cNvSpPr>
          <p:nvPr>
            <p:ph type="subTitle" idx="1"/>
          </p:nvPr>
        </p:nvSpPr>
        <p:spPr>
          <a:xfrm>
            <a:off x="566073" y="2819400"/>
            <a:ext cx="8726715" cy="2438400"/>
          </a:xfrm>
        </p:spPr>
        <p:txBody>
          <a:bodyPr>
            <a:normAutofit fontScale="85000" lnSpcReduction="20000"/>
          </a:bodyPr>
          <a:lstStyle/>
          <a:p>
            <a:endParaRPr lang="en-US" dirty="0" smtClean="0">
              <a:latin typeface="Arial" pitchFamily="34" charset="0"/>
              <a:cs typeface="Arial" pitchFamily="34" charset="0"/>
            </a:endParaRPr>
          </a:p>
          <a:p>
            <a:r>
              <a:rPr lang="en-US" b="1" dirty="0" smtClean="0">
                <a:solidFill>
                  <a:srgbClr val="008000"/>
                </a:solidFill>
                <a:latin typeface="Arial" pitchFamily="34" charset="0"/>
                <a:cs typeface="Arial" pitchFamily="34" charset="0"/>
              </a:rPr>
              <a:t>PRESENTER</a:t>
            </a:r>
          </a:p>
          <a:p>
            <a:r>
              <a:rPr lang="en-US" sz="2800" b="1" dirty="0" smtClean="0">
                <a:solidFill>
                  <a:srgbClr val="008000"/>
                </a:solidFill>
                <a:latin typeface="Arial" pitchFamily="34" charset="0"/>
                <a:cs typeface="Arial" pitchFamily="34" charset="0"/>
              </a:rPr>
              <a:t>DISTRICT MANAGER OPERATIONS: EHLANZENI</a:t>
            </a:r>
          </a:p>
          <a:p>
            <a:r>
              <a:rPr lang="en-US" sz="2800" b="1" dirty="0" smtClean="0">
                <a:solidFill>
                  <a:srgbClr val="008000"/>
                </a:solidFill>
                <a:latin typeface="Arial" pitchFamily="34" charset="0"/>
                <a:cs typeface="Arial" pitchFamily="34" charset="0"/>
              </a:rPr>
              <a:t>MS N D CHILOANE</a:t>
            </a:r>
          </a:p>
          <a:p>
            <a:endParaRPr lang="en-US" dirty="0" smtClean="0">
              <a:latin typeface="Arial" pitchFamily="34" charset="0"/>
              <a:cs typeface="Arial" pitchFamily="34" charset="0"/>
            </a:endParaRPr>
          </a:p>
          <a:p>
            <a:r>
              <a:rPr lang="en-ZA" b="1" dirty="0" smtClean="0">
                <a:solidFill>
                  <a:srgbClr val="7D0900"/>
                </a:solidFill>
                <a:effectLst>
                  <a:outerShdw blurRad="38100" dist="38100" dir="2700000" algn="tl">
                    <a:srgbClr val="C0C0C0"/>
                  </a:outerShdw>
                </a:effectLst>
                <a:latin typeface="Arial" charset="0"/>
                <a:cs typeface="Arial" charset="0"/>
              </a:rPr>
              <a:t>3 SEPTEMBER 2019</a:t>
            </a: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29314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3609" y="34828"/>
            <a:ext cx="8915400" cy="487362"/>
          </a:xfrm>
        </p:spPr>
        <p:txBody>
          <a:bodyPr>
            <a:norm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FOOTPRINT</a:t>
            </a:r>
            <a:endParaRPr lang="en-US" altLang="en-US" sz="2000" b="1" dirty="0">
              <a:solidFill>
                <a:srgbClr val="000000"/>
              </a:solidFill>
              <a:latin typeface="Calibri" pitchFamily="34" charset="0"/>
              <a:ea typeface="+mn-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35091983"/>
              </p:ext>
            </p:extLst>
          </p:nvPr>
        </p:nvGraphicFramePr>
        <p:xfrm>
          <a:off x="333609" y="480990"/>
          <a:ext cx="8911991" cy="5530105"/>
        </p:xfrm>
        <a:graphic>
          <a:graphicData uri="http://schemas.openxmlformats.org/drawingml/2006/table">
            <a:tbl>
              <a:tblPr/>
              <a:tblGrid>
                <a:gridCol w="733407">
                  <a:extLst>
                    <a:ext uri="{9D8B030D-6E8A-4147-A177-3AD203B41FA5}">
                      <a16:colId xmlns:a16="http://schemas.microsoft.com/office/drawing/2014/main" xmlns="" val="20000"/>
                    </a:ext>
                  </a:extLst>
                </a:gridCol>
                <a:gridCol w="2044646">
                  <a:extLst>
                    <a:ext uri="{9D8B030D-6E8A-4147-A177-3AD203B41FA5}">
                      <a16:colId xmlns:a16="http://schemas.microsoft.com/office/drawing/2014/main" xmlns="" val="20001"/>
                    </a:ext>
                  </a:extLst>
                </a:gridCol>
                <a:gridCol w="2044646">
                  <a:extLst>
                    <a:ext uri="{9D8B030D-6E8A-4147-A177-3AD203B41FA5}">
                      <a16:colId xmlns:a16="http://schemas.microsoft.com/office/drawing/2014/main" xmlns="" val="20002"/>
                    </a:ext>
                  </a:extLst>
                </a:gridCol>
                <a:gridCol w="2044646">
                  <a:extLst>
                    <a:ext uri="{9D8B030D-6E8A-4147-A177-3AD203B41FA5}">
                      <a16:colId xmlns:a16="http://schemas.microsoft.com/office/drawing/2014/main" xmlns="" val="20003"/>
                    </a:ext>
                  </a:extLst>
                </a:gridCol>
                <a:gridCol w="2044646">
                  <a:extLst>
                    <a:ext uri="{9D8B030D-6E8A-4147-A177-3AD203B41FA5}">
                      <a16:colId xmlns:a16="http://schemas.microsoft.com/office/drawing/2014/main" xmlns="" val="20004"/>
                    </a:ext>
                  </a:extLst>
                </a:gridCol>
              </a:tblGrid>
              <a:tr h="300016">
                <a:tc>
                  <a:txBody>
                    <a:bodyPr/>
                    <a:lstStyle/>
                    <a:p>
                      <a:pPr algn="ctr" fontAlgn="ctr"/>
                      <a:r>
                        <a:rPr lang="en-US" sz="1400" b="1" i="0" u="none" strike="noStrike" dirty="0">
                          <a:solidFill>
                            <a:srgbClr val="000000"/>
                          </a:solidFill>
                          <a:effectLst/>
                          <a:latin typeface="Calibri"/>
                        </a:rPr>
                        <a:t>No</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Province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District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Large / Medium/ Small / 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0"/>
                  </a:ext>
                </a:extLst>
              </a:tr>
              <a:tr h="291445">
                <a:tc>
                  <a:txBody>
                    <a:bodyPr/>
                    <a:lstStyle/>
                    <a:p>
                      <a:pPr algn="ctr" fontAlgn="ctr"/>
                      <a:r>
                        <a:rPr lang="en-US" sz="1200" b="0" i="0" u="none" strike="noStrike" dirty="0">
                          <a:solidFill>
                            <a:srgbClr val="000000"/>
                          </a:solidFill>
                          <a:effectLst/>
                          <a:latin typeface="Calibri"/>
                        </a:rPr>
                        <a:t>1</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Barberton</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5722">
                <a:tc>
                  <a:txBody>
                    <a:bodyPr/>
                    <a:lstStyle/>
                    <a:p>
                      <a:pPr algn="ctr" fontAlgn="ctr"/>
                      <a:r>
                        <a:rPr lang="en-US" sz="1200" b="0" i="0" u="none" strike="noStrike" dirty="0">
                          <a:solidFill>
                            <a:srgbClr val="000000"/>
                          </a:solidFill>
                          <a:effectLst/>
                          <a:latin typeface="Calibri"/>
                        </a:rPr>
                        <a:t>2</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Hazyview</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5722">
                <a:tc>
                  <a:txBody>
                    <a:bodyPr/>
                    <a:lstStyle/>
                    <a:p>
                      <a:pPr algn="ctr" fontAlgn="ctr"/>
                      <a:r>
                        <a:rPr lang="en-US" sz="1200" b="0" i="0" u="none" strike="noStrike">
                          <a:solidFill>
                            <a:srgbClr val="000000"/>
                          </a:solidFill>
                          <a:effectLst/>
                          <a:latin typeface="Calibri"/>
                        </a:rPr>
                        <a:t>3</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Komatipoort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1445">
                <a:tc>
                  <a:txBody>
                    <a:bodyPr/>
                    <a:lstStyle/>
                    <a:p>
                      <a:pPr algn="ctr" fontAlgn="ctr"/>
                      <a:r>
                        <a:rPr lang="en-US" sz="1200" b="0" i="0" u="none" strike="noStrike" dirty="0">
                          <a:solidFill>
                            <a:srgbClr val="000000"/>
                          </a:solidFill>
                          <a:effectLst/>
                          <a:latin typeface="Calibri"/>
                        </a:rPr>
                        <a:t>4</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Mashishing (Lydenburg)</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5722">
                <a:tc>
                  <a:txBody>
                    <a:bodyPr/>
                    <a:lstStyle/>
                    <a:p>
                      <a:pPr algn="ctr" fontAlgn="ctr"/>
                      <a:r>
                        <a:rPr lang="en-US" sz="1200" b="0" i="0" u="none" strike="noStrike" dirty="0">
                          <a:solidFill>
                            <a:srgbClr val="000000"/>
                          </a:solidFill>
                          <a:effectLst/>
                          <a:latin typeface="Calibri"/>
                        </a:rPr>
                        <a:t>5</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Malelane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5722">
                <a:tc>
                  <a:txBody>
                    <a:bodyPr/>
                    <a:lstStyle/>
                    <a:p>
                      <a:pPr algn="ctr" fontAlgn="ctr"/>
                      <a:r>
                        <a:rPr lang="en-US" sz="1200" b="0" i="0" u="none" strike="noStrike">
                          <a:solidFill>
                            <a:srgbClr val="000000"/>
                          </a:solidFill>
                          <a:effectLst/>
                          <a:latin typeface="Calibri"/>
                        </a:rPr>
                        <a:t>6</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Mhala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1445">
                <a:tc>
                  <a:txBody>
                    <a:bodyPr/>
                    <a:lstStyle/>
                    <a:p>
                      <a:pPr algn="ctr" fontAlgn="ctr"/>
                      <a:r>
                        <a:rPr lang="en-US" sz="1200" b="0" i="0" u="none" strike="noStrike" dirty="0">
                          <a:solidFill>
                            <a:srgbClr val="000000"/>
                          </a:solidFill>
                          <a:effectLst/>
                          <a:latin typeface="Calibri"/>
                        </a:rPr>
                        <a:t>7</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Nelspruit / Mbombela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Large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1445">
                <a:tc>
                  <a:txBody>
                    <a:bodyPr/>
                    <a:lstStyle/>
                    <a:p>
                      <a:pPr algn="ctr" fontAlgn="ctr"/>
                      <a:r>
                        <a:rPr lang="en-US" sz="1200" b="0" i="0" u="none" strike="noStrike">
                          <a:solidFill>
                            <a:srgbClr val="000000"/>
                          </a:solidFill>
                          <a:effectLst/>
                          <a:latin typeface="Calibri"/>
                        </a:rPr>
                        <a:t>8</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White River (Nsikazi)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5722">
                <a:tc>
                  <a:txBody>
                    <a:bodyPr/>
                    <a:lstStyle/>
                    <a:p>
                      <a:pPr algn="ctr" fontAlgn="ctr"/>
                      <a:r>
                        <a:rPr lang="en-US" sz="1200" b="0" i="0" u="none" strike="noStrike">
                          <a:solidFill>
                            <a:srgbClr val="000000"/>
                          </a:solidFill>
                          <a:effectLst/>
                          <a:latin typeface="Calibri"/>
                        </a:rPr>
                        <a:t>9</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err="1">
                          <a:solidFill>
                            <a:srgbClr val="000000"/>
                          </a:solidFill>
                          <a:effectLst/>
                          <a:latin typeface="Calibri"/>
                        </a:rPr>
                        <a:t>Acornhoek</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9"/>
                  </a:ext>
                </a:extLst>
              </a:tr>
              <a:tr h="145722">
                <a:tc>
                  <a:txBody>
                    <a:bodyPr/>
                    <a:lstStyle/>
                    <a:p>
                      <a:pPr algn="ctr" fontAlgn="ctr"/>
                      <a:r>
                        <a:rPr lang="en-US" sz="1200" b="0" i="0" u="none" strike="noStrike">
                          <a:solidFill>
                            <a:srgbClr val="000000"/>
                          </a:solidFill>
                          <a:effectLst/>
                          <a:latin typeface="Calibri"/>
                        </a:rPr>
                        <a:t>10</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Casteel</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145722">
                <a:tc>
                  <a:txBody>
                    <a:bodyPr/>
                    <a:lstStyle/>
                    <a:p>
                      <a:pPr algn="ctr" fontAlgn="ctr"/>
                      <a:r>
                        <a:rPr lang="en-US" sz="1200" b="0" i="0" u="none" strike="noStrike">
                          <a:solidFill>
                            <a:srgbClr val="000000"/>
                          </a:solidFill>
                          <a:effectLst/>
                          <a:latin typeface="Calibri"/>
                        </a:rPr>
                        <a:t>11</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err="1">
                          <a:solidFill>
                            <a:srgbClr val="000000"/>
                          </a:solidFill>
                          <a:effectLst/>
                          <a:latin typeface="Calibri"/>
                        </a:rPr>
                        <a:t>Hluvukani</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a:solidFill>
                            <a:srgbClr val="000000"/>
                          </a:solidFill>
                          <a:effectLst/>
                          <a:latin typeface="Calibri"/>
                        </a:rPr>
                        <a:t>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1"/>
                  </a:ext>
                </a:extLst>
              </a:tr>
              <a:tr h="145722">
                <a:tc>
                  <a:txBody>
                    <a:bodyPr/>
                    <a:lstStyle/>
                    <a:p>
                      <a:pPr algn="ctr" fontAlgn="ctr"/>
                      <a:r>
                        <a:rPr lang="en-US" sz="1200" b="0" i="0" u="none" strike="noStrike">
                          <a:solidFill>
                            <a:srgbClr val="000000"/>
                          </a:solidFill>
                          <a:effectLst/>
                          <a:latin typeface="Calibri"/>
                        </a:rPr>
                        <a:t>12</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a:solidFill>
                            <a:srgbClr val="000000"/>
                          </a:solidFill>
                          <a:effectLst/>
                          <a:latin typeface="Calibri"/>
                        </a:rPr>
                        <a:t>Lilydale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2"/>
                  </a:ext>
                </a:extLst>
              </a:tr>
              <a:tr h="145722">
                <a:tc>
                  <a:txBody>
                    <a:bodyPr/>
                    <a:lstStyle/>
                    <a:p>
                      <a:pPr algn="ctr" fontAlgn="ctr"/>
                      <a:r>
                        <a:rPr lang="en-US" sz="1200" b="0" i="0" u="none" strike="noStrike">
                          <a:solidFill>
                            <a:srgbClr val="000000"/>
                          </a:solidFill>
                          <a:effectLst/>
                          <a:latin typeface="Calibri"/>
                        </a:rPr>
                        <a:t>13</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err="1">
                          <a:solidFill>
                            <a:srgbClr val="000000"/>
                          </a:solidFill>
                          <a:effectLst/>
                          <a:latin typeface="Calibri"/>
                        </a:rPr>
                        <a:t>Mapulaneng</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45722">
                <a:tc>
                  <a:txBody>
                    <a:bodyPr/>
                    <a:lstStyle/>
                    <a:p>
                      <a:pPr algn="ctr" fontAlgn="ctr"/>
                      <a:r>
                        <a:rPr lang="en-US" sz="1200" b="0" i="0" u="none" strike="noStrike">
                          <a:solidFill>
                            <a:srgbClr val="000000"/>
                          </a:solidFill>
                          <a:effectLst/>
                          <a:latin typeface="Calibri"/>
                        </a:rPr>
                        <a:t>14</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err="1">
                          <a:solidFill>
                            <a:srgbClr val="000000"/>
                          </a:solidFill>
                          <a:effectLst/>
                          <a:latin typeface="Calibri"/>
                        </a:rPr>
                        <a:t>Daantjie</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4"/>
                  </a:ext>
                </a:extLst>
              </a:tr>
              <a:tr h="145722">
                <a:tc>
                  <a:txBody>
                    <a:bodyPr/>
                    <a:lstStyle/>
                    <a:p>
                      <a:pPr algn="ctr" fontAlgn="ctr"/>
                      <a:r>
                        <a:rPr lang="en-US" sz="1200" b="0" i="0" u="none" strike="noStrike">
                          <a:solidFill>
                            <a:srgbClr val="000000"/>
                          </a:solidFill>
                          <a:effectLst/>
                          <a:latin typeface="Calibri"/>
                        </a:rPr>
                        <a:t>15</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Kabokweni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5722">
                <a:tc>
                  <a:txBody>
                    <a:bodyPr/>
                    <a:lstStyle/>
                    <a:p>
                      <a:pPr algn="ctr" fontAlgn="ctr"/>
                      <a:r>
                        <a:rPr lang="en-US" sz="1200" b="0" i="0" u="none" strike="noStrike">
                          <a:solidFill>
                            <a:srgbClr val="000000"/>
                          </a:solidFill>
                          <a:effectLst/>
                          <a:latin typeface="Calibri"/>
                        </a:rPr>
                        <a:t>16</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err="1">
                          <a:solidFill>
                            <a:srgbClr val="000000"/>
                          </a:solidFill>
                          <a:effectLst/>
                          <a:latin typeface="Calibri"/>
                        </a:rPr>
                        <a:t>Msogwaba</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6"/>
                  </a:ext>
                </a:extLst>
              </a:tr>
              <a:tr h="291445">
                <a:tc>
                  <a:txBody>
                    <a:bodyPr/>
                    <a:lstStyle/>
                    <a:p>
                      <a:pPr algn="ctr" fontAlgn="ctr"/>
                      <a:r>
                        <a:rPr lang="en-US" sz="1200" b="0" i="0" u="none" strike="noStrike">
                          <a:solidFill>
                            <a:srgbClr val="000000"/>
                          </a:solidFill>
                          <a:effectLst/>
                          <a:latin typeface="Calibri"/>
                        </a:rPr>
                        <a:t>17</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Nelspruit Civic Centre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45722">
                <a:tc>
                  <a:txBody>
                    <a:bodyPr/>
                    <a:lstStyle/>
                    <a:p>
                      <a:pPr algn="ctr" fontAlgn="ctr"/>
                      <a:r>
                        <a:rPr lang="en-US" sz="1200" b="0" i="0" u="none" strike="noStrike">
                          <a:solidFill>
                            <a:srgbClr val="000000"/>
                          </a:solidFill>
                          <a:effectLst/>
                          <a:latin typeface="Calibri"/>
                        </a:rPr>
                        <a:t>18</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err="1">
                          <a:solidFill>
                            <a:srgbClr val="000000"/>
                          </a:solidFill>
                          <a:effectLst/>
                          <a:latin typeface="Calibri"/>
                        </a:rPr>
                        <a:t>Louieville</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8"/>
                  </a:ext>
                </a:extLst>
              </a:tr>
              <a:tr h="145722">
                <a:tc>
                  <a:txBody>
                    <a:bodyPr/>
                    <a:lstStyle/>
                    <a:p>
                      <a:pPr algn="ctr" fontAlgn="ctr"/>
                      <a:r>
                        <a:rPr lang="en-US" sz="1200" b="0" i="0" u="none" strike="noStrike">
                          <a:solidFill>
                            <a:srgbClr val="000000"/>
                          </a:solidFill>
                          <a:effectLst/>
                          <a:latin typeface="Calibri"/>
                        </a:rPr>
                        <a:t>19</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Matsamo</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45722">
                <a:tc>
                  <a:txBody>
                    <a:bodyPr/>
                    <a:lstStyle/>
                    <a:p>
                      <a:pPr algn="ctr" fontAlgn="ctr"/>
                      <a:r>
                        <a:rPr lang="en-US" sz="1200" b="0" i="0" u="none" strike="noStrike">
                          <a:solidFill>
                            <a:srgbClr val="000000"/>
                          </a:solidFill>
                          <a:effectLst/>
                          <a:latin typeface="Calibri"/>
                        </a:rPr>
                        <a:t>20</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err="1">
                          <a:solidFill>
                            <a:srgbClr val="000000"/>
                          </a:solidFill>
                          <a:effectLst/>
                          <a:latin typeface="Calibri"/>
                        </a:rPr>
                        <a:t>Mbangwane</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0"/>
                  </a:ext>
                </a:extLst>
              </a:tr>
              <a:tr h="145722">
                <a:tc>
                  <a:txBody>
                    <a:bodyPr/>
                    <a:lstStyle/>
                    <a:p>
                      <a:pPr algn="ctr" fontAlgn="ctr"/>
                      <a:r>
                        <a:rPr lang="en-US" sz="1200" b="0" i="0" u="none" strike="noStrike">
                          <a:solidFill>
                            <a:srgbClr val="000000"/>
                          </a:solidFill>
                          <a:effectLst/>
                          <a:latin typeface="Calibri"/>
                        </a:rPr>
                        <a:t>21</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err="1">
                          <a:solidFill>
                            <a:srgbClr val="000000"/>
                          </a:solidFill>
                          <a:effectLst/>
                          <a:latin typeface="Calibri"/>
                        </a:rPr>
                        <a:t>Mgobodzi</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1"/>
                  </a:ext>
                </a:extLst>
              </a:tr>
              <a:tr h="145722">
                <a:tc>
                  <a:txBody>
                    <a:bodyPr/>
                    <a:lstStyle/>
                    <a:p>
                      <a:pPr algn="ctr" fontAlgn="ctr"/>
                      <a:r>
                        <a:rPr lang="en-US" sz="1200" b="0" i="0" u="none" strike="noStrike">
                          <a:solidFill>
                            <a:srgbClr val="000000"/>
                          </a:solidFill>
                          <a:effectLst/>
                          <a:latin typeface="Calibri"/>
                        </a:rPr>
                        <a:t>22</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a:solidFill>
                            <a:srgbClr val="000000"/>
                          </a:solidFill>
                          <a:effectLst/>
                          <a:latin typeface="Calibri"/>
                        </a:rPr>
                        <a:t>Nkomazi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Medium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45722">
                <a:tc>
                  <a:txBody>
                    <a:bodyPr/>
                    <a:lstStyle/>
                    <a:p>
                      <a:pPr algn="ctr" fontAlgn="ctr"/>
                      <a:r>
                        <a:rPr lang="en-US" sz="1200" b="0" i="0" u="none" strike="noStrike">
                          <a:solidFill>
                            <a:srgbClr val="000000"/>
                          </a:solidFill>
                          <a:effectLst/>
                          <a:latin typeface="Calibri"/>
                        </a:rPr>
                        <a:t>23</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dirty="0">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err="1">
                          <a:solidFill>
                            <a:srgbClr val="000000"/>
                          </a:solidFill>
                          <a:effectLst/>
                          <a:latin typeface="Calibri"/>
                        </a:rPr>
                        <a:t>Sabie</a:t>
                      </a:r>
                      <a:endParaRPr lang="en-US" sz="1200" b="0" i="0" u="none" strike="noStrike" dirty="0">
                        <a:solidFill>
                          <a:srgbClr val="000000"/>
                        </a:solidFill>
                        <a:effectLst/>
                        <a:latin typeface="Calibri"/>
                      </a:endParaRP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200" b="0" i="0" u="none" strike="noStrike" dirty="0">
                          <a:solidFill>
                            <a:srgbClr val="000000"/>
                          </a:solidFill>
                          <a:effectLst/>
                          <a:latin typeface="Calibri"/>
                        </a:rPr>
                        <a:t>Small office</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45722">
                <a:tc>
                  <a:txBody>
                    <a:bodyPr/>
                    <a:lstStyle/>
                    <a:p>
                      <a:pPr algn="ctr" fontAlgn="ctr"/>
                      <a:r>
                        <a:rPr lang="en-US" sz="1200" b="0" i="0" u="none" strike="noStrike">
                          <a:solidFill>
                            <a:srgbClr val="000000"/>
                          </a:solidFill>
                          <a:effectLst/>
                          <a:latin typeface="Calibri"/>
                        </a:rPr>
                        <a:t>24</a:t>
                      </a:r>
                    </a:p>
                  </a:txBody>
                  <a:tcPr marL="8572" marR="8572" marT="8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spcBef>
                          <a:spcPts val="0"/>
                        </a:spcBef>
                      </a:pPr>
                      <a:r>
                        <a:rPr lang="en-US" sz="1200" b="0" i="0" u="none" strike="noStrike">
                          <a:solidFill>
                            <a:srgbClr val="000000"/>
                          </a:solidFill>
                          <a:effectLst/>
                          <a:latin typeface="Calibri"/>
                        </a:rPr>
                        <a:t>Mpumalanga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Ehlanzeni</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a:solidFill>
                            <a:srgbClr val="000000"/>
                          </a:solidFill>
                          <a:effectLst/>
                          <a:latin typeface="Calibri"/>
                        </a:rPr>
                        <a:t>Moremela</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spcBef>
                          <a:spcPts val="0"/>
                        </a:spcBef>
                      </a:pPr>
                      <a:r>
                        <a:rPr lang="en-US" sz="1200" b="0" i="0" u="none" strike="noStrike" dirty="0">
                          <a:solidFill>
                            <a:srgbClr val="000000"/>
                          </a:solidFill>
                          <a:effectLst/>
                          <a:latin typeface="Calibri"/>
                        </a:rPr>
                        <a:t>Visiting Point</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2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4100794070"/>
              </p:ext>
            </p:extLst>
          </p:nvPr>
        </p:nvGraphicFramePr>
        <p:xfrm>
          <a:off x="2624730" y="6158778"/>
          <a:ext cx="1244600" cy="485775"/>
        </p:xfrm>
        <a:graphic>
          <a:graphicData uri="http://schemas.openxmlformats.org/drawingml/2006/table">
            <a:tbl>
              <a:tblPr/>
              <a:tblGrid>
                <a:gridCol w="1244600">
                  <a:extLst>
                    <a:ext uri="{9D8B030D-6E8A-4147-A177-3AD203B41FA5}">
                      <a16:colId xmlns:a16="http://schemas.microsoft.com/office/drawing/2014/main" xmlns="" val="20000"/>
                    </a:ext>
                  </a:extLst>
                </a:gridCol>
              </a:tblGrid>
              <a:tr h="323850">
                <a:tc>
                  <a:txBody>
                    <a:bodyPr/>
                    <a:lstStyle/>
                    <a:p>
                      <a:pPr algn="ctr" fontAlgn="ctr"/>
                      <a:r>
                        <a:rPr lang="en-US" sz="1000" b="0" i="0" u="none" strike="noStrike" dirty="0" smtClean="0">
                          <a:solidFill>
                            <a:srgbClr val="000000"/>
                          </a:solidFill>
                          <a:effectLst/>
                          <a:latin typeface="Calibri"/>
                        </a:rPr>
                        <a:t>Visited </a:t>
                      </a:r>
                      <a:r>
                        <a:rPr lang="en-US" sz="1000" b="0" i="0" u="none" strike="noStrike" dirty="0">
                          <a:solidFill>
                            <a:srgbClr val="000000"/>
                          </a:solidFill>
                          <a:effectLst/>
                          <a:latin typeface="Calibri"/>
                        </a:rPr>
                        <a:t>on specific days</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xmlns="" val="10000"/>
                  </a:ext>
                </a:extLst>
              </a:tr>
              <a:tr h="161925">
                <a:tc>
                  <a:txBody>
                    <a:bodyPr/>
                    <a:lstStyle/>
                    <a:p>
                      <a:pPr algn="ctr" fontAlgn="ctr"/>
                      <a:r>
                        <a:rPr lang="en-US" sz="1000" b="0" i="0" u="none" strike="noStrike" dirty="0">
                          <a:solidFill>
                            <a:srgbClr val="000000"/>
                          </a:solidFill>
                          <a:effectLst/>
                          <a:latin typeface="Calibri"/>
                        </a:rPr>
                        <a:t>Not visited at all</a:t>
                      </a:r>
                    </a:p>
                  </a:txBody>
                  <a:tcPr marL="9525" marR="9525" marT="9525" marB="0" anchor="ctr">
                    <a:lnL>
                      <a:noFill/>
                    </a:lnL>
                    <a:lnR>
                      <a:noFill/>
                    </a:lnR>
                    <a:lnT>
                      <a:noFill/>
                    </a:lnT>
                    <a:lnB>
                      <a:noFill/>
                    </a:lnB>
                    <a:solidFill>
                      <a:srgbClr val="C6E0B4"/>
                    </a:solidFill>
                  </a:tcPr>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280033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0200" y="144010"/>
            <a:ext cx="8915400" cy="487362"/>
          </a:xfrm>
        </p:spPr>
        <p:txBody>
          <a:bodyPr>
            <a:norm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FOOTPRINT</a:t>
            </a:r>
            <a:endParaRPr lang="en-US" altLang="en-US" sz="2000" b="1" dirty="0">
              <a:solidFill>
                <a:srgbClr val="000000"/>
              </a:solidFill>
              <a:latin typeface="Calibri" pitchFamily="34" charset="0"/>
              <a:ea typeface="+mn-ea"/>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926708413"/>
              </p:ext>
            </p:extLst>
          </p:nvPr>
        </p:nvGraphicFramePr>
        <p:xfrm>
          <a:off x="614151" y="764278"/>
          <a:ext cx="8748215" cy="4492401"/>
        </p:xfrm>
        <a:graphic>
          <a:graphicData uri="http://schemas.openxmlformats.org/drawingml/2006/table">
            <a:tbl>
              <a:tblPr/>
              <a:tblGrid>
                <a:gridCol w="719927">
                  <a:extLst>
                    <a:ext uri="{9D8B030D-6E8A-4147-A177-3AD203B41FA5}">
                      <a16:colId xmlns:a16="http://schemas.microsoft.com/office/drawing/2014/main" xmlns="" val="20000"/>
                    </a:ext>
                  </a:extLst>
                </a:gridCol>
                <a:gridCol w="2007072">
                  <a:extLst>
                    <a:ext uri="{9D8B030D-6E8A-4147-A177-3AD203B41FA5}">
                      <a16:colId xmlns:a16="http://schemas.microsoft.com/office/drawing/2014/main" xmlns="" val="20001"/>
                    </a:ext>
                  </a:extLst>
                </a:gridCol>
                <a:gridCol w="2007072">
                  <a:extLst>
                    <a:ext uri="{9D8B030D-6E8A-4147-A177-3AD203B41FA5}">
                      <a16:colId xmlns:a16="http://schemas.microsoft.com/office/drawing/2014/main" xmlns="" val="20002"/>
                    </a:ext>
                  </a:extLst>
                </a:gridCol>
                <a:gridCol w="2007072">
                  <a:extLst>
                    <a:ext uri="{9D8B030D-6E8A-4147-A177-3AD203B41FA5}">
                      <a16:colId xmlns:a16="http://schemas.microsoft.com/office/drawing/2014/main" xmlns="" val="20003"/>
                    </a:ext>
                  </a:extLst>
                </a:gridCol>
                <a:gridCol w="2007072">
                  <a:extLst>
                    <a:ext uri="{9D8B030D-6E8A-4147-A177-3AD203B41FA5}">
                      <a16:colId xmlns:a16="http://schemas.microsoft.com/office/drawing/2014/main" xmlns="" val="20004"/>
                    </a:ext>
                  </a:extLst>
                </a:gridCol>
              </a:tblGrid>
              <a:tr h="647469">
                <a:tc>
                  <a:txBody>
                    <a:bodyPr/>
                    <a:lstStyle/>
                    <a:p>
                      <a:pPr algn="ctr" fontAlgn="ctr"/>
                      <a:r>
                        <a:rPr lang="en-US" sz="1400" b="1" i="0" u="none" strike="noStrike" dirty="0">
                          <a:solidFill>
                            <a:srgbClr val="000000"/>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District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Large / Medium/ Small / 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0"/>
                  </a:ext>
                </a:extLst>
              </a:tr>
              <a:tr h="314485">
                <a:tc>
                  <a:txBody>
                    <a:bodyPr/>
                    <a:lstStyle/>
                    <a:p>
                      <a:pPr algn="ctr" fontAlgn="ctr"/>
                      <a:r>
                        <a:rPr lang="en-US" sz="1200" b="0" i="0" u="none" strike="noStrike" dirty="0">
                          <a:solidFill>
                            <a:srgbClr val="000000"/>
                          </a:solidFill>
                          <a:effectLst/>
                          <a:latin typeface="Calibri"/>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Belfast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5597">
                <a:tc>
                  <a:txBody>
                    <a:bodyPr/>
                    <a:lstStyle/>
                    <a:p>
                      <a:pPr algn="ctr" fontAlgn="ctr"/>
                      <a:r>
                        <a:rPr lang="en-US" sz="1200" b="0" i="0" u="none" strike="noStrike">
                          <a:solidFill>
                            <a:srgbClr val="000000"/>
                          </a:solidFill>
                          <a:effectLst/>
                          <a:latin typeface="Calibri"/>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Witbank / Emalahleni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Large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4485">
                <a:tc>
                  <a:txBody>
                    <a:bodyPr/>
                    <a:lstStyle/>
                    <a:p>
                      <a:pPr algn="ctr" fontAlgn="ctr"/>
                      <a:r>
                        <a:rPr lang="en-US" sz="1200" b="0" i="0" u="none" strike="noStrike">
                          <a:solidFill>
                            <a:srgbClr val="000000"/>
                          </a:solidFill>
                          <a:effectLst/>
                          <a:latin typeface="Calibri"/>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Middelburg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4485">
                <a:tc>
                  <a:txBody>
                    <a:bodyPr/>
                    <a:lstStyle/>
                    <a:p>
                      <a:pPr algn="ctr" fontAlgn="ctr"/>
                      <a:r>
                        <a:rPr lang="en-US" sz="1200" b="0" i="0" u="none" strike="noStrike">
                          <a:solidFill>
                            <a:srgbClr val="000000"/>
                          </a:solidFill>
                          <a:effectLst/>
                          <a:latin typeface="Calibri"/>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Delmas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4485">
                <a:tc>
                  <a:txBody>
                    <a:bodyPr/>
                    <a:lstStyle/>
                    <a:p>
                      <a:pPr algn="ctr" fontAlgn="ctr"/>
                      <a:r>
                        <a:rPr lang="en-US" sz="1200" b="0" i="0" u="none" strike="noStrike">
                          <a:solidFill>
                            <a:srgbClr val="000000"/>
                          </a:solidFill>
                          <a:effectLst/>
                          <a:latin typeface="Calibri"/>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Marapyane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4485">
                <a:tc>
                  <a:txBody>
                    <a:bodyPr/>
                    <a:lstStyle/>
                    <a:p>
                      <a:pPr algn="ctr" fontAlgn="ctr"/>
                      <a:r>
                        <a:rPr lang="en-US" sz="1200" b="0" i="0" u="none" strike="noStrike">
                          <a:solidFill>
                            <a:srgbClr val="000000"/>
                          </a:solidFill>
                          <a:effectLst/>
                          <a:latin typeface="Calibri"/>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Mbibane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14485">
                <a:tc>
                  <a:txBody>
                    <a:bodyPr/>
                    <a:lstStyle/>
                    <a:p>
                      <a:pPr algn="ctr" fontAlgn="ctr"/>
                      <a:r>
                        <a:rPr lang="en-US" sz="1200" b="0" i="0" u="none" strike="noStrike">
                          <a:solidFill>
                            <a:srgbClr val="000000"/>
                          </a:solidFill>
                          <a:effectLst/>
                          <a:latin typeface="Calibri"/>
                        </a:rPr>
                        <a:t>31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Mmametlhake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4485">
                <a:tc>
                  <a:txBody>
                    <a:bodyPr/>
                    <a:lstStyle/>
                    <a:p>
                      <a:pPr algn="ctr" fontAlgn="ctr"/>
                      <a:r>
                        <a:rPr lang="en-US" sz="1200" b="0" i="0" u="none" strike="noStrike">
                          <a:solidFill>
                            <a:srgbClr val="000000"/>
                          </a:solidFill>
                          <a:effectLst/>
                          <a:latin typeface="Calibri"/>
                        </a:rPr>
                        <a:t>32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Kriel</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4485">
                <a:tc>
                  <a:txBody>
                    <a:bodyPr/>
                    <a:lstStyle/>
                    <a:p>
                      <a:pPr algn="ctr" fontAlgn="ctr"/>
                      <a:r>
                        <a:rPr lang="en-US" sz="1200" b="0" i="0" u="none" strike="noStrike">
                          <a:solidFill>
                            <a:srgbClr val="000000"/>
                          </a:solidFill>
                          <a:effectLst/>
                          <a:latin typeface="Calibri"/>
                        </a:rPr>
                        <a:t>33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Kwa</a:t>
                      </a:r>
                      <a:r>
                        <a:rPr lang="en-US" sz="1200" b="0" i="0" u="none" strike="noStrike" dirty="0">
                          <a:solidFill>
                            <a:srgbClr val="000000"/>
                          </a:solidFill>
                          <a:effectLst/>
                          <a:latin typeface="Calibri"/>
                        </a:rPr>
                        <a:t>-Mhlanga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14485">
                <a:tc>
                  <a:txBody>
                    <a:bodyPr/>
                    <a:lstStyle/>
                    <a:p>
                      <a:pPr algn="ctr" fontAlgn="ctr"/>
                      <a:r>
                        <a:rPr lang="en-US" sz="1200" b="0" i="0" u="none" strike="noStrike">
                          <a:solidFill>
                            <a:srgbClr val="000000"/>
                          </a:solidFill>
                          <a:effectLst/>
                          <a:latin typeface="Calibri"/>
                        </a:rPr>
                        <a:t>34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Mkobola</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4485">
                <a:tc>
                  <a:txBody>
                    <a:bodyPr/>
                    <a:lstStyle/>
                    <a:p>
                      <a:pPr algn="ctr" fontAlgn="ctr"/>
                      <a:r>
                        <a:rPr lang="en-US" sz="1200" b="0" i="0" u="none" strike="noStrike">
                          <a:solidFill>
                            <a:srgbClr val="000000"/>
                          </a:solidFill>
                          <a:effectLst/>
                          <a:latin typeface="Calibri"/>
                        </a:rPr>
                        <a:t>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Nkangala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Siyabuswa</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14485">
                <a:tc>
                  <a:txBody>
                    <a:bodyPr/>
                    <a:lstStyle/>
                    <a:p>
                      <a:pPr algn="ctr" fontAlgn="ctr"/>
                      <a:r>
                        <a:rPr lang="en-US" sz="1200" b="0" i="0" u="none" strike="noStrike">
                          <a:solidFill>
                            <a:srgbClr val="000000"/>
                          </a:solidFill>
                          <a:effectLst/>
                          <a:latin typeface="Calibri"/>
                        </a:rPr>
                        <a:t>36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b"/>
                      <a:r>
                        <a:rPr lang="en-US" sz="1200" b="0" i="0" u="none" strike="noStrike" dirty="0">
                          <a:solidFill>
                            <a:srgbClr val="000000"/>
                          </a:solidFill>
                          <a:effectLst/>
                          <a:latin typeface="Calibri"/>
                        </a:rPr>
                        <a:t>Nkangala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b"/>
                      <a:r>
                        <a:rPr lang="en-US" sz="1200" b="0" i="0" u="none" strike="noStrike" dirty="0" err="1">
                          <a:solidFill>
                            <a:srgbClr val="000000"/>
                          </a:solidFill>
                          <a:effectLst/>
                          <a:latin typeface="Calibri"/>
                        </a:rPr>
                        <a:t>Verena</a:t>
                      </a:r>
                      <a:endParaRPr lang="en-US" sz="1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878630782"/>
              </p:ext>
            </p:extLst>
          </p:nvPr>
        </p:nvGraphicFramePr>
        <p:xfrm>
          <a:off x="2624730" y="6158778"/>
          <a:ext cx="1244600" cy="485775"/>
        </p:xfrm>
        <a:graphic>
          <a:graphicData uri="http://schemas.openxmlformats.org/drawingml/2006/table">
            <a:tbl>
              <a:tblPr/>
              <a:tblGrid>
                <a:gridCol w="1244600">
                  <a:extLst>
                    <a:ext uri="{9D8B030D-6E8A-4147-A177-3AD203B41FA5}">
                      <a16:colId xmlns:a16="http://schemas.microsoft.com/office/drawing/2014/main" xmlns="" val="20000"/>
                    </a:ext>
                  </a:extLst>
                </a:gridCol>
              </a:tblGrid>
              <a:tr h="323850">
                <a:tc>
                  <a:txBody>
                    <a:bodyPr/>
                    <a:lstStyle/>
                    <a:p>
                      <a:pPr algn="ctr" fontAlgn="ctr"/>
                      <a:r>
                        <a:rPr lang="en-US" sz="1000" b="0" i="0" u="none" strike="noStrike" dirty="0" smtClean="0">
                          <a:solidFill>
                            <a:srgbClr val="000000"/>
                          </a:solidFill>
                          <a:effectLst/>
                          <a:latin typeface="Calibri"/>
                        </a:rPr>
                        <a:t>Visited </a:t>
                      </a:r>
                      <a:r>
                        <a:rPr lang="en-US" sz="1000" b="0" i="0" u="none" strike="noStrike" dirty="0">
                          <a:solidFill>
                            <a:srgbClr val="000000"/>
                          </a:solidFill>
                          <a:effectLst/>
                          <a:latin typeface="Calibri"/>
                        </a:rPr>
                        <a:t>on specific days</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xmlns="" val="10000"/>
                  </a:ext>
                </a:extLst>
              </a:tr>
              <a:tr h="161925">
                <a:tc>
                  <a:txBody>
                    <a:bodyPr/>
                    <a:lstStyle/>
                    <a:p>
                      <a:pPr algn="ctr" fontAlgn="ctr"/>
                      <a:r>
                        <a:rPr lang="en-US" sz="1000" b="0" i="0" u="none" strike="noStrike" dirty="0">
                          <a:solidFill>
                            <a:srgbClr val="000000"/>
                          </a:solidFill>
                          <a:effectLst/>
                          <a:latin typeface="Calibri"/>
                        </a:rPr>
                        <a:t>Not visited at all</a:t>
                      </a:r>
                    </a:p>
                  </a:txBody>
                  <a:tcPr marL="9525" marR="9525" marT="9525" marB="0" anchor="ctr">
                    <a:lnL>
                      <a:noFill/>
                    </a:lnL>
                    <a:lnR>
                      <a:noFill/>
                    </a:lnR>
                    <a:lnT>
                      <a:noFill/>
                    </a:lnT>
                    <a:lnB>
                      <a:noFill/>
                    </a:lnB>
                    <a:solidFill>
                      <a:srgbClr val="C6E0B4"/>
                    </a:solidFill>
                  </a:tcPr>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1750108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0200" y="21180"/>
            <a:ext cx="8915400" cy="487362"/>
          </a:xfrm>
        </p:spPr>
        <p:txBody>
          <a:bodyPr>
            <a:norm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FOOTPRINT</a:t>
            </a:r>
            <a:endParaRPr lang="en-US" altLang="en-US" sz="2000" b="1" dirty="0">
              <a:solidFill>
                <a:srgbClr val="000000"/>
              </a:solidFill>
              <a:latin typeface="Calibri" pitchFamily="34" charset="0"/>
              <a:ea typeface="+mn-ea"/>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53947404"/>
              </p:ext>
            </p:extLst>
          </p:nvPr>
        </p:nvGraphicFramePr>
        <p:xfrm>
          <a:off x="330200" y="457526"/>
          <a:ext cx="8915402" cy="4984863"/>
        </p:xfrm>
        <a:graphic>
          <a:graphicData uri="http://schemas.openxmlformats.org/drawingml/2006/table">
            <a:tbl>
              <a:tblPr/>
              <a:tblGrid>
                <a:gridCol w="733686">
                  <a:extLst>
                    <a:ext uri="{9D8B030D-6E8A-4147-A177-3AD203B41FA5}">
                      <a16:colId xmlns:a16="http://schemas.microsoft.com/office/drawing/2014/main" xmlns="" val="20000"/>
                    </a:ext>
                  </a:extLst>
                </a:gridCol>
                <a:gridCol w="2045429">
                  <a:extLst>
                    <a:ext uri="{9D8B030D-6E8A-4147-A177-3AD203B41FA5}">
                      <a16:colId xmlns:a16="http://schemas.microsoft.com/office/drawing/2014/main" xmlns="" val="20001"/>
                    </a:ext>
                  </a:extLst>
                </a:gridCol>
                <a:gridCol w="2045429">
                  <a:extLst>
                    <a:ext uri="{9D8B030D-6E8A-4147-A177-3AD203B41FA5}">
                      <a16:colId xmlns:a16="http://schemas.microsoft.com/office/drawing/2014/main" xmlns="" val="20002"/>
                    </a:ext>
                  </a:extLst>
                </a:gridCol>
                <a:gridCol w="2045429">
                  <a:extLst>
                    <a:ext uri="{9D8B030D-6E8A-4147-A177-3AD203B41FA5}">
                      <a16:colId xmlns:a16="http://schemas.microsoft.com/office/drawing/2014/main" xmlns="" val="20003"/>
                    </a:ext>
                  </a:extLst>
                </a:gridCol>
                <a:gridCol w="2045429">
                  <a:extLst>
                    <a:ext uri="{9D8B030D-6E8A-4147-A177-3AD203B41FA5}">
                      <a16:colId xmlns:a16="http://schemas.microsoft.com/office/drawing/2014/main" xmlns="" val="20004"/>
                    </a:ext>
                  </a:extLst>
                </a:gridCol>
              </a:tblGrid>
              <a:tr h="360561">
                <a:tc>
                  <a:txBody>
                    <a:bodyPr/>
                    <a:lstStyle/>
                    <a:p>
                      <a:pPr algn="ctr" fontAlgn="ctr"/>
                      <a:r>
                        <a:rPr lang="en-US" sz="1400" b="1" i="0" u="none" strike="noStrike" dirty="0">
                          <a:solidFill>
                            <a:srgbClr val="000000"/>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District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Calibri"/>
                        </a:rPr>
                        <a:t>Large / Medium/ Small / 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0000"/>
                  </a:ext>
                </a:extLst>
              </a:tr>
              <a:tr h="175130">
                <a:tc>
                  <a:txBody>
                    <a:bodyPr/>
                    <a:lstStyle/>
                    <a:p>
                      <a:pPr algn="ctr" fontAlgn="ctr"/>
                      <a:r>
                        <a:rPr lang="en-US" sz="1200" b="0" i="0" u="none" strike="noStrike" dirty="0">
                          <a:solidFill>
                            <a:srgbClr val="000000"/>
                          </a:solidFill>
                          <a:effectLst/>
                          <a:latin typeface="Calibri"/>
                        </a:rPr>
                        <a:t>37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Bethal</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5130">
                <a:tc>
                  <a:txBody>
                    <a:bodyPr/>
                    <a:lstStyle/>
                    <a:p>
                      <a:pPr algn="ctr" fontAlgn="ctr"/>
                      <a:r>
                        <a:rPr lang="en-US" sz="1200" b="0" i="0" u="none" strike="noStrike">
                          <a:solidFill>
                            <a:srgbClr val="000000"/>
                          </a:solidFill>
                          <a:effectLst/>
                          <a:latin typeface="Calibri"/>
                        </a:rPr>
                        <a:t>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Carolina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5130">
                <a:tc>
                  <a:txBody>
                    <a:bodyPr/>
                    <a:lstStyle/>
                    <a:p>
                      <a:pPr algn="ctr" fontAlgn="ctr"/>
                      <a:r>
                        <a:rPr lang="en-US" sz="1200" b="0" i="0" u="none" strike="noStrike" dirty="0">
                          <a:solidFill>
                            <a:srgbClr val="000000"/>
                          </a:solidFill>
                          <a:effectLst/>
                          <a:latin typeface="Calibri"/>
                        </a:rPr>
                        <a:t>39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Eerstehoek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5130">
                <a:tc>
                  <a:txBody>
                    <a:bodyPr/>
                    <a:lstStyle/>
                    <a:p>
                      <a:pPr algn="ctr" fontAlgn="ctr"/>
                      <a:r>
                        <a:rPr lang="en-US" sz="1200" b="0" i="0" u="none" strike="noStrike">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Ermelo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Large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5130">
                <a:tc>
                  <a:txBody>
                    <a:bodyPr/>
                    <a:lstStyle/>
                    <a:p>
                      <a:pPr algn="ctr" fontAlgn="ctr"/>
                      <a:r>
                        <a:rPr lang="en-US" sz="1200" b="0" i="0" u="none" strike="noStrike">
                          <a:solidFill>
                            <a:srgbClr val="000000"/>
                          </a:solidFill>
                          <a:effectLst/>
                          <a:latin typeface="Calibri"/>
                        </a:rPr>
                        <a:t>41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Piet Retief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5130">
                <a:tc>
                  <a:txBody>
                    <a:bodyPr/>
                    <a:lstStyle/>
                    <a:p>
                      <a:pPr algn="ctr" fontAlgn="ctr"/>
                      <a:r>
                        <a:rPr lang="en-US" sz="1200" b="0" i="0" u="none" strike="noStrike">
                          <a:solidFill>
                            <a:srgbClr val="000000"/>
                          </a:solidFill>
                          <a:effectLst/>
                          <a:latin typeface="Calibri"/>
                        </a:rPr>
                        <a:t>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Secunda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5130">
                <a:tc>
                  <a:txBody>
                    <a:bodyPr/>
                    <a:lstStyle/>
                    <a:p>
                      <a:pPr algn="ctr" fontAlgn="ctr"/>
                      <a:r>
                        <a:rPr lang="en-US" sz="1200" b="0" i="0" u="none" strike="noStrike">
                          <a:solidFill>
                            <a:srgbClr val="000000"/>
                          </a:solidFill>
                          <a:effectLst/>
                          <a:latin typeface="Calibri"/>
                        </a:rPr>
                        <a:t>43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Standerton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5130">
                <a:tc>
                  <a:txBody>
                    <a:bodyPr/>
                    <a:lstStyle/>
                    <a:p>
                      <a:pPr algn="ctr" fontAlgn="ctr"/>
                      <a:r>
                        <a:rPr lang="en-US" sz="1200" b="0" i="0" u="none" strike="noStrike" dirty="0">
                          <a:solidFill>
                            <a:srgbClr val="000000"/>
                          </a:solidFill>
                          <a:effectLst/>
                          <a:latin typeface="Calibri"/>
                        </a:rPr>
                        <a:t>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Volkrust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Medium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5130">
                <a:tc>
                  <a:txBody>
                    <a:bodyPr/>
                    <a:lstStyle/>
                    <a:p>
                      <a:pPr algn="ctr" fontAlgn="ctr"/>
                      <a:r>
                        <a:rPr lang="en-US" sz="1200" b="0" i="0" u="none" strike="noStrike">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dirty="0" err="1">
                          <a:solidFill>
                            <a:srgbClr val="000000"/>
                          </a:solidFill>
                          <a:effectLst/>
                          <a:latin typeface="Calibri"/>
                        </a:rPr>
                        <a:t>Gert</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Sibande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Dundonald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9"/>
                  </a:ext>
                </a:extLst>
              </a:tr>
              <a:tr h="175130">
                <a:tc>
                  <a:txBody>
                    <a:bodyPr/>
                    <a:lstStyle/>
                    <a:p>
                      <a:pPr algn="ctr" fontAlgn="ctr"/>
                      <a:r>
                        <a:rPr lang="en-US" sz="1200" b="0" i="0" u="none" strike="noStrike">
                          <a:solidFill>
                            <a:srgbClr val="000000"/>
                          </a:solidFill>
                          <a:effectLst/>
                          <a:latin typeface="Calibri"/>
                        </a:rPr>
                        <a:t>46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dirty="0" err="1">
                          <a:solidFill>
                            <a:srgbClr val="000000"/>
                          </a:solidFill>
                          <a:effectLst/>
                          <a:latin typeface="Calibri"/>
                        </a:rPr>
                        <a:t>Gert</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Sibande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Ekulendini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0"/>
                  </a:ext>
                </a:extLst>
              </a:tr>
              <a:tr h="175130">
                <a:tc>
                  <a:txBody>
                    <a:bodyPr/>
                    <a:lstStyle/>
                    <a:p>
                      <a:pPr algn="ctr" fontAlgn="ctr"/>
                      <a:r>
                        <a:rPr lang="en-US" sz="1200" b="0" i="0" u="none" strike="noStrike">
                          <a:solidFill>
                            <a:srgbClr val="000000"/>
                          </a:solidFill>
                          <a:effectLst/>
                          <a:latin typeface="Calibri"/>
                        </a:rPr>
                        <a:t>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Hartebeeskop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1"/>
                  </a:ext>
                </a:extLst>
              </a:tr>
              <a:tr h="175130">
                <a:tc>
                  <a:txBody>
                    <a:bodyPr/>
                    <a:lstStyle/>
                    <a:p>
                      <a:pPr algn="ctr" fontAlgn="ctr"/>
                      <a:r>
                        <a:rPr lang="en-US" sz="1200" b="0" i="0" u="none" strike="noStrike">
                          <a:solidFill>
                            <a:srgbClr val="000000"/>
                          </a:solidFill>
                          <a:effectLst/>
                          <a:latin typeface="Calibri"/>
                        </a:rPr>
                        <a:t>48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Mpuluzi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5130">
                <a:tc>
                  <a:txBody>
                    <a:bodyPr/>
                    <a:lstStyle/>
                    <a:p>
                      <a:pPr algn="ctr" fontAlgn="ctr"/>
                      <a:r>
                        <a:rPr lang="en-US" sz="1200" b="0" i="0" u="none" strike="noStrike">
                          <a:solidFill>
                            <a:srgbClr val="000000"/>
                          </a:solidFill>
                          <a:effectLst/>
                          <a:latin typeface="Calibri"/>
                        </a:rPr>
                        <a:t>49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dirty="0" err="1">
                          <a:solidFill>
                            <a:srgbClr val="000000"/>
                          </a:solidFill>
                          <a:effectLst/>
                          <a:latin typeface="Calibri"/>
                        </a:rPr>
                        <a:t>Fernie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3"/>
                  </a:ext>
                </a:extLst>
              </a:tr>
              <a:tr h="350259">
                <a:tc>
                  <a:txBody>
                    <a:bodyPr/>
                    <a:lstStyle/>
                    <a:p>
                      <a:pPr algn="ctr" fontAlgn="ctr"/>
                      <a:r>
                        <a:rPr lang="en-US" sz="1200" b="0" i="0" u="none" strike="noStrike">
                          <a:solidFill>
                            <a:srgbClr val="000000"/>
                          </a:solidFill>
                          <a:effectLst/>
                          <a:latin typeface="Calibri"/>
                        </a:rPr>
                        <a:t>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Siyathemba</a:t>
                      </a:r>
                      <a:r>
                        <a:rPr lang="en-US" sz="1200" b="0" i="0" u="none" strike="noStrike" dirty="0">
                          <a:solidFill>
                            <a:srgbClr val="000000"/>
                          </a:solidFill>
                          <a:effectLst/>
                          <a:latin typeface="Calibri"/>
                        </a:rPr>
                        <a:t> (Balfour)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5130">
                <a:tc>
                  <a:txBody>
                    <a:bodyPr/>
                    <a:lstStyle/>
                    <a:p>
                      <a:pPr algn="ctr" fontAlgn="ctr"/>
                      <a:r>
                        <a:rPr lang="en-US" sz="1200" b="0" i="0" u="none" strike="noStrike">
                          <a:solidFill>
                            <a:srgbClr val="000000"/>
                          </a:solidFill>
                          <a:effectLst/>
                          <a:latin typeface="Calibri"/>
                        </a:rPr>
                        <a:t>51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Thuthukani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5"/>
                  </a:ext>
                </a:extLst>
              </a:tr>
              <a:tr h="175130">
                <a:tc>
                  <a:txBody>
                    <a:bodyPr/>
                    <a:lstStyle/>
                    <a:p>
                      <a:pPr algn="ctr" fontAlgn="ctr"/>
                      <a:r>
                        <a:rPr lang="en-US" sz="1200" b="0" i="0" u="none" strike="noStrike">
                          <a:solidFill>
                            <a:srgbClr val="000000"/>
                          </a:solidFill>
                          <a:effectLst/>
                          <a:latin typeface="Calibri"/>
                        </a:rPr>
                        <a:t>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dirty="0" err="1">
                          <a:solidFill>
                            <a:srgbClr val="000000"/>
                          </a:solidFill>
                          <a:effectLst/>
                          <a:latin typeface="Calibri"/>
                        </a:rPr>
                        <a:t>Kwathandeka</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6"/>
                  </a:ext>
                </a:extLst>
              </a:tr>
              <a:tr h="175130">
                <a:tc>
                  <a:txBody>
                    <a:bodyPr/>
                    <a:lstStyle/>
                    <a:p>
                      <a:pPr algn="ctr" fontAlgn="ctr"/>
                      <a:r>
                        <a:rPr lang="en-US" sz="1200" b="0" i="0" u="none" strike="noStrike">
                          <a:solidFill>
                            <a:srgbClr val="000000"/>
                          </a:solidFill>
                          <a:effectLst/>
                          <a:latin typeface="Calibri"/>
                        </a:rPr>
                        <a:t>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Amersfoort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r h="175130">
                <a:tc>
                  <a:txBody>
                    <a:bodyPr/>
                    <a:lstStyle/>
                    <a:p>
                      <a:pPr algn="ctr" fontAlgn="ctr"/>
                      <a:r>
                        <a:rPr lang="en-US" sz="1200" b="0" i="0" u="none" strike="noStrike">
                          <a:solidFill>
                            <a:srgbClr val="000000"/>
                          </a:solidFill>
                          <a:effectLst/>
                          <a:latin typeface="Calibri"/>
                        </a:rPr>
                        <a:t>54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dirty="0" err="1">
                          <a:solidFill>
                            <a:srgbClr val="000000"/>
                          </a:solidFill>
                          <a:effectLst/>
                          <a:latin typeface="Calibri"/>
                        </a:rPr>
                        <a:t>Daggakraal</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8"/>
                  </a:ext>
                </a:extLst>
              </a:tr>
              <a:tr h="175130">
                <a:tc>
                  <a:txBody>
                    <a:bodyPr/>
                    <a:lstStyle/>
                    <a:p>
                      <a:pPr algn="ctr" fontAlgn="ctr"/>
                      <a:r>
                        <a:rPr lang="en-US" sz="1200" b="0" i="0" u="none" strike="noStrike">
                          <a:solidFill>
                            <a:srgbClr val="000000"/>
                          </a:solidFill>
                          <a:effectLst/>
                          <a:latin typeface="Calibri"/>
                        </a:rPr>
                        <a:t>55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dirty="0" err="1">
                          <a:solidFill>
                            <a:srgbClr val="000000"/>
                          </a:solidFill>
                          <a:effectLst/>
                          <a:latin typeface="Calibri"/>
                        </a:rPr>
                        <a:t>Wakkerstroom</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9"/>
                  </a:ext>
                </a:extLst>
              </a:tr>
              <a:tr h="175130">
                <a:tc>
                  <a:txBody>
                    <a:bodyPr/>
                    <a:lstStyle/>
                    <a:p>
                      <a:pPr algn="ctr" fontAlgn="ctr"/>
                      <a:r>
                        <a:rPr lang="en-US" sz="1200" b="0" i="0" u="none" strike="noStrike">
                          <a:solidFill>
                            <a:srgbClr val="000000"/>
                          </a:solidFill>
                          <a:effectLst/>
                          <a:latin typeface="Calibri"/>
                        </a:rPr>
                        <a:t>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a:solidFill>
                            <a:srgbClr val="000000"/>
                          </a:solidFill>
                          <a:effectLst/>
                          <a:latin typeface="Calibri"/>
                        </a:rPr>
                        <a:t>Driefontein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82880" algn="l" fontAlgn="ctr"/>
                      <a:r>
                        <a:rPr lang="en-US" sz="1200" b="0" i="0" u="none" strike="noStrike" dirty="0">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20"/>
                  </a:ext>
                </a:extLst>
              </a:tr>
              <a:tr h="175130">
                <a:tc>
                  <a:txBody>
                    <a:bodyPr/>
                    <a:lstStyle/>
                    <a:p>
                      <a:pPr algn="ctr" fontAlgn="ctr"/>
                      <a:r>
                        <a:rPr lang="en-US" sz="1200" b="0" i="0" u="none" strike="noStrike">
                          <a:solidFill>
                            <a:srgbClr val="000000"/>
                          </a:solidFill>
                          <a:effectLst/>
                          <a:latin typeface="Calibri"/>
                        </a:rPr>
                        <a:t>57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dirty="0">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Gert Sibande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a:solidFill>
                            <a:srgbClr val="000000"/>
                          </a:solidFill>
                          <a:effectLst/>
                          <a:latin typeface="Calibri"/>
                        </a:rPr>
                        <a:t>Perdekop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182880" algn="l" fontAlgn="ctr"/>
                      <a:r>
                        <a:rPr lang="en-US" sz="1200" b="0" i="0" u="none" strike="noStrike" dirty="0">
                          <a:solidFill>
                            <a:srgbClr val="000000"/>
                          </a:solidFill>
                          <a:effectLst/>
                          <a:latin typeface="Calibri"/>
                        </a:rPr>
                        <a:t>Visiting 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21"/>
                  </a:ext>
                </a:extLst>
              </a:tr>
              <a:tr h="350259">
                <a:tc>
                  <a:txBody>
                    <a:bodyPr/>
                    <a:lstStyle/>
                    <a:p>
                      <a:pPr algn="ctr" fontAlgn="ctr"/>
                      <a:r>
                        <a:rPr lang="en-US" sz="1200" b="0" i="0" u="none" strike="noStrike">
                          <a:solidFill>
                            <a:srgbClr val="000000"/>
                          </a:solidFill>
                          <a:effectLst/>
                          <a:latin typeface="Calibri"/>
                        </a:rPr>
                        <a:t>58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182880" algn="l" fontAlgn="ctr"/>
                      <a:r>
                        <a:rPr lang="en-US" sz="1200" b="0" i="0" u="none" strike="noStrike">
                          <a:solidFill>
                            <a:srgbClr val="000000"/>
                          </a:solidFill>
                          <a:effectLst/>
                          <a:latin typeface="Calibri"/>
                        </a:rPr>
                        <a:t>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Gert</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Sibande</a:t>
                      </a: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err="1">
                          <a:solidFill>
                            <a:srgbClr val="000000"/>
                          </a:solidFill>
                          <a:effectLst/>
                          <a:latin typeface="Calibri"/>
                        </a:rPr>
                        <a:t>Tholulwazi</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Leandra</a:t>
                      </a:r>
                      <a:r>
                        <a:rPr lang="en-US" sz="12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880" algn="l" fontAlgn="ctr"/>
                      <a:r>
                        <a:rPr lang="en-US" sz="1200" b="0" i="0" u="none" strike="noStrike" dirty="0">
                          <a:solidFill>
                            <a:srgbClr val="000000"/>
                          </a:solidFill>
                          <a:effectLst/>
                          <a:latin typeface="Calibri"/>
                        </a:rPr>
                        <a:t>Small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530110852"/>
              </p:ext>
            </p:extLst>
          </p:nvPr>
        </p:nvGraphicFramePr>
        <p:xfrm>
          <a:off x="2624730" y="6158778"/>
          <a:ext cx="1244600" cy="485775"/>
        </p:xfrm>
        <a:graphic>
          <a:graphicData uri="http://schemas.openxmlformats.org/drawingml/2006/table">
            <a:tbl>
              <a:tblPr/>
              <a:tblGrid>
                <a:gridCol w="1244600">
                  <a:extLst>
                    <a:ext uri="{9D8B030D-6E8A-4147-A177-3AD203B41FA5}">
                      <a16:colId xmlns:a16="http://schemas.microsoft.com/office/drawing/2014/main" xmlns="" val="20000"/>
                    </a:ext>
                  </a:extLst>
                </a:gridCol>
              </a:tblGrid>
              <a:tr h="323850">
                <a:tc>
                  <a:txBody>
                    <a:bodyPr/>
                    <a:lstStyle/>
                    <a:p>
                      <a:pPr algn="ctr" fontAlgn="ctr"/>
                      <a:r>
                        <a:rPr lang="en-US" sz="1000" b="0" i="0" u="none" strike="noStrike" dirty="0" smtClean="0">
                          <a:solidFill>
                            <a:srgbClr val="000000"/>
                          </a:solidFill>
                          <a:effectLst/>
                          <a:latin typeface="Calibri"/>
                        </a:rPr>
                        <a:t>Visited </a:t>
                      </a:r>
                      <a:r>
                        <a:rPr lang="en-US" sz="1000" b="0" i="0" u="none" strike="noStrike" dirty="0">
                          <a:solidFill>
                            <a:srgbClr val="000000"/>
                          </a:solidFill>
                          <a:effectLst/>
                          <a:latin typeface="Calibri"/>
                        </a:rPr>
                        <a:t>on specific days</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xmlns="" val="10000"/>
                  </a:ext>
                </a:extLst>
              </a:tr>
              <a:tr h="161925">
                <a:tc>
                  <a:txBody>
                    <a:bodyPr/>
                    <a:lstStyle/>
                    <a:p>
                      <a:pPr algn="ctr" fontAlgn="ctr"/>
                      <a:r>
                        <a:rPr lang="en-US" sz="1000" b="0" i="0" u="none" strike="noStrike" dirty="0">
                          <a:solidFill>
                            <a:srgbClr val="000000"/>
                          </a:solidFill>
                          <a:effectLst/>
                          <a:latin typeface="Calibri"/>
                        </a:rPr>
                        <a:t>Not visited at all</a:t>
                      </a:r>
                    </a:p>
                  </a:txBody>
                  <a:tcPr marL="9525" marR="9525" marT="9525" marB="0" anchor="ctr">
                    <a:lnL>
                      <a:noFill/>
                    </a:lnL>
                    <a:lnR>
                      <a:noFill/>
                    </a:lnR>
                    <a:lnT>
                      <a:noFill/>
                    </a:lnT>
                    <a:lnB>
                      <a:noFill/>
                    </a:lnB>
                    <a:solidFill>
                      <a:srgbClr val="C6E0B4"/>
                    </a:solidFill>
                  </a:tcPr>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366878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57973" y="-33337"/>
            <a:ext cx="9274029"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a:latin typeface="Calibri" pitchFamily="34" charset="0"/>
                <a:cs typeface="Calibri" pitchFamily="34" charset="0"/>
              </a:rPr>
              <a:t>Achievement on Provincial Targets </a:t>
            </a:r>
          </a:p>
        </p:txBody>
      </p:sp>
      <p:graphicFrame>
        <p:nvGraphicFramePr>
          <p:cNvPr id="5" name="Table 4"/>
          <p:cNvGraphicFramePr>
            <a:graphicFrameLocks noGrp="1"/>
          </p:cNvGraphicFramePr>
          <p:nvPr>
            <p:extLst>
              <p:ext uri="{D42A27DB-BD31-4B8C-83A1-F6EECF244321}">
                <p14:modId xmlns:p14="http://schemas.microsoft.com/office/powerpoint/2010/main" xmlns="" val="3818588014"/>
              </p:ext>
            </p:extLst>
          </p:nvPr>
        </p:nvGraphicFramePr>
        <p:xfrm>
          <a:off x="614149" y="776146"/>
          <a:ext cx="8734566" cy="4713677"/>
        </p:xfrm>
        <a:graphic>
          <a:graphicData uri="http://schemas.openxmlformats.org/drawingml/2006/table">
            <a:tbl>
              <a:tblPr/>
              <a:tblGrid>
                <a:gridCol w="5213235">
                  <a:extLst>
                    <a:ext uri="{9D8B030D-6E8A-4147-A177-3AD203B41FA5}">
                      <a16:colId xmlns:a16="http://schemas.microsoft.com/office/drawing/2014/main" xmlns="" val="20000"/>
                    </a:ext>
                  </a:extLst>
                </a:gridCol>
                <a:gridCol w="1718677">
                  <a:extLst>
                    <a:ext uri="{9D8B030D-6E8A-4147-A177-3AD203B41FA5}">
                      <a16:colId xmlns:a16="http://schemas.microsoft.com/office/drawing/2014/main" xmlns="" val="20001"/>
                    </a:ext>
                  </a:extLst>
                </a:gridCol>
                <a:gridCol w="1802654">
                  <a:extLst>
                    <a:ext uri="{9D8B030D-6E8A-4147-A177-3AD203B41FA5}">
                      <a16:colId xmlns:a16="http://schemas.microsoft.com/office/drawing/2014/main" xmlns="" val="20002"/>
                    </a:ext>
                  </a:extLst>
                </a:gridCol>
              </a:tblGrid>
              <a:tr h="401861">
                <a:tc>
                  <a:txBody>
                    <a:bodyPr/>
                    <a:lstStyle/>
                    <a:p>
                      <a:pPr algn="ctr"/>
                      <a:r>
                        <a:rPr lang="en-US" sz="1400" b="1" dirty="0" smtClean="0">
                          <a:latin typeface="Calibri" pitchFamily="34" charset="0"/>
                          <a:cs typeface="Calibri" pitchFamily="34" charset="0"/>
                        </a:rPr>
                        <a:t>Key performance area</a:t>
                      </a:r>
                      <a:endParaRPr lang="en-US" sz="1400" b="1"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Target</a:t>
                      </a:r>
                    </a:p>
                    <a:p>
                      <a:pPr algn="ctr"/>
                      <a:r>
                        <a:rPr lang="en-ZA" sz="1400" b="1" dirty="0" smtClean="0">
                          <a:latin typeface="Calibri" pitchFamily="34" charset="0"/>
                          <a:cs typeface="Calibri" pitchFamily="34" charset="0"/>
                        </a:rPr>
                        <a:t>2018/19</a:t>
                      </a:r>
                      <a:endParaRPr lang="en-ZA" sz="1400" b="1" dirty="0">
                        <a:latin typeface="Calibri" pitchFamily="34" charset="0"/>
                        <a:cs typeface="Calibri" pitchFamily="34" charset="0"/>
                      </a:endParaRPr>
                    </a:p>
                  </a:txBody>
                  <a:tcPr marL="99067" marR="99067" marT="45710" marB="4571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Performance 2018/19</a:t>
                      </a:r>
                      <a:endParaRPr lang="en-ZA" sz="1400" b="1"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538021">
                <a:tc>
                  <a:txBody>
                    <a:bodyPr/>
                    <a:lstStyle/>
                    <a:p>
                      <a:r>
                        <a:rPr lang="en-US" altLang="en-US" sz="1400" b="0" dirty="0" smtClean="0">
                          <a:latin typeface="Calibri" pitchFamily="34" charset="0"/>
                          <a:cs typeface="Calibri" pitchFamily="34" charset="0"/>
                        </a:rPr>
                        <a:t>Births registered within 30 calendar days </a:t>
                      </a:r>
                      <a:endParaRPr lang="en-ZA" sz="1400" b="0"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66,310</a:t>
                      </a:r>
                    </a:p>
                  </a:txBody>
                  <a:tcPr marL="80490" marR="8049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66,842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(+ 532)</a:t>
                      </a:r>
                    </a:p>
                  </a:txBody>
                  <a:tcPr marL="80490" marR="8049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0261">
                <a:tc>
                  <a:txBody>
                    <a:bodyPr/>
                    <a:lstStyle/>
                    <a:p>
                      <a:r>
                        <a:rPr lang="en-US" sz="1400" b="0" dirty="0" smtClean="0">
                          <a:latin typeface="Calibri" pitchFamily="34" charset="0"/>
                          <a:cs typeface="Calibri" pitchFamily="34" charset="0"/>
                        </a:rPr>
                        <a:t>Smart ID Cards issued (received at offices) to citizens</a:t>
                      </a:r>
                      <a:endParaRPr lang="en-ZA" sz="1400" b="0"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279,221</a:t>
                      </a:r>
                    </a:p>
                  </a:txBody>
                  <a:tcPr marL="80490" marR="8049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239,529</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Calibri" pitchFamily="34" charset="0"/>
                          <a:cs typeface="Calibri" pitchFamily="34" charset="0"/>
                        </a:rPr>
                        <a:t>(-39,629)</a:t>
                      </a:r>
                    </a:p>
                  </a:txBody>
                  <a:tcPr marL="80490" marR="8049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46514">
                <a:tc>
                  <a:txBody>
                    <a:bodyPr/>
                    <a:lstStyle/>
                    <a:p>
                      <a:r>
                        <a:rPr lang="en-US" sz="1400" b="0" dirty="0" smtClean="0">
                          <a:latin typeface="Calibri" pitchFamily="34" charset="0"/>
                          <a:cs typeface="Calibri" pitchFamily="34" charset="0"/>
                        </a:rPr>
                        <a:t>% Of detected employers in contravention of the Immigration Act (Act 13 of 2002) charged </a:t>
                      </a:r>
                      <a:endParaRPr lang="en-ZA" sz="1400" b="0"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100%</a:t>
                      </a:r>
                    </a:p>
                  </a:txBody>
                  <a:tcPr marL="80490" marR="8049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latin typeface="Calibri" pitchFamily="34" charset="0"/>
                          <a:cs typeface="Calibri" pitchFamily="34" charset="0"/>
                        </a:rPr>
                        <a:t>100%</a:t>
                      </a:r>
                    </a:p>
                    <a:p>
                      <a:pPr algn="ctr"/>
                      <a:r>
                        <a:rPr lang="en-US" sz="1400" b="0" dirty="0" smtClean="0">
                          <a:latin typeface="Calibri" pitchFamily="34" charset="0"/>
                          <a:cs typeface="Calibri" pitchFamily="34" charset="0"/>
                        </a:rPr>
                        <a:t>(71)</a:t>
                      </a:r>
                    </a:p>
                  </a:txBody>
                  <a:tcPr marL="80490" marR="8049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46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Calibri" pitchFamily="34" charset="0"/>
                          <a:cs typeface="Calibri" pitchFamily="34" charset="0"/>
                        </a:rPr>
                        <a:t>% Of detected transgressors in contravention of the Immigration Act (Act 13 of 2002) charged </a:t>
                      </a:r>
                      <a:endParaRPr lang="en-ZA" sz="1400" b="0" baseline="0" dirty="0" smtClean="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100%</a:t>
                      </a:r>
                    </a:p>
                  </a:txBody>
                  <a:tcPr marL="80486" marR="8048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latin typeface="Calibri" pitchFamily="34" charset="0"/>
                          <a:cs typeface="Calibri" pitchFamily="34" charset="0"/>
                        </a:rPr>
                        <a:t>100%</a:t>
                      </a:r>
                    </a:p>
                    <a:p>
                      <a:pPr algn="ctr"/>
                      <a:r>
                        <a:rPr lang="en-US" sz="1400" b="0" dirty="0" smtClean="0">
                          <a:latin typeface="Calibri" pitchFamily="34" charset="0"/>
                          <a:cs typeface="Calibri" pitchFamily="34" charset="0"/>
                        </a:rPr>
                        <a:t>(2,079)</a:t>
                      </a:r>
                    </a:p>
                  </a:txBody>
                  <a:tcPr marL="80486" marR="80486"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46514">
                <a:tc>
                  <a:txBody>
                    <a:bodyPr/>
                    <a:lstStyle/>
                    <a:p>
                      <a:r>
                        <a:rPr lang="en-US" sz="1400" b="0" dirty="0" smtClean="0">
                          <a:latin typeface="Calibri" pitchFamily="34" charset="0"/>
                          <a:cs typeface="Calibri" pitchFamily="34" charset="0"/>
                        </a:rPr>
                        <a:t>% Of undocumented foreigners deported within 30 calendar days (Direct Deportations)</a:t>
                      </a:r>
                      <a:endParaRPr lang="en-ZA" sz="1400" b="0" dirty="0">
                        <a:latin typeface="Calibri" pitchFamily="34" charset="0"/>
                        <a:cs typeface="Calibri" pitchFamily="34" charset="0"/>
                      </a:endParaRPr>
                    </a:p>
                  </a:txBody>
                  <a:tcPr marL="99067" marR="99067" marT="45710" marB="4571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100%</a:t>
                      </a:r>
                    </a:p>
                  </a:txBody>
                  <a:tcPr marL="80486" marR="8048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latin typeface="Calibri" pitchFamily="34" charset="0"/>
                          <a:cs typeface="Calibri" pitchFamily="34" charset="0"/>
                        </a:rPr>
                        <a:t>100%</a:t>
                      </a:r>
                    </a:p>
                    <a:p>
                      <a:pPr algn="ctr"/>
                      <a:r>
                        <a:rPr lang="en-US" sz="1400" b="0" dirty="0" smtClean="0">
                          <a:latin typeface="Calibri" pitchFamily="34" charset="0"/>
                          <a:cs typeface="Calibri" pitchFamily="34" charset="0"/>
                        </a:rPr>
                        <a:t>(1,768)</a:t>
                      </a:r>
                    </a:p>
                  </a:txBody>
                  <a:tcPr marL="80486" marR="80486"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46518">
                <a:tc>
                  <a:txBody>
                    <a:bodyPr/>
                    <a:lstStyle/>
                    <a:p>
                      <a:r>
                        <a:rPr lang="en-US" sz="1400" b="0" dirty="0" smtClean="0">
                          <a:latin typeface="Calibri" pitchFamily="34" charset="0"/>
                          <a:cs typeface="Calibri" pitchFamily="34" charset="0"/>
                        </a:rPr>
                        <a:t>% Of Detected undocumented foreigners transferred to </a:t>
                      </a:r>
                      <a:r>
                        <a:rPr lang="en-US" sz="1400" b="0" dirty="0" err="1" smtClean="0">
                          <a:latin typeface="Calibri" pitchFamily="34" charset="0"/>
                          <a:cs typeface="Calibri" pitchFamily="34" charset="0"/>
                        </a:rPr>
                        <a:t>Lindela</a:t>
                      </a:r>
                      <a:r>
                        <a:rPr lang="en-US" sz="1400" b="0" dirty="0" smtClean="0">
                          <a:latin typeface="Calibri" pitchFamily="34" charset="0"/>
                          <a:cs typeface="Calibri" pitchFamily="34" charset="0"/>
                        </a:rPr>
                        <a:t> within 20  calendar days </a:t>
                      </a:r>
                      <a:endParaRPr lang="en-ZA" sz="1400" b="0" dirty="0">
                        <a:latin typeface="Calibri" pitchFamily="34" charset="0"/>
                        <a:cs typeface="Calibri" pitchFamily="34" charset="0"/>
                      </a:endParaRPr>
                    </a:p>
                  </a:txBody>
                  <a:tcPr marL="99064" marR="99064" marT="45714" marB="457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100%</a:t>
                      </a:r>
                    </a:p>
                  </a:txBody>
                  <a:tcPr marL="80486" marR="8048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latin typeface="Calibri" pitchFamily="34" charset="0"/>
                          <a:cs typeface="Calibri" pitchFamily="34" charset="0"/>
                        </a:rPr>
                        <a:t>100%</a:t>
                      </a:r>
                    </a:p>
                    <a:p>
                      <a:pPr algn="ctr"/>
                      <a:r>
                        <a:rPr lang="en-US" sz="1400" b="0" dirty="0" smtClean="0">
                          <a:latin typeface="Calibri" pitchFamily="34" charset="0"/>
                          <a:cs typeface="Calibri" pitchFamily="34" charset="0"/>
                        </a:rPr>
                        <a:t>(550)</a:t>
                      </a:r>
                    </a:p>
                  </a:txBody>
                  <a:tcPr marL="80486" marR="80486"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642990">
                <a:tc>
                  <a:txBody>
                    <a:bodyPr/>
                    <a:lstStyle/>
                    <a:p>
                      <a:r>
                        <a:rPr lang="en-US" sz="1400" b="0" dirty="0" smtClean="0">
                          <a:latin typeface="Calibri" pitchFamily="34" charset="0"/>
                          <a:cs typeface="Calibri" pitchFamily="34" charset="0"/>
                        </a:rPr>
                        <a:t>% of Detected fraudulent marriages &amp; marriage of convenience cases finalised  (investigation and recommendation submitted) within 60 days</a:t>
                      </a:r>
                      <a:endParaRPr lang="en-ZA" sz="1400" b="0" dirty="0">
                        <a:latin typeface="Calibri" pitchFamily="34" charset="0"/>
                        <a:cs typeface="Calibri" pitchFamily="34" charset="0"/>
                      </a:endParaRPr>
                    </a:p>
                  </a:txBody>
                  <a:tcPr marL="99064" marR="99064" marT="45714" marB="457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80%</a:t>
                      </a:r>
                    </a:p>
                  </a:txBody>
                  <a:tcPr marL="80486" marR="8048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smtClean="0">
                          <a:latin typeface="Calibri" pitchFamily="34" charset="0"/>
                          <a:cs typeface="Calibri" pitchFamily="34" charset="0"/>
                        </a:rPr>
                        <a:t>80%</a:t>
                      </a:r>
                    </a:p>
                    <a:p>
                      <a:pPr algn="ctr"/>
                      <a:r>
                        <a:rPr lang="en-US" sz="1400" b="0" dirty="0" smtClean="0">
                          <a:latin typeface="Calibri" pitchFamily="34" charset="0"/>
                          <a:cs typeface="Calibri" pitchFamily="34" charset="0"/>
                        </a:rPr>
                        <a:t>(16)</a:t>
                      </a:r>
                    </a:p>
                  </a:txBody>
                  <a:tcPr marL="80486" marR="80486"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66660">
                <a:tc>
                  <a:txBody>
                    <a:bodyPr/>
                    <a:lstStyle/>
                    <a:p>
                      <a:r>
                        <a:rPr lang="en-US" sz="1400" b="0" dirty="0" smtClean="0">
                          <a:latin typeface="Calibri" pitchFamily="34" charset="0"/>
                          <a:cs typeface="Calibri" pitchFamily="34" charset="0"/>
                        </a:rPr>
                        <a:t>% of valid invoices settled within 30 days of certification</a:t>
                      </a:r>
                      <a:endParaRPr lang="en-ZA" sz="1400" b="0" dirty="0">
                        <a:latin typeface="Calibri" pitchFamily="34" charset="0"/>
                        <a:cs typeface="Calibri" pitchFamily="34" charset="0"/>
                      </a:endParaRPr>
                    </a:p>
                  </a:txBody>
                  <a:tcPr marL="99064" marR="99064" marT="45714" marB="457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latin typeface="Calibri" pitchFamily="34" charset="0"/>
                          <a:cs typeface="Calibri" pitchFamily="34" charset="0"/>
                        </a:rPr>
                        <a:t>100%</a:t>
                      </a:r>
                    </a:p>
                  </a:txBody>
                  <a:tcPr marL="80486" marR="8048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99.94%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(1630/1631)</a:t>
                      </a:r>
                    </a:p>
                  </a:txBody>
                  <a:tcPr marL="80486" marR="80486"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233564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2362200"/>
            <a:ext cx="8915400" cy="1143000"/>
          </a:xfrm>
        </p:spPr>
        <p:txBody>
          <a:bodyPr/>
          <a:lstStyle/>
          <a:p>
            <a:r>
              <a:rPr lang="en-ZA" b="1" dirty="0" smtClean="0"/>
              <a:t>CIVIC AFFAIRS</a:t>
            </a:r>
            <a:endParaRPr lang="en-ZA" b="1" dirty="0"/>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54193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BIRTH REGISTRATION WITHIN 30 DAYS</a:t>
            </a:r>
          </a:p>
        </p:txBody>
      </p:sp>
      <p:graphicFrame>
        <p:nvGraphicFramePr>
          <p:cNvPr id="4" name="Table 3"/>
          <p:cNvGraphicFramePr>
            <a:graphicFrameLocks noGrp="1"/>
          </p:cNvGraphicFramePr>
          <p:nvPr>
            <p:extLst>
              <p:ext uri="{D42A27DB-BD31-4B8C-83A1-F6EECF244321}">
                <p14:modId xmlns:p14="http://schemas.microsoft.com/office/powerpoint/2010/main" xmlns="" val="3768138690"/>
              </p:ext>
            </p:extLst>
          </p:nvPr>
        </p:nvGraphicFramePr>
        <p:xfrm>
          <a:off x="393510" y="447636"/>
          <a:ext cx="9017190" cy="5223351"/>
        </p:xfrm>
        <a:graphic>
          <a:graphicData uri="http://schemas.openxmlformats.org/drawingml/2006/table">
            <a:tbl>
              <a:tblPr/>
              <a:tblGrid>
                <a:gridCol w="2277651">
                  <a:extLst>
                    <a:ext uri="{9D8B030D-6E8A-4147-A177-3AD203B41FA5}">
                      <a16:colId xmlns:a16="http://schemas.microsoft.com/office/drawing/2014/main" xmlns="" val="20000"/>
                    </a:ext>
                  </a:extLst>
                </a:gridCol>
                <a:gridCol w="2277651">
                  <a:extLst>
                    <a:ext uri="{9D8B030D-6E8A-4147-A177-3AD203B41FA5}">
                      <a16:colId xmlns:a16="http://schemas.microsoft.com/office/drawing/2014/main" xmlns="" val="20001"/>
                    </a:ext>
                  </a:extLst>
                </a:gridCol>
                <a:gridCol w="1487296">
                  <a:extLst>
                    <a:ext uri="{9D8B030D-6E8A-4147-A177-3AD203B41FA5}">
                      <a16:colId xmlns:a16="http://schemas.microsoft.com/office/drawing/2014/main" xmlns="" val="20002"/>
                    </a:ext>
                  </a:extLst>
                </a:gridCol>
                <a:gridCol w="1487296">
                  <a:extLst>
                    <a:ext uri="{9D8B030D-6E8A-4147-A177-3AD203B41FA5}">
                      <a16:colId xmlns:a16="http://schemas.microsoft.com/office/drawing/2014/main" xmlns="" val="20003"/>
                    </a:ext>
                  </a:extLst>
                </a:gridCol>
                <a:gridCol w="1487296">
                  <a:extLst>
                    <a:ext uri="{9D8B030D-6E8A-4147-A177-3AD203B41FA5}">
                      <a16:colId xmlns:a16="http://schemas.microsoft.com/office/drawing/2014/main" xmlns="" val="20004"/>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Health Facility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(Office)</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p>
                      <a:pPr marL="91440" lvl="0" algn="l" fontAlgn="ctr"/>
                      <a:r>
                        <a:rPr lang="en-US" sz="1400" b="0" i="0" u="none" strike="noStrike" dirty="0">
                          <a:solidFill>
                            <a:srgbClr val="000000"/>
                          </a:solidFill>
                          <a:effectLst/>
                          <a:latin typeface="Calibri" pitchFamily="34" charset="0"/>
                          <a:cs typeface="Calibri" pitchFamily="34" charset="0"/>
                        </a:rPr>
                        <a:t>Nelspruit</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3,442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3,664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222</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smtClean="0">
                          <a:solidFill>
                            <a:srgbClr val="000000"/>
                          </a:solidFill>
                          <a:effectLst/>
                          <a:latin typeface="Calibri" pitchFamily="34" charset="0"/>
                          <a:cs typeface="Calibri" pitchFamily="34" charset="0"/>
                        </a:rPr>
                        <a:t>Rob Ferreira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1,081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972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-109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Medi</a:t>
                      </a:r>
                      <a:r>
                        <a:rPr lang="en-US" sz="1400" b="0" i="0" u="none" strike="noStrike" dirty="0" smtClean="0">
                          <a:solidFill>
                            <a:srgbClr val="000000"/>
                          </a:solidFill>
                          <a:effectLst/>
                          <a:latin typeface="Calibri" pitchFamily="34" charset="0"/>
                          <a:cs typeface="Calibri" pitchFamily="34" charset="0"/>
                        </a:rPr>
                        <a:t> Clinic</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1,769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1,814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p>
                      <a:pPr marL="91440" lvl="0" algn="l" fontAlgn="ctr"/>
                      <a:r>
                        <a:rPr lang="en-US" sz="1400" b="0" i="0" u="none" strike="noStrike" dirty="0">
                          <a:solidFill>
                            <a:srgbClr val="000000"/>
                          </a:solidFill>
                          <a:effectLst/>
                          <a:latin typeface="Calibri" pitchFamily="34" charset="0"/>
                          <a:cs typeface="Calibri" pitchFamily="34" charset="0"/>
                        </a:rPr>
                        <a:t>Barberton</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1,170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1,080</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-90</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Hazyview</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3,302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3,578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276</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Matikwane</a:t>
                      </a:r>
                      <a:r>
                        <a:rPr lang="en-US" sz="1400" b="0" i="0" u="none" strike="noStrike"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1,275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626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-649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Komatipoort</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1,487</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2,133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646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Mashishing</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328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-53</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Lydenburg</a:t>
                      </a:r>
                      <a:r>
                        <a:rPr lang="en-US" sz="1400" b="0" i="0" u="none" strike="noStrike"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868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780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-88</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Sabie</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412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460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48</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Matibidi</a:t>
                      </a:r>
                      <a:r>
                        <a:rPr lang="en-US" sz="1400" b="0" i="0" u="none" strike="noStrike"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449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-151</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Sabie</a:t>
                      </a:r>
                      <a:r>
                        <a:rPr lang="en-US" sz="1400" b="0" i="0" u="none" strike="noStrike"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205</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Malelane</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1,843</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1,819</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-24</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246437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BIRTH REGISTRATION WITHIN 30 DAYS</a:t>
            </a:r>
          </a:p>
        </p:txBody>
      </p:sp>
      <p:graphicFrame>
        <p:nvGraphicFramePr>
          <p:cNvPr id="4" name="Table 3"/>
          <p:cNvGraphicFramePr>
            <a:graphicFrameLocks noGrp="1"/>
          </p:cNvGraphicFramePr>
          <p:nvPr>
            <p:extLst>
              <p:ext uri="{D42A27DB-BD31-4B8C-83A1-F6EECF244321}">
                <p14:modId xmlns:p14="http://schemas.microsoft.com/office/powerpoint/2010/main" xmlns="" val="4234426322"/>
              </p:ext>
            </p:extLst>
          </p:nvPr>
        </p:nvGraphicFramePr>
        <p:xfrm>
          <a:off x="393510" y="447636"/>
          <a:ext cx="9017190" cy="3783351"/>
        </p:xfrm>
        <a:graphic>
          <a:graphicData uri="http://schemas.openxmlformats.org/drawingml/2006/table">
            <a:tbl>
              <a:tblPr/>
              <a:tblGrid>
                <a:gridCol w="2277651">
                  <a:extLst>
                    <a:ext uri="{9D8B030D-6E8A-4147-A177-3AD203B41FA5}">
                      <a16:colId xmlns:a16="http://schemas.microsoft.com/office/drawing/2014/main" xmlns="" val="20000"/>
                    </a:ext>
                  </a:extLst>
                </a:gridCol>
                <a:gridCol w="2277651">
                  <a:extLst>
                    <a:ext uri="{9D8B030D-6E8A-4147-A177-3AD203B41FA5}">
                      <a16:colId xmlns:a16="http://schemas.microsoft.com/office/drawing/2014/main" xmlns="" val="20001"/>
                    </a:ext>
                  </a:extLst>
                </a:gridCol>
                <a:gridCol w="1487296">
                  <a:extLst>
                    <a:ext uri="{9D8B030D-6E8A-4147-A177-3AD203B41FA5}">
                      <a16:colId xmlns:a16="http://schemas.microsoft.com/office/drawing/2014/main" xmlns="" val="20002"/>
                    </a:ext>
                  </a:extLst>
                </a:gridCol>
                <a:gridCol w="1487296">
                  <a:extLst>
                    <a:ext uri="{9D8B030D-6E8A-4147-A177-3AD203B41FA5}">
                      <a16:colId xmlns:a16="http://schemas.microsoft.com/office/drawing/2014/main" xmlns="" val="20003"/>
                    </a:ext>
                  </a:extLst>
                </a:gridCol>
                <a:gridCol w="1487296">
                  <a:extLst>
                    <a:ext uri="{9D8B030D-6E8A-4147-A177-3AD203B41FA5}">
                      <a16:colId xmlns:a16="http://schemas.microsoft.com/office/drawing/2014/main" xmlns="" val="20004"/>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Health Facility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Mapulaneng</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3,729</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3,763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34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Mhala</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3,071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3,103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32</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err="1" smtClean="0">
                          <a:solidFill>
                            <a:srgbClr val="000000"/>
                          </a:solidFill>
                          <a:effectLst/>
                          <a:latin typeface="Calibri" pitchFamily="34" charset="0"/>
                          <a:cs typeface="Calibri" pitchFamily="34" charset="0"/>
                        </a:rPr>
                        <a:t>Tintswalo</a:t>
                      </a:r>
                      <a:r>
                        <a:rPr lang="en-US" sz="1400" b="0" i="0" u="none" strike="noStrike" baseline="0"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1,107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1,176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69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p>
                      <a:pPr marL="91440" lvl="0" algn="l" fontAlgn="ctr"/>
                      <a:r>
                        <a:rPr lang="en-US" sz="1400" b="0" i="0" u="none" strike="noStrike" dirty="0">
                          <a:solidFill>
                            <a:srgbClr val="000000"/>
                          </a:solidFill>
                          <a:effectLst/>
                          <a:latin typeface="Calibri" pitchFamily="34" charset="0"/>
                          <a:cs typeface="Calibri" pitchFamily="34" charset="0"/>
                        </a:rPr>
                        <a:t>Nkomazi</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3,842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3,559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-283</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smtClean="0">
                          <a:solidFill>
                            <a:srgbClr val="000000"/>
                          </a:solidFill>
                          <a:effectLst/>
                          <a:latin typeface="Calibri" pitchFamily="34" charset="0"/>
                          <a:cs typeface="Calibri" pitchFamily="34" charset="0"/>
                        </a:rPr>
                        <a:t>Tonga</a:t>
                      </a:r>
                      <a:r>
                        <a:rPr lang="en-US" sz="1400" b="0" i="0" u="none" strike="noStrike" baseline="0" dirty="0" smtClean="0">
                          <a:solidFill>
                            <a:srgbClr val="000000"/>
                          </a:solidFill>
                          <a:effectLst/>
                          <a:latin typeface="Calibri" pitchFamily="34" charset="0"/>
                          <a:cs typeface="Calibri" pitchFamily="34" charset="0"/>
                        </a:rPr>
                        <a:t>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111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-108</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p>
                      <a:pPr marL="91440" lvl="0" algn="l" fontAlgn="ctr"/>
                      <a:r>
                        <a:rPr lang="en-US" sz="1400" b="0" i="0" u="none" strike="noStrike" dirty="0">
                          <a:solidFill>
                            <a:srgbClr val="000000"/>
                          </a:solidFill>
                          <a:effectLst/>
                          <a:latin typeface="Calibri" pitchFamily="34" charset="0"/>
                          <a:cs typeface="Calibri" pitchFamily="34" charset="0"/>
                        </a:rPr>
                        <a:t>White River</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1,808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1,927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119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lvl="0" algn="l" fontAlgn="ctr"/>
                      <a:r>
                        <a:rPr lang="en-US" sz="1400" b="0" i="0" u="none" strike="noStrike" dirty="0" smtClean="0">
                          <a:solidFill>
                            <a:srgbClr val="000000"/>
                          </a:solidFill>
                          <a:effectLst/>
                          <a:latin typeface="Calibri" pitchFamily="34" charset="0"/>
                          <a:cs typeface="Calibri" pitchFamily="34" charset="0"/>
                        </a:rPr>
                        <a:t>Temba Hospital</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1,247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1440" lvl="0" algn="l" fontAlgn="ctr"/>
                      <a:r>
                        <a:rPr lang="en-US" sz="1400" b="0" i="0" u="none" strike="noStrike" dirty="0" err="1">
                          <a:solidFill>
                            <a:srgbClr val="000000"/>
                          </a:solidFill>
                          <a:effectLst/>
                          <a:latin typeface="Calibri" pitchFamily="34" charset="0"/>
                          <a:cs typeface="Calibri" pitchFamily="34" charset="0"/>
                        </a:rPr>
                        <a:t>Kabokweni</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1440" lvl="0" algn="l"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623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431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-192</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Ehlanzeni</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32,963</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32,932</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rgbClr val="FF0000"/>
                          </a:solidFill>
                          <a:effectLst/>
                          <a:latin typeface="Calibri"/>
                        </a:rPr>
                        <a:t>-31</a:t>
                      </a:r>
                      <a:endParaRPr lang="en-US" sz="1400" b="1"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383641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BIRTH REGISTRATION WITHIN 30 DAYS</a:t>
            </a:r>
          </a:p>
        </p:txBody>
      </p:sp>
      <p:graphicFrame>
        <p:nvGraphicFramePr>
          <p:cNvPr id="4" name="Table 3"/>
          <p:cNvGraphicFramePr>
            <a:graphicFrameLocks noGrp="1"/>
          </p:cNvGraphicFramePr>
          <p:nvPr>
            <p:extLst>
              <p:ext uri="{D42A27DB-BD31-4B8C-83A1-F6EECF244321}">
                <p14:modId xmlns:p14="http://schemas.microsoft.com/office/powerpoint/2010/main" xmlns="" val="2096402073"/>
              </p:ext>
            </p:extLst>
          </p:nvPr>
        </p:nvGraphicFramePr>
        <p:xfrm>
          <a:off x="212272" y="530660"/>
          <a:ext cx="9081852" cy="3783351"/>
        </p:xfrm>
        <a:graphic>
          <a:graphicData uri="http://schemas.openxmlformats.org/drawingml/2006/table">
            <a:tbl>
              <a:tblPr/>
              <a:tblGrid>
                <a:gridCol w="3069243">
                  <a:extLst>
                    <a:ext uri="{9D8B030D-6E8A-4147-A177-3AD203B41FA5}">
                      <a16:colId xmlns:a16="http://schemas.microsoft.com/office/drawing/2014/main" xmlns="" val="20000"/>
                    </a:ext>
                  </a:extLst>
                </a:gridCol>
                <a:gridCol w="2004203">
                  <a:extLst>
                    <a:ext uri="{9D8B030D-6E8A-4147-A177-3AD203B41FA5}">
                      <a16:colId xmlns:a16="http://schemas.microsoft.com/office/drawing/2014/main" xmlns="" val="20001"/>
                    </a:ext>
                  </a:extLst>
                </a:gridCol>
                <a:gridCol w="2004203">
                  <a:extLst>
                    <a:ext uri="{9D8B030D-6E8A-4147-A177-3AD203B41FA5}">
                      <a16:colId xmlns:a16="http://schemas.microsoft.com/office/drawing/2014/main" xmlns="" val="20002"/>
                    </a:ext>
                  </a:extLst>
                </a:gridCol>
                <a:gridCol w="2004203">
                  <a:extLst>
                    <a:ext uri="{9D8B030D-6E8A-4147-A177-3AD203B41FA5}">
                      <a16:colId xmlns:a16="http://schemas.microsoft.com/office/drawing/2014/main" xmlns="" val="20003"/>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p>
                      <a:pPr marL="91440" algn="l" fontAlgn="ctr"/>
                      <a:r>
                        <a:rPr lang="en-US" sz="1400" b="0" i="0" u="none" strike="noStrike" dirty="0">
                          <a:solidFill>
                            <a:srgbClr val="000000"/>
                          </a:solidFill>
                          <a:effectLst/>
                          <a:latin typeface="Calibri" pitchFamily="34" charset="0"/>
                          <a:cs typeface="Calibri" pitchFamily="34" charset="0"/>
                        </a:rPr>
                        <a:t>Witbank</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5,547</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5,355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-192</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p>
                      <a:pPr marL="91440" algn="l" fontAlgn="ctr"/>
                      <a:r>
                        <a:rPr lang="en-US" sz="1400" b="0" i="0" u="none" strike="noStrike" dirty="0">
                          <a:solidFill>
                            <a:srgbClr val="000000"/>
                          </a:solidFill>
                          <a:effectLst/>
                          <a:latin typeface="Calibri" pitchFamily="34" charset="0"/>
                          <a:cs typeface="Calibri" pitchFamily="34" charset="0"/>
                        </a:rPr>
                        <a:t>Belfast</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574</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547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-27</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1440" algn="l" fontAlgn="ctr"/>
                      <a:r>
                        <a:rPr lang="en-US" sz="1400" b="0" i="0" u="none" strike="noStrike" dirty="0" err="1">
                          <a:solidFill>
                            <a:srgbClr val="000000"/>
                          </a:solidFill>
                          <a:effectLst/>
                          <a:latin typeface="Calibri" pitchFamily="34" charset="0"/>
                          <a:cs typeface="Calibri" pitchFamily="34" charset="0"/>
                        </a:rPr>
                        <a:t>Delmas</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968</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1,046</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78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p>
                      <a:pPr marL="91440" algn="l" fontAlgn="ctr"/>
                      <a:r>
                        <a:rPr lang="en-US" sz="1400" b="0" i="0" u="none" strike="noStrike" dirty="0" err="1">
                          <a:solidFill>
                            <a:srgbClr val="000000"/>
                          </a:solidFill>
                          <a:effectLst/>
                          <a:latin typeface="Calibri" pitchFamily="34" charset="0"/>
                          <a:cs typeface="Calibri" pitchFamily="34" charset="0"/>
                        </a:rPr>
                        <a:t>Kwa</a:t>
                      </a:r>
                      <a:r>
                        <a:rPr lang="en-US" sz="1400" b="0" i="0" u="none" strike="noStrike" dirty="0">
                          <a:solidFill>
                            <a:srgbClr val="000000"/>
                          </a:solidFill>
                          <a:effectLst/>
                          <a:latin typeface="Calibri" pitchFamily="34" charset="0"/>
                          <a:cs typeface="Calibri" pitchFamily="34" charset="0"/>
                        </a:rPr>
                        <a:t>-Mhlanga</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2,480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2,745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265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p>
                      <a:pPr marL="91440" algn="l" fontAlgn="ctr"/>
                      <a:r>
                        <a:rPr lang="en-US" sz="1400" b="0" i="0" u="none" strike="noStrike" dirty="0">
                          <a:solidFill>
                            <a:srgbClr val="000000"/>
                          </a:solidFill>
                          <a:effectLst/>
                          <a:latin typeface="Calibri" pitchFamily="34" charset="0"/>
                          <a:cs typeface="Calibri" pitchFamily="34" charset="0"/>
                        </a:rPr>
                        <a:t>Middelburg</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3,309</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3,428</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119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p>
                      <a:pPr marL="91440" algn="l" fontAlgn="ctr"/>
                      <a:r>
                        <a:rPr lang="en-US" sz="1400" b="0" i="0" u="none" strike="noStrike" dirty="0" err="1">
                          <a:solidFill>
                            <a:srgbClr val="000000"/>
                          </a:solidFill>
                          <a:effectLst/>
                          <a:latin typeface="Calibri" pitchFamily="34" charset="0"/>
                          <a:cs typeface="Calibri" pitchFamily="34" charset="0"/>
                        </a:rPr>
                        <a:t>Mkobola</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1,374</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1,375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p>
                      <a:pPr marL="91440" algn="l" fontAlgn="ctr"/>
                      <a:r>
                        <a:rPr lang="en-US" sz="1400" b="0" i="0" u="none" strike="noStrike" dirty="0" err="1">
                          <a:solidFill>
                            <a:srgbClr val="000000"/>
                          </a:solidFill>
                          <a:effectLst/>
                          <a:latin typeface="Calibri" pitchFamily="34" charset="0"/>
                          <a:cs typeface="Calibri" pitchFamily="34" charset="0"/>
                        </a:rPr>
                        <a:t>Siyabuswa</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2,945</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3,017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72 </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1440" algn="l" fontAlgn="ctr"/>
                      <a:r>
                        <a:rPr lang="en-US" sz="1400" b="0" i="0" u="none" strike="noStrike" dirty="0" err="1">
                          <a:solidFill>
                            <a:srgbClr val="000000"/>
                          </a:solidFill>
                          <a:effectLst/>
                          <a:latin typeface="Calibri" pitchFamily="34" charset="0"/>
                          <a:cs typeface="Calibri" pitchFamily="34" charset="0"/>
                        </a:rPr>
                        <a:t>Mmamehlake</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5,547</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5,355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-192</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Nkangala</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17,197</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17,513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316</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52868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298" y="38100"/>
            <a:ext cx="8915400" cy="228600"/>
          </a:xfrm>
        </p:spPr>
        <p:txBody>
          <a:bodyPr>
            <a:noAutofit/>
          </a:bodyPr>
          <a:lstStyle/>
          <a:p>
            <a:r>
              <a:rPr lang="en-US" sz="2000" b="1" dirty="0" smtClean="0">
                <a:latin typeface="Calibri" pitchFamily="34" charset="0"/>
                <a:cs typeface="Calibri" pitchFamily="34" charset="0"/>
              </a:rPr>
              <a:t>BIRTH REGISTRATION WITHIN 30 DAYS</a:t>
            </a:r>
          </a:p>
        </p:txBody>
      </p:sp>
      <p:graphicFrame>
        <p:nvGraphicFramePr>
          <p:cNvPr id="4" name="Table 3"/>
          <p:cNvGraphicFramePr>
            <a:graphicFrameLocks noGrp="1"/>
          </p:cNvGraphicFramePr>
          <p:nvPr>
            <p:extLst>
              <p:ext uri="{D42A27DB-BD31-4B8C-83A1-F6EECF244321}">
                <p14:modId xmlns:p14="http://schemas.microsoft.com/office/powerpoint/2010/main" xmlns="" val="1857875432"/>
              </p:ext>
            </p:extLst>
          </p:nvPr>
        </p:nvGraphicFramePr>
        <p:xfrm>
          <a:off x="212272" y="292393"/>
          <a:ext cx="9198426" cy="5607962"/>
        </p:xfrm>
        <a:graphic>
          <a:graphicData uri="http://schemas.openxmlformats.org/drawingml/2006/table">
            <a:tbl>
              <a:tblPr/>
              <a:tblGrid>
                <a:gridCol w="2323431">
                  <a:extLst>
                    <a:ext uri="{9D8B030D-6E8A-4147-A177-3AD203B41FA5}">
                      <a16:colId xmlns:a16="http://schemas.microsoft.com/office/drawing/2014/main" xmlns="" val="20000"/>
                    </a:ext>
                  </a:extLst>
                </a:gridCol>
                <a:gridCol w="2323431">
                  <a:extLst>
                    <a:ext uri="{9D8B030D-6E8A-4147-A177-3AD203B41FA5}">
                      <a16:colId xmlns:a16="http://schemas.microsoft.com/office/drawing/2014/main" xmlns="" val="20001"/>
                    </a:ext>
                  </a:extLst>
                </a:gridCol>
                <a:gridCol w="1517188">
                  <a:extLst>
                    <a:ext uri="{9D8B030D-6E8A-4147-A177-3AD203B41FA5}">
                      <a16:colId xmlns:a16="http://schemas.microsoft.com/office/drawing/2014/main" xmlns="" val="20002"/>
                    </a:ext>
                  </a:extLst>
                </a:gridCol>
                <a:gridCol w="1517188">
                  <a:extLst>
                    <a:ext uri="{9D8B030D-6E8A-4147-A177-3AD203B41FA5}">
                      <a16:colId xmlns:a16="http://schemas.microsoft.com/office/drawing/2014/main" xmlns="" val="20003"/>
                    </a:ext>
                  </a:extLst>
                </a:gridCol>
                <a:gridCol w="1517188">
                  <a:extLst>
                    <a:ext uri="{9D8B030D-6E8A-4147-A177-3AD203B41FA5}">
                      <a16:colId xmlns:a16="http://schemas.microsoft.com/office/drawing/2014/main" xmlns="" val="20004"/>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Health Facility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8461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Ermelo</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3,527</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3,308</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-219</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Bethal</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744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672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-72</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Bethal</a:t>
                      </a:r>
                      <a:r>
                        <a:rPr kumimoji="0" lang="en-US" sz="1400" b="0" i="0" u="none" strike="noStrike" cap="none" normalizeH="0" baseline="0" dirty="0" smtClean="0">
                          <a:ln>
                            <a:noFill/>
                          </a:ln>
                          <a:solidFill>
                            <a:schemeClr val="tx1"/>
                          </a:solidFill>
                          <a:effectLst/>
                          <a:latin typeface="Calibri" pitchFamily="34" charset="0"/>
                          <a:cs typeface="Calibri" pitchFamily="34" charset="0"/>
                        </a:rPr>
                        <a:t> Hospital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507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616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109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Eerstehoek</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2,685</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2,637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-48</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Piet Retief</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a:solidFill>
                            <a:srgbClr val="000000"/>
                          </a:solidFill>
                          <a:effectLst/>
                          <a:latin typeface="Calibri"/>
                        </a:rPr>
                        <a:t>1,860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228</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Piet Retief Hospital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788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1,282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494</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Secunda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a:solidFill>
                            <a:srgbClr val="000000"/>
                          </a:solidFill>
                          <a:effectLst/>
                          <a:latin typeface="Calibri"/>
                        </a:rPr>
                        <a:t>2,887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-171</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Trichard</a:t>
                      </a:r>
                      <a:r>
                        <a:rPr kumimoji="0" lang="en-US" sz="1400" b="0" i="0" u="none" strike="noStrike" cap="none" normalizeH="0" baseline="0" dirty="0" smtClean="0">
                          <a:ln>
                            <a:noFill/>
                          </a:ln>
                          <a:solidFill>
                            <a:schemeClr val="tx1"/>
                          </a:solidFill>
                          <a:effectLst/>
                          <a:latin typeface="Calibri" pitchFamily="34" charset="0"/>
                          <a:cs typeface="Calibri" pitchFamily="34" charset="0"/>
                        </a:rPr>
                        <a:t> Hospital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597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807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210</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Evander Hospital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28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113</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Standerton</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1,351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1,413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62</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Standerton Hospital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50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FF0000"/>
                          </a:solidFill>
                          <a:effectLst/>
                          <a:latin typeface="Calibri"/>
                        </a:rPr>
                        <a:t>-48</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Volksrust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1" i="0" u="none" strike="noStrike" dirty="0">
                          <a:solidFill>
                            <a:srgbClr val="000000"/>
                          </a:solidFill>
                          <a:effectLst/>
                          <a:latin typeface="Calibri"/>
                        </a:rPr>
                        <a:t>1,126</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a:rPr>
                        <a:t>715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a:rPr>
                        <a:t>-411</a:t>
                      </a:r>
                      <a:endParaRPr lang="en-US" sz="1400" b="0" i="0" u="none" strike="noStrike" dirty="0">
                        <a:solidFill>
                          <a:srgbClr val="FF0000"/>
                        </a:solidFill>
                        <a:effectLst/>
                        <a:latin typeface="Calibri"/>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err="1" smtClean="0">
                          <a:ln>
                            <a:noFill/>
                          </a:ln>
                          <a:solidFill>
                            <a:schemeClr val="tx1"/>
                          </a:solidFill>
                          <a:effectLst/>
                          <a:latin typeface="Calibri" pitchFamily="34" charset="0"/>
                          <a:cs typeface="Calibri" pitchFamily="34" charset="0"/>
                        </a:rPr>
                        <a:t>Gert</a:t>
                      </a:r>
                      <a:r>
                        <a:rPr kumimoji="0" lang="en-US" sz="1400" b="1" i="0" u="none" strike="noStrike" cap="none" normalizeH="0" baseline="0" dirty="0" smtClean="0">
                          <a:ln>
                            <a:noFill/>
                          </a:ln>
                          <a:solidFill>
                            <a:schemeClr val="tx1"/>
                          </a:solidFill>
                          <a:effectLst/>
                          <a:latin typeface="Calibri" pitchFamily="34" charset="0"/>
                          <a:cs typeface="Calibri" pitchFamily="34" charset="0"/>
                        </a:rPr>
                        <a:t> </a:t>
                      </a:r>
                      <a:r>
                        <a:rPr kumimoji="0" lang="en-US" sz="1400" b="1" i="0" u="none" strike="noStrike" cap="none" normalizeH="0" baseline="0" dirty="0" err="1" smtClean="0">
                          <a:ln>
                            <a:noFill/>
                          </a:ln>
                          <a:solidFill>
                            <a:schemeClr val="tx1"/>
                          </a:solidFill>
                          <a:effectLst/>
                          <a:latin typeface="Calibri" pitchFamily="34" charset="0"/>
                          <a:cs typeface="Calibri" pitchFamily="34" charset="0"/>
                        </a:rPr>
                        <a:t>Sibande</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16,150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16,397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247</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Province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a:solidFill>
                            <a:srgbClr val="000000"/>
                          </a:solidFill>
                          <a:effectLst/>
                          <a:latin typeface="Calibri"/>
                        </a:rPr>
                        <a:t>66,310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a:solidFill>
                            <a:srgbClr val="000000"/>
                          </a:solidFill>
                          <a:effectLst/>
                          <a:latin typeface="Calibri"/>
                        </a:rPr>
                        <a:t>66,842</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a:solidFill>
                            <a:srgbClr val="000000"/>
                          </a:solidFill>
                          <a:effectLst/>
                          <a:latin typeface="Calibri"/>
                        </a:rPr>
                        <a:t>532</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792269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0" y="5702462"/>
            <a:ext cx="9906000" cy="1041400"/>
            <a:chOff x="0" y="5828721"/>
            <a:chExt cx="9144000" cy="1017421"/>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8"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Rectangle 2"/>
          <p:cNvSpPr>
            <a:spLocks noGrp="1" noChangeArrowheads="1"/>
          </p:cNvSpPr>
          <p:nvPr>
            <p:ph type="title"/>
          </p:nvPr>
        </p:nvSpPr>
        <p:spPr>
          <a:xfrm>
            <a:off x="495300" y="76199"/>
            <a:ext cx="8915400" cy="537949"/>
          </a:xfrm>
          <a:solidFill>
            <a:schemeClr val="bg1"/>
          </a:solidFill>
        </p:spPr>
        <p:txBody>
          <a:bodyPr>
            <a:noAutofit/>
          </a:bodyPr>
          <a:lstStyle/>
          <a:p>
            <a:pPr algn="ctr"/>
            <a:r>
              <a:rPr lang="en-US" sz="2000" b="1" dirty="0" smtClean="0">
                <a:latin typeface="Calibri" pitchFamily="34" charset="0"/>
                <a:cs typeface="Calibri" pitchFamily="34" charset="0"/>
              </a:rPr>
              <a:t>BIRTH REGISTRATIONS WITHIN 30 DAYS</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2016/17 </a:t>
            </a:r>
            <a:r>
              <a:rPr lang="en-US" sz="2000" b="1" dirty="0" err="1" smtClean="0">
                <a:latin typeface="Calibri" pitchFamily="34" charset="0"/>
                <a:cs typeface="Calibri" pitchFamily="34" charset="0"/>
              </a:rPr>
              <a:t>vs</a:t>
            </a:r>
            <a:r>
              <a:rPr lang="en-US" sz="2000" b="1" dirty="0" smtClean="0">
                <a:latin typeface="Calibri" pitchFamily="34" charset="0"/>
                <a:cs typeface="Calibri" pitchFamily="34" charset="0"/>
              </a:rPr>
              <a:t> 2017/18 </a:t>
            </a:r>
            <a:r>
              <a:rPr lang="en-US" sz="2000" b="1" dirty="0" err="1" smtClean="0">
                <a:latin typeface="Calibri" pitchFamily="34" charset="0"/>
                <a:cs typeface="Calibri" pitchFamily="34" charset="0"/>
              </a:rPr>
              <a:t>vs</a:t>
            </a:r>
            <a:r>
              <a:rPr lang="en-US" sz="2000" b="1" dirty="0" smtClean="0">
                <a:latin typeface="Calibri" pitchFamily="34" charset="0"/>
                <a:cs typeface="Calibri" pitchFamily="34" charset="0"/>
              </a:rPr>
              <a:t> 2018/19</a:t>
            </a:r>
          </a:p>
        </p:txBody>
      </p:sp>
      <p:graphicFrame>
        <p:nvGraphicFramePr>
          <p:cNvPr id="9" name="Chart 8"/>
          <p:cNvGraphicFramePr>
            <a:graphicFrameLocks/>
          </p:cNvGraphicFramePr>
          <p:nvPr>
            <p:extLst>
              <p:ext uri="{D42A27DB-BD31-4B8C-83A1-F6EECF244321}">
                <p14:modId xmlns:p14="http://schemas.microsoft.com/office/powerpoint/2010/main" xmlns="" val="3349139819"/>
              </p:ext>
            </p:extLst>
          </p:nvPr>
        </p:nvGraphicFramePr>
        <p:xfrm>
          <a:off x="1009933" y="1037229"/>
          <a:ext cx="7983941" cy="4148919"/>
        </p:xfrm>
        <a:graphic>
          <a:graphicData uri="http://schemas.openxmlformats.org/drawingml/2006/chart">
            <c:chart xmlns:c="http://schemas.openxmlformats.org/drawingml/2006/chart" xmlns:r="http://schemas.openxmlformats.org/officeDocument/2006/relationships" r:id="rId4"/>
          </a:graphicData>
        </a:graphic>
      </p:graphicFrame>
      <p:sp>
        <p:nvSpPr>
          <p:cNvPr id="13" name="Down Arrow 12"/>
          <p:cNvSpPr/>
          <p:nvPr/>
        </p:nvSpPr>
        <p:spPr bwMode="auto">
          <a:xfrm rot="13874902">
            <a:off x="3985683" y="2365095"/>
            <a:ext cx="479782" cy="1445422"/>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72000" tIns="72000" rIns="72000" bIns="720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 name="Down Arrow 13"/>
          <p:cNvSpPr/>
          <p:nvPr/>
        </p:nvSpPr>
        <p:spPr bwMode="auto">
          <a:xfrm rot="13874902">
            <a:off x="6296249" y="1427367"/>
            <a:ext cx="479782" cy="1445422"/>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72000" tIns="72000" rIns="72000" bIns="720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 name="Slide Number Placeholder 2"/>
          <p:cNvSpPr>
            <a:spLocks noGrp="1"/>
          </p:cNvSpPr>
          <p:nvPr>
            <p:ph type="sldNum" sz="quarter" idx="12"/>
          </p:nvPr>
        </p:nvSpPr>
        <p:spPr/>
        <p:txBody>
          <a:bodyPr/>
          <a:lstStyle/>
          <a:p>
            <a:fld id="{2538E8B7-8BD9-9F48-9FB6-4E0DFEDB8449}"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1958560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68434"/>
            <a:ext cx="8915400" cy="341182"/>
          </a:xfrm>
        </p:spPr>
        <p:txBody>
          <a:bodyPr>
            <a:noAutofit/>
          </a:bodyPr>
          <a:lstStyle/>
          <a:p>
            <a:r>
              <a:rPr lang="en-US" sz="3600" b="1" dirty="0" smtClean="0">
                <a:solidFill>
                  <a:prstClr val="black"/>
                </a:solidFill>
                <a:latin typeface="Calibri" pitchFamily="34" charset="0"/>
                <a:cs typeface="Calibri" pitchFamily="34" charset="0"/>
              </a:rPr>
              <a:t>CONTENT</a:t>
            </a:r>
            <a:endParaRPr lang="en-US" sz="3600" b="1" dirty="0">
              <a:latin typeface="Calibri" pitchFamily="34" charset="0"/>
              <a:cs typeface="Calibri" pitchFamily="34" charset="0"/>
            </a:endParaRPr>
          </a:p>
        </p:txBody>
      </p:sp>
      <p:sp>
        <p:nvSpPr>
          <p:cNvPr id="5" name="Content Placeholder 2"/>
          <p:cNvSpPr>
            <a:spLocks noGrp="1"/>
          </p:cNvSpPr>
          <p:nvPr>
            <p:ph idx="1"/>
          </p:nvPr>
        </p:nvSpPr>
        <p:spPr>
          <a:xfrm>
            <a:off x="247650" y="609616"/>
            <a:ext cx="9493250" cy="5352661"/>
          </a:xfrm>
        </p:spPr>
        <p:txBody>
          <a:bodyPr>
            <a:normAutofit/>
          </a:bodyPr>
          <a:lstStyle/>
          <a:p>
            <a:pPr marL="285750" indent="-285750" fontAlgn="b">
              <a:lnSpc>
                <a:spcPct val="250000"/>
              </a:lnSpc>
              <a:buClr>
                <a:schemeClr val="accent6">
                  <a:lumMod val="75000"/>
                </a:schemeClr>
              </a:buClr>
              <a:buFont typeface="Wingdings" panose="05000000000000000000" pitchFamily="2" charset="2"/>
              <a:buChar char="q"/>
            </a:pPr>
            <a:r>
              <a:rPr lang="en-US" sz="1600" dirty="0">
                <a:latin typeface="Calibri" pitchFamily="34" charset="0"/>
                <a:cs typeface="Calibri" pitchFamily="34" charset="0"/>
              </a:rPr>
              <a:t>Provincial Overview</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Calibri" pitchFamily="34" charset="0"/>
                <a:cs typeface="Calibri" pitchFamily="34" charset="0"/>
              </a:rPr>
              <a:t>Civic Services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Calibri" pitchFamily="34" charset="0"/>
                <a:cs typeface="Calibri" pitchFamily="34" charset="0"/>
              </a:rPr>
              <a:t>Immigration </a:t>
            </a:r>
            <a:r>
              <a:rPr lang="en-US" sz="1600" dirty="0" smtClean="0">
                <a:latin typeface="Calibri" pitchFamily="34" charset="0"/>
                <a:cs typeface="Calibri" pitchFamily="34" charset="0"/>
              </a:rPr>
              <a:t>Affairs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Calibri" pitchFamily="34" charset="0"/>
                <a:cs typeface="Calibri" pitchFamily="34" charset="0"/>
              </a:rPr>
              <a:t>Human Resource Management </a:t>
            </a:r>
          </a:p>
          <a:p>
            <a:pPr marL="285750" indent="-285750" fontAlgn="b">
              <a:lnSpc>
                <a:spcPct val="250000"/>
              </a:lnSpc>
              <a:buClr>
                <a:schemeClr val="accent6">
                  <a:lumMod val="75000"/>
                </a:schemeClr>
              </a:buClr>
              <a:buFont typeface="Wingdings" panose="05000000000000000000" pitchFamily="2" charset="2"/>
              <a:buChar char="q"/>
            </a:pPr>
            <a:r>
              <a:rPr lang="en-US" sz="1600" dirty="0" smtClean="0">
                <a:latin typeface="Calibri" pitchFamily="34" charset="0"/>
                <a:cs typeface="Calibri" pitchFamily="34" charset="0"/>
              </a:rPr>
              <a:t>Finance </a:t>
            </a:r>
            <a:r>
              <a:rPr lang="en-US" sz="1600" dirty="0">
                <a:latin typeface="Calibri" pitchFamily="34" charset="0"/>
                <a:cs typeface="Calibri" pitchFamily="34" charset="0"/>
              </a:rPr>
              <a:t>and Supply Chain Matters</a:t>
            </a:r>
          </a:p>
          <a:p>
            <a:pPr marL="285750" indent="-285750" fontAlgn="b">
              <a:lnSpc>
                <a:spcPct val="250000"/>
              </a:lnSpc>
              <a:buClr>
                <a:schemeClr val="accent6">
                  <a:lumMod val="75000"/>
                </a:schemeClr>
              </a:buClr>
              <a:buFont typeface="Wingdings" panose="05000000000000000000" pitchFamily="2" charset="2"/>
              <a:buChar char="q"/>
            </a:pPr>
            <a:r>
              <a:rPr lang="en-US" sz="1600" dirty="0" smtClean="0">
                <a:latin typeface="Calibri" pitchFamily="34" charset="0"/>
                <a:cs typeface="Calibri" pitchFamily="34" charset="0"/>
              </a:rPr>
              <a:t>Counter </a:t>
            </a:r>
            <a:r>
              <a:rPr lang="en-US" sz="1600" dirty="0">
                <a:latin typeface="Calibri" pitchFamily="34" charset="0"/>
                <a:cs typeface="Calibri" pitchFamily="34" charset="0"/>
              </a:rPr>
              <a:t>Corruption and Security Services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Calibri" pitchFamily="34" charset="0"/>
                <a:cs typeface="Calibri" pitchFamily="34" charset="0"/>
              </a:rPr>
              <a:t>Achievements and Challenges</a:t>
            </a:r>
            <a:endParaRPr lang="en-ZA" sz="16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2538E8B7-8BD9-9F48-9FB6-4E0DFEDB8449}"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1087720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NOTES: BIRTH REGISTRATION WITHIN 30 DAYS</a:t>
            </a:r>
          </a:p>
        </p:txBody>
      </p:sp>
      <p:sp>
        <p:nvSpPr>
          <p:cNvPr id="3" name="TextBox 2"/>
          <p:cNvSpPr txBox="1"/>
          <p:nvPr/>
        </p:nvSpPr>
        <p:spPr>
          <a:xfrm>
            <a:off x="495300" y="568983"/>
            <a:ext cx="8915400" cy="5262979"/>
          </a:xfrm>
          <a:prstGeom prst="rect">
            <a:avLst/>
          </a:prstGeom>
          <a:noFill/>
          <a:ln>
            <a:solidFill>
              <a:schemeClr val="tx1"/>
            </a:solidFill>
          </a:ln>
        </p:spPr>
        <p:txBody>
          <a:bodyPr wrap="square" rtlCol="0">
            <a:spAutoFit/>
          </a:bodyPr>
          <a:lstStyle/>
          <a:p>
            <a:pPr algn="just"/>
            <a:r>
              <a:rPr lang="en-US" sz="1400" b="1" dirty="0" err="1" smtClean="0">
                <a:latin typeface="Calibri" pitchFamily="34" charset="0"/>
                <a:cs typeface="Calibri" pitchFamily="34" charset="0"/>
              </a:rPr>
              <a:t>Mashishing</a:t>
            </a:r>
            <a:r>
              <a:rPr lang="en-US" sz="1400" b="1" dirty="0" smtClean="0">
                <a:latin typeface="Calibri" pitchFamily="34" charset="0"/>
                <a:cs typeface="Calibri" pitchFamily="34" charset="0"/>
              </a:rPr>
              <a:t> Office</a:t>
            </a:r>
            <a:r>
              <a:rPr lang="en-US" sz="1400" dirty="0" smtClean="0">
                <a:latin typeface="Calibri" pitchFamily="34" charset="0"/>
                <a:cs typeface="Calibri" pitchFamily="34" charset="0"/>
              </a:rPr>
              <a:t>:</a:t>
            </a:r>
          </a:p>
          <a:p>
            <a:pPr marL="742950" lvl="1" indent="-285750" algn="just">
              <a:buFont typeface="Arial" pitchFamily="34" charset="0"/>
              <a:buChar char="•"/>
            </a:pPr>
            <a:r>
              <a:rPr lang="en-US" sz="1400" dirty="0" smtClean="0">
                <a:latin typeface="Calibri" pitchFamily="34" charset="0"/>
                <a:cs typeface="Calibri" pitchFamily="34" charset="0"/>
              </a:rPr>
              <a:t>Office closed by the Department of Labour due to structural challenges since April 2018. </a:t>
            </a:r>
          </a:p>
          <a:p>
            <a:pPr marL="742950" lvl="1" indent="-285750" algn="just">
              <a:buFont typeface="Arial" pitchFamily="34" charset="0"/>
              <a:buChar char="•"/>
            </a:pPr>
            <a:r>
              <a:rPr lang="en-US" sz="1400" dirty="0" smtClean="0">
                <a:latin typeface="Calibri" pitchFamily="34" charset="0"/>
                <a:cs typeface="Calibri" pitchFamily="34" charset="0"/>
              </a:rPr>
              <a:t>The Office operated from a Mobile Office and later from a Park Home while the office was repaired. They moved back into the office on 1 July 2019. There was however still a challenge with connectivity. Office was fully operational on 8 July 2019 </a:t>
            </a:r>
          </a:p>
          <a:p>
            <a:pPr algn="just"/>
            <a:r>
              <a:rPr lang="en-US" sz="1400" b="1" dirty="0" smtClean="0">
                <a:latin typeface="Calibri" pitchFamily="34" charset="0"/>
                <a:cs typeface="Calibri" pitchFamily="34" charset="0"/>
              </a:rPr>
              <a:t>Nkomazi Office:</a:t>
            </a:r>
          </a:p>
          <a:p>
            <a:pPr marL="742950" lvl="1" indent="-285750" algn="just">
              <a:buFont typeface="Arial" pitchFamily="34" charset="0"/>
              <a:buChar char="•"/>
            </a:pPr>
            <a:r>
              <a:rPr lang="en-US" sz="1400" dirty="0" smtClean="0">
                <a:latin typeface="Calibri" pitchFamily="34" charset="0"/>
                <a:cs typeface="Calibri" pitchFamily="34" charset="0"/>
              </a:rPr>
              <a:t>The office was off-line from 22 March 2018 due to cable theft. There was also a problem with the data line in the office that needed to be fixed by SITA. They operated from a Mobile Office until 23 May 2019.</a:t>
            </a:r>
          </a:p>
          <a:p>
            <a:pPr algn="just"/>
            <a:r>
              <a:rPr lang="en-US" sz="1400" b="1" dirty="0" smtClean="0">
                <a:latin typeface="Calibri" pitchFamily="34" charset="0"/>
                <a:cs typeface="Calibri" pitchFamily="34" charset="0"/>
              </a:rPr>
              <a:t>Middelburg Office:</a:t>
            </a:r>
          </a:p>
          <a:p>
            <a:pPr marL="742950" lvl="1" indent="-285750" algn="just">
              <a:buFont typeface="Arial" pitchFamily="34" charset="0"/>
              <a:buChar char="•"/>
            </a:pPr>
            <a:r>
              <a:rPr lang="en-US" sz="1400" dirty="0" smtClean="0">
                <a:latin typeface="Calibri" pitchFamily="34" charset="0"/>
                <a:cs typeface="Calibri" pitchFamily="34" charset="0"/>
              </a:rPr>
              <a:t>The server crashed on 14 May 2018. The server was replaced, but the office was only functional from 25 June 2018.</a:t>
            </a:r>
          </a:p>
          <a:p>
            <a:pPr algn="just"/>
            <a:r>
              <a:rPr lang="en-US" sz="1400" b="1" dirty="0" err="1" smtClean="0">
                <a:latin typeface="Calibri" pitchFamily="34" charset="0"/>
                <a:cs typeface="Calibri" pitchFamily="34" charset="0"/>
              </a:rPr>
              <a:t>Kwa</a:t>
            </a:r>
            <a:r>
              <a:rPr lang="en-US" sz="1400" b="1" dirty="0" smtClean="0">
                <a:latin typeface="Calibri" pitchFamily="34" charset="0"/>
                <a:cs typeface="Calibri" pitchFamily="34" charset="0"/>
              </a:rPr>
              <a:t>-Mhlanga Office:</a:t>
            </a:r>
          </a:p>
          <a:p>
            <a:pPr marL="742950" lvl="1" indent="-285750" algn="just">
              <a:buFont typeface="Arial" pitchFamily="34" charset="0"/>
              <a:buChar char="•"/>
            </a:pPr>
            <a:r>
              <a:rPr lang="en-US" sz="1400" dirty="0" smtClean="0">
                <a:latin typeface="Calibri" pitchFamily="34" charset="0"/>
                <a:cs typeface="Calibri" pitchFamily="34" charset="0"/>
              </a:rPr>
              <a:t>Office </a:t>
            </a:r>
            <a:r>
              <a:rPr lang="en-US" sz="1400" dirty="0">
                <a:latin typeface="Calibri" pitchFamily="34" charset="0"/>
                <a:cs typeface="Calibri" pitchFamily="34" charset="0"/>
              </a:rPr>
              <a:t> </a:t>
            </a:r>
            <a:r>
              <a:rPr lang="en-US" sz="1400" dirty="0" smtClean="0">
                <a:latin typeface="Calibri" pitchFamily="34" charset="0"/>
                <a:cs typeface="Calibri" pitchFamily="34" charset="0"/>
              </a:rPr>
              <a:t>off-line from 8 November 2018 until 31 December 2018 due to cable theft.</a:t>
            </a:r>
          </a:p>
          <a:p>
            <a:pPr marL="742950" lvl="1" indent="-285750" algn="just">
              <a:buFont typeface="Arial" pitchFamily="34" charset="0"/>
              <a:buChar char="•"/>
            </a:pPr>
            <a:endParaRPr lang="en-US" sz="1400" dirty="0">
              <a:latin typeface="Calibri" pitchFamily="34" charset="0"/>
              <a:cs typeface="Calibri" pitchFamily="34" charset="0"/>
            </a:endParaRPr>
          </a:p>
          <a:p>
            <a:pPr lvl="1" algn="just"/>
            <a:endParaRPr lang="en-US" sz="1400" dirty="0" smtClean="0">
              <a:latin typeface="Calibri" pitchFamily="34" charset="0"/>
              <a:cs typeface="Calibri" pitchFamily="34" charset="0"/>
            </a:endParaRPr>
          </a:p>
          <a:p>
            <a:pPr algn="just"/>
            <a:r>
              <a:rPr lang="en-US" sz="1400" b="1" dirty="0" err="1" smtClean="0">
                <a:latin typeface="Calibri" pitchFamily="34" charset="0"/>
                <a:cs typeface="Calibri" pitchFamily="34" charset="0"/>
              </a:rPr>
              <a:t>Volksrust</a:t>
            </a:r>
            <a:r>
              <a:rPr lang="en-US" sz="1400" b="1" dirty="0" smtClean="0">
                <a:latin typeface="Calibri" pitchFamily="34" charset="0"/>
                <a:cs typeface="Calibri" pitchFamily="34" charset="0"/>
              </a:rPr>
              <a:t> Office: </a:t>
            </a:r>
          </a:p>
          <a:p>
            <a:pPr marL="742950" lvl="1" indent="-285750" algn="just">
              <a:buFont typeface="Arial" pitchFamily="34" charset="0"/>
              <a:buChar char="•"/>
            </a:pPr>
            <a:r>
              <a:rPr lang="en-US" sz="1400" dirty="0" smtClean="0">
                <a:latin typeface="Calibri" pitchFamily="34" charset="0"/>
                <a:cs typeface="Calibri" pitchFamily="34" charset="0"/>
              </a:rPr>
              <a:t>The user ID for birth registration was only allocated to this office in September 2018. (</a:t>
            </a:r>
            <a:r>
              <a:rPr lang="en-US" sz="1400" dirty="0" err="1" smtClean="0">
                <a:latin typeface="Calibri" pitchFamily="34" charset="0"/>
                <a:cs typeface="Calibri" pitchFamily="34" charset="0"/>
              </a:rPr>
              <a:t>Volkrust</a:t>
            </a:r>
            <a:r>
              <a:rPr lang="en-US" sz="1400" dirty="0" smtClean="0">
                <a:latin typeface="Calibri" pitchFamily="34" charset="0"/>
                <a:cs typeface="Calibri" pitchFamily="34" charset="0"/>
              </a:rPr>
              <a:t> was under the jurisdiction of Piet Retief Office previously and the births registered at  </a:t>
            </a:r>
            <a:r>
              <a:rPr lang="en-US" sz="1400" dirty="0" err="1" smtClean="0">
                <a:latin typeface="Calibri" pitchFamily="34" charset="0"/>
                <a:cs typeface="Calibri" pitchFamily="34" charset="0"/>
              </a:rPr>
              <a:t>Volksrust</a:t>
            </a:r>
            <a:r>
              <a:rPr lang="en-US" sz="1400" dirty="0" smtClean="0">
                <a:latin typeface="Calibri" pitchFamily="34" charset="0"/>
                <a:cs typeface="Calibri" pitchFamily="34" charset="0"/>
              </a:rPr>
              <a:t> were registered with the user ID of Piet Retief). It therefore did not reflect on the system statistics for </a:t>
            </a:r>
            <a:r>
              <a:rPr lang="en-US" sz="1400" dirty="0" err="1" smtClean="0">
                <a:latin typeface="Calibri" pitchFamily="34" charset="0"/>
                <a:cs typeface="Calibri" pitchFamily="34" charset="0"/>
              </a:rPr>
              <a:t>Volksrust</a:t>
            </a:r>
            <a:r>
              <a:rPr lang="en-US" sz="1400" dirty="0" smtClean="0">
                <a:latin typeface="Calibri" pitchFamily="34" charset="0"/>
                <a:cs typeface="Calibri" pitchFamily="34" charset="0"/>
              </a:rPr>
              <a:t>.</a:t>
            </a:r>
          </a:p>
          <a:p>
            <a:pPr algn="just"/>
            <a:endParaRPr lang="en-US" sz="1400" dirty="0">
              <a:latin typeface="Calibri" pitchFamily="34" charset="0"/>
              <a:cs typeface="Calibri" pitchFamily="34" charset="0"/>
            </a:endParaRPr>
          </a:p>
          <a:p>
            <a:pPr algn="just"/>
            <a:r>
              <a:rPr lang="en-US" sz="1400" b="1" dirty="0" err="1">
                <a:latin typeface="Calibri" pitchFamily="34" charset="0"/>
                <a:cs typeface="Calibri" pitchFamily="34" charset="0"/>
              </a:rPr>
              <a:t>Sabie</a:t>
            </a:r>
            <a:r>
              <a:rPr lang="en-US" sz="1400" b="1" dirty="0">
                <a:latin typeface="Calibri" pitchFamily="34" charset="0"/>
                <a:cs typeface="Calibri" pitchFamily="34" charset="0"/>
              </a:rPr>
              <a:t> Hospital:</a:t>
            </a:r>
          </a:p>
          <a:p>
            <a:pPr marL="742950" lvl="1" indent="-285750" algn="just">
              <a:buFont typeface="Arial" pitchFamily="34" charset="0"/>
              <a:buChar char="•"/>
            </a:pPr>
            <a:r>
              <a:rPr lang="en-US" sz="1400" dirty="0">
                <a:latin typeface="Calibri" pitchFamily="34" charset="0"/>
                <a:cs typeface="Calibri" pitchFamily="34" charset="0"/>
              </a:rPr>
              <a:t>No target was allocated to this facility as it was not connecting. Connectivity was restored in August 2018 with a 3-G card. </a:t>
            </a:r>
          </a:p>
          <a:p>
            <a:endParaRPr lang="en-US" sz="1400" dirty="0" smtClean="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3669459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HEALTH FACILITIES </a:t>
            </a:r>
          </a:p>
        </p:txBody>
      </p:sp>
      <p:graphicFrame>
        <p:nvGraphicFramePr>
          <p:cNvPr id="3" name="Table 2"/>
          <p:cNvGraphicFramePr>
            <a:graphicFrameLocks noGrp="1"/>
          </p:cNvGraphicFramePr>
          <p:nvPr>
            <p:extLst>
              <p:ext uri="{D42A27DB-BD31-4B8C-83A1-F6EECF244321}">
                <p14:modId xmlns:p14="http://schemas.microsoft.com/office/powerpoint/2010/main" xmlns="" val="2954104522"/>
              </p:ext>
            </p:extLst>
          </p:nvPr>
        </p:nvGraphicFramePr>
        <p:xfrm>
          <a:off x="199625" y="381000"/>
          <a:ext cx="9536321" cy="5613846"/>
        </p:xfrm>
        <a:graphic>
          <a:graphicData uri="http://schemas.openxmlformats.org/drawingml/2006/table">
            <a:tbl>
              <a:tblPr firstRow="1" bandRow="1"/>
              <a:tblGrid>
                <a:gridCol w="1328924">
                  <a:extLst>
                    <a:ext uri="{9D8B030D-6E8A-4147-A177-3AD203B41FA5}">
                      <a16:colId xmlns:a16="http://schemas.microsoft.com/office/drawing/2014/main" xmlns="" val="20000"/>
                    </a:ext>
                  </a:extLst>
                </a:gridCol>
                <a:gridCol w="1173708">
                  <a:extLst>
                    <a:ext uri="{9D8B030D-6E8A-4147-A177-3AD203B41FA5}">
                      <a16:colId xmlns:a16="http://schemas.microsoft.com/office/drawing/2014/main" xmlns="" val="20001"/>
                    </a:ext>
                  </a:extLst>
                </a:gridCol>
                <a:gridCol w="1405719">
                  <a:extLst>
                    <a:ext uri="{9D8B030D-6E8A-4147-A177-3AD203B41FA5}">
                      <a16:colId xmlns:a16="http://schemas.microsoft.com/office/drawing/2014/main" xmlns="" val="20002"/>
                    </a:ext>
                  </a:extLst>
                </a:gridCol>
                <a:gridCol w="5627970">
                  <a:extLst>
                    <a:ext uri="{9D8B030D-6E8A-4147-A177-3AD203B41FA5}">
                      <a16:colId xmlns:a16="http://schemas.microsoft.com/office/drawing/2014/main" xmlns="" val="20003"/>
                    </a:ext>
                  </a:extLst>
                </a:gridCol>
              </a:tblGrid>
              <a:tr h="251504">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District Municipality</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Hospital </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Personnel</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 Connectivity / Comments</a:t>
                      </a:r>
                    </a:p>
                  </a:txBody>
                  <a:tcPr marL="99057" marR="99057" marT="45719" marB="45719"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dirty="0" smtClean="0">
                          <a:latin typeface="Calibri" pitchFamily="34" charset="0"/>
                          <a:cs typeface="Calibri" pitchFamily="34" charset="0"/>
                        </a:rPr>
                        <a:t>Ehlanzeni</a:t>
                      </a: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Rob Ferreira</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1</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(hospital network).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chemeClr val="tx1"/>
                          </a:solidFill>
                          <a:effectLst/>
                          <a:latin typeface="Calibri" pitchFamily="34" charset="0"/>
                          <a:cs typeface="Calibri" pitchFamily="34" charset="0"/>
                        </a:rPr>
                        <a:t>Medi</a:t>
                      </a:r>
                      <a:r>
                        <a:rPr lang="en-US" sz="1400" b="0" i="0" u="none" strike="noStrike" dirty="0">
                          <a:solidFill>
                            <a:schemeClr val="tx1"/>
                          </a:solidFill>
                          <a:effectLst/>
                          <a:latin typeface="Calibri" pitchFamily="34" charset="0"/>
                          <a:cs typeface="Calibri" pitchFamily="34" charset="0"/>
                        </a:rPr>
                        <a:t> Clinic</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(ADSL connection)</a:t>
                      </a:r>
                      <a:endParaRPr lang="en-US" sz="1300" dirty="0">
                        <a:effectLst/>
                        <a:latin typeface="Calibri" pitchFamily="34" charset="0"/>
                        <a:ea typeface="Calibri"/>
                        <a:cs typeface="Calibri" pitchFamily="34" charset="0"/>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Barberton</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Not connecting (</a:t>
                      </a:r>
                      <a:r>
                        <a:rPr lang="en-US" sz="1300" dirty="0">
                          <a:solidFill>
                            <a:srgbClr val="000000"/>
                          </a:solidFill>
                          <a:effectLst/>
                          <a:latin typeface="Calibri" pitchFamily="34" charset="0"/>
                          <a:ea typeface="Times New Roman"/>
                          <a:cs typeface="Calibri" pitchFamily="34" charset="0"/>
                        </a:rPr>
                        <a:t>ADSL not compatible to VNPC</a:t>
                      </a:r>
                      <a:r>
                        <a:rPr lang="en-US" sz="1300" dirty="0">
                          <a:solidFill>
                            <a:srgbClr val="000000"/>
                          </a:solidFill>
                          <a:effectLst/>
                          <a:latin typeface="Calibri" pitchFamily="34" charset="0"/>
                          <a:ea typeface="Calibri"/>
                          <a:cs typeface="Calibri" pitchFamily="34" charset="0"/>
                        </a:rPr>
                        <a:t>). Applications are collected</a:t>
                      </a:r>
                      <a:endParaRPr lang="en-US" sz="1300" dirty="0">
                        <a:effectLst/>
                        <a:latin typeface="Calibri" pitchFamily="34" charset="0"/>
                        <a:ea typeface="Calibri"/>
                        <a:cs typeface="Calibri" pitchFamily="34" charset="0"/>
                      </a:endParaRPr>
                    </a:p>
                    <a:p>
                      <a:pPr marL="91440" marR="0" algn="just">
                        <a:lnSpc>
                          <a:spcPct val="115000"/>
                        </a:lnSpc>
                        <a:spcBef>
                          <a:spcPts val="0"/>
                        </a:spcBef>
                        <a:spcAft>
                          <a:spcPts val="0"/>
                        </a:spcAft>
                      </a:pPr>
                      <a:r>
                        <a:rPr lang="en-US" sz="1300" dirty="0">
                          <a:solidFill>
                            <a:srgbClr val="000000"/>
                          </a:solidFill>
                          <a:effectLst/>
                          <a:latin typeface="Calibri" pitchFamily="34" charset="0"/>
                          <a:ea typeface="Calibri"/>
                          <a:cs typeface="Calibri" pitchFamily="34" charset="0"/>
                        </a:rPr>
                        <a:t>Capacity constrains at the office.</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Matikwane</a:t>
                      </a:r>
                      <a:r>
                        <a:rPr lang="en-US" sz="1400" b="0" i="0" u="none" strike="noStrike" dirty="0">
                          <a:solidFill>
                            <a:srgbClr val="000000"/>
                          </a:solidFill>
                          <a:effectLst/>
                          <a:latin typeface="Calibri" pitchFamily="34" charset="0"/>
                          <a:cs typeface="Calibri" pitchFamily="34" charset="0"/>
                        </a:rPr>
                        <a:t> </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smtClean="0">
                          <a:solidFill>
                            <a:srgbClr val="000000"/>
                          </a:solidFill>
                          <a:effectLst/>
                          <a:latin typeface="Calibri" pitchFamily="34" charset="0"/>
                          <a:ea typeface="Times New Roman"/>
                          <a:cs typeface="Calibri" pitchFamily="34" charset="0"/>
                        </a:rPr>
                        <a:t>Not connecting. Challenge with TELKOM. Call has been logged.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Lydenburg</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1</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ZA" sz="1300" kern="1200" dirty="0" smtClean="0">
                          <a:solidFill>
                            <a:schemeClr val="tx1"/>
                          </a:solidFill>
                          <a:effectLst/>
                          <a:latin typeface="Calibri" pitchFamily="34" charset="0"/>
                          <a:ea typeface="+mn-ea"/>
                          <a:cs typeface="Calibri" pitchFamily="34" charset="0"/>
                        </a:rPr>
                        <a:t>Connecting (ADSL)</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Matibidi</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ZA" sz="1300" kern="1200" dirty="0" smtClean="0">
                          <a:solidFill>
                            <a:schemeClr val="tx1"/>
                          </a:solidFill>
                          <a:effectLst/>
                          <a:latin typeface="Calibri" pitchFamily="34" charset="0"/>
                          <a:ea typeface="+mn-ea"/>
                          <a:cs typeface="Calibri" pitchFamily="34" charset="0"/>
                        </a:rPr>
                        <a:t>Connecting (hospital network)</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Sabie</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ZA" sz="1300" kern="1200" dirty="0" smtClean="0">
                          <a:solidFill>
                            <a:schemeClr val="tx1"/>
                          </a:solidFill>
                          <a:effectLst/>
                          <a:latin typeface="Calibri" pitchFamily="34" charset="0"/>
                          <a:ea typeface="+mn-ea"/>
                          <a:cs typeface="Calibri" pitchFamily="34" charset="0"/>
                        </a:rPr>
                        <a:t>Connecting(3-G)</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Mapulaneng</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Was connecting via hospital network Challenge: network very slow and “times out” before a registration is finalised. The 3-G was not compatible.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Tintswalo</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US" sz="1300" b="0" i="0" u="none" strike="noStrike" dirty="0" smtClean="0">
                          <a:solidFill>
                            <a:srgbClr val="000000"/>
                          </a:solidFill>
                          <a:effectLst/>
                          <a:latin typeface="Calibri" pitchFamily="34" charset="0"/>
                          <a:cs typeface="Calibri" pitchFamily="34" charset="0"/>
                        </a:rPr>
                        <a:t>Connecting (ADSL)</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Tonga</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just">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Not connecting. DHA was moved to an office without network. </a:t>
                      </a:r>
                      <a:r>
                        <a:rPr lang="en-ZA" sz="1300" dirty="0" smtClean="0">
                          <a:solidFill>
                            <a:srgbClr val="000000"/>
                          </a:solidFill>
                          <a:effectLst/>
                          <a:latin typeface="Calibri" pitchFamily="34" charset="0"/>
                          <a:ea typeface="Times New Roman"/>
                          <a:cs typeface="Calibri" pitchFamily="34" charset="0"/>
                        </a:rPr>
                        <a:t>The </a:t>
                      </a:r>
                      <a:r>
                        <a:rPr lang="en-ZA" sz="1300" dirty="0">
                          <a:solidFill>
                            <a:srgbClr val="000000"/>
                          </a:solidFill>
                          <a:effectLst/>
                          <a:latin typeface="Calibri" pitchFamily="34" charset="0"/>
                          <a:ea typeface="Times New Roman"/>
                          <a:cs typeface="Calibri" pitchFamily="34" charset="0"/>
                        </a:rPr>
                        <a:t>3-G </a:t>
                      </a:r>
                      <a:r>
                        <a:rPr lang="en-ZA" sz="1300" dirty="0" smtClean="0">
                          <a:solidFill>
                            <a:srgbClr val="000000"/>
                          </a:solidFill>
                          <a:effectLst/>
                          <a:latin typeface="Calibri" pitchFamily="34" charset="0"/>
                          <a:ea typeface="Times New Roman"/>
                          <a:cs typeface="Calibri" pitchFamily="34" charset="0"/>
                        </a:rPr>
                        <a:t>was </a:t>
                      </a:r>
                      <a:r>
                        <a:rPr lang="en-ZA" sz="1300" dirty="0">
                          <a:solidFill>
                            <a:srgbClr val="000000"/>
                          </a:solidFill>
                          <a:effectLst/>
                          <a:latin typeface="Calibri" pitchFamily="34" charset="0"/>
                          <a:ea typeface="Times New Roman"/>
                          <a:cs typeface="Calibri" pitchFamily="34" charset="0"/>
                        </a:rPr>
                        <a:t>not compatible.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smtClean="0">
                          <a:solidFill>
                            <a:srgbClr val="000000"/>
                          </a:solidFill>
                          <a:effectLst/>
                          <a:latin typeface="Calibri" pitchFamily="34" charset="0"/>
                          <a:cs typeface="Calibri" pitchFamily="34" charset="0"/>
                        </a:rPr>
                        <a:t>Shongwe</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Not connecting. The Vodacom 3-G does not work in the area.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Themba</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US" sz="1300" b="0" i="0" u="none" strike="noStrike" dirty="0" smtClean="0">
                          <a:solidFill>
                            <a:srgbClr val="000000"/>
                          </a:solidFill>
                          <a:effectLst/>
                          <a:latin typeface="Calibri" pitchFamily="34" charset="0"/>
                          <a:cs typeface="Calibri" pitchFamily="34" charset="0"/>
                        </a:rPr>
                        <a:t>Connecting (hospital network)</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b="1" dirty="0" smtClean="0">
                          <a:latin typeface="Calibri" pitchFamily="34" charset="0"/>
                          <a:cs typeface="Calibri" pitchFamily="34" charset="0"/>
                        </a:rPr>
                        <a:t>Sub Total</a:t>
                      </a:r>
                      <a:endParaRPr lang="en-US" sz="1400" b="1"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Calibri" pitchFamily="34" charset="0"/>
                          <a:cs typeface="Calibri" pitchFamily="34" charset="0"/>
                        </a:rPr>
                        <a:t>12</a:t>
                      </a:r>
                      <a:endParaRPr lang="en-US" sz="1400" b="1"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Calibri" pitchFamily="34" charset="0"/>
                          <a:cs typeface="Calibri" pitchFamily="34" charset="0"/>
                        </a:rPr>
                        <a:t>2</a:t>
                      </a:r>
                      <a:endParaRPr lang="en-US" sz="1400" b="1"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6 Functional</a:t>
                      </a:r>
                      <a:r>
                        <a:rPr lang="en-US" sz="1400" b="1" i="0" u="none" strike="noStrike" baseline="0" dirty="0" smtClean="0">
                          <a:solidFill>
                            <a:srgbClr val="000000"/>
                          </a:solidFill>
                          <a:effectLst/>
                          <a:latin typeface="Calibri" pitchFamily="34" charset="0"/>
                          <a:cs typeface="Calibri" pitchFamily="34" charset="0"/>
                        </a:rPr>
                        <a:t> / 6 applications collected</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149450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a:latin typeface="Calibri" pitchFamily="34" charset="0"/>
                <a:cs typeface="Calibri" pitchFamily="34" charset="0"/>
              </a:rPr>
              <a:t>HEALTH FACILITIES </a:t>
            </a:r>
            <a:endParaRPr lang="en-US" sz="2000" b="1"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60431890"/>
              </p:ext>
            </p:extLst>
          </p:nvPr>
        </p:nvGraphicFramePr>
        <p:xfrm>
          <a:off x="147909" y="503239"/>
          <a:ext cx="9551101" cy="4201074"/>
        </p:xfrm>
        <a:graphic>
          <a:graphicData uri="http://schemas.openxmlformats.org/drawingml/2006/table">
            <a:tbl>
              <a:tblPr firstRow="1" bandRow="1"/>
              <a:tblGrid>
                <a:gridCol w="1326049">
                  <a:extLst>
                    <a:ext uri="{9D8B030D-6E8A-4147-A177-3AD203B41FA5}">
                      <a16:colId xmlns:a16="http://schemas.microsoft.com/office/drawing/2014/main" xmlns="" val="20000"/>
                    </a:ext>
                  </a:extLst>
                </a:gridCol>
                <a:gridCol w="1392072">
                  <a:extLst>
                    <a:ext uri="{9D8B030D-6E8A-4147-A177-3AD203B41FA5}">
                      <a16:colId xmlns:a16="http://schemas.microsoft.com/office/drawing/2014/main" xmlns="" val="20001"/>
                    </a:ext>
                  </a:extLst>
                </a:gridCol>
                <a:gridCol w="1473958">
                  <a:extLst>
                    <a:ext uri="{9D8B030D-6E8A-4147-A177-3AD203B41FA5}">
                      <a16:colId xmlns:a16="http://schemas.microsoft.com/office/drawing/2014/main" xmlns="" val="20002"/>
                    </a:ext>
                  </a:extLst>
                </a:gridCol>
                <a:gridCol w="5359022">
                  <a:extLst>
                    <a:ext uri="{9D8B030D-6E8A-4147-A177-3AD203B41FA5}">
                      <a16:colId xmlns:a16="http://schemas.microsoft.com/office/drawing/2014/main" xmlns="" val="20003"/>
                    </a:ext>
                  </a:extLst>
                </a:gridCol>
              </a:tblGrid>
              <a:tr h="251504">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District Municipality</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Hospital </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Personnel</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algn="ctr"/>
                      <a:r>
                        <a:rPr lang="en-US" sz="1400" b="1" dirty="0" smtClean="0">
                          <a:solidFill>
                            <a:schemeClr val="tx1"/>
                          </a:solidFill>
                          <a:latin typeface="Calibri" pitchFamily="34" charset="0"/>
                          <a:cs typeface="Calibri" pitchFamily="34" charset="0"/>
                        </a:rPr>
                        <a:t>Comments</a:t>
                      </a:r>
                    </a:p>
                  </a:txBody>
                  <a:tcPr marL="99057" marR="99057" marT="45719" marB="45719"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dirty="0" smtClean="0">
                          <a:latin typeface="Calibri" pitchFamily="34" charset="0"/>
                          <a:cs typeface="Calibri" pitchFamily="34" charset="0"/>
                        </a:rPr>
                        <a:t>Nkangala</a:t>
                      </a: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Witbank</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algn="just">
                        <a:lnSpc>
                          <a:spcPct val="115000"/>
                        </a:lnSpc>
                        <a:spcBef>
                          <a:spcPts val="0"/>
                        </a:spcBef>
                        <a:spcAft>
                          <a:spcPts val="0"/>
                        </a:spcAft>
                      </a:pPr>
                      <a:r>
                        <a:rPr lang="en-ZA" sz="1400" dirty="0">
                          <a:solidFill>
                            <a:srgbClr val="000000"/>
                          </a:solidFill>
                          <a:effectLst/>
                          <a:latin typeface="Calibri" pitchFamily="34" charset="0"/>
                          <a:ea typeface="Times New Roman"/>
                          <a:cs typeface="Calibri" pitchFamily="34" charset="0"/>
                        </a:rPr>
                        <a:t>Not connecting. ADSL line applied but not installed yet</a:t>
                      </a:r>
                      <a:endParaRPr lang="en-US" sz="14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119901">
                <a:tc>
                  <a:txBody>
                    <a:body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Live</a:t>
                      </a:r>
                      <a:r>
                        <a:rPr lang="en-US" sz="1400" b="0" i="0" u="none" strike="noStrike" baseline="0" dirty="0" smtClean="0">
                          <a:solidFill>
                            <a:srgbClr val="000000"/>
                          </a:solidFill>
                          <a:effectLst/>
                          <a:latin typeface="Calibri" pitchFamily="34" charset="0"/>
                          <a:cs typeface="Calibri" pitchFamily="34" charset="0"/>
                        </a:rPr>
                        <a:t> Cosmos</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algn="just">
                        <a:lnSpc>
                          <a:spcPct val="115000"/>
                        </a:lnSpc>
                        <a:spcBef>
                          <a:spcPts val="0"/>
                        </a:spcBef>
                        <a:spcAft>
                          <a:spcPts val="0"/>
                        </a:spcAft>
                      </a:pPr>
                      <a:r>
                        <a:rPr lang="en-ZA" sz="1400" dirty="0">
                          <a:solidFill>
                            <a:srgbClr val="000000"/>
                          </a:solidFill>
                          <a:effectLst/>
                          <a:latin typeface="Calibri" pitchFamily="34" charset="0"/>
                          <a:ea typeface="Times New Roman"/>
                          <a:cs typeface="Calibri" pitchFamily="34" charset="0"/>
                        </a:rPr>
                        <a:t>Connecting (ADSL). Times out before an application can be registered</a:t>
                      </a:r>
                      <a:endParaRPr lang="en-US" sz="14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19901">
                <a:tc>
                  <a:txBody>
                    <a:body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Bernice</a:t>
                      </a:r>
                      <a:r>
                        <a:rPr lang="en-US" sz="1400" b="0" i="0" u="none" strike="noStrike" baseline="0" dirty="0" smtClean="0">
                          <a:solidFill>
                            <a:srgbClr val="000000"/>
                          </a:solidFill>
                          <a:effectLst/>
                          <a:latin typeface="Calibri" pitchFamily="34" charset="0"/>
                          <a:cs typeface="Calibri" pitchFamily="34" charset="0"/>
                        </a:rPr>
                        <a:t> Samuels</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lvl="0" algn="l" fontAlgn="b"/>
                      <a:r>
                        <a:rPr lang="en-US" sz="1400" b="0" i="0" u="none" strike="noStrike" dirty="0" smtClean="0">
                          <a:solidFill>
                            <a:srgbClr val="000000"/>
                          </a:solidFill>
                          <a:effectLst/>
                          <a:latin typeface="Calibri" pitchFamily="34" charset="0"/>
                          <a:cs typeface="Calibri" pitchFamily="34" charset="0"/>
                        </a:rPr>
                        <a:t>Capacity constraints. Applications are collected </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119901">
                <a:tc>
                  <a:txBody>
                    <a:body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HA Grove</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algn="just">
                        <a:lnSpc>
                          <a:spcPct val="115000"/>
                        </a:lnSpc>
                        <a:spcBef>
                          <a:spcPts val="0"/>
                        </a:spcBef>
                        <a:spcAft>
                          <a:spcPts val="0"/>
                        </a:spcAft>
                      </a:pPr>
                      <a:r>
                        <a:rPr lang="en-ZA" sz="1400" dirty="0">
                          <a:solidFill>
                            <a:srgbClr val="000000"/>
                          </a:solidFill>
                          <a:effectLst/>
                          <a:latin typeface="Calibri" pitchFamily="34" charset="0"/>
                          <a:ea typeface="Times New Roman"/>
                          <a:cs typeface="Calibri" pitchFamily="34" charset="0"/>
                        </a:rPr>
                        <a:t>Capacity constraints. Applications </a:t>
                      </a:r>
                      <a:r>
                        <a:rPr lang="en-ZA" sz="1400" dirty="0" smtClean="0">
                          <a:solidFill>
                            <a:srgbClr val="000000"/>
                          </a:solidFill>
                          <a:effectLst/>
                          <a:latin typeface="Calibri" pitchFamily="34" charset="0"/>
                          <a:ea typeface="Times New Roman"/>
                          <a:cs typeface="Calibri" pitchFamily="34" charset="0"/>
                        </a:rPr>
                        <a:t>are collected</a:t>
                      </a:r>
                      <a:endParaRPr lang="en-US" sz="14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119901">
                <a:tc>
                  <a:txBody>
                    <a:body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smtClean="0">
                          <a:solidFill>
                            <a:srgbClr val="000000"/>
                          </a:solidFill>
                          <a:effectLst/>
                          <a:latin typeface="Calibri" pitchFamily="34" charset="0"/>
                          <a:cs typeface="Calibri" pitchFamily="34" charset="0"/>
                        </a:rPr>
                        <a:t>Kwa</a:t>
                      </a:r>
                      <a:r>
                        <a:rPr lang="en-US" sz="1400" b="0" i="0" u="none" strike="noStrike" dirty="0" smtClean="0">
                          <a:solidFill>
                            <a:srgbClr val="000000"/>
                          </a:solidFill>
                          <a:effectLst/>
                          <a:latin typeface="Calibri" pitchFamily="34" charset="0"/>
                          <a:cs typeface="Calibri" pitchFamily="34" charset="0"/>
                        </a:rPr>
                        <a:t>-Mhlanga</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Calibri" pitchFamily="34" charset="0"/>
                          <a:cs typeface="Calibri" pitchFamily="34" charset="0"/>
                        </a:rPr>
                        <a:t>1</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lvl="0" algn="l" fontAlgn="b"/>
                      <a:r>
                        <a:rPr lang="en-US" sz="1400" b="0" i="0" u="none" strike="noStrike" dirty="0" smtClean="0">
                          <a:solidFill>
                            <a:srgbClr val="000000"/>
                          </a:solidFill>
                          <a:effectLst/>
                          <a:latin typeface="Calibri" pitchFamily="34" charset="0"/>
                          <a:cs typeface="Calibri" pitchFamily="34" charset="0"/>
                        </a:rPr>
                        <a:t>Not connecting. Network coverage is a challenge in this area as a result ADSL cannot be installed</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119901">
                <a:tc>
                  <a:txBody>
                    <a:body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Middelburg</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1</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lvl="0" algn="l" fontAlgn="b"/>
                      <a:r>
                        <a:rPr lang="en-US" sz="1400" b="0" i="0" u="none" strike="noStrike" dirty="0" smtClean="0">
                          <a:solidFill>
                            <a:srgbClr val="000000"/>
                          </a:solidFill>
                          <a:effectLst/>
                          <a:latin typeface="Calibri" pitchFamily="34" charset="0"/>
                          <a:cs typeface="Calibri" pitchFamily="34" charset="0"/>
                        </a:rPr>
                        <a:t>Not connecting. ADSL line applied for but not installed yet</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Vlaklaagte</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lvl="0" algn="l" fontAlgn="b"/>
                      <a:r>
                        <a:rPr lang="en-US" sz="1400" b="0" i="0" u="none" strike="noStrike" dirty="0" smtClean="0">
                          <a:solidFill>
                            <a:srgbClr val="000000"/>
                          </a:solidFill>
                          <a:effectLst/>
                          <a:latin typeface="Calibri" pitchFamily="34" charset="0"/>
                          <a:cs typeface="Calibri" pitchFamily="34" charset="0"/>
                        </a:rPr>
                        <a:t>Not connecting. Network coverage is a challenge in this area as a result ADSL cannot be installed</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Siyabuswa</a:t>
                      </a:r>
                      <a:r>
                        <a:rPr lang="en-US" sz="1400" b="0" i="0" u="none" strike="noStrike" dirty="0">
                          <a:solidFill>
                            <a:srgbClr val="000000"/>
                          </a:solidFill>
                          <a:effectLst/>
                          <a:latin typeface="Calibri" pitchFamily="34" charset="0"/>
                          <a:cs typeface="Calibri" pitchFamily="34" charset="0"/>
                        </a:rPr>
                        <a:t> Clinic</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algn="l">
                        <a:lnSpc>
                          <a:spcPct val="115000"/>
                        </a:lnSpc>
                        <a:spcBef>
                          <a:spcPts val="0"/>
                        </a:spcBef>
                        <a:spcAft>
                          <a:spcPts val="0"/>
                        </a:spcAft>
                      </a:pPr>
                      <a:r>
                        <a:rPr lang="en-ZA" sz="1400" dirty="0">
                          <a:solidFill>
                            <a:srgbClr val="000000"/>
                          </a:solidFill>
                          <a:effectLst/>
                          <a:latin typeface="Calibri" pitchFamily="34" charset="0"/>
                          <a:ea typeface="Times New Roman"/>
                          <a:cs typeface="Calibri" pitchFamily="34" charset="0"/>
                        </a:rPr>
                        <a:t>Not connecting. Network coverage is a challenge in this area as a result ADSL cannot be installed</a:t>
                      </a:r>
                      <a:endParaRPr lang="en-US" sz="14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Mmamehlake</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algn="l">
                        <a:lnSpc>
                          <a:spcPct val="115000"/>
                        </a:lnSpc>
                        <a:spcBef>
                          <a:spcPts val="0"/>
                        </a:spcBef>
                        <a:spcAft>
                          <a:spcPts val="0"/>
                        </a:spcAft>
                      </a:pPr>
                      <a:r>
                        <a:rPr lang="en-ZA" sz="1400" dirty="0">
                          <a:solidFill>
                            <a:srgbClr val="000000"/>
                          </a:solidFill>
                          <a:effectLst/>
                          <a:latin typeface="Calibri" pitchFamily="34" charset="0"/>
                          <a:ea typeface="Times New Roman"/>
                          <a:cs typeface="Calibri" pitchFamily="34" charset="0"/>
                        </a:rPr>
                        <a:t>Not connecting. Network coverage is a challenge in this area as a result ADSL </a:t>
                      </a:r>
                      <a:r>
                        <a:rPr lang="en-ZA" sz="1400" dirty="0" smtClean="0">
                          <a:solidFill>
                            <a:srgbClr val="000000"/>
                          </a:solidFill>
                          <a:effectLst/>
                          <a:latin typeface="Calibri" pitchFamily="34" charset="0"/>
                          <a:ea typeface="Times New Roman"/>
                          <a:cs typeface="Calibri" pitchFamily="34" charset="0"/>
                        </a:rPr>
                        <a:t>cannot </a:t>
                      </a:r>
                      <a:r>
                        <a:rPr lang="en-ZA" sz="1400" dirty="0">
                          <a:solidFill>
                            <a:srgbClr val="000000"/>
                          </a:solidFill>
                          <a:effectLst/>
                          <a:latin typeface="Calibri" pitchFamily="34" charset="0"/>
                          <a:ea typeface="Times New Roman"/>
                          <a:cs typeface="Calibri" pitchFamily="34" charset="0"/>
                        </a:rPr>
                        <a:t>be installed</a:t>
                      </a:r>
                      <a:endParaRPr lang="en-US" sz="14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b="1" dirty="0" smtClean="0">
                          <a:latin typeface="Calibri" pitchFamily="34" charset="0"/>
                          <a:cs typeface="Calibri" pitchFamily="34" charset="0"/>
                        </a:rPr>
                        <a:t>Sub Total</a:t>
                      </a:r>
                      <a:endParaRPr lang="en-US" sz="1400" b="1"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9</a:t>
                      </a:r>
                      <a:endParaRPr lang="en-US" sz="1400" b="1"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Calibri" pitchFamily="34" charset="0"/>
                          <a:cs typeface="Calibri" pitchFamily="34" charset="0"/>
                        </a:rPr>
                        <a:t>2</a:t>
                      </a:r>
                      <a:endParaRPr lang="en-US" sz="1400" b="1"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fontAlgn="b"/>
                      <a:r>
                        <a:rPr lang="en-US" sz="1400" b="1" i="0" u="none" strike="noStrike" dirty="0" smtClean="0">
                          <a:solidFill>
                            <a:srgbClr val="000000"/>
                          </a:solidFill>
                          <a:effectLst/>
                          <a:latin typeface="Calibri" pitchFamily="34" charset="0"/>
                          <a:cs typeface="Calibri" pitchFamily="34" charset="0"/>
                        </a:rPr>
                        <a:t>9 -  applications collected</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xmlns="" val="2681313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a:latin typeface="Calibri" pitchFamily="34" charset="0"/>
                <a:cs typeface="Calibri" pitchFamily="34" charset="0"/>
              </a:rPr>
              <a:t>HEALTH FACILITIES </a:t>
            </a:r>
            <a:endParaRPr lang="en-US" sz="2000" b="1"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82806990"/>
              </p:ext>
            </p:extLst>
          </p:nvPr>
        </p:nvGraphicFramePr>
        <p:xfrm>
          <a:off x="147909" y="503238"/>
          <a:ext cx="9551101" cy="5645686"/>
        </p:xfrm>
        <a:graphic>
          <a:graphicData uri="http://schemas.openxmlformats.org/drawingml/2006/table">
            <a:tbl>
              <a:tblPr firstRow="1" bandRow="1"/>
              <a:tblGrid>
                <a:gridCol w="1353345">
                  <a:extLst>
                    <a:ext uri="{9D8B030D-6E8A-4147-A177-3AD203B41FA5}">
                      <a16:colId xmlns:a16="http://schemas.microsoft.com/office/drawing/2014/main" xmlns="" val="20000"/>
                    </a:ext>
                  </a:extLst>
                </a:gridCol>
                <a:gridCol w="1651379">
                  <a:extLst>
                    <a:ext uri="{9D8B030D-6E8A-4147-A177-3AD203B41FA5}">
                      <a16:colId xmlns:a16="http://schemas.microsoft.com/office/drawing/2014/main" xmlns="" val="20001"/>
                    </a:ext>
                  </a:extLst>
                </a:gridCol>
                <a:gridCol w="1460310">
                  <a:extLst>
                    <a:ext uri="{9D8B030D-6E8A-4147-A177-3AD203B41FA5}">
                      <a16:colId xmlns:a16="http://schemas.microsoft.com/office/drawing/2014/main" xmlns="" val="20002"/>
                    </a:ext>
                  </a:extLst>
                </a:gridCol>
                <a:gridCol w="5086067">
                  <a:extLst>
                    <a:ext uri="{9D8B030D-6E8A-4147-A177-3AD203B41FA5}">
                      <a16:colId xmlns:a16="http://schemas.microsoft.com/office/drawing/2014/main" xmlns="" val="20003"/>
                    </a:ext>
                  </a:extLst>
                </a:gridCol>
              </a:tblGrid>
              <a:tr h="251504">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District Municipality</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Hospital </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Personnel</a:t>
                      </a:r>
                      <a:endParaRPr lang="en-US" sz="1400" b="1" dirty="0">
                        <a:solidFill>
                          <a:schemeClr val="tx1"/>
                        </a:solidFill>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Comments</a:t>
                      </a:r>
                    </a:p>
                  </a:txBody>
                  <a:tcPr marL="99057" marR="99057" marT="45719" marB="45719"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dirty="0" err="1" smtClean="0">
                          <a:latin typeface="Calibri" pitchFamily="34" charset="0"/>
                          <a:cs typeface="Calibri" pitchFamily="34" charset="0"/>
                        </a:rPr>
                        <a:t>Gert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Sibande</a:t>
                      </a: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Ermelo</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(ADSL).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Carolina</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Health facility not visited due to capacity constraints (Only 4 Officials on establishment of office which is modernised)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Bethal</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Connected (ADSL) - currently a challenge with computer. RITO is attending to this.</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Embuleni</a:t>
                      </a:r>
                      <a:endParaRPr lang="en-US" sz="1400" b="0" i="0" u="none" strike="noStrike" dirty="0">
                        <a:solidFill>
                          <a:srgbClr val="000000"/>
                        </a:solidFill>
                        <a:effectLst/>
                        <a:latin typeface="Calibri" pitchFamily="34" charset="0"/>
                        <a:cs typeface="Calibri" pitchFamily="34" charset="0"/>
                      </a:endParaRP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(ADSL).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Piet Retief</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ADSL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1199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32" marB="457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err="1">
                          <a:solidFill>
                            <a:srgbClr val="000000"/>
                          </a:solidFill>
                          <a:effectLst/>
                          <a:latin typeface="Calibri" pitchFamily="34" charset="0"/>
                          <a:cs typeface="Calibri" pitchFamily="34" charset="0"/>
                        </a:rPr>
                        <a:t>Trichard</a:t>
                      </a:r>
                      <a:r>
                        <a:rPr lang="en-US" sz="1400" b="0" i="0" u="none" strike="noStrike" dirty="0">
                          <a:solidFill>
                            <a:srgbClr val="000000"/>
                          </a:solidFill>
                          <a:effectLst/>
                          <a:latin typeface="Calibri" pitchFamily="34" charset="0"/>
                          <a:cs typeface="Calibri" pitchFamily="34" charset="0"/>
                        </a:rPr>
                        <a:t> (Highveld </a:t>
                      </a:r>
                      <a:r>
                        <a:rPr lang="en-US" sz="1400" b="0" i="0" u="none" strike="noStrike" dirty="0" err="1">
                          <a:solidFill>
                            <a:srgbClr val="000000"/>
                          </a:solidFill>
                          <a:effectLst/>
                          <a:latin typeface="Calibri" pitchFamily="34" charset="0"/>
                          <a:cs typeface="Calibri" pitchFamily="34" charset="0"/>
                        </a:rPr>
                        <a:t>Medi</a:t>
                      </a:r>
                      <a:r>
                        <a:rPr lang="en-US" sz="1400" b="0" i="0" u="none" strike="noStrike" dirty="0">
                          <a:solidFill>
                            <a:srgbClr val="000000"/>
                          </a:solidFill>
                          <a:effectLst/>
                          <a:latin typeface="Calibri" pitchFamily="34" charset="0"/>
                          <a:cs typeface="Calibri" pitchFamily="34" charset="0"/>
                        </a:rPr>
                        <a:t> Clinic)</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6" marR="99056" marT="45732" marB="45732"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US" sz="1300" kern="1200" dirty="0" smtClean="0">
                          <a:solidFill>
                            <a:schemeClr val="tx1"/>
                          </a:solidFill>
                          <a:effectLst/>
                          <a:latin typeface="Calibri" pitchFamily="34" charset="0"/>
                          <a:ea typeface="+mn-ea"/>
                          <a:cs typeface="Calibri" pitchFamily="34" charset="0"/>
                        </a:rPr>
                        <a:t>Applications collected</a:t>
                      </a:r>
                      <a:endParaRPr lang="en-US" sz="13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9745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Evander</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(ADSL).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9746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Standerton</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Connecting (ADSL). Challenge: network very slow and “times out” before a registration is finalised. Applications are collected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1989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Elsie Ballot</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Calibri" pitchFamily="34" charset="0"/>
                          <a:cs typeface="Calibri" pitchFamily="34" charset="0"/>
                        </a:rPr>
                        <a:t>1</a:t>
                      </a:r>
                      <a:endParaRPr lang="en-US" sz="1400"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No accommodation. Due to capacity constraints this facility could no longer be visited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19890">
                <a:tc>
                  <a:txBody>
                    <a:bodyPr/>
                    <a:lstStyle/>
                    <a:p>
                      <a:pPr algn="ctr"/>
                      <a:endParaRPr lang="en-US" sz="1400"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Amajuba</a:t>
                      </a:r>
                    </a:p>
                  </a:txBody>
                  <a:tcPr marL="97500" marR="975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Calibri" pitchFamily="34" charset="0"/>
                          <a:cs typeface="Calibri" pitchFamily="34" charset="0"/>
                        </a:rPr>
                        <a:t>Roaming</a:t>
                      </a:r>
                      <a:endParaRPr lang="en-US" sz="1400"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marR="0" algn="l">
                        <a:lnSpc>
                          <a:spcPct val="115000"/>
                        </a:lnSpc>
                        <a:spcBef>
                          <a:spcPts val="0"/>
                        </a:spcBef>
                        <a:spcAft>
                          <a:spcPts val="0"/>
                        </a:spcAft>
                      </a:pPr>
                      <a:r>
                        <a:rPr lang="en-ZA" sz="1300" dirty="0">
                          <a:solidFill>
                            <a:srgbClr val="000000"/>
                          </a:solidFill>
                          <a:effectLst/>
                          <a:latin typeface="Calibri" pitchFamily="34" charset="0"/>
                          <a:ea typeface="Times New Roman"/>
                          <a:cs typeface="Calibri" pitchFamily="34" charset="0"/>
                        </a:rPr>
                        <a:t>Due to capacity constraints this facility could no longer be visited</a:t>
                      </a:r>
                      <a:endParaRPr lang="en-US" sz="1300" dirty="0">
                        <a:effectLst/>
                        <a:latin typeface="Calibri" pitchFamily="34" charset="0"/>
                        <a:ea typeface="Calibri"/>
                        <a:cs typeface="Calibri" pitchFamily="34" charset="0"/>
                      </a:endParaRPr>
                    </a:p>
                  </a:txBody>
                  <a:tcPr marL="74295" marR="7429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19890">
                <a:tc>
                  <a:txBody>
                    <a:bodyPr/>
                    <a:lstStyle/>
                    <a:p>
                      <a:pPr algn="l"/>
                      <a:r>
                        <a:rPr lang="en-US" sz="1400" b="1" dirty="0" smtClean="0">
                          <a:latin typeface="Calibri" pitchFamily="34" charset="0"/>
                          <a:cs typeface="Calibri" pitchFamily="34" charset="0"/>
                        </a:rPr>
                        <a:t>Sub Total</a:t>
                      </a:r>
                      <a:endParaRPr lang="en-US" sz="1400" b="1"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smtClean="0">
                          <a:latin typeface="Calibri" pitchFamily="34" charset="0"/>
                          <a:cs typeface="Calibri" pitchFamily="34" charset="0"/>
                        </a:rPr>
                        <a:t>10</a:t>
                      </a:r>
                      <a:endParaRPr lang="en-US" sz="1400" b="1" dirty="0">
                        <a:latin typeface="Calibri" pitchFamily="34" charset="0"/>
                        <a:cs typeface="Calibri" pitchFamily="34" charset="0"/>
                      </a:endParaRPr>
                    </a:p>
                  </a:txBody>
                  <a:tcPr marL="97500" marR="97500"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smtClean="0">
                          <a:latin typeface="Calibri" pitchFamily="34" charset="0"/>
                          <a:cs typeface="Calibri" pitchFamily="34" charset="0"/>
                        </a:rPr>
                        <a:t>1</a:t>
                      </a:r>
                      <a:endParaRPr lang="en-US" sz="1400" b="1"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1 connecting / 9 applications collected</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1"/>
                  </a:ext>
                </a:extLst>
              </a:tr>
              <a:tr h="119890">
                <a:tc>
                  <a:txBody>
                    <a:bodyPr/>
                    <a:lstStyle/>
                    <a:p>
                      <a:pPr algn="l"/>
                      <a:r>
                        <a:rPr lang="en-US" sz="1400" b="1" dirty="0" smtClean="0">
                          <a:latin typeface="Calibri" pitchFamily="34" charset="0"/>
                          <a:cs typeface="Calibri" pitchFamily="34" charset="0"/>
                        </a:rPr>
                        <a:t>Province</a:t>
                      </a:r>
                      <a:endParaRPr lang="en-US" sz="1400" b="1" dirty="0">
                        <a:latin typeface="Calibri" pitchFamily="34" charset="0"/>
                        <a:cs typeface="Calibri" pitchFamily="34" charset="0"/>
                      </a:endParaRPr>
                    </a:p>
                  </a:txBody>
                  <a:tcPr marL="97500" marR="97500"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latin typeface="Calibri" pitchFamily="34" charset="0"/>
                          <a:cs typeface="Calibri" pitchFamily="34" charset="0"/>
                        </a:rPr>
                        <a:t>31</a:t>
                      </a:r>
                      <a:endParaRPr lang="en-US" sz="1400" b="1" dirty="0">
                        <a:latin typeface="Calibri" pitchFamily="34" charset="0"/>
                        <a:cs typeface="Calibri" pitchFamily="34" charset="0"/>
                      </a:endParaRPr>
                    </a:p>
                  </a:txBody>
                  <a:tcPr marL="97500" marR="97500"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latin typeface="Calibri" pitchFamily="34" charset="0"/>
                          <a:cs typeface="Calibri" pitchFamily="34" charset="0"/>
                        </a:rPr>
                        <a:t>5</a:t>
                      </a:r>
                      <a:endParaRPr lang="en-US" sz="1400" b="1" dirty="0">
                        <a:latin typeface="Calibri" pitchFamily="34" charset="0"/>
                        <a:cs typeface="Calibri" pitchFamily="34" charset="0"/>
                      </a:endParaRPr>
                    </a:p>
                  </a:txBody>
                  <a:tcPr marL="99057" marR="99057" marT="45721" marB="45721"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7 connecting</a:t>
                      </a:r>
                    </a:p>
                    <a:p>
                      <a:pPr algn="ctr" fontAlgn="b"/>
                      <a:r>
                        <a:rPr lang="en-US" sz="1400" b="1" i="0" u="none" strike="noStrike" dirty="0" smtClean="0">
                          <a:solidFill>
                            <a:srgbClr val="000000"/>
                          </a:solidFill>
                          <a:effectLst/>
                          <a:latin typeface="Calibri" pitchFamily="34" charset="0"/>
                          <a:cs typeface="Calibri" pitchFamily="34" charset="0"/>
                        </a:rPr>
                        <a:t>24 applications</a:t>
                      </a:r>
                      <a:r>
                        <a:rPr lang="en-US" sz="1400" b="1" i="0" u="none" strike="noStrike" baseline="0" dirty="0" smtClean="0">
                          <a:solidFill>
                            <a:srgbClr val="000000"/>
                          </a:solidFill>
                          <a:effectLst/>
                          <a:latin typeface="Calibri" pitchFamily="34" charset="0"/>
                          <a:cs typeface="Calibri" pitchFamily="34" charset="0"/>
                        </a:rPr>
                        <a:t> collected</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4129898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SMART ID CARD OFFICES &amp; APPLICATION VOLUME  </a:t>
            </a:r>
          </a:p>
        </p:txBody>
      </p:sp>
      <p:graphicFrame>
        <p:nvGraphicFramePr>
          <p:cNvPr id="4" name="Table 3"/>
          <p:cNvGraphicFramePr>
            <a:graphicFrameLocks noGrp="1"/>
          </p:cNvGraphicFramePr>
          <p:nvPr>
            <p:extLst>
              <p:ext uri="{D42A27DB-BD31-4B8C-83A1-F6EECF244321}">
                <p14:modId xmlns:p14="http://schemas.microsoft.com/office/powerpoint/2010/main" xmlns="" val="3904759312"/>
              </p:ext>
            </p:extLst>
          </p:nvPr>
        </p:nvGraphicFramePr>
        <p:xfrm>
          <a:off x="212272" y="530660"/>
          <a:ext cx="9198427" cy="5223351"/>
        </p:xfrm>
        <a:graphic>
          <a:graphicData uri="http://schemas.openxmlformats.org/drawingml/2006/table">
            <a:tbl>
              <a:tblPr/>
              <a:tblGrid>
                <a:gridCol w="3108640">
                  <a:extLst>
                    <a:ext uri="{9D8B030D-6E8A-4147-A177-3AD203B41FA5}">
                      <a16:colId xmlns:a16="http://schemas.microsoft.com/office/drawing/2014/main" xmlns="" val="20000"/>
                    </a:ext>
                  </a:extLst>
                </a:gridCol>
                <a:gridCol w="2029929">
                  <a:extLst>
                    <a:ext uri="{9D8B030D-6E8A-4147-A177-3AD203B41FA5}">
                      <a16:colId xmlns:a16="http://schemas.microsoft.com/office/drawing/2014/main" xmlns="" val="20001"/>
                    </a:ext>
                  </a:extLst>
                </a:gridCol>
                <a:gridCol w="2029929">
                  <a:extLst>
                    <a:ext uri="{9D8B030D-6E8A-4147-A177-3AD203B41FA5}">
                      <a16:colId xmlns:a16="http://schemas.microsoft.com/office/drawing/2014/main" xmlns="" val="20002"/>
                    </a:ext>
                  </a:extLst>
                </a:gridCol>
                <a:gridCol w="2029929">
                  <a:extLst>
                    <a:ext uri="{9D8B030D-6E8A-4147-A177-3AD203B41FA5}">
                      <a16:colId xmlns:a16="http://schemas.microsoft.com/office/drawing/2014/main" xmlns="" val="20003"/>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Nelspruit</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26,880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21,702</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-5,178</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Barberton</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6,523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-6,917</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Hazyview</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15,973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2,533</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Komatipoort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12,708</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-732</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Mashishing</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20,160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8,832</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-11,328</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Malelane</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11,709</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-1,731</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Mhala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26,880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17,598</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-9,282</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White River</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15,555</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2,115</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Ehlanzeni</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141,120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110,600</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rgbClr val="FF0000"/>
                          </a:solidFill>
                          <a:effectLst/>
                          <a:latin typeface="Calibri" pitchFamily="34" charset="0"/>
                          <a:cs typeface="Calibri" pitchFamily="34" charset="0"/>
                        </a:rPr>
                        <a:t>-30,520</a:t>
                      </a:r>
                      <a:endParaRPr lang="en-US" sz="1400" b="1"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Witbank</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20,160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18,844</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-1,316</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Belfast</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6,720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7,867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1,147</a:t>
                      </a: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Middelburg</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20,160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14,940</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-5,220</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Nkangala</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47,040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41,651</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rgbClr val="FF0000"/>
                          </a:solidFill>
                          <a:effectLst/>
                          <a:latin typeface="Calibri" pitchFamily="34" charset="0"/>
                          <a:cs typeface="Calibri" pitchFamily="34" charset="0"/>
                        </a:rPr>
                        <a:t>-5,389</a:t>
                      </a:r>
                      <a:endParaRPr lang="en-US" sz="1400" b="1"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114089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SMART ID CARD OFFICES &amp; APPLICATION VOLUME  </a:t>
            </a:r>
          </a:p>
        </p:txBody>
      </p:sp>
      <p:graphicFrame>
        <p:nvGraphicFramePr>
          <p:cNvPr id="4" name="Table 3"/>
          <p:cNvGraphicFramePr>
            <a:graphicFrameLocks noGrp="1"/>
          </p:cNvGraphicFramePr>
          <p:nvPr>
            <p:extLst>
              <p:ext uri="{D42A27DB-BD31-4B8C-83A1-F6EECF244321}">
                <p14:modId xmlns:p14="http://schemas.microsoft.com/office/powerpoint/2010/main" xmlns="" val="4156328954"/>
              </p:ext>
            </p:extLst>
          </p:nvPr>
        </p:nvGraphicFramePr>
        <p:xfrm>
          <a:off x="212272" y="530660"/>
          <a:ext cx="9198427" cy="4143351"/>
        </p:xfrm>
        <a:graphic>
          <a:graphicData uri="http://schemas.openxmlformats.org/drawingml/2006/table">
            <a:tbl>
              <a:tblPr/>
              <a:tblGrid>
                <a:gridCol w="3108643">
                  <a:extLst>
                    <a:ext uri="{9D8B030D-6E8A-4147-A177-3AD203B41FA5}">
                      <a16:colId xmlns:a16="http://schemas.microsoft.com/office/drawing/2014/main" xmlns="" val="20000"/>
                    </a:ext>
                  </a:extLst>
                </a:gridCol>
                <a:gridCol w="2029928">
                  <a:extLst>
                    <a:ext uri="{9D8B030D-6E8A-4147-A177-3AD203B41FA5}">
                      <a16:colId xmlns:a16="http://schemas.microsoft.com/office/drawing/2014/main" xmlns="" val="20001"/>
                    </a:ext>
                  </a:extLst>
                </a:gridCol>
                <a:gridCol w="2029928">
                  <a:extLst>
                    <a:ext uri="{9D8B030D-6E8A-4147-A177-3AD203B41FA5}">
                      <a16:colId xmlns:a16="http://schemas.microsoft.com/office/drawing/2014/main" xmlns="" val="20002"/>
                    </a:ext>
                  </a:extLst>
                </a:gridCol>
                <a:gridCol w="2029928">
                  <a:extLst>
                    <a:ext uri="{9D8B030D-6E8A-4147-A177-3AD203B41FA5}">
                      <a16:colId xmlns:a16="http://schemas.microsoft.com/office/drawing/2014/main" xmlns="" val="20003"/>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Variance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Ermelo</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13,273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-167</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Carolina</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6,720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6,087</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-633</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Bethal</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9,872</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-3,568</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Eerstehoek</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8,389</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-5,051</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Piet Retief</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12,463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-977</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Secunda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12,336</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-1,104</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Standerton</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9,830</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-3,610</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Volksrust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a:solidFill>
                            <a:srgbClr val="000000"/>
                          </a:solidFill>
                          <a:effectLst/>
                          <a:latin typeface="Calibri" pitchFamily="34" charset="0"/>
                          <a:cs typeface="Calibri" pitchFamily="34" charset="0"/>
                        </a:rPr>
                        <a:t>13,440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a:solidFill>
                            <a:srgbClr val="000000"/>
                          </a:solidFill>
                          <a:effectLst/>
                          <a:latin typeface="Calibri" pitchFamily="34" charset="0"/>
                          <a:cs typeface="Calibri" pitchFamily="34" charset="0"/>
                        </a:rPr>
                        <a:t>7,563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400" b="0" i="0" u="none" strike="noStrike" dirty="0" smtClean="0">
                          <a:solidFill>
                            <a:srgbClr val="FF0000"/>
                          </a:solidFill>
                          <a:effectLst/>
                          <a:latin typeface="Calibri" pitchFamily="34" charset="0"/>
                          <a:cs typeface="Calibri" pitchFamily="34" charset="0"/>
                        </a:rPr>
                        <a:t>-5,877</a:t>
                      </a:r>
                      <a:endParaRPr lang="en-US" sz="1400" b="0"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err="1" smtClean="0">
                          <a:ln>
                            <a:noFill/>
                          </a:ln>
                          <a:solidFill>
                            <a:schemeClr val="tx1"/>
                          </a:solidFill>
                          <a:effectLst/>
                          <a:latin typeface="Calibri" pitchFamily="34" charset="0"/>
                          <a:cs typeface="Calibri" pitchFamily="34" charset="0"/>
                        </a:rPr>
                        <a:t>Gert</a:t>
                      </a:r>
                      <a:r>
                        <a:rPr kumimoji="0" lang="en-US" sz="1400" b="1" i="0" u="none" strike="noStrike" cap="none" normalizeH="0" baseline="0" dirty="0" smtClean="0">
                          <a:ln>
                            <a:noFill/>
                          </a:ln>
                          <a:solidFill>
                            <a:schemeClr val="tx1"/>
                          </a:solidFill>
                          <a:effectLst/>
                          <a:latin typeface="Calibri" pitchFamily="34" charset="0"/>
                          <a:cs typeface="Calibri" pitchFamily="34" charset="0"/>
                        </a:rPr>
                        <a:t> </a:t>
                      </a:r>
                      <a:r>
                        <a:rPr kumimoji="0" lang="en-US" sz="1400" b="1" i="0" u="none" strike="noStrike" cap="none" normalizeH="0" baseline="0" dirty="0" err="1" smtClean="0">
                          <a:ln>
                            <a:noFill/>
                          </a:ln>
                          <a:solidFill>
                            <a:schemeClr val="tx1"/>
                          </a:solidFill>
                          <a:effectLst/>
                          <a:latin typeface="Calibri" pitchFamily="34" charset="0"/>
                          <a:cs typeface="Calibri" pitchFamily="34" charset="0"/>
                        </a:rPr>
                        <a:t>Sibande</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100,800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79,813</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rgbClr val="FF0000"/>
                          </a:solidFill>
                          <a:effectLst/>
                          <a:latin typeface="Calibri" pitchFamily="34" charset="0"/>
                          <a:cs typeface="Calibri" pitchFamily="34" charset="0"/>
                        </a:rPr>
                        <a:t>-20,987</a:t>
                      </a:r>
                      <a:endParaRPr lang="en-US" sz="1400" b="1"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Province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a:solidFill>
                            <a:srgbClr val="000000"/>
                          </a:solidFill>
                          <a:effectLst/>
                          <a:latin typeface="Calibri" pitchFamily="34" charset="0"/>
                          <a:cs typeface="Calibri" pitchFamily="34" charset="0"/>
                        </a:rPr>
                        <a:t>288,960</a:t>
                      </a:r>
                    </a:p>
                  </a:txBody>
                  <a:tcPr marL="8255" marR="8255" marT="762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a:solidFill>
                            <a:srgbClr val="000000"/>
                          </a:solidFill>
                          <a:effectLst/>
                          <a:latin typeface="Calibri" pitchFamily="34" charset="0"/>
                          <a:cs typeface="Calibri" pitchFamily="34" charset="0"/>
                        </a:rPr>
                        <a:t>232,064</a:t>
                      </a:r>
                    </a:p>
                  </a:txBody>
                  <a:tcPr marL="8255" marR="825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600" b="1" i="0" u="none" strike="noStrike" dirty="0" smtClean="0">
                          <a:solidFill>
                            <a:srgbClr val="FF0000"/>
                          </a:solidFill>
                          <a:effectLst/>
                          <a:latin typeface="Calibri" pitchFamily="34" charset="0"/>
                          <a:cs typeface="Calibri" pitchFamily="34" charset="0"/>
                        </a:rPr>
                        <a:t>-56,896</a:t>
                      </a:r>
                      <a:endParaRPr lang="en-US" sz="1600" b="1" i="0" u="none" strike="noStrike" dirty="0">
                        <a:solidFill>
                          <a:srgbClr val="FF0000"/>
                        </a:solidFill>
                        <a:effectLst/>
                        <a:latin typeface="Calibri" pitchFamily="34" charset="0"/>
                        <a:cs typeface="Calibri" pitchFamily="34" charset="0"/>
                      </a:endParaRPr>
                    </a:p>
                  </a:txBody>
                  <a:tcPr marL="8255" marR="8255" marT="762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3453561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0" y="5702462"/>
            <a:ext cx="9906000" cy="1041400"/>
            <a:chOff x="0" y="5828721"/>
            <a:chExt cx="9144000" cy="1017421"/>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8"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Rectangle 2"/>
          <p:cNvSpPr>
            <a:spLocks noGrp="1" noChangeArrowheads="1"/>
          </p:cNvSpPr>
          <p:nvPr>
            <p:ph type="title"/>
          </p:nvPr>
        </p:nvSpPr>
        <p:spPr>
          <a:xfrm>
            <a:off x="495300" y="76199"/>
            <a:ext cx="8915400" cy="537949"/>
          </a:xfrm>
          <a:solidFill>
            <a:schemeClr val="bg1"/>
          </a:solidFill>
        </p:spPr>
        <p:txBody>
          <a:bodyPr>
            <a:noAutofit/>
          </a:bodyPr>
          <a:lstStyle/>
          <a:p>
            <a:pPr algn="ctr"/>
            <a:r>
              <a:rPr lang="en-US" dirty="0" smtClean="0">
                <a:latin typeface="Arial" panose="020B0604020202020204" pitchFamily="34" charset="0"/>
                <a:cs typeface="Arial" panose="020B0604020202020204" pitchFamily="34" charset="0"/>
              </a:rPr>
              <a:t>SMART ID CARD APPLICATIONS</a:t>
            </a:r>
            <a:br>
              <a:rPr lang="en-US" dirty="0" smtClean="0">
                <a:latin typeface="Arial" panose="020B0604020202020204" pitchFamily="34" charset="0"/>
                <a:cs typeface="Arial" panose="020B0604020202020204" pitchFamily="34" charset="0"/>
              </a:rPr>
            </a:br>
            <a:r>
              <a:rPr lang="en-US" dirty="0">
                <a:latin typeface="Calibri" pitchFamily="34" charset="0"/>
                <a:cs typeface="Calibri" pitchFamily="34" charset="0"/>
              </a:rPr>
              <a:t>2016/17 </a:t>
            </a:r>
            <a:r>
              <a:rPr lang="en-US" dirty="0" err="1">
                <a:latin typeface="Calibri" pitchFamily="34" charset="0"/>
                <a:cs typeface="Calibri" pitchFamily="34" charset="0"/>
              </a:rPr>
              <a:t>vs</a:t>
            </a:r>
            <a:r>
              <a:rPr lang="en-US" dirty="0">
                <a:latin typeface="Calibri" pitchFamily="34" charset="0"/>
                <a:cs typeface="Calibri" pitchFamily="34" charset="0"/>
              </a:rPr>
              <a:t> 2017/18 </a:t>
            </a:r>
            <a:r>
              <a:rPr lang="en-US" dirty="0" err="1">
                <a:latin typeface="Calibri" pitchFamily="34" charset="0"/>
                <a:cs typeface="Calibri" pitchFamily="34" charset="0"/>
              </a:rPr>
              <a:t>vs</a:t>
            </a:r>
            <a:r>
              <a:rPr lang="en-US" dirty="0">
                <a:latin typeface="Calibri" pitchFamily="34" charset="0"/>
                <a:cs typeface="Calibri" pitchFamily="34" charset="0"/>
              </a:rPr>
              <a:t> 2018/19</a:t>
            </a:r>
            <a:endParaRPr lang="en-US" b="1" dirty="0" smtClean="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697474208"/>
              </p:ext>
            </p:extLst>
          </p:nvPr>
        </p:nvGraphicFramePr>
        <p:xfrm>
          <a:off x="887104" y="764275"/>
          <a:ext cx="8379725" cy="4667534"/>
        </p:xfrm>
        <a:graphic>
          <a:graphicData uri="http://schemas.openxmlformats.org/drawingml/2006/chart">
            <c:chart xmlns:c="http://schemas.openxmlformats.org/drawingml/2006/chart" xmlns:r="http://schemas.openxmlformats.org/officeDocument/2006/relationships" r:id="rId4"/>
          </a:graphicData>
        </a:graphic>
      </p:graphicFrame>
      <p:sp>
        <p:nvSpPr>
          <p:cNvPr id="13" name="Down Arrow 12"/>
          <p:cNvSpPr/>
          <p:nvPr/>
        </p:nvSpPr>
        <p:spPr bwMode="auto">
          <a:xfrm rot="13874902">
            <a:off x="3999332" y="2174028"/>
            <a:ext cx="479782" cy="1445422"/>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72000" tIns="72000" rIns="72000" bIns="720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 name="Down Arrow 13"/>
          <p:cNvSpPr/>
          <p:nvPr/>
        </p:nvSpPr>
        <p:spPr bwMode="auto">
          <a:xfrm rot="13874902">
            <a:off x="6428633" y="1341513"/>
            <a:ext cx="479782" cy="1445422"/>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72000" tIns="72000" rIns="72000" bIns="720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xmlns="" val="412195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42875"/>
            <a:ext cx="8915400" cy="607752"/>
          </a:xfrm>
        </p:spPr>
        <p:txBody>
          <a:bodyPr>
            <a:noAutofit/>
          </a:bodyPr>
          <a:lstStyle/>
          <a:p>
            <a:r>
              <a:rPr lang="en-US" sz="2000" b="1" dirty="0" smtClean="0">
                <a:latin typeface="Calibri" pitchFamily="34" charset="0"/>
                <a:cs typeface="Calibri" pitchFamily="34" charset="0"/>
              </a:rPr>
              <a:t>POSSIBLE PRODUCTION LOSS DUE TO SYSTEM DOWN TIME, ELECTRICITY AND OFFICE CLOSURES  </a:t>
            </a:r>
          </a:p>
        </p:txBody>
      </p:sp>
      <p:graphicFrame>
        <p:nvGraphicFramePr>
          <p:cNvPr id="4" name="Table 3"/>
          <p:cNvGraphicFramePr>
            <a:graphicFrameLocks noGrp="1"/>
          </p:cNvGraphicFramePr>
          <p:nvPr>
            <p:extLst>
              <p:ext uri="{D42A27DB-BD31-4B8C-83A1-F6EECF244321}">
                <p14:modId xmlns:p14="http://schemas.microsoft.com/office/powerpoint/2010/main" xmlns="" val="2093544459"/>
              </p:ext>
            </p:extLst>
          </p:nvPr>
        </p:nvGraphicFramePr>
        <p:xfrm>
          <a:off x="272953" y="914395"/>
          <a:ext cx="9430602" cy="4738514"/>
        </p:xfrm>
        <a:graphic>
          <a:graphicData uri="http://schemas.openxmlformats.org/drawingml/2006/table">
            <a:tbl>
              <a:tblPr/>
              <a:tblGrid>
                <a:gridCol w="808338">
                  <a:extLst>
                    <a:ext uri="{9D8B030D-6E8A-4147-A177-3AD203B41FA5}">
                      <a16:colId xmlns:a16="http://schemas.microsoft.com/office/drawing/2014/main" xmlns="" val="20000"/>
                    </a:ext>
                  </a:extLst>
                </a:gridCol>
                <a:gridCol w="718522">
                  <a:extLst>
                    <a:ext uri="{9D8B030D-6E8A-4147-A177-3AD203B41FA5}">
                      <a16:colId xmlns:a16="http://schemas.microsoft.com/office/drawing/2014/main" xmlns="" val="20001"/>
                    </a:ext>
                  </a:extLst>
                </a:gridCol>
                <a:gridCol w="718522">
                  <a:extLst>
                    <a:ext uri="{9D8B030D-6E8A-4147-A177-3AD203B41FA5}">
                      <a16:colId xmlns:a16="http://schemas.microsoft.com/office/drawing/2014/main" xmlns="" val="20002"/>
                    </a:ext>
                  </a:extLst>
                </a:gridCol>
                <a:gridCol w="718522">
                  <a:extLst>
                    <a:ext uri="{9D8B030D-6E8A-4147-A177-3AD203B41FA5}">
                      <a16:colId xmlns:a16="http://schemas.microsoft.com/office/drawing/2014/main" xmlns="" val="20003"/>
                    </a:ext>
                  </a:extLst>
                </a:gridCol>
                <a:gridCol w="718522">
                  <a:extLst>
                    <a:ext uri="{9D8B030D-6E8A-4147-A177-3AD203B41FA5}">
                      <a16:colId xmlns:a16="http://schemas.microsoft.com/office/drawing/2014/main" xmlns="" val="20004"/>
                    </a:ext>
                  </a:extLst>
                </a:gridCol>
                <a:gridCol w="718522">
                  <a:extLst>
                    <a:ext uri="{9D8B030D-6E8A-4147-A177-3AD203B41FA5}">
                      <a16:colId xmlns:a16="http://schemas.microsoft.com/office/drawing/2014/main" xmlns="" val="20005"/>
                    </a:ext>
                  </a:extLst>
                </a:gridCol>
                <a:gridCol w="718522">
                  <a:extLst>
                    <a:ext uri="{9D8B030D-6E8A-4147-A177-3AD203B41FA5}">
                      <a16:colId xmlns:a16="http://schemas.microsoft.com/office/drawing/2014/main" xmlns="" val="20006"/>
                    </a:ext>
                  </a:extLst>
                </a:gridCol>
                <a:gridCol w="718522">
                  <a:extLst>
                    <a:ext uri="{9D8B030D-6E8A-4147-A177-3AD203B41FA5}">
                      <a16:colId xmlns:a16="http://schemas.microsoft.com/office/drawing/2014/main" xmlns="" val="20007"/>
                    </a:ext>
                  </a:extLst>
                </a:gridCol>
                <a:gridCol w="718522">
                  <a:extLst>
                    <a:ext uri="{9D8B030D-6E8A-4147-A177-3AD203B41FA5}">
                      <a16:colId xmlns:a16="http://schemas.microsoft.com/office/drawing/2014/main" xmlns="" val="20008"/>
                    </a:ext>
                  </a:extLst>
                </a:gridCol>
                <a:gridCol w="718522">
                  <a:extLst>
                    <a:ext uri="{9D8B030D-6E8A-4147-A177-3AD203B41FA5}">
                      <a16:colId xmlns:a16="http://schemas.microsoft.com/office/drawing/2014/main" xmlns="" val="20009"/>
                    </a:ext>
                  </a:extLst>
                </a:gridCol>
                <a:gridCol w="718522">
                  <a:extLst>
                    <a:ext uri="{9D8B030D-6E8A-4147-A177-3AD203B41FA5}">
                      <a16:colId xmlns:a16="http://schemas.microsoft.com/office/drawing/2014/main" xmlns="" val="20010"/>
                    </a:ext>
                  </a:extLst>
                </a:gridCol>
                <a:gridCol w="718522">
                  <a:extLst>
                    <a:ext uri="{9D8B030D-6E8A-4147-A177-3AD203B41FA5}">
                      <a16:colId xmlns:a16="http://schemas.microsoft.com/office/drawing/2014/main" xmlns="" val="20011"/>
                    </a:ext>
                  </a:extLst>
                </a:gridCol>
                <a:gridCol w="718522">
                  <a:extLst>
                    <a:ext uri="{9D8B030D-6E8A-4147-A177-3AD203B41FA5}">
                      <a16:colId xmlns:a16="http://schemas.microsoft.com/office/drawing/2014/main" xmlns="" val="20012"/>
                    </a:ext>
                  </a:extLst>
                </a:gridCol>
              </a:tblGrid>
              <a:tr h="363021">
                <a:tc rowSpan="2">
                  <a:txBody>
                    <a:bodyPr/>
                    <a:lstStyle/>
                    <a:p>
                      <a:pPr algn="ctr" fontAlgn="b"/>
                      <a:r>
                        <a:rPr lang="en-US" sz="1200" b="1" i="0" u="none" strike="noStrike" dirty="0">
                          <a:solidFill>
                            <a:srgbClr val="000000"/>
                          </a:solidFill>
                          <a:effectLst/>
                          <a:latin typeface="Calibri"/>
                        </a:rPr>
                        <a:t>2018/19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fontAlgn="ctr"/>
                      <a:r>
                        <a:rPr lang="en-US" sz="1200" b="1" i="0" u="none" strike="noStrike" dirty="0">
                          <a:solidFill>
                            <a:srgbClr val="000000"/>
                          </a:solidFill>
                          <a:effectLst/>
                          <a:latin typeface="Calibri"/>
                        </a:rPr>
                        <a:t>System</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IRE / Photo booth</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rgbClr val="000000"/>
                          </a:solidFill>
                          <a:effectLst/>
                          <a:latin typeface="Calibri"/>
                        </a:rPr>
                        <a:t>Electricity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rgbClr val="000000"/>
                          </a:solidFill>
                          <a:effectLst/>
                          <a:latin typeface="Calibri"/>
                        </a:rPr>
                        <a:t>Office Closure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dirty="0">
                          <a:solidFill>
                            <a:srgbClr val="000000"/>
                          </a:solidFill>
                          <a:effectLst/>
                          <a:latin typeface="Calibri"/>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6575">
                <a:tc vMerge="1">
                  <a:txBody>
                    <a:bodyPr/>
                    <a:lstStyle/>
                    <a:p>
                      <a:endParaRPr lang="en-US"/>
                    </a:p>
                  </a:txBody>
                  <a:tcPr/>
                </a:tc>
                <a:tc>
                  <a:txBody>
                    <a:bodyPr/>
                    <a:lstStyle/>
                    <a:p>
                      <a:pPr algn="ctr" fontAlgn="ctr"/>
                      <a:r>
                        <a:rPr lang="en-US" sz="1200" b="1" i="0" u="none" strike="noStrike">
                          <a:solidFill>
                            <a:srgbClr val="000000"/>
                          </a:solidFill>
                          <a:effectLst/>
                          <a:latin typeface="Calibri"/>
                        </a:rPr>
                        <a:t>Minutes</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1" i="0" u="none" strike="noStrike">
                          <a:solidFill>
                            <a:srgbClr val="000000"/>
                          </a:solidFill>
                          <a:effectLst/>
                          <a:latin typeface="Calibri"/>
                        </a:rPr>
                        <a:t>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1" i="0" u="none" strike="noStrike">
                          <a:solidFill>
                            <a:srgbClr val="000000"/>
                          </a:solidFill>
                          <a:effectLst/>
                          <a:latin typeface="Calibri"/>
                        </a:rPr>
                        <a:t>App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1" i="0" u="none" strike="noStrike">
                          <a:solidFill>
                            <a:srgbClr val="000000"/>
                          </a:solidFill>
                          <a:effectLst/>
                          <a:latin typeface="Calibri"/>
                        </a:rPr>
                        <a:t>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1" i="0" u="none" strike="noStrike" dirty="0">
                          <a:solidFill>
                            <a:srgbClr val="000000"/>
                          </a:solidFill>
                          <a:effectLst/>
                          <a:latin typeface="Calibri"/>
                        </a:rPr>
                        <a:t>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1" i="0" u="none" strike="noStrike" dirty="0">
                          <a:solidFill>
                            <a:srgbClr val="000000"/>
                          </a:solidFill>
                          <a:effectLst/>
                          <a:latin typeface="Calibri"/>
                        </a:rPr>
                        <a:t>App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1" i="0" u="none" strike="noStrike">
                          <a:solidFill>
                            <a:srgbClr val="000000"/>
                          </a:solidFill>
                          <a:effectLst/>
                          <a:latin typeface="Calibri"/>
                        </a:rPr>
                        <a:t>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App loss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Minutes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App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6575">
                <a:tc>
                  <a:txBody>
                    <a:bodyPr/>
                    <a:lstStyle/>
                    <a:p>
                      <a:pPr algn="l" fontAlgn="b"/>
                      <a:r>
                        <a:rPr lang="en-US" sz="1200" b="1" i="0" u="none" strike="noStrike">
                          <a:solidFill>
                            <a:srgbClr val="000000"/>
                          </a:solidFill>
                          <a:effectLst/>
                          <a:latin typeface="Calibri"/>
                        </a:rPr>
                        <a:t>Nelspruit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14,250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14,250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6262">
                <a:tc>
                  <a:txBody>
                    <a:bodyPr/>
                    <a:lstStyle/>
                    <a:p>
                      <a:pPr algn="l" fontAlgn="b"/>
                      <a:r>
                        <a:rPr lang="en-US" sz="1200" b="1" i="0" u="none" strike="noStrike">
                          <a:solidFill>
                            <a:srgbClr val="000000"/>
                          </a:solidFill>
                          <a:effectLst/>
                          <a:latin typeface="Calibri"/>
                        </a:rPr>
                        <a:t>Barberton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10,725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10,725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6262">
                <a:tc>
                  <a:txBody>
                    <a:bodyPr/>
                    <a:lstStyle/>
                    <a:p>
                      <a:pPr algn="l" fontAlgn="b"/>
                      <a:r>
                        <a:rPr lang="en-US" sz="1200" b="1" i="0" u="none" strike="noStrike">
                          <a:solidFill>
                            <a:srgbClr val="000000"/>
                          </a:solidFill>
                          <a:effectLst/>
                          <a:latin typeface="Calibri"/>
                        </a:rPr>
                        <a:t>Hazyview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19,345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19,345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6262">
                <a:tc>
                  <a:txBody>
                    <a:bodyPr/>
                    <a:lstStyle/>
                    <a:p>
                      <a:pPr algn="l" fontAlgn="b"/>
                      <a:r>
                        <a:rPr lang="en-US" sz="1200" b="1" i="0" u="none" strike="noStrike">
                          <a:solidFill>
                            <a:srgbClr val="000000"/>
                          </a:solidFill>
                          <a:effectLst/>
                          <a:latin typeface="Calibri"/>
                        </a:rPr>
                        <a:t>Komatipoort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15,135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dirty="0">
                          <a:solidFill>
                            <a:srgbClr val="000000"/>
                          </a:solidFill>
                          <a:effectLst/>
                          <a:latin typeface="Calibri"/>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16,455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2,842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6262">
                <a:tc>
                  <a:txBody>
                    <a:bodyPr/>
                    <a:lstStyle/>
                    <a:p>
                      <a:pPr algn="l" fontAlgn="b"/>
                      <a:r>
                        <a:rPr lang="en-US" sz="1200" b="1" i="0" u="none" strike="noStrike">
                          <a:solidFill>
                            <a:srgbClr val="000000"/>
                          </a:solidFill>
                          <a:effectLst/>
                          <a:latin typeface="Calibri"/>
                        </a:rPr>
                        <a:t>Mashishing</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24,239</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184,400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3,073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11,175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212,419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13,871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6262">
                <a:tc>
                  <a:txBody>
                    <a:bodyPr/>
                    <a:lstStyle/>
                    <a:p>
                      <a:pPr algn="l" fontAlgn="b"/>
                      <a:r>
                        <a:rPr lang="en-US" sz="1200" b="1" i="0" u="none" strike="noStrike">
                          <a:solidFill>
                            <a:srgbClr val="000000"/>
                          </a:solidFill>
                          <a:effectLst/>
                          <a:latin typeface="Calibri"/>
                        </a:rPr>
                        <a:t>Malelane</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6,645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6,945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6262">
                <a:tc>
                  <a:txBody>
                    <a:bodyPr/>
                    <a:lstStyle/>
                    <a:p>
                      <a:pPr algn="l" fontAlgn="b"/>
                      <a:r>
                        <a:rPr lang="en-US" sz="1200" b="1" i="0" u="none" strike="noStrike">
                          <a:solidFill>
                            <a:srgbClr val="000000"/>
                          </a:solidFill>
                          <a:effectLst/>
                          <a:latin typeface="Calibri"/>
                        </a:rPr>
                        <a:t>Mhala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14,545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4,671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15,295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4,871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6262">
                <a:tc>
                  <a:txBody>
                    <a:bodyPr/>
                    <a:lstStyle/>
                    <a:p>
                      <a:pPr algn="l" fontAlgn="b"/>
                      <a:r>
                        <a:rPr lang="en-US" sz="1200" b="1" i="0" u="none" strike="noStrike">
                          <a:solidFill>
                            <a:srgbClr val="000000"/>
                          </a:solidFill>
                          <a:effectLst/>
                          <a:latin typeface="Calibri"/>
                        </a:rPr>
                        <a:t>White River</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9,570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9,870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6262">
                <a:tc>
                  <a:txBody>
                    <a:bodyPr/>
                    <a:lstStyle/>
                    <a:p>
                      <a:pPr algn="l" fontAlgn="b"/>
                      <a:r>
                        <a:rPr lang="en-US" sz="1200" b="1" i="0" u="none" strike="noStrike">
                          <a:solidFill>
                            <a:srgbClr val="000000"/>
                          </a:solidFill>
                          <a:effectLst/>
                          <a:latin typeface="Calibri"/>
                        </a:rPr>
                        <a:t>Witbank</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8,670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10,620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6262">
                <a:tc>
                  <a:txBody>
                    <a:bodyPr/>
                    <a:lstStyle/>
                    <a:p>
                      <a:pPr algn="l" fontAlgn="b"/>
                      <a:r>
                        <a:rPr lang="en-US" sz="1200" b="1" i="0" u="none" strike="noStrike">
                          <a:solidFill>
                            <a:srgbClr val="000000"/>
                          </a:solidFill>
                          <a:effectLst/>
                          <a:latin typeface="Calibri"/>
                        </a:rPr>
                        <a:t>Belfast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5,670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6,150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6262">
                <a:tc>
                  <a:txBody>
                    <a:bodyPr/>
                    <a:lstStyle/>
                    <a:p>
                      <a:pPr algn="l" fontAlgn="b"/>
                      <a:r>
                        <a:rPr lang="en-US" sz="1200" b="1" i="0" u="none" strike="noStrike">
                          <a:solidFill>
                            <a:srgbClr val="000000"/>
                          </a:solidFill>
                          <a:effectLst/>
                          <a:latin typeface="Calibri"/>
                        </a:rPr>
                        <a:t>Middelburg</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17,060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8,640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1,719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25,700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5,131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6262">
                <a:tc>
                  <a:txBody>
                    <a:bodyPr/>
                    <a:lstStyle/>
                    <a:p>
                      <a:pPr algn="l" fontAlgn="b"/>
                      <a:r>
                        <a:rPr lang="en-US" sz="1200" b="1" i="0" u="none" strike="noStrike">
                          <a:solidFill>
                            <a:srgbClr val="000000"/>
                          </a:solidFill>
                          <a:effectLst/>
                          <a:latin typeface="Calibri"/>
                        </a:rPr>
                        <a:t>Ermelo</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7,620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8,170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6262">
                <a:tc>
                  <a:txBody>
                    <a:bodyPr/>
                    <a:lstStyle/>
                    <a:p>
                      <a:pPr algn="l" fontAlgn="b"/>
                      <a:r>
                        <a:rPr lang="en-US" sz="1200" b="1" i="0" u="none" strike="noStrike">
                          <a:solidFill>
                            <a:srgbClr val="000000"/>
                          </a:solidFill>
                          <a:effectLst/>
                          <a:latin typeface="Calibri"/>
                        </a:rPr>
                        <a:t>Carolina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9,315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11,010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06262">
                <a:tc>
                  <a:txBody>
                    <a:bodyPr/>
                    <a:lstStyle/>
                    <a:p>
                      <a:pPr algn="l" fontAlgn="b"/>
                      <a:r>
                        <a:rPr lang="en-US" sz="1200" b="1" i="0" u="none" strike="noStrike">
                          <a:solidFill>
                            <a:srgbClr val="000000"/>
                          </a:solidFill>
                          <a:effectLst/>
                          <a:latin typeface="Calibri"/>
                        </a:rPr>
                        <a:t>Bethal</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8,885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9,185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06262">
                <a:tc>
                  <a:txBody>
                    <a:bodyPr/>
                    <a:lstStyle/>
                    <a:p>
                      <a:pPr algn="l" fontAlgn="b"/>
                      <a:r>
                        <a:rPr lang="en-US" sz="1200" b="1" i="0" u="none" strike="noStrike">
                          <a:solidFill>
                            <a:srgbClr val="000000"/>
                          </a:solidFill>
                          <a:effectLst/>
                          <a:latin typeface="Calibri"/>
                        </a:rPr>
                        <a:t>Eerstehoek</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19,440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19,860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06262">
                <a:tc>
                  <a:txBody>
                    <a:bodyPr/>
                    <a:lstStyle/>
                    <a:p>
                      <a:pPr algn="l" fontAlgn="b"/>
                      <a:r>
                        <a:rPr lang="en-US" sz="1200" b="1" i="0" u="none" strike="noStrike">
                          <a:solidFill>
                            <a:srgbClr val="000000"/>
                          </a:solidFill>
                          <a:effectLst/>
                          <a:latin typeface="Calibri"/>
                        </a:rPr>
                        <a:t>Piet Retief</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6,270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6,990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06262">
                <a:tc>
                  <a:txBody>
                    <a:bodyPr/>
                    <a:lstStyle/>
                    <a:p>
                      <a:pPr algn="l" fontAlgn="b"/>
                      <a:r>
                        <a:rPr lang="en-US" sz="1200" b="1" i="0" u="none" strike="noStrike">
                          <a:solidFill>
                            <a:srgbClr val="000000"/>
                          </a:solidFill>
                          <a:effectLst/>
                          <a:latin typeface="Calibri"/>
                        </a:rPr>
                        <a:t>Secunda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14,730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16,030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06262">
                <a:tc>
                  <a:txBody>
                    <a:bodyPr/>
                    <a:lstStyle/>
                    <a:p>
                      <a:pPr algn="l" fontAlgn="b"/>
                      <a:r>
                        <a:rPr lang="en-US" sz="1200" b="1" i="0" u="none" strike="noStrike">
                          <a:solidFill>
                            <a:srgbClr val="000000"/>
                          </a:solidFill>
                          <a:effectLst/>
                          <a:latin typeface="Calibri"/>
                        </a:rPr>
                        <a:t>Standerton</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12,150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13,080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16575">
                <a:tc>
                  <a:txBody>
                    <a:bodyPr/>
                    <a:lstStyle/>
                    <a:p>
                      <a:pPr algn="l" fontAlgn="b"/>
                      <a:r>
                        <a:rPr lang="en-US" sz="1200" b="1" i="0" u="none" strike="noStrike">
                          <a:solidFill>
                            <a:srgbClr val="000000"/>
                          </a:solidFill>
                          <a:effectLst/>
                          <a:latin typeface="Calibri"/>
                        </a:rPr>
                        <a:t>Volksrust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5,080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5,080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16575">
                <a:tc>
                  <a:txBody>
                    <a:bodyPr/>
                    <a:lstStyle/>
                    <a:p>
                      <a:pPr algn="l" fontAlgn="b"/>
                      <a:r>
                        <a:rPr lang="en-US" sz="12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229,344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35,064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n-US" sz="1200" b="0" i="0" u="none" strike="noStrike">
                          <a:solidFill>
                            <a:srgbClr val="000000"/>
                          </a:solidFill>
                          <a:effectLst/>
                          <a:latin typeface="Calibri"/>
                        </a:rPr>
                        <a:t>13,495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200" b="0" i="0" u="none" strike="noStrike">
                          <a:solidFill>
                            <a:srgbClr val="000000"/>
                          </a:solidFill>
                          <a:effectLst/>
                          <a:latin typeface="Calibri"/>
                        </a:rPr>
                        <a:t>194,340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3,239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13,095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437,179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7,286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50,039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xmlns="" val="2898968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NOTES: SMART ID CARD APPLICATIONS</a:t>
            </a:r>
          </a:p>
        </p:txBody>
      </p:sp>
      <p:sp>
        <p:nvSpPr>
          <p:cNvPr id="3" name="TextBox 2"/>
          <p:cNvSpPr txBox="1"/>
          <p:nvPr/>
        </p:nvSpPr>
        <p:spPr>
          <a:xfrm>
            <a:off x="495300" y="573207"/>
            <a:ext cx="8915400" cy="5262979"/>
          </a:xfrm>
          <a:prstGeom prst="rect">
            <a:avLst/>
          </a:prstGeom>
          <a:noFill/>
          <a:ln>
            <a:solidFill>
              <a:schemeClr val="tx1"/>
            </a:solidFill>
          </a:ln>
        </p:spPr>
        <p:txBody>
          <a:bodyPr wrap="square" rtlCol="0">
            <a:spAutoFit/>
          </a:bodyPr>
          <a:lstStyle/>
          <a:p>
            <a:pPr algn="just"/>
            <a:r>
              <a:rPr lang="en-US" sz="1400" b="1" dirty="0" smtClean="0">
                <a:latin typeface="Calibri" pitchFamily="34" charset="0"/>
                <a:cs typeface="Calibri" pitchFamily="34" charset="0"/>
              </a:rPr>
              <a:t>Office Closures:</a:t>
            </a:r>
          </a:p>
          <a:p>
            <a:pPr lvl="1" algn="just"/>
            <a:r>
              <a:rPr lang="en-US" sz="1400" b="1" dirty="0" err="1" smtClean="0">
                <a:latin typeface="Calibri" pitchFamily="34" charset="0"/>
                <a:cs typeface="Calibri" pitchFamily="34" charset="0"/>
              </a:rPr>
              <a:t>Mashishing</a:t>
            </a:r>
            <a:r>
              <a:rPr lang="en-US" sz="1400" b="1" dirty="0" smtClean="0">
                <a:latin typeface="Calibri" pitchFamily="34" charset="0"/>
                <a:cs typeface="Calibri" pitchFamily="34" charset="0"/>
              </a:rPr>
              <a:t> Office</a:t>
            </a:r>
            <a:r>
              <a:rPr lang="en-US" sz="1400" dirty="0" smtClean="0">
                <a:latin typeface="Calibri" pitchFamily="34" charset="0"/>
                <a:cs typeface="Calibri" pitchFamily="34" charset="0"/>
              </a:rPr>
              <a:t>:</a:t>
            </a:r>
          </a:p>
          <a:p>
            <a:pPr marL="1200150" lvl="2" indent="-285750" algn="just">
              <a:buFont typeface="Arial" pitchFamily="34" charset="0"/>
              <a:buChar char="•"/>
            </a:pPr>
            <a:r>
              <a:rPr lang="en-US" sz="1400" dirty="0">
                <a:latin typeface="Calibri" pitchFamily="34" charset="0"/>
                <a:cs typeface="Calibri" pitchFamily="34" charset="0"/>
              </a:rPr>
              <a:t>Office closed by the Department of </a:t>
            </a:r>
            <a:r>
              <a:rPr lang="en-US" sz="1400" dirty="0" err="1">
                <a:latin typeface="Calibri" pitchFamily="34" charset="0"/>
                <a:cs typeface="Calibri" pitchFamily="34" charset="0"/>
              </a:rPr>
              <a:t>Labour</a:t>
            </a:r>
            <a:r>
              <a:rPr lang="en-US" sz="1400" dirty="0">
                <a:latin typeface="Calibri" pitchFamily="34" charset="0"/>
                <a:cs typeface="Calibri" pitchFamily="34" charset="0"/>
              </a:rPr>
              <a:t> due to structural challenges since April 2018. </a:t>
            </a:r>
          </a:p>
          <a:p>
            <a:pPr marL="1200150" lvl="2" indent="-285750" algn="just">
              <a:buFont typeface="Arial" pitchFamily="34" charset="0"/>
              <a:buChar char="•"/>
            </a:pPr>
            <a:r>
              <a:rPr lang="en-US" sz="1400" dirty="0">
                <a:latin typeface="Calibri" pitchFamily="34" charset="0"/>
                <a:cs typeface="Calibri" pitchFamily="34" charset="0"/>
              </a:rPr>
              <a:t>The Office operated from a Mobile Office and later from a Park Home while the office was repaired. They moved back into the office on 1 July 2019. There </a:t>
            </a:r>
            <a:r>
              <a:rPr lang="en-US" sz="1400" dirty="0" smtClean="0">
                <a:latin typeface="Calibri" pitchFamily="34" charset="0"/>
                <a:cs typeface="Calibri" pitchFamily="34" charset="0"/>
              </a:rPr>
              <a:t>was </a:t>
            </a:r>
            <a:r>
              <a:rPr lang="en-US" sz="1400" dirty="0">
                <a:latin typeface="Calibri" pitchFamily="34" charset="0"/>
                <a:cs typeface="Calibri" pitchFamily="34" charset="0"/>
              </a:rPr>
              <a:t>however still </a:t>
            </a:r>
            <a:r>
              <a:rPr lang="en-US" sz="1400" dirty="0" smtClean="0">
                <a:latin typeface="Calibri" pitchFamily="34" charset="0"/>
                <a:cs typeface="Calibri" pitchFamily="34" charset="0"/>
              </a:rPr>
              <a:t>a challenge </a:t>
            </a:r>
            <a:r>
              <a:rPr lang="en-US" sz="1400" dirty="0">
                <a:latin typeface="Calibri" pitchFamily="34" charset="0"/>
                <a:cs typeface="Calibri" pitchFamily="34" charset="0"/>
              </a:rPr>
              <a:t>with connectivity. Office was fully operational on 8 July </a:t>
            </a:r>
            <a:r>
              <a:rPr lang="en-US" sz="1400" dirty="0" smtClean="0">
                <a:latin typeface="Calibri" pitchFamily="34" charset="0"/>
                <a:cs typeface="Calibri" pitchFamily="34" charset="0"/>
              </a:rPr>
              <a:t>2019. </a:t>
            </a:r>
            <a:endParaRPr lang="en-US" sz="1400" dirty="0">
              <a:latin typeface="Calibri" pitchFamily="34" charset="0"/>
              <a:cs typeface="Calibri" pitchFamily="34" charset="0"/>
            </a:endParaRPr>
          </a:p>
          <a:p>
            <a:pPr lvl="1" algn="just"/>
            <a:r>
              <a:rPr lang="en-US" sz="1400" b="1" dirty="0" smtClean="0">
                <a:latin typeface="Calibri" pitchFamily="34" charset="0"/>
                <a:cs typeface="Calibri" pitchFamily="34" charset="0"/>
              </a:rPr>
              <a:t>Middelburg Office:</a:t>
            </a:r>
          </a:p>
          <a:p>
            <a:pPr marL="1200150" lvl="2" indent="-285750" algn="just">
              <a:buFont typeface="Arial" pitchFamily="34" charset="0"/>
              <a:buChar char="•"/>
            </a:pPr>
            <a:r>
              <a:rPr lang="en-US" sz="1400" dirty="0" smtClean="0">
                <a:latin typeface="Calibri" pitchFamily="34" charset="0"/>
                <a:cs typeface="Calibri" pitchFamily="34" charset="0"/>
              </a:rPr>
              <a:t>The server crashed on 14 May 2018. The server was replaced, but the office was only functional from 25 June 2018.</a:t>
            </a:r>
          </a:p>
          <a:p>
            <a:pPr lvl="1" algn="just"/>
            <a:r>
              <a:rPr lang="en-US" sz="1400" b="1" dirty="0" smtClean="0">
                <a:latin typeface="Calibri" pitchFamily="34" charset="0"/>
                <a:cs typeface="Calibri" pitchFamily="34" charset="0"/>
              </a:rPr>
              <a:t>Witbank Office:</a:t>
            </a:r>
          </a:p>
          <a:p>
            <a:pPr marL="1200150" lvl="2" indent="-285750" algn="just">
              <a:buFont typeface="Arial" pitchFamily="34" charset="0"/>
              <a:buChar char="•"/>
            </a:pPr>
            <a:r>
              <a:rPr lang="en-US" sz="1400" dirty="0" smtClean="0">
                <a:latin typeface="Calibri" pitchFamily="34" charset="0"/>
                <a:cs typeface="Calibri" pitchFamily="34" charset="0"/>
              </a:rPr>
              <a:t>Office was closed on 8 March 2019. </a:t>
            </a:r>
            <a:r>
              <a:rPr lang="en-US" sz="1400" dirty="0">
                <a:latin typeface="Calibri" pitchFamily="34" charset="0"/>
                <a:cs typeface="Calibri" pitchFamily="34" charset="0"/>
              </a:rPr>
              <a:t> </a:t>
            </a:r>
            <a:r>
              <a:rPr lang="en-US" sz="1400" dirty="0" smtClean="0">
                <a:latin typeface="Calibri" pitchFamily="34" charset="0"/>
                <a:cs typeface="Calibri" pitchFamily="34" charset="0"/>
              </a:rPr>
              <a:t>There was a burglary during the evening of 7 March 2019 where gates were forced open and explosives were used in the office.</a:t>
            </a:r>
          </a:p>
          <a:p>
            <a:pPr lvl="1" algn="just"/>
            <a:r>
              <a:rPr lang="en-US" sz="1400" b="1" dirty="0" err="1" smtClean="0">
                <a:latin typeface="Calibri" pitchFamily="34" charset="0"/>
                <a:cs typeface="Calibri" pitchFamily="34" charset="0"/>
              </a:rPr>
              <a:t>Secunda</a:t>
            </a:r>
            <a:r>
              <a:rPr lang="en-US" sz="1400" b="1" dirty="0" smtClean="0">
                <a:latin typeface="Calibri" pitchFamily="34" charset="0"/>
                <a:cs typeface="Calibri" pitchFamily="34" charset="0"/>
              </a:rPr>
              <a:t> Office:</a:t>
            </a:r>
          </a:p>
          <a:p>
            <a:pPr marL="1200150" lvl="2" indent="-285750" algn="just">
              <a:buFont typeface="Arial" pitchFamily="34" charset="0"/>
              <a:buChar char="•"/>
            </a:pPr>
            <a:r>
              <a:rPr lang="en-US" sz="1400" dirty="0" smtClean="0">
                <a:latin typeface="Calibri" pitchFamily="34" charset="0"/>
                <a:cs typeface="Calibri" pitchFamily="34" charset="0"/>
              </a:rPr>
              <a:t>Office was closed on 25 June 2018 due to protest action in the area. Roads to the town were blocked and officials could not get to the office.</a:t>
            </a:r>
          </a:p>
          <a:p>
            <a:pPr algn="just"/>
            <a:endParaRPr lang="en-US" sz="1400" dirty="0">
              <a:latin typeface="Calibri" pitchFamily="34" charset="0"/>
              <a:cs typeface="Calibri" pitchFamily="34" charset="0"/>
            </a:endParaRPr>
          </a:p>
          <a:p>
            <a:pPr algn="just"/>
            <a:r>
              <a:rPr lang="en-US" sz="1400" b="1" dirty="0" smtClean="0">
                <a:latin typeface="Calibri" pitchFamily="34" charset="0"/>
                <a:cs typeface="Calibri" pitchFamily="34" charset="0"/>
              </a:rPr>
              <a:t>Electricity challenges:</a:t>
            </a:r>
          </a:p>
          <a:p>
            <a:pPr marL="1200150" lvl="2" indent="-285750" algn="just">
              <a:buFont typeface="Arial" pitchFamily="34" charset="0"/>
              <a:buChar char="•"/>
            </a:pPr>
            <a:r>
              <a:rPr lang="en-US" sz="1400" dirty="0" smtClean="0">
                <a:latin typeface="Calibri" pitchFamily="34" charset="0"/>
                <a:cs typeface="Calibri" pitchFamily="34" charset="0"/>
              </a:rPr>
              <a:t>Challenges were experienced during load shedding. The purchasing of diesel was a challenge as the service providers did not want to assist with quotations due to the small quantities that were required.  Most of the generators also needed to be serviced which could not be done as there was no service provider.</a:t>
            </a:r>
          </a:p>
          <a:p>
            <a:pPr marL="1200150" lvl="2" indent="-285750" algn="just">
              <a:buFont typeface="Arial" pitchFamily="34" charset="0"/>
              <a:buChar char="•"/>
            </a:pPr>
            <a:r>
              <a:rPr lang="en-US" sz="1400" dirty="0" smtClean="0">
                <a:latin typeface="Calibri" pitchFamily="34" charset="0"/>
                <a:cs typeface="Calibri" pitchFamily="34" charset="0"/>
              </a:rPr>
              <a:t>The department then issued diesel cards to offices which resolved the challenge with purchasing of diesel.</a:t>
            </a:r>
          </a:p>
          <a:p>
            <a:pPr marL="1200150" lvl="2" indent="-285750" algn="just">
              <a:buFont typeface="Arial" pitchFamily="34" charset="0"/>
              <a:buChar char="•"/>
            </a:pPr>
            <a:r>
              <a:rPr lang="en-US" sz="1400" dirty="0" smtClean="0">
                <a:latin typeface="Calibri" pitchFamily="34" charset="0"/>
                <a:cs typeface="Calibri" pitchFamily="34" charset="0"/>
              </a:rPr>
              <a:t>A service provider was also appointed to do the maintenance of the generators.</a:t>
            </a: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xmlns="" val="205249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42875"/>
            <a:ext cx="8915400" cy="228600"/>
          </a:xfrm>
        </p:spPr>
        <p:txBody>
          <a:bodyPr>
            <a:noAutofit/>
          </a:bodyPr>
          <a:lstStyle/>
          <a:p>
            <a:r>
              <a:rPr lang="en-US" sz="2000" b="1" dirty="0" smtClean="0">
                <a:latin typeface="Arial" panose="020B0604020202020204" pitchFamily="34" charset="0"/>
                <a:cs typeface="Arial" panose="020B0604020202020204" pitchFamily="34" charset="0"/>
              </a:rPr>
              <a:t>SMART ID CARD FOOTPRINT AND ROLL OUT  </a:t>
            </a:r>
          </a:p>
        </p:txBody>
      </p:sp>
      <p:graphicFrame>
        <p:nvGraphicFramePr>
          <p:cNvPr id="5" name="Table 4"/>
          <p:cNvGraphicFramePr>
            <a:graphicFrameLocks noGrp="1"/>
          </p:cNvGraphicFramePr>
          <p:nvPr/>
        </p:nvGraphicFramePr>
        <p:xfrm>
          <a:off x="-1774209" y="3439236"/>
          <a:ext cx="225637" cy="365760"/>
        </p:xfrm>
        <a:graphic>
          <a:graphicData uri="http://schemas.openxmlformats.org/drawingml/2006/table">
            <a:tbl>
              <a:tblPr/>
              <a:tblGrid>
                <a:gridCol w="225637">
                  <a:extLst>
                    <a:ext uri="{9D8B030D-6E8A-4147-A177-3AD203B41FA5}">
                      <a16:colId xmlns:a16="http://schemas.microsoft.com/office/drawing/2014/main" xmlns="" val="20000"/>
                    </a:ext>
                  </a:extLst>
                </a:gridCol>
              </a:tblGrid>
              <a:tr h="0">
                <a:tc>
                  <a:txBody>
                    <a:bodyPr/>
                    <a:lstStyle/>
                    <a:p>
                      <a:endParaRPr lang="en-US" dirty="0"/>
                    </a:p>
                  </a:txBody>
                  <a:tcPr marL="99060" marR="99060">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557645667"/>
              </p:ext>
            </p:extLst>
          </p:nvPr>
        </p:nvGraphicFramePr>
        <p:xfrm>
          <a:off x="350837" y="794141"/>
          <a:ext cx="9142413" cy="4511040"/>
        </p:xfrm>
        <a:graphic>
          <a:graphicData uri="http://schemas.openxmlformats.org/drawingml/2006/table">
            <a:tbl>
              <a:tblPr firstRow="1" bandRow="1">
                <a:tableStyleId>{5940675A-B579-460E-94D1-54222C63F5DA}</a:tableStyleId>
              </a:tblPr>
              <a:tblGrid>
                <a:gridCol w="9142413">
                  <a:extLst>
                    <a:ext uri="{9D8B030D-6E8A-4147-A177-3AD203B41FA5}">
                      <a16:colId xmlns:a16="http://schemas.microsoft.com/office/drawing/2014/main" xmlns="" val="20000"/>
                    </a:ext>
                  </a:extLst>
                </a:gridCol>
              </a:tblGrid>
              <a:tr h="370840">
                <a:tc>
                  <a:txBody>
                    <a:bodyPr/>
                    <a:lstStyle/>
                    <a:p>
                      <a:pPr algn="ctr"/>
                      <a:r>
                        <a:rPr lang="en-US" sz="2000" b="1" dirty="0" smtClean="0">
                          <a:solidFill>
                            <a:schemeClr val="tx1"/>
                          </a:solidFill>
                          <a:latin typeface="Calibri" pitchFamily="34" charset="0"/>
                          <a:cs typeface="Calibri" pitchFamily="34" charset="0"/>
                        </a:rPr>
                        <a:t>Analysis</a:t>
                      </a:r>
                      <a:endParaRPr lang="en-US" sz="2000" b="1" dirty="0">
                        <a:solidFill>
                          <a:schemeClr val="tx1"/>
                        </a:solidFill>
                        <a:latin typeface="Calibri" pitchFamily="34" charset="0"/>
                        <a:cs typeface="Calibri" pitchFamily="34" charset="0"/>
                      </a:endParaRPr>
                    </a:p>
                  </a:txBody>
                  <a:tcPr marL="99060" marR="9906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tcPr>
                </a:tc>
                <a:extLst>
                  <a:ext uri="{0D108BD9-81ED-4DB2-BD59-A6C34878D82A}">
                    <a16:rowId xmlns:a16="http://schemas.microsoft.com/office/drawing/2014/main" xmlns="" val="10000"/>
                  </a:ext>
                </a:extLst>
              </a:tr>
              <a:tr h="370840">
                <a:tc>
                  <a:txBody>
                    <a:bodyPr/>
                    <a:lstStyle/>
                    <a:p>
                      <a:pPr>
                        <a:lnSpc>
                          <a:spcPct val="150000"/>
                        </a:lnSpc>
                      </a:pPr>
                      <a:r>
                        <a:rPr lang="en-US" sz="1400" b="1" dirty="0" smtClean="0">
                          <a:latin typeface="Calibri" pitchFamily="34" charset="0"/>
                          <a:cs typeface="Calibri" pitchFamily="34" charset="0"/>
                        </a:rPr>
                        <a:t>Ehlanzeni District:</a:t>
                      </a:r>
                    </a:p>
                    <a:p>
                      <a:pPr marL="285750" indent="-285750">
                        <a:lnSpc>
                          <a:spcPct val="150000"/>
                        </a:lnSpc>
                        <a:buFont typeface="Arial" pitchFamily="34" charset="0"/>
                        <a:buChar char="•"/>
                      </a:pPr>
                      <a:r>
                        <a:rPr lang="en-US" sz="1400" dirty="0" smtClean="0">
                          <a:latin typeface="Calibri" pitchFamily="34" charset="0"/>
                          <a:cs typeface="Calibri" pitchFamily="34" charset="0"/>
                        </a:rPr>
                        <a:t>8 out of the 10 Local Offices (large and medium) have been modernized. </a:t>
                      </a:r>
                    </a:p>
                    <a:p>
                      <a:pPr marL="285750" indent="-285750">
                        <a:lnSpc>
                          <a:spcPct val="150000"/>
                        </a:lnSpc>
                        <a:buFont typeface="Arial" pitchFamily="34" charset="0"/>
                        <a:buChar char="•"/>
                      </a:pPr>
                      <a:r>
                        <a:rPr lang="en-US" sz="1400" baseline="0" dirty="0" smtClean="0">
                          <a:latin typeface="Calibri" pitchFamily="34" charset="0"/>
                          <a:cs typeface="Calibri" pitchFamily="34" charset="0"/>
                        </a:rPr>
                        <a:t>Alternative accommodation for the two remaining offices (</a:t>
                      </a:r>
                      <a:r>
                        <a:rPr lang="en-US" sz="1400" baseline="0" dirty="0" err="1" smtClean="0">
                          <a:latin typeface="Calibri" pitchFamily="34" charset="0"/>
                          <a:cs typeface="Calibri" pitchFamily="34" charset="0"/>
                        </a:rPr>
                        <a:t>Mapulaneng</a:t>
                      </a:r>
                      <a:r>
                        <a:rPr lang="en-US" sz="1400" baseline="0" dirty="0" smtClean="0">
                          <a:latin typeface="Calibri" pitchFamily="34" charset="0"/>
                          <a:cs typeface="Calibri" pitchFamily="34" charset="0"/>
                        </a:rPr>
                        <a:t> and Nkomazi) were identified and is currently being finalised.</a:t>
                      </a:r>
                    </a:p>
                    <a:p>
                      <a:pPr marL="285750" indent="-285750">
                        <a:lnSpc>
                          <a:spcPct val="150000"/>
                        </a:lnSpc>
                        <a:buFont typeface="Arial" pitchFamily="34" charset="0"/>
                        <a:buChar char="•"/>
                      </a:pPr>
                      <a:r>
                        <a:rPr lang="en-US" sz="1400" baseline="0" dirty="0" smtClean="0">
                          <a:latin typeface="Calibri" pitchFamily="34" charset="0"/>
                          <a:cs typeface="Calibri" pitchFamily="34" charset="0"/>
                        </a:rPr>
                        <a:t>1 Small Office is in the process of being </a:t>
                      </a:r>
                      <a:r>
                        <a:rPr lang="en-US" sz="1400" baseline="0" dirty="0" err="1" smtClean="0">
                          <a:latin typeface="Calibri" pitchFamily="34" charset="0"/>
                          <a:cs typeface="Calibri" pitchFamily="34" charset="0"/>
                        </a:rPr>
                        <a:t>modernised</a:t>
                      </a:r>
                      <a:r>
                        <a:rPr lang="en-US" sz="1400" baseline="0" dirty="0" smtClean="0">
                          <a:latin typeface="Calibri" pitchFamily="34" charset="0"/>
                          <a:cs typeface="Calibri" pitchFamily="34" charset="0"/>
                        </a:rPr>
                        <a:t>.</a:t>
                      </a:r>
                      <a:endParaRPr lang="en-US" sz="1400" dirty="0">
                        <a:latin typeface="Calibri" pitchFamily="34" charset="0"/>
                        <a:cs typeface="Calibri" pitchFamily="34" charset="0"/>
                      </a:endParaRPr>
                    </a:p>
                  </a:txBody>
                  <a:tcPr marL="99060" marR="99060"/>
                </a:tc>
                <a:extLst>
                  <a:ext uri="{0D108BD9-81ED-4DB2-BD59-A6C34878D82A}">
                    <a16:rowId xmlns:a16="http://schemas.microsoft.com/office/drawing/2014/main" xmlns="" val="10001"/>
                  </a:ext>
                </a:extLst>
              </a:tr>
              <a:tr h="370840">
                <a:tc>
                  <a:txBody>
                    <a:bodyPr/>
                    <a:lstStyle/>
                    <a:p>
                      <a:pPr>
                        <a:lnSpc>
                          <a:spcPct val="150000"/>
                        </a:lnSpc>
                      </a:pPr>
                      <a:r>
                        <a:rPr lang="en-US" sz="1400" b="1" dirty="0" smtClean="0">
                          <a:latin typeface="Calibri" pitchFamily="34" charset="0"/>
                          <a:cs typeface="Calibri" pitchFamily="34" charset="0"/>
                        </a:rPr>
                        <a:t>Nkangala District:</a:t>
                      </a:r>
                    </a:p>
                    <a:p>
                      <a:pPr marL="285750" indent="-285750">
                        <a:lnSpc>
                          <a:spcPct val="150000"/>
                        </a:lnSpc>
                        <a:buFont typeface="Arial" pitchFamily="34" charset="0"/>
                        <a:buChar char="•"/>
                      </a:pPr>
                      <a:r>
                        <a:rPr lang="en-US" sz="1400" dirty="0" smtClean="0">
                          <a:latin typeface="Calibri" pitchFamily="34" charset="0"/>
                          <a:cs typeface="Calibri" pitchFamily="34" charset="0"/>
                        </a:rPr>
                        <a:t>3 Out of the 7 office (large and medium)</a:t>
                      </a:r>
                      <a:r>
                        <a:rPr lang="en-US" sz="1400" baseline="0" dirty="0" smtClean="0">
                          <a:latin typeface="Calibri" pitchFamily="34" charset="0"/>
                          <a:cs typeface="Calibri" pitchFamily="34" charset="0"/>
                        </a:rPr>
                        <a:t> in Nkangala District have been modernized. </a:t>
                      </a:r>
                    </a:p>
                    <a:p>
                      <a:pPr marL="285750" indent="-285750">
                        <a:lnSpc>
                          <a:spcPct val="150000"/>
                        </a:lnSpc>
                        <a:buFont typeface="Arial" pitchFamily="34" charset="0"/>
                        <a:buChar char="•"/>
                      </a:pPr>
                      <a:r>
                        <a:rPr lang="en-US" sz="1400" baseline="0" dirty="0" smtClean="0">
                          <a:latin typeface="Calibri" pitchFamily="34" charset="0"/>
                          <a:cs typeface="Calibri" pitchFamily="34" charset="0"/>
                        </a:rPr>
                        <a:t>1 Office has been identified for </a:t>
                      </a:r>
                      <a:r>
                        <a:rPr lang="en-US" sz="1400" baseline="0" dirty="0" err="1" smtClean="0">
                          <a:latin typeface="Calibri" pitchFamily="34" charset="0"/>
                          <a:cs typeface="Calibri" pitchFamily="34" charset="0"/>
                        </a:rPr>
                        <a:t>modernisation</a:t>
                      </a:r>
                      <a:r>
                        <a:rPr lang="en-US" sz="1400" baseline="0" dirty="0" smtClean="0">
                          <a:latin typeface="Calibri" pitchFamily="34" charset="0"/>
                          <a:cs typeface="Calibri" pitchFamily="34" charset="0"/>
                        </a:rPr>
                        <a:t> in 2019/20.</a:t>
                      </a:r>
                    </a:p>
                    <a:p>
                      <a:pPr marL="285750" indent="-285750">
                        <a:lnSpc>
                          <a:spcPct val="150000"/>
                        </a:lnSpc>
                        <a:buFont typeface="Arial" pitchFamily="34" charset="0"/>
                        <a:buChar char="•"/>
                      </a:pPr>
                      <a:r>
                        <a:rPr lang="en-US" sz="1400" baseline="0" dirty="0" smtClean="0">
                          <a:latin typeface="Calibri" pitchFamily="34" charset="0"/>
                          <a:cs typeface="Calibri" pitchFamily="34" charset="0"/>
                        </a:rPr>
                        <a:t>The accommodation of the remaining 3 offices are not conducive for </a:t>
                      </a:r>
                      <a:r>
                        <a:rPr lang="en-US" sz="1400" baseline="0" dirty="0" err="1" smtClean="0">
                          <a:latin typeface="Calibri" pitchFamily="34" charset="0"/>
                          <a:cs typeface="Calibri" pitchFamily="34" charset="0"/>
                        </a:rPr>
                        <a:t>modernisation</a:t>
                      </a:r>
                      <a:r>
                        <a:rPr lang="en-US" sz="1400" baseline="0" dirty="0" smtClean="0">
                          <a:latin typeface="Calibri" pitchFamily="34" charset="0"/>
                          <a:cs typeface="Calibri" pitchFamily="34" charset="0"/>
                        </a:rPr>
                        <a:t>. Negotiations have already started in 2016 for alternative accommodation.</a:t>
                      </a:r>
                      <a:endParaRPr lang="en-US" sz="1400" dirty="0">
                        <a:solidFill>
                          <a:schemeClr val="tx1"/>
                        </a:solidFill>
                        <a:latin typeface="Calibri" pitchFamily="34" charset="0"/>
                        <a:cs typeface="Calibri" pitchFamily="34" charset="0"/>
                      </a:endParaRPr>
                    </a:p>
                  </a:txBody>
                  <a:tcPr marL="99060" marR="99060"/>
                </a:tc>
                <a:extLst>
                  <a:ext uri="{0D108BD9-81ED-4DB2-BD59-A6C34878D82A}">
                    <a16:rowId xmlns:a16="http://schemas.microsoft.com/office/drawing/2014/main" xmlns="" val="10002"/>
                  </a:ext>
                </a:extLst>
              </a:tr>
              <a:tr h="370840">
                <a:tc>
                  <a:txBody>
                    <a:bodyPr/>
                    <a:lstStyle/>
                    <a:p>
                      <a:pPr>
                        <a:lnSpc>
                          <a:spcPct val="150000"/>
                        </a:lnSpc>
                      </a:pPr>
                      <a:r>
                        <a:rPr lang="en-US" sz="1400" b="1" dirty="0" err="1" smtClean="0">
                          <a:solidFill>
                            <a:schemeClr val="tx1"/>
                          </a:solidFill>
                          <a:latin typeface="Calibri" pitchFamily="34" charset="0"/>
                          <a:cs typeface="Calibri" pitchFamily="34" charset="0"/>
                        </a:rPr>
                        <a:t>Gert</a:t>
                      </a:r>
                      <a:r>
                        <a:rPr lang="en-US" sz="1400" b="1" dirty="0" smtClean="0">
                          <a:solidFill>
                            <a:schemeClr val="tx1"/>
                          </a:solidFill>
                          <a:latin typeface="Calibri" pitchFamily="34" charset="0"/>
                          <a:cs typeface="Calibri" pitchFamily="34" charset="0"/>
                        </a:rPr>
                        <a:t> </a:t>
                      </a:r>
                      <a:r>
                        <a:rPr lang="en-US" sz="1400" b="1" dirty="0" err="1" smtClean="0">
                          <a:solidFill>
                            <a:schemeClr val="tx1"/>
                          </a:solidFill>
                          <a:latin typeface="Calibri" pitchFamily="34" charset="0"/>
                          <a:cs typeface="Calibri" pitchFamily="34" charset="0"/>
                        </a:rPr>
                        <a:t>Sibande</a:t>
                      </a:r>
                      <a:r>
                        <a:rPr lang="en-US" sz="1400" b="1" dirty="0" smtClean="0">
                          <a:solidFill>
                            <a:schemeClr val="tx1"/>
                          </a:solidFill>
                          <a:latin typeface="Calibri" pitchFamily="34" charset="0"/>
                          <a:cs typeface="Calibri" pitchFamily="34" charset="0"/>
                        </a:rPr>
                        <a:t> District:</a:t>
                      </a:r>
                    </a:p>
                    <a:p>
                      <a:pPr marL="285750" indent="-285750">
                        <a:lnSpc>
                          <a:spcPct val="150000"/>
                        </a:lnSpc>
                        <a:buFont typeface="Arial" pitchFamily="34" charset="0"/>
                        <a:buChar char="•"/>
                      </a:pPr>
                      <a:r>
                        <a:rPr lang="en-US" sz="1400" dirty="0" smtClean="0">
                          <a:solidFill>
                            <a:schemeClr val="tx1"/>
                          </a:solidFill>
                          <a:latin typeface="Calibri" pitchFamily="34" charset="0"/>
                          <a:cs typeface="Calibri" pitchFamily="34" charset="0"/>
                        </a:rPr>
                        <a:t>All 7 office (large and medium) offices in Gert Sibande District are </a:t>
                      </a:r>
                      <a:r>
                        <a:rPr lang="en-US" sz="1400" dirty="0" err="1" smtClean="0">
                          <a:solidFill>
                            <a:schemeClr val="tx1"/>
                          </a:solidFill>
                          <a:latin typeface="Calibri" pitchFamily="34" charset="0"/>
                          <a:cs typeface="Calibri" pitchFamily="34" charset="0"/>
                        </a:rPr>
                        <a:t>modernised</a:t>
                      </a:r>
                      <a:r>
                        <a:rPr lang="en-US" sz="1400" dirty="0" smtClean="0">
                          <a:solidFill>
                            <a:schemeClr val="tx1"/>
                          </a:solidFill>
                          <a:latin typeface="Calibri" pitchFamily="34" charset="0"/>
                          <a:cs typeface="Calibri" pitchFamily="34" charset="0"/>
                        </a:rPr>
                        <a:t> as well as 1 Small Office</a:t>
                      </a:r>
                      <a:endParaRPr lang="en-US" sz="1400" dirty="0">
                        <a:solidFill>
                          <a:schemeClr val="tx1"/>
                        </a:solidFill>
                        <a:latin typeface="Calibri" pitchFamily="34" charset="0"/>
                        <a:cs typeface="Calibri" pitchFamily="34" charset="0"/>
                      </a:endParaRPr>
                    </a:p>
                  </a:txBody>
                  <a:tcPr marL="99060" marR="9906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253763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04047"/>
            <a:ext cx="8915400" cy="341182"/>
          </a:xfrm>
        </p:spPr>
        <p:txBody>
          <a:bodyPr>
            <a:noAutofit/>
          </a:bodyPr>
          <a:lstStyle/>
          <a:p>
            <a:r>
              <a:rPr lang="en-US" sz="2000" b="1" dirty="0" smtClean="0">
                <a:solidFill>
                  <a:prstClr val="black"/>
                </a:solidFill>
                <a:latin typeface="Calibri" pitchFamily="34" charset="0"/>
                <a:cs typeface="Calibri" pitchFamily="34" charset="0"/>
              </a:rPr>
              <a:t>PROVINCIAL OVERVIEW</a:t>
            </a:r>
            <a:br>
              <a:rPr lang="en-US" sz="2000" b="1" dirty="0" smtClean="0">
                <a:solidFill>
                  <a:prstClr val="black"/>
                </a:solidFill>
                <a:latin typeface="Calibri" pitchFamily="34" charset="0"/>
                <a:cs typeface="Calibri" pitchFamily="34" charset="0"/>
              </a:rPr>
            </a:br>
            <a:r>
              <a:rPr lang="en-US" sz="2000" b="1" dirty="0" smtClean="0">
                <a:solidFill>
                  <a:prstClr val="black"/>
                </a:solidFill>
                <a:latin typeface="Calibri" pitchFamily="34" charset="0"/>
                <a:cs typeface="Calibri" pitchFamily="34" charset="0"/>
              </a:rPr>
              <a:t>INTERESTING FACTS ABOUT MPUMALANGA</a:t>
            </a:r>
            <a:endParaRPr lang="en-US" sz="2000" b="1" dirty="0">
              <a:latin typeface="Calibri" pitchFamily="34" charset="0"/>
              <a:cs typeface="Calibri" pitchFamily="34" charset="0"/>
            </a:endParaRPr>
          </a:p>
        </p:txBody>
      </p:sp>
      <p:sp>
        <p:nvSpPr>
          <p:cNvPr id="5" name="Content Placeholder 2"/>
          <p:cNvSpPr>
            <a:spLocks noGrp="1"/>
          </p:cNvSpPr>
          <p:nvPr>
            <p:ph idx="1"/>
          </p:nvPr>
        </p:nvSpPr>
        <p:spPr>
          <a:xfrm>
            <a:off x="247650" y="609616"/>
            <a:ext cx="9493250" cy="5352661"/>
          </a:xfrm>
        </p:spPr>
        <p:txBody>
          <a:bodyPr>
            <a:normAutofit lnSpcReduction="10000"/>
          </a:bodyPr>
          <a:lstStyle/>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Pilgrim’s </a:t>
            </a:r>
            <a:r>
              <a:rPr lang="en-US" sz="1600" dirty="0">
                <a:latin typeface="Calibri" pitchFamily="34" charset="0"/>
                <a:cs typeface="Calibri" pitchFamily="34" charset="0"/>
              </a:rPr>
              <a:t>Rest was the second town in South Africa after Kimberly to be electrified. The electricity was generated from a hydro-electrical plant in the </a:t>
            </a:r>
            <a:r>
              <a:rPr lang="en-US" sz="1600" dirty="0" err="1">
                <a:latin typeface="Calibri" pitchFamily="34" charset="0"/>
                <a:cs typeface="Calibri" pitchFamily="34" charset="0"/>
              </a:rPr>
              <a:t>Blyde</a:t>
            </a:r>
            <a:r>
              <a:rPr lang="en-US" sz="1600" dirty="0">
                <a:latin typeface="Calibri" pitchFamily="34" charset="0"/>
                <a:cs typeface="Calibri" pitchFamily="34" charset="0"/>
              </a:rPr>
              <a:t> River Canyon built in 1911</a:t>
            </a:r>
            <a:r>
              <a:rPr lang="en-US" sz="1600" dirty="0" smtClean="0">
                <a:latin typeface="Calibri" pitchFamily="34" charset="0"/>
                <a:cs typeface="Calibri" pitchFamily="34" charset="0"/>
              </a:rPr>
              <a:t>.</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a:latin typeface="Calibri" pitchFamily="34" charset="0"/>
                <a:cs typeface="Calibri" pitchFamily="34" charset="0"/>
              </a:rPr>
              <a:t>South Africa’s first stock exchange was built in Barberton in 1884 during the gold </a:t>
            </a:r>
            <a:r>
              <a:rPr lang="en-US" sz="1600" dirty="0" smtClean="0">
                <a:latin typeface="Calibri" pitchFamily="34" charset="0"/>
                <a:cs typeface="Calibri" pitchFamily="34" charset="0"/>
              </a:rPr>
              <a:t>rush.</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world-renowned artist, Gerald </a:t>
            </a:r>
            <a:r>
              <a:rPr lang="en-US" sz="1600" dirty="0" err="1" smtClean="0">
                <a:latin typeface="Calibri" pitchFamily="34" charset="0"/>
                <a:cs typeface="Calibri" pitchFamily="34" charset="0"/>
              </a:rPr>
              <a:t>Sekoto</a:t>
            </a:r>
            <a:r>
              <a:rPr lang="en-US" sz="1600" dirty="0" smtClean="0">
                <a:latin typeface="Calibri" pitchFamily="34" charset="0"/>
                <a:cs typeface="Calibri" pitchFamily="34" charset="0"/>
              </a:rPr>
              <a:t>, was born in </a:t>
            </a:r>
            <a:r>
              <a:rPr lang="en-US" sz="1600" dirty="0" err="1" smtClean="0">
                <a:latin typeface="Calibri" pitchFamily="34" charset="0"/>
                <a:cs typeface="Calibri" pitchFamily="34" charset="0"/>
              </a:rPr>
              <a:t>Botshabelo</a:t>
            </a:r>
            <a:r>
              <a:rPr lang="en-US" sz="1600" dirty="0" smtClean="0">
                <a:latin typeface="Calibri" pitchFamily="34" charset="0"/>
                <a:cs typeface="Calibri" pitchFamily="34" charset="0"/>
              </a:rPr>
              <a:t> near Middelburg on December 9, 1913.</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err="1" smtClean="0">
                <a:latin typeface="Calibri" pitchFamily="34" charset="0"/>
                <a:cs typeface="Calibri" pitchFamily="34" charset="0"/>
              </a:rPr>
              <a:t>Makhonjwa</a:t>
            </a:r>
            <a:r>
              <a:rPr lang="en-US" sz="1600" dirty="0" smtClean="0">
                <a:latin typeface="Calibri" pitchFamily="34" charset="0"/>
                <a:cs typeface="Calibri" pitchFamily="34" charset="0"/>
              </a:rPr>
              <a:t> Mountains in Barberton boasts the oldest rock formations in the world, dating back 3,5 billion years.</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world’s largest underground coal-mining complex is in </a:t>
            </a:r>
            <a:r>
              <a:rPr lang="en-US" sz="1600" dirty="0" err="1" smtClean="0">
                <a:latin typeface="Calibri" pitchFamily="34" charset="0"/>
                <a:cs typeface="Calibri" pitchFamily="34" charset="0"/>
              </a:rPr>
              <a:t>Secunda</a:t>
            </a:r>
            <a:r>
              <a:rPr lang="en-US" sz="1600" dirty="0" smtClean="0">
                <a:latin typeface="Calibri" pitchFamily="34" charset="0"/>
                <a:cs typeface="Calibri" pitchFamily="34" charset="0"/>
              </a:rPr>
              <a:t>, making Mpumalanga South Africa’s</a:t>
            </a:r>
          </a:p>
          <a:p>
            <a:pPr marL="0" indent="0" algn="just" fontAlgn="base">
              <a:lnSpc>
                <a:spcPct val="160000"/>
              </a:lnSpc>
              <a:spcBef>
                <a:spcPct val="0"/>
              </a:spcBef>
              <a:spcAft>
                <a:spcPct val="0"/>
              </a:spcAft>
              <a:buClr>
                <a:schemeClr val="accent6">
                  <a:lumMod val="50000"/>
                </a:schemeClr>
              </a:buClr>
              <a:buNone/>
            </a:pPr>
            <a:r>
              <a:rPr lang="en-US" sz="1600" dirty="0" smtClean="0">
                <a:latin typeface="Calibri" pitchFamily="34" charset="0"/>
                <a:cs typeface="Calibri" pitchFamily="34" charset="0"/>
              </a:rPr>
              <a:t>	powerhouse.</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a:t>
            </a:r>
            <a:r>
              <a:rPr lang="en-US" sz="1600" dirty="0" err="1" smtClean="0">
                <a:latin typeface="Calibri" pitchFamily="34" charset="0"/>
                <a:cs typeface="Calibri" pitchFamily="34" charset="0"/>
              </a:rPr>
              <a:t>Blyde</a:t>
            </a:r>
            <a:r>
              <a:rPr lang="en-US" sz="1600" dirty="0" smtClean="0">
                <a:latin typeface="Calibri" pitchFamily="34" charset="0"/>
                <a:cs typeface="Calibri" pitchFamily="34" charset="0"/>
              </a:rPr>
              <a:t> River Canyon is the third largest in the world and the largest green canyon.</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Kruger National Park is two-million hectares in size.</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late Ray </a:t>
            </a:r>
            <a:r>
              <a:rPr lang="en-US" sz="1600" dirty="0" err="1" smtClean="0">
                <a:latin typeface="Calibri" pitchFamily="34" charset="0"/>
                <a:cs typeface="Calibri" pitchFamily="34" charset="0"/>
              </a:rPr>
              <a:t>Phiri</a:t>
            </a:r>
            <a:r>
              <a:rPr lang="en-US" sz="1600" dirty="0" smtClean="0">
                <a:latin typeface="Calibri" pitchFamily="34" charset="0"/>
                <a:cs typeface="Calibri" pitchFamily="34" charset="0"/>
              </a:rPr>
              <a:t>, </a:t>
            </a:r>
            <a:r>
              <a:rPr lang="en-US" sz="1600" dirty="0" err="1" smtClean="0">
                <a:latin typeface="Calibri" pitchFamily="34" charset="0"/>
                <a:cs typeface="Calibri" pitchFamily="34" charset="0"/>
              </a:rPr>
              <a:t>Mirriam</a:t>
            </a:r>
            <a:r>
              <a:rPr lang="en-US" sz="1600" dirty="0" smtClean="0">
                <a:latin typeface="Calibri" pitchFamily="34" charset="0"/>
                <a:cs typeface="Calibri" pitchFamily="34" charset="0"/>
              </a:rPr>
              <a:t> </a:t>
            </a:r>
            <a:r>
              <a:rPr lang="en-US" sz="1600" dirty="0" err="1" smtClean="0">
                <a:latin typeface="Calibri" pitchFamily="34" charset="0"/>
                <a:cs typeface="Calibri" pitchFamily="34" charset="0"/>
              </a:rPr>
              <a:t>Makeba</a:t>
            </a:r>
            <a:r>
              <a:rPr lang="en-US" sz="1600" dirty="0" smtClean="0">
                <a:latin typeface="Calibri" pitchFamily="34" charset="0"/>
                <a:cs typeface="Calibri" pitchFamily="34" charset="0"/>
              </a:rPr>
              <a:t>, Hugh </a:t>
            </a:r>
            <a:r>
              <a:rPr lang="en-US" sz="1600" dirty="0" err="1" smtClean="0">
                <a:latin typeface="Calibri" pitchFamily="34" charset="0"/>
                <a:cs typeface="Calibri" pitchFamily="34" charset="0"/>
              </a:rPr>
              <a:t>Masekela</a:t>
            </a:r>
            <a:r>
              <a:rPr lang="en-US" sz="1600" dirty="0" smtClean="0">
                <a:latin typeface="Calibri" pitchFamily="34" charset="0"/>
                <a:cs typeface="Calibri" pitchFamily="34" charset="0"/>
              </a:rPr>
              <a:t>, </a:t>
            </a:r>
            <a:r>
              <a:rPr lang="en-US" sz="1600" dirty="0" err="1" smtClean="0">
                <a:latin typeface="Calibri" pitchFamily="34" charset="0"/>
                <a:cs typeface="Calibri" pitchFamily="34" charset="0"/>
              </a:rPr>
              <a:t>Zakes</a:t>
            </a:r>
            <a:r>
              <a:rPr lang="en-US" sz="1600" dirty="0" smtClean="0">
                <a:latin typeface="Calibri" pitchFamily="34" charset="0"/>
                <a:cs typeface="Calibri" pitchFamily="34" charset="0"/>
              </a:rPr>
              <a:t> </a:t>
            </a:r>
            <a:r>
              <a:rPr lang="en-US" sz="1600" dirty="0" err="1" smtClean="0">
                <a:latin typeface="Calibri" pitchFamily="34" charset="0"/>
                <a:cs typeface="Calibri" pitchFamily="34" charset="0"/>
              </a:rPr>
              <a:t>Nkosi</a:t>
            </a:r>
            <a:r>
              <a:rPr lang="en-US" sz="1600" dirty="0" smtClean="0">
                <a:latin typeface="Calibri" pitchFamily="34" charset="0"/>
                <a:cs typeface="Calibri" pitchFamily="34" charset="0"/>
              </a:rPr>
              <a:t>, Lucky </a:t>
            </a:r>
            <a:r>
              <a:rPr lang="en-US" sz="1600" dirty="0" err="1" smtClean="0">
                <a:latin typeface="Calibri" pitchFamily="34" charset="0"/>
                <a:cs typeface="Calibri" pitchFamily="34" charset="0"/>
              </a:rPr>
              <a:t>Dube</a:t>
            </a:r>
            <a:r>
              <a:rPr lang="en-US" sz="1600" dirty="0" smtClean="0">
                <a:latin typeface="Calibri" pitchFamily="34" charset="0"/>
                <a:cs typeface="Calibri" pitchFamily="34" charset="0"/>
              </a:rPr>
              <a:t>, Rebecca </a:t>
            </a:r>
            <a:r>
              <a:rPr lang="en-US" sz="1600" dirty="0" err="1" smtClean="0">
                <a:latin typeface="Calibri" pitchFamily="34" charset="0"/>
                <a:cs typeface="Calibri" pitchFamily="34" charset="0"/>
              </a:rPr>
              <a:t>Malope</a:t>
            </a:r>
            <a:r>
              <a:rPr lang="en-US" sz="1600" dirty="0" smtClean="0">
                <a:latin typeface="Calibri" pitchFamily="34" charset="0"/>
                <a:cs typeface="Calibri" pitchFamily="34" charset="0"/>
              </a:rPr>
              <a:t> all hail from Mpumalanga.</a:t>
            </a:r>
          </a:p>
          <a:p>
            <a:pPr algn="just" fontAlgn="base">
              <a:lnSpc>
                <a:spcPct val="160000"/>
              </a:lnSpc>
              <a:spcBef>
                <a:spcPct val="0"/>
              </a:spcBef>
              <a:spcAft>
                <a:spcPct val="0"/>
              </a:spcAft>
              <a:buClr>
                <a:schemeClr val="accent6">
                  <a:lumMod val="50000"/>
                </a:schemeClr>
              </a:buClr>
              <a:buFont typeface="Wingdings" pitchFamily="2" charset="2"/>
              <a:buChar char="q"/>
            </a:pPr>
            <a:r>
              <a:rPr lang="en-US" sz="1600" dirty="0" smtClean="0">
                <a:latin typeface="Calibri" pitchFamily="34" charset="0"/>
                <a:cs typeface="Calibri" pitchFamily="34" charset="0"/>
              </a:rPr>
              <a:t>The </a:t>
            </a:r>
            <a:r>
              <a:rPr lang="en-US" sz="1600" dirty="0" err="1">
                <a:latin typeface="Calibri" pitchFamily="34" charset="0"/>
                <a:cs typeface="Calibri" pitchFamily="34" charset="0"/>
              </a:rPr>
              <a:t>Sudwala</a:t>
            </a:r>
            <a:r>
              <a:rPr lang="en-US" sz="1600" dirty="0">
                <a:latin typeface="Calibri" pitchFamily="34" charset="0"/>
                <a:cs typeface="Calibri" pitchFamily="34" charset="0"/>
              </a:rPr>
              <a:t> Caves are the oldest known dolomite caves in the world. They are approximately 2 000 million years old.</a:t>
            </a:r>
            <a:endParaRPr lang="en-US" sz="1600" dirty="0" smtClean="0">
              <a:latin typeface="Calibri" pitchFamily="34" charset="0"/>
              <a:cs typeface="Calibri" pitchFamily="34" charset="0"/>
            </a:endParaRPr>
          </a:p>
          <a:p>
            <a:pPr lvl="0" algn="just" fontAlgn="base">
              <a:lnSpc>
                <a:spcPct val="160000"/>
              </a:lnSpc>
              <a:spcBef>
                <a:spcPct val="0"/>
              </a:spcBef>
              <a:spcAft>
                <a:spcPct val="0"/>
              </a:spcAft>
              <a:buFont typeface="Arial" pitchFamily="34" charset="0"/>
              <a:buChar char="•"/>
            </a:pPr>
            <a:endParaRPr lang="en-ZA"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538E8B7-8BD9-9F48-9FB6-4E0DFEDB8449}"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3716603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42875"/>
            <a:ext cx="8915400" cy="228600"/>
          </a:xfrm>
        </p:spPr>
        <p:txBody>
          <a:bodyPr>
            <a:noAutofit/>
          </a:bodyPr>
          <a:lstStyle/>
          <a:p>
            <a:r>
              <a:rPr lang="en-US" sz="2000" b="1" dirty="0" smtClean="0">
                <a:latin typeface="Calibri" pitchFamily="34" charset="0"/>
                <a:cs typeface="Calibri" pitchFamily="34" charset="0"/>
              </a:rPr>
              <a:t>MODERNISATION ROLL OUT  </a:t>
            </a:r>
          </a:p>
        </p:txBody>
      </p:sp>
      <p:graphicFrame>
        <p:nvGraphicFramePr>
          <p:cNvPr id="3" name="Table 2"/>
          <p:cNvGraphicFramePr>
            <a:graphicFrameLocks noGrp="1"/>
          </p:cNvGraphicFramePr>
          <p:nvPr>
            <p:extLst>
              <p:ext uri="{D42A27DB-BD31-4B8C-83A1-F6EECF244321}">
                <p14:modId xmlns:p14="http://schemas.microsoft.com/office/powerpoint/2010/main" xmlns="" val="1678478912"/>
              </p:ext>
            </p:extLst>
          </p:nvPr>
        </p:nvGraphicFramePr>
        <p:xfrm>
          <a:off x="350846" y="497649"/>
          <a:ext cx="8906547" cy="2743200"/>
        </p:xfrm>
        <a:graphic>
          <a:graphicData uri="http://schemas.openxmlformats.org/drawingml/2006/table">
            <a:tbl>
              <a:tblPr firstRow="1" bandRow="1"/>
              <a:tblGrid>
                <a:gridCol w="3809883">
                  <a:extLst>
                    <a:ext uri="{9D8B030D-6E8A-4147-A177-3AD203B41FA5}">
                      <a16:colId xmlns:a16="http://schemas.microsoft.com/office/drawing/2014/main" xmlns="" val="20000"/>
                    </a:ext>
                  </a:extLst>
                </a:gridCol>
                <a:gridCol w="5096664">
                  <a:extLst>
                    <a:ext uri="{9D8B030D-6E8A-4147-A177-3AD203B41FA5}">
                      <a16:colId xmlns:a16="http://schemas.microsoft.com/office/drawing/2014/main" xmlns="" val="20001"/>
                    </a:ext>
                  </a:extLst>
                </a:gridCol>
              </a:tblGrid>
              <a:tr h="45720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District</a:t>
                      </a:r>
                      <a:endParaRPr lang="en-US" sz="1400" b="1" dirty="0">
                        <a:solidFill>
                          <a:schemeClr val="tx1"/>
                        </a:solidFill>
                        <a:latin typeface="Calibri" pitchFamily="34" charset="0"/>
                        <a:cs typeface="Calibri" pitchFamily="34" charset="0"/>
                      </a:endParaRPr>
                    </a:p>
                  </a:txBody>
                  <a:tcPr marL="99041" marR="99041"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Planned  Offices</a:t>
                      </a:r>
                      <a:r>
                        <a:rPr lang="en-US" sz="1400" b="1" baseline="0" dirty="0" smtClean="0">
                          <a:solidFill>
                            <a:schemeClr val="tx1"/>
                          </a:solidFill>
                          <a:latin typeface="Calibri" pitchFamily="34" charset="0"/>
                          <a:cs typeface="Calibri" pitchFamily="34" charset="0"/>
                        </a:rPr>
                        <a:t> (2019/20)</a:t>
                      </a:r>
                      <a:endParaRPr lang="en-US" sz="1400" b="1" dirty="0">
                        <a:solidFill>
                          <a:schemeClr val="tx1"/>
                        </a:solidFill>
                        <a:latin typeface="Calibri" pitchFamily="34" charset="0"/>
                        <a:cs typeface="Calibri" pitchFamily="34" charset="0"/>
                      </a:endParaRPr>
                    </a:p>
                  </a:txBody>
                  <a:tcPr marL="99041" marR="99041"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5720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b="0" dirty="0" smtClean="0">
                          <a:solidFill>
                            <a:schemeClr val="tx1"/>
                          </a:solidFill>
                          <a:latin typeface="Calibri" pitchFamily="34" charset="0"/>
                          <a:cs typeface="Calibri" pitchFamily="34" charset="0"/>
                        </a:rPr>
                        <a:t>Ehlanzeni</a:t>
                      </a:r>
                      <a:endParaRPr lang="en-US" sz="1400" b="0" dirty="0">
                        <a:solidFill>
                          <a:schemeClr val="tx1"/>
                        </a:solidFill>
                        <a:latin typeface="Calibri" pitchFamily="34" charset="0"/>
                        <a:cs typeface="Calibri" pitchFamily="34" charset="0"/>
                      </a:endParaRP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Nkomazi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457200">
                <a:tc>
                  <a:txBody>
                    <a:bodyPr/>
                    <a:lstStyle/>
                    <a:p>
                      <a:pPr algn="l"/>
                      <a:endParaRPr lang="en-US" sz="1400" b="0" dirty="0">
                        <a:solidFill>
                          <a:schemeClr val="tx1"/>
                        </a:solidFill>
                        <a:latin typeface="Calibri" pitchFamily="34" charset="0"/>
                        <a:cs typeface="Calibri" pitchFamily="34" charset="0"/>
                      </a:endParaRP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Mapulaneng</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457200">
                <a:tc>
                  <a:txBody>
                    <a:bodyPr/>
                    <a:lstStyle/>
                    <a:p>
                      <a:pPr algn="l"/>
                      <a:endParaRPr lang="en-US" sz="1400" b="0" dirty="0">
                        <a:solidFill>
                          <a:schemeClr val="tx1"/>
                        </a:solidFill>
                        <a:latin typeface="Calibri" pitchFamily="34" charset="0"/>
                        <a:cs typeface="Calibri" pitchFamily="34" charset="0"/>
                      </a:endParaRP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Sabie</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457200">
                <a:tc>
                  <a:txBody>
                    <a:bodyPr/>
                    <a:lstStyle/>
                    <a:p>
                      <a:pPr algn="l"/>
                      <a:r>
                        <a:rPr lang="en-US" sz="1400" b="0" dirty="0" smtClean="0">
                          <a:solidFill>
                            <a:schemeClr val="tx1"/>
                          </a:solidFill>
                          <a:latin typeface="Calibri" pitchFamily="34" charset="0"/>
                          <a:cs typeface="Calibri" pitchFamily="34" charset="0"/>
                        </a:rPr>
                        <a:t>Nkangala</a:t>
                      </a:r>
                      <a:endParaRPr lang="en-US" sz="1400" b="0" dirty="0">
                        <a:solidFill>
                          <a:schemeClr val="tx1"/>
                        </a:solidFill>
                        <a:latin typeface="Calibri" pitchFamily="34" charset="0"/>
                        <a:cs typeface="Calibri" pitchFamily="34" charset="0"/>
                      </a:endParaRP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Delmas</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Calibri" pitchFamily="34" charset="0"/>
                          <a:cs typeface="Calibri" pitchFamily="34" charset="0"/>
                        </a:rPr>
                        <a:t>Total</a:t>
                      </a: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latin typeface="Calibri" pitchFamily="34" charset="0"/>
                          <a:cs typeface="Calibri" pitchFamily="34" charset="0"/>
                        </a:rPr>
                        <a:t>4</a:t>
                      </a:r>
                      <a:endParaRPr lang="en-US" sz="1600" b="1" dirty="0">
                        <a:solidFill>
                          <a:schemeClr val="tx1"/>
                        </a:solidFill>
                        <a:latin typeface="Calibri" pitchFamily="34" charset="0"/>
                        <a:cs typeface="Calibri" pitchFamily="34" charset="0"/>
                      </a:endParaRPr>
                    </a:p>
                  </a:txBody>
                  <a:tcPr marL="107294" marR="107294" marT="45650" marB="456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812912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UNCLAIMED ID’S AND UNCOLLECTED SMART ID CARDS  </a:t>
            </a:r>
            <a:r>
              <a:rPr lang="en-US" altLang="en-US" sz="1400" b="1" dirty="0" smtClean="0">
                <a:solidFill>
                  <a:srgbClr val="000000"/>
                </a:solidFill>
                <a:latin typeface="Calibri" pitchFamily="34" charset="0"/>
                <a:ea typeface="+mn-ea"/>
                <a:cs typeface="Calibri" pitchFamily="34" charset="0"/>
              </a:rPr>
              <a:t>(July 2019)</a:t>
            </a:r>
            <a:endParaRPr lang="en-US" altLang="en-US" sz="1400" b="1" dirty="0">
              <a:solidFill>
                <a:srgbClr val="000000"/>
              </a:solidFill>
              <a:latin typeface="Calibri" pitchFamily="34" charset="0"/>
              <a:ea typeface="+mn-ea"/>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027308397"/>
              </p:ext>
            </p:extLst>
          </p:nvPr>
        </p:nvGraphicFramePr>
        <p:xfrm>
          <a:off x="648079" y="600200"/>
          <a:ext cx="8762620" cy="5120640"/>
        </p:xfrm>
        <a:graphic>
          <a:graphicData uri="http://schemas.openxmlformats.org/drawingml/2006/table">
            <a:tbl>
              <a:tblPr firstRow="1" bandRow="1"/>
              <a:tblGrid>
                <a:gridCol w="2190655">
                  <a:extLst>
                    <a:ext uri="{9D8B030D-6E8A-4147-A177-3AD203B41FA5}">
                      <a16:colId xmlns:a16="http://schemas.microsoft.com/office/drawing/2014/main" xmlns="" val="20000"/>
                    </a:ext>
                  </a:extLst>
                </a:gridCol>
                <a:gridCol w="2190655">
                  <a:extLst>
                    <a:ext uri="{9D8B030D-6E8A-4147-A177-3AD203B41FA5}">
                      <a16:colId xmlns:a16="http://schemas.microsoft.com/office/drawing/2014/main" xmlns="" val="20001"/>
                    </a:ext>
                  </a:extLst>
                </a:gridCol>
                <a:gridCol w="2190655">
                  <a:extLst>
                    <a:ext uri="{9D8B030D-6E8A-4147-A177-3AD203B41FA5}">
                      <a16:colId xmlns:a16="http://schemas.microsoft.com/office/drawing/2014/main" xmlns="" val="20002"/>
                    </a:ext>
                  </a:extLst>
                </a:gridCol>
                <a:gridCol w="2190655">
                  <a:extLst>
                    <a:ext uri="{9D8B030D-6E8A-4147-A177-3AD203B41FA5}">
                      <a16:colId xmlns:a16="http://schemas.microsoft.com/office/drawing/2014/main" xmlns="" val="20003"/>
                    </a:ext>
                  </a:extLst>
                </a:gridCol>
              </a:tblGrid>
              <a:tr h="365760">
                <a:tc>
                  <a:txBody>
                    <a:bodyPr/>
                    <a:lstStyle/>
                    <a:p>
                      <a:pPr algn="ctr" fontAlgn="ctr"/>
                      <a:r>
                        <a:rPr lang="en-US" sz="1400" b="1" i="0" u="none" strike="noStrike" dirty="0" smtClean="0">
                          <a:solidFill>
                            <a:srgbClr val="000000"/>
                          </a:solidFill>
                          <a:effectLst/>
                          <a:latin typeface="Arial"/>
                        </a:rPr>
                        <a:t>District</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Arial"/>
                        </a:rPr>
                        <a:t>Office</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Arial"/>
                        </a:rPr>
                        <a:t>Green</a:t>
                      </a:r>
                      <a:r>
                        <a:rPr lang="en-US" sz="1400" b="1" i="0" u="none" strike="noStrike" baseline="0" dirty="0" smtClean="0">
                          <a:solidFill>
                            <a:srgbClr val="000000"/>
                          </a:solidFill>
                          <a:effectLst/>
                          <a:latin typeface="Arial"/>
                        </a:rPr>
                        <a:t> ID Books</a:t>
                      </a:r>
                      <a:r>
                        <a:rPr lang="en-US" sz="1400" b="1" i="0" u="none" strike="noStrike" dirty="0" smtClean="0">
                          <a:solidFill>
                            <a:srgbClr val="000000"/>
                          </a:solidFill>
                          <a:effectLst/>
                          <a:latin typeface="Arial"/>
                        </a:rPr>
                        <a:t> </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Arial"/>
                        </a:rPr>
                        <a:t>Smart</a:t>
                      </a:r>
                      <a:r>
                        <a:rPr lang="en-US" sz="1400" b="1" i="0" u="none" strike="noStrike" baseline="0" dirty="0" smtClean="0">
                          <a:solidFill>
                            <a:srgbClr val="000000"/>
                          </a:solidFill>
                          <a:effectLst/>
                          <a:latin typeface="Arial"/>
                        </a:rPr>
                        <a:t> ID Cards</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5760">
                <a:tc>
                  <a:txBody>
                    <a:bodyPr/>
                    <a:lstStyle/>
                    <a:p>
                      <a:pPr marL="91440" algn="l" fontAlgn="ctr"/>
                      <a:r>
                        <a:rPr lang="en-US" sz="1400" b="0" i="0" u="none" strike="noStrike" dirty="0" smtClean="0">
                          <a:solidFill>
                            <a:srgbClr val="000000"/>
                          </a:solidFill>
                          <a:effectLst/>
                          <a:latin typeface="Calibri"/>
                        </a:rPr>
                        <a:t>Ehlanzeni</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Nelspruit</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a:rPr>
                        <a:t>82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1,702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Barberton</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6</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418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Malalane</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81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363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Nkomazi </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141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Komatipoort</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57</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1041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Mashishing</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103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822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Sabie</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39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Hazyview</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211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874</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Mapulaneng</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91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Casteel</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Mhala</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1,483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102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White</a:t>
                      </a:r>
                      <a:r>
                        <a:rPr lang="en-US" sz="1400" b="0" i="0" u="none" strike="noStrike" baseline="0" dirty="0" smtClean="0">
                          <a:solidFill>
                            <a:srgbClr val="000000"/>
                          </a:solidFill>
                          <a:effectLst/>
                          <a:latin typeface="Calibri"/>
                        </a:rPr>
                        <a:t> River</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16</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a:rPr>
                        <a:t>1,229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365760">
                <a:tc>
                  <a:txBody>
                    <a:bodyPr/>
                    <a:lstStyle/>
                    <a:p>
                      <a:pPr marL="91440" algn="l"/>
                      <a:r>
                        <a:rPr lang="en-US" sz="1400" b="1" dirty="0" smtClean="0">
                          <a:solidFill>
                            <a:schemeClr val="tx1"/>
                          </a:solidFill>
                          <a:latin typeface="Calibri" pitchFamily="34" charset="0"/>
                          <a:cs typeface="Calibri" pitchFamily="34" charset="0"/>
                        </a:rPr>
                        <a:t>Subtotal</a:t>
                      </a:r>
                      <a:endParaRPr lang="en-US" sz="1400" b="1" dirty="0">
                        <a:solidFill>
                          <a:schemeClr val="tx1"/>
                        </a:solidFill>
                        <a:latin typeface="Calibri" pitchFamily="34" charset="0"/>
                        <a:cs typeface="Calibri" pitchFamily="34" charset="0"/>
                      </a:endParaRPr>
                    </a:p>
                  </a:txBody>
                  <a:tcPr marL="99025" marR="99025" marT="45746" marB="4574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91440" algn="l"/>
                      <a:endParaRPr lang="en-US" sz="1200" dirty="0">
                        <a:solidFill>
                          <a:schemeClr val="tx1"/>
                        </a:solidFill>
                        <a:latin typeface="+mn-lt"/>
                        <a:cs typeface="Arial" pitchFamily="34" charset="0"/>
                      </a:endParaRPr>
                    </a:p>
                  </a:txBody>
                  <a:tcPr marL="99025" marR="99025" marT="45746" marB="4574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1" i="0" u="none" strike="noStrike">
                          <a:solidFill>
                            <a:srgbClr val="000000"/>
                          </a:solidFill>
                          <a:effectLst/>
                          <a:latin typeface="Calibri"/>
                        </a:rPr>
                        <a:t>2,318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6,551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xmlns="" val="1691495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UNCLAIMED ID’S AND UNCOLLECTED SMART ID CARDS </a:t>
            </a:r>
            <a:r>
              <a:rPr lang="en-US" altLang="en-US" sz="1400" b="1" dirty="0">
                <a:solidFill>
                  <a:srgbClr val="000000"/>
                </a:solidFill>
                <a:latin typeface="Calibri" pitchFamily="34" charset="0"/>
                <a:cs typeface="Calibri" pitchFamily="34" charset="0"/>
              </a:rPr>
              <a:t>(July 2019)</a:t>
            </a:r>
            <a:r>
              <a:rPr lang="en-US" altLang="en-US" sz="1400" b="1" dirty="0" smtClean="0">
                <a:solidFill>
                  <a:srgbClr val="000000"/>
                </a:solidFill>
                <a:latin typeface="Calibri" pitchFamily="34" charset="0"/>
                <a:ea typeface="+mn-ea"/>
                <a:cs typeface="Calibri" pitchFamily="34" charset="0"/>
              </a:rPr>
              <a:t> </a:t>
            </a:r>
            <a:endParaRPr lang="en-US" altLang="en-US" sz="1400" b="1" dirty="0">
              <a:solidFill>
                <a:srgbClr val="000000"/>
              </a:solidFill>
              <a:latin typeface="Calibri" pitchFamily="34" charset="0"/>
              <a:ea typeface="+mn-ea"/>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47857410"/>
              </p:ext>
            </p:extLst>
          </p:nvPr>
        </p:nvGraphicFramePr>
        <p:xfrm>
          <a:off x="648079" y="600200"/>
          <a:ext cx="8762620" cy="4389120"/>
        </p:xfrm>
        <a:graphic>
          <a:graphicData uri="http://schemas.openxmlformats.org/drawingml/2006/table">
            <a:tbl>
              <a:tblPr firstRow="1" bandRow="1"/>
              <a:tblGrid>
                <a:gridCol w="2190655">
                  <a:extLst>
                    <a:ext uri="{9D8B030D-6E8A-4147-A177-3AD203B41FA5}">
                      <a16:colId xmlns:a16="http://schemas.microsoft.com/office/drawing/2014/main" xmlns="" val="20000"/>
                    </a:ext>
                  </a:extLst>
                </a:gridCol>
                <a:gridCol w="2190655">
                  <a:extLst>
                    <a:ext uri="{9D8B030D-6E8A-4147-A177-3AD203B41FA5}">
                      <a16:colId xmlns:a16="http://schemas.microsoft.com/office/drawing/2014/main" xmlns="" val="20001"/>
                    </a:ext>
                  </a:extLst>
                </a:gridCol>
                <a:gridCol w="2190655">
                  <a:extLst>
                    <a:ext uri="{9D8B030D-6E8A-4147-A177-3AD203B41FA5}">
                      <a16:colId xmlns:a16="http://schemas.microsoft.com/office/drawing/2014/main" xmlns="" val="20002"/>
                    </a:ext>
                  </a:extLst>
                </a:gridCol>
                <a:gridCol w="2190655">
                  <a:extLst>
                    <a:ext uri="{9D8B030D-6E8A-4147-A177-3AD203B41FA5}">
                      <a16:colId xmlns:a16="http://schemas.microsoft.com/office/drawing/2014/main" xmlns="" val="20003"/>
                    </a:ext>
                  </a:extLst>
                </a:gridCol>
              </a:tblGrid>
              <a:tr h="365760">
                <a:tc>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Calibri" pitchFamily="34" charset="0"/>
                          <a:cs typeface="Calibri" pitchFamily="34" charset="0"/>
                        </a:rPr>
                        <a:t>Office</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Calibri" pitchFamily="34" charset="0"/>
                          <a:cs typeface="Calibri" pitchFamily="34" charset="0"/>
                        </a:rPr>
                        <a:t>Green</a:t>
                      </a:r>
                      <a:r>
                        <a:rPr lang="en-US" sz="1400" b="1" i="0" u="none" strike="noStrike" baseline="0" dirty="0" smtClean="0">
                          <a:solidFill>
                            <a:srgbClr val="000000"/>
                          </a:solidFill>
                          <a:effectLst/>
                          <a:latin typeface="Calibri" pitchFamily="34" charset="0"/>
                          <a:cs typeface="Calibri" pitchFamily="34" charset="0"/>
                        </a:rPr>
                        <a:t> ID Books</a:t>
                      </a:r>
                      <a:r>
                        <a:rPr lang="en-US" sz="1400" b="1" i="0" u="none" strike="noStrike" dirty="0" smtClean="0">
                          <a:solidFill>
                            <a:srgbClr val="000000"/>
                          </a:solidFill>
                          <a:effectLst/>
                          <a:latin typeface="Calibri" pitchFamily="34" charset="0"/>
                          <a:cs typeface="Calibri" pitchFamily="34" charset="0"/>
                        </a:rPr>
                        <a:t> </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Smart</a:t>
                      </a:r>
                      <a:r>
                        <a:rPr lang="en-US" sz="1400" b="1" i="0" u="none" strike="noStrike" baseline="0" dirty="0" smtClean="0">
                          <a:solidFill>
                            <a:srgbClr val="000000"/>
                          </a:solidFill>
                          <a:effectLst/>
                          <a:latin typeface="Calibri" pitchFamily="34" charset="0"/>
                          <a:cs typeface="Calibri" pitchFamily="34" charset="0"/>
                        </a:rPr>
                        <a:t> ID Cards</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5760">
                <a:tc>
                  <a:txBody>
                    <a:bodyPr/>
                    <a:lstStyle/>
                    <a:p>
                      <a:pPr marL="91440" algn="l" fontAlgn="ctr"/>
                      <a:r>
                        <a:rPr lang="en-US" sz="1400" b="0" i="0" u="none" strike="noStrike" dirty="0" smtClean="0">
                          <a:solidFill>
                            <a:srgbClr val="000000"/>
                          </a:solidFill>
                          <a:effectLst/>
                          <a:latin typeface="Calibri"/>
                        </a:rPr>
                        <a:t>Nkangala</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mn-lt"/>
                        </a:rPr>
                        <a:t>Emalahleni</a:t>
                      </a:r>
                      <a:r>
                        <a:rPr lang="en-US" sz="1400" b="0" i="0" u="none" strike="noStrike" dirty="0" smtClean="0">
                          <a:solidFill>
                            <a:srgbClr val="000000"/>
                          </a:solidFill>
                          <a:effectLst/>
                          <a:latin typeface="+mn-lt"/>
                        </a:rPr>
                        <a:t> / Witbank</a:t>
                      </a:r>
                      <a:endParaRPr lang="en-US" sz="1400" b="0" i="0" u="none" strike="noStrike" dirty="0">
                        <a:solidFill>
                          <a:srgbClr val="000000"/>
                        </a:solidFill>
                        <a:effectLst/>
                        <a:latin typeface="+mn-lt"/>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a:rPr>
                        <a:t>27</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a:rPr>
                        <a:t>1,368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Delmas</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95</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Mkobola</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172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Middelburg</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22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1,181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a:rPr>
                        <a:t>Belfast</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smtClean="0">
                          <a:solidFill>
                            <a:srgbClr val="000000"/>
                          </a:solidFill>
                          <a:effectLst/>
                          <a:latin typeface="Calibri"/>
                        </a:rPr>
                        <a:t>491</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Kwa</a:t>
                      </a:r>
                      <a:r>
                        <a:rPr lang="en-US" sz="1400" b="0" i="0" u="none" strike="noStrike" dirty="0" smtClean="0">
                          <a:solidFill>
                            <a:srgbClr val="000000"/>
                          </a:solidFill>
                          <a:effectLst/>
                          <a:latin typeface="Calibri"/>
                        </a:rPr>
                        <a:t>-Mhlanga</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327</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Siyabuswa</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335</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Mbibane</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94</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Marapyane</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103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365760">
                <a:tc>
                  <a:txBody>
                    <a:bodyPr/>
                    <a:lstStyle/>
                    <a:p>
                      <a:pPr marL="91440" algn="l" fontAlgn="ct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a:rPr>
                        <a:t>Mmametlhake</a:t>
                      </a:r>
                      <a:endParaRPr lang="en-US" sz="1400" b="0"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100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365760">
                <a:tc>
                  <a:txBody>
                    <a:bodyPr/>
                    <a:lstStyle/>
                    <a:p>
                      <a:pPr marL="91440" algn="l"/>
                      <a:r>
                        <a:rPr lang="en-US" sz="1400" b="1" dirty="0" smtClean="0">
                          <a:solidFill>
                            <a:schemeClr val="tx1"/>
                          </a:solidFill>
                          <a:latin typeface="Calibri" pitchFamily="34" charset="0"/>
                          <a:cs typeface="Calibri" pitchFamily="34" charset="0"/>
                        </a:rPr>
                        <a:t>Subtotal</a:t>
                      </a:r>
                      <a:endParaRPr lang="en-US" sz="1400" b="1" dirty="0">
                        <a:solidFill>
                          <a:schemeClr val="tx1"/>
                        </a:solidFill>
                        <a:latin typeface="Calibri" pitchFamily="34" charset="0"/>
                        <a:cs typeface="Calibri" pitchFamily="34" charset="0"/>
                      </a:endParaRPr>
                    </a:p>
                  </a:txBody>
                  <a:tcPr marL="99025" marR="99025" marT="45746" marB="4574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91440" algn="l"/>
                      <a:endParaRPr lang="en-US" sz="1200" dirty="0">
                        <a:solidFill>
                          <a:schemeClr val="tx1"/>
                        </a:solidFill>
                        <a:latin typeface="+mn-lt"/>
                        <a:cs typeface="Arial" pitchFamily="34" charset="0"/>
                      </a:endParaRPr>
                    </a:p>
                  </a:txBody>
                  <a:tcPr marL="99025" marR="99025" marT="45746" marB="4574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1,280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1" i="0" u="none" strike="noStrike" dirty="0">
                          <a:solidFill>
                            <a:srgbClr val="000000"/>
                          </a:solidFill>
                          <a:effectLst/>
                          <a:latin typeface="Calibri"/>
                        </a:rPr>
                        <a:t>3,040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1"/>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1424638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UNCLAIMED ID’S AND UNCOLLECTED SMART ID CARDS </a:t>
            </a:r>
            <a:r>
              <a:rPr lang="en-US" altLang="en-US" sz="1400" b="1" dirty="0">
                <a:solidFill>
                  <a:srgbClr val="000000"/>
                </a:solidFill>
                <a:latin typeface="Calibri" pitchFamily="34" charset="0"/>
                <a:cs typeface="Calibri" pitchFamily="34" charset="0"/>
              </a:rPr>
              <a:t>(July 2019)</a:t>
            </a:r>
            <a:r>
              <a:rPr lang="en-US" altLang="en-US" sz="1400" b="1" dirty="0" smtClean="0">
                <a:solidFill>
                  <a:srgbClr val="000000"/>
                </a:solidFill>
                <a:latin typeface="Calibri" pitchFamily="34" charset="0"/>
                <a:ea typeface="+mn-ea"/>
                <a:cs typeface="Calibri" pitchFamily="34" charset="0"/>
              </a:rPr>
              <a:t> </a:t>
            </a:r>
            <a:endParaRPr lang="en-US" altLang="en-US" sz="1400" b="1" dirty="0">
              <a:solidFill>
                <a:srgbClr val="000000"/>
              </a:solidFill>
              <a:latin typeface="Calibri" pitchFamily="34" charset="0"/>
              <a:ea typeface="+mn-ea"/>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635027332"/>
              </p:ext>
            </p:extLst>
          </p:nvPr>
        </p:nvGraphicFramePr>
        <p:xfrm>
          <a:off x="648079" y="600200"/>
          <a:ext cx="8762620" cy="5120640"/>
        </p:xfrm>
        <a:graphic>
          <a:graphicData uri="http://schemas.openxmlformats.org/drawingml/2006/table">
            <a:tbl>
              <a:tblPr firstRow="1" bandRow="1"/>
              <a:tblGrid>
                <a:gridCol w="2190655">
                  <a:extLst>
                    <a:ext uri="{9D8B030D-6E8A-4147-A177-3AD203B41FA5}">
                      <a16:colId xmlns:a16="http://schemas.microsoft.com/office/drawing/2014/main" xmlns="" val="20000"/>
                    </a:ext>
                  </a:extLst>
                </a:gridCol>
                <a:gridCol w="2190655">
                  <a:extLst>
                    <a:ext uri="{9D8B030D-6E8A-4147-A177-3AD203B41FA5}">
                      <a16:colId xmlns:a16="http://schemas.microsoft.com/office/drawing/2014/main" xmlns="" val="20001"/>
                    </a:ext>
                  </a:extLst>
                </a:gridCol>
                <a:gridCol w="2190655">
                  <a:extLst>
                    <a:ext uri="{9D8B030D-6E8A-4147-A177-3AD203B41FA5}">
                      <a16:colId xmlns:a16="http://schemas.microsoft.com/office/drawing/2014/main" xmlns="" val="20002"/>
                    </a:ext>
                  </a:extLst>
                </a:gridCol>
                <a:gridCol w="2190655">
                  <a:extLst>
                    <a:ext uri="{9D8B030D-6E8A-4147-A177-3AD203B41FA5}">
                      <a16:colId xmlns:a16="http://schemas.microsoft.com/office/drawing/2014/main" xmlns="" val="20003"/>
                    </a:ext>
                  </a:extLst>
                </a:gridCol>
              </a:tblGrid>
              <a:tr h="365760">
                <a:tc>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Calibri" pitchFamily="34" charset="0"/>
                          <a:cs typeface="Calibri" pitchFamily="34" charset="0"/>
                        </a:rPr>
                        <a:t>Office</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400" b="1" i="0" u="none" strike="noStrike" dirty="0" smtClean="0">
                          <a:solidFill>
                            <a:srgbClr val="000000"/>
                          </a:solidFill>
                          <a:effectLst/>
                          <a:latin typeface="Calibri" pitchFamily="34" charset="0"/>
                          <a:cs typeface="Calibri" pitchFamily="34" charset="0"/>
                        </a:rPr>
                        <a:t>Green</a:t>
                      </a:r>
                      <a:r>
                        <a:rPr lang="en-US" sz="1400" b="1" i="0" u="none" strike="noStrike" baseline="0" dirty="0" smtClean="0">
                          <a:solidFill>
                            <a:srgbClr val="000000"/>
                          </a:solidFill>
                          <a:effectLst/>
                          <a:latin typeface="Calibri" pitchFamily="34" charset="0"/>
                          <a:cs typeface="Calibri" pitchFamily="34" charset="0"/>
                        </a:rPr>
                        <a:t> ID Books</a:t>
                      </a:r>
                      <a:r>
                        <a:rPr lang="en-US" sz="1400" b="1" i="0" u="none" strike="noStrike" dirty="0" smtClean="0">
                          <a:solidFill>
                            <a:srgbClr val="000000"/>
                          </a:solidFill>
                          <a:effectLst/>
                          <a:latin typeface="Calibri" pitchFamily="34" charset="0"/>
                          <a:cs typeface="Calibri" pitchFamily="34" charset="0"/>
                        </a:rPr>
                        <a:t> </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Smart</a:t>
                      </a:r>
                      <a:r>
                        <a:rPr lang="en-US" sz="1400" b="1" i="0" u="none" strike="noStrike" baseline="0" dirty="0" smtClean="0">
                          <a:solidFill>
                            <a:srgbClr val="000000"/>
                          </a:solidFill>
                          <a:effectLst/>
                          <a:latin typeface="Calibri" pitchFamily="34" charset="0"/>
                          <a:cs typeface="Calibri" pitchFamily="34" charset="0"/>
                        </a:rPr>
                        <a:t> ID Cards</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5760">
                <a:tc>
                  <a:txBody>
                    <a:bodyPr/>
                    <a:lstStyle/>
                    <a:p>
                      <a:pPr marL="91440" algn="l" fontAlgn="ctr"/>
                      <a:r>
                        <a:rPr lang="en-US" sz="1400" b="0" i="0" u="none" strike="noStrike" dirty="0" err="1" smtClean="0">
                          <a:solidFill>
                            <a:srgbClr val="000000"/>
                          </a:solidFill>
                          <a:effectLst/>
                          <a:latin typeface="Calibri" pitchFamily="34" charset="0"/>
                          <a:cs typeface="Calibri" pitchFamily="34" charset="0"/>
                        </a:rPr>
                        <a:t>Gert</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err="1" smtClean="0">
                          <a:solidFill>
                            <a:srgbClr val="000000"/>
                          </a:solidFill>
                          <a:effectLst/>
                          <a:latin typeface="Calibri" pitchFamily="34" charset="0"/>
                          <a:cs typeface="Calibri" pitchFamily="34" charset="0"/>
                        </a:rPr>
                        <a:t>Sibande</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Ermelo</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24</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655</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Carolina</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24</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309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pitchFamily="34" charset="0"/>
                          <a:cs typeface="Calibri" pitchFamily="34" charset="0"/>
                        </a:rPr>
                        <a:t>Secunda</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208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1130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pitchFamily="34" charset="0"/>
                          <a:cs typeface="Calibri" pitchFamily="34" charset="0"/>
                        </a:rPr>
                        <a:t>Tholulwazi</a:t>
                      </a:r>
                      <a:r>
                        <a:rPr lang="en-US" sz="1400" b="0" i="0" u="none" strike="noStrike" dirty="0" smtClean="0">
                          <a:solidFill>
                            <a:srgbClr val="000000"/>
                          </a:solidFill>
                          <a:effectLst/>
                          <a:latin typeface="Calibri" pitchFamily="34" charset="0"/>
                          <a:cs typeface="Calibri" pitchFamily="34" charset="0"/>
                        </a:rPr>
                        <a:t> (small office)</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53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N/A</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ZA" sz="1400" kern="1200" dirty="0" err="1" smtClean="0">
                          <a:solidFill>
                            <a:schemeClr val="tx1"/>
                          </a:solidFill>
                          <a:effectLst/>
                          <a:latin typeface="Calibri" pitchFamily="34" charset="0"/>
                          <a:ea typeface="+mn-ea"/>
                          <a:cs typeface="Calibri" pitchFamily="34" charset="0"/>
                        </a:rPr>
                        <a:t>Siyathemba</a:t>
                      </a:r>
                      <a:r>
                        <a:rPr lang="en-ZA" sz="1400" kern="1200" dirty="0" smtClean="0">
                          <a:solidFill>
                            <a:schemeClr val="tx1"/>
                          </a:solidFill>
                          <a:effectLst/>
                          <a:latin typeface="Calibri" pitchFamily="34" charset="0"/>
                          <a:ea typeface="+mn-ea"/>
                          <a:cs typeface="Calibri" pitchFamily="34" charset="0"/>
                        </a:rPr>
                        <a:t> (small office)</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N/A</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US" sz="1400" b="0" i="0" u="none" strike="noStrike" dirty="0" err="1" smtClean="0">
                          <a:solidFill>
                            <a:srgbClr val="000000"/>
                          </a:solidFill>
                          <a:effectLst/>
                          <a:latin typeface="Calibri" pitchFamily="34" charset="0"/>
                          <a:cs typeface="Calibri" pitchFamily="34" charset="0"/>
                        </a:rPr>
                        <a:t>Eerstehoek</a:t>
                      </a:r>
                      <a:endParaRPr lang="en-US" sz="1400" b="0" i="0" u="none" strike="noStrike" dirty="0">
                        <a:solidFill>
                          <a:srgbClr val="000000"/>
                        </a:solidFill>
                        <a:effectLst/>
                        <a:latin typeface="Calibri" pitchFamily="34" charset="0"/>
                        <a:cs typeface="Calibri" pitchFamily="34" charset="0"/>
                      </a:endParaRPr>
                    </a:p>
                  </a:txBody>
                  <a:tcPr marL="10319" marR="10319"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25</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738</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b"/>
                      <a:r>
                        <a:rPr lang="en-US" sz="1400" b="0" i="0" u="none" strike="noStrike" dirty="0" err="1" smtClean="0">
                          <a:solidFill>
                            <a:srgbClr val="000000"/>
                          </a:solidFill>
                          <a:effectLst/>
                          <a:latin typeface="Calibri" pitchFamily="34" charset="0"/>
                          <a:cs typeface="Calibri" pitchFamily="34" charset="0"/>
                        </a:rPr>
                        <a:t>Mpuluzi</a:t>
                      </a:r>
                      <a:r>
                        <a:rPr lang="en-US" sz="1400" b="0" i="0" u="none" strike="noStrike" baseline="0" dirty="0" smtClean="0">
                          <a:solidFill>
                            <a:srgbClr val="000000"/>
                          </a:solidFill>
                          <a:effectLst/>
                          <a:latin typeface="Calibri" pitchFamily="34" charset="0"/>
                          <a:cs typeface="Calibri" pitchFamily="34" charset="0"/>
                        </a:rPr>
                        <a:t> (small office)</a:t>
                      </a:r>
                      <a:endParaRPr lang="en-US" sz="1400" b="0" i="0" u="none" strike="noStrike" dirty="0">
                        <a:solidFill>
                          <a:srgbClr val="000000"/>
                        </a:solidFill>
                        <a:effectLst/>
                        <a:latin typeface="Calibri" pitchFamily="34" charset="0"/>
                        <a:cs typeface="Calibri" pitchFamily="34" charset="0"/>
                      </a:endParaRPr>
                    </a:p>
                  </a:txBody>
                  <a:tcPr marL="10319" marR="10319"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pitchFamily="34" charset="0"/>
                          <a:cs typeface="Calibri" pitchFamily="34" charset="0"/>
                        </a:rPr>
                        <a:t>Bethal</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666</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Piet</a:t>
                      </a:r>
                      <a:r>
                        <a:rPr lang="en-US" sz="1400" b="0" i="0" u="none" strike="noStrike" baseline="0" dirty="0" smtClean="0">
                          <a:solidFill>
                            <a:srgbClr val="000000"/>
                          </a:solidFill>
                          <a:effectLst/>
                          <a:latin typeface="Calibri" pitchFamily="34" charset="0"/>
                          <a:cs typeface="Calibri" pitchFamily="34" charset="0"/>
                        </a:rPr>
                        <a:t> Retief</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27</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581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Standerton</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pitchFamily="34" charset="0"/>
                          <a:cs typeface="Calibri" pitchFamily="34" charset="0"/>
                        </a:rPr>
                        <a:t>3</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741</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1440" algn="l" fontAlgn="ctr"/>
                      <a:r>
                        <a:rPr lang="en-US" sz="1400" b="0" i="0" u="none" strike="noStrike" dirty="0" err="1" smtClean="0">
                          <a:solidFill>
                            <a:srgbClr val="000000"/>
                          </a:solidFill>
                          <a:effectLst/>
                          <a:latin typeface="Calibri" pitchFamily="34" charset="0"/>
                          <a:cs typeface="Calibri" pitchFamily="34" charset="0"/>
                        </a:rPr>
                        <a:t>Volkrust</a:t>
                      </a: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dirty="0">
                          <a:solidFill>
                            <a:srgbClr val="000000"/>
                          </a:solidFill>
                          <a:effectLst/>
                          <a:latin typeface="Calibri" pitchFamily="34" charset="0"/>
                          <a:cs typeface="Calibri" pitchFamily="34" charset="0"/>
                        </a:rPr>
                        <a:t>55</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400" b="0" i="0" u="none" strike="noStrike">
                          <a:solidFill>
                            <a:srgbClr val="000000"/>
                          </a:solidFill>
                          <a:effectLst/>
                          <a:latin typeface="Calibri" pitchFamily="34" charset="0"/>
                          <a:cs typeface="Calibri" pitchFamily="34" charset="0"/>
                        </a:rPr>
                        <a:t>279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365760">
                <a:tc>
                  <a:txBody>
                    <a:bodyPr/>
                    <a:lstStyle/>
                    <a:p>
                      <a:pPr marL="91440" algn="l" fontAlgn="ctr"/>
                      <a:r>
                        <a:rPr lang="en-US" sz="1400" b="1" i="0" u="none" strike="noStrike" dirty="0" smtClean="0">
                          <a:solidFill>
                            <a:srgbClr val="000000"/>
                          </a:solidFill>
                          <a:effectLst/>
                          <a:latin typeface="Calibri" pitchFamily="34" charset="0"/>
                          <a:cs typeface="Calibri" pitchFamily="34" charset="0"/>
                        </a:rPr>
                        <a:t>Subtotal</a:t>
                      </a:r>
                      <a:endParaRPr lang="en-US" sz="1400" b="1"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endParaRPr lang="en-US" sz="1400" b="0" i="0" u="none" strike="noStrike" dirty="0">
                        <a:solidFill>
                          <a:srgbClr val="000000"/>
                        </a:solidFill>
                        <a:effectLst/>
                        <a:latin typeface="Calibri" pitchFamily="34" charset="0"/>
                        <a:cs typeface="Calibri" pitchFamily="34" charset="0"/>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Calibri" pitchFamily="34" charset="0"/>
                          <a:cs typeface="Calibri" pitchFamily="34" charset="0"/>
                        </a:rPr>
                        <a:t>439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Calibri" pitchFamily="34" charset="0"/>
                          <a:cs typeface="Calibri" pitchFamily="34" charset="0"/>
                        </a:rPr>
                        <a:t>5,099</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2"/>
                  </a:ext>
                </a:extLst>
              </a:tr>
              <a:tr h="365760">
                <a:tc>
                  <a:txBody>
                    <a:bodyPr/>
                    <a:lstStyle/>
                    <a:p>
                      <a:pPr marL="91440" algn="l"/>
                      <a:r>
                        <a:rPr lang="en-US" sz="1600" b="1" dirty="0" smtClean="0">
                          <a:solidFill>
                            <a:schemeClr val="tx1"/>
                          </a:solidFill>
                          <a:latin typeface="+mn-lt"/>
                          <a:cs typeface="Arial" pitchFamily="34" charset="0"/>
                        </a:rPr>
                        <a:t>TOTAL</a:t>
                      </a:r>
                      <a:endParaRPr lang="en-US" sz="1600" b="1" dirty="0">
                        <a:solidFill>
                          <a:schemeClr val="tx1"/>
                        </a:solidFill>
                        <a:latin typeface="+mn-lt"/>
                        <a:cs typeface="Arial" pitchFamily="34" charset="0"/>
                      </a:endParaRPr>
                    </a:p>
                  </a:txBody>
                  <a:tcPr marL="99025" marR="99025" marT="45746" marB="4574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en-US" sz="1600" b="1" i="0" u="none" strike="noStrike" dirty="0">
                        <a:solidFill>
                          <a:srgbClr val="000000"/>
                        </a:solidFill>
                        <a:effectLst/>
                        <a:latin typeface="Calibri"/>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600" b="1" i="0" u="none" strike="noStrike" dirty="0">
                          <a:solidFill>
                            <a:srgbClr val="000000"/>
                          </a:solidFill>
                          <a:effectLst/>
                          <a:latin typeface="Calibri"/>
                        </a:rPr>
                        <a:t>4,037</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600" b="1" i="0" u="none" strike="noStrike" dirty="0">
                          <a:solidFill>
                            <a:srgbClr val="000000"/>
                          </a:solidFill>
                          <a:effectLst/>
                          <a:latin typeface="Calibri"/>
                        </a:rPr>
                        <a:t>14,690</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xmlns="" val="3228212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smtClean="0">
                <a:latin typeface="Calibri" pitchFamily="34" charset="0"/>
                <a:cs typeface="Calibri" pitchFamily="34" charset="0"/>
              </a:rPr>
              <a:t>PASSPORT APPLICATIONS </a:t>
            </a:r>
          </a:p>
        </p:txBody>
      </p:sp>
      <p:graphicFrame>
        <p:nvGraphicFramePr>
          <p:cNvPr id="4" name="Table 3"/>
          <p:cNvGraphicFramePr>
            <a:graphicFrameLocks noGrp="1"/>
          </p:cNvGraphicFramePr>
          <p:nvPr>
            <p:extLst>
              <p:ext uri="{D42A27DB-BD31-4B8C-83A1-F6EECF244321}">
                <p14:modId xmlns:p14="http://schemas.microsoft.com/office/powerpoint/2010/main" xmlns="" val="2584184371"/>
              </p:ext>
            </p:extLst>
          </p:nvPr>
        </p:nvGraphicFramePr>
        <p:xfrm>
          <a:off x="212272" y="530660"/>
          <a:ext cx="9198428" cy="5223351"/>
        </p:xfrm>
        <a:graphic>
          <a:graphicData uri="http://schemas.openxmlformats.org/drawingml/2006/table">
            <a:tbl>
              <a:tblPr/>
              <a:tblGrid>
                <a:gridCol w="4632683">
                  <a:extLst>
                    <a:ext uri="{9D8B030D-6E8A-4147-A177-3AD203B41FA5}">
                      <a16:colId xmlns:a16="http://schemas.microsoft.com/office/drawing/2014/main" xmlns="" val="20000"/>
                    </a:ext>
                  </a:extLst>
                </a:gridCol>
                <a:gridCol w="4565745">
                  <a:extLst>
                    <a:ext uri="{9D8B030D-6E8A-4147-A177-3AD203B41FA5}">
                      <a16:colId xmlns:a16="http://schemas.microsoft.com/office/drawing/2014/main" xmlns="" val="20001"/>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Number</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Nelspruit</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12,291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Barberton</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3,260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Hazyview</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2,835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Komatipoort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8,355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Mashishing</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1,449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Malelane</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5,582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Mhala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2,153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White River</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6,230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Ehlanzeni</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chemeClr val="tx1"/>
                          </a:solidFill>
                          <a:effectLst/>
                          <a:latin typeface="Calibri" pitchFamily="34" charset="0"/>
                          <a:cs typeface="Calibri" pitchFamily="34" charset="0"/>
                        </a:rPr>
                        <a:t>42,155</a:t>
                      </a:r>
                      <a:endParaRPr lang="en-US" sz="1400" b="1" i="0" u="none" strike="noStrike" dirty="0">
                        <a:solidFill>
                          <a:schemeClr val="tx1"/>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Witbank</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5,132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Belfast</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3,049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Middelburg</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5,625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Nkangala</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chemeClr val="tx1"/>
                          </a:solidFill>
                          <a:effectLst/>
                          <a:latin typeface="Calibri" pitchFamily="34" charset="0"/>
                          <a:cs typeface="Calibri" pitchFamily="34" charset="0"/>
                        </a:rPr>
                        <a:t>13,860</a:t>
                      </a:r>
                      <a:endParaRPr lang="en-US" sz="1400" b="1" i="0" u="none" strike="noStrike" dirty="0">
                        <a:solidFill>
                          <a:schemeClr val="tx1"/>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3"/>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xmlns="" val="476312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52400"/>
            <a:ext cx="8915400" cy="228600"/>
          </a:xfrm>
        </p:spPr>
        <p:txBody>
          <a:bodyPr>
            <a:noAutofit/>
          </a:bodyPr>
          <a:lstStyle/>
          <a:p>
            <a:r>
              <a:rPr lang="en-US" sz="2000" b="1" dirty="0">
                <a:latin typeface="Calibri" pitchFamily="34" charset="0"/>
                <a:cs typeface="Calibri" pitchFamily="34" charset="0"/>
              </a:rPr>
              <a:t>PASSPORT APPLICATIONS </a:t>
            </a:r>
            <a:endParaRPr lang="en-US" sz="2000" b="1"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189007247"/>
              </p:ext>
            </p:extLst>
          </p:nvPr>
        </p:nvGraphicFramePr>
        <p:xfrm>
          <a:off x="212272" y="530660"/>
          <a:ext cx="9300218" cy="4143351"/>
        </p:xfrm>
        <a:graphic>
          <a:graphicData uri="http://schemas.openxmlformats.org/drawingml/2006/table">
            <a:tbl>
              <a:tblPr/>
              <a:tblGrid>
                <a:gridCol w="4659979">
                  <a:extLst>
                    <a:ext uri="{9D8B030D-6E8A-4147-A177-3AD203B41FA5}">
                      <a16:colId xmlns:a16="http://schemas.microsoft.com/office/drawing/2014/main" xmlns="" val="20000"/>
                    </a:ext>
                  </a:extLst>
                </a:gridCol>
                <a:gridCol w="4640239">
                  <a:extLst>
                    <a:ext uri="{9D8B030D-6E8A-4147-A177-3AD203B41FA5}">
                      <a16:colId xmlns:a16="http://schemas.microsoft.com/office/drawing/2014/main" xmlns="" val="20001"/>
                    </a:ext>
                  </a:extLst>
                </a:gridCol>
              </a:tblGrid>
              <a:tr h="54335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Number</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Ermelo</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3,570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Carolina</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1,449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Bethal</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3,305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Eerstehoek</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2,285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Piet Retief</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3,289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Secunda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3,214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Standerton</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1,955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Volksrust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Calibri"/>
                        </a:rPr>
                        <a:t>858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err="1" smtClean="0">
                          <a:ln>
                            <a:noFill/>
                          </a:ln>
                          <a:solidFill>
                            <a:schemeClr val="tx1"/>
                          </a:solidFill>
                          <a:effectLst/>
                          <a:latin typeface="Calibri" pitchFamily="34" charset="0"/>
                          <a:cs typeface="Calibri" pitchFamily="34" charset="0"/>
                        </a:rPr>
                        <a:t>Gert</a:t>
                      </a:r>
                      <a:r>
                        <a:rPr kumimoji="0" lang="en-US" sz="1400" b="1" i="0" u="none" strike="noStrike" cap="none" normalizeH="0" baseline="0" dirty="0" smtClean="0">
                          <a:ln>
                            <a:noFill/>
                          </a:ln>
                          <a:solidFill>
                            <a:schemeClr val="tx1"/>
                          </a:solidFill>
                          <a:effectLst/>
                          <a:latin typeface="Calibri" pitchFamily="34" charset="0"/>
                          <a:cs typeface="Calibri" pitchFamily="34" charset="0"/>
                        </a:rPr>
                        <a:t> </a:t>
                      </a:r>
                      <a:r>
                        <a:rPr kumimoji="0" lang="en-US" sz="1400" b="1" i="0" u="none" strike="noStrike" cap="none" normalizeH="0" baseline="0" dirty="0" err="1" smtClean="0">
                          <a:ln>
                            <a:noFill/>
                          </a:ln>
                          <a:solidFill>
                            <a:schemeClr val="tx1"/>
                          </a:solidFill>
                          <a:effectLst/>
                          <a:latin typeface="Calibri" pitchFamily="34" charset="0"/>
                          <a:cs typeface="Calibri" pitchFamily="34" charset="0"/>
                        </a:rPr>
                        <a:t>Sibande</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chemeClr val="tx1"/>
                          </a:solidFill>
                          <a:effectLst/>
                          <a:latin typeface="Calibri" pitchFamily="34" charset="0"/>
                          <a:cs typeface="Calibri" pitchFamily="34" charset="0"/>
                        </a:rPr>
                        <a:t>19,925</a:t>
                      </a:r>
                      <a:endParaRPr lang="en-US" sz="1400" b="1" i="0" u="none" strike="noStrike" dirty="0">
                        <a:solidFill>
                          <a:schemeClr val="tx1"/>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9"/>
                  </a:ext>
                </a:extLst>
              </a:tr>
              <a:tr h="3600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Province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400" b="1" i="0" u="none" strike="noStrike" dirty="0" smtClean="0">
                          <a:solidFill>
                            <a:schemeClr val="tx1"/>
                          </a:solidFill>
                          <a:effectLst/>
                          <a:latin typeface="Calibri" pitchFamily="34" charset="0"/>
                          <a:cs typeface="Calibri" pitchFamily="34" charset="0"/>
                        </a:rPr>
                        <a:t>75,866</a:t>
                      </a:r>
                      <a:endParaRPr lang="en-US" sz="1400" b="1" i="0" u="none" strike="noStrike" dirty="0">
                        <a:solidFill>
                          <a:schemeClr val="tx1"/>
                        </a:solidFill>
                        <a:effectLst/>
                        <a:latin typeface="Calibri" pitchFamily="34" charset="0"/>
                        <a:cs typeface="Calibri" pitchFamily="34" charset="0"/>
                      </a:endParaRPr>
                    </a:p>
                  </a:txBody>
                  <a:tcPr marL="8255" marR="8255"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xmlns="" val="130203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28600"/>
            <a:ext cx="8915400" cy="228600"/>
          </a:xfrm>
        </p:spPr>
        <p:txBody>
          <a:bodyPr>
            <a:noAutofit/>
          </a:bodyPr>
          <a:lstStyle/>
          <a:p>
            <a:r>
              <a:rPr lang="en-US" sz="2000" b="1" dirty="0">
                <a:latin typeface="Calibri" pitchFamily="34" charset="0"/>
                <a:cs typeface="Calibri" pitchFamily="34" charset="0"/>
              </a:rPr>
              <a:t>LATE REGISTRATION OF BIRTH </a:t>
            </a:r>
            <a:r>
              <a:rPr lang="en-US" sz="2000" b="1" dirty="0" smtClean="0">
                <a:latin typeface="Calibri" pitchFamily="34" charset="0"/>
                <a:cs typeface="Calibri" pitchFamily="34" charset="0"/>
              </a:rPr>
              <a:t>– ALL </a:t>
            </a:r>
            <a:r>
              <a:rPr lang="en-US" sz="2000" b="1" dirty="0">
                <a:latin typeface="Calibri" pitchFamily="34" charset="0"/>
                <a:cs typeface="Calibri" pitchFamily="34" charset="0"/>
              </a:rPr>
              <a:t>CATEGORIES</a:t>
            </a:r>
            <a:endParaRPr lang="en-US" sz="2000" b="1"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41067803"/>
              </p:ext>
            </p:extLst>
          </p:nvPr>
        </p:nvGraphicFramePr>
        <p:xfrm>
          <a:off x="215202" y="2529527"/>
          <a:ext cx="9466683" cy="2626239"/>
        </p:xfrm>
        <a:graphic>
          <a:graphicData uri="http://schemas.openxmlformats.org/drawingml/2006/table">
            <a:tbl>
              <a:tblPr>
                <a:noFill/>
                <a:tableStyleId>{5C22544A-7EE6-4342-B048-85BDC9FD1C3A}</a:tableStyleId>
              </a:tblPr>
              <a:tblGrid>
                <a:gridCol w="1207481">
                  <a:extLst>
                    <a:ext uri="{9D8B030D-6E8A-4147-A177-3AD203B41FA5}">
                      <a16:colId xmlns:a16="http://schemas.microsoft.com/office/drawing/2014/main" xmlns="" val="20000"/>
                    </a:ext>
                  </a:extLst>
                </a:gridCol>
                <a:gridCol w="1072764">
                  <a:extLst>
                    <a:ext uri="{9D8B030D-6E8A-4147-A177-3AD203B41FA5}">
                      <a16:colId xmlns:a16="http://schemas.microsoft.com/office/drawing/2014/main" xmlns="" val="20001"/>
                    </a:ext>
                  </a:extLst>
                </a:gridCol>
                <a:gridCol w="1087841">
                  <a:extLst>
                    <a:ext uri="{9D8B030D-6E8A-4147-A177-3AD203B41FA5}">
                      <a16:colId xmlns:a16="http://schemas.microsoft.com/office/drawing/2014/main" xmlns="" val="20002"/>
                    </a:ext>
                  </a:extLst>
                </a:gridCol>
                <a:gridCol w="1024312">
                  <a:extLst>
                    <a:ext uri="{9D8B030D-6E8A-4147-A177-3AD203B41FA5}">
                      <a16:colId xmlns:a16="http://schemas.microsoft.com/office/drawing/2014/main" xmlns="" val="20003"/>
                    </a:ext>
                  </a:extLst>
                </a:gridCol>
                <a:gridCol w="1024312">
                  <a:extLst>
                    <a:ext uri="{9D8B030D-6E8A-4147-A177-3AD203B41FA5}">
                      <a16:colId xmlns:a16="http://schemas.microsoft.com/office/drawing/2014/main" xmlns="" val="20004"/>
                    </a:ext>
                  </a:extLst>
                </a:gridCol>
                <a:gridCol w="992797">
                  <a:extLst>
                    <a:ext uri="{9D8B030D-6E8A-4147-A177-3AD203B41FA5}">
                      <a16:colId xmlns:a16="http://schemas.microsoft.com/office/drawing/2014/main" xmlns="" val="20005"/>
                    </a:ext>
                  </a:extLst>
                </a:gridCol>
                <a:gridCol w="977036">
                  <a:extLst>
                    <a:ext uri="{9D8B030D-6E8A-4147-A177-3AD203B41FA5}">
                      <a16:colId xmlns:a16="http://schemas.microsoft.com/office/drawing/2014/main" xmlns="" val="20006"/>
                    </a:ext>
                  </a:extLst>
                </a:gridCol>
                <a:gridCol w="947377">
                  <a:extLst>
                    <a:ext uri="{9D8B030D-6E8A-4147-A177-3AD203B41FA5}">
                      <a16:colId xmlns:a16="http://schemas.microsoft.com/office/drawing/2014/main" xmlns="" val="20007"/>
                    </a:ext>
                  </a:extLst>
                </a:gridCol>
                <a:gridCol w="1132763">
                  <a:extLst>
                    <a:ext uri="{9D8B030D-6E8A-4147-A177-3AD203B41FA5}">
                      <a16:colId xmlns:a16="http://schemas.microsoft.com/office/drawing/2014/main" xmlns="" val="20008"/>
                    </a:ext>
                  </a:extLst>
                </a:gridCol>
              </a:tblGrid>
              <a:tr h="355251">
                <a:tc rowSpan="2">
                  <a:txBody>
                    <a:bodyPr/>
                    <a:lstStyle/>
                    <a:p>
                      <a:pPr algn="ctr" fontAlgn="b"/>
                      <a:r>
                        <a:rPr lang="en-US" sz="1400" b="1" i="0" u="none" strike="noStrike" dirty="0" smtClean="0">
                          <a:solidFill>
                            <a:srgbClr val="000000"/>
                          </a:solidFill>
                          <a:effectLst/>
                          <a:latin typeface="Calibri" pitchFamily="34" charset="0"/>
                          <a:cs typeface="Calibri" pitchFamily="34" charset="0"/>
                        </a:rPr>
                        <a:t>Category</a:t>
                      </a:r>
                      <a:r>
                        <a:rPr lang="en-US" sz="1400" b="1" i="0" u="none" strike="noStrike" baseline="0" dirty="0" smtClean="0">
                          <a:solidFill>
                            <a:srgbClr val="000000"/>
                          </a:solidFill>
                          <a:effectLst/>
                          <a:latin typeface="Calibri" pitchFamily="34" charset="0"/>
                          <a:cs typeface="Calibri" pitchFamily="34" charset="0"/>
                        </a:rPr>
                        <a:t> </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gridSpan="7">
                  <a:txBody>
                    <a:bodyPr/>
                    <a:lstStyle/>
                    <a:p>
                      <a:pPr algn="ctr" fontAlgn="b"/>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endParaRPr lang="en-US"/>
                    </a:p>
                  </a:txBody>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row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Calibri" pitchFamily="34" charset="0"/>
                          <a:cs typeface="Calibri" pitchFamily="34" charset="0"/>
                        </a:rPr>
                        <a:t>Closing Balance 31/3/2019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extLst>
                  <a:ext uri="{0D108BD9-81ED-4DB2-BD59-A6C34878D82A}">
                    <a16:rowId xmlns:a16="http://schemas.microsoft.com/office/drawing/2014/main" xmlns="" val="10000"/>
                  </a:ext>
                </a:extLst>
              </a:tr>
              <a:tr h="368490">
                <a:tc v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400" b="1" u="none" strike="noStrike" dirty="0">
                          <a:effectLst/>
                          <a:latin typeface="Calibri" pitchFamily="34" charset="0"/>
                          <a:cs typeface="Calibri" pitchFamily="34" charset="0"/>
                        </a:rPr>
                        <a:t>Opening </a:t>
                      </a:r>
                      <a:r>
                        <a:rPr lang="en-US" sz="1400" b="1" u="none" strike="noStrike" dirty="0" smtClean="0">
                          <a:effectLst/>
                          <a:latin typeface="Calibri" pitchFamily="34" charset="0"/>
                          <a:cs typeface="Calibri" pitchFamily="34" charset="0"/>
                        </a:rPr>
                        <a:t>01/04/2018</a:t>
                      </a:r>
                      <a:endParaRPr lang="en-US" sz="1400" b="1" i="0" u="none" strike="noStrike" dirty="0">
                        <a:solidFill>
                          <a:srgbClr val="000000"/>
                        </a:solidFill>
                        <a:effectLst/>
                        <a:latin typeface="Calibri" pitchFamily="34" charset="0"/>
                        <a:cs typeface="Calibri"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Calibri" pitchFamily="34" charset="0"/>
                          <a:cs typeface="Calibri" pitchFamily="34" charset="0"/>
                        </a:rPr>
                        <a:t>Application received </a:t>
                      </a:r>
                      <a:endParaRPr lang="en-US" sz="1400" b="1" i="0" u="none" strike="noStrike" dirty="0" smtClean="0">
                        <a:solidFill>
                          <a:srgbClr val="000000"/>
                        </a:solidFill>
                        <a:effectLst/>
                        <a:latin typeface="Calibri" pitchFamily="34" charset="0"/>
                        <a:cs typeface="Calibri"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Total</a:t>
                      </a:r>
                      <a:r>
                        <a:rPr lang="en-US" sz="1400" b="1" i="0" u="none" strike="noStrike" baseline="0" dirty="0" smtClean="0">
                          <a:solidFill>
                            <a:srgbClr val="000000"/>
                          </a:solidFill>
                          <a:effectLst/>
                          <a:latin typeface="Calibri" pitchFamily="34" charset="0"/>
                          <a:cs typeface="Calibri" pitchFamily="34" charset="0"/>
                        </a:rPr>
                        <a:t> applications</a:t>
                      </a:r>
                    </a:p>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rgbClr val="000000"/>
                          </a:solidFill>
                          <a:effectLst/>
                          <a:latin typeface="Calibri" pitchFamily="34" charset="0"/>
                          <a:cs typeface="Calibri" pitchFamily="34" charset="0"/>
                        </a:rPr>
                        <a:t>2018/19</a:t>
                      </a:r>
                      <a:endParaRPr lang="en-US" sz="1400" b="1" i="0" u="none" strike="noStrike" dirty="0" smtClean="0">
                        <a:solidFill>
                          <a:srgbClr val="000000"/>
                        </a:solidFill>
                        <a:effectLst/>
                        <a:latin typeface="Calibri" pitchFamily="34" charset="0"/>
                        <a:cs typeface="Calibri"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Approved</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Deferred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Rejected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Files closed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v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u="none" strike="noStrike" dirty="0" smtClean="0">
                        <a:effectLst/>
                        <a:latin typeface="Arial"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extLst>
                  <a:ext uri="{0D108BD9-81ED-4DB2-BD59-A6C34878D82A}">
                    <a16:rowId xmlns:a16="http://schemas.microsoft.com/office/drawing/2014/main" xmlns="" val="10001"/>
                  </a:ext>
                </a:extLst>
              </a:tr>
              <a:tr h="444187">
                <a:tc>
                  <a:txBody>
                    <a:bodyPr/>
                    <a:lstStyle/>
                    <a:p>
                      <a:pPr algn="ctr" fontAlgn="b"/>
                      <a:r>
                        <a:rPr lang="en-US" sz="1400" b="1" i="0" u="none" strike="noStrike" dirty="0" smtClean="0">
                          <a:solidFill>
                            <a:srgbClr val="000000"/>
                          </a:solidFill>
                          <a:effectLst/>
                          <a:latin typeface="Calibri" pitchFamily="34" charset="0"/>
                          <a:cs typeface="Calibri" pitchFamily="34" charset="0"/>
                        </a:rPr>
                        <a:t>1</a:t>
                      </a:r>
                      <a:r>
                        <a:rPr lang="en-US" sz="1400" b="1" i="0" u="none" strike="noStrike" baseline="0" dirty="0" smtClean="0">
                          <a:solidFill>
                            <a:srgbClr val="000000"/>
                          </a:solidFill>
                          <a:effectLst/>
                          <a:latin typeface="Calibri" pitchFamily="34" charset="0"/>
                          <a:cs typeface="Calibri" pitchFamily="34" charset="0"/>
                        </a:rPr>
                        <a:t> – 7 Years</a:t>
                      </a:r>
                      <a:endParaRPr lang="en-US" sz="1400" b="1"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a:rPr>
                        <a:t>1,159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1,893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3,052</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1,186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65</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1,504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15374">
                <a:tc>
                  <a:txBody>
                    <a:bodyPr/>
                    <a:lstStyle/>
                    <a:p>
                      <a:pPr algn="ctr" fontAlgn="b"/>
                      <a:r>
                        <a:rPr lang="en-US" sz="1400" b="1" i="0" u="none" strike="noStrike" dirty="0" smtClean="0">
                          <a:solidFill>
                            <a:srgbClr val="000000"/>
                          </a:solidFill>
                          <a:effectLst/>
                          <a:latin typeface="Calibri" pitchFamily="34" charset="0"/>
                          <a:cs typeface="Calibri" pitchFamily="34" charset="0"/>
                        </a:rPr>
                        <a:t>7 – 14 Years</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a:rPr>
                        <a:t>472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1,230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364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36</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694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0020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15 and Above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a:rPr>
                        <a:t>747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946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1,693</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357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39</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1,145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1139">
                <a:tc>
                  <a:txBody>
                    <a:bodyPr/>
                    <a:lstStyle/>
                    <a:p>
                      <a:pPr algn="ctr" fontAlgn="b"/>
                      <a:r>
                        <a:rPr lang="en-US" sz="1400" b="1" i="0" u="none" strike="noStrike" dirty="0" smtClean="0">
                          <a:solidFill>
                            <a:schemeClr val="tx1"/>
                          </a:solidFill>
                          <a:effectLst/>
                          <a:latin typeface="Calibri" pitchFamily="34" charset="0"/>
                          <a:cs typeface="Calibri" pitchFamily="34" charset="0"/>
                        </a:rPr>
                        <a:t>Total </a:t>
                      </a:r>
                      <a:endParaRPr lang="en-US" sz="1400" b="1" i="0" u="none" strike="noStrike" dirty="0">
                        <a:solidFill>
                          <a:schemeClr val="tx1"/>
                        </a:solidFill>
                        <a:effectLst/>
                        <a:latin typeface="Calibri" pitchFamily="34" charset="0"/>
                        <a:cs typeface="Calibri"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2,378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3,597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5,975</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1,907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585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140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solidFill>
                            <a:srgbClr val="000000"/>
                          </a:solidFill>
                          <a:effectLst/>
                          <a:latin typeface="Calibri"/>
                        </a:rPr>
                        <a:t>3,343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6" name="Rectangle 2"/>
          <p:cNvSpPr txBox="1">
            <a:spLocks noChangeArrowheads="1"/>
          </p:cNvSpPr>
          <p:nvPr/>
        </p:nvSpPr>
        <p:spPr>
          <a:xfrm>
            <a:off x="215202" y="5211176"/>
            <a:ext cx="8915400" cy="228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latin typeface="Arial" panose="020B0604020202020204" pitchFamily="34" charset="0"/>
                <a:cs typeface="Arial" panose="020B0604020202020204" pitchFamily="34" charset="0"/>
              </a:rPr>
              <a:t>Files closed: </a:t>
            </a:r>
            <a:r>
              <a:rPr lang="en-US" sz="1200" dirty="0" smtClean="0">
                <a:latin typeface="Arial" panose="020B0604020202020204" pitchFamily="34" charset="0"/>
                <a:cs typeface="Arial" panose="020B0604020202020204" pitchFamily="34" charset="0"/>
              </a:rPr>
              <a:t>Applicant has been invited for an interview, 3 times. Client did not show up</a:t>
            </a:r>
          </a:p>
        </p:txBody>
      </p:sp>
      <p:graphicFrame>
        <p:nvGraphicFramePr>
          <p:cNvPr id="8" name="Table 7"/>
          <p:cNvGraphicFramePr>
            <a:graphicFrameLocks noGrp="1"/>
          </p:cNvGraphicFramePr>
          <p:nvPr>
            <p:extLst>
              <p:ext uri="{D42A27DB-BD31-4B8C-83A1-F6EECF244321}">
                <p14:modId xmlns:p14="http://schemas.microsoft.com/office/powerpoint/2010/main" xmlns="" val="1287355911"/>
              </p:ext>
            </p:extLst>
          </p:nvPr>
        </p:nvGraphicFramePr>
        <p:xfrm>
          <a:off x="215201" y="878735"/>
          <a:ext cx="9338231" cy="1167928"/>
        </p:xfrm>
        <a:graphic>
          <a:graphicData uri="http://schemas.openxmlformats.org/drawingml/2006/table">
            <a:tbl>
              <a:tblPr>
                <a:noFill/>
                <a:tableStyleId>{5C22544A-7EE6-4342-B048-85BDC9FD1C3A}</a:tableStyleId>
              </a:tblPr>
              <a:tblGrid>
                <a:gridCol w="4944967">
                  <a:extLst>
                    <a:ext uri="{9D8B030D-6E8A-4147-A177-3AD203B41FA5}">
                      <a16:colId xmlns:a16="http://schemas.microsoft.com/office/drawing/2014/main" xmlns="" val="20000"/>
                    </a:ext>
                  </a:extLst>
                </a:gridCol>
                <a:gridCol w="4393264">
                  <a:extLst>
                    <a:ext uri="{9D8B030D-6E8A-4147-A177-3AD203B41FA5}">
                      <a16:colId xmlns:a16="http://schemas.microsoft.com/office/drawing/2014/main" xmlns="" val="20001"/>
                    </a:ext>
                  </a:extLst>
                </a:gridCol>
              </a:tblGrid>
              <a:tr h="723741">
                <a:tc>
                  <a:txBody>
                    <a:bodyPr/>
                    <a:lstStyle/>
                    <a:p>
                      <a:pPr algn="ctr" fontAlgn="b"/>
                      <a:r>
                        <a:rPr lang="en-US" sz="1400" b="1" i="0" u="none" strike="noStrike" dirty="0" smtClean="0">
                          <a:solidFill>
                            <a:srgbClr val="000000"/>
                          </a:solidFill>
                          <a:effectLst/>
                          <a:latin typeface="Arial" pitchFamily="34" charset="0"/>
                          <a:cs typeface="Arial" pitchFamily="34" charset="0"/>
                        </a:rPr>
                        <a:t>Category</a:t>
                      </a:r>
                      <a:r>
                        <a:rPr lang="en-US" sz="1400" b="1" i="0" u="none" strike="noStrike" baseline="0" dirty="0" smtClean="0">
                          <a:solidFill>
                            <a:srgbClr val="000000"/>
                          </a:solidFill>
                          <a:effectLst/>
                          <a:latin typeface="Arial" pitchFamily="34" charset="0"/>
                          <a:cs typeface="Arial" pitchFamily="34" charset="0"/>
                        </a:rPr>
                        <a:t> </a:t>
                      </a:r>
                      <a:endParaRPr lang="en-US" sz="14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2018/19</a:t>
                      </a:r>
                      <a:endParaRPr lang="en-US" sz="1400" b="1" i="0" u="none" strike="noStrike" dirty="0">
                        <a:solidFill>
                          <a:srgbClr val="000000"/>
                        </a:solidFill>
                        <a:effectLst/>
                        <a:latin typeface="Arial"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extLst>
                  <a:ext uri="{0D108BD9-81ED-4DB2-BD59-A6C34878D82A}">
                    <a16:rowId xmlns:a16="http://schemas.microsoft.com/office/drawing/2014/main" xmlns="" val="10000"/>
                  </a:ext>
                </a:extLst>
              </a:tr>
              <a:tr h="444187">
                <a:tc>
                  <a:txBody>
                    <a:bodyPr/>
                    <a:lstStyle/>
                    <a:p>
                      <a:pPr algn="ctr" fontAlgn="b"/>
                      <a:r>
                        <a:rPr lang="en-US" sz="1400" b="1" i="0" u="none" strike="noStrike" dirty="0" smtClean="0">
                          <a:solidFill>
                            <a:srgbClr val="000000"/>
                          </a:solidFill>
                          <a:effectLst/>
                          <a:latin typeface="Arial" pitchFamily="34" charset="0"/>
                          <a:cs typeface="Arial" pitchFamily="34" charset="0"/>
                        </a:rPr>
                        <a:t>31 Days – 1 year</a:t>
                      </a:r>
                      <a:endParaRPr lang="en-US" sz="14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8,661</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12"/>
          </p:nvPr>
        </p:nvSpPr>
        <p:spPr>
          <a:xfrm>
            <a:off x="2930071" y="6355545"/>
            <a:ext cx="2311400" cy="365125"/>
          </a:xfrm>
        </p:spPr>
        <p:txBody>
          <a:bodyPr/>
          <a:lstStyle/>
          <a:p>
            <a:fld id="{2538E8B7-8BD9-9F48-9FB6-4E0DFEDB8449}" type="slidenum">
              <a:rPr lang="en-US" smtClean="0"/>
              <a:pPr/>
              <a:t>36</a:t>
            </a:fld>
            <a:endParaRPr lang="en-US" dirty="0"/>
          </a:p>
        </p:txBody>
      </p:sp>
    </p:spTree>
    <p:extLst>
      <p:ext uri="{BB962C8B-B14F-4D97-AF65-F5344CB8AC3E}">
        <p14:creationId xmlns:p14="http://schemas.microsoft.com/office/powerpoint/2010/main" xmlns="" val="2181697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60400" y="152400"/>
            <a:ext cx="8915400" cy="228600"/>
          </a:xfrm>
        </p:spPr>
        <p:txBody>
          <a:bodyPr>
            <a:noAutofit/>
          </a:bodyPr>
          <a:lstStyle/>
          <a:p>
            <a:r>
              <a:rPr lang="en-US" sz="2000" b="1" dirty="0" smtClean="0">
                <a:latin typeface="Calibri" pitchFamily="34" charset="0"/>
                <a:cs typeface="Calibri" pitchFamily="34" charset="0"/>
              </a:rPr>
              <a:t>UNABRIDGED CERTIFICATES</a:t>
            </a:r>
          </a:p>
        </p:txBody>
      </p:sp>
      <p:graphicFrame>
        <p:nvGraphicFramePr>
          <p:cNvPr id="3" name="Group 105"/>
          <p:cNvGraphicFramePr>
            <a:graphicFrameLocks noGrp="1"/>
          </p:cNvGraphicFramePr>
          <p:nvPr>
            <p:extLst>
              <p:ext uri="{D42A27DB-BD31-4B8C-83A1-F6EECF244321}">
                <p14:modId xmlns:p14="http://schemas.microsoft.com/office/powerpoint/2010/main" xmlns="" val="1791131955"/>
              </p:ext>
            </p:extLst>
          </p:nvPr>
        </p:nvGraphicFramePr>
        <p:xfrm>
          <a:off x="165106" y="664610"/>
          <a:ext cx="9533568" cy="2435567"/>
        </p:xfrm>
        <a:graphic>
          <a:graphicData uri="http://schemas.openxmlformats.org/drawingml/2006/table">
            <a:tbl>
              <a:tblPr/>
              <a:tblGrid>
                <a:gridCol w="1190469">
                  <a:extLst>
                    <a:ext uri="{9D8B030D-6E8A-4147-A177-3AD203B41FA5}">
                      <a16:colId xmlns:a16="http://schemas.microsoft.com/office/drawing/2014/main" xmlns="" val="20000"/>
                    </a:ext>
                  </a:extLst>
                </a:gridCol>
                <a:gridCol w="1157855">
                  <a:extLst>
                    <a:ext uri="{9D8B030D-6E8A-4147-A177-3AD203B41FA5}">
                      <a16:colId xmlns:a16="http://schemas.microsoft.com/office/drawing/2014/main" xmlns="" val="20001"/>
                    </a:ext>
                  </a:extLst>
                </a:gridCol>
                <a:gridCol w="1418775">
                  <a:extLst>
                    <a:ext uri="{9D8B030D-6E8A-4147-A177-3AD203B41FA5}">
                      <a16:colId xmlns:a16="http://schemas.microsoft.com/office/drawing/2014/main" xmlns="" val="20002"/>
                    </a:ext>
                  </a:extLst>
                </a:gridCol>
                <a:gridCol w="1418775">
                  <a:extLst>
                    <a:ext uri="{9D8B030D-6E8A-4147-A177-3AD203B41FA5}">
                      <a16:colId xmlns:a16="http://schemas.microsoft.com/office/drawing/2014/main" xmlns="" val="20003"/>
                    </a:ext>
                  </a:extLst>
                </a:gridCol>
                <a:gridCol w="1369852">
                  <a:extLst>
                    <a:ext uri="{9D8B030D-6E8A-4147-A177-3AD203B41FA5}">
                      <a16:colId xmlns:a16="http://schemas.microsoft.com/office/drawing/2014/main" xmlns="" val="20004"/>
                    </a:ext>
                  </a:extLst>
                </a:gridCol>
                <a:gridCol w="1630779">
                  <a:extLst>
                    <a:ext uri="{9D8B030D-6E8A-4147-A177-3AD203B41FA5}">
                      <a16:colId xmlns:a16="http://schemas.microsoft.com/office/drawing/2014/main" xmlns="" val="20005"/>
                    </a:ext>
                  </a:extLst>
                </a:gridCol>
                <a:gridCol w="1347063">
                  <a:extLst>
                    <a:ext uri="{9D8B030D-6E8A-4147-A177-3AD203B41FA5}">
                      <a16:colId xmlns:a16="http://schemas.microsoft.com/office/drawing/2014/main" xmlns="" val="20006"/>
                    </a:ext>
                  </a:extLst>
                </a:gridCol>
              </a:tblGrid>
              <a:tr h="52274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97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Opening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1 April 2018</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 Number Received</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Total number for 2018/19</a:t>
                      </a:r>
                    </a:p>
                  </a:txBody>
                  <a:tcPr marL="99060" marR="99060" marT="45716" marB="4571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Finalised</a:t>
                      </a:r>
                    </a:p>
                  </a:txBody>
                  <a:tcPr marL="99060" marR="99060" marT="45716" marB="4571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Closing balance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99060" marR="99060" marT="45716" marB="4571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of applications older than 8 weeks  (31/03/2019)</a:t>
                      </a:r>
                    </a:p>
                  </a:txBody>
                  <a:tcPr marL="99060" marR="99060"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of Equivalent letters issued</a:t>
                      </a:r>
                    </a:p>
                  </a:txBody>
                  <a:tcPr marL="99060" marR="99060" marT="45716" marB="4571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935797">
                <a:tc>
                  <a:txBody>
                    <a:bodyPr/>
                    <a:lstStyle/>
                    <a:p>
                      <a:pPr algn="ctr" fontAlgn="b"/>
                      <a:r>
                        <a:rPr lang="en-US" sz="1400" b="0" i="0" u="none" strike="noStrike" dirty="0" smtClean="0">
                          <a:solidFill>
                            <a:srgbClr val="000000"/>
                          </a:solidFill>
                          <a:effectLst/>
                          <a:latin typeface="Calibri" pitchFamily="34" charset="0"/>
                          <a:cs typeface="Calibri" pitchFamily="34" charset="0"/>
                        </a:rPr>
                        <a:t>4,186</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8,264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11,850</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7,131</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4,719</a:t>
                      </a: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2,024</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534</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a:xfrm>
            <a:off x="2821214" y="6356401"/>
            <a:ext cx="2311400" cy="365125"/>
          </a:xfrm>
        </p:spPr>
        <p:txBody>
          <a:bodyPr/>
          <a:lstStyle/>
          <a:p>
            <a:fld id="{2538E8B7-8BD9-9F48-9FB6-4E0DFEDB8449}" type="slidenum">
              <a:rPr lang="en-US" smtClean="0"/>
              <a:pPr/>
              <a:t>37</a:t>
            </a:fld>
            <a:endParaRPr lang="en-US" dirty="0"/>
          </a:p>
        </p:txBody>
      </p:sp>
    </p:spTree>
    <p:extLst>
      <p:ext uri="{BB962C8B-B14F-4D97-AF65-F5344CB8AC3E}">
        <p14:creationId xmlns:p14="http://schemas.microsoft.com/office/powerpoint/2010/main" xmlns="" val="3865377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60400" y="154106"/>
            <a:ext cx="8915400" cy="228600"/>
          </a:xfrm>
        </p:spPr>
        <p:txBody>
          <a:bodyPr>
            <a:noAutofit/>
          </a:bodyPr>
          <a:lstStyle/>
          <a:p>
            <a:r>
              <a:rPr lang="en-US" sz="2000" b="1" dirty="0" smtClean="0">
                <a:latin typeface="Calibri" pitchFamily="34" charset="0"/>
                <a:cs typeface="Calibri" pitchFamily="34" charset="0"/>
              </a:rPr>
              <a:t>AMENDMENTS , RECTIFICATIONS AND DUPLICATES</a:t>
            </a:r>
          </a:p>
        </p:txBody>
      </p:sp>
      <p:graphicFrame>
        <p:nvGraphicFramePr>
          <p:cNvPr id="3" name="Group 105"/>
          <p:cNvGraphicFramePr>
            <a:graphicFrameLocks noGrp="1"/>
          </p:cNvGraphicFramePr>
          <p:nvPr>
            <p:extLst>
              <p:ext uri="{D42A27DB-BD31-4B8C-83A1-F6EECF244321}">
                <p14:modId xmlns:p14="http://schemas.microsoft.com/office/powerpoint/2010/main" xmlns="" val="3886371013"/>
              </p:ext>
            </p:extLst>
          </p:nvPr>
        </p:nvGraphicFramePr>
        <p:xfrm>
          <a:off x="249568" y="1499025"/>
          <a:ext cx="9326232" cy="2456097"/>
        </p:xfrm>
        <a:graphic>
          <a:graphicData uri="http://schemas.openxmlformats.org/drawingml/2006/table">
            <a:tbl>
              <a:tblPr/>
              <a:tblGrid>
                <a:gridCol w="1554372">
                  <a:extLst>
                    <a:ext uri="{9D8B030D-6E8A-4147-A177-3AD203B41FA5}">
                      <a16:colId xmlns:a16="http://schemas.microsoft.com/office/drawing/2014/main" xmlns="" val="20000"/>
                    </a:ext>
                  </a:extLst>
                </a:gridCol>
                <a:gridCol w="1554372">
                  <a:extLst>
                    <a:ext uri="{9D8B030D-6E8A-4147-A177-3AD203B41FA5}">
                      <a16:colId xmlns:a16="http://schemas.microsoft.com/office/drawing/2014/main" xmlns="" val="20001"/>
                    </a:ext>
                  </a:extLst>
                </a:gridCol>
                <a:gridCol w="1554372">
                  <a:extLst>
                    <a:ext uri="{9D8B030D-6E8A-4147-A177-3AD203B41FA5}">
                      <a16:colId xmlns:a16="http://schemas.microsoft.com/office/drawing/2014/main" xmlns="" val="20002"/>
                    </a:ext>
                  </a:extLst>
                </a:gridCol>
                <a:gridCol w="1554372">
                  <a:extLst>
                    <a:ext uri="{9D8B030D-6E8A-4147-A177-3AD203B41FA5}">
                      <a16:colId xmlns:a16="http://schemas.microsoft.com/office/drawing/2014/main" xmlns="" val="20003"/>
                    </a:ext>
                  </a:extLst>
                </a:gridCol>
                <a:gridCol w="1554372">
                  <a:extLst>
                    <a:ext uri="{9D8B030D-6E8A-4147-A177-3AD203B41FA5}">
                      <a16:colId xmlns:a16="http://schemas.microsoft.com/office/drawing/2014/main" xmlns="" val="20004"/>
                    </a:ext>
                  </a:extLst>
                </a:gridCol>
                <a:gridCol w="1554372">
                  <a:extLst>
                    <a:ext uri="{9D8B030D-6E8A-4147-A177-3AD203B41FA5}">
                      <a16:colId xmlns:a16="http://schemas.microsoft.com/office/drawing/2014/main" xmlns="" val="20005"/>
                    </a:ext>
                  </a:extLst>
                </a:gridCol>
              </a:tblGrid>
              <a:tr h="534492">
                <a:tc gridSpan="6">
                  <a:txBody>
                    <a:bodyPr/>
                    <a:lstStyle/>
                    <a:p>
                      <a:pPr algn="ctr" fontAlgn="b"/>
                      <a:r>
                        <a:rPr lang="en-ZA" sz="1400" b="1" i="0" u="none" strike="noStrike" dirty="0" smtClean="0">
                          <a:solidFill>
                            <a:srgbClr val="000000"/>
                          </a:solidFill>
                          <a:effectLst/>
                          <a:latin typeface="Calibri" pitchFamily="34" charset="0"/>
                          <a:cs typeface="Calibri" pitchFamily="34" charset="0"/>
                        </a:rPr>
                        <a:t>2018/19</a:t>
                      </a:r>
                    </a:p>
                    <a:p>
                      <a:pPr algn="ctr" fontAlgn="b"/>
                      <a:endParaRPr lang="en-ZA" sz="1400" b="1" i="0" u="none" strike="noStrike" dirty="0">
                        <a:solidFill>
                          <a:srgbClr val="000000"/>
                        </a:solidFill>
                        <a:effectLst/>
                        <a:latin typeface="Calibri" pitchFamily="34" charset="0"/>
                        <a:cs typeface="Calibri" pitchFamily="34" charset="0"/>
                      </a:endParaRPr>
                    </a:p>
                  </a:txBody>
                  <a:tcPr marL="10318" marR="10318"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10318" marR="10318"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64144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Service </a:t>
                      </a:r>
                    </a:p>
                    <a:p>
                      <a:pPr algn="ctr" fontAlgn="b"/>
                      <a:endParaRPr lang="en-ZA" sz="1400" b="1" i="0" u="none" strike="noStrike" dirty="0">
                        <a:solidFill>
                          <a:srgbClr val="000000"/>
                        </a:solidFill>
                        <a:effectLst/>
                        <a:latin typeface="Calibri" pitchFamily="34" charset="0"/>
                        <a:cs typeface="Calibri" pitchFamily="34" charset="0"/>
                      </a:endParaRPr>
                    </a:p>
                  </a:txBody>
                  <a:tcPr marL="10318" marR="10318"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Opening Balance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1 April 2018</a:t>
                      </a:r>
                    </a:p>
                  </a:txBody>
                  <a:tcPr marL="99060" marR="99060" marT="45716" marB="4571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received</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Total</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Finalised</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Closing balance</a:t>
                      </a:r>
                    </a:p>
                  </a:txBody>
                  <a:tcPr marL="99060" marR="99060" marT="45716" marB="4571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640080">
                <a:tc>
                  <a:txBody>
                    <a:bodyPr/>
                    <a:lstStyle/>
                    <a:p>
                      <a:pPr algn="ctr" fontAlgn="b"/>
                      <a:r>
                        <a:rPr lang="en-ZA" sz="1400" b="1" i="0" u="none" strike="noStrike" dirty="0" smtClean="0">
                          <a:solidFill>
                            <a:schemeClr val="tx1"/>
                          </a:solidFill>
                          <a:effectLst/>
                          <a:latin typeface="Calibri" pitchFamily="34" charset="0"/>
                          <a:cs typeface="Calibri" pitchFamily="34" charset="0"/>
                        </a:rPr>
                        <a:t>Amendments &amp; Rectifications </a:t>
                      </a:r>
                      <a:endParaRPr lang="en-ZA" sz="1400" b="1" i="0" u="none" strike="noStrike" dirty="0">
                        <a:solidFill>
                          <a:schemeClr val="tx1"/>
                        </a:solidFill>
                        <a:effectLst/>
                        <a:latin typeface="Calibri" pitchFamily="34" charset="0"/>
                        <a:cs typeface="Calibri" pitchFamily="34" charset="0"/>
                      </a:endParaRPr>
                    </a:p>
                  </a:txBody>
                  <a:tcPr marL="10318" marR="10318"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3,275</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1,692</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4,967</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1,021</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3,946</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0080">
                <a:tc>
                  <a:txBody>
                    <a:bodyPr/>
                    <a:lstStyle/>
                    <a:p>
                      <a:pPr algn="ctr" fontAlgn="b"/>
                      <a:r>
                        <a:rPr lang="en-ZA" sz="1400" b="1" i="0" u="none" strike="noStrike" dirty="0" smtClean="0">
                          <a:solidFill>
                            <a:schemeClr val="tx1"/>
                          </a:solidFill>
                          <a:effectLst/>
                          <a:latin typeface="Calibri" pitchFamily="34" charset="0"/>
                          <a:cs typeface="Calibri" pitchFamily="34" charset="0"/>
                        </a:rPr>
                        <a:t>Duplicates </a:t>
                      </a:r>
                      <a:endParaRPr lang="en-ZA" sz="1400" b="1" i="0" u="none" strike="noStrike" dirty="0">
                        <a:solidFill>
                          <a:schemeClr val="tx1"/>
                        </a:solidFill>
                        <a:effectLst/>
                        <a:latin typeface="Calibri" pitchFamily="34" charset="0"/>
                        <a:cs typeface="Calibri" pitchFamily="34" charset="0"/>
                      </a:endParaRPr>
                    </a:p>
                  </a:txBody>
                  <a:tcPr marL="10318" marR="10318"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1,020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924</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1,944</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580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1,364</a:t>
                      </a:r>
                      <a:endParaRPr lang="en-US" sz="14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a:xfrm>
            <a:off x="2908300" y="6356401"/>
            <a:ext cx="2311400" cy="365125"/>
          </a:xfrm>
        </p:spPr>
        <p:txBody>
          <a:bodyPr/>
          <a:lstStyle/>
          <a:p>
            <a:fld id="{2538E8B7-8BD9-9F48-9FB6-4E0DFEDB8449}" type="slidenum">
              <a:rPr lang="en-US" smtClean="0"/>
              <a:pPr/>
              <a:t>38</a:t>
            </a:fld>
            <a:endParaRPr lang="en-US" dirty="0"/>
          </a:p>
        </p:txBody>
      </p:sp>
    </p:spTree>
    <p:extLst>
      <p:ext uri="{BB962C8B-B14F-4D97-AF65-F5344CB8AC3E}">
        <p14:creationId xmlns:p14="http://schemas.microsoft.com/office/powerpoint/2010/main" xmlns="" val="283796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962705333"/>
              </p:ext>
            </p:extLst>
          </p:nvPr>
        </p:nvGraphicFramePr>
        <p:xfrm>
          <a:off x="266571" y="580790"/>
          <a:ext cx="9198428" cy="5275688"/>
        </p:xfrm>
        <a:graphic>
          <a:graphicData uri="http://schemas.openxmlformats.org/drawingml/2006/table">
            <a:tbl>
              <a:tblPr firstRow="1" bandRow="1"/>
              <a:tblGrid>
                <a:gridCol w="1514150">
                  <a:extLst>
                    <a:ext uri="{9D8B030D-6E8A-4147-A177-3AD203B41FA5}">
                      <a16:colId xmlns:a16="http://schemas.microsoft.com/office/drawing/2014/main" xmlns="" val="20000"/>
                    </a:ext>
                  </a:extLst>
                </a:gridCol>
                <a:gridCol w="2004785">
                  <a:extLst>
                    <a:ext uri="{9D8B030D-6E8A-4147-A177-3AD203B41FA5}">
                      <a16:colId xmlns:a16="http://schemas.microsoft.com/office/drawing/2014/main" xmlns="" val="20001"/>
                    </a:ext>
                  </a:extLst>
                </a:gridCol>
                <a:gridCol w="2000121">
                  <a:extLst>
                    <a:ext uri="{9D8B030D-6E8A-4147-A177-3AD203B41FA5}">
                      <a16:colId xmlns:a16="http://schemas.microsoft.com/office/drawing/2014/main" xmlns="" val="20002"/>
                    </a:ext>
                  </a:extLst>
                </a:gridCol>
                <a:gridCol w="1839686">
                  <a:extLst>
                    <a:ext uri="{9D8B030D-6E8A-4147-A177-3AD203B41FA5}">
                      <a16:colId xmlns:a16="http://schemas.microsoft.com/office/drawing/2014/main" xmlns="" val="20003"/>
                    </a:ext>
                  </a:extLst>
                </a:gridCol>
                <a:gridCol w="1839686">
                  <a:extLst>
                    <a:ext uri="{9D8B030D-6E8A-4147-A177-3AD203B41FA5}">
                      <a16:colId xmlns:a16="http://schemas.microsoft.com/office/drawing/2014/main" xmlns="" val="20004"/>
                    </a:ext>
                  </a:extLst>
                </a:gridCol>
              </a:tblGrid>
              <a:tr h="75166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EHLANZENI DISTRICT</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MUNICIPALITIES</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DHA</a:t>
                      </a:r>
                      <a:r>
                        <a:rPr lang="en-ZA" sz="1400" b="1" baseline="0" dirty="0" smtClean="0">
                          <a:latin typeface="Calibri" pitchFamily="34" charset="0"/>
                          <a:cs typeface="Calibri" pitchFamily="34" charset="0"/>
                        </a:rPr>
                        <a:t> OFFICES IN THE MUNICIPALITIES</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97440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smtClean="0">
                          <a:latin typeface="Calibri" pitchFamily="34" charset="0"/>
                          <a:cs typeface="Calibri" pitchFamily="34" charset="0"/>
                        </a:rPr>
                        <a:t>City of </a:t>
                      </a:r>
                      <a:r>
                        <a:rPr lang="en-ZA" sz="1400" dirty="0" err="1" smtClean="0">
                          <a:latin typeface="Calibri" pitchFamily="34" charset="0"/>
                          <a:cs typeface="Calibri" pitchFamily="34" charset="0"/>
                        </a:rPr>
                        <a:t>Mbombela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Mbombela</a:t>
                      </a:r>
                      <a:endParaRPr lang="en-ZA" sz="1400" dirty="0" smtClean="0">
                        <a:latin typeface="Calibri" pitchFamily="34" charset="0"/>
                        <a:cs typeface="Calibri" pitchFamily="34" charset="0"/>
                      </a:endParaRPr>
                    </a:p>
                    <a:p>
                      <a:pPr algn="l"/>
                      <a:r>
                        <a:rPr lang="en-ZA" sz="1400" dirty="0" smtClean="0">
                          <a:latin typeface="Calibri" pitchFamily="34" charset="0"/>
                          <a:cs typeface="Calibri" pitchFamily="34" charset="0"/>
                        </a:rPr>
                        <a:t>Barberton</a:t>
                      </a:r>
                    </a:p>
                    <a:p>
                      <a:pPr algn="l"/>
                      <a:r>
                        <a:rPr lang="en-ZA" sz="1400" dirty="0" err="1" smtClean="0">
                          <a:latin typeface="Calibri" pitchFamily="34" charset="0"/>
                          <a:cs typeface="Calibri" pitchFamily="34" charset="0"/>
                        </a:rPr>
                        <a:t>Hazyview</a:t>
                      </a:r>
                      <a:endParaRPr lang="en-ZA" sz="1400" dirty="0" smtClean="0">
                        <a:latin typeface="Calibri" pitchFamily="34" charset="0"/>
                        <a:cs typeface="Calibri" pitchFamily="34" charset="0"/>
                      </a:endParaRPr>
                    </a:p>
                    <a:p>
                      <a:pPr algn="l"/>
                      <a:r>
                        <a:rPr lang="en-ZA" sz="1400" dirty="0" smtClean="0">
                          <a:latin typeface="Calibri" pitchFamily="34" charset="0"/>
                          <a:cs typeface="Calibri" pitchFamily="34" charset="0"/>
                        </a:rPr>
                        <a:t>White</a:t>
                      </a:r>
                      <a:r>
                        <a:rPr lang="en-ZA" sz="1400" baseline="0" dirty="0" smtClean="0">
                          <a:latin typeface="Calibri" pitchFamily="34" charset="0"/>
                          <a:cs typeface="Calibri" pitchFamily="34" charset="0"/>
                        </a:rPr>
                        <a:t> River</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12 June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893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smtClean="0">
                          <a:latin typeface="Calibri" pitchFamily="34" charset="0"/>
                          <a:cs typeface="Calibri" pitchFamily="34" charset="0"/>
                        </a:rPr>
                        <a:t>Bushbuckridge</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Mapulaneng</a:t>
                      </a:r>
                      <a:endParaRPr lang="en-ZA" sz="1400" dirty="0" smtClean="0">
                        <a:latin typeface="Calibri" pitchFamily="34" charset="0"/>
                        <a:cs typeface="Calibri" pitchFamily="34" charset="0"/>
                      </a:endParaRPr>
                    </a:p>
                    <a:p>
                      <a:pPr algn="l"/>
                      <a:r>
                        <a:rPr lang="en-ZA" sz="1400" dirty="0" err="1" smtClean="0">
                          <a:latin typeface="Calibri" pitchFamily="34" charset="0"/>
                          <a:cs typeface="Calibri" pitchFamily="34" charset="0"/>
                        </a:rPr>
                        <a:t>Mhala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27 Nov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343379">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Calibri" pitchFamily="34" charset="0"/>
                          <a:cs typeface="Calibri" pitchFamily="34" charset="0"/>
                        </a:rPr>
                        <a:t>Nkomazi</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Komatipoort</a:t>
                      </a:r>
                      <a:endParaRPr lang="en-ZA" sz="1400" dirty="0" smtClean="0">
                        <a:latin typeface="Calibri" pitchFamily="34" charset="0"/>
                        <a:cs typeface="Calibri" pitchFamily="34" charset="0"/>
                      </a:endParaRPr>
                    </a:p>
                    <a:p>
                      <a:pPr algn="l"/>
                      <a:r>
                        <a:rPr lang="en-ZA" sz="1400" dirty="0" err="1" smtClean="0">
                          <a:latin typeface="Calibri" pitchFamily="34" charset="0"/>
                          <a:cs typeface="Calibri" pitchFamily="34" charset="0"/>
                        </a:rPr>
                        <a:t>Malalane</a:t>
                      </a:r>
                      <a:endParaRPr lang="en-ZA" sz="1400" dirty="0" smtClean="0">
                        <a:latin typeface="Calibri" pitchFamily="34" charset="0"/>
                        <a:cs typeface="Calibri" pitchFamily="34" charset="0"/>
                      </a:endParaRPr>
                    </a:p>
                    <a:p>
                      <a:pPr algn="l"/>
                      <a:r>
                        <a:rPr lang="en-ZA" sz="1400" dirty="0" smtClean="0">
                          <a:latin typeface="Calibri" pitchFamily="34" charset="0"/>
                          <a:cs typeface="Calibri" pitchFamily="34" charset="0"/>
                        </a:rPr>
                        <a:t>Nkomazi</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Meeting scheduled for 21 June 2018 did not take place due to poor attendance</a:t>
                      </a:r>
                    </a:p>
                    <a:p>
                      <a:pPr algn="ctr" fontAlgn="ctr"/>
                      <a:r>
                        <a:rPr lang="en-US" sz="1400" b="0" i="0" u="none" strike="noStrike" dirty="0" smtClean="0">
                          <a:solidFill>
                            <a:srgbClr val="000000"/>
                          </a:solidFill>
                          <a:effectLst/>
                          <a:latin typeface="Calibri" pitchFamily="34" charset="0"/>
                          <a:cs typeface="Calibri" pitchFamily="34" charset="0"/>
                        </a:rPr>
                        <a:t>5 Dec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343379">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Calibri" pitchFamily="34" charset="0"/>
                          <a:cs typeface="Calibri" pitchFamily="34" charset="0"/>
                        </a:rPr>
                        <a:t>Thaba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Chweu</a:t>
                      </a:r>
                      <a:r>
                        <a:rPr lang="en-US" sz="1400" dirty="0" smtClean="0">
                          <a:latin typeface="Calibri" pitchFamily="34" charset="0"/>
                          <a:cs typeface="Calibri" pitchFamily="34" charset="0"/>
                        </a:rPr>
                        <a:t> </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Mashishing</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N</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Calibri" pitchFamily="34" charset="0"/>
                        </a:rPr>
                        <a:t>Meeting scheduled for 15 Nov 2018 did not take place due to poor attendance</a:t>
                      </a:r>
                    </a:p>
                    <a:p>
                      <a:pPr algn="ctr"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3392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b="1" dirty="0" smtClean="0">
                          <a:latin typeface="Calibri" pitchFamily="34" charset="0"/>
                          <a:cs typeface="Calibri" pitchFamily="34" charset="0"/>
                        </a:rPr>
                        <a:t>Total </a:t>
                      </a:r>
                      <a:endParaRPr lang="en-ZA" sz="1400" b="1"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r>
                        <a:rPr lang="en-ZA" sz="1400" b="1" dirty="0" smtClean="0">
                          <a:latin typeface="Calibri" pitchFamily="34" charset="0"/>
                          <a:cs typeface="Calibri" pitchFamily="34" charset="0"/>
                        </a:rPr>
                        <a:t>4</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r>
                        <a:rPr lang="en-ZA" sz="1400" b="1" dirty="0" smtClean="0">
                          <a:latin typeface="Calibri" pitchFamily="34" charset="0"/>
                          <a:cs typeface="Calibri" pitchFamily="34" charset="0"/>
                        </a:rPr>
                        <a:t>10</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extLst>
                  <a:ext uri="{0D108BD9-81ED-4DB2-BD59-A6C34878D82A}">
                    <a16:rowId xmlns:a16="http://schemas.microsoft.com/office/drawing/2014/main" xmlns="" val="10005"/>
                  </a:ext>
                </a:extLst>
              </a:tr>
            </a:tbl>
          </a:graphicData>
        </a:graphic>
      </p:graphicFrame>
      <p:sp>
        <p:nvSpPr>
          <p:cNvPr id="4" name="Content Placeholder 2"/>
          <p:cNvSpPr txBox="1">
            <a:spLocks/>
          </p:cNvSpPr>
          <p:nvPr/>
        </p:nvSpPr>
        <p:spPr>
          <a:xfrm>
            <a:off x="136851" y="146671"/>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a:latin typeface="Calibri" pitchFamily="34" charset="0"/>
                <a:cs typeface="Calibri" pitchFamily="34" charset="0"/>
              </a:rPr>
              <a:t>LOCAL STAKEHOLDER FORUMS</a:t>
            </a:r>
            <a:endParaRPr lang="en-ZA" altLang="en-US" sz="2000" b="1" dirty="0">
              <a:latin typeface="Calibri" pitchFamily="34" charset="0"/>
              <a:cs typeface="Calibri" pitchFamily="34" charset="0"/>
            </a:endParaRPr>
          </a:p>
          <a:p>
            <a:pPr marL="0" indent="0" algn="ctr">
              <a:buFont typeface="Arial"/>
              <a:buNone/>
            </a:pPr>
            <a:endParaRPr lang="en-ZA" sz="2000" b="1" dirty="0" smtClean="0">
              <a:solidFill>
                <a:srgbClr val="00B050"/>
              </a:solidFill>
              <a:latin typeface="Calibri" pitchFamily="34" charset="0"/>
              <a:cs typeface="Calibri" pitchFamily="34" charset="0"/>
            </a:endParaRPr>
          </a:p>
          <a:p>
            <a:pPr marL="0" indent="0">
              <a:buFont typeface="Arial"/>
              <a:buNone/>
            </a:pPr>
            <a:endParaRPr lang="en-ZA" sz="2000" b="1" dirty="0">
              <a:latin typeface="Calibri" pitchFamily="34" charset="0"/>
              <a:cs typeface="Calibri" pitchFamily="34" charset="0"/>
            </a:endParaRPr>
          </a:p>
        </p:txBody>
      </p:sp>
      <p:sp>
        <p:nvSpPr>
          <p:cNvPr id="3" name="Slide Number Placeholder 2"/>
          <p:cNvSpPr>
            <a:spLocks noGrp="1"/>
          </p:cNvSpPr>
          <p:nvPr>
            <p:ph type="sldNum" sz="quarter" idx="12"/>
          </p:nvPr>
        </p:nvSpPr>
        <p:spPr>
          <a:xfrm>
            <a:off x="2875643" y="6356401"/>
            <a:ext cx="2311400" cy="365125"/>
          </a:xfrm>
        </p:spPr>
        <p:txBody>
          <a:bodyPr/>
          <a:lstStyle/>
          <a:p>
            <a:fld id="{2538E8B7-8BD9-9F48-9FB6-4E0DFEDB8449}" type="slidenum">
              <a:rPr lang="en-US" smtClean="0"/>
              <a:pPr/>
              <a:t>39</a:t>
            </a:fld>
            <a:endParaRPr lang="en-US" dirty="0"/>
          </a:p>
        </p:txBody>
      </p:sp>
    </p:spTree>
    <p:extLst>
      <p:ext uri="{BB962C8B-B14F-4D97-AF65-F5344CB8AC3E}">
        <p14:creationId xmlns:p14="http://schemas.microsoft.com/office/powerpoint/2010/main" xmlns="" val="362953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04047"/>
            <a:ext cx="8915400" cy="341182"/>
          </a:xfrm>
        </p:spPr>
        <p:txBody>
          <a:bodyPr>
            <a:noAutofit/>
          </a:bodyPr>
          <a:lstStyle/>
          <a:p>
            <a:r>
              <a:rPr lang="en-US" sz="2000" b="1" dirty="0">
                <a:solidFill>
                  <a:prstClr val="black"/>
                </a:solidFill>
                <a:latin typeface="Calibri" pitchFamily="34" charset="0"/>
                <a:cs typeface="Calibri" pitchFamily="34" charset="0"/>
              </a:rPr>
              <a:t>PROVINCIAL OVERVIEW</a:t>
            </a:r>
            <a:br>
              <a:rPr lang="en-US" sz="2000" b="1" dirty="0">
                <a:solidFill>
                  <a:prstClr val="black"/>
                </a:solidFill>
                <a:latin typeface="Calibri" pitchFamily="34" charset="0"/>
                <a:cs typeface="Calibri" pitchFamily="34" charset="0"/>
              </a:rPr>
            </a:br>
            <a:r>
              <a:rPr lang="en-US" sz="2000" b="1" dirty="0">
                <a:solidFill>
                  <a:prstClr val="black"/>
                </a:solidFill>
                <a:latin typeface="Calibri" pitchFamily="34" charset="0"/>
                <a:cs typeface="Calibri" pitchFamily="34" charset="0"/>
              </a:rPr>
              <a:t>INTERESTING FACTS ABOUT MPUMALANGA</a:t>
            </a:r>
            <a:endParaRPr lang="en-US" sz="20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47650" y="1073640"/>
            <a:ext cx="9493250" cy="5352661"/>
          </a:xfrm>
        </p:spPr>
        <p:txBody>
          <a:bodyPr>
            <a:normAutofit/>
          </a:bodyPr>
          <a:lstStyle/>
          <a:p>
            <a:pPr marL="0" indent="0" algn="just">
              <a:buNone/>
            </a:pPr>
            <a:r>
              <a:rPr lang="en-US" sz="1400" dirty="0"/>
              <a:t>• </a:t>
            </a:r>
            <a:r>
              <a:rPr lang="en-US" sz="1600" dirty="0">
                <a:latin typeface="Calibri" pitchFamily="34" charset="0"/>
                <a:cs typeface="Calibri" pitchFamily="34" charset="0"/>
              </a:rPr>
              <a:t>The giant footprint otherwise known as the Goliath’s Footprint embossed on a rock on a farm near Ermelo is six feet long</a:t>
            </a:r>
            <a:r>
              <a:rPr lang="en-US" sz="1400" dirty="0">
                <a:latin typeface="Calibri" pitchFamily="34" charset="0"/>
                <a:cs typeface="Calibri" pitchFamily="34" charset="0"/>
              </a:rPr>
              <a:t>.</a:t>
            </a:r>
            <a:endParaRPr lang="en-ZA" sz="1400"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76500" y="1524000"/>
            <a:ext cx="4953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538E8B7-8BD9-9F48-9FB6-4E0DFEDB8449}"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3036900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845051674"/>
              </p:ext>
            </p:extLst>
          </p:nvPr>
        </p:nvGraphicFramePr>
        <p:xfrm>
          <a:off x="266571" y="667912"/>
          <a:ext cx="9198428" cy="3902693"/>
        </p:xfrm>
        <a:graphic>
          <a:graphicData uri="http://schemas.openxmlformats.org/drawingml/2006/table">
            <a:tbl>
              <a:tblPr firstRow="1" bandRow="1"/>
              <a:tblGrid>
                <a:gridCol w="1514150">
                  <a:extLst>
                    <a:ext uri="{9D8B030D-6E8A-4147-A177-3AD203B41FA5}">
                      <a16:colId xmlns:a16="http://schemas.microsoft.com/office/drawing/2014/main" xmlns="" val="20000"/>
                    </a:ext>
                  </a:extLst>
                </a:gridCol>
                <a:gridCol w="2004785">
                  <a:extLst>
                    <a:ext uri="{9D8B030D-6E8A-4147-A177-3AD203B41FA5}">
                      <a16:colId xmlns:a16="http://schemas.microsoft.com/office/drawing/2014/main" xmlns="" val="20001"/>
                    </a:ext>
                  </a:extLst>
                </a:gridCol>
                <a:gridCol w="2000121">
                  <a:extLst>
                    <a:ext uri="{9D8B030D-6E8A-4147-A177-3AD203B41FA5}">
                      <a16:colId xmlns:a16="http://schemas.microsoft.com/office/drawing/2014/main" xmlns="" val="20002"/>
                    </a:ext>
                  </a:extLst>
                </a:gridCol>
                <a:gridCol w="1839686">
                  <a:extLst>
                    <a:ext uri="{9D8B030D-6E8A-4147-A177-3AD203B41FA5}">
                      <a16:colId xmlns:a16="http://schemas.microsoft.com/office/drawing/2014/main" xmlns="" val="20003"/>
                    </a:ext>
                  </a:extLst>
                </a:gridCol>
                <a:gridCol w="1839686">
                  <a:extLst>
                    <a:ext uri="{9D8B030D-6E8A-4147-A177-3AD203B41FA5}">
                      <a16:colId xmlns:a16="http://schemas.microsoft.com/office/drawing/2014/main" xmlns="" val="20004"/>
                    </a:ext>
                  </a:extLst>
                </a:gridCol>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NKANGALA DISTRICT</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MUNICIPALITIES</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DHA</a:t>
                      </a:r>
                      <a:r>
                        <a:rPr lang="en-ZA" sz="1400" b="1" baseline="0" dirty="0" smtClean="0">
                          <a:latin typeface="Calibri" pitchFamily="34" charset="0"/>
                          <a:cs typeface="Calibri" pitchFamily="34" charset="0"/>
                        </a:rPr>
                        <a:t> OFFICES IN THE MUNICIPALITIES</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7053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err="1" smtClean="0">
                          <a:latin typeface="Calibri" pitchFamily="34" charset="0"/>
                          <a:cs typeface="Calibri" pitchFamily="34" charset="0"/>
                        </a:rPr>
                        <a:t>Emalahleni</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Witbank</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16 May 2018</a:t>
                      </a:r>
                    </a:p>
                    <a:p>
                      <a:pPr algn="ctr" fontAlgn="ctr"/>
                      <a:r>
                        <a:rPr lang="en-US" sz="1400" b="0" i="0" u="none" strike="noStrike" dirty="0" smtClean="0">
                          <a:solidFill>
                            <a:srgbClr val="000000"/>
                          </a:solidFill>
                          <a:effectLst/>
                          <a:latin typeface="Calibri" pitchFamily="34" charset="0"/>
                          <a:cs typeface="Calibri" pitchFamily="34" charset="0"/>
                        </a:rPr>
                        <a:t>27 June 2018</a:t>
                      </a:r>
                    </a:p>
                    <a:p>
                      <a:pPr algn="ctr" fontAlgn="ctr"/>
                      <a:r>
                        <a:rPr lang="en-US" sz="1400" b="0" i="0" u="none" strike="noStrike" dirty="0" smtClean="0">
                          <a:solidFill>
                            <a:srgbClr val="000000"/>
                          </a:solidFill>
                          <a:effectLst/>
                          <a:latin typeface="Calibri" pitchFamily="34" charset="0"/>
                          <a:cs typeface="Calibri" pitchFamily="34" charset="0"/>
                        </a:rPr>
                        <a:t>16 Nov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8560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err="1" smtClean="0">
                          <a:latin typeface="Calibri" pitchFamily="34" charset="0"/>
                          <a:cs typeface="Calibri" pitchFamily="34" charset="0"/>
                        </a:rPr>
                        <a:t>Emakazeni</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Belfast</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12 Sept 2018</a:t>
                      </a:r>
                    </a:p>
                    <a:p>
                      <a:pPr algn="ctr" fontAlgn="ctr"/>
                      <a:r>
                        <a:rPr lang="en-US" sz="1400" b="0" i="0" u="none" strike="noStrike" dirty="0" smtClean="0">
                          <a:solidFill>
                            <a:srgbClr val="000000"/>
                          </a:solidFill>
                          <a:effectLst/>
                          <a:latin typeface="Calibri" pitchFamily="34" charset="0"/>
                          <a:cs typeface="Calibri" pitchFamily="34" charset="0"/>
                        </a:rPr>
                        <a:t>11 Dec 2018</a:t>
                      </a:r>
                    </a:p>
                    <a:p>
                      <a:pPr algn="ctr" fontAlgn="ctr"/>
                      <a:r>
                        <a:rPr lang="en-US" sz="1400" b="0" i="0" u="none" strike="noStrike" dirty="0" smtClean="0">
                          <a:solidFill>
                            <a:srgbClr val="000000"/>
                          </a:solidFill>
                          <a:effectLst/>
                          <a:latin typeface="Calibri" pitchFamily="34" charset="0"/>
                          <a:cs typeface="Calibri" pitchFamily="34" charset="0"/>
                        </a:rPr>
                        <a:t>5 March 2019</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Calibri" pitchFamily="34" charset="0"/>
                          <a:cs typeface="Calibri" pitchFamily="34" charset="0"/>
                        </a:rPr>
                        <a:t>Dr J S </a:t>
                      </a:r>
                      <a:r>
                        <a:rPr lang="en-ZA" sz="1400" dirty="0" err="1" smtClean="0">
                          <a:latin typeface="Calibri" pitchFamily="34" charset="0"/>
                          <a:cs typeface="Calibri" pitchFamily="34" charset="0"/>
                        </a:rPr>
                        <a:t>Maroka</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Siyabuswa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5 June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Calibri" pitchFamily="34" charset="0"/>
                          <a:cs typeface="Calibri" pitchFamily="34" charset="0"/>
                        </a:rPr>
                        <a:t>Steve </a:t>
                      </a:r>
                      <a:r>
                        <a:rPr lang="en-ZA" sz="1400" dirty="0" err="1" smtClean="0">
                          <a:latin typeface="Calibri" pitchFamily="34" charset="0"/>
                          <a:cs typeface="Calibri" pitchFamily="34" charset="0"/>
                        </a:rPr>
                        <a:t>Tswete</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Middelburg</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11 July  2018</a:t>
                      </a:r>
                    </a:p>
                    <a:p>
                      <a:pPr algn="ctr" fontAlgn="ctr"/>
                      <a:r>
                        <a:rPr lang="en-US" sz="1400" b="0" i="0" u="none" strike="noStrike" dirty="0" smtClean="0">
                          <a:solidFill>
                            <a:srgbClr val="000000"/>
                          </a:solidFill>
                          <a:effectLst/>
                          <a:latin typeface="Calibri" pitchFamily="34" charset="0"/>
                          <a:cs typeface="Calibri" pitchFamily="34" charset="0"/>
                        </a:rPr>
                        <a:t>19</a:t>
                      </a:r>
                      <a:r>
                        <a:rPr lang="en-US" sz="1400" b="0" i="0" u="none" strike="noStrike" baseline="0" dirty="0" smtClean="0">
                          <a:solidFill>
                            <a:srgbClr val="000000"/>
                          </a:solidFill>
                          <a:effectLst/>
                          <a:latin typeface="Calibri" pitchFamily="34" charset="0"/>
                          <a:cs typeface="Calibri" pitchFamily="34" charset="0"/>
                        </a:rPr>
                        <a:t> Sept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Calibri" pitchFamily="34" charset="0"/>
                          <a:cs typeface="Calibri" pitchFamily="34" charset="0"/>
                        </a:rPr>
                        <a:t>Thembisile</a:t>
                      </a:r>
                      <a:r>
                        <a:rPr lang="en-US" sz="1400" dirty="0" smtClean="0">
                          <a:latin typeface="Calibri" pitchFamily="34" charset="0"/>
                          <a:cs typeface="Calibri" pitchFamily="34" charset="0"/>
                        </a:rPr>
                        <a:t> Hani </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Kwa</a:t>
                      </a:r>
                      <a:r>
                        <a:rPr lang="en-ZA" sz="1400" dirty="0" smtClean="0">
                          <a:latin typeface="Calibri" pitchFamily="34" charset="0"/>
                          <a:cs typeface="Calibri" pitchFamily="34" charset="0"/>
                        </a:rPr>
                        <a:t>-Mhlanga</a:t>
                      </a:r>
                    </a:p>
                    <a:p>
                      <a:pPr algn="l"/>
                      <a:r>
                        <a:rPr lang="en-ZA" sz="1400" dirty="0" err="1" smtClean="0">
                          <a:latin typeface="Calibri" pitchFamily="34" charset="0"/>
                          <a:cs typeface="Calibri" pitchFamily="34" charset="0"/>
                        </a:rPr>
                        <a:t>Mkobola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N</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cs typeface="Calibri" pitchFamily="34" charset="0"/>
                        </a:rPr>
                        <a:t>Victor </a:t>
                      </a:r>
                      <a:r>
                        <a:rPr lang="en-US" sz="1400" dirty="0" err="1" smtClean="0">
                          <a:latin typeface="Calibri" pitchFamily="34" charset="0"/>
                          <a:cs typeface="Calibri" pitchFamily="34" charset="0"/>
                        </a:rPr>
                        <a:t>Khanye</a:t>
                      </a:r>
                      <a:r>
                        <a:rPr lang="en-US" sz="1400" dirty="0" smtClean="0">
                          <a:latin typeface="Calibri" pitchFamily="34" charset="0"/>
                          <a:cs typeface="Calibri" pitchFamily="34" charset="0"/>
                        </a:rPr>
                        <a:t> </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Delmas</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18 Sept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6556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b="1" dirty="0" smtClean="0">
                          <a:latin typeface="Calibri" pitchFamily="34" charset="0"/>
                          <a:cs typeface="Calibri" pitchFamily="34" charset="0"/>
                        </a:rPr>
                        <a:t>Total </a:t>
                      </a:r>
                      <a:endParaRPr lang="en-ZA" sz="1400" b="1"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r>
                        <a:rPr lang="en-ZA" sz="1400" b="1" dirty="0" smtClean="0">
                          <a:latin typeface="Calibri" pitchFamily="34" charset="0"/>
                          <a:cs typeface="Calibri" pitchFamily="34" charset="0"/>
                        </a:rPr>
                        <a:t>6</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r>
                        <a:rPr lang="en-ZA" sz="1400" b="1" dirty="0" smtClean="0">
                          <a:latin typeface="Calibri" pitchFamily="34" charset="0"/>
                          <a:cs typeface="Calibri" pitchFamily="34" charset="0"/>
                        </a:rPr>
                        <a:t>7</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extLst>
                  <a:ext uri="{0D108BD9-81ED-4DB2-BD59-A6C34878D82A}">
                    <a16:rowId xmlns:a16="http://schemas.microsoft.com/office/drawing/2014/main" xmlns="" val="10007"/>
                  </a:ext>
                </a:extLst>
              </a:tr>
            </a:tbl>
          </a:graphicData>
        </a:graphic>
      </p:graphicFrame>
      <p:sp>
        <p:nvSpPr>
          <p:cNvPr id="5" name="Content Placeholder 2"/>
          <p:cNvSpPr txBox="1">
            <a:spLocks/>
          </p:cNvSpPr>
          <p:nvPr/>
        </p:nvSpPr>
        <p:spPr>
          <a:xfrm>
            <a:off x="136850" y="135785"/>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a:latin typeface="Calibri" pitchFamily="34" charset="0"/>
                <a:cs typeface="Calibri" pitchFamily="34" charset="0"/>
              </a:rPr>
              <a:t>LOCAL STAKEHOLDER FORUMS</a:t>
            </a:r>
            <a:endParaRPr lang="en-ZA" altLang="en-US" sz="2000" b="1" dirty="0">
              <a:latin typeface="Calibri" pitchFamily="34" charset="0"/>
              <a:cs typeface="Calibri" pitchFamily="34" charset="0"/>
            </a:endParaRPr>
          </a:p>
          <a:p>
            <a:pPr marL="0" indent="0" algn="ctr">
              <a:buFont typeface="Arial"/>
              <a:buNone/>
            </a:pPr>
            <a:endParaRPr lang="en-ZA" sz="2000" b="1" dirty="0" smtClean="0">
              <a:solidFill>
                <a:srgbClr val="00B050"/>
              </a:solidFill>
              <a:latin typeface="Calibri" pitchFamily="34" charset="0"/>
              <a:cs typeface="Calibri" pitchFamily="34" charset="0"/>
            </a:endParaRPr>
          </a:p>
          <a:p>
            <a:pPr marL="0" indent="0">
              <a:buFont typeface="Arial"/>
              <a:buNone/>
            </a:pPr>
            <a:endParaRPr lang="en-ZA" sz="2000" b="1" dirty="0">
              <a:latin typeface="Calibri" pitchFamily="34" charset="0"/>
              <a:cs typeface="Calibri" pitchFamily="34" charset="0"/>
            </a:endParaRPr>
          </a:p>
        </p:txBody>
      </p:sp>
      <p:sp>
        <p:nvSpPr>
          <p:cNvPr id="3" name="Slide Number Placeholder 2"/>
          <p:cNvSpPr>
            <a:spLocks noGrp="1"/>
          </p:cNvSpPr>
          <p:nvPr>
            <p:ph type="sldNum" sz="quarter" idx="12"/>
          </p:nvPr>
        </p:nvSpPr>
        <p:spPr>
          <a:xfrm>
            <a:off x="2951843" y="6356401"/>
            <a:ext cx="2311400" cy="365125"/>
          </a:xfrm>
        </p:spPr>
        <p:txBody>
          <a:bodyPr/>
          <a:lstStyle/>
          <a:p>
            <a:fld id="{2538E8B7-8BD9-9F48-9FB6-4E0DFEDB8449}" type="slidenum">
              <a:rPr lang="en-US" smtClean="0"/>
              <a:pPr/>
              <a:t>40</a:t>
            </a:fld>
            <a:endParaRPr lang="en-US" dirty="0"/>
          </a:p>
        </p:txBody>
      </p:sp>
    </p:spTree>
    <p:extLst>
      <p:ext uri="{BB962C8B-B14F-4D97-AF65-F5344CB8AC3E}">
        <p14:creationId xmlns:p14="http://schemas.microsoft.com/office/powerpoint/2010/main" xmlns="" val="1799203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2596278305"/>
              </p:ext>
            </p:extLst>
          </p:nvPr>
        </p:nvGraphicFramePr>
        <p:xfrm>
          <a:off x="141515" y="657025"/>
          <a:ext cx="9622972" cy="3299386"/>
        </p:xfrm>
        <a:graphic>
          <a:graphicData uri="http://schemas.openxmlformats.org/drawingml/2006/table">
            <a:tbl>
              <a:tblPr firstRow="1" bandRow="1"/>
              <a:tblGrid>
                <a:gridCol w="1584034">
                  <a:extLst>
                    <a:ext uri="{9D8B030D-6E8A-4147-A177-3AD203B41FA5}">
                      <a16:colId xmlns:a16="http://schemas.microsoft.com/office/drawing/2014/main" xmlns="" val="20000"/>
                    </a:ext>
                  </a:extLst>
                </a:gridCol>
                <a:gridCol w="2097314">
                  <a:extLst>
                    <a:ext uri="{9D8B030D-6E8A-4147-A177-3AD203B41FA5}">
                      <a16:colId xmlns:a16="http://schemas.microsoft.com/office/drawing/2014/main" xmlns="" val="20001"/>
                    </a:ext>
                  </a:extLst>
                </a:gridCol>
                <a:gridCol w="2073566">
                  <a:extLst>
                    <a:ext uri="{9D8B030D-6E8A-4147-A177-3AD203B41FA5}">
                      <a16:colId xmlns:a16="http://schemas.microsoft.com/office/drawing/2014/main" xmlns="" val="20002"/>
                    </a:ext>
                  </a:extLst>
                </a:gridCol>
                <a:gridCol w="1709965">
                  <a:extLst>
                    <a:ext uri="{9D8B030D-6E8A-4147-A177-3AD203B41FA5}">
                      <a16:colId xmlns:a16="http://schemas.microsoft.com/office/drawing/2014/main" xmlns="" val="20003"/>
                    </a:ext>
                  </a:extLst>
                </a:gridCol>
                <a:gridCol w="2158093">
                  <a:extLst>
                    <a:ext uri="{9D8B030D-6E8A-4147-A177-3AD203B41FA5}">
                      <a16:colId xmlns:a16="http://schemas.microsoft.com/office/drawing/2014/main" xmlns="" val="20004"/>
                    </a:ext>
                  </a:extLst>
                </a:gridCol>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GERT</a:t>
                      </a:r>
                      <a:r>
                        <a:rPr lang="en-ZA" sz="1400" b="1" baseline="0" dirty="0" smtClean="0">
                          <a:solidFill>
                            <a:schemeClr val="tx1"/>
                          </a:solidFill>
                          <a:latin typeface="Calibri" pitchFamily="34" charset="0"/>
                          <a:cs typeface="Calibri" pitchFamily="34" charset="0"/>
                        </a:rPr>
                        <a:t> SIBANDE</a:t>
                      </a:r>
                      <a:r>
                        <a:rPr lang="en-ZA" sz="1400" b="1" dirty="0" smtClean="0">
                          <a:solidFill>
                            <a:schemeClr val="tx1"/>
                          </a:solidFill>
                          <a:latin typeface="Calibri" pitchFamily="34" charset="0"/>
                          <a:cs typeface="Calibri" pitchFamily="34" charset="0"/>
                        </a:rPr>
                        <a:t> DISTRICT</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MUNICIPALITIES</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DHA</a:t>
                      </a:r>
                      <a:r>
                        <a:rPr lang="en-ZA" sz="1400" b="1" baseline="0" dirty="0" smtClean="0">
                          <a:latin typeface="Calibri" pitchFamily="34" charset="0"/>
                          <a:cs typeface="Calibri" pitchFamily="34" charset="0"/>
                        </a:rPr>
                        <a:t> OFFICES IN THE MUNICIPALITIES</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7053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1400" dirty="0" err="1" smtClean="0">
                          <a:latin typeface="Calibri" pitchFamily="34" charset="0"/>
                          <a:cs typeface="Calibri" pitchFamily="34" charset="0"/>
                        </a:rPr>
                        <a:t>Msukaligwa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Ermelo</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N</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400" b="0" i="0" u="none" strike="noStrike" dirty="0" smtClean="0">
                          <a:solidFill>
                            <a:srgbClr val="000000"/>
                          </a:solidFill>
                          <a:effectLst/>
                          <a:latin typeface="Calibri" pitchFamily="34" charset="0"/>
                          <a:cs typeface="Calibri" pitchFamily="34" charset="0"/>
                        </a:rPr>
                        <a:t>The municipality established</a:t>
                      </a:r>
                      <a:r>
                        <a:rPr lang="en-US" sz="1400" b="0" i="0" u="none" strike="noStrike" baseline="0" dirty="0" smtClean="0">
                          <a:solidFill>
                            <a:srgbClr val="000000"/>
                          </a:solidFill>
                          <a:effectLst/>
                          <a:latin typeface="Calibri" pitchFamily="34" charset="0"/>
                          <a:cs typeface="Calibri" pitchFamily="34" charset="0"/>
                        </a:rPr>
                        <a:t> a Local council of Stakeholders in April 2018. The same stakeholders that attend the Home Affairs Stakeholders meeting attend this meeting. They did not want to have the DHA Stakeholder meetings as it is a duplication. Unfortunately the Speaker did not want to put that in writing to the manager</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4" name="Content Placeholder 2"/>
          <p:cNvSpPr txBox="1">
            <a:spLocks/>
          </p:cNvSpPr>
          <p:nvPr/>
        </p:nvSpPr>
        <p:spPr>
          <a:xfrm>
            <a:off x="239486" y="135785"/>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a:latin typeface="Calibri" pitchFamily="34" charset="0"/>
                <a:cs typeface="Calibri" pitchFamily="34" charset="0"/>
              </a:rPr>
              <a:t>LOCAL STAKEHOLDER FORUMS</a:t>
            </a:r>
            <a:endParaRPr lang="en-ZA" altLang="en-US" sz="2000" b="1" dirty="0">
              <a:latin typeface="Calibri" pitchFamily="34" charset="0"/>
              <a:cs typeface="Calibri" pitchFamily="34" charset="0"/>
            </a:endParaRPr>
          </a:p>
          <a:p>
            <a:pPr marL="0" indent="0" algn="ctr">
              <a:buFont typeface="Arial"/>
              <a:buNone/>
            </a:pPr>
            <a:endParaRPr lang="en-ZA" sz="2000" b="1" dirty="0" smtClean="0">
              <a:solidFill>
                <a:srgbClr val="00B050"/>
              </a:solidFill>
              <a:latin typeface="Calibri" pitchFamily="34" charset="0"/>
              <a:cs typeface="Calibri" pitchFamily="34" charset="0"/>
            </a:endParaRPr>
          </a:p>
          <a:p>
            <a:pPr marL="0" indent="0">
              <a:buFont typeface="Arial"/>
              <a:buNone/>
            </a:pPr>
            <a:endParaRPr lang="en-ZA" sz="2000" b="1" dirty="0">
              <a:latin typeface="Calibri" pitchFamily="34" charset="0"/>
              <a:cs typeface="Calibri" pitchFamily="34" charset="0"/>
            </a:endParaRPr>
          </a:p>
        </p:txBody>
      </p:sp>
      <p:sp>
        <p:nvSpPr>
          <p:cNvPr id="3" name="Slide Number Placeholder 2"/>
          <p:cNvSpPr>
            <a:spLocks noGrp="1"/>
          </p:cNvSpPr>
          <p:nvPr>
            <p:ph type="sldNum" sz="quarter" idx="12"/>
          </p:nvPr>
        </p:nvSpPr>
        <p:spPr>
          <a:xfrm>
            <a:off x="2995386" y="6356401"/>
            <a:ext cx="2311400" cy="365125"/>
          </a:xfrm>
        </p:spPr>
        <p:txBody>
          <a:bodyPr/>
          <a:lstStyle/>
          <a:p>
            <a:fld id="{2538E8B7-8BD9-9F48-9FB6-4E0DFEDB8449}" type="slidenum">
              <a:rPr lang="en-US" smtClean="0"/>
              <a:pPr/>
              <a:t>41</a:t>
            </a:fld>
            <a:endParaRPr lang="en-US" dirty="0"/>
          </a:p>
        </p:txBody>
      </p:sp>
    </p:spTree>
    <p:extLst>
      <p:ext uri="{BB962C8B-B14F-4D97-AF65-F5344CB8AC3E}">
        <p14:creationId xmlns:p14="http://schemas.microsoft.com/office/powerpoint/2010/main" xmlns="" val="2869390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770750800"/>
              </p:ext>
            </p:extLst>
          </p:nvPr>
        </p:nvGraphicFramePr>
        <p:xfrm>
          <a:off x="141515" y="657025"/>
          <a:ext cx="9622972" cy="5251628"/>
        </p:xfrm>
        <a:graphic>
          <a:graphicData uri="http://schemas.openxmlformats.org/drawingml/2006/table">
            <a:tbl>
              <a:tblPr firstRow="1" bandRow="1"/>
              <a:tblGrid>
                <a:gridCol w="1584034">
                  <a:extLst>
                    <a:ext uri="{9D8B030D-6E8A-4147-A177-3AD203B41FA5}">
                      <a16:colId xmlns:a16="http://schemas.microsoft.com/office/drawing/2014/main" xmlns="" val="20000"/>
                    </a:ext>
                  </a:extLst>
                </a:gridCol>
                <a:gridCol w="2097314">
                  <a:extLst>
                    <a:ext uri="{9D8B030D-6E8A-4147-A177-3AD203B41FA5}">
                      <a16:colId xmlns:a16="http://schemas.microsoft.com/office/drawing/2014/main" xmlns="" val="20001"/>
                    </a:ext>
                  </a:extLst>
                </a:gridCol>
                <a:gridCol w="2073566">
                  <a:extLst>
                    <a:ext uri="{9D8B030D-6E8A-4147-A177-3AD203B41FA5}">
                      <a16:colId xmlns:a16="http://schemas.microsoft.com/office/drawing/2014/main" xmlns="" val="20002"/>
                    </a:ext>
                  </a:extLst>
                </a:gridCol>
                <a:gridCol w="1709965">
                  <a:extLst>
                    <a:ext uri="{9D8B030D-6E8A-4147-A177-3AD203B41FA5}">
                      <a16:colId xmlns:a16="http://schemas.microsoft.com/office/drawing/2014/main" xmlns="" val="20003"/>
                    </a:ext>
                  </a:extLst>
                </a:gridCol>
                <a:gridCol w="2158093">
                  <a:extLst>
                    <a:ext uri="{9D8B030D-6E8A-4147-A177-3AD203B41FA5}">
                      <a16:colId xmlns:a16="http://schemas.microsoft.com/office/drawing/2014/main" xmlns="" val="20004"/>
                    </a:ext>
                  </a:extLst>
                </a:gridCol>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GERT</a:t>
                      </a:r>
                      <a:r>
                        <a:rPr lang="en-ZA" sz="1400" b="1" baseline="0" dirty="0" smtClean="0">
                          <a:solidFill>
                            <a:schemeClr val="tx1"/>
                          </a:solidFill>
                          <a:latin typeface="Calibri" pitchFamily="34" charset="0"/>
                          <a:cs typeface="Calibri" pitchFamily="34" charset="0"/>
                        </a:rPr>
                        <a:t> SIBANDE</a:t>
                      </a:r>
                      <a:r>
                        <a:rPr lang="en-ZA" sz="1400" b="1" dirty="0" smtClean="0">
                          <a:solidFill>
                            <a:schemeClr val="tx1"/>
                          </a:solidFill>
                          <a:latin typeface="Calibri" pitchFamily="34" charset="0"/>
                          <a:cs typeface="Calibri" pitchFamily="34" charset="0"/>
                        </a:rPr>
                        <a:t> DISTRICT</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MUNICIPALITIES</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DHA</a:t>
                      </a:r>
                      <a:r>
                        <a:rPr lang="en-ZA" sz="1400" b="1" baseline="0" dirty="0" smtClean="0">
                          <a:latin typeface="Calibri" pitchFamily="34" charset="0"/>
                          <a:cs typeface="Calibri" pitchFamily="34" charset="0"/>
                        </a:rPr>
                        <a:t> OFFICES IN THE MUNICIPALITIES</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Calibri" pitchFamily="34" charset="0"/>
                          <a:cs typeface="Calibri" pitchFamily="34" charset="0"/>
                        </a:rPr>
                        <a:t>Chief Albert Luthuli </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Carolina</a:t>
                      </a:r>
                    </a:p>
                    <a:p>
                      <a:pPr algn="l"/>
                      <a:r>
                        <a:rPr lang="en-ZA" sz="1400" dirty="0" err="1" smtClean="0">
                          <a:latin typeface="Calibri" pitchFamily="34" charset="0"/>
                          <a:cs typeface="Calibri" pitchFamily="34" charset="0"/>
                        </a:rPr>
                        <a:t>Eerstehoek</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13 Feb 2019</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err="1" smtClean="0">
                          <a:latin typeface="Calibri" pitchFamily="34" charset="0"/>
                          <a:cs typeface="Calibri" pitchFamily="34" charset="0"/>
                        </a:rPr>
                        <a:t>Dipaliseng</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Secunda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4 July 2018</a:t>
                      </a:r>
                    </a:p>
                    <a:p>
                      <a:pPr algn="ctr" fontAlgn="ctr"/>
                      <a:r>
                        <a:rPr lang="en-US" sz="1400" b="0" i="0" u="none" strike="noStrike" dirty="0" smtClean="0">
                          <a:solidFill>
                            <a:srgbClr val="000000"/>
                          </a:solidFill>
                          <a:effectLst/>
                          <a:latin typeface="Calibri" pitchFamily="34" charset="0"/>
                          <a:cs typeface="Calibri" pitchFamily="34" charset="0"/>
                        </a:rPr>
                        <a:t>23 Aug 2018</a:t>
                      </a:r>
                    </a:p>
                    <a:p>
                      <a:pPr algn="ctr" fontAlgn="ctr"/>
                      <a:r>
                        <a:rPr lang="en-US" sz="1400" b="0" i="0" u="none" strike="noStrike" dirty="0" smtClean="0">
                          <a:solidFill>
                            <a:srgbClr val="000000"/>
                          </a:solidFill>
                          <a:effectLst/>
                          <a:latin typeface="Calibri" pitchFamily="34" charset="0"/>
                          <a:cs typeface="Calibri" pitchFamily="34" charset="0"/>
                        </a:rPr>
                        <a:t>24 Oct</a:t>
                      </a:r>
                      <a:r>
                        <a:rPr lang="en-US" sz="1400" b="0" i="0" u="none" strike="noStrike" baseline="0" dirty="0" smtClean="0">
                          <a:solidFill>
                            <a:srgbClr val="000000"/>
                          </a:solidFill>
                          <a:effectLst/>
                          <a:latin typeface="Calibri" pitchFamily="34" charset="0"/>
                          <a:cs typeface="Calibri" pitchFamily="34" charset="0"/>
                        </a:rPr>
                        <a:t>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err="1" smtClean="0">
                          <a:latin typeface="Calibri" pitchFamily="34" charset="0"/>
                          <a:cs typeface="Calibri" pitchFamily="34" charset="0"/>
                        </a:rPr>
                        <a:t>Govan</a:t>
                      </a:r>
                      <a:r>
                        <a:rPr lang="en-US" sz="1400" dirty="0" smtClean="0">
                          <a:latin typeface="Calibri" pitchFamily="34" charset="0"/>
                          <a:cs typeface="Calibri" pitchFamily="34" charset="0"/>
                        </a:rPr>
                        <a:t> Mbeki </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Bethal</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Meetings</a:t>
                      </a:r>
                      <a:r>
                        <a:rPr lang="en-US" sz="1400" b="0" i="0" u="none" strike="noStrike" baseline="0" dirty="0" smtClean="0">
                          <a:solidFill>
                            <a:srgbClr val="000000"/>
                          </a:solidFill>
                          <a:effectLst/>
                          <a:latin typeface="Calibri" pitchFamily="34" charset="0"/>
                          <a:cs typeface="Calibri" pitchFamily="34" charset="0"/>
                        </a:rPr>
                        <a:t> were arranged for 24 July 2018 and 14 Feb 2019. They had to be rescheduled / postponed due to competing priorities</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8560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1400" dirty="0" err="1" smtClean="0">
                          <a:latin typeface="Calibri" pitchFamily="34" charset="0"/>
                          <a:cs typeface="Calibri" pitchFamily="34" charset="0"/>
                        </a:rPr>
                        <a:t>Lekwa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Standerton</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13 June 2018</a:t>
                      </a:r>
                    </a:p>
                    <a:p>
                      <a:pPr algn="ctr" fontAlgn="ctr"/>
                      <a:r>
                        <a:rPr lang="en-US" sz="1400" b="0" i="0" u="none" strike="noStrike" dirty="0" smtClean="0">
                          <a:solidFill>
                            <a:srgbClr val="000000"/>
                          </a:solidFill>
                          <a:effectLst/>
                          <a:latin typeface="Calibri" pitchFamily="34" charset="0"/>
                          <a:cs typeface="Calibri" pitchFamily="34" charset="0"/>
                        </a:rPr>
                        <a:t>24 July 2018</a:t>
                      </a:r>
                    </a:p>
                    <a:p>
                      <a:pPr algn="ctr" fontAlgn="ctr"/>
                      <a:r>
                        <a:rPr lang="en-US" sz="1400" b="0" i="0" u="none" strike="noStrike" dirty="0" smtClean="0">
                          <a:solidFill>
                            <a:srgbClr val="000000"/>
                          </a:solidFill>
                          <a:effectLst/>
                          <a:latin typeface="Calibri" pitchFamily="34" charset="0"/>
                          <a:cs typeface="Calibri" pitchFamily="34" charset="0"/>
                        </a:rPr>
                        <a:t>13 Sept 2018</a:t>
                      </a:r>
                    </a:p>
                    <a:p>
                      <a:pPr algn="ctr" fontAlgn="ctr"/>
                      <a:r>
                        <a:rPr lang="en-US" sz="1400" b="0" i="0" u="none" strike="noStrike" dirty="0" smtClean="0">
                          <a:solidFill>
                            <a:srgbClr val="000000"/>
                          </a:solidFill>
                          <a:effectLst/>
                          <a:latin typeface="Calibri" pitchFamily="34" charset="0"/>
                          <a:cs typeface="Calibri" pitchFamily="34" charset="0"/>
                        </a:rPr>
                        <a:t>14 Nov 2018</a:t>
                      </a:r>
                    </a:p>
                    <a:p>
                      <a:pPr algn="ctr" fontAlgn="ctr"/>
                      <a:r>
                        <a:rPr lang="en-US" sz="1400" b="0" i="0" u="none" strike="noStrike" dirty="0" smtClean="0">
                          <a:solidFill>
                            <a:srgbClr val="000000"/>
                          </a:solidFill>
                          <a:effectLst/>
                          <a:latin typeface="Calibri" pitchFamily="34" charset="0"/>
                          <a:cs typeface="Calibri" pitchFamily="34" charset="0"/>
                        </a:rPr>
                        <a:t>6 March 2019</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Calibri" pitchFamily="34" charset="0"/>
                          <a:cs typeface="Calibri" pitchFamily="34" charset="0"/>
                        </a:rPr>
                        <a:t>Mkhondo</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smtClean="0">
                          <a:latin typeface="Calibri" pitchFamily="34" charset="0"/>
                          <a:cs typeface="Calibri" pitchFamily="34" charset="0"/>
                        </a:rPr>
                        <a:t>Piet Retief</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27 Nov 2018</a:t>
                      </a:r>
                    </a:p>
                    <a:p>
                      <a:pPr algn="ctr" fontAlgn="ctr"/>
                      <a:r>
                        <a:rPr lang="en-US" sz="1400" b="0" i="0" u="none" strike="noStrike" dirty="0" smtClean="0">
                          <a:solidFill>
                            <a:srgbClr val="000000"/>
                          </a:solidFill>
                          <a:effectLst/>
                          <a:latin typeface="Calibri" pitchFamily="34" charset="0"/>
                          <a:cs typeface="Calibri" pitchFamily="34" charset="0"/>
                        </a:rPr>
                        <a:t>24 Jan 2019</a:t>
                      </a:r>
                    </a:p>
                    <a:p>
                      <a:pPr algn="ctr" fontAlgn="ctr"/>
                      <a:r>
                        <a:rPr lang="en-US" sz="1400" b="0" i="0" u="none" strike="noStrike" dirty="0" smtClean="0">
                          <a:solidFill>
                            <a:srgbClr val="000000"/>
                          </a:solidFill>
                          <a:effectLst/>
                          <a:latin typeface="Calibri" pitchFamily="34" charset="0"/>
                          <a:cs typeface="Calibri" pitchFamily="34" charset="0"/>
                        </a:rPr>
                        <a:t>12 March 2019</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85608">
                <a:tc>
                  <a:txBody>
                    <a:bodyPr/>
                    <a:lstStyle/>
                    <a:p>
                      <a:endParaRPr lang="en-ZA" sz="1400"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Calibri" pitchFamily="34" charset="0"/>
                          <a:cs typeface="Calibri" pitchFamily="34" charset="0"/>
                        </a:rPr>
                        <a:t>Pixley</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Isaka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Seme</a:t>
                      </a:r>
                      <a:r>
                        <a:rPr lang="en-US" sz="1400" dirty="0" smtClean="0">
                          <a:latin typeface="Calibri" pitchFamily="34" charset="0"/>
                          <a:cs typeface="Calibri" pitchFamily="34" charset="0"/>
                        </a:rPr>
                        <a:t> </a:t>
                      </a:r>
                      <a:endParaRPr lang="en-ZA" sz="1400" dirty="0" smtClean="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400" dirty="0" err="1" smtClean="0">
                          <a:latin typeface="Calibri" pitchFamily="34" charset="0"/>
                          <a:cs typeface="Calibri" pitchFamily="34" charset="0"/>
                        </a:rPr>
                        <a:t>Volksrust</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19</a:t>
                      </a:r>
                      <a:r>
                        <a:rPr lang="en-US" sz="1400" b="0" i="0" u="none" strike="noStrike" baseline="0" dirty="0" smtClean="0">
                          <a:solidFill>
                            <a:srgbClr val="000000"/>
                          </a:solidFill>
                          <a:effectLst/>
                          <a:latin typeface="Calibri" pitchFamily="34" charset="0"/>
                          <a:cs typeface="Calibri" pitchFamily="34" charset="0"/>
                        </a:rPr>
                        <a:t> June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8560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b="1" dirty="0" smtClean="0">
                          <a:latin typeface="Calibri" pitchFamily="34" charset="0"/>
                          <a:cs typeface="Calibri" pitchFamily="34" charset="0"/>
                        </a:rPr>
                        <a:t>Total </a:t>
                      </a:r>
                      <a:endParaRPr lang="en-ZA" sz="1400" b="1" dirty="0">
                        <a:latin typeface="Calibri" pitchFamily="34" charset="0"/>
                        <a:cs typeface="Calibri" pitchFamily="34" charset="0"/>
                      </a:endParaRPr>
                    </a:p>
                  </a:txBody>
                  <a:tcPr marL="99060" marR="99060"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b="1" dirty="0" smtClean="0">
                          <a:latin typeface="Calibri" pitchFamily="34" charset="0"/>
                          <a:cs typeface="Calibri" pitchFamily="34" charset="0"/>
                        </a:rPr>
                        <a:t>7</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b="1" dirty="0" smtClean="0">
                          <a:latin typeface="Calibri" pitchFamily="34" charset="0"/>
                          <a:cs typeface="Calibri" pitchFamily="34" charset="0"/>
                        </a:rPr>
                        <a:t>8</a:t>
                      </a: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400" b="1"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7"/>
                  </a:ext>
                </a:extLst>
              </a:tr>
            </a:tbl>
          </a:graphicData>
        </a:graphic>
      </p:graphicFrame>
      <p:sp>
        <p:nvSpPr>
          <p:cNvPr id="4" name="Content Placeholder 2"/>
          <p:cNvSpPr txBox="1">
            <a:spLocks/>
          </p:cNvSpPr>
          <p:nvPr/>
        </p:nvSpPr>
        <p:spPr>
          <a:xfrm>
            <a:off x="234823" y="114013"/>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a:latin typeface="Calibri" pitchFamily="34" charset="0"/>
                <a:cs typeface="Calibri" pitchFamily="34" charset="0"/>
              </a:rPr>
              <a:t>LOCAL STAKEHOLDER FORUMS</a:t>
            </a:r>
            <a:endParaRPr lang="en-ZA" altLang="en-US" sz="2000" b="1" dirty="0">
              <a:latin typeface="Calibri" pitchFamily="34" charset="0"/>
              <a:cs typeface="Calibri" pitchFamily="34" charset="0"/>
            </a:endParaRPr>
          </a:p>
          <a:p>
            <a:pPr marL="0" indent="0" algn="ctr">
              <a:buFont typeface="Arial"/>
              <a:buNone/>
            </a:pPr>
            <a:endParaRPr lang="en-ZA" sz="2000" b="1" dirty="0" smtClean="0">
              <a:solidFill>
                <a:srgbClr val="00B050"/>
              </a:solidFill>
              <a:latin typeface="Calibri" pitchFamily="34" charset="0"/>
              <a:cs typeface="Calibri" pitchFamily="34" charset="0"/>
            </a:endParaRPr>
          </a:p>
          <a:p>
            <a:pPr marL="0" indent="0">
              <a:buFont typeface="Arial"/>
              <a:buNone/>
            </a:pPr>
            <a:endParaRPr lang="en-ZA" sz="2000" b="1" dirty="0">
              <a:latin typeface="Calibri" pitchFamily="34" charset="0"/>
              <a:cs typeface="Calibri" pitchFamily="34" charset="0"/>
            </a:endParaRPr>
          </a:p>
        </p:txBody>
      </p:sp>
      <p:sp>
        <p:nvSpPr>
          <p:cNvPr id="3" name="Slide Number Placeholder 2"/>
          <p:cNvSpPr>
            <a:spLocks noGrp="1"/>
          </p:cNvSpPr>
          <p:nvPr>
            <p:ph type="sldNum" sz="quarter" idx="12"/>
          </p:nvPr>
        </p:nvSpPr>
        <p:spPr>
          <a:xfrm>
            <a:off x="2930072" y="6356401"/>
            <a:ext cx="2311400" cy="365125"/>
          </a:xfrm>
        </p:spPr>
        <p:txBody>
          <a:bodyPr/>
          <a:lstStyle/>
          <a:p>
            <a:fld id="{2538E8B7-8BD9-9F48-9FB6-4E0DFEDB8449}" type="slidenum">
              <a:rPr lang="en-US" smtClean="0"/>
              <a:pPr/>
              <a:t>42</a:t>
            </a:fld>
            <a:endParaRPr lang="en-US" dirty="0"/>
          </a:p>
        </p:txBody>
      </p:sp>
    </p:spTree>
    <p:extLst>
      <p:ext uri="{BB962C8B-B14F-4D97-AF65-F5344CB8AC3E}">
        <p14:creationId xmlns:p14="http://schemas.microsoft.com/office/powerpoint/2010/main" xmlns="" val="3996998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920570012"/>
              </p:ext>
            </p:extLst>
          </p:nvPr>
        </p:nvGraphicFramePr>
        <p:xfrm>
          <a:off x="141514" y="760226"/>
          <a:ext cx="9418401" cy="2051546"/>
        </p:xfrm>
        <a:graphic>
          <a:graphicData uri="http://schemas.openxmlformats.org/drawingml/2006/table">
            <a:tbl>
              <a:tblPr firstRow="1" bandRow="1"/>
              <a:tblGrid>
                <a:gridCol w="3038741">
                  <a:extLst>
                    <a:ext uri="{9D8B030D-6E8A-4147-A177-3AD203B41FA5}">
                      <a16:colId xmlns:a16="http://schemas.microsoft.com/office/drawing/2014/main" xmlns="" val="20000"/>
                    </a:ext>
                  </a:extLst>
                </a:gridCol>
                <a:gridCol w="3325567">
                  <a:extLst>
                    <a:ext uri="{9D8B030D-6E8A-4147-A177-3AD203B41FA5}">
                      <a16:colId xmlns:a16="http://schemas.microsoft.com/office/drawing/2014/main" xmlns="" val="20001"/>
                    </a:ext>
                  </a:extLst>
                </a:gridCol>
                <a:gridCol w="3054093">
                  <a:extLst>
                    <a:ext uri="{9D8B030D-6E8A-4147-A177-3AD203B41FA5}">
                      <a16:colId xmlns:a16="http://schemas.microsoft.com/office/drawing/2014/main" xmlns="" val="20002"/>
                    </a:ext>
                  </a:extLst>
                </a:gridCol>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DISTRICT</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7053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smtClean="0">
                          <a:latin typeface="Calibri" pitchFamily="34" charset="0"/>
                          <a:cs typeface="Calibri" pitchFamily="34" charset="0"/>
                        </a:rPr>
                        <a:t>Ehlanzeni</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4 June 2018</a:t>
                      </a:r>
                    </a:p>
                    <a:p>
                      <a:pPr algn="ctr" fontAlgn="ctr"/>
                      <a:r>
                        <a:rPr lang="en-US" sz="1400" b="0" i="0" u="none" strike="noStrike" dirty="0" smtClean="0">
                          <a:solidFill>
                            <a:srgbClr val="000000"/>
                          </a:solidFill>
                          <a:effectLst/>
                          <a:latin typeface="Calibri" pitchFamily="34" charset="0"/>
                          <a:cs typeface="Calibri" pitchFamily="34" charset="0"/>
                        </a:rPr>
                        <a:t>25 Sept 2018</a:t>
                      </a:r>
                    </a:p>
                    <a:p>
                      <a:pPr algn="ctr" fontAlgn="ctr"/>
                      <a:r>
                        <a:rPr lang="en-US" sz="1400" b="0" i="0" u="none" strike="noStrike" dirty="0" smtClean="0">
                          <a:solidFill>
                            <a:srgbClr val="000000"/>
                          </a:solidFill>
                          <a:effectLst/>
                          <a:latin typeface="Calibri" pitchFamily="34" charset="0"/>
                          <a:cs typeface="Calibri" pitchFamily="34" charset="0"/>
                        </a:rPr>
                        <a:t>20 Nov</a:t>
                      </a:r>
                      <a:r>
                        <a:rPr lang="en-US" sz="1400" b="0" i="0" u="none" strike="noStrike" baseline="0" dirty="0" smtClean="0">
                          <a:solidFill>
                            <a:srgbClr val="000000"/>
                          </a:solidFill>
                          <a:effectLst/>
                          <a:latin typeface="Calibri" pitchFamily="34" charset="0"/>
                          <a:cs typeface="Calibri" pitchFamily="34" charset="0"/>
                        </a:rPr>
                        <a:t>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85608">
                <a:tc>
                  <a:txBody>
                    <a:bodyPr/>
                    <a:lstStyle/>
                    <a:p>
                      <a:r>
                        <a:rPr lang="en-ZA" sz="1400" dirty="0" smtClean="0">
                          <a:latin typeface="Calibri" pitchFamily="34" charset="0"/>
                          <a:cs typeface="Calibri" pitchFamily="34" charset="0"/>
                        </a:rPr>
                        <a:t>Nkangala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16 May 2018</a:t>
                      </a:r>
                    </a:p>
                    <a:p>
                      <a:pPr algn="ctr" fontAlgn="ctr"/>
                      <a:r>
                        <a:rPr lang="en-US" sz="1400" b="0" i="0" u="none" strike="noStrike" dirty="0" smtClean="0">
                          <a:solidFill>
                            <a:srgbClr val="000000"/>
                          </a:solidFill>
                          <a:effectLst/>
                          <a:latin typeface="Calibri" pitchFamily="34" charset="0"/>
                          <a:cs typeface="Calibri" pitchFamily="34" charset="0"/>
                        </a:rPr>
                        <a:t>04 Oct 2018</a:t>
                      </a:r>
                    </a:p>
                    <a:p>
                      <a:pPr algn="ctr" fontAlgn="ctr"/>
                      <a:r>
                        <a:rPr lang="en-US" sz="1400" b="0" i="0" u="none" strike="noStrike" dirty="0" smtClean="0">
                          <a:solidFill>
                            <a:srgbClr val="000000"/>
                          </a:solidFill>
                          <a:effectLst/>
                          <a:latin typeface="Calibri" pitchFamily="34" charset="0"/>
                          <a:cs typeface="Calibri" pitchFamily="34" charset="0"/>
                        </a:rPr>
                        <a:t>02 Feb 2019</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85608">
                <a:tc>
                  <a:txBody>
                    <a:bodyPr/>
                    <a:lstStyle/>
                    <a:p>
                      <a:r>
                        <a:rPr lang="en-ZA" sz="1400" dirty="0" err="1" smtClean="0">
                          <a:latin typeface="Calibri" pitchFamily="34" charset="0"/>
                          <a:cs typeface="Calibri" pitchFamily="34" charset="0"/>
                        </a:rPr>
                        <a:t>Gert</a:t>
                      </a:r>
                      <a:r>
                        <a:rPr lang="en-ZA" sz="1400" dirty="0" smtClean="0">
                          <a:latin typeface="Calibri" pitchFamily="34" charset="0"/>
                          <a:cs typeface="Calibri" pitchFamily="34" charset="0"/>
                        </a:rPr>
                        <a:t> </a:t>
                      </a:r>
                      <a:r>
                        <a:rPr lang="en-ZA" sz="1400" dirty="0" err="1" smtClean="0">
                          <a:latin typeface="Calibri" pitchFamily="34" charset="0"/>
                          <a:cs typeface="Calibri" pitchFamily="34" charset="0"/>
                        </a:rPr>
                        <a:t>Sibande</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N</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5" name="Content Placeholder 2"/>
          <p:cNvSpPr txBox="1">
            <a:spLocks/>
          </p:cNvSpPr>
          <p:nvPr/>
        </p:nvSpPr>
        <p:spPr>
          <a:xfrm>
            <a:off x="141514" y="300025"/>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smtClean="0">
                <a:latin typeface="Calibri" pitchFamily="34" charset="0"/>
                <a:cs typeface="Calibri" pitchFamily="34" charset="0"/>
              </a:rPr>
              <a:t>DISTRICT </a:t>
            </a:r>
            <a:r>
              <a:rPr lang="en-US" altLang="en-US" sz="2000" b="1" dirty="0">
                <a:latin typeface="Calibri" pitchFamily="34" charset="0"/>
                <a:cs typeface="Calibri" pitchFamily="34" charset="0"/>
              </a:rPr>
              <a:t>STAKEHOLDER </a:t>
            </a:r>
            <a:r>
              <a:rPr lang="en-US" altLang="en-US" sz="2000" b="1" dirty="0" smtClean="0">
                <a:latin typeface="Calibri" pitchFamily="34" charset="0"/>
                <a:cs typeface="Calibri" pitchFamily="34" charset="0"/>
              </a:rPr>
              <a:t>FORUMS</a:t>
            </a:r>
            <a:endParaRPr lang="en-ZA" altLang="en-US" sz="2000" b="1" dirty="0">
              <a:latin typeface="Calibri" pitchFamily="34" charset="0"/>
              <a:cs typeface="Calibri" pitchFamily="34" charset="0"/>
            </a:endParaRPr>
          </a:p>
        </p:txBody>
      </p:sp>
      <p:sp>
        <p:nvSpPr>
          <p:cNvPr id="6" name="Content Placeholder 2"/>
          <p:cNvSpPr txBox="1">
            <a:spLocks/>
          </p:cNvSpPr>
          <p:nvPr/>
        </p:nvSpPr>
        <p:spPr>
          <a:xfrm>
            <a:off x="141514" y="3100546"/>
            <a:ext cx="9418401" cy="43411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000" b="1" dirty="0" smtClean="0">
                <a:latin typeface="Calibri" pitchFamily="34" charset="0"/>
                <a:cs typeface="Calibri" pitchFamily="34" charset="0"/>
              </a:rPr>
              <a:t>PROVINCIAL </a:t>
            </a:r>
            <a:r>
              <a:rPr lang="en-US" altLang="en-US" sz="2000" b="1" dirty="0">
                <a:latin typeface="Calibri" pitchFamily="34" charset="0"/>
                <a:cs typeface="Calibri" pitchFamily="34" charset="0"/>
              </a:rPr>
              <a:t>STAKEHOLDER FORUMS</a:t>
            </a:r>
            <a:endParaRPr lang="en-ZA" altLang="en-US" sz="2000" b="1" dirty="0">
              <a:latin typeface="Calibri" pitchFamily="34" charset="0"/>
              <a:cs typeface="Calibri" pitchFamily="34" charset="0"/>
            </a:endParaRPr>
          </a:p>
          <a:p>
            <a:pPr marL="0" indent="0" algn="ctr">
              <a:buFont typeface="Arial"/>
              <a:buNone/>
            </a:pPr>
            <a:endParaRPr lang="en-ZA" sz="2000" b="1" dirty="0" smtClean="0">
              <a:solidFill>
                <a:srgbClr val="00B050"/>
              </a:solidFill>
              <a:latin typeface="Calibri" pitchFamily="34" charset="0"/>
              <a:cs typeface="Calibri" pitchFamily="34" charset="0"/>
            </a:endParaRPr>
          </a:p>
          <a:p>
            <a:pPr marL="0" indent="0">
              <a:buFont typeface="Arial"/>
              <a:buNone/>
            </a:pPr>
            <a:endParaRPr lang="en-ZA" sz="2000" b="1"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670872659"/>
              </p:ext>
            </p:extLst>
          </p:nvPr>
        </p:nvGraphicFramePr>
        <p:xfrm>
          <a:off x="228600" y="3535208"/>
          <a:ext cx="9413736" cy="804878"/>
        </p:xfrm>
        <a:graphic>
          <a:graphicData uri="http://schemas.openxmlformats.org/drawingml/2006/table">
            <a:tbl>
              <a:tblPr firstRow="1" bandRow="1"/>
              <a:tblGrid>
                <a:gridCol w="3037236">
                  <a:extLst>
                    <a:ext uri="{9D8B030D-6E8A-4147-A177-3AD203B41FA5}">
                      <a16:colId xmlns:a16="http://schemas.microsoft.com/office/drawing/2014/main" xmlns="" val="20000"/>
                    </a:ext>
                  </a:extLst>
                </a:gridCol>
                <a:gridCol w="3323919">
                  <a:extLst>
                    <a:ext uri="{9D8B030D-6E8A-4147-A177-3AD203B41FA5}">
                      <a16:colId xmlns:a16="http://schemas.microsoft.com/office/drawing/2014/main" xmlns="" val="20001"/>
                    </a:ext>
                  </a:extLst>
                </a:gridCol>
                <a:gridCol w="3052581">
                  <a:extLst>
                    <a:ext uri="{9D8B030D-6E8A-4147-A177-3AD203B41FA5}">
                      <a16:colId xmlns:a16="http://schemas.microsoft.com/office/drawing/2014/main" xmlns="" val="20002"/>
                    </a:ext>
                  </a:extLst>
                </a:gridCol>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PROVINCE</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400" b="1" dirty="0" smtClean="0">
                          <a:latin typeface="Calibri" pitchFamily="34" charset="0"/>
                          <a:cs typeface="Calibri" pitchFamily="34" charset="0"/>
                        </a:rPr>
                        <a:t>FUNCTIONAL</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400" b="1" dirty="0" smtClean="0">
                          <a:latin typeface="Calibri" pitchFamily="34" charset="0"/>
                          <a:cs typeface="Calibri" pitchFamily="34" charset="0"/>
                        </a:rPr>
                        <a:t>DATES</a:t>
                      </a:r>
                      <a:r>
                        <a:rPr lang="en-ZA" sz="1400" b="1" baseline="0" dirty="0" smtClean="0">
                          <a:latin typeface="Calibri" pitchFamily="34" charset="0"/>
                          <a:cs typeface="Calibri" pitchFamily="34" charset="0"/>
                        </a:rPr>
                        <a:t> OF MEETINGS</a:t>
                      </a: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7053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dirty="0" smtClean="0">
                          <a:latin typeface="Calibri" pitchFamily="34" charset="0"/>
                          <a:cs typeface="Calibri" pitchFamily="34" charset="0"/>
                        </a:rPr>
                        <a:t>Mpumalanga</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Calibri" pitchFamily="34" charset="0"/>
                          <a:cs typeface="Calibri" pitchFamily="34" charset="0"/>
                        </a:rPr>
                        <a:t>Y</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12 June 2018</a:t>
                      </a:r>
                    </a:p>
                    <a:p>
                      <a:pPr algn="ctr" fontAlgn="ctr"/>
                      <a:r>
                        <a:rPr lang="en-US" sz="1400" b="0" i="0" u="none" strike="noStrike" dirty="0" smtClean="0">
                          <a:solidFill>
                            <a:srgbClr val="000000"/>
                          </a:solidFill>
                          <a:effectLst/>
                          <a:latin typeface="Calibri" pitchFamily="34" charset="0"/>
                          <a:cs typeface="Calibri" pitchFamily="34" charset="0"/>
                        </a:rPr>
                        <a:t>9 October 2018</a:t>
                      </a:r>
                      <a:endParaRPr lang="en-US" sz="1400" b="0" i="0" u="none" strike="noStrike" dirty="0">
                        <a:solidFill>
                          <a:srgbClr val="000000"/>
                        </a:solidFill>
                        <a:effectLst/>
                        <a:latin typeface="Calibri" pitchFamily="34" charset="0"/>
                        <a:cs typeface="Calibri" pitchFamily="34" charset="0"/>
                      </a:endParaRPr>
                    </a:p>
                  </a:txBody>
                  <a:tcPr marL="8255" marR="8255"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2919186" y="6356401"/>
            <a:ext cx="2311400" cy="365125"/>
          </a:xfrm>
        </p:spPr>
        <p:txBody>
          <a:bodyPr/>
          <a:lstStyle/>
          <a:p>
            <a:fld id="{2538E8B7-8BD9-9F48-9FB6-4E0DFEDB8449}" type="slidenum">
              <a:rPr lang="en-US" smtClean="0"/>
              <a:pPr/>
              <a:t>43</a:t>
            </a:fld>
            <a:endParaRPr lang="en-US" dirty="0"/>
          </a:p>
        </p:txBody>
      </p:sp>
    </p:spTree>
    <p:extLst>
      <p:ext uri="{BB962C8B-B14F-4D97-AF65-F5344CB8AC3E}">
        <p14:creationId xmlns:p14="http://schemas.microsoft.com/office/powerpoint/2010/main" xmlns="" val="2025692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47650" y="609616"/>
            <a:ext cx="9493250" cy="5072727"/>
          </a:xfrm>
          <a:ln>
            <a:solidFill>
              <a:schemeClr val="tx1"/>
            </a:solidFill>
          </a:ln>
        </p:spPr>
        <p:txBody>
          <a:bodyPr>
            <a:normAutofit/>
          </a:bodyPr>
          <a:lstStyle/>
          <a:p>
            <a:pPr marL="609600" indent="-609600">
              <a:buNone/>
            </a:pPr>
            <a:endParaRPr lang="en-US" sz="1600" dirty="0">
              <a:latin typeface="Calibri" pitchFamily="34" charset="0"/>
              <a:cs typeface="Calibri" pitchFamily="34" charset="0"/>
            </a:endParaRPr>
          </a:p>
          <a:p>
            <a:pPr algn="just">
              <a:lnSpc>
                <a:spcPct val="150000"/>
              </a:lnSpc>
            </a:pPr>
            <a:r>
              <a:rPr lang="en-US" sz="1600" dirty="0" smtClean="0">
                <a:latin typeface="Calibri" pitchFamily="34" charset="0"/>
                <a:ea typeface="Arial Unicode MS" pitchFamily="34" charset="-128"/>
                <a:cs typeface="Calibri" pitchFamily="34" charset="0"/>
              </a:rPr>
              <a:t>Stakeholder Forums and their members assisted with the awareness </a:t>
            </a:r>
            <a:r>
              <a:rPr lang="en-US" sz="1600" dirty="0">
                <a:latin typeface="Calibri" pitchFamily="34" charset="0"/>
                <a:ea typeface="Arial Unicode MS" pitchFamily="34" charset="-128"/>
                <a:cs typeface="Calibri" pitchFamily="34" charset="0"/>
              </a:rPr>
              <a:t> </a:t>
            </a:r>
            <a:r>
              <a:rPr lang="en-US" sz="1600" dirty="0" smtClean="0">
                <a:latin typeface="Calibri" pitchFamily="34" charset="0"/>
                <a:ea typeface="Arial Unicode MS" pitchFamily="34" charset="-128"/>
                <a:cs typeface="Calibri" pitchFamily="34" charset="0"/>
              </a:rPr>
              <a:t>in communities in respect of DHA services.</a:t>
            </a:r>
          </a:p>
          <a:p>
            <a:pPr algn="just">
              <a:lnSpc>
                <a:spcPct val="150000"/>
              </a:lnSpc>
            </a:pPr>
            <a:r>
              <a:rPr lang="en-US" sz="1600" dirty="0" smtClean="0">
                <a:latin typeface="Calibri" pitchFamily="34" charset="0"/>
                <a:ea typeface="Arial Unicode MS" pitchFamily="34" charset="-128"/>
                <a:cs typeface="Calibri" pitchFamily="34" charset="0"/>
              </a:rPr>
              <a:t>They have been very active and vocal specifically with Birth Registrations and applications for Smart ID Cards. </a:t>
            </a:r>
          </a:p>
          <a:p>
            <a:pPr algn="just">
              <a:lnSpc>
                <a:spcPct val="150000"/>
              </a:lnSpc>
            </a:pPr>
            <a:r>
              <a:rPr lang="en-US" sz="1600" dirty="0" smtClean="0">
                <a:latin typeface="Calibri" pitchFamily="34" charset="0"/>
                <a:ea typeface="Arial Unicode MS" pitchFamily="34" charset="-128"/>
                <a:cs typeface="Calibri" pitchFamily="34" charset="0"/>
              </a:rPr>
              <a:t>The province managed to achieve the Birth Registration target. Stakeholders, like the Department of Health,  Councilors, Traditional Leaders, CDW </a:t>
            </a:r>
            <a:r>
              <a:rPr lang="en-US" sz="1600" dirty="0" err="1" smtClean="0">
                <a:latin typeface="Calibri" pitchFamily="34" charset="0"/>
                <a:ea typeface="Arial Unicode MS" pitchFamily="34" charset="-128"/>
                <a:cs typeface="Calibri" pitchFamily="34" charset="0"/>
              </a:rPr>
              <a:t>etc</a:t>
            </a:r>
            <a:r>
              <a:rPr lang="en-US" sz="1600" dirty="0" smtClean="0">
                <a:latin typeface="Calibri" pitchFamily="34" charset="0"/>
                <a:ea typeface="Arial Unicode MS" pitchFamily="34" charset="-128"/>
                <a:cs typeface="Calibri" pitchFamily="34" charset="0"/>
              </a:rPr>
              <a:t> were directly involved in assisting the Department.</a:t>
            </a:r>
          </a:p>
          <a:p>
            <a:pPr algn="just">
              <a:lnSpc>
                <a:spcPct val="150000"/>
              </a:lnSpc>
            </a:pPr>
            <a:r>
              <a:rPr lang="en-US" sz="1600" dirty="0" smtClean="0">
                <a:latin typeface="Calibri" pitchFamily="34" charset="0"/>
                <a:ea typeface="Arial Unicode MS" pitchFamily="34" charset="-128"/>
                <a:cs typeface="Calibri" pitchFamily="34" charset="0"/>
              </a:rPr>
              <a:t>The province did not achieve the  Smart Card target for 2018/19. Stakeholders, including the Department of Education, were however actively involved with arranging for learners and other citizens to apply.</a:t>
            </a:r>
          </a:p>
          <a:p>
            <a:pPr algn="just">
              <a:lnSpc>
                <a:spcPct val="150000"/>
              </a:lnSpc>
            </a:pPr>
            <a:r>
              <a:rPr lang="en-US" sz="1600" dirty="0" smtClean="0">
                <a:latin typeface="Calibri" pitchFamily="34" charset="0"/>
                <a:ea typeface="Arial Unicode MS" pitchFamily="34" charset="-128"/>
                <a:cs typeface="Calibri" pitchFamily="34" charset="0"/>
              </a:rPr>
              <a:t>SAPS is assisting with Immigration Services. When operations are done their members accompany the Immigration Officers. They also provided vehicles  for deportations when needed.</a:t>
            </a:r>
          </a:p>
        </p:txBody>
      </p:sp>
      <p:sp>
        <p:nvSpPr>
          <p:cNvPr id="6" name="Content Placeholder 2"/>
          <p:cNvSpPr txBox="1">
            <a:spLocks/>
          </p:cNvSpPr>
          <p:nvPr/>
        </p:nvSpPr>
        <p:spPr>
          <a:xfrm>
            <a:off x="136850" y="224197"/>
            <a:ext cx="9418401" cy="434119"/>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2000" b="1" dirty="0" smtClean="0">
                <a:latin typeface="Calibri" pitchFamily="34" charset="0"/>
                <a:cs typeface="Calibri" pitchFamily="34" charset="0"/>
              </a:rPr>
              <a:t>STAKEHOLDERS: CONTRIBUTION TO THE PROVISION OF EFFECTIVE AND EFFICIENT SERVICES</a:t>
            </a:r>
            <a:endParaRPr lang="en-ZA" sz="2000" b="1" dirty="0">
              <a:latin typeface="Calibri" pitchFamily="34" charset="0"/>
              <a:cs typeface="Calibri" pitchFamily="34" charset="0"/>
            </a:endParaRPr>
          </a:p>
        </p:txBody>
      </p:sp>
      <p:sp>
        <p:nvSpPr>
          <p:cNvPr id="3" name="Slide Number Placeholder 2"/>
          <p:cNvSpPr>
            <a:spLocks noGrp="1"/>
          </p:cNvSpPr>
          <p:nvPr>
            <p:ph type="sldNum" sz="quarter" idx="12"/>
          </p:nvPr>
        </p:nvSpPr>
        <p:spPr>
          <a:xfrm>
            <a:off x="2951842" y="6409973"/>
            <a:ext cx="2311400" cy="365125"/>
          </a:xfrm>
        </p:spPr>
        <p:txBody>
          <a:bodyPr/>
          <a:lstStyle/>
          <a:p>
            <a:fld id="{2538E8B7-8BD9-9F48-9FB6-4E0DFEDB8449}" type="slidenum">
              <a:rPr lang="en-US" smtClean="0"/>
              <a:pPr/>
              <a:t>44</a:t>
            </a:fld>
            <a:endParaRPr lang="en-US" dirty="0"/>
          </a:p>
        </p:txBody>
      </p:sp>
    </p:spTree>
    <p:extLst>
      <p:ext uri="{BB962C8B-B14F-4D97-AF65-F5344CB8AC3E}">
        <p14:creationId xmlns:p14="http://schemas.microsoft.com/office/powerpoint/2010/main" xmlns="" val="4045938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133600"/>
            <a:ext cx="8915400" cy="1143000"/>
          </a:xfrm>
        </p:spPr>
        <p:txBody>
          <a:bodyPr/>
          <a:lstStyle/>
          <a:p>
            <a:r>
              <a:rPr lang="en-ZA" b="1" dirty="0" smtClean="0">
                <a:solidFill>
                  <a:srgbClr val="008000"/>
                </a:solidFill>
                <a:latin typeface="Arial" pitchFamily="34" charset="0"/>
                <a:cs typeface="Arial" pitchFamily="34" charset="0"/>
              </a:rPr>
              <a:t>                </a:t>
            </a:r>
            <a:r>
              <a:rPr lang="en-ZA" sz="6000" b="1" dirty="0" smtClean="0">
                <a:solidFill>
                  <a:srgbClr val="008000"/>
                </a:solidFill>
                <a:latin typeface="Arial" pitchFamily="34" charset="0"/>
                <a:cs typeface="Arial" pitchFamily="34" charset="0"/>
              </a:rPr>
              <a:t>IMMIGRATION</a:t>
            </a:r>
            <a:endParaRPr lang="en-ZA" sz="6000" b="1" dirty="0">
              <a:solidFill>
                <a:srgbClr val="008000"/>
              </a:solidFill>
              <a:latin typeface="Arial" pitchFamily="34" charset="0"/>
              <a:cs typeface="Arial" pitchFamily="34" charset="0"/>
            </a:endParaRPr>
          </a:p>
        </p:txBody>
      </p:sp>
      <p:pic>
        <p:nvPicPr>
          <p:cNvPr id="2050" name="Picture 2" descr="C:\Documents and Settings\all users.DHA-7371CBEABB2\My Documents\Bluetooth Exchange Folder\IMG-20170627-WA000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2876" y="286604"/>
            <a:ext cx="3166067" cy="56285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a:xfrm>
            <a:off x="2962728" y="6356401"/>
            <a:ext cx="2311400" cy="365125"/>
          </a:xfrm>
        </p:spPr>
        <p:txBody>
          <a:bodyPr/>
          <a:lstStyle/>
          <a:p>
            <a:fld id="{2538E8B7-8BD9-9F48-9FB6-4E0DFEDB8449}" type="slidenum">
              <a:rPr lang="en-US" smtClean="0"/>
              <a:pPr/>
              <a:t>45</a:t>
            </a:fld>
            <a:endParaRPr lang="en-US" dirty="0"/>
          </a:p>
        </p:txBody>
      </p:sp>
    </p:spTree>
    <p:extLst>
      <p:ext uri="{BB962C8B-B14F-4D97-AF65-F5344CB8AC3E}">
        <p14:creationId xmlns:p14="http://schemas.microsoft.com/office/powerpoint/2010/main" xmlns="" val="3425809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smtClean="0">
                <a:latin typeface="Calibri" pitchFamily="34" charset="0"/>
                <a:cs typeface="Calibri" pitchFamily="34" charset="0"/>
              </a:rPr>
              <a:t>INSPECTIONS</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328369559"/>
              </p:ext>
            </p:extLst>
          </p:nvPr>
        </p:nvGraphicFramePr>
        <p:xfrm>
          <a:off x="147910" y="450850"/>
          <a:ext cx="9405523" cy="5263096"/>
        </p:xfrm>
        <a:graphic>
          <a:graphicData uri="http://schemas.openxmlformats.org/drawingml/2006/table">
            <a:tbl>
              <a:tblPr firstRow="1" firstCol="1" bandRow="1"/>
              <a:tblGrid>
                <a:gridCol w="2567042">
                  <a:extLst>
                    <a:ext uri="{9D8B030D-6E8A-4147-A177-3AD203B41FA5}">
                      <a16:colId xmlns:a16="http://schemas.microsoft.com/office/drawing/2014/main" xmlns="" val="20000"/>
                    </a:ext>
                  </a:extLst>
                </a:gridCol>
                <a:gridCol w="2718134">
                  <a:extLst>
                    <a:ext uri="{9D8B030D-6E8A-4147-A177-3AD203B41FA5}">
                      <a16:colId xmlns:a16="http://schemas.microsoft.com/office/drawing/2014/main" xmlns="" val="20001"/>
                    </a:ext>
                  </a:extLst>
                </a:gridCol>
                <a:gridCol w="4120347">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741312">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Inspections conducted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6576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Ehlanzeni</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Nelspruit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Barberton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Hazyview</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96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Komatipoort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Mashishing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46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Mhala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Mapulaneng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31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Malelane</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35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Nkomazi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White 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841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a:xfrm>
            <a:off x="2908300" y="6388202"/>
            <a:ext cx="2311400" cy="365125"/>
          </a:xfrm>
        </p:spPr>
        <p:txBody>
          <a:bodyPr/>
          <a:lstStyle/>
          <a:p>
            <a:fld id="{2538E8B7-8BD9-9F48-9FB6-4E0DFEDB8449}" type="slidenum">
              <a:rPr lang="en-US" smtClean="0"/>
              <a:pPr/>
              <a:t>46</a:t>
            </a:fld>
            <a:endParaRPr lang="en-US" dirty="0"/>
          </a:p>
        </p:txBody>
      </p:sp>
    </p:spTree>
    <p:extLst>
      <p:ext uri="{BB962C8B-B14F-4D97-AF65-F5344CB8AC3E}">
        <p14:creationId xmlns:p14="http://schemas.microsoft.com/office/powerpoint/2010/main" xmlns="" val="950867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a:latin typeface="Calibri" pitchFamily="34" charset="0"/>
                <a:cs typeface="Calibri" pitchFamily="34" charset="0"/>
              </a:rPr>
              <a:t>INSPECTIONS</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963084737"/>
              </p:ext>
            </p:extLst>
          </p:nvPr>
        </p:nvGraphicFramePr>
        <p:xfrm>
          <a:off x="147910" y="450850"/>
          <a:ext cx="9473762" cy="5309384"/>
        </p:xfrm>
        <a:graphic>
          <a:graphicData uri="http://schemas.openxmlformats.org/drawingml/2006/table">
            <a:tbl>
              <a:tblPr firstRow="1" firstCol="1" bandRow="1"/>
              <a:tblGrid>
                <a:gridCol w="2585666">
                  <a:extLst>
                    <a:ext uri="{9D8B030D-6E8A-4147-A177-3AD203B41FA5}">
                      <a16:colId xmlns:a16="http://schemas.microsoft.com/office/drawing/2014/main" xmlns="" val="20000"/>
                    </a:ext>
                  </a:extLst>
                </a:gridCol>
                <a:gridCol w="2737855">
                  <a:extLst>
                    <a:ext uri="{9D8B030D-6E8A-4147-A177-3AD203B41FA5}">
                      <a16:colId xmlns:a16="http://schemas.microsoft.com/office/drawing/2014/main" xmlns="" val="20001"/>
                    </a:ext>
                  </a:extLst>
                </a:gridCol>
                <a:gridCol w="4150241">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2798">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Inspections conducted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27432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Nkangala</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Witbank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243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Belfast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Kwa</a:t>
                      </a:r>
                      <a:r>
                        <a:rPr lang="en-US" sz="1400" b="0" i="0" u="none" strike="noStrike" dirty="0">
                          <a:solidFill>
                            <a:srgbClr val="000000"/>
                          </a:solidFill>
                          <a:effectLst/>
                          <a:latin typeface="Calibri" pitchFamily="34" charset="0"/>
                          <a:cs typeface="Calibri" pitchFamily="34" charset="0"/>
                        </a:rPr>
                        <a:t>-Mhlanga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38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Mkobola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Siyabuswa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133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Middelburg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512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74320">
                <a:tc>
                  <a:txBody>
                    <a:bodyPr/>
                    <a:lstStyle/>
                    <a:p>
                      <a:pPr marL="91440" algn="l" fontAlgn="b"/>
                      <a:r>
                        <a:rPr lang="en-US" sz="1400" b="1" i="0" u="none" strike="noStrike" dirty="0" err="1" smtClean="0">
                          <a:solidFill>
                            <a:schemeClr val="tx1"/>
                          </a:solidFill>
                          <a:effectLst/>
                          <a:latin typeface="Calibri" pitchFamily="34" charset="0"/>
                          <a:cs typeface="Calibri" pitchFamily="34" charset="0"/>
                        </a:rPr>
                        <a:t>Gert</a:t>
                      </a:r>
                      <a:r>
                        <a:rPr lang="en-US" sz="1400" b="1" i="0" u="none" strike="noStrike" dirty="0" smtClean="0">
                          <a:solidFill>
                            <a:schemeClr val="tx1"/>
                          </a:solidFill>
                          <a:effectLst/>
                          <a:latin typeface="Calibri" pitchFamily="34" charset="0"/>
                          <a:cs typeface="Calibri" pitchFamily="34" charset="0"/>
                        </a:rPr>
                        <a:t> </a:t>
                      </a:r>
                      <a:r>
                        <a:rPr lang="en-US" sz="1400" b="1" i="0" u="none" strike="noStrike" dirty="0" err="1" smtClean="0">
                          <a:solidFill>
                            <a:schemeClr val="tx1"/>
                          </a:solidFill>
                          <a:effectLst/>
                          <a:latin typeface="Calibri" pitchFamily="34" charset="0"/>
                          <a:cs typeface="Calibri" pitchFamily="34" charset="0"/>
                        </a:rPr>
                        <a:t>Sibande</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Ermelo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Bethal</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77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Eerstehoek</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Secunda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Piet Retief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Standerton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Volksrust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4320">
                <a:tc>
                  <a:txBody>
                    <a:bodyPr/>
                    <a:lstStyle/>
                    <a:p>
                      <a:pPr marL="9144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Calibri" pitchFamily="34" charset="0"/>
                          <a:cs typeface="Calibri" pitchFamily="34" charset="0"/>
                        </a:rPr>
                        <a:t>Subtotal</a:t>
                      </a: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457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91440">
                <a:tc>
                  <a:txBody>
                    <a:bodyPr/>
                    <a:lstStyle/>
                    <a:p>
                      <a:pPr marL="91440" algn="l" fontAlgn="b"/>
                      <a:r>
                        <a:rPr lang="en-US" sz="1600" b="1" i="0" u="none" strike="noStrike" dirty="0" smtClean="0">
                          <a:solidFill>
                            <a:schemeClr val="tx1"/>
                          </a:solidFill>
                          <a:effectLst/>
                          <a:latin typeface="Calibri" pitchFamily="34" charset="0"/>
                          <a:cs typeface="Calibri" pitchFamily="34" charset="0"/>
                        </a:rPr>
                        <a:t>TOTAL</a:t>
                      </a:r>
                      <a:endParaRPr lang="en-US" sz="16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91440" algn="l" fontAlgn="b"/>
                      <a:endParaRPr lang="en-US" sz="1600" b="1" i="0" u="none" strike="noStrike" dirty="0">
                        <a:solidFill>
                          <a:schemeClr val="tx1"/>
                        </a:solidFill>
                        <a:effectLst/>
                        <a:latin typeface="Calibri" pitchFamily="34" charset="0"/>
                        <a:cs typeface="Calibri" pitchFamily="34" charset="0"/>
                      </a:endParaRPr>
                    </a:p>
                  </a:txBody>
                  <a:tcPr marL="10319" marR="10319" marT="95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600" b="1" i="0" u="none" strike="noStrike" dirty="0">
                          <a:solidFill>
                            <a:schemeClr val="tx1"/>
                          </a:solidFill>
                          <a:effectLst/>
                          <a:latin typeface="Calibri" pitchFamily="34" charset="0"/>
                          <a:cs typeface="Calibri" pitchFamily="34" charset="0"/>
                        </a:rPr>
                        <a:t>1,810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7"/>
                  </a:ext>
                </a:extLst>
              </a:tr>
            </a:tbl>
          </a:graphicData>
        </a:graphic>
      </p:graphicFrame>
      <p:sp>
        <p:nvSpPr>
          <p:cNvPr id="5" name="Slide Number Placeholder 4"/>
          <p:cNvSpPr>
            <a:spLocks noGrp="1"/>
          </p:cNvSpPr>
          <p:nvPr>
            <p:ph type="sldNum" sz="quarter" idx="12"/>
          </p:nvPr>
        </p:nvSpPr>
        <p:spPr>
          <a:xfrm>
            <a:off x="2853872" y="6356401"/>
            <a:ext cx="2311400" cy="365125"/>
          </a:xfrm>
        </p:spPr>
        <p:txBody>
          <a:bodyPr/>
          <a:lstStyle/>
          <a:p>
            <a:fld id="{2538E8B7-8BD9-9F48-9FB6-4E0DFEDB8449}" type="slidenum">
              <a:rPr lang="en-US" smtClean="0"/>
              <a:pPr/>
              <a:t>47</a:t>
            </a:fld>
            <a:endParaRPr lang="en-US" dirty="0"/>
          </a:p>
        </p:txBody>
      </p:sp>
    </p:spTree>
    <p:extLst>
      <p:ext uri="{BB962C8B-B14F-4D97-AF65-F5344CB8AC3E}">
        <p14:creationId xmlns:p14="http://schemas.microsoft.com/office/powerpoint/2010/main" xmlns="" val="2101100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a:latin typeface="Calibri" pitchFamily="34" charset="0"/>
                <a:cs typeface="Calibri" pitchFamily="34" charset="0"/>
              </a:rPr>
              <a:t>EMPLOYERS CHARGED</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202767064"/>
              </p:ext>
            </p:extLst>
          </p:nvPr>
        </p:nvGraphicFramePr>
        <p:xfrm>
          <a:off x="147910" y="450850"/>
          <a:ext cx="9419171" cy="5263096"/>
        </p:xfrm>
        <a:graphic>
          <a:graphicData uri="http://schemas.openxmlformats.org/drawingml/2006/table">
            <a:tbl>
              <a:tblPr firstRow="1" firstCol="1" bandRow="1"/>
              <a:tblGrid>
                <a:gridCol w="2570766">
                  <a:extLst>
                    <a:ext uri="{9D8B030D-6E8A-4147-A177-3AD203B41FA5}">
                      <a16:colId xmlns:a16="http://schemas.microsoft.com/office/drawing/2014/main" xmlns="" val="20000"/>
                    </a:ext>
                  </a:extLst>
                </a:gridCol>
                <a:gridCol w="2722079">
                  <a:extLst>
                    <a:ext uri="{9D8B030D-6E8A-4147-A177-3AD203B41FA5}">
                      <a16:colId xmlns:a16="http://schemas.microsoft.com/office/drawing/2014/main" xmlns="" val="20001"/>
                    </a:ext>
                  </a:extLst>
                </a:gridCol>
                <a:gridCol w="4126326">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741312">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Employers Charged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6576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Ehlanzeni</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Nelspruit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Barberton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Hazyview</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Komatipoort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Mashishing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Mhala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Mapulaneng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Malelane</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Nkomazi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White 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a:xfrm>
            <a:off x="2951843" y="6356401"/>
            <a:ext cx="2311400" cy="365125"/>
          </a:xfrm>
        </p:spPr>
        <p:txBody>
          <a:bodyPr/>
          <a:lstStyle/>
          <a:p>
            <a:fld id="{2538E8B7-8BD9-9F48-9FB6-4E0DFEDB8449}" type="slidenum">
              <a:rPr lang="en-US" smtClean="0"/>
              <a:pPr/>
              <a:t>48</a:t>
            </a:fld>
            <a:endParaRPr lang="en-US" dirty="0"/>
          </a:p>
        </p:txBody>
      </p:sp>
    </p:spTree>
    <p:extLst>
      <p:ext uri="{BB962C8B-B14F-4D97-AF65-F5344CB8AC3E}">
        <p14:creationId xmlns:p14="http://schemas.microsoft.com/office/powerpoint/2010/main" xmlns="" val="2868692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a:latin typeface="Calibri" pitchFamily="34" charset="0"/>
                <a:cs typeface="Calibri" pitchFamily="34" charset="0"/>
              </a:rPr>
              <a:t>EMPLOYERS CHARGED</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250811740"/>
              </p:ext>
            </p:extLst>
          </p:nvPr>
        </p:nvGraphicFramePr>
        <p:xfrm>
          <a:off x="147910" y="450850"/>
          <a:ext cx="9460114" cy="5309384"/>
        </p:xfrm>
        <a:graphic>
          <a:graphicData uri="http://schemas.openxmlformats.org/drawingml/2006/table">
            <a:tbl>
              <a:tblPr firstRow="1" firstCol="1" bandRow="1"/>
              <a:tblGrid>
                <a:gridCol w="2581941">
                  <a:extLst>
                    <a:ext uri="{9D8B030D-6E8A-4147-A177-3AD203B41FA5}">
                      <a16:colId xmlns:a16="http://schemas.microsoft.com/office/drawing/2014/main" xmlns="" val="20000"/>
                    </a:ext>
                  </a:extLst>
                </a:gridCol>
                <a:gridCol w="2733911">
                  <a:extLst>
                    <a:ext uri="{9D8B030D-6E8A-4147-A177-3AD203B41FA5}">
                      <a16:colId xmlns:a16="http://schemas.microsoft.com/office/drawing/2014/main" xmlns="" val="20001"/>
                    </a:ext>
                  </a:extLst>
                </a:gridCol>
                <a:gridCol w="4144262">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2798">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Employers Charged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27432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Nkangala</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Witbank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Belfast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Kwa</a:t>
                      </a:r>
                      <a:r>
                        <a:rPr lang="en-US" sz="1400" b="0" i="0" u="none" strike="noStrike" dirty="0">
                          <a:solidFill>
                            <a:srgbClr val="000000"/>
                          </a:solidFill>
                          <a:effectLst/>
                          <a:latin typeface="Calibri" pitchFamily="34" charset="0"/>
                          <a:cs typeface="Calibri" pitchFamily="34" charset="0"/>
                        </a:rPr>
                        <a:t>-Mhlanga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Mkobola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Siyabuswa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Middelburg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19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74320">
                <a:tc>
                  <a:txBody>
                    <a:bodyPr/>
                    <a:lstStyle/>
                    <a:p>
                      <a:pPr marL="91440" algn="l" fontAlgn="b"/>
                      <a:r>
                        <a:rPr lang="en-US" sz="1400" b="1" i="0" u="none" strike="noStrike" dirty="0" err="1" smtClean="0">
                          <a:solidFill>
                            <a:schemeClr val="tx1"/>
                          </a:solidFill>
                          <a:effectLst/>
                          <a:latin typeface="Calibri" pitchFamily="34" charset="0"/>
                          <a:cs typeface="Calibri" pitchFamily="34" charset="0"/>
                        </a:rPr>
                        <a:t>Gert</a:t>
                      </a:r>
                      <a:r>
                        <a:rPr lang="en-US" sz="1400" b="1" i="0" u="none" strike="noStrike" dirty="0" smtClean="0">
                          <a:solidFill>
                            <a:schemeClr val="tx1"/>
                          </a:solidFill>
                          <a:effectLst/>
                          <a:latin typeface="Calibri" pitchFamily="34" charset="0"/>
                          <a:cs typeface="Calibri" pitchFamily="34" charset="0"/>
                        </a:rPr>
                        <a:t> </a:t>
                      </a:r>
                      <a:r>
                        <a:rPr lang="en-US" sz="1400" b="1" i="0" u="none" strike="noStrike" dirty="0" err="1" smtClean="0">
                          <a:solidFill>
                            <a:schemeClr val="tx1"/>
                          </a:solidFill>
                          <a:effectLst/>
                          <a:latin typeface="Calibri" pitchFamily="34" charset="0"/>
                          <a:cs typeface="Calibri" pitchFamily="34" charset="0"/>
                        </a:rPr>
                        <a:t>Sibande</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Ermelo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Bethal</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Eerstehoek</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Secunda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Piet Retief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Standerton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Volksrust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4320">
                <a:tc>
                  <a:txBody>
                    <a:bodyPr/>
                    <a:lstStyle/>
                    <a:p>
                      <a:pPr marL="9144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Calibri" pitchFamily="34" charset="0"/>
                          <a:cs typeface="Calibri" pitchFamily="34" charset="0"/>
                        </a:rPr>
                        <a:t>Subtotal</a:t>
                      </a: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91440">
                <a:tc>
                  <a:txBody>
                    <a:bodyPr/>
                    <a:lstStyle/>
                    <a:p>
                      <a:pPr marL="91440" algn="l" fontAlgn="b"/>
                      <a:r>
                        <a:rPr lang="en-US" sz="1600" b="1" i="0" u="none" strike="noStrike" dirty="0" smtClean="0">
                          <a:solidFill>
                            <a:schemeClr val="tx1"/>
                          </a:solidFill>
                          <a:effectLst/>
                          <a:latin typeface="Calibri" pitchFamily="34" charset="0"/>
                          <a:cs typeface="Calibri" pitchFamily="34" charset="0"/>
                        </a:rPr>
                        <a:t>TOTAL</a:t>
                      </a:r>
                      <a:endParaRPr lang="en-US" sz="16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91440" algn="l" fontAlgn="b"/>
                      <a:endParaRPr lang="en-US" sz="16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600" b="1" i="0" u="none" strike="noStrike" dirty="0">
                          <a:solidFill>
                            <a:schemeClr val="tx1"/>
                          </a:solidFill>
                          <a:effectLst/>
                          <a:latin typeface="Calibri" pitchFamily="34" charset="0"/>
                          <a:cs typeface="Calibri" pitchFamily="34" charset="0"/>
                        </a:rPr>
                        <a:t>84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7"/>
                  </a:ext>
                </a:extLst>
              </a:tr>
            </a:tbl>
          </a:graphicData>
        </a:graphic>
      </p:graphicFrame>
      <p:sp>
        <p:nvSpPr>
          <p:cNvPr id="5" name="Slide Number Placeholder 4"/>
          <p:cNvSpPr>
            <a:spLocks noGrp="1"/>
          </p:cNvSpPr>
          <p:nvPr>
            <p:ph type="sldNum" sz="quarter" idx="12"/>
          </p:nvPr>
        </p:nvSpPr>
        <p:spPr>
          <a:xfrm>
            <a:off x="2908300" y="6355545"/>
            <a:ext cx="2311400" cy="365125"/>
          </a:xfrm>
        </p:spPr>
        <p:txBody>
          <a:bodyPr/>
          <a:lstStyle/>
          <a:p>
            <a:fld id="{2538E8B7-8BD9-9F48-9FB6-4E0DFEDB8449}" type="slidenum">
              <a:rPr lang="en-US" smtClean="0"/>
              <a:pPr/>
              <a:t>49</a:t>
            </a:fld>
            <a:endParaRPr lang="en-US" dirty="0"/>
          </a:p>
        </p:txBody>
      </p:sp>
    </p:spTree>
    <p:extLst>
      <p:ext uri="{BB962C8B-B14F-4D97-AF65-F5344CB8AC3E}">
        <p14:creationId xmlns:p14="http://schemas.microsoft.com/office/powerpoint/2010/main" xmlns="" val="354483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228600"/>
            <a:ext cx="89154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prstClr val="black"/>
                </a:solidFill>
                <a:latin typeface="Calibri" pitchFamily="34" charset="0"/>
                <a:cs typeface="Calibri" pitchFamily="34" charset="0"/>
              </a:rPr>
              <a:t>PROVINCIAL DEMOGRAPHICS AS PER MID YEAR REVIEW 2016                         </a:t>
            </a:r>
            <a:endParaRPr lang="en-US" sz="2000" i="1" dirty="0">
              <a:solidFill>
                <a:prstClr val="black"/>
              </a:solidFill>
              <a:latin typeface="Calibri" pitchFamily="34" charset="0"/>
              <a:cs typeface="Calibri" pitchFamily="34" charset="0"/>
            </a:endParaRPr>
          </a:p>
        </p:txBody>
      </p:sp>
      <p:graphicFrame>
        <p:nvGraphicFramePr>
          <p:cNvPr id="5" name="Group 103"/>
          <p:cNvGraphicFramePr>
            <a:graphicFrameLocks noGrp="1"/>
          </p:cNvGraphicFramePr>
          <p:nvPr>
            <p:extLst>
              <p:ext uri="{D42A27DB-BD31-4B8C-83A1-F6EECF244321}">
                <p14:modId xmlns:p14="http://schemas.microsoft.com/office/powerpoint/2010/main" xmlns="" val="1809318370"/>
              </p:ext>
            </p:extLst>
          </p:nvPr>
        </p:nvGraphicFramePr>
        <p:xfrm>
          <a:off x="330200" y="838200"/>
          <a:ext cx="9286875" cy="4429182"/>
        </p:xfrm>
        <a:graphic>
          <a:graphicData uri="http://schemas.openxmlformats.org/drawingml/2006/table">
            <a:tbl>
              <a:tblPr/>
              <a:tblGrid>
                <a:gridCol w="2321719">
                  <a:extLst>
                    <a:ext uri="{9D8B030D-6E8A-4147-A177-3AD203B41FA5}">
                      <a16:colId xmlns:a16="http://schemas.microsoft.com/office/drawing/2014/main" xmlns="" val="20000"/>
                    </a:ext>
                  </a:extLst>
                </a:gridCol>
                <a:gridCol w="2301081">
                  <a:extLst>
                    <a:ext uri="{9D8B030D-6E8A-4147-A177-3AD203B41FA5}">
                      <a16:colId xmlns:a16="http://schemas.microsoft.com/office/drawing/2014/main" xmlns="" val="20001"/>
                    </a:ext>
                  </a:extLst>
                </a:gridCol>
                <a:gridCol w="2156619">
                  <a:extLst>
                    <a:ext uri="{9D8B030D-6E8A-4147-A177-3AD203B41FA5}">
                      <a16:colId xmlns:a16="http://schemas.microsoft.com/office/drawing/2014/main" xmlns="" val="20002"/>
                    </a:ext>
                  </a:extLst>
                </a:gridCol>
                <a:gridCol w="2507456">
                  <a:extLst>
                    <a:ext uri="{9D8B030D-6E8A-4147-A177-3AD203B41FA5}">
                      <a16:colId xmlns:a16="http://schemas.microsoft.com/office/drawing/2014/main" xmlns="" val="20003"/>
                    </a:ext>
                  </a:extLst>
                </a:gridCol>
              </a:tblGrid>
              <a:tr h="43157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District Municipality</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Local Municipality</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²m Land mass</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Population </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80969">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Ehlanzeni</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City of </a:t>
                      </a: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Mbombela</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7,141</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695,913</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65091">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Bushbuckridge</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10,248</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546,215</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53985">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Nkomazi</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4,787</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410,907</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69859">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Thaba</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r>
                        <a:rPr kumimoji="0" lang="en-US" sz="1400" b="0" i="0" u="none" strike="noStrike" cap="none" normalizeH="0" baseline="0" dirty="0" err="1" smtClean="0">
                          <a:ln>
                            <a:noFill/>
                          </a:ln>
                          <a:solidFill>
                            <a:schemeClr val="tx1"/>
                          </a:solidFill>
                          <a:effectLst/>
                          <a:latin typeface="Calibri" pitchFamily="34" charset="0"/>
                          <a:cs typeface="Calibri" pitchFamily="34" charset="0"/>
                        </a:rPr>
                        <a:t>Chweu</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5,719</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101,895</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80965">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Calibri" pitchFamily="34" charset="0"/>
                          <a:cs typeface="Calibri" pitchFamily="34" charset="0"/>
                        </a:rPr>
                        <a:t>Sub Total</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Calibri" pitchFamily="34" charset="0"/>
                        </a:rPr>
                        <a:t>          4</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27,895</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1,754,930</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5"/>
                  </a:ext>
                </a:extLst>
              </a:tr>
              <a:tr h="280965">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Nkangala</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Emalahleni</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2,678</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455,228</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80965">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Dr JS </a:t>
                      </a:r>
                      <a:r>
                        <a:rPr kumimoji="0" lang="en-GB" sz="1400" b="0" i="0" u="none" strike="noStrike" cap="none" normalizeH="0" baseline="0" dirty="0" err="1" smtClean="0">
                          <a:ln>
                            <a:noFill/>
                          </a:ln>
                          <a:solidFill>
                            <a:srgbClr val="000000"/>
                          </a:solidFill>
                          <a:effectLst/>
                          <a:latin typeface="Calibri" pitchFamily="34" charset="0"/>
                          <a:cs typeface="Calibri" pitchFamily="34" charset="0"/>
                        </a:rPr>
                        <a:t>Moroka</a:t>
                      </a: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1,416</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246,016</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9538">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Emakhazeni</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4,736</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48,149</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48222">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Steve Tshwete</a:t>
                      </a: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3,976</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278,749</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98431">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Thembisile</a:t>
                      </a:r>
                      <a:r>
                        <a:rPr kumimoji="0" lang="en-US" sz="1400" b="0" i="0" u="none" strike="noStrike" cap="none" normalizeH="0" baseline="0" dirty="0" smtClean="0">
                          <a:ln>
                            <a:noFill/>
                          </a:ln>
                          <a:solidFill>
                            <a:srgbClr val="000000"/>
                          </a:solidFill>
                          <a:effectLst/>
                          <a:latin typeface="Calibri" pitchFamily="34" charset="0"/>
                          <a:cs typeface="Calibri" pitchFamily="34" charset="0"/>
                        </a:rPr>
                        <a:t> Hani</a:t>
                      </a:r>
                    </a:p>
                  </a:txBody>
                  <a:tcPr marL="11177" marR="11177"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2,384</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333,331</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58759">
                <a:tc>
                  <a:txBody>
                    <a:bodyPr/>
                    <a:lstStyle/>
                    <a:p>
                      <a:pPr marL="457200" marR="0" lvl="1"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Victor </a:t>
                      </a:r>
                      <a:r>
                        <a:rPr kumimoji="0" lang="en-US" sz="1400" b="0" i="0" u="none" strike="noStrike" cap="none" normalizeH="0" baseline="0" dirty="0" err="1" smtClean="0">
                          <a:ln>
                            <a:noFill/>
                          </a:ln>
                          <a:solidFill>
                            <a:srgbClr val="000000"/>
                          </a:solidFill>
                          <a:effectLst/>
                          <a:latin typeface="Calibri" pitchFamily="34" charset="0"/>
                          <a:cs typeface="Calibri" pitchFamily="34" charset="0"/>
                        </a:rPr>
                        <a:t>Khanye</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1,568</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84,151</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69859">
                <a:tc>
                  <a:txBody>
                    <a:bodyPr/>
                    <a:lstStyle/>
                    <a:p>
                      <a:pPr marL="457200" marR="0" lvl="1" indent="0" algn="l" defTabSz="9144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pitchFamily="34" charset="0"/>
                          <a:cs typeface="Calibri" pitchFamily="34" charset="0"/>
                        </a:rPr>
                        <a:t>Sub Total</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Calibri" pitchFamily="34" charset="0"/>
                        </a:rPr>
                        <a:t>           6</a:t>
                      </a:r>
                    </a:p>
                  </a:txBody>
                  <a:tcPr marL="11178" marR="11178"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16,758</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1,445,624</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656276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smtClean="0">
                <a:latin typeface="Calibri" pitchFamily="34" charset="0"/>
                <a:cs typeface="Calibri" pitchFamily="34" charset="0"/>
              </a:rPr>
              <a:t>TRANSGRESSORS </a:t>
            </a:r>
            <a:r>
              <a:rPr lang="en-US" altLang="en-US" sz="2000" b="1" dirty="0">
                <a:latin typeface="Calibri" pitchFamily="34" charset="0"/>
                <a:cs typeface="Calibri" pitchFamily="34" charset="0"/>
              </a:rPr>
              <a:t>CHARGED</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25654316"/>
              </p:ext>
            </p:extLst>
          </p:nvPr>
        </p:nvGraphicFramePr>
        <p:xfrm>
          <a:off x="147910" y="450850"/>
          <a:ext cx="9391875" cy="5263096"/>
        </p:xfrm>
        <a:graphic>
          <a:graphicData uri="http://schemas.openxmlformats.org/drawingml/2006/table">
            <a:tbl>
              <a:tblPr firstRow="1" firstCol="1" bandRow="1"/>
              <a:tblGrid>
                <a:gridCol w="2563317">
                  <a:extLst>
                    <a:ext uri="{9D8B030D-6E8A-4147-A177-3AD203B41FA5}">
                      <a16:colId xmlns:a16="http://schemas.microsoft.com/office/drawing/2014/main" xmlns="" val="20000"/>
                    </a:ext>
                  </a:extLst>
                </a:gridCol>
                <a:gridCol w="2714190">
                  <a:extLst>
                    <a:ext uri="{9D8B030D-6E8A-4147-A177-3AD203B41FA5}">
                      <a16:colId xmlns:a16="http://schemas.microsoft.com/office/drawing/2014/main" xmlns="" val="20001"/>
                    </a:ext>
                  </a:extLst>
                </a:gridCol>
                <a:gridCol w="4114368">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741312">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smtClean="0">
                          <a:solidFill>
                            <a:srgbClr val="000000"/>
                          </a:solidFill>
                          <a:effectLst/>
                          <a:latin typeface="Calibri" pitchFamily="34" charset="0"/>
                          <a:cs typeface="Calibri" pitchFamily="34" charset="0"/>
                        </a:rPr>
                        <a:t>Number</a:t>
                      </a:r>
                      <a:r>
                        <a:rPr lang="en-US" sz="1400" b="1" i="0" u="none" strike="noStrike" baseline="0" smtClean="0">
                          <a:solidFill>
                            <a:srgbClr val="000000"/>
                          </a:solidFill>
                          <a:effectLst/>
                          <a:latin typeface="Calibri" pitchFamily="34" charset="0"/>
                          <a:cs typeface="Calibri" pitchFamily="34" charset="0"/>
                        </a:rPr>
                        <a:t> of Transgressors Charged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6576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Ehlanzeni</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Nelspruit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515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Barberton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136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576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Hazyview</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175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Komatipoort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318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576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Mashishing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166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Mhala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23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Mapulaneng</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Malelane</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287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Nkomazi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576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White 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1,898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a:xfrm>
            <a:off x="2886528" y="6356401"/>
            <a:ext cx="2311400" cy="365125"/>
          </a:xfrm>
        </p:spPr>
        <p:txBody>
          <a:bodyPr/>
          <a:lstStyle/>
          <a:p>
            <a:fld id="{2538E8B7-8BD9-9F48-9FB6-4E0DFEDB8449}" type="slidenum">
              <a:rPr lang="en-US" smtClean="0"/>
              <a:pPr/>
              <a:t>50</a:t>
            </a:fld>
            <a:endParaRPr lang="en-US" dirty="0"/>
          </a:p>
        </p:txBody>
      </p:sp>
    </p:spTree>
    <p:extLst>
      <p:ext uri="{BB962C8B-B14F-4D97-AF65-F5344CB8AC3E}">
        <p14:creationId xmlns:p14="http://schemas.microsoft.com/office/powerpoint/2010/main" xmlns="" val="2174702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38100"/>
            <a:ext cx="8915400" cy="228600"/>
          </a:xfrm>
        </p:spPr>
        <p:txBody>
          <a:bodyPr>
            <a:noAutofit/>
          </a:bodyPr>
          <a:lstStyle/>
          <a:p>
            <a:pPr>
              <a:lnSpc>
                <a:spcPct val="90000"/>
              </a:lnSpc>
            </a:pPr>
            <a:r>
              <a:rPr lang="en-US" altLang="en-US" sz="2000" b="1" dirty="0">
                <a:latin typeface="Calibri" pitchFamily="34" charset="0"/>
                <a:cs typeface="Calibri" pitchFamily="34" charset="0"/>
              </a:rPr>
              <a:t>TRANSGRESSORS CHARGED</a:t>
            </a:r>
            <a:endParaRPr lang="en-GB" altLang="en-US" sz="20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940449854"/>
              </p:ext>
            </p:extLst>
          </p:nvPr>
        </p:nvGraphicFramePr>
        <p:xfrm>
          <a:off x="147910" y="450850"/>
          <a:ext cx="9364580" cy="5309384"/>
        </p:xfrm>
        <a:graphic>
          <a:graphicData uri="http://schemas.openxmlformats.org/drawingml/2006/table">
            <a:tbl>
              <a:tblPr firstRow="1" firstCol="1" bandRow="1"/>
              <a:tblGrid>
                <a:gridCol w="2555867">
                  <a:extLst>
                    <a:ext uri="{9D8B030D-6E8A-4147-A177-3AD203B41FA5}">
                      <a16:colId xmlns:a16="http://schemas.microsoft.com/office/drawing/2014/main" xmlns="" val="20000"/>
                    </a:ext>
                  </a:extLst>
                </a:gridCol>
                <a:gridCol w="2706302">
                  <a:extLst>
                    <a:ext uri="{9D8B030D-6E8A-4147-A177-3AD203B41FA5}">
                      <a16:colId xmlns:a16="http://schemas.microsoft.com/office/drawing/2014/main" xmlns="" val="20001"/>
                    </a:ext>
                  </a:extLst>
                </a:gridCol>
                <a:gridCol w="4102411">
                  <a:extLst>
                    <a:ext uri="{9D8B030D-6E8A-4147-A177-3AD203B41FA5}">
                      <a16:colId xmlns:a16="http://schemas.microsoft.com/office/drawing/2014/main" xmlns="" val="20002"/>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Offices</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2798">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Transgressors Charged</a:t>
                      </a:r>
                      <a:endParaRPr lang="en-US" sz="1400" b="1"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274320">
                <a:tc>
                  <a:txBody>
                    <a:bodyPr/>
                    <a:lstStyle/>
                    <a:p>
                      <a:pPr marL="91440" algn="l" fontAlgn="ctr"/>
                      <a:r>
                        <a:rPr lang="en-US" sz="1400" b="0" i="0" u="none" strike="noStrike" dirty="0" smtClean="0">
                          <a:solidFill>
                            <a:srgbClr val="000000"/>
                          </a:solidFill>
                          <a:effectLst/>
                          <a:latin typeface="Calibri" pitchFamily="34" charset="0"/>
                          <a:cs typeface="Calibri" pitchFamily="34" charset="0"/>
                        </a:rPr>
                        <a:t>Nkangala</a:t>
                      </a: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Witbank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360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Belfast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marL="91440" algn="l" fontAlgn="ctr"/>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Kwa</a:t>
                      </a:r>
                      <a:r>
                        <a:rPr lang="en-US" sz="1400" b="0" i="0" u="none" strike="noStrike" dirty="0">
                          <a:solidFill>
                            <a:srgbClr val="000000"/>
                          </a:solidFill>
                          <a:effectLst/>
                          <a:latin typeface="Calibri" pitchFamily="34" charset="0"/>
                          <a:cs typeface="Calibri" pitchFamily="34" charset="0"/>
                        </a:rPr>
                        <a:t>-Mhlanga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Mkobola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Siyabuswa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Middelburg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marL="91440" algn="l" fontAlgn="b"/>
                      <a:r>
                        <a:rPr lang="en-US" sz="1400" b="1" i="0" u="none" strike="noStrike" dirty="0" smtClean="0">
                          <a:solidFill>
                            <a:schemeClr val="tx1"/>
                          </a:solidFill>
                          <a:effectLst/>
                          <a:latin typeface="Calibri" pitchFamily="34" charset="0"/>
                          <a:cs typeface="Calibri" pitchFamily="34" charset="0"/>
                        </a:rPr>
                        <a:t>Subtotal</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701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74320">
                <a:tc>
                  <a:txBody>
                    <a:bodyPr/>
                    <a:lstStyle/>
                    <a:p>
                      <a:pPr marL="91440" algn="l" fontAlgn="b"/>
                      <a:r>
                        <a:rPr lang="en-US" sz="1400" b="1" i="0" u="none" strike="noStrike" dirty="0" err="1" smtClean="0">
                          <a:solidFill>
                            <a:schemeClr val="tx1"/>
                          </a:solidFill>
                          <a:effectLst/>
                          <a:latin typeface="Calibri" pitchFamily="34" charset="0"/>
                          <a:cs typeface="Calibri" pitchFamily="34" charset="0"/>
                        </a:rPr>
                        <a:t>Gert</a:t>
                      </a:r>
                      <a:r>
                        <a:rPr lang="en-US" sz="1400" b="1" i="0" u="none" strike="noStrike" dirty="0" smtClean="0">
                          <a:solidFill>
                            <a:schemeClr val="tx1"/>
                          </a:solidFill>
                          <a:effectLst/>
                          <a:latin typeface="Calibri" pitchFamily="34" charset="0"/>
                          <a:cs typeface="Calibri" pitchFamily="34" charset="0"/>
                        </a:rPr>
                        <a:t> </a:t>
                      </a:r>
                      <a:r>
                        <a:rPr lang="en-US" sz="1400" b="1" i="0" u="none" strike="noStrike" dirty="0" err="1" smtClean="0">
                          <a:solidFill>
                            <a:schemeClr val="tx1"/>
                          </a:solidFill>
                          <a:effectLst/>
                          <a:latin typeface="Calibri" pitchFamily="34" charset="0"/>
                          <a:cs typeface="Calibri" pitchFamily="34" charset="0"/>
                        </a:rPr>
                        <a:t>Sibande</a:t>
                      </a:r>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Ermelo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pitchFamily="34" charset="0"/>
                          <a:cs typeface="Calibri" pitchFamily="34" charset="0"/>
                        </a:rPr>
                        <a:t>152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Bethal</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Eerstehoek</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Secunda</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Piet Retief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a:solidFill>
                            <a:srgbClr val="000000"/>
                          </a:solidFill>
                          <a:effectLst/>
                          <a:latin typeface="Calibri" pitchFamily="34" charset="0"/>
                          <a:cs typeface="Calibri" pitchFamily="34" charset="0"/>
                        </a:rPr>
                        <a:t>Standerton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4320">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b"/>
                      <a:r>
                        <a:rPr lang="en-US" sz="1400" b="0" i="0" u="none" strike="noStrike" dirty="0" err="1">
                          <a:solidFill>
                            <a:srgbClr val="000000"/>
                          </a:solidFill>
                          <a:effectLst/>
                          <a:latin typeface="Calibri" pitchFamily="34" charset="0"/>
                          <a:cs typeface="Calibri" pitchFamily="34" charset="0"/>
                        </a:rPr>
                        <a:t>Volksrust</a:t>
                      </a:r>
                      <a:endParaRPr lang="en-US" sz="1400" b="0" i="0" u="none" strike="noStrike" dirty="0">
                        <a:solidFill>
                          <a:srgbClr val="000000"/>
                        </a:solidFill>
                        <a:effectLst/>
                        <a:latin typeface="Calibri" pitchFamily="34" charset="0"/>
                        <a:cs typeface="Calibri"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pitchFamily="34" charset="0"/>
                          <a:cs typeface="Calibri"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4320">
                <a:tc>
                  <a:txBody>
                    <a:bodyPr/>
                    <a:lstStyle/>
                    <a:p>
                      <a:pPr marL="9144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Calibri" pitchFamily="34" charset="0"/>
                          <a:cs typeface="Calibri" pitchFamily="34" charset="0"/>
                        </a:rPr>
                        <a:t>Subtotal</a:t>
                      </a: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fontAlgn="b"/>
                      <a:endParaRPr lang="en-US" sz="14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chemeClr val="tx1"/>
                          </a:solidFill>
                          <a:effectLst/>
                          <a:latin typeface="Calibri" pitchFamily="34" charset="0"/>
                          <a:cs typeface="Calibri" pitchFamily="34" charset="0"/>
                        </a:rPr>
                        <a:t>289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91440">
                <a:tc>
                  <a:txBody>
                    <a:bodyPr/>
                    <a:lstStyle/>
                    <a:p>
                      <a:pPr marL="91440" algn="l" fontAlgn="b"/>
                      <a:r>
                        <a:rPr lang="en-US" sz="1600" b="1" i="0" u="none" strike="noStrike" dirty="0" smtClean="0">
                          <a:solidFill>
                            <a:schemeClr val="tx1"/>
                          </a:solidFill>
                          <a:effectLst/>
                          <a:latin typeface="Calibri" pitchFamily="34" charset="0"/>
                          <a:cs typeface="Calibri" pitchFamily="34" charset="0"/>
                        </a:rPr>
                        <a:t>TOTAL</a:t>
                      </a:r>
                      <a:endParaRPr lang="en-US" sz="16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91440" algn="l" fontAlgn="b"/>
                      <a:endParaRPr lang="en-US" sz="1600" b="1" i="0" u="none" strike="noStrike" dirty="0">
                        <a:solidFill>
                          <a:schemeClr val="tx1"/>
                        </a:solidFill>
                        <a:effectLst/>
                        <a:latin typeface="Calibri" pitchFamily="34" charset="0"/>
                        <a:cs typeface="Calibri" pitchFamily="34" charset="0"/>
                      </a:endParaRPr>
                    </a:p>
                  </a:txBody>
                  <a:tcPr marL="10319" marR="10319"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600" b="1" i="0" u="none" strike="noStrike" dirty="0">
                          <a:solidFill>
                            <a:schemeClr val="tx1"/>
                          </a:solidFill>
                          <a:effectLst/>
                          <a:latin typeface="Calibri" pitchFamily="34" charset="0"/>
                          <a:cs typeface="Calibri" pitchFamily="34" charset="0"/>
                        </a:rPr>
                        <a:t>2,888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7"/>
                  </a:ext>
                </a:extLst>
              </a:tr>
            </a:tbl>
          </a:graphicData>
        </a:graphic>
      </p:graphicFrame>
      <p:sp>
        <p:nvSpPr>
          <p:cNvPr id="5" name="Slide Number Placeholder 4"/>
          <p:cNvSpPr>
            <a:spLocks noGrp="1"/>
          </p:cNvSpPr>
          <p:nvPr>
            <p:ph type="sldNum" sz="quarter" idx="12"/>
          </p:nvPr>
        </p:nvSpPr>
        <p:spPr>
          <a:xfrm>
            <a:off x="2897414" y="6377316"/>
            <a:ext cx="2311400" cy="365125"/>
          </a:xfrm>
        </p:spPr>
        <p:txBody>
          <a:bodyPr/>
          <a:lstStyle/>
          <a:p>
            <a:fld id="{2538E8B7-8BD9-9F48-9FB6-4E0DFEDB8449}" type="slidenum">
              <a:rPr lang="en-US" smtClean="0"/>
              <a:pPr/>
              <a:t>51</a:t>
            </a:fld>
            <a:endParaRPr lang="en-US" dirty="0"/>
          </a:p>
        </p:txBody>
      </p:sp>
    </p:spTree>
    <p:extLst>
      <p:ext uri="{BB962C8B-B14F-4D97-AF65-F5344CB8AC3E}">
        <p14:creationId xmlns:p14="http://schemas.microsoft.com/office/powerpoint/2010/main" xmlns="" val="4041401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46797"/>
            <a:ext cx="8915400" cy="228600"/>
          </a:xfrm>
        </p:spPr>
        <p:txBody>
          <a:bodyPr>
            <a:noAutofit/>
          </a:bodyPr>
          <a:lstStyle/>
          <a:p>
            <a:r>
              <a:rPr lang="en-US" sz="2000" b="1" dirty="0" smtClean="0">
                <a:latin typeface="Calibri" pitchFamily="34" charset="0"/>
                <a:cs typeface="Calibri" pitchFamily="34" charset="0"/>
              </a:rPr>
              <a:t>IMMIGRATION SERVICES CONTINUE </a:t>
            </a:r>
          </a:p>
        </p:txBody>
      </p:sp>
      <p:graphicFrame>
        <p:nvGraphicFramePr>
          <p:cNvPr id="3" name="Group 105"/>
          <p:cNvGraphicFramePr>
            <a:graphicFrameLocks noGrp="1"/>
          </p:cNvGraphicFramePr>
          <p:nvPr>
            <p:extLst>
              <p:ext uri="{D42A27DB-BD31-4B8C-83A1-F6EECF244321}">
                <p14:modId xmlns:p14="http://schemas.microsoft.com/office/powerpoint/2010/main" xmlns="" val="278426171"/>
              </p:ext>
            </p:extLst>
          </p:nvPr>
        </p:nvGraphicFramePr>
        <p:xfrm>
          <a:off x="270225" y="1097935"/>
          <a:ext cx="9351446" cy="1589762"/>
        </p:xfrm>
        <a:graphic>
          <a:graphicData uri="http://schemas.openxmlformats.org/drawingml/2006/table">
            <a:tbl>
              <a:tblPr/>
              <a:tblGrid>
                <a:gridCol w="3507853">
                  <a:extLst>
                    <a:ext uri="{9D8B030D-6E8A-4147-A177-3AD203B41FA5}">
                      <a16:colId xmlns:a16="http://schemas.microsoft.com/office/drawing/2014/main" xmlns="" val="20000"/>
                    </a:ext>
                  </a:extLst>
                </a:gridCol>
                <a:gridCol w="1936541">
                  <a:extLst>
                    <a:ext uri="{9D8B030D-6E8A-4147-A177-3AD203B41FA5}">
                      <a16:colId xmlns:a16="http://schemas.microsoft.com/office/drawing/2014/main" xmlns="" val="20001"/>
                    </a:ext>
                  </a:extLst>
                </a:gridCol>
                <a:gridCol w="1953526">
                  <a:extLst>
                    <a:ext uri="{9D8B030D-6E8A-4147-A177-3AD203B41FA5}">
                      <a16:colId xmlns:a16="http://schemas.microsoft.com/office/drawing/2014/main" xmlns="" val="20002"/>
                    </a:ext>
                  </a:extLst>
                </a:gridCol>
                <a:gridCol w="1953526">
                  <a:extLst>
                    <a:ext uri="{9D8B030D-6E8A-4147-A177-3AD203B41FA5}">
                      <a16:colId xmlns:a16="http://schemas.microsoft.com/office/drawing/2014/main" xmlns="" val="20003"/>
                    </a:ext>
                  </a:extLst>
                </a:gridCol>
              </a:tblGrid>
              <a:tr h="3827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6" marB="4571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99060" marR="99060"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9060" marR="990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8274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Service </a:t>
                      </a:r>
                    </a:p>
                  </a:txBody>
                  <a:tcPr marL="99060" marR="99060" marT="45716" marB="4571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received</a:t>
                      </a:r>
                    </a:p>
                  </a:txBody>
                  <a:tcPr marL="99060" marR="99060" marT="45716" marB="4571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approved and issued</a:t>
                      </a:r>
                    </a:p>
                  </a:txBody>
                  <a:tcPr marL="99060" marR="99060" marT="45716" marB="457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rejected</a:t>
                      </a:r>
                    </a:p>
                  </a:txBody>
                  <a:tcPr marL="99060" marR="990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44430">
                <a:tc>
                  <a:txBody>
                    <a:bodyPr/>
                    <a:lstStyle/>
                    <a:p>
                      <a:pPr algn="l"/>
                      <a:r>
                        <a:rPr lang="en-ZA" sz="1400" b="0" dirty="0" smtClean="0">
                          <a:latin typeface="Calibri" pitchFamily="34" charset="0"/>
                          <a:cs typeface="Calibri" pitchFamily="34" charset="0"/>
                        </a:rPr>
                        <a:t>Orders to</a:t>
                      </a:r>
                      <a:r>
                        <a:rPr lang="en-ZA" sz="1400" b="0" baseline="0" dirty="0" smtClean="0">
                          <a:latin typeface="Calibri" pitchFamily="34" charset="0"/>
                          <a:cs typeface="Calibri" pitchFamily="34" charset="0"/>
                        </a:rPr>
                        <a:t> Leave</a:t>
                      </a:r>
                      <a:endParaRPr lang="en-ZA" sz="1400" b="0" dirty="0">
                        <a:latin typeface="Calibri" pitchFamily="34" charset="0"/>
                        <a:cs typeface="Calibri" pitchFamily="34" charset="0"/>
                      </a:endParaRPr>
                    </a:p>
                  </a:txBody>
                  <a:tcPr marL="99067" marR="99067" marT="45710" marB="4571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341</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341</a:t>
                      </a:r>
                      <a:endParaRPr lang="en-US" sz="1400" b="0" i="0" u="none" strike="noStrike" dirty="0">
                        <a:solidFill>
                          <a:schemeClr val="tx1"/>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4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baseline="0" dirty="0" smtClean="0">
                          <a:latin typeface="Calibri" pitchFamily="34" charset="0"/>
                          <a:cs typeface="Calibri" pitchFamily="34" charset="0"/>
                        </a:rPr>
                        <a:t>Letters of Good Cause</a:t>
                      </a:r>
                    </a:p>
                  </a:txBody>
                  <a:tcPr marL="99067" marR="99067" marT="45710" marB="4571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193</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152</a:t>
                      </a:r>
                      <a:endParaRPr lang="en-US" sz="1400" b="0" i="0" u="none" strike="noStrike" dirty="0">
                        <a:solidFill>
                          <a:schemeClr val="tx1"/>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24</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270226" y="3084394"/>
            <a:ext cx="9255912" cy="523220"/>
          </a:xfrm>
          <a:prstGeom prst="rect">
            <a:avLst/>
          </a:prstGeom>
          <a:noFill/>
        </p:spPr>
        <p:txBody>
          <a:bodyPr wrap="square" rtlCol="0">
            <a:spAutoFit/>
          </a:bodyPr>
          <a:lstStyle/>
          <a:p>
            <a:r>
              <a:rPr lang="en-US" sz="1400" dirty="0" smtClean="0">
                <a:latin typeface="Calibri" pitchFamily="34" charset="0"/>
                <a:cs typeface="Calibri" pitchFamily="34" charset="0"/>
              </a:rPr>
              <a:t>17 Applications for Letters of Good Cause that were received in March 2019, were not yet adjudicated by end of March 2019. Adjudication was done in April 2019. </a:t>
            </a:r>
            <a:endParaRPr lang="en-US" sz="1400" dirty="0">
              <a:latin typeface="Calibri" pitchFamily="34" charset="0"/>
              <a:cs typeface="Calibri" pitchFamily="34" charset="0"/>
            </a:endParaRPr>
          </a:p>
        </p:txBody>
      </p:sp>
      <p:sp>
        <p:nvSpPr>
          <p:cNvPr id="6" name="Slide Number Placeholder 5"/>
          <p:cNvSpPr>
            <a:spLocks noGrp="1"/>
          </p:cNvSpPr>
          <p:nvPr>
            <p:ph type="sldNum" sz="quarter" idx="12"/>
          </p:nvPr>
        </p:nvSpPr>
        <p:spPr>
          <a:xfrm>
            <a:off x="2897415" y="6377316"/>
            <a:ext cx="2311400" cy="365125"/>
          </a:xfrm>
        </p:spPr>
        <p:txBody>
          <a:bodyPr/>
          <a:lstStyle/>
          <a:p>
            <a:fld id="{2538E8B7-8BD9-9F48-9FB6-4E0DFEDB8449}" type="slidenum">
              <a:rPr lang="en-US" smtClean="0"/>
              <a:pPr/>
              <a:t>52</a:t>
            </a:fld>
            <a:endParaRPr lang="en-US" dirty="0"/>
          </a:p>
        </p:txBody>
      </p:sp>
    </p:spTree>
    <p:extLst>
      <p:ext uri="{BB962C8B-B14F-4D97-AF65-F5344CB8AC3E}">
        <p14:creationId xmlns:p14="http://schemas.microsoft.com/office/powerpoint/2010/main" xmlns="" val="909223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33149"/>
            <a:ext cx="8915400" cy="228600"/>
          </a:xfrm>
        </p:spPr>
        <p:txBody>
          <a:bodyPr>
            <a:noAutofit/>
          </a:bodyPr>
          <a:lstStyle/>
          <a:p>
            <a:r>
              <a:rPr lang="en-US" sz="2000" b="1" dirty="0" smtClean="0">
                <a:latin typeface="Calibri" pitchFamily="34" charset="0"/>
                <a:cs typeface="Calibri" pitchFamily="34" charset="0"/>
              </a:rPr>
              <a:t>IMMIGRATION SERVICES CONTINUE </a:t>
            </a:r>
          </a:p>
        </p:txBody>
      </p:sp>
      <p:graphicFrame>
        <p:nvGraphicFramePr>
          <p:cNvPr id="5" name="Table 4"/>
          <p:cNvGraphicFramePr>
            <a:graphicFrameLocks noGrp="1"/>
          </p:cNvGraphicFramePr>
          <p:nvPr>
            <p:extLst>
              <p:ext uri="{D42A27DB-BD31-4B8C-83A1-F6EECF244321}">
                <p14:modId xmlns:p14="http://schemas.microsoft.com/office/powerpoint/2010/main" xmlns="" val="1626641097"/>
              </p:ext>
            </p:extLst>
          </p:nvPr>
        </p:nvGraphicFramePr>
        <p:xfrm>
          <a:off x="280576" y="917680"/>
          <a:ext cx="9315165" cy="2621256"/>
        </p:xfrm>
        <a:graphic>
          <a:graphicData uri="http://schemas.openxmlformats.org/drawingml/2006/table">
            <a:tbl>
              <a:tblPr/>
              <a:tblGrid>
                <a:gridCol w="2616366">
                  <a:extLst>
                    <a:ext uri="{9D8B030D-6E8A-4147-A177-3AD203B41FA5}">
                      <a16:colId xmlns:a16="http://schemas.microsoft.com/office/drawing/2014/main" xmlns="" val="20000"/>
                    </a:ext>
                  </a:extLst>
                </a:gridCol>
                <a:gridCol w="1601396">
                  <a:extLst>
                    <a:ext uri="{9D8B030D-6E8A-4147-A177-3AD203B41FA5}">
                      <a16:colId xmlns:a16="http://schemas.microsoft.com/office/drawing/2014/main" xmlns="" val="20001"/>
                    </a:ext>
                  </a:extLst>
                </a:gridCol>
                <a:gridCol w="1917164">
                  <a:extLst>
                    <a:ext uri="{9D8B030D-6E8A-4147-A177-3AD203B41FA5}">
                      <a16:colId xmlns:a16="http://schemas.microsoft.com/office/drawing/2014/main" xmlns="" val="20002"/>
                    </a:ext>
                  </a:extLst>
                </a:gridCol>
                <a:gridCol w="1601396">
                  <a:extLst>
                    <a:ext uri="{9D8B030D-6E8A-4147-A177-3AD203B41FA5}">
                      <a16:colId xmlns:a16="http://schemas.microsoft.com/office/drawing/2014/main" xmlns="" val="20003"/>
                    </a:ext>
                  </a:extLst>
                </a:gridCol>
                <a:gridCol w="1578843">
                  <a:extLst>
                    <a:ext uri="{9D8B030D-6E8A-4147-A177-3AD203B41FA5}">
                      <a16:colId xmlns:a16="http://schemas.microsoft.com/office/drawing/2014/main" xmlns="" val="20004"/>
                    </a:ext>
                  </a:extLst>
                </a:gridCol>
              </a:tblGrid>
              <a:tr h="251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OPERATIONS</a:t>
                      </a:r>
                    </a:p>
                  </a:txBody>
                  <a:tcPr marL="99060" marR="99060" marT="45716" marB="45716"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2018/19</a:t>
                      </a:r>
                    </a:p>
                  </a:txBody>
                  <a:tcPr marL="99060" marR="9906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51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Type of operation </a:t>
                      </a:r>
                    </a:p>
                  </a:txBody>
                  <a:tcPr marL="99060" marR="99060" marT="45716" marB="45716"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Number of operations</a:t>
                      </a:r>
                    </a:p>
                  </a:txBody>
                  <a:tcPr marL="99060" marR="99060" marT="45716" marB="4571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Transgressors</a:t>
                      </a:r>
                    </a:p>
                  </a:txBody>
                  <a:tcPr marL="99060" marR="99060"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Employers</a:t>
                      </a:r>
                    </a:p>
                  </a:txBody>
                  <a:tcPr marL="99060" marR="99060"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Deportation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Transfers</a:t>
                      </a:r>
                    </a:p>
                  </a:txBody>
                  <a:tcPr marL="99060" marR="99060" marT="45716" marB="45716"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155011">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err="1" smtClean="0">
                          <a:ln>
                            <a:noFill/>
                          </a:ln>
                          <a:solidFill>
                            <a:schemeClr val="tx1"/>
                          </a:solidFill>
                          <a:effectLst/>
                          <a:latin typeface="Calibri" pitchFamily="34" charset="0"/>
                          <a:cs typeface="Calibri" pitchFamily="34" charset="0"/>
                        </a:rPr>
                        <a:t>Fiela</a:t>
                      </a: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 II</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Road Blocks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Festive Season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SAPS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err="1" smtClean="0">
                          <a:ln>
                            <a:noFill/>
                          </a:ln>
                          <a:solidFill>
                            <a:schemeClr val="tx1"/>
                          </a:solidFill>
                          <a:effectLst/>
                          <a:latin typeface="Calibri" pitchFamily="34" charset="0"/>
                          <a:cs typeface="Calibri" pitchFamily="34" charset="0"/>
                        </a:rPr>
                        <a:t>Lekwa</a:t>
                      </a: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 Safety forum: Operation </a:t>
                      </a:r>
                      <a:r>
                        <a:rPr kumimoji="0" lang="en-GB" altLang="en-US" sz="1400" b="0" i="0" u="none" strike="noStrike" cap="none" normalizeH="0" baseline="0" dirty="0" err="1" smtClean="0">
                          <a:ln>
                            <a:noFill/>
                          </a:ln>
                          <a:solidFill>
                            <a:schemeClr val="tx1"/>
                          </a:solidFill>
                          <a:effectLst/>
                          <a:latin typeface="Calibri" pitchFamily="34" charset="0"/>
                          <a:cs typeface="Calibri" pitchFamily="34" charset="0"/>
                        </a:rPr>
                        <a:t>Vimba</a:t>
                      </a: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SAPS Intel operation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Foreign shops visited</a:t>
                      </a:r>
                    </a:p>
                  </a:txBody>
                  <a:tcPr marL="99060" marR="99060" marT="45716" marB="45716"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27</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763</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38</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791</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339829" y="3725839"/>
            <a:ext cx="9255912" cy="2246769"/>
          </a:xfrm>
          <a:prstGeom prst="rect">
            <a:avLst/>
          </a:prstGeom>
          <a:noFill/>
        </p:spPr>
        <p:txBody>
          <a:bodyPr wrap="square" rtlCol="0">
            <a:spAutoFit/>
          </a:bodyPr>
          <a:lstStyle/>
          <a:p>
            <a:r>
              <a:rPr lang="en-US" sz="1400" dirty="0" smtClean="0">
                <a:latin typeface="Calibri" pitchFamily="34" charset="0"/>
                <a:cs typeface="Calibri" pitchFamily="34" charset="0"/>
              </a:rPr>
              <a:t>The operations are done with other Stakeholders, for example</a:t>
            </a:r>
          </a:p>
          <a:p>
            <a:pPr marL="742950" lvl="1" indent="-285750">
              <a:buFont typeface="Arial" pitchFamily="34" charset="0"/>
              <a:buChar char="•"/>
            </a:pPr>
            <a:r>
              <a:rPr lang="en-US" sz="1400" dirty="0" smtClean="0">
                <a:latin typeface="Calibri" pitchFamily="34" charset="0"/>
                <a:cs typeface="Calibri" pitchFamily="34" charset="0"/>
              </a:rPr>
              <a:t>SAPS</a:t>
            </a:r>
          </a:p>
          <a:p>
            <a:pPr marL="742950" lvl="1" indent="-285750">
              <a:buFont typeface="Arial" pitchFamily="34" charset="0"/>
              <a:buChar char="•"/>
            </a:pPr>
            <a:r>
              <a:rPr lang="en-US" sz="1400" dirty="0" smtClean="0">
                <a:latin typeface="Calibri" pitchFamily="34" charset="0"/>
                <a:cs typeface="Calibri" pitchFamily="34" charset="0"/>
              </a:rPr>
              <a:t>SARS</a:t>
            </a:r>
          </a:p>
          <a:p>
            <a:pPr marL="742950" lvl="1" indent="-285750">
              <a:buFont typeface="Arial" pitchFamily="34" charset="0"/>
              <a:buChar char="•"/>
            </a:pPr>
            <a:r>
              <a:rPr lang="en-US" sz="1400" dirty="0" smtClean="0">
                <a:latin typeface="Calibri" pitchFamily="34" charset="0"/>
                <a:cs typeface="Calibri" pitchFamily="34" charset="0"/>
              </a:rPr>
              <a:t>Traffic</a:t>
            </a:r>
          </a:p>
          <a:p>
            <a:pPr marL="742950" lvl="1" indent="-285750">
              <a:buFont typeface="Arial" pitchFamily="34" charset="0"/>
              <a:buChar char="•"/>
            </a:pPr>
            <a:r>
              <a:rPr lang="en-US" sz="1400" dirty="0" smtClean="0">
                <a:latin typeface="Calibri" pitchFamily="34" charset="0"/>
                <a:cs typeface="Calibri" pitchFamily="34" charset="0"/>
              </a:rPr>
              <a:t>Eskom</a:t>
            </a:r>
          </a:p>
          <a:p>
            <a:pPr marL="742950" lvl="1" indent="-285750">
              <a:buFont typeface="Arial" pitchFamily="34" charset="0"/>
              <a:buChar char="•"/>
            </a:pPr>
            <a:r>
              <a:rPr lang="en-US" sz="1400" dirty="0" smtClean="0">
                <a:latin typeface="Calibri" pitchFamily="34" charset="0"/>
                <a:cs typeface="Calibri" pitchFamily="34" charset="0"/>
              </a:rPr>
              <a:t>Labour</a:t>
            </a:r>
          </a:p>
          <a:p>
            <a:pPr marL="742950" lvl="1" indent="-285750">
              <a:buFont typeface="Arial" pitchFamily="34" charset="0"/>
              <a:buChar char="•"/>
            </a:pPr>
            <a:r>
              <a:rPr lang="en-US" sz="1400" dirty="0" smtClean="0">
                <a:latin typeface="Calibri" pitchFamily="34" charset="0"/>
                <a:cs typeface="Calibri" pitchFamily="34" charset="0"/>
              </a:rPr>
              <a:t>Health</a:t>
            </a:r>
          </a:p>
          <a:p>
            <a:pPr marL="742950" lvl="1" indent="-285750">
              <a:buFont typeface="Arial" pitchFamily="34" charset="0"/>
              <a:buChar char="•"/>
            </a:pPr>
            <a:r>
              <a:rPr lang="en-US" sz="1400" dirty="0" smtClean="0">
                <a:latin typeface="Calibri" pitchFamily="34" charset="0"/>
                <a:cs typeface="Calibri" pitchFamily="34" charset="0"/>
              </a:rPr>
              <a:t>COGTA</a:t>
            </a:r>
          </a:p>
          <a:p>
            <a:pPr marL="742950" lvl="1" indent="-285750">
              <a:buFont typeface="Arial" pitchFamily="34" charset="0"/>
              <a:buChar char="•"/>
            </a:pPr>
            <a:r>
              <a:rPr lang="en-US" sz="1400" dirty="0" smtClean="0">
                <a:latin typeface="Calibri" pitchFamily="34" charset="0"/>
                <a:cs typeface="Calibri" pitchFamily="34" charset="0"/>
              </a:rPr>
              <a:t>Anti corruption unit</a:t>
            </a:r>
          </a:p>
          <a:p>
            <a:pPr marL="742950" lvl="1" indent="-285750">
              <a:buFont typeface="Arial" pitchFamily="34" charset="0"/>
              <a:buChar char="•"/>
            </a:pPr>
            <a:endParaRPr lang="en-US" sz="1400"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2864757" y="6388202"/>
            <a:ext cx="2311400" cy="365125"/>
          </a:xfrm>
        </p:spPr>
        <p:txBody>
          <a:bodyPr/>
          <a:lstStyle/>
          <a:p>
            <a:fld id="{2538E8B7-8BD9-9F48-9FB6-4E0DFEDB8449}" type="slidenum">
              <a:rPr lang="en-US" smtClean="0"/>
              <a:pPr/>
              <a:t>53</a:t>
            </a:fld>
            <a:endParaRPr lang="en-US" dirty="0"/>
          </a:p>
        </p:txBody>
      </p:sp>
    </p:spTree>
    <p:extLst>
      <p:ext uri="{BB962C8B-B14F-4D97-AF65-F5344CB8AC3E}">
        <p14:creationId xmlns:p14="http://schemas.microsoft.com/office/powerpoint/2010/main" xmlns="" val="334950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79043"/>
            <a:ext cx="8915400" cy="228600"/>
          </a:xfrm>
        </p:spPr>
        <p:txBody>
          <a:bodyPr>
            <a:noAutofit/>
          </a:bodyPr>
          <a:lstStyle/>
          <a:p>
            <a:pPr>
              <a:lnSpc>
                <a:spcPct val="90000"/>
              </a:lnSpc>
            </a:pPr>
            <a:r>
              <a:rPr lang="en-US" altLang="en-US" sz="2000" b="1" dirty="0">
                <a:latin typeface="Calibri" pitchFamily="34" charset="0"/>
                <a:cs typeface="Calibri" pitchFamily="34" charset="0"/>
              </a:rPr>
              <a:t>EMPLOYERS</a:t>
            </a:r>
            <a:r>
              <a:rPr lang="en-US" altLang="en-US" sz="2000" b="1" dirty="0">
                <a:latin typeface="Arial" pitchFamily="34" charset="0"/>
                <a:cs typeface="Arial" pitchFamily="34" charset="0"/>
              </a:rPr>
              <a:t> CHARGED</a:t>
            </a:r>
            <a:endParaRPr lang="en-GB" altLang="en-US" sz="2000" b="1"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382730247"/>
              </p:ext>
            </p:extLst>
          </p:nvPr>
        </p:nvGraphicFramePr>
        <p:xfrm>
          <a:off x="286605" y="458242"/>
          <a:ext cx="9262798" cy="4590622"/>
        </p:xfrm>
        <a:graphic>
          <a:graphicData uri="http://schemas.openxmlformats.org/drawingml/2006/table">
            <a:tbl>
              <a:tblPr firstRow="1" firstCol="1" bandRow="1"/>
              <a:tblGrid>
                <a:gridCol w="1091819">
                  <a:extLst>
                    <a:ext uri="{9D8B030D-6E8A-4147-A177-3AD203B41FA5}">
                      <a16:colId xmlns:a16="http://schemas.microsoft.com/office/drawing/2014/main" xmlns="" val="20000"/>
                    </a:ext>
                  </a:extLst>
                </a:gridCol>
                <a:gridCol w="1214651">
                  <a:extLst>
                    <a:ext uri="{9D8B030D-6E8A-4147-A177-3AD203B41FA5}">
                      <a16:colId xmlns:a16="http://schemas.microsoft.com/office/drawing/2014/main" xmlns="" val="20001"/>
                    </a:ext>
                  </a:extLst>
                </a:gridCol>
                <a:gridCol w="1705970">
                  <a:extLst>
                    <a:ext uri="{9D8B030D-6E8A-4147-A177-3AD203B41FA5}">
                      <a16:colId xmlns:a16="http://schemas.microsoft.com/office/drawing/2014/main" xmlns="" val="20002"/>
                    </a:ext>
                  </a:extLst>
                </a:gridCol>
                <a:gridCol w="5250358">
                  <a:extLst>
                    <a:ext uri="{9D8B030D-6E8A-4147-A177-3AD203B41FA5}">
                      <a16:colId xmlns:a16="http://schemas.microsoft.com/office/drawing/2014/main" xmlns="" val="20003"/>
                    </a:ext>
                  </a:extLst>
                </a:gridCol>
              </a:tblGrid>
              <a:tr h="498424">
                <a:tc rowSpan="2">
                  <a:txBody>
                    <a:bodyPr/>
                    <a:lstStyle/>
                    <a:p>
                      <a:pPr algn="ctr" fontAlgn="ctr"/>
                      <a:r>
                        <a:rPr lang="en-US" sz="1400" b="1" i="0" u="none" strike="noStrike" dirty="0" smtClean="0">
                          <a:solidFill>
                            <a:srgbClr val="000000"/>
                          </a:solidFill>
                          <a:effectLst/>
                          <a:latin typeface="Calibri" pitchFamily="34" charset="0"/>
                          <a:cs typeface="Calibri" pitchFamily="34" charset="0"/>
                        </a:rPr>
                        <a:t>District</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fontAlgn="ctr"/>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ctr"/>
                      <a:endParaRPr lang="en-US" sz="900" b="1" i="0" u="none" strike="noStrike" dirty="0">
                        <a:solidFill>
                          <a:srgbClr val="000000"/>
                        </a:solidFill>
                        <a:effectLst/>
                        <a:latin typeface="Arial Narrow"/>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900" b="1" i="0" u="none" strike="noStrike" dirty="0">
                        <a:solidFill>
                          <a:srgbClr val="000000"/>
                        </a:solidFill>
                        <a:effectLst/>
                        <a:latin typeface="Arial Narrow"/>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741312">
                <a:tc vMerge="1">
                  <a:txBody>
                    <a:bodyPr/>
                    <a:lstStyle/>
                    <a:p>
                      <a:pPr algn="ctr"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Number</a:t>
                      </a:r>
                      <a:r>
                        <a:rPr lang="en-US" sz="1400" b="1" i="0" u="none" strike="noStrike" baseline="0" dirty="0" smtClean="0">
                          <a:solidFill>
                            <a:srgbClr val="000000"/>
                          </a:solidFill>
                          <a:effectLst/>
                          <a:latin typeface="Calibri" pitchFamily="34" charset="0"/>
                          <a:cs typeface="Calibri" pitchFamily="34" charset="0"/>
                        </a:rPr>
                        <a:t> of Employers Charged</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Transgression</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Outcome of Cases</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548640">
                <a:tc>
                  <a:txBody>
                    <a:bodyPr/>
                    <a:lstStyle/>
                    <a:p>
                      <a:pPr algn="l" fontAlgn="ctr"/>
                      <a:r>
                        <a:rPr lang="en-US" sz="1400" b="0" i="0" u="none" strike="noStrike" dirty="0" smtClean="0">
                          <a:solidFill>
                            <a:srgbClr val="000000"/>
                          </a:solidFill>
                          <a:effectLst/>
                          <a:latin typeface="Calibri" pitchFamily="34" charset="0"/>
                          <a:cs typeface="Calibri" pitchFamily="34" charset="0"/>
                        </a:rPr>
                        <a:t>Ehlanzeni</a:t>
                      </a:r>
                      <a:endParaRPr lang="en-US" sz="1400" b="0" i="0" u="none" strike="noStrike" dirty="0">
                        <a:solidFill>
                          <a:srgbClr val="000000"/>
                        </a:solidFill>
                        <a:effectLst/>
                        <a:latin typeface="Calibri" pitchFamily="34" charset="0"/>
                        <a:cs typeface="Calibri" pitchFamily="34" charset="0"/>
                      </a:endParaRPr>
                    </a:p>
                  </a:txBody>
                  <a:tcPr marL="228600" marR="10318" marT="9522"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41</a:t>
                      </a:r>
                      <a:endParaRPr lang="en-US" sz="1400" b="0"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Employing illegal </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immigrants</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Sec 49</a:t>
                      </a:r>
                      <a:r>
                        <a:rPr lang="en-US" sz="1400" b="0" i="0" u="none" strike="noStrike" baseline="0" dirty="0" smtClean="0">
                          <a:solidFill>
                            <a:srgbClr val="000000"/>
                          </a:solidFill>
                          <a:effectLst/>
                          <a:latin typeface="Calibri" pitchFamily="34" charset="0"/>
                          <a:cs typeface="Calibri" pitchFamily="34" charset="0"/>
                        </a:rPr>
                        <a:t> (3)</a:t>
                      </a:r>
                      <a:endParaRPr lang="en-US" sz="1400" b="0"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5760" indent="-285750" algn="l" fontAlgn="ctr">
                        <a:buFont typeface="Arial" pitchFamily="34" charset="0"/>
                        <a:buChar char="•"/>
                      </a:pPr>
                      <a:r>
                        <a:rPr lang="en-US" sz="1400" b="0" i="0" u="none" strike="noStrike" dirty="0" smtClean="0">
                          <a:solidFill>
                            <a:schemeClr val="tx1"/>
                          </a:solidFill>
                          <a:effectLst/>
                          <a:latin typeface="Calibri" pitchFamily="34" charset="0"/>
                          <a:cs typeface="Calibri" pitchFamily="34" charset="0"/>
                        </a:rPr>
                        <a:t>29 x Admission</a:t>
                      </a:r>
                      <a:r>
                        <a:rPr lang="en-US" sz="1400" b="0" i="0" u="none" strike="noStrike" baseline="0" dirty="0" smtClean="0">
                          <a:solidFill>
                            <a:schemeClr val="tx1"/>
                          </a:solidFill>
                          <a:effectLst/>
                          <a:latin typeface="Calibri" pitchFamily="34" charset="0"/>
                          <a:cs typeface="Calibri" pitchFamily="34" charset="0"/>
                        </a:rPr>
                        <a:t> of guild paid: </a:t>
                      </a:r>
                      <a:r>
                        <a:rPr lang="en-US" sz="1400" b="0" i="0" u="none" strike="noStrike" dirty="0" smtClean="0">
                          <a:solidFill>
                            <a:schemeClr val="tx1"/>
                          </a:solidFill>
                          <a:effectLst/>
                          <a:latin typeface="Calibri" pitchFamily="34" charset="0"/>
                          <a:cs typeface="Calibri" pitchFamily="34" charset="0"/>
                        </a:rPr>
                        <a:t>R60,700</a:t>
                      </a:r>
                    </a:p>
                    <a:p>
                      <a:pPr marL="365760" indent="-285750" algn="l" fontAlgn="ctr">
                        <a:buFont typeface="Arial" pitchFamily="34" charset="0"/>
                        <a:buChar char="•"/>
                      </a:pPr>
                      <a:r>
                        <a:rPr lang="en-US" sz="1400" b="0" i="0" u="none" strike="noStrike" dirty="0" smtClean="0">
                          <a:solidFill>
                            <a:schemeClr val="tx1"/>
                          </a:solidFill>
                          <a:effectLst/>
                          <a:latin typeface="Calibri" pitchFamily="34" charset="0"/>
                          <a:cs typeface="Calibri" pitchFamily="34" charset="0"/>
                        </a:rPr>
                        <a:t>1 x case remanded</a:t>
                      </a:r>
                    </a:p>
                    <a:p>
                      <a:pPr marL="365760" indent="-285750" algn="l" fontAlgn="ctr">
                        <a:buFont typeface="Arial" pitchFamily="34" charset="0"/>
                        <a:buChar char="•"/>
                      </a:pPr>
                      <a:r>
                        <a:rPr lang="en-US" sz="1400" b="0" i="0" u="none" strike="noStrike" dirty="0" smtClean="0">
                          <a:solidFill>
                            <a:schemeClr val="tx1"/>
                          </a:solidFill>
                          <a:effectLst/>
                          <a:latin typeface="Calibri" pitchFamily="34" charset="0"/>
                          <a:cs typeface="Calibri" pitchFamily="34" charset="0"/>
                        </a:rPr>
                        <a:t>4 x withdrawn </a:t>
                      </a:r>
                    </a:p>
                    <a:p>
                      <a:pPr marL="365760" indent="-285750" algn="l" fontAlgn="ctr">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1 x released with an order to leave</a:t>
                      </a:r>
                      <a:endParaRPr lang="en-US" sz="1400" b="0" i="0" u="none" strike="noStrike" dirty="0" smtClean="0">
                        <a:solidFill>
                          <a:schemeClr val="tx1"/>
                        </a:solidFill>
                        <a:effectLst/>
                        <a:latin typeface="Calibri" pitchFamily="34" charset="0"/>
                        <a:cs typeface="Calibri" pitchFamily="34" charset="0"/>
                      </a:endParaRPr>
                    </a:p>
                    <a:p>
                      <a:pPr marL="365760" indent="-285750" algn="l" fontAlgn="ctr">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6 x Cases postponed (not finalised yet)</a:t>
                      </a:r>
                      <a:endParaRPr lang="en-US" sz="1400" b="0" i="0" u="none" strike="noStrike" dirty="0">
                        <a:solidFill>
                          <a:schemeClr val="tx1"/>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8640">
                <a:tc>
                  <a:txBody>
                    <a:bodyPr/>
                    <a:lstStyle/>
                    <a:p>
                      <a:pPr algn="l" fontAlgn="ctr"/>
                      <a:r>
                        <a:rPr lang="en-US" sz="1400" b="0" i="0" u="none" strike="noStrike" dirty="0" smtClean="0">
                          <a:solidFill>
                            <a:srgbClr val="000000"/>
                          </a:solidFill>
                          <a:effectLst/>
                          <a:latin typeface="Calibri" pitchFamily="34" charset="0"/>
                          <a:cs typeface="Calibri" pitchFamily="34" charset="0"/>
                        </a:rPr>
                        <a:t>Nkangala</a:t>
                      </a:r>
                      <a:endParaRPr lang="en-US" sz="1400" b="0" i="0" u="none" strike="noStrike" dirty="0">
                        <a:solidFill>
                          <a:srgbClr val="000000"/>
                        </a:solidFill>
                        <a:effectLst/>
                        <a:latin typeface="Calibri" pitchFamily="34" charset="0"/>
                        <a:cs typeface="Calibri" pitchFamily="34" charset="0"/>
                      </a:endParaRPr>
                    </a:p>
                  </a:txBody>
                  <a:tcPr marL="228600" marR="10318" marT="9522"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19</a:t>
                      </a:r>
                      <a:endParaRPr lang="en-US" sz="1400" b="0"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Employing illegal </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immigrants</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Sec 49</a:t>
                      </a:r>
                      <a:r>
                        <a:rPr lang="en-US" sz="1400" b="0" i="0" u="none" strike="noStrike" baseline="0" dirty="0" smtClean="0">
                          <a:solidFill>
                            <a:srgbClr val="000000"/>
                          </a:solidFill>
                          <a:effectLst/>
                          <a:latin typeface="Calibri" pitchFamily="34" charset="0"/>
                          <a:cs typeface="Calibri" pitchFamily="34" charset="0"/>
                        </a:rPr>
                        <a:t> (3)</a:t>
                      </a:r>
                    </a:p>
                    <a:p>
                      <a:pPr marL="182880" algn="l" fontAlgn="ctr">
                        <a:spcBef>
                          <a:spcPts val="0"/>
                        </a:spcBef>
                      </a:pPr>
                      <a:endParaRPr lang="en-US" sz="1400" b="0"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5760" marR="0" indent="-285750" algn="l" defTabSz="457200" rtl="0" eaLnBrk="1" fontAlgn="ctr" latinLnBrk="0" hangingPunct="1">
                        <a:lnSpc>
                          <a:spcPct val="100000"/>
                        </a:lnSpc>
                        <a:spcBef>
                          <a:spcPts val="0"/>
                        </a:spcBef>
                        <a:spcAft>
                          <a:spcPts val="0"/>
                        </a:spcAft>
                        <a:buClrTx/>
                        <a:buSzTx/>
                        <a:buFont typeface="Arial" pitchFamily="34" charset="0"/>
                        <a:buChar char="•"/>
                        <a:tabLst/>
                        <a:defRPr/>
                      </a:pPr>
                      <a:r>
                        <a:rPr lang="en-US" sz="1400" b="0" i="0" u="none" strike="noStrike" dirty="0" smtClean="0">
                          <a:solidFill>
                            <a:schemeClr val="tx1"/>
                          </a:solidFill>
                          <a:effectLst/>
                          <a:latin typeface="Calibri" pitchFamily="34" charset="0"/>
                          <a:cs typeface="Calibri" pitchFamily="34" charset="0"/>
                        </a:rPr>
                        <a:t>15 x Admission</a:t>
                      </a:r>
                      <a:r>
                        <a:rPr lang="en-US" sz="1400" b="0" i="0" u="none" strike="noStrike" baseline="0" dirty="0" smtClean="0">
                          <a:solidFill>
                            <a:schemeClr val="tx1"/>
                          </a:solidFill>
                          <a:effectLst/>
                          <a:latin typeface="Calibri" pitchFamily="34" charset="0"/>
                          <a:cs typeface="Calibri" pitchFamily="34" charset="0"/>
                        </a:rPr>
                        <a:t> of guild paid: </a:t>
                      </a:r>
                      <a:r>
                        <a:rPr lang="en-US" sz="1400" b="0" i="0" u="none" strike="noStrike" dirty="0" smtClean="0">
                          <a:solidFill>
                            <a:schemeClr val="tx1"/>
                          </a:solidFill>
                          <a:effectLst/>
                          <a:latin typeface="Calibri" pitchFamily="34" charset="0"/>
                          <a:cs typeface="Calibri" pitchFamily="34" charset="0"/>
                        </a:rPr>
                        <a:t>R37,500</a:t>
                      </a:r>
                    </a:p>
                    <a:p>
                      <a:pPr marL="365760" marR="0" indent="-285750" algn="l" defTabSz="457200" rtl="0" eaLnBrk="1" fontAlgn="ctr" latinLnBrk="0" hangingPunct="1">
                        <a:lnSpc>
                          <a:spcPct val="100000"/>
                        </a:lnSpc>
                        <a:spcBef>
                          <a:spcPts val="0"/>
                        </a:spcBef>
                        <a:spcAft>
                          <a:spcPts val="0"/>
                        </a:spcAft>
                        <a:buClrTx/>
                        <a:buSzTx/>
                        <a:buFont typeface="Arial" pitchFamily="34" charset="0"/>
                        <a:buChar char="•"/>
                        <a:tabLst/>
                        <a:defRPr/>
                      </a:pPr>
                      <a:r>
                        <a:rPr lang="en-US" sz="1400" b="0" i="0" u="none" strike="noStrike" dirty="0" smtClean="0">
                          <a:solidFill>
                            <a:schemeClr val="tx1"/>
                          </a:solidFill>
                          <a:effectLst/>
                          <a:latin typeface="Calibri" pitchFamily="34" charset="0"/>
                          <a:cs typeface="Calibri" pitchFamily="34" charset="0"/>
                        </a:rPr>
                        <a:t>3 x Imprisonment (3 months each)</a:t>
                      </a:r>
                    </a:p>
                    <a:p>
                      <a:pPr marL="365760" marR="0" indent="-285750" algn="l" defTabSz="457200" rtl="0" eaLnBrk="1" fontAlgn="ctr" latinLnBrk="0" hangingPunct="1">
                        <a:lnSpc>
                          <a:spcPct val="100000"/>
                        </a:lnSpc>
                        <a:spcBef>
                          <a:spcPts val="0"/>
                        </a:spcBef>
                        <a:spcAft>
                          <a:spcPts val="0"/>
                        </a:spcAft>
                        <a:buClrTx/>
                        <a:buSzTx/>
                        <a:buFont typeface="Arial" pitchFamily="34" charset="0"/>
                        <a:buChar char="•"/>
                        <a:tabLst/>
                        <a:defRPr/>
                      </a:pPr>
                      <a:r>
                        <a:rPr lang="en-US" sz="1400" b="0" i="0" u="none" strike="noStrike" dirty="0" smtClean="0">
                          <a:solidFill>
                            <a:schemeClr val="tx1"/>
                          </a:solidFill>
                          <a:effectLst/>
                          <a:latin typeface="Calibri" pitchFamily="34" charset="0"/>
                          <a:cs typeface="Calibri" pitchFamily="34" charset="0"/>
                        </a:rPr>
                        <a:t>1 x did not appear yet</a:t>
                      </a: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8640">
                <a:tc>
                  <a:txBody>
                    <a:bodyPr/>
                    <a:lstStyle/>
                    <a:p>
                      <a:pPr algn="l" fontAlgn="b"/>
                      <a:r>
                        <a:rPr lang="en-US" sz="1400" b="0" i="0" u="none" strike="noStrike" dirty="0" err="1" smtClean="0">
                          <a:solidFill>
                            <a:srgbClr val="000000"/>
                          </a:solidFill>
                          <a:effectLst/>
                          <a:latin typeface="Calibri" pitchFamily="34" charset="0"/>
                          <a:cs typeface="Calibri" pitchFamily="34" charset="0"/>
                        </a:rPr>
                        <a:t>Gert</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err="1" smtClean="0">
                          <a:solidFill>
                            <a:srgbClr val="000000"/>
                          </a:solidFill>
                          <a:effectLst/>
                          <a:latin typeface="Calibri" pitchFamily="34" charset="0"/>
                          <a:cs typeface="Calibri" pitchFamily="34" charset="0"/>
                        </a:rPr>
                        <a:t>Sibande</a:t>
                      </a:r>
                      <a:endParaRPr lang="en-US" sz="1400" b="0" i="0" u="none" strike="noStrike" dirty="0">
                        <a:solidFill>
                          <a:srgbClr val="000000"/>
                        </a:solidFill>
                        <a:effectLst/>
                        <a:latin typeface="Calibri" pitchFamily="34" charset="0"/>
                        <a:cs typeface="Calibri" pitchFamily="34" charset="0"/>
                      </a:endParaRPr>
                    </a:p>
                  </a:txBody>
                  <a:tcPr marL="228600" marR="10318" marT="9522"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pitchFamily="34" charset="0"/>
                          <a:cs typeface="Calibri" pitchFamily="34" charset="0"/>
                        </a:rPr>
                        <a:t>24</a:t>
                      </a:r>
                      <a:endParaRPr lang="en-US" sz="1400" b="0"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Employing illegal </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immigrants</a:t>
                      </a:r>
                    </a:p>
                    <a:p>
                      <a:pPr marL="182880" algn="l" fontAlgn="ctr">
                        <a:spcBef>
                          <a:spcPts val="0"/>
                        </a:spcBef>
                      </a:pPr>
                      <a:r>
                        <a:rPr lang="en-US" sz="1400" b="0" i="0" u="none" strike="noStrike" dirty="0" smtClean="0">
                          <a:solidFill>
                            <a:srgbClr val="000000"/>
                          </a:solidFill>
                          <a:effectLst/>
                          <a:latin typeface="Calibri" pitchFamily="34" charset="0"/>
                          <a:cs typeface="Calibri" pitchFamily="34" charset="0"/>
                        </a:rPr>
                        <a:t>Sec 49</a:t>
                      </a:r>
                      <a:r>
                        <a:rPr lang="en-US" sz="1400" b="0" i="0" u="none" strike="noStrike" baseline="0" dirty="0" smtClean="0">
                          <a:solidFill>
                            <a:srgbClr val="000000"/>
                          </a:solidFill>
                          <a:effectLst/>
                          <a:latin typeface="Calibri" pitchFamily="34" charset="0"/>
                          <a:cs typeface="Calibri" pitchFamily="34" charset="0"/>
                        </a:rPr>
                        <a:t> (3)</a:t>
                      </a:r>
                    </a:p>
                    <a:p>
                      <a:pPr marL="182880" algn="l" fontAlgn="ctr">
                        <a:spcBef>
                          <a:spcPts val="0"/>
                        </a:spcBef>
                      </a:pPr>
                      <a:endParaRPr lang="en-US" sz="1400" b="0" i="0" u="none" strike="noStrike" baseline="0" dirty="0" smtClean="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365760" indent="-285750" algn="l" fontAlgn="ctr">
                        <a:buFont typeface="Arial" pitchFamily="34" charset="0"/>
                        <a:buChar char="•"/>
                      </a:pPr>
                      <a:r>
                        <a:rPr lang="en-US" sz="1400" b="0" i="0" u="none" strike="noStrike" dirty="0" smtClean="0">
                          <a:solidFill>
                            <a:schemeClr val="tx1"/>
                          </a:solidFill>
                          <a:effectLst/>
                          <a:latin typeface="Calibri" pitchFamily="34" charset="0"/>
                          <a:cs typeface="Calibri" pitchFamily="34" charset="0"/>
                        </a:rPr>
                        <a:t>16 x Admission of guild paid: R26,500</a:t>
                      </a:r>
                    </a:p>
                    <a:p>
                      <a:pPr marL="365760" indent="-285750" algn="l" fontAlgn="ctr">
                        <a:buFont typeface="Arial" pitchFamily="34" charset="0"/>
                        <a:buChar char="•"/>
                      </a:pPr>
                      <a:r>
                        <a:rPr lang="en-US" sz="1400" b="0" i="0" u="none" strike="noStrike" dirty="0" smtClean="0">
                          <a:solidFill>
                            <a:schemeClr val="tx1"/>
                          </a:solidFill>
                          <a:effectLst/>
                          <a:latin typeface="Calibri" pitchFamily="34" charset="0"/>
                          <a:cs typeface="Calibri" pitchFamily="34" charset="0"/>
                        </a:rPr>
                        <a:t>8 x Cases withdrawn</a:t>
                      </a: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48640">
                <a:tc>
                  <a:txBody>
                    <a:bodyPr/>
                    <a:lstStyle/>
                    <a:p>
                      <a:pPr algn="l" fontAlgn="b"/>
                      <a:r>
                        <a:rPr lang="en-US" sz="1400" b="1" i="0" u="none" strike="noStrike" dirty="0" smtClean="0">
                          <a:solidFill>
                            <a:srgbClr val="000000"/>
                          </a:solidFill>
                          <a:effectLst/>
                          <a:latin typeface="Calibri" pitchFamily="34" charset="0"/>
                          <a:cs typeface="Calibri" pitchFamily="34" charset="0"/>
                        </a:rPr>
                        <a:t>TOTAL</a:t>
                      </a:r>
                      <a:endParaRPr lang="en-US" sz="1400" b="1" i="0" u="none" strike="noStrike" dirty="0">
                        <a:solidFill>
                          <a:srgbClr val="000000"/>
                        </a:solidFill>
                        <a:effectLst/>
                        <a:latin typeface="Calibri" pitchFamily="34" charset="0"/>
                        <a:cs typeface="Calibri" pitchFamily="34" charset="0"/>
                      </a:endParaRPr>
                    </a:p>
                  </a:txBody>
                  <a:tcPr marL="228600" marR="10318" marT="9522"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dirty="0" smtClean="0">
                          <a:solidFill>
                            <a:srgbClr val="000000"/>
                          </a:solidFill>
                          <a:effectLst/>
                          <a:latin typeface="Calibri" pitchFamily="34" charset="0"/>
                          <a:cs typeface="Calibri" pitchFamily="34" charset="0"/>
                        </a:rPr>
                        <a:t>84</a:t>
                      </a: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endParaRPr lang="en-US" sz="1400" b="1" i="0" u="none" strike="noStrike" dirty="0">
                        <a:solidFill>
                          <a:srgbClr val="000000"/>
                        </a:solidFill>
                        <a:effectLst/>
                        <a:latin typeface="Calibri" pitchFamily="34" charset="0"/>
                        <a:cs typeface="Calibri" pitchFamily="34" charset="0"/>
                      </a:endParaRPr>
                    </a:p>
                  </a:txBody>
                  <a:tcPr marL="10318" marR="10318"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a:xfrm>
            <a:off x="2930071" y="6356401"/>
            <a:ext cx="2311400" cy="365125"/>
          </a:xfrm>
        </p:spPr>
        <p:txBody>
          <a:bodyPr/>
          <a:lstStyle/>
          <a:p>
            <a:fld id="{2538E8B7-8BD9-9F48-9FB6-4E0DFEDB8449}" type="slidenum">
              <a:rPr lang="en-US" smtClean="0"/>
              <a:pPr/>
              <a:t>54</a:t>
            </a:fld>
            <a:endParaRPr lang="en-US" dirty="0"/>
          </a:p>
        </p:txBody>
      </p:sp>
    </p:spTree>
    <p:extLst>
      <p:ext uri="{BB962C8B-B14F-4D97-AF65-F5344CB8AC3E}">
        <p14:creationId xmlns:p14="http://schemas.microsoft.com/office/powerpoint/2010/main" xmlns="" val="2547689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33149"/>
            <a:ext cx="8915400" cy="228600"/>
          </a:xfrm>
        </p:spPr>
        <p:txBody>
          <a:bodyPr>
            <a:noAutofit/>
          </a:bodyPr>
          <a:lstStyle/>
          <a:p>
            <a:pPr>
              <a:lnSpc>
                <a:spcPct val="90000"/>
              </a:lnSpc>
            </a:pPr>
            <a:r>
              <a:rPr lang="en-US" altLang="en-US" sz="2000" b="1" dirty="0" smtClean="0">
                <a:latin typeface="Calibri" pitchFamily="34" charset="0"/>
                <a:cs typeface="Calibri" pitchFamily="34" charset="0"/>
              </a:rPr>
              <a:t>CASES WITHDRAWN BY COURT </a:t>
            </a:r>
            <a:endParaRPr lang="en-GB" altLang="en-US" sz="2000" b="1" dirty="0">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73908610"/>
              </p:ext>
            </p:extLst>
          </p:nvPr>
        </p:nvGraphicFramePr>
        <p:xfrm>
          <a:off x="338969" y="660559"/>
          <a:ext cx="9257631" cy="5257004"/>
        </p:xfrm>
        <a:graphic>
          <a:graphicData uri="http://schemas.openxmlformats.org/drawingml/2006/table">
            <a:tbl>
              <a:tblPr firstRow="1" firstCol="1" bandRow="1"/>
              <a:tblGrid>
                <a:gridCol w="1157117">
                  <a:extLst>
                    <a:ext uri="{9D8B030D-6E8A-4147-A177-3AD203B41FA5}">
                      <a16:colId xmlns:a16="http://schemas.microsoft.com/office/drawing/2014/main" xmlns="" val="20000"/>
                    </a:ext>
                  </a:extLst>
                </a:gridCol>
                <a:gridCol w="1119116">
                  <a:extLst>
                    <a:ext uri="{9D8B030D-6E8A-4147-A177-3AD203B41FA5}">
                      <a16:colId xmlns:a16="http://schemas.microsoft.com/office/drawing/2014/main" xmlns="" val="20001"/>
                    </a:ext>
                  </a:extLst>
                </a:gridCol>
                <a:gridCol w="1337481">
                  <a:extLst>
                    <a:ext uri="{9D8B030D-6E8A-4147-A177-3AD203B41FA5}">
                      <a16:colId xmlns:a16="http://schemas.microsoft.com/office/drawing/2014/main" xmlns="" val="20002"/>
                    </a:ext>
                  </a:extLst>
                </a:gridCol>
                <a:gridCol w="3528586">
                  <a:extLst>
                    <a:ext uri="{9D8B030D-6E8A-4147-A177-3AD203B41FA5}">
                      <a16:colId xmlns:a16="http://schemas.microsoft.com/office/drawing/2014/main" xmlns="" val="20003"/>
                    </a:ext>
                  </a:extLst>
                </a:gridCol>
                <a:gridCol w="2115331">
                  <a:extLst>
                    <a:ext uri="{9D8B030D-6E8A-4147-A177-3AD203B41FA5}">
                      <a16:colId xmlns:a16="http://schemas.microsoft.com/office/drawing/2014/main" xmlns="" val="20004"/>
                    </a:ext>
                  </a:extLst>
                </a:gridCol>
              </a:tblGrid>
              <a:tr h="527932">
                <a:tc gridSpan="5">
                  <a:txBody>
                    <a:bodyPr/>
                    <a:lstStyle/>
                    <a:p>
                      <a:pPr algn="ctr" fontAlgn="b"/>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10318" marR="10318"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Arial" pitchFamily="34" charset="0"/>
                        <a:cs typeface="Arial" pitchFamily="34"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831436">
                <a:tc>
                  <a:txBody>
                    <a:bodyPr/>
                    <a:lstStyle/>
                    <a:p>
                      <a:pPr algn="ctr" fontAlgn="b"/>
                      <a:r>
                        <a:rPr lang="en-US" sz="1400" b="1" i="0" u="none" strike="noStrike" dirty="0" smtClean="0">
                          <a:solidFill>
                            <a:srgbClr val="000000"/>
                          </a:solidFill>
                          <a:effectLst/>
                          <a:latin typeface="Calibri" pitchFamily="34" charset="0"/>
                          <a:cs typeface="Calibri" pitchFamily="34" charset="0"/>
                        </a:rPr>
                        <a:t>Office</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Number of Cases withdrawn</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Country of Origin</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Reasons for withdrawal</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itchFamily="34" charset="0"/>
                          <a:cs typeface="Calibri" pitchFamily="34" charset="0"/>
                        </a:rPr>
                        <a:t>After withdrawal what was the role of </a:t>
                      </a:r>
                      <a:r>
                        <a:rPr lang="en-US" sz="1400" b="1" i="0" u="none" strike="noStrike" dirty="0" err="1" smtClean="0">
                          <a:solidFill>
                            <a:srgbClr val="000000"/>
                          </a:solidFill>
                          <a:effectLst/>
                          <a:latin typeface="Calibri" pitchFamily="34" charset="0"/>
                          <a:cs typeface="Calibri" pitchFamily="34" charset="0"/>
                        </a:rPr>
                        <a:t>DHA</a:t>
                      </a:r>
                      <a:endParaRPr lang="en-US" sz="1400" b="1" i="0" u="none" strike="noStrike" dirty="0" smtClean="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75933">
                <a:tc>
                  <a:txBody>
                    <a:bodyPr/>
                    <a:lstStyle/>
                    <a:p>
                      <a:pPr algn="ctr" fontAlgn="b"/>
                      <a:r>
                        <a:rPr lang="en-US" sz="1400" b="0" i="0" u="none" strike="noStrike" dirty="0" err="1" smtClean="0">
                          <a:solidFill>
                            <a:schemeClr val="tx1"/>
                          </a:solidFill>
                          <a:effectLst/>
                          <a:latin typeface="Calibri" pitchFamily="34" charset="0"/>
                          <a:cs typeface="Calibri" pitchFamily="34" charset="0"/>
                        </a:rPr>
                        <a:t>Bethal</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7</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Pakistan</a:t>
                      </a:r>
                    </a:p>
                    <a:p>
                      <a:pPr marL="91440" algn="l" fontAlgn="b"/>
                      <a:r>
                        <a:rPr lang="en-US" sz="1400" b="0" i="0" u="none" strike="noStrike" baseline="0" dirty="0" smtClean="0">
                          <a:solidFill>
                            <a:schemeClr val="tx1"/>
                          </a:solidFill>
                          <a:effectLst/>
                          <a:latin typeface="Calibri" pitchFamily="34" charset="0"/>
                          <a:cs typeface="Calibri" pitchFamily="34" charset="0"/>
                        </a:rPr>
                        <a:t>3 x China</a:t>
                      </a:r>
                    </a:p>
                    <a:p>
                      <a:pPr marL="91440" algn="l" fontAlgn="b"/>
                      <a:r>
                        <a:rPr lang="en-US" sz="1400" b="0" i="0" u="none" strike="noStrike" baseline="0" dirty="0" smtClean="0">
                          <a:solidFill>
                            <a:schemeClr val="tx1"/>
                          </a:solidFill>
                          <a:effectLst/>
                          <a:latin typeface="Calibri" pitchFamily="34" charset="0"/>
                          <a:cs typeface="Calibri" pitchFamily="34" charset="0"/>
                        </a:rPr>
                        <a:t>2 x South African</a:t>
                      </a:r>
                    </a:p>
                    <a:p>
                      <a:pPr marL="91440" algn="l" fontAlgn="b"/>
                      <a:r>
                        <a:rPr lang="en-US" sz="1400" b="0" i="0" u="none" strike="noStrike" baseline="0" dirty="0" smtClean="0">
                          <a:solidFill>
                            <a:schemeClr val="tx1"/>
                          </a:solidFill>
                          <a:effectLst/>
                          <a:latin typeface="Calibri" pitchFamily="34" charset="0"/>
                          <a:cs typeface="Calibri" pitchFamily="34" charset="0"/>
                        </a:rPr>
                        <a:t>1 x DRC</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smtClean="0">
                          <a:solidFill>
                            <a:schemeClr val="tx1"/>
                          </a:solidFill>
                          <a:effectLst/>
                          <a:latin typeface="Calibri" pitchFamily="34" charset="0"/>
                          <a:cs typeface="Calibri" pitchFamily="34" charset="0"/>
                        </a:rPr>
                        <a:t>4 x No interpreters</a:t>
                      </a:r>
                      <a:r>
                        <a:rPr lang="en-US" sz="1400" b="0" i="0" u="none" strike="noStrike" baseline="0" dirty="0" smtClean="0">
                          <a:solidFill>
                            <a:schemeClr val="tx1"/>
                          </a:solidFill>
                          <a:effectLst/>
                          <a:latin typeface="Calibri" pitchFamily="34" charset="0"/>
                          <a:cs typeface="Calibri" pitchFamily="34" charset="0"/>
                        </a:rPr>
                        <a:t> (Pakistan and 2  China)</a:t>
                      </a:r>
                    </a:p>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2 x Produced Asylum Permits</a:t>
                      </a:r>
                    </a:p>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1 x Informed the court that he is not the owner of the shop, only an employee</a:t>
                      </a:r>
                    </a:p>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1 x Claims that person is not working for him they are only </a:t>
                      </a:r>
                      <a:r>
                        <a:rPr lang="en-US" sz="1400" b="0" i="0" u="none" strike="noStrike" baseline="0" dirty="0" err="1" smtClean="0">
                          <a:solidFill>
                            <a:schemeClr val="tx1"/>
                          </a:solidFill>
                          <a:effectLst/>
                          <a:latin typeface="Calibri" pitchFamily="34" charset="0"/>
                          <a:cs typeface="Calibri" pitchFamily="34" charset="0"/>
                        </a:rPr>
                        <a:t>utilising</a:t>
                      </a:r>
                      <a:r>
                        <a:rPr lang="en-US" sz="1400" b="0" i="0" u="none" strike="noStrike" baseline="0" dirty="0" smtClean="0">
                          <a:solidFill>
                            <a:schemeClr val="tx1"/>
                          </a:solidFill>
                          <a:effectLst/>
                          <a:latin typeface="Calibri" pitchFamily="34" charset="0"/>
                          <a:cs typeface="Calibri" pitchFamily="34" charset="0"/>
                        </a:rPr>
                        <a:t> the workshop</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Businesses are still monitored.</a:t>
                      </a:r>
                    </a:p>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Manager stays in contact with the court. As soon as interpreters are available the cases get re-instated</a:t>
                      </a: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5933">
                <a:tc>
                  <a:txBody>
                    <a:bodyPr/>
                    <a:lstStyle/>
                    <a:p>
                      <a:pPr algn="ctr" fontAlgn="b"/>
                      <a:r>
                        <a:rPr lang="en-US" sz="1400" b="0" i="0" u="none" strike="noStrike" dirty="0" smtClean="0">
                          <a:solidFill>
                            <a:schemeClr val="tx1"/>
                          </a:solidFill>
                          <a:effectLst/>
                          <a:latin typeface="Calibri" pitchFamily="34" charset="0"/>
                          <a:cs typeface="Calibri" pitchFamily="34" charset="0"/>
                        </a:rPr>
                        <a:t>Piet Retief</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South African</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smtClean="0">
                          <a:solidFill>
                            <a:schemeClr val="tx1"/>
                          </a:solidFill>
                          <a:effectLst/>
                          <a:latin typeface="Calibri" pitchFamily="34" charset="0"/>
                          <a:cs typeface="Calibri" pitchFamily="34" charset="0"/>
                        </a:rPr>
                        <a:t>Docket</a:t>
                      </a:r>
                      <a:r>
                        <a:rPr lang="en-US" sz="1400" b="0" i="0" u="none" strike="noStrike" baseline="0" dirty="0" smtClean="0">
                          <a:solidFill>
                            <a:schemeClr val="tx1"/>
                          </a:solidFill>
                          <a:effectLst/>
                          <a:latin typeface="Calibri" pitchFamily="34" charset="0"/>
                          <a:cs typeface="Calibri" pitchFamily="34" charset="0"/>
                        </a:rPr>
                        <a:t> was misplaced by the court before case number could be obtained</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Businesses are still monitored.</a:t>
                      </a: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5933">
                <a:tc>
                  <a:txBody>
                    <a:bodyPr/>
                    <a:lstStyle/>
                    <a:p>
                      <a:pPr algn="ctr" fontAlgn="b"/>
                      <a:r>
                        <a:rPr lang="en-US" sz="1400" b="0" i="0" u="none" strike="noStrike" dirty="0" err="1" smtClean="0">
                          <a:solidFill>
                            <a:schemeClr val="tx1"/>
                          </a:solidFill>
                          <a:effectLst/>
                          <a:latin typeface="Calibri" pitchFamily="34" charset="0"/>
                          <a:cs typeface="Calibri" pitchFamily="34" charset="0"/>
                        </a:rPr>
                        <a:t>Komatipoort</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PR holder</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smtClean="0">
                          <a:solidFill>
                            <a:schemeClr val="tx1"/>
                          </a:solidFill>
                          <a:effectLst/>
                          <a:latin typeface="Calibri" pitchFamily="34" charset="0"/>
                          <a:cs typeface="Calibri" pitchFamily="34" charset="0"/>
                        </a:rPr>
                        <a:t>Case not enrolled as prosecutor said the person working for the accused did have a valid passport and TRP and the</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r>
                        <a:rPr lang="en-US" sz="1400" b="0" i="0" u="none" strike="noStrike" dirty="0" smtClean="0">
                          <a:solidFill>
                            <a:schemeClr val="tx1"/>
                          </a:solidFill>
                          <a:effectLst/>
                          <a:latin typeface="Calibri" pitchFamily="34" charset="0"/>
                          <a:cs typeface="Calibri" pitchFamily="34" charset="0"/>
                        </a:rPr>
                        <a:t>Suspect was warned to apply for a work permit as it was the first offence.</a:t>
                      </a:r>
                    </a:p>
                    <a:p>
                      <a:pPr marL="171450" indent="-171450" algn="l" fontAlgn="b">
                        <a:buFont typeface="Arial" pitchFamily="34" charset="0"/>
                        <a:buChar char="•"/>
                      </a:pPr>
                      <a:endParaRPr lang="en-US" sz="1400" b="0" i="0" u="none" strike="noStrike" baseline="0" dirty="0" smtClean="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5933">
                <a:tc>
                  <a:txBody>
                    <a:bodyPr/>
                    <a:lstStyle/>
                    <a:p>
                      <a:pPr algn="ctr" fontAlgn="b"/>
                      <a:r>
                        <a:rPr lang="en-US" sz="1400" b="0" i="0" u="none" strike="noStrike" dirty="0" err="1" smtClean="0">
                          <a:solidFill>
                            <a:schemeClr val="tx1"/>
                          </a:solidFill>
                          <a:effectLst/>
                          <a:latin typeface="Calibri" pitchFamily="34" charset="0"/>
                          <a:cs typeface="Calibri" pitchFamily="34" charset="0"/>
                        </a:rPr>
                        <a:t>Mhala</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Pakistan</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a:solidFill>
                            <a:srgbClr val="000000"/>
                          </a:solidFill>
                          <a:effectLst/>
                          <a:latin typeface="Calibri" pitchFamily="34" charset="0"/>
                          <a:cs typeface="Calibri" pitchFamily="34" charset="0"/>
                        </a:rPr>
                        <a:t>Case struck from the Roll : No prospects of </a:t>
                      </a:r>
                      <a:r>
                        <a:rPr lang="en-US" sz="1400" b="0" i="0" u="none" strike="noStrike" dirty="0" smtClean="0">
                          <a:solidFill>
                            <a:srgbClr val="000000"/>
                          </a:solidFill>
                          <a:effectLst/>
                          <a:latin typeface="Calibri" pitchFamily="34" charset="0"/>
                          <a:cs typeface="Calibri" pitchFamily="34" charset="0"/>
                        </a:rPr>
                        <a:t>persecution</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Businesses are still monitored.</a:t>
                      </a: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5933">
                <a:tc>
                  <a:txBody>
                    <a:bodyPr/>
                    <a:lstStyle/>
                    <a:p>
                      <a:pPr algn="ctr" fontAlgn="b"/>
                      <a:r>
                        <a:rPr lang="en-US" sz="1400" b="0" i="0" u="none" strike="noStrike" dirty="0" smtClean="0">
                          <a:solidFill>
                            <a:schemeClr val="tx1"/>
                          </a:solidFill>
                          <a:effectLst/>
                          <a:latin typeface="Calibri" pitchFamily="34" charset="0"/>
                          <a:cs typeface="Calibri" pitchFamily="34" charset="0"/>
                        </a:rPr>
                        <a:t>Nkomazi</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PR Holder</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a:solidFill>
                            <a:srgbClr val="000000"/>
                          </a:solidFill>
                          <a:effectLst/>
                          <a:latin typeface="Calibri" pitchFamily="34" charset="0"/>
                          <a:cs typeface="Calibri" pitchFamily="34" charset="0"/>
                        </a:rPr>
                        <a:t>Case struck from the Roll : No prospects of </a:t>
                      </a:r>
                      <a:r>
                        <a:rPr lang="en-US" sz="1400" b="0" i="0" u="none" strike="noStrike" dirty="0" smtClean="0">
                          <a:solidFill>
                            <a:srgbClr val="000000"/>
                          </a:solidFill>
                          <a:effectLst/>
                          <a:latin typeface="Calibri" pitchFamily="34" charset="0"/>
                          <a:cs typeface="Calibri" pitchFamily="34" charset="0"/>
                        </a:rPr>
                        <a:t>persecution</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Businesses are still monitored.</a:t>
                      </a: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5933">
                <a:tc>
                  <a:txBody>
                    <a:bodyPr/>
                    <a:lstStyle/>
                    <a:p>
                      <a:pPr algn="ctr" fontAlgn="b"/>
                      <a:r>
                        <a:rPr lang="en-US" sz="1400" b="0" i="0" u="none" strike="noStrike" dirty="0" err="1" smtClean="0">
                          <a:solidFill>
                            <a:schemeClr val="tx1"/>
                          </a:solidFill>
                          <a:effectLst/>
                          <a:latin typeface="Calibri" pitchFamily="34" charset="0"/>
                          <a:cs typeface="Calibri" pitchFamily="34" charset="0"/>
                        </a:rPr>
                        <a:t>Mashishing</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400" b="0" i="0" u="none" strike="noStrike" baseline="0" dirty="0" smtClean="0">
                          <a:solidFill>
                            <a:schemeClr val="tx1"/>
                          </a:solidFill>
                          <a:effectLst/>
                          <a:latin typeface="Calibri" pitchFamily="34" charset="0"/>
                          <a:cs typeface="Calibri" pitchFamily="34" charset="0"/>
                        </a:rPr>
                        <a:t>1 x South African</a:t>
                      </a: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dirty="0">
                          <a:solidFill>
                            <a:srgbClr val="000000"/>
                          </a:solidFill>
                          <a:effectLst/>
                          <a:latin typeface="Calibri" pitchFamily="34" charset="0"/>
                          <a:cs typeface="Calibri" pitchFamily="34" charset="0"/>
                        </a:rPr>
                        <a:t>Case struck from the Roll : No prospects of </a:t>
                      </a:r>
                      <a:r>
                        <a:rPr lang="en-US" sz="1400" b="0" i="0" u="none" strike="noStrike" dirty="0" smtClean="0">
                          <a:solidFill>
                            <a:srgbClr val="000000"/>
                          </a:solidFill>
                          <a:effectLst/>
                          <a:latin typeface="Calibri" pitchFamily="34" charset="0"/>
                          <a:cs typeface="Calibri" pitchFamily="34" charset="0"/>
                        </a:rPr>
                        <a:t>persecution</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itchFamily="34" charset="0"/>
                        <a:buChar char="•"/>
                      </a:pPr>
                      <a:r>
                        <a:rPr lang="en-US" sz="1400" b="0" i="0" u="none" strike="noStrike" baseline="0" dirty="0" smtClean="0">
                          <a:solidFill>
                            <a:schemeClr val="tx1"/>
                          </a:solidFill>
                          <a:effectLst/>
                          <a:latin typeface="Calibri" pitchFamily="34" charset="0"/>
                          <a:cs typeface="Calibri" pitchFamily="34" charset="0"/>
                        </a:rPr>
                        <a:t>Businesses are still monitored.</a:t>
                      </a:r>
                    </a:p>
                  </a:txBody>
                  <a:tcPr marL="10318" marR="10318" marT="952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2"/>
          </p:nvPr>
        </p:nvSpPr>
        <p:spPr>
          <a:xfrm>
            <a:off x="2908300" y="6356401"/>
            <a:ext cx="2311400" cy="365125"/>
          </a:xfrm>
        </p:spPr>
        <p:txBody>
          <a:bodyPr/>
          <a:lstStyle/>
          <a:p>
            <a:fld id="{2538E8B7-8BD9-9F48-9FB6-4E0DFEDB8449}" type="slidenum">
              <a:rPr lang="en-US" smtClean="0"/>
              <a:pPr/>
              <a:t>55</a:t>
            </a:fld>
            <a:endParaRPr lang="en-US" dirty="0"/>
          </a:p>
        </p:txBody>
      </p:sp>
    </p:spTree>
    <p:extLst>
      <p:ext uri="{BB962C8B-B14F-4D97-AF65-F5344CB8AC3E}">
        <p14:creationId xmlns:p14="http://schemas.microsoft.com/office/powerpoint/2010/main" xmlns="" val="2913666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87740"/>
            <a:ext cx="8915400" cy="228600"/>
          </a:xfrm>
        </p:spPr>
        <p:txBody>
          <a:bodyPr>
            <a:noAutofit/>
          </a:bodyPr>
          <a:lstStyle/>
          <a:p>
            <a:pPr>
              <a:lnSpc>
                <a:spcPct val="90000"/>
              </a:lnSpc>
            </a:pPr>
            <a:r>
              <a:rPr lang="en-US" altLang="en-US" sz="2000" b="1" dirty="0" smtClean="0">
                <a:latin typeface="Calibri" pitchFamily="34" charset="0"/>
                <a:cs typeface="Calibri" pitchFamily="34" charset="0"/>
              </a:rPr>
              <a:t>DEPORTATIONS</a:t>
            </a:r>
            <a:r>
              <a:rPr lang="en-US" altLang="en-US" sz="3200" b="1" dirty="0" smtClean="0">
                <a:latin typeface="Calibri" pitchFamily="34" charset="0"/>
                <a:cs typeface="Calibri" pitchFamily="34" charset="0"/>
              </a:rPr>
              <a:t> </a:t>
            </a:r>
            <a:r>
              <a:rPr lang="en-US" altLang="en-US" sz="2000" b="1" dirty="0" smtClean="0">
                <a:latin typeface="Calibri" pitchFamily="34" charset="0"/>
                <a:cs typeface="Calibri" pitchFamily="34" charset="0"/>
              </a:rPr>
              <a:t>AND TRANSFERS</a:t>
            </a:r>
            <a:endParaRPr lang="en-GB" altLang="en-US" sz="3200" b="1"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35989187"/>
              </p:ext>
            </p:extLst>
          </p:nvPr>
        </p:nvGraphicFramePr>
        <p:xfrm>
          <a:off x="495300" y="959027"/>
          <a:ext cx="8580461" cy="2487167"/>
        </p:xfrm>
        <a:graphic>
          <a:graphicData uri="http://schemas.openxmlformats.org/drawingml/2006/table">
            <a:tbl>
              <a:tblPr firstRow="1" firstCol="1" bandRow="1"/>
              <a:tblGrid>
                <a:gridCol w="4361854">
                  <a:extLst>
                    <a:ext uri="{9D8B030D-6E8A-4147-A177-3AD203B41FA5}">
                      <a16:colId xmlns:a16="http://schemas.microsoft.com/office/drawing/2014/main" xmlns="" val="20000"/>
                    </a:ext>
                  </a:extLst>
                </a:gridCol>
                <a:gridCol w="4218607">
                  <a:extLst>
                    <a:ext uri="{9D8B030D-6E8A-4147-A177-3AD203B41FA5}">
                      <a16:colId xmlns:a16="http://schemas.microsoft.com/office/drawing/2014/main" xmlns="" val="20001"/>
                    </a:ext>
                  </a:extLst>
                </a:gridCol>
              </a:tblGrid>
              <a:tr h="527932">
                <a:tc gridSpan="2">
                  <a:txBody>
                    <a:bodyPr/>
                    <a:lstStyle/>
                    <a:p>
                      <a:pPr algn="ctr" fontAlgn="b"/>
                      <a:r>
                        <a:rPr lang="en-US" sz="1400" b="1" i="0" u="none" strike="noStrike" dirty="0" smtClean="0">
                          <a:solidFill>
                            <a:srgbClr val="000000"/>
                          </a:solidFill>
                          <a:effectLst/>
                          <a:latin typeface="Calibri" pitchFamily="34" charset="0"/>
                          <a:cs typeface="Calibri" pitchFamily="34" charset="0"/>
                        </a:rPr>
                        <a:t>2018/19</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10318" marR="10318"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831436">
                <a:tc>
                  <a:txBody>
                    <a:bodyPr/>
                    <a:lstStyle/>
                    <a:p>
                      <a:pPr algn="ctr" fontAlgn="b"/>
                      <a:r>
                        <a:rPr lang="en-US" sz="1400" b="1" i="0" u="none" strike="noStrike" dirty="0" smtClean="0">
                          <a:solidFill>
                            <a:srgbClr val="000000"/>
                          </a:solidFill>
                          <a:effectLst/>
                          <a:latin typeface="Calibri" pitchFamily="34" charset="0"/>
                          <a:cs typeface="Calibri" pitchFamily="34" charset="0"/>
                        </a:rPr>
                        <a:t>Function</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Number</a:t>
                      </a:r>
                      <a:endParaRPr lang="en-US" sz="1400" b="1" i="0" u="none" strike="noStrike" dirty="0">
                        <a:solidFill>
                          <a:srgbClr val="000000"/>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75933">
                <a:tc>
                  <a:txBody>
                    <a:bodyPr/>
                    <a:lstStyle/>
                    <a:p>
                      <a:pPr lvl="1" algn="l" fontAlgn="b"/>
                      <a:r>
                        <a:rPr lang="en-US" sz="1400" b="0" i="0" u="none" strike="noStrike" dirty="0" smtClean="0">
                          <a:solidFill>
                            <a:schemeClr val="tx1"/>
                          </a:solidFill>
                          <a:effectLst/>
                          <a:latin typeface="Calibri" pitchFamily="34" charset="0"/>
                          <a:cs typeface="Calibri" pitchFamily="34" charset="0"/>
                        </a:rPr>
                        <a:t>Direct</a:t>
                      </a:r>
                      <a:r>
                        <a:rPr lang="en-US" sz="1400" b="0" i="0" u="none" strike="noStrike" baseline="0" dirty="0" smtClean="0">
                          <a:solidFill>
                            <a:schemeClr val="tx1"/>
                          </a:solidFill>
                          <a:effectLst/>
                          <a:latin typeface="Calibri" pitchFamily="34" charset="0"/>
                          <a:cs typeface="Calibri" pitchFamily="34" charset="0"/>
                        </a:rPr>
                        <a:t> Deportations</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1,768</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5933">
                <a:tc>
                  <a:txBody>
                    <a:bodyPr/>
                    <a:lstStyle/>
                    <a:p>
                      <a:pPr lvl="1" algn="l" fontAlgn="b"/>
                      <a:r>
                        <a:rPr lang="en-US" sz="1400" b="0" i="0" u="none" strike="noStrike" dirty="0" smtClean="0">
                          <a:solidFill>
                            <a:schemeClr val="tx1"/>
                          </a:solidFill>
                          <a:effectLst/>
                          <a:latin typeface="Calibri" pitchFamily="34" charset="0"/>
                          <a:cs typeface="Calibri" pitchFamily="34" charset="0"/>
                        </a:rPr>
                        <a:t>Transfers to </a:t>
                      </a:r>
                      <a:r>
                        <a:rPr lang="en-US" sz="1400" b="0" i="0" u="none" strike="noStrike" dirty="0" err="1" smtClean="0">
                          <a:solidFill>
                            <a:schemeClr val="tx1"/>
                          </a:solidFill>
                          <a:effectLst/>
                          <a:latin typeface="Calibri" pitchFamily="34" charset="0"/>
                          <a:cs typeface="Calibri" pitchFamily="34" charset="0"/>
                        </a:rPr>
                        <a:t>Lindela</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258</a:t>
                      </a:r>
                      <a:endParaRPr lang="en-US" sz="1400" b="0"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5933">
                <a:tc>
                  <a:txBody>
                    <a:bodyPr/>
                    <a:lstStyle/>
                    <a:p>
                      <a:pPr lvl="1" algn="l" fontAlgn="b"/>
                      <a:r>
                        <a:rPr lang="en-US" sz="1400" b="1" i="0" u="none" strike="noStrike" dirty="0" smtClean="0">
                          <a:solidFill>
                            <a:schemeClr val="tx1"/>
                          </a:solidFill>
                          <a:effectLst/>
                          <a:latin typeface="Calibri" pitchFamily="34" charset="0"/>
                          <a:cs typeface="Calibri" pitchFamily="34" charset="0"/>
                        </a:rPr>
                        <a:t>TOTAL</a:t>
                      </a:r>
                      <a:endParaRPr lang="en-US" sz="1400" b="1"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2,026</a:t>
                      </a:r>
                      <a:endParaRPr lang="en-US" sz="1400" b="1" i="0" u="none" strike="noStrike" dirty="0">
                        <a:solidFill>
                          <a:schemeClr val="tx1"/>
                        </a:solidFill>
                        <a:effectLst/>
                        <a:latin typeface="Calibri" pitchFamily="34" charset="0"/>
                        <a:cs typeface="Calibri" pitchFamily="34" charset="0"/>
                      </a:endParaRPr>
                    </a:p>
                  </a:txBody>
                  <a:tcPr marL="10318" marR="10318"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a:xfrm>
            <a:off x="2842986" y="6356401"/>
            <a:ext cx="2311400" cy="365125"/>
          </a:xfrm>
        </p:spPr>
        <p:txBody>
          <a:bodyPr/>
          <a:lstStyle/>
          <a:p>
            <a:fld id="{2538E8B7-8BD9-9F48-9FB6-4E0DFEDB8449}" type="slidenum">
              <a:rPr lang="en-US" smtClean="0"/>
              <a:pPr/>
              <a:t>56</a:t>
            </a:fld>
            <a:endParaRPr lang="en-US" dirty="0"/>
          </a:p>
        </p:txBody>
      </p:sp>
    </p:spTree>
    <p:extLst>
      <p:ext uri="{BB962C8B-B14F-4D97-AF65-F5344CB8AC3E}">
        <p14:creationId xmlns:p14="http://schemas.microsoft.com/office/powerpoint/2010/main" xmlns="" val="2424299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438400"/>
            <a:ext cx="8915400" cy="1143000"/>
          </a:xfrm>
        </p:spPr>
        <p:txBody>
          <a:bodyPr/>
          <a:lstStyle/>
          <a:p>
            <a:r>
              <a:rPr lang="en-ZA" b="1" dirty="0" smtClean="0">
                <a:solidFill>
                  <a:srgbClr val="008000"/>
                </a:solidFill>
              </a:rPr>
              <a:t>HUMAN RESOURCE MANAGEMENT</a:t>
            </a:r>
            <a:endParaRPr lang="en-ZA" b="1" dirty="0">
              <a:solidFill>
                <a:srgbClr val="008000"/>
              </a:solidFill>
            </a:endParaRPr>
          </a:p>
        </p:txBody>
      </p:sp>
      <p:sp>
        <p:nvSpPr>
          <p:cNvPr id="4" name="Slide Number Placeholder 3"/>
          <p:cNvSpPr>
            <a:spLocks noGrp="1"/>
          </p:cNvSpPr>
          <p:nvPr>
            <p:ph type="sldNum" sz="quarter" idx="12"/>
          </p:nvPr>
        </p:nvSpPr>
        <p:spPr>
          <a:xfrm>
            <a:off x="2853871" y="6356401"/>
            <a:ext cx="2311400" cy="365125"/>
          </a:xfrm>
        </p:spPr>
        <p:txBody>
          <a:bodyPr/>
          <a:lstStyle/>
          <a:p>
            <a:fld id="{2538E8B7-8BD9-9F48-9FB6-4E0DFEDB8449}" type="slidenum">
              <a:rPr lang="en-US" smtClean="0"/>
              <a:pPr/>
              <a:t>57</a:t>
            </a:fld>
            <a:endParaRPr lang="en-US" dirty="0"/>
          </a:p>
        </p:txBody>
      </p:sp>
    </p:spTree>
    <p:extLst>
      <p:ext uri="{BB962C8B-B14F-4D97-AF65-F5344CB8AC3E}">
        <p14:creationId xmlns:p14="http://schemas.microsoft.com/office/powerpoint/2010/main" xmlns="" val="15161196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76200"/>
            <a:ext cx="8915400" cy="228600"/>
          </a:xfrm>
        </p:spPr>
        <p:txBody>
          <a:bodyPr>
            <a:noAutofit/>
          </a:bodyPr>
          <a:lstStyle/>
          <a:p>
            <a:r>
              <a:rPr lang="en-US" sz="2000" b="1" dirty="0" smtClean="0">
                <a:latin typeface="Calibri" pitchFamily="34" charset="0"/>
                <a:cs typeface="Calibri" pitchFamily="34" charset="0"/>
              </a:rPr>
              <a:t>CAPACITY LEVELS </a:t>
            </a:r>
          </a:p>
        </p:txBody>
      </p:sp>
      <p:graphicFrame>
        <p:nvGraphicFramePr>
          <p:cNvPr id="3" name="Table 2"/>
          <p:cNvGraphicFramePr>
            <a:graphicFrameLocks noGrp="1"/>
          </p:cNvGraphicFramePr>
          <p:nvPr>
            <p:extLst>
              <p:ext uri="{D42A27DB-BD31-4B8C-83A1-F6EECF244321}">
                <p14:modId xmlns:p14="http://schemas.microsoft.com/office/powerpoint/2010/main" xmlns="" val="2107939008"/>
              </p:ext>
            </p:extLst>
          </p:nvPr>
        </p:nvGraphicFramePr>
        <p:xfrm>
          <a:off x="247649" y="372302"/>
          <a:ext cx="9392218" cy="5436638"/>
        </p:xfrm>
        <a:graphic>
          <a:graphicData uri="http://schemas.openxmlformats.org/drawingml/2006/table">
            <a:tbl>
              <a:tblPr/>
              <a:tblGrid>
                <a:gridCol w="1837525">
                  <a:extLst>
                    <a:ext uri="{9D8B030D-6E8A-4147-A177-3AD203B41FA5}">
                      <a16:colId xmlns:a16="http://schemas.microsoft.com/office/drawing/2014/main" xmlns="" val="20000"/>
                    </a:ext>
                  </a:extLst>
                </a:gridCol>
                <a:gridCol w="2364157">
                  <a:extLst>
                    <a:ext uri="{9D8B030D-6E8A-4147-A177-3AD203B41FA5}">
                      <a16:colId xmlns:a16="http://schemas.microsoft.com/office/drawing/2014/main" xmlns="" val="20001"/>
                    </a:ext>
                  </a:extLst>
                </a:gridCol>
                <a:gridCol w="2030751">
                  <a:extLst>
                    <a:ext uri="{9D8B030D-6E8A-4147-A177-3AD203B41FA5}">
                      <a16:colId xmlns:a16="http://schemas.microsoft.com/office/drawing/2014/main" xmlns="" val="20002"/>
                    </a:ext>
                  </a:extLst>
                </a:gridCol>
                <a:gridCol w="3159785">
                  <a:extLst>
                    <a:ext uri="{9D8B030D-6E8A-4147-A177-3AD203B41FA5}">
                      <a16:colId xmlns:a16="http://schemas.microsoft.com/office/drawing/2014/main" xmlns="" val="20003"/>
                    </a:ext>
                  </a:extLst>
                </a:gridCol>
              </a:tblGrid>
              <a:tr h="5189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Calibri" pitchFamily="34" charset="0"/>
                        </a:rPr>
                        <a:t>Districts</a:t>
                      </a:r>
                      <a:endParaRPr kumimoji="0" lang="en-ZA" sz="1400" b="1" i="0" u="none" strike="noStrike" cap="none" normalizeH="0" baseline="0" dirty="0" smtClean="0">
                        <a:ln>
                          <a:noFill/>
                        </a:ln>
                        <a:solidFill>
                          <a:srgbClr val="000000"/>
                        </a:solidFill>
                        <a:effectLst/>
                        <a:latin typeface="Calibri" pitchFamily="34" charset="0"/>
                        <a:cs typeface="Calibri" pitchFamily="34" charset="0"/>
                      </a:endParaRPr>
                    </a:p>
                  </a:txBody>
                  <a:tcPr marL="5259" marR="5259" marT="485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Offices</a:t>
                      </a:r>
                    </a:p>
                  </a:txBody>
                  <a:tcPr marL="5259" marR="5259" marT="485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Establishment </a:t>
                      </a:r>
                    </a:p>
                  </a:txBody>
                  <a:tcPr marL="5259" marR="5259" marT="48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pitchFamily="34" charset="0"/>
                          <a:cs typeface="Calibri" pitchFamily="34" charset="0"/>
                        </a:rPr>
                        <a:t>Comments</a:t>
                      </a:r>
                      <a:endParaRPr kumimoji="0" lang="en-ZA" sz="1400" b="1" i="0" u="none" strike="noStrike" cap="none" normalizeH="0" baseline="0" dirty="0" smtClean="0">
                        <a:ln>
                          <a:noFill/>
                        </a:ln>
                        <a:solidFill>
                          <a:srgbClr val="000000"/>
                        </a:solidFill>
                        <a:effectLst/>
                        <a:latin typeface="Calibri" pitchFamily="34" charset="0"/>
                        <a:cs typeface="Calibri" pitchFamily="34" charset="0"/>
                      </a:endParaRPr>
                    </a:p>
                  </a:txBody>
                  <a:tcPr marL="5259" marR="5259" marT="48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5720">
                <a:tc>
                  <a:txBody>
                    <a:bodyPr/>
                    <a:lstStyle/>
                    <a:p>
                      <a:pPr algn="ctr" fontAlgn="b"/>
                      <a:endParaRPr lang="en-US" sz="1400" b="1" i="0" u="none" strike="noStrike" dirty="0">
                        <a:solidFill>
                          <a:srgbClr val="000000"/>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smtClean="0">
                          <a:solidFill>
                            <a:schemeClr val="tx1"/>
                          </a:solidFill>
                          <a:effectLst/>
                          <a:latin typeface="Calibri" pitchFamily="34" charset="0"/>
                          <a:cs typeface="Calibri" pitchFamily="34" charset="0"/>
                        </a:rPr>
                        <a:t>Provincial Office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17</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Director: F&amp; S post not filled.</a:t>
                      </a:r>
                    </a:p>
                    <a:p>
                      <a:pPr marL="9144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(PM assumed duty on 1 Sept 2019)</a:t>
                      </a: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5720">
                <a:tc rowSpan="19">
                  <a:txBody>
                    <a:bodyPr/>
                    <a:lstStyle/>
                    <a:p>
                      <a:pPr algn="l" fontAlgn="b"/>
                      <a:r>
                        <a:rPr lang="en-US" sz="1400" b="1" i="0" u="none" strike="noStrike" dirty="0" smtClean="0">
                          <a:solidFill>
                            <a:srgbClr val="000000"/>
                          </a:solidFill>
                          <a:effectLst/>
                          <a:latin typeface="Calibri" pitchFamily="34" charset="0"/>
                          <a:cs typeface="Calibri" pitchFamily="34" charset="0"/>
                        </a:rPr>
                        <a:t>Ehlanzeni</a:t>
                      </a:r>
                      <a:endParaRPr lang="en-US" sz="1400" b="1" i="0" u="none" strike="noStrike" dirty="0">
                        <a:solidFill>
                          <a:srgbClr val="000000"/>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fontAlgn="b"/>
                      <a:r>
                        <a:rPr lang="en-US" sz="1400" b="0" i="0" u="none" strike="noStrike" dirty="0" smtClean="0">
                          <a:solidFill>
                            <a:schemeClr val="tx1"/>
                          </a:solidFill>
                          <a:effectLst/>
                          <a:latin typeface="Calibri" pitchFamily="34" charset="0"/>
                          <a:cs typeface="Calibri" pitchFamily="34" charset="0"/>
                        </a:rPr>
                        <a:t>DMO Ehlanzeni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baseline="0" dirty="0" smtClean="0">
                          <a:solidFill>
                            <a:schemeClr val="tx1"/>
                          </a:solidFill>
                          <a:effectLst/>
                          <a:latin typeface="Calibri" pitchFamily="34" charset="0"/>
                          <a:cs typeface="Calibri" pitchFamily="34" charset="0"/>
                        </a:rPr>
                        <a:t>5</a:t>
                      </a:r>
                      <a:endParaRPr lang="en-US" sz="1400" b="0" i="0" u="none" strike="noStrike" baseline="0"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algn="l" fontAlgn="b"/>
                      <a:endParaRPr lang="en-US" sz="1400" b="0" i="0" u="none" strike="noStrike" baseline="0" dirty="0" smtClean="0">
                        <a:solidFill>
                          <a:schemeClr val="tx1"/>
                        </a:solidFill>
                        <a:effectLst/>
                        <a:latin typeface="Calibri" pitchFamily="34" charset="0"/>
                        <a:cs typeface="Calibri" pitchFamily="34" charset="0"/>
                      </a:endParaRPr>
                    </a:p>
                  </a:txBody>
                  <a:tcPr marL="10320" marR="10320" marT="95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fontAlgn="b"/>
                      <a:r>
                        <a:rPr lang="en-US" sz="1400" b="0" i="0" u="none" strike="noStrike" dirty="0" smtClean="0">
                          <a:solidFill>
                            <a:schemeClr val="tx1"/>
                          </a:solidFill>
                          <a:effectLst/>
                          <a:latin typeface="Calibri" pitchFamily="34" charset="0"/>
                          <a:cs typeface="Calibri" pitchFamily="34" charset="0"/>
                        </a:rPr>
                        <a:t>Nelspruit</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42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No Office Manager (Deputy Director)</a:t>
                      </a: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5720">
                <a:tc vMerge="1">
                  <a:txBody>
                    <a:bodyPr/>
                    <a:lstStyle/>
                    <a:p>
                      <a:endParaRPr lang="en-US"/>
                    </a:p>
                  </a:txBody>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Civic Centre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5720">
                <a:tc vMerge="1">
                  <a:txBody>
                    <a:bodyPr/>
                    <a:lstStyle/>
                    <a:p>
                      <a:endParaRPr lang="en-US"/>
                    </a:p>
                  </a:txBody>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Kanyamazane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fontAlgn="b"/>
                      <a:r>
                        <a:rPr lang="en-US" sz="1400" b="0" i="0" u="none" strike="noStrike" dirty="0" smtClean="0">
                          <a:solidFill>
                            <a:schemeClr val="tx1"/>
                          </a:solidFill>
                          <a:effectLst/>
                          <a:latin typeface="Calibri" pitchFamily="34" charset="0"/>
                          <a:cs typeface="Calibri" pitchFamily="34" charset="0"/>
                        </a:rPr>
                        <a:t>Barberton</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Hazyyview</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No Office Manager (ASD)</a:t>
                      </a: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Malelane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7</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45720">
                <a:tc vMerge="1">
                  <a:txBody>
                    <a:bodyPr/>
                    <a:lstStyle/>
                    <a:p>
                      <a:endParaRPr lang="en-US"/>
                    </a:p>
                  </a:txBody>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Komatipoort</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16</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Matsulu</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Mashishing</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14</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45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Sabie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3</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Mapulaneng</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Casteel</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Mhala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23</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Nkomazi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Mgobodzi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45720">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Matsamo</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3</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45720">
                <a:tc vMerge="1">
                  <a:txBody>
                    <a:bodyPr/>
                    <a:lstStyle/>
                    <a:p>
                      <a:pPr algn="l" fontAlgn="b"/>
                      <a:endParaRPr lang="en-US" sz="1400" b="1" i="0" u="none" strike="noStrike" dirty="0">
                        <a:solidFill>
                          <a:srgbClr val="000000"/>
                        </a:solidFill>
                        <a:effectLst/>
                        <a:latin typeface="Arial" pitchFamily="34" charset="0"/>
                        <a:cs typeface="Arial" pitchFamily="34" charset="0"/>
                      </a:endParaRPr>
                    </a:p>
                  </a:txBody>
                  <a:tcPr marL="228600"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White River</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13</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46432">
                <a:tc vMerge="1">
                  <a:txBody>
                    <a:bodyPr/>
                    <a:lstStyle/>
                    <a:p>
                      <a:pPr algn="l" fontAlgn="b"/>
                      <a:endParaRPr lang="en-US" sz="1400" b="1" i="0" u="none" strike="noStrike" dirty="0">
                        <a:solidFill>
                          <a:srgbClr val="000000"/>
                        </a:solidFill>
                        <a:effectLst/>
                        <a:latin typeface="Arial" pitchFamily="34" charset="0"/>
                        <a:cs typeface="Arial" pitchFamily="34" charset="0"/>
                      </a:endParaRPr>
                    </a:p>
                  </a:txBody>
                  <a:tcPr marL="228600"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Kabokweni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r h="45720">
                <a:tc>
                  <a:txBody>
                    <a:bodyPr/>
                    <a:lstStyle/>
                    <a:p>
                      <a:pPr algn="l" fontAlgn="b"/>
                      <a:r>
                        <a:rPr lang="en-US" sz="1400" b="1" i="0" u="none" strike="noStrike" dirty="0" smtClean="0">
                          <a:solidFill>
                            <a:srgbClr val="000000"/>
                          </a:solidFill>
                          <a:effectLst/>
                          <a:latin typeface="Calibri" pitchFamily="34" charset="0"/>
                          <a:cs typeface="Calibri" pitchFamily="34" charset="0"/>
                        </a:rPr>
                        <a:t>Sub</a:t>
                      </a:r>
                      <a:r>
                        <a:rPr lang="en-US" sz="1400" b="1" i="0" u="none" strike="noStrike" baseline="0" dirty="0" smtClean="0">
                          <a:solidFill>
                            <a:srgbClr val="000000"/>
                          </a:solidFill>
                          <a:effectLst/>
                          <a:latin typeface="Calibri" pitchFamily="34" charset="0"/>
                          <a:cs typeface="Calibri" pitchFamily="34" charset="0"/>
                        </a:rPr>
                        <a:t> Total</a:t>
                      </a:r>
                      <a:endParaRPr lang="en-US" sz="1400" b="1" i="0" u="none" strike="noStrike" dirty="0">
                        <a:solidFill>
                          <a:srgbClr val="000000"/>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lvl="0" algn="l" fontAlgn="b"/>
                      <a:endParaRPr lang="en-US" sz="1400" b="1"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1400" b="1" i="0" u="none" strike="noStrike" dirty="0" smtClean="0">
                          <a:solidFill>
                            <a:schemeClr val="tx1"/>
                          </a:solidFill>
                          <a:effectLst/>
                          <a:latin typeface="Calibri" pitchFamily="34" charset="0"/>
                          <a:cs typeface="Calibri" pitchFamily="34" charset="0"/>
                        </a:rPr>
                        <a:t>204</a:t>
                      </a:r>
                      <a:endParaRPr lang="en-US" sz="1400" b="1" i="0" u="none" strike="noStrike" dirty="0">
                        <a:solidFill>
                          <a:schemeClr val="tx1"/>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endParaRPr lang="en-US" sz="1400" b="1" i="0" u="none" strike="noStrike" dirty="0">
                        <a:solidFill>
                          <a:schemeClr val="tx1"/>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21"/>
                  </a:ext>
                </a:extLst>
              </a:tr>
            </a:tbl>
          </a:graphicData>
        </a:graphic>
      </p:graphicFrame>
      <p:sp>
        <p:nvSpPr>
          <p:cNvPr id="5" name="Slide Number Placeholder 4"/>
          <p:cNvSpPr>
            <a:spLocks noGrp="1"/>
          </p:cNvSpPr>
          <p:nvPr>
            <p:ph type="sldNum" sz="quarter" idx="12"/>
          </p:nvPr>
        </p:nvSpPr>
        <p:spPr>
          <a:xfrm>
            <a:off x="2864757" y="6356401"/>
            <a:ext cx="2311400" cy="365125"/>
          </a:xfrm>
        </p:spPr>
        <p:txBody>
          <a:bodyPr/>
          <a:lstStyle/>
          <a:p>
            <a:fld id="{2538E8B7-8BD9-9F48-9FB6-4E0DFEDB8449}" type="slidenum">
              <a:rPr lang="en-US" smtClean="0"/>
              <a:pPr/>
              <a:t>58</a:t>
            </a:fld>
            <a:endParaRPr lang="en-US" dirty="0"/>
          </a:p>
        </p:txBody>
      </p:sp>
    </p:spTree>
    <p:extLst>
      <p:ext uri="{BB962C8B-B14F-4D97-AF65-F5344CB8AC3E}">
        <p14:creationId xmlns:p14="http://schemas.microsoft.com/office/powerpoint/2010/main" xmlns="" val="3872777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76200"/>
            <a:ext cx="8915400" cy="228600"/>
          </a:xfrm>
        </p:spPr>
        <p:txBody>
          <a:bodyPr>
            <a:noAutofit/>
          </a:bodyPr>
          <a:lstStyle/>
          <a:p>
            <a:r>
              <a:rPr lang="en-US" sz="2000" b="1" dirty="0" smtClean="0">
                <a:latin typeface="Calibri" pitchFamily="34" charset="0"/>
                <a:cs typeface="Calibri" pitchFamily="34" charset="0"/>
              </a:rPr>
              <a:t>CAPACITY LEVELS </a:t>
            </a:r>
          </a:p>
        </p:txBody>
      </p:sp>
      <p:graphicFrame>
        <p:nvGraphicFramePr>
          <p:cNvPr id="3" name="Table 2"/>
          <p:cNvGraphicFramePr>
            <a:graphicFrameLocks noGrp="1"/>
          </p:cNvGraphicFramePr>
          <p:nvPr>
            <p:extLst>
              <p:ext uri="{D42A27DB-BD31-4B8C-83A1-F6EECF244321}">
                <p14:modId xmlns:p14="http://schemas.microsoft.com/office/powerpoint/2010/main" xmlns="" val="2004320832"/>
              </p:ext>
            </p:extLst>
          </p:nvPr>
        </p:nvGraphicFramePr>
        <p:xfrm>
          <a:off x="247652" y="645996"/>
          <a:ext cx="9480928" cy="4111846"/>
        </p:xfrm>
        <a:graphic>
          <a:graphicData uri="http://schemas.openxmlformats.org/drawingml/2006/table">
            <a:tbl>
              <a:tblPr/>
              <a:tblGrid>
                <a:gridCol w="2275387">
                  <a:extLst>
                    <a:ext uri="{9D8B030D-6E8A-4147-A177-3AD203B41FA5}">
                      <a16:colId xmlns:a16="http://schemas.microsoft.com/office/drawing/2014/main" xmlns="" val="20000"/>
                    </a:ext>
                  </a:extLst>
                </a:gridCol>
                <a:gridCol w="2888674">
                  <a:extLst>
                    <a:ext uri="{9D8B030D-6E8A-4147-A177-3AD203B41FA5}">
                      <a16:colId xmlns:a16="http://schemas.microsoft.com/office/drawing/2014/main" xmlns="" val="20001"/>
                    </a:ext>
                  </a:extLst>
                </a:gridCol>
                <a:gridCol w="2041480">
                  <a:extLst>
                    <a:ext uri="{9D8B030D-6E8A-4147-A177-3AD203B41FA5}">
                      <a16:colId xmlns:a16="http://schemas.microsoft.com/office/drawing/2014/main" xmlns="" val="20002"/>
                    </a:ext>
                  </a:extLst>
                </a:gridCol>
                <a:gridCol w="2275387">
                  <a:extLst>
                    <a:ext uri="{9D8B030D-6E8A-4147-A177-3AD203B41FA5}">
                      <a16:colId xmlns:a16="http://schemas.microsoft.com/office/drawing/2014/main" xmlns="" val="20003"/>
                    </a:ext>
                  </a:extLst>
                </a:gridCol>
              </a:tblGrid>
              <a:tr h="5189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Districts</a:t>
                      </a:r>
                    </a:p>
                  </a:txBody>
                  <a:tcPr marL="5259" marR="5259" marT="485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Offices</a:t>
                      </a:r>
                    </a:p>
                  </a:txBody>
                  <a:tcPr marL="5259" marR="5259" marT="485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Establishment </a:t>
                      </a:r>
                    </a:p>
                  </a:txBody>
                  <a:tcPr marL="5259" marR="5259" marT="48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pitchFamily="34" charset="0"/>
                          <a:cs typeface="Calibri" pitchFamily="34" charset="0"/>
                        </a:rPr>
                        <a:t>Comments </a:t>
                      </a:r>
                      <a:endParaRPr kumimoji="0" lang="en-ZA" sz="1400" b="1" i="0" u="none" strike="noStrike" cap="none" normalizeH="0" baseline="0" dirty="0" smtClean="0">
                        <a:ln>
                          <a:noFill/>
                        </a:ln>
                        <a:solidFill>
                          <a:srgbClr val="000000"/>
                        </a:solidFill>
                        <a:effectLst/>
                        <a:latin typeface="Calibri" pitchFamily="34" charset="0"/>
                        <a:cs typeface="Calibri" pitchFamily="34" charset="0"/>
                      </a:endParaRPr>
                    </a:p>
                  </a:txBody>
                  <a:tcPr marL="5259" marR="5259" marT="48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26954">
                <a:tc rowSpan="13">
                  <a:txBody>
                    <a:bodyPr/>
                    <a:lstStyle/>
                    <a:p>
                      <a:pPr algn="l" fontAlgn="b"/>
                      <a:r>
                        <a:rPr lang="en-US" sz="1400" b="1" i="0" u="none" strike="noStrike" dirty="0" smtClean="0">
                          <a:solidFill>
                            <a:schemeClr val="tx1"/>
                          </a:solidFill>
                          <a:effectLst/>
                          <a:latin typeface="Calibri" pitchFamily="34" charset="0"/>
                          <a:cs typeface="Calibri" pitchFamily="34" charset="0"/>
                        </a:rPr>
                        <a:t>Nkangala</a:t>
                      </a:r>
                      <a:endParaRPr lang="en-US" sz="1400" b="1" i="0" u="none" strike="noStrike" dirty="0">
                        <a:solidFill>
                          <a:schemeClr val="tx1"/>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fontAlgn="b"/>
                      <a:r>
                        <a:rPr lang="en-US" sz="1400" b="0" i="0" u="none" strike="noStrike" dirty="0" err="1" smtClean="0">
                          <a:solidFill>
                            <a:schemeClr val="tx1"/>
                          </a:solidFill>
                          <a:effectLst/>
                          <a:latin typeface="Calibri" pitchFamily="34" charset="0"/>
                          <a:cs typeface="Calibri" pitchFamily="34" charset="0"/>
                        </a:rPr>
                        <a:t>DMO:Nkangala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3</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endParaRPr lang="en-US" sz="1400" b="0" i="0" u="none" strike="noStrike" baseline="0" dirty="0" smtClean="0">
                        <a:solidFill>
                          <a:schemeClr val="tx1"/>
                        </a:solidFill>
                        <a:effectLst/>
                        <a:latin typeface="Calibri" pitchFamily="34" charset="0"/>
                        <a:cs typeface="Calibri" pitchFamily="34" charset="0"/>
                      </a:endParaRPr>
                    </a:p>
                  </a:txBody>
                  <a:tcPr marL="10320" marR="10320" marT="95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81466">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fontAlgn="b"/>
                      <a:r>
                        <a:rPr lang="en-US" sz="1400" b="0" i="0" u="none" strike="noStrike" dirty="0" smtClean="0">
                          <a:solidFill>
                            <a:schemeClr val="tx1"/>
                          </a:solidFill>
                          <a:effectLst/>
                          <a:latin typeface="Calibri" pitchFamily="34" charset="0"/>
                          <a:cs typeface="Calibri" pitchFamily="34" charset="0"/>
                        </a:rPr>
                        <a:t>Witbank</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40</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81466">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Kriel</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181466">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Delmas</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4</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81466">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Belfast</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7</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Kwa</a:t>
                      </a:r>
                      <a:r>
                        <a:rPr lang="en-US" sz="1400" b="0" i="0" u="none" strike="noStrike" dirty="0" smtClean="0">
                          <a:solidFill>
                            <a:schemeClr val="tx1"/>
                          </a:solidFill>
                          <a:effectLst/>
                          <a:latin typeface="Calibri" pitchFamily="34" charset="0"/>
                          <a:cs typeface="Calibri" pitchFamily="34" charset="0"/>
                        </a:rPr>
                        <a:t>-Mhlanga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19</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Middelburg</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17</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smtClean="0">
                          <a:solidFill>
                            <a:schemeClr val="tx1"/>
                          </a:solidFill>
                          <a:effectLst/>
                          <a:latin typeface="Calibri" pitchFamily="34" charset="0"/>
                          <a:cs typeface="Calibri" pitchFamily="34" charset="0"/>
                        </a:rPr>
                        <a:t>Mkobola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9</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No Office Manager (ASD)</a:t>
                      </a: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Verena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Siyabuswa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14</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Mbibane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71924">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Mmamehlake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98940">
                <a:tc vMerge="1">
                  <a:txBody>
                    <a:bodyPr/>
                    <a:lstStyle/>
                    <a:p>
                      <a:pPr algn="l" fontAlgn="b"/>
                      <a:endParaRPr lang="en-US" sz="1400" b="0" i="0" u="none" strike="noStrike" dirty="0">
                        <a:solidFill>
                          <a:schemeClr val="tx1"/>
                        </a:solidFill>
                        <a:effectLst/>
                        <a:latin typeface="Arial"/>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lvl="0" algn="l" fontAlgn="b"/>
                      <a:r>
                        <a:rPr lang="en-US" sz="1400" b="0" i="0" u="none" strike="noStrike" dirty="0" err="1" smtClean="0">
                          <a:solidFill>
                            <a:schemeClr val="tx1"/>
                          </a:solidFill>
                          <a:effectLst/>
                          <a:latin typeface="Calibri" pitchFamily="34" charset="0"/>
                          <a:cs typeface="Calibri" pitchFamily="34" charset="0"/>
                        </a:rPr>
                        <a:t>Marapyane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71924">
                <a:tc>
                  <a:txBody>
                    <a:bodyPr/>
                    <a:lstStyle/>
                    <a:p>
                      <a:pPr algn="l" fontAlgn="b"/>
                      <a:r>
                        <a:rPr lang="en-US" sz="1400" b="1" i="0" u="none" strike="noStrike" dirty="0" smtClean="0">
                          <a:solidFill>
                            <a:schemeClr val="tx1"/>
                          </a:solidFill>
                          <a:effectLst/>
                          <a:latin typeface="Calibri" pitchFamily="34" charset="0"/>
                          <a:cs typeface="Calibri" pitchFamily="34" charset="0"/>
                        </a:rPr>
                        <a:t>Sub Total</a:t>
                      </a:r>
                      <a:endParaRPr lang="en-US" sz="1400" b="1" i="0" u="none" strike="noStrike" dirty="0">
                        <a:solidFill>
                          <a:schemeClr val="tx1"/>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endParaRPr lang="en-US" sz="1400" b="1" i="0" u="none" strike="noStrike" dirty="0">
                        <a:solidFill>
                          <a:schemeClr val="tx1"/>
                        </a:solidFill>
                        <a:effectLst/>
                        <a:latin typeface="Calibri" pitchFamily="34" charset="0"/>
                        <a:cs typeface="Calibri" pitchFamily="34" charset="0"/>
                      </a:endParaRPr>
                    </a:p>
                  </a:txBody>
                  <a:tcPr marL="10321"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1400" b="1" i="0" u="none" strike="noStrike" dirty="0" smtClean="0">
                          <a:solidFill>
                            <a:schemeClr val="tx1"/>
                          </a:solidFill>
                          <a:effectLst/>
                          <a:latin typeface="Calibri" pitchFamily="34" charset="0"/>
                          <a:cs typeface="Calibri"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endParaRPr lang="en-US" sz="1400" b="1" i="0" u="none" strike="noStrike" dirty="0">
                        <a:solidFill>
                          <a:schemeClr val="tx1"/>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12"/>
          </p:nvPr>
        </p:nvSpPr>
        <p:spPr>
          <a:xfrm>
            <a:off x="2951843" y="6356401"/>
            <a:ext cx="2311400" cy="365125"/>
          </a:xfrm>
        </p:spPr>
        <p:txBody>
          <a:bodyPr/>
          <a:lstStyle/>
          <a:p>
            <a:fld id="{2538E8B7-8BD9-9F48-9FB6-4E0DFEDB8449}" type="slidenum">
              <a:rPr lang="en-US" smtClean="0"/>
              <a:pPr/>
              <a:t>59</a:t>
            </a:fld>
            <a:endParaRPr lang="en-US" dirty="0"/>
          </a:p>
        </p:txBody>
      </p:sp>
    </p:spTree>
    <p:extLst>
      <p:ext uri="{BB962C8B-B14F-4D97-AF65-F5344CB8AC3E}">
        <p14:creationId xmlns:p14="http://schemas.microsoft.com/office/powerpoint/2010/main" xmlns="" val="219041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04873612"/>
              </p:ext>
            </p:extLst>
          </p:nvPr>
        </p:nvGraphicFramePr>
        <p:xfrm>
          <a:off x="495314" y="685800"/>
          <a:ext cx="9173370" cy="2897156"/>
        </p:xfrm>
        <a:graphic>
          <a:graphicData uri="http://schemas.openxmlformats.org/drawingml/2006/table">
            <a:tbl>
              <a:tblPr/>
              <a:tblGrid>
                <a:gridCol w="2280444">
                  <a:extLst>
                    <a:ext uri="{9D8B030D-6E8A-4147-A177-3AD203B41FA5}">
                      <a16:colId xmlns:a16="http://schemas.microsoft.com/office/drawing/2014/main" xmlns="" val="20000"/>
                    </a:ext>
                  </a:extLst>
                </a:gridCol>
                <a:gridCol w="2208213">
                  <a:extLst>
                    <a:ext uri="{9D8B030D-6E8A-4147-A177-3AD203B41FA5}">
                      <a16:colId xmlns:a16="http://schemas.microsoft.com/office/drawing/2014/main" xmlns="" val="20001"/>
                    </a:ext>
                  </a:extLst>
                </a:gridCol>
                <a:gridCol w="2074069">
                  <a:extLst>
                    <a:ext uri="{9D8B030D-6E8A-4147-A177-3AD203B41FA5}">
                      <a16:colId xmlns:a16="http://schemas.microsoft.com/office/drawing/2014/main" xmlns="" val="20002"/>
                    </a:ext>
                  </a:extLst>
                </a:gridCol>
                <a:gridCol w="2610644">
                  <a:extLst>
                    <a:ext uri="{9D8B030D-6E8A-4147-A177-3AD203B41FA5}">
                      <a16:colId xmlns:a16="http://schemas.microsoft.com/office/drawing/2014/main" xmlns="" val="20003"/>
                    </a:ext>
                  </a:extLst>
                </a:gridCol>
              </a:tblGrid>
              <a:tr h="37741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District Municipality</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Local Municipality</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²m Land mass</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Population </a:t>
                      </a:r>
                    </a:p>
                  </a:txBody>
                  <a:tcPr marL="5257" marR="5257"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14968">
                <a:tc>
                  <a:txBody>
                    <a:bodyPr/>
                    <a:lstStyle/>
                    <a:p>
                      <a:pPr lvl="1" algn="l" fontAlgn="b"/>
                      <a:r>
                        <a:rPr lang="en-US" sz="1400" b="0" i="0" u="none" strike="noStrike" dirty="0" smtClean="0">
                          <a:solidFill>
                            <a:srgbClr val="000000"/>
                          </a:solidFill>
                          <a:effectLst/>
                          <a:latin typeface="Calibri" pitchFamily="34" charset="0"/>
                          <a:cs typeface="Calibri" pitchFamily="34" charset="0"/>
                        </a:rPr>
                        <a:t>Gert Sibande</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Msukaligwa</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6,016</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164,608</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14968">
                <a:tc>
                  <a:txBody>
                    <a:bodyPr/>
                    <a:lstStyle/>
                    <a:p>
                      <a:pPr lvl="1" algn="l" fontAlgn="b"/>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smtClean="0">
                          <a:solidFill>
                            <a:srgbClr val="000000"/>
                          </a:solidFill>
                          <a:effectLst/>
                          <a:latin typeface="Calibri" pitchFamily="34" charset="0"/>
                          <a:cs typeface="Calibri" pitchFamily="34" charset="0"/>
                        </a:rPr>
                        <a:t>Albert Luthuli</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5,559</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187,629</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14968">
                <a:tc>
                  <a:txBody>
                    <a:bodyPr/>
                    <a:lstStyle/>
                    <a:p>
                      <a:pPr lvl="1" algn="l" fontAlgn="b"/>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Dipaleseng</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2,645</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45,232</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4968">
                <a:tc>
                  <a:txBody>
                    <a:bodyPr/>
                    <a:lstStyle/>
                    <a:p>
                      <a:pPr lvl="1" algn="l" fontAlgn="b"/>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Goven</a:t>
                      </a:r>
                      <a:r>
                        <a:rPr lang="en-US" sz="1400" b="0" i="0" u="none" strike="noStrike" dirty="0" smtClean="0">
                          <a:solidFill>
                            <a:srgbClr val="000000"/>
                          </a:solidFill>
                          <a:effectLst/>
                          <a:latin typeface="Calibri" pitchFamily="34" charset="0"/>
                          <a:cs typeface="Calibri" pitchFamily="34" charset="0"/>
                        </a:rPr>
                        <a:t> Mbeki</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2,955</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340,091</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4968">
                <a:tc>
                  <a:txBody>
                    <a:bodyPr/>
                    <a:lstStyle/>
                    <a:p>
                      <a:pPr lvl="1" algn="l" fontAlgn="b"/>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Lekwa</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4,557</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123,419</a:t>
                      </a: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14968">
                <a:tc>
                  <a:txBody>
                    <a:bodyPr/>
                    <a:lstStyle/>
                    <a:p>
                      <a:pPr lvl="1" algn="l" fontAlgn="b"/>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Mkhondo</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4,882</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189,036</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14968">
                <a:tc>
                  <a:txBody>
                    <a:bodyPr/>
                    <a:lstStyle/>
                    <a:p>
                      <a:pPr lvl="1" algn="ctr" fontAlgn="b"/>
                      <a:endParaRPr lang="en-US" sz="1400" b="1"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lvl="1" algn="l" fontAlgn="b"/>
                      <a:r>
                        <a:rPr lang="en-US" sz="1400" b="0" i="0" u="none" strike="noStrike" dirty="0" err="1" smtClean="0">
                          <a:solidFill>
                            <a:srgbClr val="000000"/>
                          </a:solidFill>
                          <a:effectLst/>
                          <a:latin typeface="Calibri" pitchFamily="34" charset="0"/>
                          <a:cs typeface="Calibri" pitchFamily="34" charset="0"/>
                        </a:rPr>
                        <a:t>Pixley</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err="1" smtClean="0">
                          <a:solidFill>
                            <a:srgbClr val="000000"/>
                          </a:solidFill>
                          <a:effectLst/>
                          <a:latin typeface="Calibri" pitchFamily="34" charset="0"/>
                          <a:cs typeface="Calibri" pitchFamily="34" charset="0"/>
                        </a:rPr>
                        <a:t>Ka</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err="1" smtClean="0">
                          <a:solidFill>
                            <a:srgbClr val="000000"/>
                          </a:solidFill>
                          <a:effectLst/>
                          <a:latin typeface="Calibri" pitchFamily="34" charset="0"/>
                          <a:cs typeface="Calibri" pitchFamily="34" charset="0"/>
                        </a:rPr>
                        <a:t>Seme</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5,227</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85,395</a:t>
                      </a:r>
                      <a:endParaRPr lang="en-US" sz="1400" b="0"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14968">
                <a:tc>
                  <a:txBody>
                    <a:bodyPr/>
                    <a:lstStyle/>
                    <a:p>
                      <a:pPr lvl="1" algn="l" fontAlgn="b"/>
                      <a:r>
                        <a:rPr lang="en-US" sz="1400" b="1" i="0" u="none" strike="noStrike" dirty="0" smtClean="0">
                          <a:solidFill>
                            <a:srgbClr val="000000"/>
                          </a:solidFill>
                          <a:effectLst/>
                          <a:latin typeface="Calibri" pitchFamily="34" charset="0"/>
                          <a:cs typeface="Calibri" pitchFamily="34" charset="0"/>
                        </a:rPr>
                        <a:t>Sub Total</a:t>
                      </a:r>
                      <a:endParaRPr lang="en-US" sz="1400" b="1"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lvl="1" algn="l" fontAlgn="b"/>
                      <a:r>
                        <a:rPr lang="en-US" sz="1400" b="1" i="0" u="none" strike="noStrike" dirty="0" smtClean="0">
                          <a:solidFill>
                            <a:srgbClr val="000000"/>
                          </a:solidFill>
                          <a:effectLst/>
                          <a:latin typeface="Calibri" pitchFamily="34" charset="0"/>
                          <a:cs typeface="Calibri" pitchFamily="34" charset="0"/>
                        </a:rPr>
                        <a:t>           7</a:t>
                      </a:r>
                      <a:endParaRPr lang="en-US" sz="1400" b="1" i="0" u="none" strike="noStrike" dirty="0">
                        <a:solidFill>
                          <a:srgbClr val="000000"/>
                        </a:solidFill>
                        <a:effectLst/>
                        <a:latin typeface="Calibri" pitchFamily="34" charset="0"/>
                        <a:cs typeface="Calibri" pitchFamily="34" charset="0"/>
                      </a:endParaRPr>
                    </a:p>
                  </a:txBody>
                  <a:tcPr marL="11178" marR="1117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31,841</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n-US" sz="1400" b="1" i="0" u="none" strike="noStrike" dirty="0">
                          <a:solidFill>
                            <a:srgbClr val="000000"/>
                          </a:solidFill>
                          <a:effectLst/>
                          <a:latin typeface="Calibri" pitchFamily="34" charset="0"/>
                          <a:cs typeface="Calibri" pitchFamily="34" charset="0"/>
                        </a:rPr>
                        <a:t>1,135,410</a:t>
                      </a:r>
                    </a:p>
                  </a:txBody>
                  <a:tcPr marL="11178" marR="1117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8"/>
                  </a:ext>
                </a:extLst>
              </a:tr>
            </a:tbl>
          </a:graphicData>
        </a:graphic>
      </p:graphicFrame>
      <p:sp>
        <p:nvSpPr>
          <p:cNvPr id="5" name="Title 1"/>
          <p:cNvSpPr>
            <a:spLocks noGrp="1"/>
          </p:cNvSpPr>
          <p:nvPr>
            <p:ph type="title"/>
          </p:nvPr>
        </p:nvSpPr>
        <p:spPr>
          <a:xfrm>
            <a:off x="495300" y="152400"/>
            <a:ext cx="8915400" cy="533400"/>
          </a:xfrm>
        </p:spPr>
        <p:txBody>
          <a:bodyPr>
            <a:normAutofit/>
          </a:bodyPr>
          <a:lstStyle/>
          <a:p>
            <a:r>
              <a:rPr lang="en-US" sz="2000" b="1" dirty="0" smtClean="0">
                <a:solidFill>
                  <a:prstClr val="black"/>
                </a:solidFill>
                <a:latin typeface="Calibri" pitchFamily="34" charset="0"/>
                <a:cs typeface="Calibri" pitchFamily="34" charset="0"/>
              </a:rPr>
              <a:t>PROVINCIAL DEMOGRAPHICS </a:t>
            </a:r>
            <a:r>
              <a:rPr lang="en-US" sz="2000" b="1" dirty="0">
                <a:solidFill>
                  <a:prstClr val="black"/>
                </a:solidFill>
                <a:latin typeface="Calibri" pitchFamily="34" charset="0"/>
                <a:cs typeface="Calibri" pitchFamily="34" charset="0"/>
              </a:rPr>
              <a:t>AS PER MID YEAR REVIEW 2016 </a:t>
            </a:r>
            <a:r>
              <a:rPr lang="en-US" sz="2000" b="1" i="1" dirty="0" smtClean="0">
                <a:solidFill>
                  <a:prstClr val="black"/>
                </a:solidFill>
                <a:latin typeface="Calibri" pitchFamily="34" charset="0"/>
                <a:cs typeface="Calibri" pitchFamily="34" charset="0"/>
              </a:rPr>
              <a:t>continues</a:t>
            </a:r>
            <a:r>
              <a:rPr lang="en-US" sz="2000" b="1" dirty="0" smtClean="0">
                <a:solidFill>
                  <a:prstClr val="black"/>
                </a:solidFill>
                <a:latin typeface="Calibri" pitchFamily="34" charset="0"/>
                <a:cs typeface="Calibri" pitchFamily="34" charset="0"/>
              </a:rPr>
              <a:t> </a:t>
            </a:r>
            <a:endParaRPr lang="en-US" sz="2000" b="1" dirty="0">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73258009"/>
              </p:ext>
            </p:extLst>
          </p:nvPr>
        </p:nvGraphicFramePr>
        <p:xfrm>
          <a:off x="534864" y="3851175"/>
          <a:ext cx="9133820" cy="1464000"/>
        </p:xfrm>
        <a:graphic>
          <a:graphicData uri="http://schemas.openxmlformats.org/drawingml/2006/table">
            <a:tbl>
              <a:tblPr/>
              <a:tblGrid>
                <a:gridCol w="2310315">
                  <a:extLst>
                    <a:ext uri="{9D8B030D-6E8A-4147-A177-3AD203B41FA5}">
                      <a16:colId xmlns:a16="http://schemas.microsoft.com/office/drawing/2014/main" xmlns="" val="20000"/>
                    </a:ext>
                  </a:extLst>
                </a:gridCol>
                <a:gridCol w="2065009">
                  <a:extLst>
                    <a:ext uri="{9D8B030D-6E8A-4147-A177-3AD203B41FA5}">
                      <a16:colId xmlns:a16="http://schemas.microsoft.com/office/drawing/2014/main" xmlns="" val="20001"/>
                    </a:ext>
                  </a:extLst>
                </a:gridCol>
                <a:gridCol w="2379248">
                  <a:extLst>
                    <a:ext uri="{9D8B030D-6E8A-4147-A177-3AD203B41FA5}">
                      <a16:colId xmlns:a16="http://schemas.microsoft.com/office/drawing/2014/main" xmlns="" val="20002"/>
                    </a:ext>
                  </a:extLst>
                </a:gridCol>
                <a:gridCol w="2379248">
                  <a:extLst>
                    <a:ext uri="{9D8B030D-6E8A-4147-A177-3AD203B41FA5}">
                      <a16:colId xmlns:a16="http://schemas.microsoft.com/office/drawing/2014/main" xmlns="" val="20003"/>
                    </a:ext>
                  </a:extLst>
                </a:gridCol>
              </a:tblGrid>
              <a:tr h="25658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District Municipality</a:t>
                      </a:r>
                    </a:p>
                  </a:txBody>
                  <a:tcPr marL="5257" marR="5257" marT="48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²m Land mass</a:t>
                      </a:r>
                    </a:p>
                  </a:txBody>
                  <a:tcPr marL="5257" marR="5257" marT="485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Population </a:t>
                      </a:r>
                    </a:p>
                  </a:txBody>
                  <a:tcPr marL="5257" marR="5257" marT="485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Comment</a:t>
                      </a:r>
                    </a:p>
                  </a:txBody>
                  <a:tcPr marL="5257" marR="5257" marT="48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0185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1" algn="l" fontAlgn="b"/>
                      <a:r>
                        <a:rPr lang="en-US" sz="1400" b="0" i="0" u="none" strike="noStrike" dirty="0" smtClean="0">
                          <a:solidFill>
                            <a:srgbClr val="000000"/>
                          </a:solidFill>
                          <a:effectLst/>
                          <a:latin typeface="Calibri" pitchFamily="34" charset="0"/>
                          <a:cs typeface="Calibri" pitchFamily="34" charset="0"/>
                        </a:rPr>
                        <a:t>Ehlanzeni</a:t>
                      </a:r>
                      <a:endParaRPr lang="en-US" sz="1400" b="0"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27,896</a:t>
                      </a:r>
                    </a:p>
                  </a:txBody>
                  <a:tcPr marL="11178" marR="1117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1,754,931</a:t>
                      </a:r>
                    </a:p>
                  </a:txBody>
                  <a:tcPr marL="11178" marR="1117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400" b="0" i="0" u="none" strike="noStrike" dirty="0" smtClean="0">
                          <a:solidFill>
                            <a:srgbClr val="000000"/>
                          </a:solidFill>
                          <a:effectLst/>
                          <a:latin typeface="Calibri" pitchFamily="34" charset="0"/>
                          <a:cs typeface="Calibri" pitchFamily="34" charset="0"/>
                        </a:rPr>
                        <a:t>Largest population </a:t>
                      </a:r>
                      <a:endParaRPr lang="en-US" sz="1400" b="0" i="0" u="none" strike="noStrike" dirty="0">
                        <a:solidFill>
                          <a:srgbClr val="000000"/>
                        </a:solidFill>
                        <a:effectLst/>
                        <a:latin typeface="Calibri" pitchFamily="34" charset="0"/>
                        <a:cs typeface="Calibri" pitchFamily="34" charset="0"/>
                      </a:endParaRPr>
                    </a:p>
                  </a:txBody>
                  <a:tcPr marL="268288" marR="26828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0185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1" algn="l" fontAlgn="b"/>
                      <a:r>
                        <a:rPr lang="en-US" sz="1400" b="0" i="0" u="none" strike="noStrike" dirty="0" smtClean="0">
                          <a:solidFill>
                            <a:srgbClr val="000000"/>
                          </a:solidFill>
                          <a:effectLst/>
                          <a:latin typeface="Calibri" pitchFamily="34" charset="0"/>
                          <a:cs typeface="Calibri" pitchFamily="34" charset="0"/>
                        </a:rPr>
                        <a:t>Nkangala</a:t>
                      </a:r>
                      <a:endParaRPr lang="en-US" sz="1400" b="0"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pitchFamily="34" charset="0"/>
                          <a:cs typeface="Calibri" pitchFamily="34" charset="0"/>
                        </a:rPr>
                        <a:t>16,758</a:t>
                      </a:r>
                    </a:p>
                  </a:txBody>
                  <a:tcPr marL="11178" marR="1117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1,445,624</a:t>
                      </a:r>
                    </a:p>
                  </a:txBody>
                  <a:tcPr marL="11178" marR="1117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endParaRPr lang="en-US" sz="1400" b="0" i="0" u="none" strike="noStrike" dirty="0">
                        <a:solidFill>
                          <a:srgbClr val="000000"/>
                        </a:solidFill>
                        <a:effectLst/>
                        <a:latin typeface="Calibri" pitchFamily="34" charset="0"/>
                        <a:cs typeface="Calibri" pitchFamily="34" charset="0"/>
                      </a:endParaRPr>
                    </a:p>
                  </a:txBody>
                  <a:tcPr marL="268288" marR="26828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0185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1" algn="l" fontAlgn="b"/>
                      <a:r>
                        <a:rPr lang="en-US" sz="1400" b="0" i="0" u="none" strike="noStrike" dirty="0" smtClean="0">
                          <a:solidFill>
                            <a:srgbClr val="000000"/>
                          </a:solidFill>
                          <a:effectLst/>
                          <a:latin typeface="Calibri" pitchFamily="34" charset="0"/>
                          <a:cs typeface="Calibri" pitchFamily="34" charset="0"/>
                        </a:rPr>
                        <a:t>Gert Sibande</a:t>
                      </a:r>
                      <a:endParaRPr lang="en-US" sz="1400" b="0"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31,841</a:t>
                      </a:r>
                    </a:p>
                  </a:txBody>
                  <a:tcPr marL="11178" marR="1117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cs typeface="Calibri" pitchFamily="34" charset="0"/>
                        </a:rPr>
                        <a:t>1,135,409</a:t>
                      </a:r>
                    </a:p>
                  </a:txBody>
                  <a:tcPr marL="11178" marR="1117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400" b="0" i="0" u="none" strike="noStrike" dirty="0" smtClean="0">
                          <a:solidFill>
                            <a:schemeClr val="tx1"/>
                          </a:solidFill>
                          <a:effectLst/>
                          <a:latin typeface="Calibri" pitchFamily="34" charset="0"/>
                          <a:cs typeface="Calibri" pitchFamily="34" charset="0"/>
                        </a:rPr>
                        <a:t>Largest</a:t>
                      </a:r>
                      <a:r>
                        <a:rPr lang="en-US" sz="1400" b="0" i="0" u="none" strike="noStrike" baseline="0" dirty="0" smtClean="0">
                          <a:solidFill>
                            <a:schemeClr val="tx1"/>
                          </a:solidFill>
                          <a:effectLst/>
                          <a:latin typeface="Calibri" pitchFamily="34" charset="0"/>
                          <a:cs typeface="Calibri" pitchFamily="34" charset="0"/>
                        </a:rPr>
                        <a:t> land mass</a:t>
                      </a:r>
                      <a:endParaRPr lang="en-US" sz="1400" b="0" i="0" u="none" strike="noStrike" dirty="0">
                        <a:solidFill>
                          <a:schemeClr val="tx1"/>
                        </a:solidFill>
                        <a:effectLst/>
                        <a:latin typeface="Calibri" pitchFamily="34" charset="0"/>
                        <a:cs typeface="Calibri" pitchFamily="34" charset="0"/>
                      </a:endParaRPr>
                    </a:p>
                  </a:txBody>
                  <a:tcPr marL="268288" marR="26828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0185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1" algn="l" fontAlgn="b"/>
                      <a:r>
                        <a:rPr lang="en-US" sz="1400" b="1" i="0" u="none" strike="noStrike" dirty="0" smtClean="0">
                          <a:solidFill>
                            <a:srgbClr val="000000"/>
                          </a:solidFill>
                          <a:effectLst/>
                          <a:latin typeface="Calibri" pitchFamily="34" charset="0"/>
                          <a:cs typeface="Calibri" pitchFamily="34" charset="0"/>
                        </a:rPr>
                        <a:t>Provincial Total</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a:solidFill>
                            <a:srgbClr val="000000"/>
                          </a:solidFill>
                          <a:effectLst/>
                          <a:latin typeface="Calibri" pitchFamily="34" charset="0"/>
                          <a:cs typeface="Calibri" pitchFamily="34" charset="0"/>
                        </a:rPr>
                        <a:t>76,495</a:t>
                      </a: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a:solidFill>
                            <a:srgbClr val="000000"/>
                          </a:solidFill>
                          <a:effectLst/>
                          <a:latin typeface="Calibri" pitchFamily="34" charset="0"/>
                          <a:cs typeface="Calibri" pitchFamily="34" charset="0"/>
                        </a:rPr>
                        <a:t>4,335,964</a:t>
                      </a: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534864" y="5562600"/>
            <a:ext cx="8979250" cy="461665"/>
          </a:xfrm>
          <a:prstGeom prst="rect">
            <a:avLst/>
          </a:prstGeom>
          <a:noFill/>
        </p:spPr>
        <p:txBody>
          <a:bodyPr wrap="square" rtlCol="0">
            <a:spAutoFit/>
          </a:bodyPr>
          <a:lstStyle/>
          <a:p>
            <a:r>
              <a:rPr lang="en-US" sz="1200" dirty="0" smtClean="0">
                <a:latin typeface="Calibri" pitchFamily="34" charset="0"/>
                <a:cs typeface="Calibri" pitchFamily="34" charset="0"/>
              </a:rPr>
              <a:t>According to the 2019 mid year estimates from STATS SA the population is now: 4,542,593. Unfortunately information about Districts and Local Municipalities are not available</a:t>
            </a:r>
            <a:endParaRPr lang="en-US" sz="1200" dirty="0">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110601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76200"/>
            <a:ext cx="8915400" cy="228600"/>
          </a:xfrm>
        </p:spPr>
        <p:txBody>
          <a:bodyPr>
            <a:noAutofit/>
          </a:bodyPr>
          <a:lstStyle/>
          <a:p>
            <a:r>
              <a:rPr lang="en-US" sz="2000" b="1" dirty="0" smtClean="0">
                <a:latin typeface="Calibri" pitchFamily="34" charset="0"/>
                <a:cs typeface="Calibri" pitchFamily="34" charset="0"/>
              </a:rPr>
              <a:t>CAPACITY LEVELS </a:t>
            </a:r>
          </a:p>
        </p:txBody>
      </p:sp>
      <p:graphicFrame>
        <p:nvGraphicFramePr>
          <p:cNvPr id="3" name="Table 2"/>
          <p:cNvGraphicFramePr>
            <a:graphicFrameLocks noGrp="1"/>
          </p:cNvGraphicFramePr>
          <p:nvPr>
            <p:extLst>
              <p:ext uri="{D42A27DB-BD31-4B8C-83A1-F6EECF244321}">
                <p14:modId xmlns:p14="http://schemas.microsoft.com/office/powerpoint/2010/main" xmlns="" val="2468037386"/>
              </p:ext>
            </p:extLst>
          </p:nvPr>
        </p:nvGraphicFramePr>
        <p:xfrm>
          <a:off x="323423" y="377589"/>
          <a:ext cx="9288723" cy="4209661"/>
        </p:xfrm>
        <a:graphic>
          <a:graphicData uri="http://schemas.openxmlformats.org/drawingml/2006/table">
            <a:tbl>
              <a:tblPr/>
              <a:tblGrid>
                <a:gridCol w="2844961">
                  <a:extLst>
                    <a:ext uri="{9D8B030D-6E8A-4147-A177-3AD203B41FA5}">
                      <a16:colId xmlns:a16="http://schemas.microsoft.com/office/drawing/2014/main" xmlns="" val="20000"/>
                    </a:ext>
                  </a:extLst>
                </a:gridCol>
                <a:gridCol w="2411723">
                  <a:extLst>
                    <a:ext uri="{9D8B030D-6E8A-4147-A177-3AD203B41FA5}">
                      <a16:colId xmlns:a16="http://schemas.microsoft.com/office/drawing/2014/main" xmlns="" val="20001"/>
                    </a:ext>
                  </a:extLst>
                </a:gridCol>
                <a:gridCol w="2069073">
                  <a:extLst>
                    <a:ext uri="{9D8B030D-6E8A-4147-A177-3AD203B41FA5}">
                      <a16:colId xmlns:a16="http://schemas.microsoft.com/office/drawing/2014/main" xmlns="" val="20002"/>
                    </a:ext>
                  </a:extLst>
                </a:gridCol>
                <a:gridCol w="1962966">
                  <a:extLst>
                    <a:ext uri="{9D8B030D-6E8A-4147-A177-3AD203B41FA5}">
                      <a16:colId xmlns:a16="http://schemas.microsoft.com/office/drawing/2014/main" xmlns="" val="20003"/>
                    </a:ext>
                  </a:extLst>
                </a:gridCol>
              </a:tblGrid>
              <a:tr h="5189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Calibri" pitchFamily="34" charset="0"/>
                        </a:rPr>
                        <a:t>Districts</a:t>
                      </a:r>
                      <a:endParaRPr kumimoji="0" lang="en-ZA" sz="1400" b="1" i="0" u="none" strike="noStrike" cap="none" normalizeH="0" baseline="0" dirty="0" smtClean="0">
                        <a:ln>
                          <a:noFill/>
                        </a:ln>
                        <a:solidFill>
                          <a:srgbClr val="000000"/>
                        </a:solidFill>
                        <a:effectLst/>
                        <a:latin typeface="Calibri" pitchFamily="34" charset="0"/>
                        <a:cs typeface="Calibri" pitchFamily="34" charset="0"/>
                      </a:endParaRPr>
                    </a:p>
                  </a:txBody>
                  <a:tcPr marL="5259" marR="5259" marT="485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Offices</a:t>
                      </a:r>
                    </a:p>
                  </a:txBody>
                  <a:tcPr marL="5259" marR="5259" marT="485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cs typeface="Calibri" pitchFamily="34" charset="0"/>
                        </a:rPr>
                        <a:t>Establishment </a:t>
                      </a:r>
                    </a:p>
                  </a:txBody>
                  <a:tcPr marL="5259" marR="5259" marT="485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pitchFamily="34" charset="0"/>
                          <a:cs typeface="Calibri" pitchFamily="34" charset="0"/>
                        </a:rPr>
                        <a:t>Comments</a:t>
                      </a:r>
                      <a:endParaRPr kumimoji="0" lang="en-ZA" sz="1400" b="1" i="0" u="none" strike="noStrike" cap="none" normalizeH="0" baseline="0" dirty="0" smtClean="0">
                        <a:ln>
                          <a:noFill/>
                        </a:ln>
                        <a:solidFill>
                          <a:srgbClr val="000000"/>
                        </a:solidFill>
                        <a:effectLst/>
                        <a:latin typeface="Calibri" pitchFamily="34" charset="0"/>
                        <a:cs typeface="Calibri" pitchFamily="34" charset="0"/>
                      </a:endParaRPr>
                    </a:p>
                  </a:txBody>
                  <a:tcPr marL="5259" marR="5259" marT="48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81466">
                <a:tc rowSpan="13">
                  <a:txBody>
                    <a:bodyPr/>
                    <a:lstStyle/>
                    <a:p>
                      <a:pPr algn="l" fontAlgn="b"/>
                      <a:r>
                        <a:rPr lang="en-US" sz="1400" b="1" i="0" u="none" strike="noStrike" dirty="0" smtClean="0">
                          <a:solidFill>
                            <a:srgbClr val="000000"/>
                          </a:solidFill>
                          <a:effectLst/>
                          <a:latin typeface="Calibri" pitchFamily="34" charset="0"/>
                          <a:cs typeface="Calibri" pitchFamily="34" charset="0"/>
                        </a:rPr>
                        <a:t>Gert</a:t>
                      </a:r>
                      <a:r>
                        <a:rPr lang="en-US" sz="1400" b="1" i="0" u="none" strike="noStrike" baseline="0" dirty="0" smtClean="0">
                          <a:solidFill>
                            <a:srgbClr val="000000"/>
                          </a:solidFill>
                          <a:effectLst/>
                          <a:latin typeface="Calibri" pitchFamily="34" charset="0"/>
                          <a:cs typeface="Calibri" pitchFamily="34" charset="0"/>
                        </a:rPr>
                        <a:t> Sibande</a:t>
                      </a:r>
                      <a:r>
                        <a:rPr lang="en-US" sz="1400" b="1" i="0" u="none" strike="noStrike" dirty="0" smtClean="0">
                          <a:solidFill>
                            <a:srgbClr val="000000"/>
                          </a:solidFill>
                          <a:effectLst/>
                          <a:latin typeface="Calibri" pitchFamily="34" charset="0"/>
                          <a:cs typeface="Calibri" pitchFamily="34" charset="0"/>
                        </a:rPr>
                        <a:t> District </a:t>
                      </a:r>
                      <a:endParaRPr lang="en-US" sz="1400" b="1" i="0" u="none" strike="noStrike" dirty="0">
                        <a:solidFill>
                          <a:srgbClr val="000000"/>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400" b="0" i="0" u="none" strike="noStrike" dirty="0" smtClean="0">
                          <a:solidFill>
                            <a:schemeClr val="tx1"/>
                          </a:solidFill>
                          <a:effectLst/>
                          <a:latin typeface="Calibri" pitchFamily="34" charset="0"/>
                          <a:cs typeface="Calibri" pitchFamily="34" charset="0"/>
                        </a:rPr>
                        <a:t>DMO: Gert</a:t>
                      </a:r>
                      <a:r>
                        <a:rPr lang="en-US" sz="1400" b="0" i="0" u="none" strike="noStrike" baseline="0" dirty="0" smtClean="0">
                          <a:solidFill>
                            <a:schemeClr val="tx1"/>
                          </a:solidFill>
                          <a:effectLst/>
                          <a:latin typeface="Calibri" pitchFamily="34" charset="0"/>
                          <a:cs typeface="Calibri" pitchFamily="34" charset="0"/>
                        </a:rPr>
                        <a:t> Sibande</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baseline="0" dirty="0" smtClean="0">
                        <a:solidFill>
                          <a:schemeClr val="tx1"/>
                        </a:solidFill>
                        <a:effectLst/>
                        <a:latin typeface="Calibri" pitchFamily="34" charset="0"/>
                        <a:cs typeface="Calibri" pitchFamily="34" charset="0"/>
                      </a:endParaRPr>
                    </a:p>
                  </a:txBody>
                  <a:tcPr marL="10320" marR="10320" marT="95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81466">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400" b="0" i="0" u="none" strike="noStrike" dirty="0" smtClean="0">
                          <a:solidFill>
                            <a:schemeClr val="tx1"/>
                          </a:solidFill>
                          <a:effectLst/>
                          <a:latin typeface="Calibri" pitchFamily="34" charset="0"/>
                          <a:cs typeface="Calibri" pitchFamily="34" charset="0"/>
                        </a:rPr>
                        <a:t>Ermelo</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25</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93293">
                <a:tc vMerge="1">
                  <a:txBody>
                    <a:bodyPr/>
                    <a:lstStyle/>
                    <a:p>
                      <a:endParaRPr lang="en-US"/>
                    </a:p>
                  </a:txBody>
                  <a:tcPr/>
                </a:tc>
                <a:tc>
                  <a:txBody>
                    <a:bodyPr/>
                    <a:lstStyle/>
                    <a:p>
                      <a:pPr algn="l" fontAlgn="b"/>
                      <a:r>
                        <a:rPr lang="en-US" sz="1400" b="0" i="0" u="none" strike="noStrike" dirty="0" smtClean="0">
                          <a:solidFill>
                            <a:schemeClr val="tx1"/>
                          </a:solidFill>
                          <a:effectLst/>
                          <a:latin typeface="Calibri" pitchFamily="34" charset="0"/>
                          <a:cs typeface="Calibri" pitchFamily="34" charset="0"/>
                        </a:rPr>
                        <a:t>Carolina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4</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9062">
                <a:tc vMerge="1">
                  <a:txBody>
                    <a:bodyPr/>
                    <a:lstStyle/>
                    <a:p>
                      <a:endParaRPr lang="en-US"/>
                    </a:p>
                  </a:txBody>
                  <a:tcPr/>
                </a:tc>
                <a:tc>
                  <a:txBody>
                    <a:bodyPr/>
                    <a:lstStyle/>
                    <a:p>
                      <a:r>
                        <a:rPr lang="en-US" sz="1400" dirty="0" err="1" smtClean="0">
                          <a:latin typeface="Calibri" pitchFamily="34" charset="0"/>
                          <a:cs typeface="Calibri" pitchFamily="34" charset="0"/>
                        </a:rPr>
                        <a:t>Bethal</a:t>
                      </a:r>
                      <a:endParaRPr lang="en-US" sz="1400" dirty="0">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No Office Manager (ASD)</a:t>
                      </a: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26954">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Eerstehoek</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400" b="0" i="0" u="none" strike="noStrike" dirty="0" smtClean="0">
                          <a:solidFill>
                            <a:schemeClr val="tx1"/>
                          </a:solidFill>
                          <a:effectLst/>
                          <a:latin typeface="Calibri" pitchFamily="34" charset="0"/>
                          <a:cs typeface="Calibri" pitchFamily="34" charset="0"/>
                        </a:rPr>
                        <a:t>15</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181466">
                <a:tc vMerge="1">
                  <a:txBody>
                    <a:bodyPr/>
                    <a:lstStyle/>
                    <a:p>
                      <a:endParaRPr lang="en-US"/>
                    </a:p>
                  </a:txBody>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Mpuluzi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181466">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smtClean="0">
                          <a:solidFill>
                            <a:schemeClr val="tx1"/>
                          </a:solidFill>
                          <a:effectLst/>
                          <a:latin typeface="Calibri" pitchFamily="34" charset="0"/>
                          <a:cs typeface="Calibri" pitchFamily="34" charset="0"/>
                        </a:rPr>
                        <a:t>Piet Retief</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181466">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Secunda</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71924">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Siyathemba</a:t>
                      </a:r>
                      <a:r>
                        <a:rPr lang="en-US" sz="1400" b="0" i="0" u="none" strike="noStrike" dirty="0" smtClean="0">
                          <a:solidFill>
                            <a:schemeClr val="tx1"/>
                          </a:solidFill>
                          <a:effectLst/>
                          <a:latin typeface="Calibri" pitchFamily="34" charset="0"/>
                          <a:cs typeface="Calibri" pitchFamily="34" charset="0"/>
                        </a:rPr>
                        <a:t> / Balfour</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71924">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Tholulwazi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2</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71924">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smtClean="0">
                          <a:solidFill>
                            <a:schemeClr val="tx1"/>
                          </a:solidFill>
                          <a:effectLst/>
                          <a:latin typeface="Calibri" pitchFamily="34" charset="0"/>
                          <a:cs typeface="Calibri" pitchFamily="34" charset="0"/>
                        </a:rPr>
                        <a:t>Standerton</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8</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71924">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Thuthukani</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1</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71924">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400" b="0" i="0" u="none" strike="noStrike" dirty="0" err="1" smtClean="0">
                          <a:solidFill>
                            <a:schemeClr val="tx1"/>
                          </a:solidFill>
                          <a:effectLst/>
                          <a:latin typeface="Calibri" pitchFamily="34" charset="0"/>
                          <a:cs typeface="Calibri" pitchFamily="34" charset="0"/>
                        </a:rPr>
                        <a:t>Volksrust</a:t>
                      </a:r>
                      <a:endParaRPr lang="en-US" sz="1400" b="0" i="0" u="none" strike="noStrike" dirty="0">
                        <a:solidFill>
                          <a:schemeClr val="tx1"/>
                        </a:solidFill>
                        <a:effectLst/>
                        <a:latin typeface="Calibri" pitchFamily="34" charset="0"/>
                        <a:cs typeface="Calibri" pitchFamily="34" charset="0"/>
                      </a:endParaRPr>
                    </a:p>
                  </a:txBody>
                  <a:tcPr marL="228600"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7</a:t>
                      </a:r>
                      <a:endParaRPr lang="en-US" sz="1400" b="0" i="0" u="none" strike="noStrike" dirty="0">
                        <a:solidFill>
                          <a:schemeClr val="tx1"/>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3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71924">
                <a:tc>
                  <a:txBody>
                    <a:bodyPr/>
                    <a:lstStyle/>
                    <a:p>
                      <a:pPr algn="l" fontAlgn="b"/>
                      <a:r>
                        <a:rPr lang="en-US" sz="1400" b="1" i="0" u="none" strike="noStrike" dirty="0" smtClean="0">
                          <a:solidFill>
                            <a:srgbClr val="000000"/>
                          </a:solidFill>
                          <a:effectLst/>
                          <a:latin typeface="Calibri" pitchFamily="34" charset="0"/>
                          <a:cs typeface="Calibri" pitchFamily="34" charset="0"/>
                        </a:rPr>
                        <a:t>Sub Total</a:t>
                      </a:r>
                      <a:endParaRPr lang="en-US" sz="1400" b="1" i="0" u="none" strike="noStrike" dirty="0">
                        <a:solidFill>
                          <a:srgbClr val="000000"/>
                        </a:solidFill>
                        <a:effectLst/>
                        <a:latin typeface="Calibri" pitchFamily="34" charset="0"/>
                        <a:cs typeface="Calibri" pitchFamily="34" charset="0"/>
                      </a:endParaRPr>
                    </a:p>
                  </a:txBody>
                  <a:tcPr marL="228600"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endParaRPr lang="en-US" sz="1400" b="1" i="0" u="none" strike="noStrike" dirty="0">
                        <a:solidFill>
                          <a:schemeClr val="tx1"/>
                        </a:solidFill>
                        <a:effectLst/>
                        <a:latin typeface="Calibri" pitchFamily="34" charset="0"/>
                        <a:cs typeface="Calibri" pitchFamily="34" charset="0"/>
                      </a:endParaRPr>
                    </a:p>
                  </a:txBody>
                  <a:tcPr marL="10321"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1400" b="1" i="0" u="none" strike="noStrike" dirty="0" smtClean="0">
                          <a:solidFill>
                            <a:schemeClr val="tx1"/>
                          </a:solidFill>
                          <a:effectLst/>
                          <a:latin typeface="Calibri" pitchFamily="34" charset="0"/>
                          <a:cs typeface="Calibri" pitchFamily="34" charset="0"/>
                        </a:rPr>
                        <a:t>98</a:t>
                      </a:r>
                      <a:endParaRPr lang="en-US" sz="1400" b="1" i="0" u="none" strike="noStrike" dirty="0">
                        <a:solidFill>
                          <a:schemeClr val="tx1"/>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endParaRPr lang="en-US" sz="1400" b="1" i="0" u="none" strike="noStrike" dirty="0">
                        <a:solidFill>
                          <a:schemeClr val="tx1"/>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r h="271924">
                <a:tc>
                  <a:txBody>
                    <a:bodyPr/>
                    <a:lstStyle/>
                    <a:p>
                      <a:pPr marL="91440" algn="l" fontAlgn="b"/>
                      <a:r>
                        <a:rPr lang="en-US" sz="1400" b="1" i="0" u="none" strike="noStrike" dirty="0" smtClean="0">
                          <a:solidFill>
                            <a:srgbClr val="000000"/>
                          </a:solidFill>
                          <a:effectLst/>
                          <a:latin typeface="Calibri" pitchFamily="34" charset="0"/>
                          <a:cs typeface="Calibri" pitchFamily="34" charset="0"/>
                        </a:rPr>
                        <a:t>Provincial</a:t>
                      </a:r>
                      <a:r>
                        <a:rPr lang="en-US" sz="1400" b="1" i="0" u="none" strike="noStrike" baseline="0" dirty="0" smtClean="0">
                          <a:solidFill>
                            <a:srgbClr val="000000"/>
                          </a:solidFill>
                          <a:effectLst/>
                          <a:latin typeface="Calibri" pitchFamily="34" charset="0"/>
                          <a:cs typeface="Calibri" pitchFamily="34" charset="0"/>
                        </a:rPr>
                        <a:t> Total</a:t>
                      </a:r>
                      <a:endParaRPr lang="en-US" sz="1400" b="1" i="0" u="none" strike="noStrike" dirty="0">
                        <a:solidFill>
                          <a:srgbClr val="000000"/>
                        </a:solidFill>
                        <a:effectLst/>
                        <a:latin typeface="Calibri" pitchFamily="34" charset="0"/>
                        <a:cs typeface="Calibri" pitchFamily="34" charset="0"/>
                      </a:endParaRPr>
                    </a:p>
                  </a:txBody>
                  <a:tcPr marL="10321" marR="10321" marT="953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fontAlgn="b"/>
                      <a:r>
                        <a:rPr lang="en-US" sz="1400" b="1" i="0" u="none" strike="noStrike" dirty="0" smtClean="0">
                          <a:solidFill>
                            <a:schemeClr val="tx1"/>
                          </a:solidFill>
                          <a:effectLst/>
                          <a:latin typeface="Calibri" pitchFamily="34" charset="0"/>
                          <a:cs typeface="Calibri" pitchFamily="34" charset="0"/>
                        </a:rPr>
                        <a:t>420</a:t>
                      </a:r>
                      <a:endParaRPr lang="en-US" sz="1400" b="1" i="0" u="none" strike="noStrike" dirty="0">
                        <a:solidFill>
                          <a:schemeClr val="tx1"/>
                        </a:solidFill>
                        <a:effectLst/>
                        <a:latin typeface="Calibri" pitchFamily="34" charset="0"/>
                        <a:cs typeface="Calibri" pitchFamily="34" charset="0"/>
                      </a:endParaRPr>
                    </a:p>
                  </a:txBody>
                  <a:tcPr marL="10321" marR="10321" marT="953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rtl="0" fontAlgn="b"/>
                      <a:r>
                        <a:rPr lang="en-US" sz="1400" b="1" i="0" u="none" strike="noStrike" dirty="0" smtClean="0">
                          <a:solidFill>
                            <a:schemeClr val="tx1"/>
                          </a:solidFill>
                          <a:effectLst/>
                          <a:latin typeface="Calibri" pitchFamily="34" charset="0"/>
                          <a:cs typeface="Calibri" pitchFamily="34" charset="0"/>
                        </a:rPr>
                        <a:t>421</a:t>
                      </a:r>
                      <a:endParaRPr lang="en-US" sz="1400" b="1" i="0" u="none" strike="noStrike" dirty="0">
                        <a:solidFill>
                          <a:schemeClr val="tx1"/>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rtl="0" fontAlgn="b"/>
                      <a:endParaRPr lang="en-US" sz="1400" b="1" i="0" u="none" strike="noStrike" dirty="0">
                        <a:solidFill>
                          <a:schemeClr val="tx1"/>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5"/>
                  </a:ext>
                </a:extLst>
              </a:tr>
            </a:tbl>
          </a:graphicData>
        </a:graphic>
      </p:graphicFrame>
      <p:graphicFrame>
        <p:nvGraphicFramePr>
          <p:cNvPr id="6" name="Content Placeholder 4"/>
          <p:cNvGraphicFramePr>
            <a:graphicFrameLocks noGrp="1"/>
          </p:cNvGraphicFramePr>
          <p:nvPr>
            <p:ph idx="1"/>
            <p:extLst>
              <p:ext uri="{D42A27DB-BD31-4B8C-83A1-F6EECF244321}">
                <p14:modId xmlns:p14="http://schemas.microsoft.com/office/powerpoint/2010/main" xmlns="" val="1433718563"/>
              </p:ext>
            </p:extLst>
          </p:nvPr>
        </p:nvGraphicFramePr>
        <p:xfrm>
          <a:off x="2171558" y="4813544"/>
          <a:ext cx="7564472" cy="1090476"/>
        </p:xfrm>
        <a:graphic>
          <a:graphicData uri="http://schemas.openxmlformats.org/drawingml/2006/table">
            <a:tbl>
              <a:tblPr/>
              <a:tblGrid>
                <a:gridCol w="1316367">
                  <a:extLst>
                    <a:ext uri="{9D8B030D-6E8A-4147-A177-3AD203B41FA5}">
                      <a16:colId xmlns:a16="http://schemas.microsoft.com/office/drawing/2014/main" xmlns="" val="20000"/>
                    </a:ext>
                  </a:extLst>
                </a:gridCol>
                <a:gridCol w="1687175">
                  <a:extLst>
                    <a:ext uri="{9D8B030D-6E8A-4147-A177-3AD203B41FA5}">
                      <a16:colId xmlns:a16="http://schemas.microsoft.com/office/drawing/2014/main" xmlns="" val="20001"/>
                    </a:ext>
                  </a:extLst>
                </a:gridCol>
                <a:gridCol w="1687175">
                  <a:extLst>
                    <a:ext uri="{9D8B030D-6E8A-4147-A177-3AD203B41FA5}">
                      <a16:colId xmlns:a16="http://schemas.microsoft.com/office/drawing/2014/main" xmlns="" val="20002"/>
                    </a:ext>
                  </a:extLst>
                </a:gridCol>
                <a:gridCol w="1409067">
                  <a:extLst>
                    <a:ext uri="{9D8B030D-6E8A-4147-A177-3AD203B41FA5}">
                      <a16:colId xmlns:a16="http://schemas.microsoft.com/office/drawing/2014/main" xmlns="" val="20003"/>
                    </a:ext>
                  </a:extLst>
                </a:gridCol>
                <a:gridCol w="1464688">
                  <a:extLst>
                    <a:ext uri="{9D8B030D-6E8A-4147-A177-3AD203B41FA5}">
                      <a16:colId xmlns:a16="http://schemas.microsoft.com/office/drawing/2014/main" xmlns="" val="20004"/>
                    </a:ext>
                  </a:extLst>
                </a:gridCol>
              </a:tblGrid>
              <a:tr h="399902">
                <a:tc>
                  <a:txBody>
                    <a:bodyPr/>
                    <a:lstStyle/>
                    <a:p>
                      <a:pPr algn="ctr" rtl="0" fontAlgn="t"/>
                      <a:r>
                        <a:rPr lang="en-GB" sz="1400" b="1" i="0" u="none" strike="noStrike" dirty="0">
                          <a:solidFill>
                            <a:srgbClr val="000000"/>
                          </a:solidFill>
                          <a:effectLst/>
                          <a:latin typeface="Calibri" panose="020F0502020204030204" pitchFamily="34" charset="0"/>
                          <a:cs typeface="Calibri" pitchFamily="34" charset="0"/>
                        </a:rPr>
                        <a:t>Management</a:t>
                      </a:r>
                    </a:p>
                  </a:txBody>
                  <a:tcPr marL="10319" marR="10319"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dirty="0">
                          <a:solidFill>
                            <a:srgbClr val="000000"/>
                          </a:solidFill>
                          <a:effectLst/>
                          <a:latin typeface="Calibri" panose="020F0502020204030204" pitchFamily="34" charset="0"/>
                          <a:cs typeface="Calibri" pitchFamily="34" charset="0"/>
                        </a:rPr>
                        <a:t>Civic Services </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a:solidFill>
                            <a:srgbClr val="2F2B20"/>
                          </a:solidFill>
                          <a:effectLst/>
                          <a:latin typeface="Calibri" panose="020F0502020204030204" pitchFamily="34" charset="0"/>
                          <a:cs typeface="Calibri" pitchFamily="34" charset="0"/>
                        </a:rPr>
                        <a:t>Immigration Services</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a:solidFill>
                            <a:srgbClr val="2F2B20"/>
                          </a:solidFill>
                          <a:effectLst/>
                          <a:latin typeface="Calibri" panose="020F0502020204030204" pitchFamily="34" charset="0"/>
                          <a:cs typeface="Calibri" pitchFamily="34" charset="0"/>
                        </a:rPr>
                        <a:t>Support</a:t>
                      </a:r>
                    </a:p>
                  </a:txBody>
                  <a:tcPr marL="10319" marR="10319"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rtl="0" fontAlgn="t"/>
                      <a:r>
                        <a:rPr lang="en-GB" sz="1400" b="1" i="0" u="none" strike="noStrike">
                          <a:solidFill>
                            <a:srgbClr val="2F2B20"/>
                          </a:solidFill>
                          <a:effectLst/>
                          <a:latin typeface="Calibri" panose="020F0502020204030204" pitchFamily="34" charset="0"/>
                          <a:cs typeface="Calibri" pitchFamily="34" charset="0"/>
                        </a:rPr>
                        <a:t>Total</a:t>
                      </a:r>
                    </a:p>
                  </a:txBody>
                  <a:tcPr marL="10319" marR="10319"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83652">
                <a:tc>
                  <a:txBody>
                    <a:bodyPr/>
                    <a:lstStyle/>
                    <a:p>
                      <a:pPr algn="ctr" rtl="0" fontAlgn="t"/>
                      <a:r>
                        <a:rPr lang="en-GB" sz="1400" b="1" i="0" u="none" strike="noStrike" dirty="0">
                          <a:solidFill>
                            <a:srgbClr val="2F2B20"/>
                          </a:solidFill>
                          <a:effectLst/>
                          <a:latin typeface="Calibri" panose="020F0502020204030204" pitchFamily="34" charset="0"/>
                          <a:cs typeface="Calibri" pitchFamily="34" charset="0"/>
                        </a:rPr>
                        <a:t>Number</a:t>
                      </a:r>
                    </a:p>
                  </a:txBody>
                  <a:tcPr marL="10319" marR="10319"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dirty="0">
                          <a:solidFill>
                            <a:srgbClr val="2F2B20"/>
                          </a:solidFill>
                          <a:effectLst/>
                          <a:latin typeface="Calibri" panose="020F0502020204030204" pitchFamily="34" charset="0"/>
                          <a:cs typeface="Calibri" pitchFamily="34" charset="0"/>
                        </a:rPr>
                        <a:t>Number</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dirty="0">
                          <a:solidFill>
                            <a:srgbClr val="2F2B20"/>
                          </a:solidFill>
                          <a:effectLst/>
                          <a:latin typeface="Calibri" panose="020F0502020204030204" pitchFamily="34" charset="0"/>
                          <a:cs typeface="Calibri" pitchFamily="34" charset="0"/>
                        </a:rPr>
                        <a:t>Number</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rtl="0" fontAlgn="t"/>
                      <a:r>
                        <a:rPr lang="en-GB" sz="1400" b="1" i="0" u="none" strike="noStrike" dirty="0">
                          <a:solidFill>
                            <a:srgbClr val="2F2B20"/>
                          </a:solidFill>
                          <a:effectLst/>
                          <a:latin typeface="Calibri" panose="020F0502020204030204" pitchFamily="34" charset="0"/>
                          <a:cs typeface="Calibri" pitchFamily="34" charset="0"/>
                        </a:rPr>
                        <a:t>Number</a:t>
                      </a:r>
                    </a:p>
                  </a:txBody>
                  <a:tcPr marL="10319" marR="10319"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extLst>
                  <a:ext uri="{0D108BD9-81ED-4DB2-BD59-A6C34878D82A}">
                    <a16:rowId xmlns:a16="http://schemas.microsoft.com/office/drawing/2014/main" xmlns="" val="10001"/>
                  </a:ext>
                </a:extLst>
              </a:tr>
              <a:tr h="306922">
                <a:tc>
                  <a:txBody>
                    <a:bodyPr/>
                    <a:lstStyle/>
                    <a:p>
                      <a:pPr algn="ctr" rtl="0" fontAlgn="t"/>
                      <a:r>
                        <a:rPr lang="en-GB" sz="1400" b="0" i="0" u="none" strike="noStrike" dirty="0">
                          <a:solidFill>
                            <a:srgbClr val="000000"/>
                          </a:solidFill>
                          <a:effectLst/>
                          <a:latin typeface="Calibri" panose="020F0502020204030204" pitchFamily="34" charset="0"/>
                          <a:cs typeface="Calibri" pitchFamily="34" charset="0"/>
                        </a:rPr>
                        <a:t>4</a:t>
                      </a:r>
                    </a:p>
                  </a:txBody>
                  <a:tcPr marL="10319" marR="10319"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1400" b="0" i="0" u="none" strike="noStrike" dirty="0">
                          <a:solidFill>
                            <a:srgbClr val="000000"/>
                          </a:solidFill>
                          <a:effectLst/>
                          <a:latin typeface="Calibri" panose="020F0502020204030204" pitchFamily="34" charset="0"/>
                          <a:cs typeface="Calibri" pitchFamily="34" charset="0"/>
                        </a:rPr>
                        <a:t>9</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1400" b="0" i="0" u="none" strike="noStrike">
                          <a:solidFill>
                            <a:srgbClr val="000000"/>
                          </a:solidFill>
                          <a:effectLst/>
                          <a:latin typeface="Calibri" panose="020F0502020204030204" pitchFamily="34" charset="0"/>
                          <a:cs typeface="Calibri" pitchFamily="34" charset="0"/>
                        </a:rPr>
                        <a:t>3</a:t>
                      </a:r>
                    </a:p>
                  </a:txBody>
                  <a:tcPr marL="10319" marR="103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1400" b="0" i="0" u="none" strike="noStrike" dirty="0">
                          <a:solidFill>
                            <a:srgbClr val="000000"/>
                          </a:solidFill>
                          <a:effectLst/>
                          <a:latin typeface="Calibri" panose="020F0502020204030204" pitchFamily="34" charset="0"/>
                          <a:cs typeface="Calibri" pitchFamily="34" charset="0"/>
                        </a:rPr>
                        <a:t>3</a:t>
                      </a:r>
                    </a:p>
                  </a:txBody>
                  <a:tcPr marL="10319" marR="10319"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1400" b="0" i="0" u="none" strike="noStrike" dirty="0">
                          <a:solidFill>
                            <a:srgbClr val="000000"/>
                          </a:solidFill>
                          <a:effectLst/>
                          <a:latin typeface="Calibri" panose="020F0502020204030204" pitchFamily="34" charset="0"/>
                          <a:cs typeface="Calibri" pitchFamily="34" charset="0"/>
                        </a:rPr>
                        <a:t>19</a:t>
                      </a:r>
                    </a:p>
                  </a:txBody>
                  <a:tcPr marL="10319" marR="10319"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323423" y="4813543"/>
            <a:ext cx="1687348" cy="923330"/>
          </a:xfrm>
          <a:prstGeom prst="rect">
            <a:avLst/>
          </a:prstGeom>
          <a:noFill/>
        </p:spPr>
        <p:txBody>
          <a:bodyPr wrap="square" rtlCol="0">
            <a:spAutoFit/>
          </a:bodyPr>
          <a:lstStyle/>
          <a:p>
            <a:r>
              <a:rPr lang="en-US" b="1" dirty="0" smtClean="0"/>
              <a:t>Capacity loss since February 2018</a:t>
            </a:r>
            <a:endParaRPr lang="en-US" b="1" dirty="0"/>
          </a:p>
        </p:txBody>
      </p:sp>
      <p:sp>
        <p:nvSpPr>
          <p:cNvPr id="5" name="Slide Number Placeholder 4"/>
          <p:cNvSpPr>
            <a:spLocks noGrp="1"/>
          </p:cNvSpPr>
          <p:nvPr>
            <p:ph type="sldNum" sz="quarter" idx="12"/>
          </p:nvPr>
        </p:nvSpPr>
        <p:spPr>
          <a:xfrm>
            <a:off x="2897415" y="6356401"/>
            <a:ext cx="2311400" cy="365125"/>
          </a:xfrm>
        </p:spPr>
        <p:txBody>
          <a:bodyPr/>
          <a:lstStyle/>
          <a:p>
            <a:fld id="{2538E8B7-8BD9-9F48-9FB6-4E0DFEDB8449}" type="slidenum">
              <a:rPr lang="en-US" smtClean="0"/>
              <a:pPr/>
              <a:t>60</a:t>
            </a:fld>
            <a:endParaRPr lang="en-US" dirty="0"/>
          </a:p>
        </p:txBody>
      </p:sp>
    </p:spTree>
    <p:extLst>
      <p:ext uri="{BB962C8B-B14F-4D97-AF65-F5344CB8AC3E}">
        <p14:creationId xmlns:p14="http://schemas.microsoft.com/office/powerpoint/2010/main" xmlns="" val="3988148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r>
              <a:rPr lang="en-US" sz="2000" b="1" dirty="0" smtClean="0">
                <a:latin typeface="Calibri" pitchFamily="34" charset="0"/>
                <a:cs typeface="Calibri" pitchFamily="34" charset="0"/>
              </a:rPr>
              <a:t>PROVINCIAL EQUITY</a:t>
            </a:r>
          </a:p>
        </p:txBody>
      </p:sp>
      <p:graphicFrame>
        <p:nvGraphicFramePr>
          <p:cNvPr id="5" name="Table 4"/>
          <p:cNvGraphicFramePr>
            <a:graphicFrameLocks noGrp="1"/>
          </p:cNvGraphicFramePr>
          <p:nvPr>
            <p:extLst>
              <p:ext uri="{D42A27DB-BD31-4B8C-83A1-F6EECF244321}">
                <p14:modId xmlns:p14="http://schemas.microsoft.com/office/powerpoint/2010/main" xmlns="" val="71547761"/>
              </p:ext>
            </p:extLst>
          </p:nvPr>
        </p:nvGraphicFramePr>
        <p:xfrm>
          <a:off x="191073" y="450375"/>
          <a:ext cx="9356683" cy="5127549"/>
        </p:xfrm>
        <a:graphic>
          <a:graphicData uri="http://schemas.openxmlformats.org/drawingml/2006/table">
            <a:tbl>
              <a:tblPr firstRow="1" bandRow="1"/>
              <a:tblGrid>
                <a:gridCol w="613553">
                  <a:extLst>
                    <a:ext uri="{9D8B030D-6E8A-4147-A177-3AD203B41FA5}">
                      <a16:colId xmlns:a16="http://schemas.microsoft.com/office/drawing/2014/main" xmlns="" val="20000"/>
                    </a:ext>
                  </a:extLst>
                </a:gridCol>
                <a:gridCol w="690247">
                  <a:extLst>
                    <a:ext uri="{9D8B030D-6E8A-4147-A177-3AD203B41FA5}">
                      <a16:colId xmlns:a16="http://schemas.microsoft.com/office/drawing/2014/main" xmlns="" val="20001"/>
                    </a:ext>
                  </a:extLst>
                </a:gridCol>
                <a:gridCol w="690247">
                  <a:extLst>
                    <a:ext uri="{9D8B030D-6E8A-4147-A177-3AD203B41FA5}">
                      <a16:colId xmlns:a16="http://schemas.microsoft.com/office/drawing/2014/main" xmlns="" val="20002"/>
                    </a:ext>
                  </a:extLst>
                </a:gridCol>
                <a:gridCol w="613553">
                  <a:extLst>
                    <a:ext uri="{9D8B030D-6E8A-4147-A177-3AD203B41FA5}">
                      <a16:colId xmlns:a16="http://schemas.microsoft.com/office/drawing/2014/main" xmlns="" val="20003"/>
                    </a:ext>
                  </a:extLst>
                </a:gridCol>
                <a:gridCol w="613553">
                  <a:extLst>
                    <a:ext uri="{9D8B030D-6E8A-4147-A177-3AD203B41FA5}">
                      <a16:colId xmlns:a16="http://schemas.microsoft.com/office/drawing/2014/main" xmlns="" val="20004"/>
                    </a:ext>
                  </a:extLst>
                </a:gridCol>
                <a:gridCol w="613553">
                  <a:extLst>
                    <a:ext uri="{9D8B030D-6E8A-4147-A177-3AD203B41FA5}">
                      <a16:colId xmlns:a16="http://schemas.microsoft.com/office/drawing/2014/main" xmlns="" val="20005"/>
                    </a:ext>
                  </a:extLst>
                </a:gridCol>
                <a:gridCol w="613553">
                  <a:extLst>
                    <a:ext uri="{9D8B030D-6E8A-4147-A177-3AD203B41FA5}">
                      <a16:colId xmlns:a16="http://schemas.microsoft.com/office/drawing/2014/main" xmlns="" val="20006"/>
                    </a:ext>
                  </a:extLst>
                </a:gridCol>
                <a:gridCol w="613553">
                  <a:extLst>
                    <a:ext uri="{9D8B030D-6E8A-4147-A177-3AD203B41FA5}">
                      <a16:colId xmlns:a16="http://schemas.microsoft.com/office/drawing/2014/main" xmlns="" val="20007"/>
                    </a:ext>
                  </a:extLst>
                </a:gridCol>
                <a:gridCol w="613553">
                  <a:extLst>
                    <a:ext uri="{9D8B030D-6E8A-4147-A177-3AD203B41FA5}">
                      <a16:colId xmlns:a16="http://schemas.microsoft.com/office/drawing/2014/main" xmlns="" val="20008"/>
                    </a:ext>
                  </a:extLst>
                </a:gridCol>
                <a:gridCol w="613553">
                  <a:extLst>
                    <a:ext uri="{9D8B030D-6E8A-4147-A177-3AD203B41FA5}">
                      <a16:colId xmlns:a16="http://schemas.microsoft.com/office/drawing/2014/main" xmlns="" val="20009"/>
                    </a:ext>
                  </a:extLst>
                </a:gridCol>
                <a:gridCol w="613553">
                  <a:extLst>
                    <a:ext uri="{9D8B030D-6E8A-4147-A177-3AD203B41FA5}">
                      <a16:colId xmlns:a16="http://schemas.microsoft.com/office/drawing/2014/main" xmlns="" val="20010"/>
                    </a:ext>
                  </a:extLst>
                </a:gridCol>
                <a:gridCol w="613553">
                  <a:extLst>
                    <a:ext uri="{9D8B030D-6E8A-4147-A177-3AD203B41FA5}">
                      <a16:colId xmlns:a16="http://schemas.microsoft.com/office/drawing/2014/main" xmlns="" val="20011"/>
                    </a:ext>
                  </a:extLst>
                </a:gridCol>
                <a:gridCol w="613553">
                  <a:extLst>
                    <a:ext uri="{9D8B030D-6E8A-4147-A177-3AD203B41FA5}">
                      <a16:colId xmlns:a16="http://schemas.microsoft.com/office/drawing/2014/main" xmlns="" val="20012"/>
                    </a:ext>
                  </a:extLst>
                </a:gridCol>
                <a:gridCol w="613553">
                  <a:extLst>
                    <a:ext uri="{9D8B030D-6E8A-4147-A177-3AD203B41FA5}">
                      <a16:colId xmlns:a16="http://schemas.microsoft.com/office/drawing/2014/main" xmlns="" val="20013"/>
                    </a:ext>
                  </a:extLst>
                </a:gridCol>
                <a:gridCol w="613553">
                  <a:extLst>
                    <a:ext uri="{9D8B030D-6E8A-4147-A177-3AD203B41FA5}">
                      <a16:colId xmlns:a16="http://schemas.microsoft.com/office/drawing/2014/main" xmlns="" val="20014"/>
                    </a:ext>
                  </a:extLst>
                </a:gridCol>
              </a:tblGrid>
              <a:tr h="463525">
                <a:tc rowSpan="2">
                  <a:txBody>
                    <a:bodyPr/>
                    <a:lstStyle/>
                    <a:p>
                      <a:pPr algn="ctr" rtl="0" fontAlgn="ctr"/>
                      <a:r>
                        <a:rPr lang="en-US" sz="900" b="1" i="0" u="none" strike="noStrike" dirty="0">
                          <a:solidFill>
                            <a:srgbClr val="000000"/>
                          </a:solidFill>
                          <a:effectLst/>
                          <a:latin typeface="Calibri" pitchFamily="34" charset="0"/>
                          <a:cs typeface="Calibri" pitchFamily="34" charset="0"/>
                        </a:rPr>
                        <a:t> Per salary level</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gridSpan="3">
                  <a:txBody>
                    <a:bodyPr/>
                    <a:lstStyle/>
                    <a:p>
                      <a:pPr algn="ctr" rtl="0" fontAlgn="ctr"/>
                      <a:r>
                        <a:rPr lang="en-US" sz="900" b="1" i="0" u="none" strike="noStrike" dirty="0">
                          <a:solidFill>
                            <a:srgbClr val="000000"/>
                          </a:solidFill>
                          <a:effectLst/>
                          <a:latin typeface="Calibri" pitchFamily="34" charset="0"/>
                          <a:cs typeface="Calibri" pitchFamily="34" charset="0"/>
                        </a:rPr>
                        <a:t>AFRICAN </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dirty="0">
                          <a:solidFill>
                            <a:srgbClr val="000000"/>
                          </a:solidFill>
                          <a:effectLst/>
                          <a:latin typeface="Calibri" pitchFamily="34" charset="0"/>
                          <a:cs typeface="Calibri" pitchFamily="34" charset="0"/>
                        </a:rPr>
                        <a:t>COLOURED</a:t>
                      </a:r>
                    </a:p>
                  </a:txBody>
                  <a:tcPr marL="8259" marR="8259" marT="82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dirty="0">
                          <a:solidFill>
                            <a:srgbClr val="000000"/>
                          </a:solidFill>
                          <a:effectLst/>
                          <a:latin typeface="Calibri" pitchFamily="34" charset="0"/>
                          <a:cs typeface="Calibri" pitchFamily="34" charset="0"/>
                        </a:rPr>
                        <a:t>INDIAN  </a:t>
                      </a:r>
                    </a:p>
                  </a:txBody>
                  <a:tcPr marL="8259" marR="8259" marT="82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dirty="0">
                          <a:solidFill>
                            <a:srgbClr val="000000"/>
                          </a:solidFill>
                          <a:effectLst/>
                          <a:latin typeface="Calibri" pitchFamily="34" charset="0"/>
                          <a:cs typeface="Calibri" pitchFamily="34" charset="0"/>
                        </a:rPr>
                        <a:t>WHITE   </a:t>
                      </a:r>
                    </a:p>
                  </a:txBody>
                  <a:tcPr marL="8259" marR="8259" marT="8259"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rowSpan="2">
                  <a:txBody>
                    <a:bodyPr/>
                    <a:lstStyle/>
                    <a:p>
                      <a:pPr algn="ctr" rtl="0" fontAlgn="ctr"/>
                      <a:r>
                        <a:rPr lang="en-US" sz="900" b="1" i="0" u="none" strike="noStrike" dirty="0">
                          <a:solidFill>
                            <a:srgbClr val="000000"/>
                          </a:solidFill>
                          <a:effectLst/>
                          <a:latin typeface="Calibri" pitchFamily="34" charset="0"/>
                          <a:cs typeface="Calibri" pitchFamily="34" charset="0"/>
                        </a:rPr>
                        <a:t>GRAND TOTAL</a:t>
                      </a: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00"/>
                    </a:solidFill>
                  </a:tcPr>
                </a:tc>
                <a:tc rowSpan="2">
                  <a:txBody>
                    <a:bodyPr/>
                    <a:lstStyle/>
                    <a:p>
                      <a:pPr algn="ctr" rtl="0" fontAlgn="ctr"/>
                      <a:r>
                        <a:rPr lang="en-US" sz="900" b="1" i="0" u="none" strike="noStrike" dirty="0">
                          <a:solidFill>
                            <a:srgbClr val="000000"/>
                          </a:solidFill>
                          <a:effectLst/>
                          <a:latin typeface="Calibri" pitchFamily="34" charset="0"/>
                          <a:cs typeface="Calibri" pitchFamily="34" charset="0"/>
                        </a:rPr>
                        <a:t>PEOPLE WITH DISABILITY</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207107">
                <a:tc vMerge="1">
                  <a:txBody>
                    <a:bodyPr/>
                    <a:lstStyle/>
                    <a:p>
                      <a:endParaRPr lang="en-US"/>
                    </a:p>
                  </a:txBody>
                  <a:tcPr/>
                </a:tc>
                <a:tc>
                  <a:txBody>
                    <a:bodyPr/>
                    <a:lstStyle/>
                    <a:p>
                      <a:pPr algn="ctr" rtl="0" fontAlgn="ctr"/>
                      <a:r>
                        <a:rPr lang="en-US" sz="900" b="1" i="0" u="none" strike="noStrike">
                          <a:solidFill>
                            <a:srgbClr val="000000"/>
                          </a:solidFill>
                          <a:effectLst/>
                          <a:latin typeface="Calibri" pitchFamily="34" charset="0"/>
                          <a:cs typeface="Calibri" pitchFamily="34" charset="0"/>
                        </a:rPr>
                        <a:t>FEMALE</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MALE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TOTAL</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a:solidFill>
                            <a:srgbClr val="000000"/>
                          </a:solidFill>
                          <a:effectLst/>
                          <a:latin typeface="Calibri" pitchFamily="34" charset="0"/>
                          <a:cs typeface="Calibri" pitchFamily="34" charset="0"/>
                        </a:rPr>
                        <a:t>FEMALE</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MALE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TOTAL</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a:solidFill>
                            <a:srgbClr val="000000"/>
                          </a:solidFill>
                          <a:effectLst/>
                          <a:latin typeface="Calibri" pitchFamily="34" charset="0"/>
                          <a:cs typeface="Calibri" pitchFamily="34" charset="0"/>
                        </a:rPr>
                        <a:t>FEMALE</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MALE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TOTAL</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a:solidFill>
                            <a:srgbClr val="000000"/>
                          </a:solidFill>
                          <a:effectLst/>
                          <a:latin typeface="Calibri" pitchFamily="34" charset="0"/>
                          <a:cs typeface="Calibri" pitchFamily="34" charset="0"/>
                        </a:rPr>
                        <a:t>FEMALE</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MALE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900" b="1" i="0" u="none" strike="noStrike" dirty="0">
                          <a:solidFill>
                            <a:srgbClr val="000000"/>
                          </a:solidFill>
                          <a:effectLst/>
                          <a:latin typeface="Calibri" pitchFamily="34" charset="0"/>
                          <a:cs typeface="Calibri" pitchFamily="34" charset="0"/>
                        </a:rPr>
                        <a:t>TOTAL</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xmlns="" val="10001"/>
                  </a:ext>
                </a:extLst>
              </a:tr>
              <a:tr h="216970">
                <a:tc>
                  <a:txBody>
                    <a:bodyPr/>
                    <a:lstStyle/>
                    <a:p>
                      <a:pPr algn="ctr" rtl="0" fontAlgn="ctr"/>
                      <a:r>
                        <a:rPr lang="en-US" sz="1100" b="1" i="0" u="none" strike="noStrike" dirty="0">
                          <a:solidFill>
                            <a:srgbClr val="000000"/>
                          </a:solidFill>
                          <a:effectLst/>
                          <a:latin typeface="Calibri" pitchFamily="34" charset="0"/>
                          <a:cs typeface="Calibri" pitchFamily="34" charset="0"/>
                        </a:rPr>
                        <a:t>Province </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231</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172</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403</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5</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5</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1</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1</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7</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5</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12</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421</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Calibri" pitchFamily="34" charset="0"/>
                          <a:cs typeface="Calibri" pitchFamily="34" charset="0"/>
                        </a:rPr>
                        <a:t>16</a:t>
                      </a:r>
                      <a:endParaRPr lang="en-US" sz="1100" b="1" i="0" u="none" strike="noStrike" dirty="0">
                        <a:solidFill>
                          <a:srgbClr val="000000"/>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12837">
                <a:tc>
                  <a:txBody>
                    <a:bodyPr/>
                    <a:lstStyle/>
                    <a:p>
                      <a:pPr algn="ctr" rtl="0" fontAlgn="ctr"/>
                      <a:r>
                        <a:rPr lang="en-US" sz="900" b="1" i="0" u="none" strike="noStrike">
                          <a:solidFill>
                            <a:srgbClr val="000000"/>
                          </a:solidFill>
                          <a:effectLst/>
                          <a:latin typeface="Calibri" pitchFamily="34" charset="0"/>
                          <a:cs typeface="Calibri" pitchFamily="34" charset="0"/>
                        </a:rPr>
                        <a:t>Demographic targets</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42.10%</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51.00%</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0.10%</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0.20%</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0.10%</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0.60%</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2.50%</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3.50%</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100%</a:t>
                      </a: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2.00%</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397"/>
                    </a:solidFill>
                  </a:tcPr>
                </a:tc>
                <a:extLst>
                  <a:ext uri="{0D108BD9-81ED-4DB2-BD59-A6C34878D82A}">
                    <a16:rowId xmlns:a16="http://schemas.microsoft.com/office/drawing/2014/main" xmlns="" val="10003"/>
                  </a:ext>
                </a:extLst>
              </a:tr>
              <a:tr h="680495">
                <a:tc>
                  <a:txBody>
                    <a:bodyPr/>
                    <a:lstStyle/>
                    <a:p>
                      <a:pPr algn="ctr" rtl="0" fontAlgn="ctr"/>
                      <a:r>
                        <a:rPr lang="en-US" sz="900" b="1" i="0" u="none" strike="noStrike" dirty="0">
                          <a:solidFill>
                            <a:srgbClr val="000000"/>
                          </a:solidFill>
                          <a:effectLst/>
                          <a:latin typeface="Calibri" pitchFamily="34" charset="0"/>
                          <a:cs typeface="Calibri" pitchFamily="34" charset="0"/>
                        </a:rPr>
                        <a:t>Percentage Representation</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54.87%</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40.86%</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1.19%</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0.00%</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0.24%</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0.00%</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1.66%</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1.19%</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100%</a:t>
                      </a: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3.80%</a:t>
                      </a:r>
                      <a:endParaRPr lang="en-US" sz="10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481"/>
                    </a:solidFill>
                  </a:tcPr>
                </a:tc>
                <a:extLst>
                  <a:ext uri="{0D108BD9-81ED-4DB2-BD59-A6C34878D82A}">
                    <a16:rowId xmlns:a16="http://schemas.microsoft.com/office/drawing/2014/main" xmlns="" val="10004"/>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3</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14</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7</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21</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22</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5</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7</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3</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10</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10</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3</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6965">
                <a:tc>
                  <a:txBody>
                    <a:bodyPr/>
                    <a:lstStyle/>
                    <a:p>
                      <a:pPr algn="ctr" rtl="0" fontAlgn="ctr"/>
                      <a:r>
                        <a:rPr lang="en-US" sz="1000" b="0" i="0" u="none" strike="noStrike">
                          <a:solidFill>
                            <a:srgbClr val="000000"/>
                          </a:solidFill>
                          <a:effectLst/>
                          <a:latin typeface="Calibri" pitchFamily="34" charset="0"/>
                          <a:cs typeface="Calibri" pitchFamily="34" charset="0"/>
                        </a:rPr>
                        <a:t>6</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162</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107</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269</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3</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3</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4</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5</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277</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8</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7</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r>
                        <a:rPr lang="en-US" sz="1000" b="0" i="0" u="none" strike="noStrike" dirty="0" smtClean="0">
                          <a:solidFill>
                            <a:schemeClr val="tx1"/>
                          </a:solidFill>
                          <a:effectLst/>
                          <a:latin typeface="Calibri" pitchFamily="34" charset="0"/>
                          <a:cs typeface="Calibri" pitchFamily="34" charset="0"/>
                        </a:rPr>
                        <a:t>8</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21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39</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US" sz="1000" b="0" i="0" u="none" strike="noStrike" dirty="0">
                        <a:solidFill>
                          <a:srgbClr val="FF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2</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1000" b="0" i="0" u="none" strike="noStrike" dirty="0">
                        <a:solidFill>
                          <a:srgbClr val="FF0000"/>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40</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6965">
                <a:tc>
                  <a:txBody>
                    <a:bodyPr/>
                    <a:lstStyle/>
                    <a:p>
                      <a:pPr algn="ctr" rtl="0" fontAlgn="ctr"/>
                      <a:r>
                        <a:rPr lang="en-US" sz="1000" b="0" i="0" u="none" strike="noStrike">
                          <a:solidFill>
                            <a:srgbClr val="000000"/>
                          </a:solidFill>
                          <a:effectLst/>
                          <a:latin typeface="Calibri" pitchFamily="34" charset="0"/>
                          <a:cs typeface="Calibri" pitchFamily="34" charset="0"/>
                        </a:rPr>
                        <a:t>8</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12</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21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33</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2</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3</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38</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2</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9</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2</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4</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6</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US" sz="1000" b="0" i="0" u="none" strike="noStrike" dirty="0">
                        <a:solidFill>
                          <a:srgbClr val="FF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6</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6965">
                <a:tc>
                  <a:txBody>
                    <a:bodyPr/>
                    <a:lstStyle/>
                    <a:p>
                      <a:pPr algn="ctr" rtl="0" fontAlgn="ctr"/>
                      <a:r>
                        <a:rPr lang="en-US" sz="1000" b="0" i="0" u="none" strike="noStrike">
                          <a:solidFill>
                            <a:srgbClr val="000000"/>
                          </a:solidFill>
                          <a:effectLst/>
                          <a:latin typeface="Calibri" pitchFamily="34" charset="0"/>
                          <a:cs typeface="Calibri" pitchFamily="34" charset="0"/>
                        </a:rPr>
                        <a:t>10</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12</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7</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19</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20</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 </a:t>
                      </a:r>
                      <a:r>
                        <a:rPr lang="en-US" sz="1000" b="0" i="0" u="none" strike="noStrike" dirty="0" smtClean="0">
                          <a:solidFill>
                            <a:srgbClr val="000000"/>
                          </a:solidFill>
                          <a:effectLst/>
                          <a:latin typeface="Calibri" pitchFamily="34" charset="0"/>
                          <a:cs typeface="Calibri" pitchFamily="34" charset="0"/>
                        </a:rPr>
                        <a:t>1</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11</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2</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2</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 </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6965">
                <a:tc>
                  <a:txBody>
                    <a:bodyPr/>
                    <a:lstStyle/>
                    <a:p>
                      <a:pPr algn="ctr" rtl="0" fontAlgn="ctr"/>
                      <a:r>
                        <a:rPr lang="en-US" sz="1000" b="0" i="0" u="none" strike="noStrike" dirty="0">
                          <a:solidFill>
                            <a:srgbClr val="000000"/>
                          </a:solidFill>
                          <a:effectLst/>
                          <a:latin typeface="Calibri" pitchFamily="34" charset="0"/>
                          <a:cs typeface="Calibri" pitchFamily="34" charset="0"/>
                        </a:rPr>
                        <a:t>12</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1000" b="0" i="0" u="none" strike="noStrike" dirty="0">
                        <a:solidFill>
                          <a:srgbClr val="FF0000"/>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chemeClr val="tx1"/>
                          </a:solidFill>
                          <a:effectLst/>
                          <a:latin typeface="Calibri" pitchFamily="34" charset="0"/>
                          <a:cs typeface="Calibri" pitchFamily="34" charset="0"/>
                        </a:rPr>
                        <a:t>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1</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chemeClr val="tx1"/>
                          </a:solidFill>
                          <a:effectLst/>
                          <a:latin typeface="Calibri" pitchFamily="34" charset="0"/>
                          <a:cs typeface="Calibri" pitchFamily="34" charset="0"/>
                        </a:rPr>
                        <a:t>1</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1</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2</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3</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 </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6965">
                <a:tc>
                  <a:txBody>
                    <a:bodyPr/>
                    <a:lstStyle/>
                    <a:p>
                      <a:pPr algn="ctr" rtl="0" fontAlgn="ctr"/>
                      <a:r>
                        <a:rPr lang="en-US" sz="1000" b="0" i="0" u="none" strike="noStrike">
                          <a:solidFill>
                            <a:srgbClr val="000000"/>
                          </a:solidFill>
                          <a:effectLst/>
                          <a:latin typeface="Calibri" pitchFamily="34" charset="0"/>
                          <a:cs typeface="Calibri" pitchFamily="34" charset="0"/>
                        </a:rPr>
                        <a:t>13</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2</a:t>
                      </a: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1000" b="0" i="0" u="none" strike="noStrike" dirty="0">
                        <a:solidFill>
                          <a:srgbClr val="FF0000"/>
                        </a:solidFill>
                        <a:effectLst/>
                        <a:latin typeface="Calibri" pitchFamily="34" charset="0"/>
                        <a:cs typeface="Calibri" pitchFamily="34" charset="0"/>
                      </a:endParaRP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2</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2</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 </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6965">
                <a:tc>
                  <a:txBody>
                    <a:bodyPr/>
                    <a:lstStyle/>
                    <a:p>
                      <a:pPr algn="ctr" rtl="0" fontAlgn="ctr"/>
                      <a:r>
                        <a:rPr lang="en-US" sz="1000" b="0" i="0" u="none" strike="noStrike">
                          <a:solidFill>
                            <a:srgbClr val="000000"/>
                          </a:solidFill>
                          <a:effectLst/>
                          <a:latin typeface="Calibri" pitchFamily="34" charset="0"/>
                          <a:cs typeface="Calibri" pitchFamily="34" charset="0"/>
                        </a:rPr>
                        <a:t>14</a:t>
                      </a:r>
                    </a:p>
                  </a:txBody>
                  <a:tcPr marL="8259" marR="8259" marT="8259"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chemeClr val="tx1"/>
                          </a:solidFill>
                          <a:effectLst/>
                          <a:latin typeface="Calibri" pitchFamily="34" charset="0"/>
                          <a:cs typeface="Calibri" pitchFamily="34" charset="0"/>
                        </a:rPr>
                        <a:t> </a:t>
                      </a:r>
                      <a:r>
                        <a:rPr lang="en-US" sz="1000" b="0" i="0" u="none" strike="noStrike" dirty="0" smtClean="0">
                          <a:solidFill>
                            <a:schemeClr val="tx1"/>
                          </a:solidFill>
                          <a:effectLst/>
                          <a:latin typeface="Calibri" pitchFamily="34" charset="0"/>
                          <a:cs typeface="Calibri" pitchFamily="34" charset="0"/>
                        </a:rPr>
                        <a:t>1</a:t>
                      </a:r>
                      <a:endParaRPr lang="en-US" sz="1000" b="0" i="0" u="none" strike="noStrike" dirty="0">
                        <a:solidFill>
                          <a:schemeClr val="tx1"/>
                        </a:solidFill>
                        <a:effectLst/>
                        <a:latin typeface="Calibri" pitchFamily="34" charset="0"/>
                        <a:cs typeface="Calibri" pitchFamily="34" charset="0"/>
                      </a:endParaRPr>
                    </a:p>
                  </a:txBody>
                  <a:tcPr marL="8259" marR="8259" marT="8259"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Calibri" pitchFamily="34" charset="0"/>
                          <a:cs typeface="Calibri" pitchFamily="34" charset="0"/>
                        </a:rPr>
                        <a:t>1</a:t>
                      </a:r>
                      <a:endParaRPr lang="en-US" sz="1000" b="0" i="0" u="none" strike="noStrike" dirty="0">
                        <a:solidFill>
                          <a:srgbClr val="000000"/>
                        </a:solidFill>
                        <a:effectLst/>
                        <a:latin typeface="Calibri" pitchFamily="34" charset="0"/>
                        <a:cs typeface="Calibri" pitchFamily="34" charset="0"/>
                      </a:endParaRP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FF0000"/>
                          </a:solidFill>
                          <a:effectLst/>
                          <a:latin typeface="Calibri" pitchFamily="34" charset="0"/>
                          <a:cs typeface="Calibri" pitchFamily="34" charset="0"/>
                        </a:rPr>
                        <a:t> </a:t>
                      </a:r>
                    </a:p>
                  </a:txBody>
                  <a:tcPr marL="8259" marR="8259" marT="8259"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itchFamily="34" charset="0"/>
                          <a:cs typeface="Calibri" pitchFamily="34" charset="0"/>
                        </a:rPr>
                        <a:t> </a:t>
                      </a:r>
                    </a:p>
                  </a:txBody>
                  <a:tcPr marL="8259" marR="8259" marT="825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Calibri" pitchFamily="34" charset="0"/>
                          <a:cs typeface="Calibri" pitchFamily="34" charset="0"/>
                        </a:rPr>
                        <a:t>0</a:t>
                      </a:r>
                    </a:p>
                  </a:txBody>
                  <a:tcPr marL="8259" marR="8259" marT="8259" marB="0"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1" i="0" u="none" strike="noStrike" dirty="0" smtClean="0">
                          <a:solidFill>
                            <a:srgbClr val="000000"/>
                          </a:solidFill>
                          <a:effectLst/>
                          <a:latin typeface="Calibri" pitchFamily="34" charset="0"/>
                          <a:cs typeface="Calibri" pitchFamily="34" charset="0"/>
                        </a:rPr>
                        <a:t>1</a:t>
                      </a:r>
                      <a:endParaRPr lang="en-US" sz="1000" b="1" i="0" u="none" strike="noStrike" dirty="0">
                        <a:solidFill>
                          <a:srgbClr val="000000"/>
                        </a:solidFill>
                        <a:effectLst/>
                        <a:latin typeface="Calibri" pitchFamily="34" charset="0"/>
                        <a:cs typeface="Calibri" pitchFamily="34" charset="0"/>
                      </a:endParaRPr>
                    </a:p>
                  </a:txBody>
                  <a:tcPr marL="8259" marR="8259" marT="8259"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itchFamily="34" charset="0"/>
                          <a:cs typeface="Calibri" pitchFamily="34" charset="0"/>
                        </a:rPr>
                        <a:t> </a:t>
                      </a:r>
                    </a:p>
                  </a:txBody>
                  <a:tcPr marL="8259" marR="8259" marT="8259"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4" name="Slide Number Placeholder 3"/>
          <p:cNvSpPr>
            <a:spLocks noGrp="1"/>
          </p:cNvSpPr>
          <p:nvPr>
            <p:ph type="sldNum" sz="quarter" idx="12"/>
          </p:nvPr>
        </p:nvSpPr>
        <p:spPr>
          <a:xfrm>
            <a:off x="2799443" y="6356401"/>
            <a:ext cx="2311400" cy="365125"/>
          </a:xfrm>
        </p:spPr>
        <p:txBody>
          <a:bodyPr/>
          <a:lstStyle/>
          <a:p>
            <a:fld id="{2538E8B7-8BD9-9F48-9FB6-4E0DFEDB8449}" type="slidenum">
              <a:rPr lang="en-US" smtClean="0"/>
              <a:pPr/>
              <a:t>61</a:t>
            </a:fld>
            <a:endParaRPr lang="en-US" dirty="0"/>
          </a:p>
        </p:txBody>
      </p:sp>
    </p:spTree>
    <p:extLst>
      <p:ext uri="{BB962C8B-B14F-4D97-AF65-F5344CB8AC3E}">
        <p14:creationId xmlns:p14="http://schemas.microsoft.com/office/powerpoint/2010/main" xmlns="" val="2476560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57975" y="123825"/>
            <a:ext cx="950651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smtClean="0">
                <a:latin typeface="Calibri" pitchFamily="34" charset="0"/>
                <a:cs typeface="Calibri" pitchFamily="34" charset="0"/>
              </a:rPr>
              <a:t>PEOPLE MANAGEMENT AND PERFORMANCE</a:t>
            </a:r>
            <a:endParaRPr lang="en-US" altLang="en-US" sz="2000" dirty="0">
              <a:latin typeface="Calibri" pitchFamily="34" charset="0"/>
              <a:cs typeface="Calibri" pitchFamily="34" charset="0"/>
            </a:endParaRPr>
          </a:p>
        </p:txBody>
      </p:sp>
      <p:sp>
        <p:nvSpPr>
          <p:cNvPr id="3" name="TextBox 3"/>
          <p:cNvSpPr txBox="1">
            <a:spLocks noChangeArrowheads="1"/>
          </p:cNvSpPr>
          <p:nvPr/>
        </p:nvSpPr>
        <p:spPr bwMode="auto">
          <a:xfrm>
            <a:off x="257975" y="523875"/>
            <a:ext cx="16097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altLang="en-US" dirty="0" smtClean="0">
                <a:latin typeface="Calibri" pitchFamily="34" charset="0"/>
                <a:cs typeface="Calibri" pitchFamily="34" charset="0"/>
              </a:rPr>
              <a:t>PMDS:  2018/19 </a:t>
            </a:r>
            <a:endParaRPr lang="en-US" altLang="en-US"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503299326"/>
              </p:ext>
            </p:extLst>
          </p:nvPr>
        </p:nvGraphicFramePr>
        <p:xfrm>
          <a:off x="308869" y="896484"/>
          <a:ext cx="9317832" cy="4815752"/>
        </p:xfrm>
        <a:graphic>
          <a:graphicData uri="http://schemas.openxmlformats.org/drawingml/2006/table">
            <a:tbl>
              <a:tblPr firstRow="1" bandRow="1">
                <a:tableStyleId>{5C22544A-7EE6-4342-B048-85BDC9FD1C3A}</a:tableStyleId>
              </a:tblPr>
              <a:tblGrid>
                <a:gridCol w="2703595">
                  <a:extLst>
                    <a:ext uri="{9D8B030D-6E8A-4147-A177-3AD203B41FA5}">
                      <a16:colId xmlns:a16="http://schemas.microsoft.com/office/drawing/2014/main" xmlns="" val="20000"/>
                    </a:ext>
                  </a:extLst>
                </a:gridCol>
                <a:gridCol w="2565779">
                  <a:extLst>
                    <a:ext uri="{9D8B030D-6E8A-4147-A177-3AD203B41FA5}">
                      <a16:colId xmlns:a16="http://schemas.microsoft.com/office/drawing/2014/main" xmlns="" val="20001"/>
                    </a:ext>
                  </a:extLst>
                </a:gridCol>
                <a:gridCol w="4048458">
                  <a:extLst>
                    <a:ext uri="{9D8B030D-6E8A-4147-A177-3AD203B41FA5}">
                      <a16:colId xmlns:a16="http://schemas.microsoft.com/office/drawing/2014/main" xmlns="" val="20002"/>
                    </a:ext>
                  </a:extLst>
                </a:gridCol>
              </a:tblGrid>
              <a:tr h="914400">
                <a:tc>
                  <a:txBody>
                    <a:bodyPr/>
                    <a:lstStyle/>
                    <a:p>
                      <a:pPr algn="ctr"/>
                      <a:r>
                        <a:rPr lang="en-US" sz="1400" b="1" dirty="0" smtClean="0">
                          <a:solidFill>
                            <a:schemeClr val="tx1"/>
                          </a:solidFill>
                          <a:latin typeface="Calibri" pitchFamily="34" charset="0"/>
                          <a:cs typeface="Calibri" pitchFamily="34" charset="0"/>
                        </a:rPr>
                        <a:t>People management</a:t>
                      </a:r>
                      <a:endParaRPr lang="en-US" sz="1400" b="1" dirty="0">
                        <a:solidFill>
                          <a:schemeClr val="tx1"/>
                        </a:solidFill>
                        <a:latin typeface="Calibri" pitchFamily="34" charset="0"/>
                        <a:cs typeface="Calibri" pitchFamily="34" charset="0"/>
                      </a:endParaRP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400" b="1" dirty="0" smtClean="0">
                          <a:solidFill>
                            <a:schemeClr val="tx1"/>
                          </a:solidFill>
                          <a:latin typeface="Calibri" pitchFamily="34" charset="0"/>
                          <a:cs typeface="Calibri" pitchFamily="34" charset="0"/>
                        </a:rPr>
                        <a:t>Achievement </a:t>
                      </a: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400" b="1" dirty="0" smtClean="0">
                          <a:solidFill>
                            <a:schemeClr val="tx1"/>
                          </a:solidFill>
                          <a:latin typeface="Calibri" pitchFamily="34" charset="0"/>
                          <a:cs typeface="Calibri" pitchFamily="34" charset="0"/>
                        </a:rPr>
                        <a:t>Status summary</a:t>
                      </a:r>
                      <a:endParaRPr lang="en-US" sz="1400" b="1" dirty="0">
                        <a:solidFill>
                          <a:schemeClr val="tx1"/>
                        </a:solidFill>
                        <a:latin typeface="Calibri" pitchFamily="34" charset="0"/>
                        <a:cs typeface="Calibri" pitchFamily="34" charset="0"/>
                      </a:endParaRP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46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Performance agreements signed  </a:t>
                      </a:r>
                      <a:r>
                        <a:rPr kumimoji="0" lang="en-US"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(2018/19)</a:t>
                      </a: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99.09%</a:t>
                      </a:r>
                    </a:p>
                  </a:txBody>
                  <a:tcPr marL="99060" marR="99060" marT="45676" marB="456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Calibri" pitchFamily="34" charset="0"/>
                          <a:cs typeface="Calibri" pitchFamily="34" charset="0"/>
                        </a:rPr>
                        <a:t>2 Officials did not sign Performance Agreements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latin typeface="Calibri" pitchFamily="34" charset="0"/>
                        <a:cs typeface="Calibri"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cs typeface="Calibri" pitchFamily="34" charset="0"/>
                        </a:rPr>
                        <a:t>One official</a:t>
                      </a:r>
                      <a:r>
                        <a:rPr lang="en-US" sz="1400" b="0" baseline="0" dirty="0" smtClean="0">
                          <a:solidFill>
                            <a:schemeClr val="tx1"/>
                          </a:solidFill>
                          <a:latin typeface="Calibri" pitchFamily="34" charset="0"/>
                          <a:cs typeface="Calibri" pitchFamily="34" charset="0"/>
                        </a:rPr>
                        <a:t> has not signed because she does not agree one KRA. She did not lodge a grievance.  An AAP letter has been issued and the disciplinary process is being followed.</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Calibri" pitchFamily="34" charset="0"/>
                          <a:cs typeface="Calibri" pitchFamily="34" charset="0"/>
                        </a:rPr>
                        <a:t>One official did not sign due to dispute regarding his reinstatement to a wrong position.  A Submission has been prepared for his rank translation</a:t>
                      </a:r>
                      <a:endParaRPr lang="en-US" sz="1400" b="0" dirty="0" smtClean="0">
                        <a:solidFill>
                          <a:schemeClr val="tx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baseline="0" dirty="0" smtClean="0">
                        <a:solidFill>
                          <a:schemeClr val="tx1"/>
                        </a:solidFill>
                        <a:latin typeface="Calibri" pitchFamily="34" charset="0"/>
                        <a:cs typeface="Calibri" pitchFamily="34" charset="0"/>
                      </a:endParaRPr>
                    </a:p>
                  </a:txBody>
                  <a:tcPr marL="99060" marR="99060" marT="45676" marB="456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63040">
                <a:tc>
                  <a:txBody>
                    <a:bodyPr/>
                    <a:lstStyle/>
                    <a:p>
                      <a:pPr algn="l"/>
                      <a:r>
                        <a:rPr lang="en-US" sz="1400" b="0" dirty="0" smtClean="0">
                          <a:solidFill>
                            <a:schemeClr val="tx1"/>
                          </a:solidFill>
                          <a:latin typeface="Calibri" pitchFamily="34" charset="0"/>
                          <a:cs typeface="Calibri" pitchFamily="34" charset="0"/>
                        </a:rPr>
                        <a:t>Moderation (2018/19)</a:t>
                      </a:r>
                      <a:endParaRPr lang="en-US" sz="1400" b="0" dirty="0">
                        <a:solidFill>
                          <a:schemeClr val="tx1"/>
                        </a:solidFill>
                        <a:latin typeface="Calibri" pitchFamily="34" charset="0"/>
                        <a:cs typeface="Calibri" pitchFamily="34" charset="0"/>
                      </a:endParaRP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cs typeface="Calibri" pitchFamily="34" charset="0"/>
                        </a:rPr>
                        <a:t>51 Cases were presented for Performance Bonus.</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cs typeface="Calibri" pitchFamily="34" charset="0"/>
                        </a:rPr>
                        <a:t>22 Of these cases were approved by the Committee</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cs typeface="Calibri" pitchFamily="34" charset="0"/>
                        </a:rPr>
                        <a:t>1 Case of under performance</a:t>
                      </a:r>
                      <a:r>
                        <a:rPr lang="en-US" sz="1400" b="0" baseline="0" dirty="0" smtClean="0">
                          <a:solidFill>
                            <a:schemeClr val="tx1"/>
                          </a:solidFill>
                          <a:latin typeface="Calibri" pitchFamily="34" charset="0"/>
                          <a:cs typeface="Calibri" pitchFamily="34" charset="0"/>
                        </a:rPr>
                        <a:t> was</a:t>
                      </a:r>
                      <a:r>
                        <a:rPr lang="en-US" sz="1400" b="0" dirty="0" smtClean="0">
                          <a:solidFill>
                            <a:schemeClr val="tx1"/>
                          </a:solidFill>
                          <a:latin typeface="Calibri" pitchFamily="34" charset="0"/>
                          <a:cs typeface="Calibri" pitchFamily="34" charset="0"/>
                        </a:rPr>
                        <a:t> presented. The</a:t>
                      </a:r>
                      <a:r>
                        <a:rPr lang="en-US" sz="1400" b="0" baseline="0" dirty="0" smtClean="0">
                          <a:solidFill>
                            <a:schemeClr val="tx1"/>
                          </a:solidFill>
                          <a:latin typeface="Calibri" pitchFamily="34" charset="0"/>
                          <a:cs typeface="Calibri" pitchFamily="34" charset="0"/>
                        </a:rPr>
                        <a:t> necessary steps were followed during the reporting period with the official (personal development plan </a:t>
                      </a:r>
                      <a:r>
                        <a:rPr lang="en-US" sz="1400" b="0" baseline="0" dirty="0" err="1" smtClean="0">
                          <a:solidFill>
                            <a:schemeClr val="tx1"/>
                          </a:solidFill>
                          <a:latin typeface="Calibri" pitchFamily="34" charset="0"/>
                          <a:cs typeface="Calibri" pitchFamily="34" charset="0"/>
                        </a:rPr>
                        <a:t>etc</a:t>
                      </a:r>
                      <a:r>
                        <a:rPr lang="en-US" sz="1400" b="0" baseline="0" dirty="0" smtClean="0">
                          <a:solidFill>
                            <a:schemeClr val="tx1"/>
                          </a:solidFill>
                          <a:latin typeface="Calibri" pitchFamily="34" charset="0"/>
                          <a:cs typeface="Calibri" pitchFamily="34" charset="0"/>
                        </a:rPr>
                        <a:t>). The case has been referred to SOMA for assessment as it is health related.</a:t>
                      </a:r>
                      <a:endParaRPr lang="en-US" sz="1400" b="0" dirty="0" smtClean="0">
                        <a:solidFill>
                          <a:schemeClr val="tx1"/>
                        </a:solidFill>
                        <a:latin typeface="Calibri" pitchFamily="34" charset="0"/>
                        <a:cs typeface="Calibri" pitchFamily="34" charset="0"/>
                      </a:endParaRPr>
                    </a:p>
                  </a:txBody>
                  <a:tcPr marL="99060" marR="99060" marT="45676" marB="456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b="0" dirty="0">
                        <a:solidFill>
                          <a:schemeClr val="tx1"/>
                        </a:solidFill>
                        <a:latin typeface="Arial" pitchFamily="34" charset="0"/>
                        <a:cs typeface="Arial" pitchFamily="34" charset="0"/>
                      </a:endParaRPr>
                    </a:p>
                  </a:txBody>
                  <a:tcPr marT="45676" marB="456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2"/>
          </p:nvPr>
        </p:nvSpPr>
        <p:spPr>
          <a:xfrm>
            <a:off x="2875643" y="6356401"/>
            <a:ext cx="2311400" cy="365125"/>
          </a:xfrm>
        </p:spPr>
        <p:txBody>
          <a:bodyPr/>
          <a:lstStyle/>
          <a:p>
            <a:fld id="{2538E8B7-8BD9-9F48-9FB6-4E0DFEDB8449}" type="slidenum">
              <a:rPr lang="en-US" smtClean="0"/>
              <a:pPr/>
              <a:t>62</a:t>
            </a:fld>
            <a:endParaRPr lang="en-US" dirty="0"/>
          </a:p>
        </p:txBody>
      </p:sp>
    </p:spTree>
    <p:extLst>
      <p:ext uri="{BB962C8B-B14F-4D97-AF65-F5344CB8AC3E}">
        <p14:creationId xmlns:p14="http://schemas.microsoft.com/office/powerpoint/2010/main" xmlns="" val="2044531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57975" y="123825"/>
            <a:ext cx="950651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smtClean="0">
                <a:latin typeface="Calibri" pitchFamily="34" charset="0"/>
                <a:cs typeface="Calibri" pitchFamily="34" charset="0"/>
              </a:rPr>
              <a:t>PEOPLE MANAGEMENT AND PERFORMANCE</a:t>
            </a:r>
            <a:endParaRPr lang="en-US" altLang="en-US" sz="2000" dirty="0">
              <a:latin typeface="Calibri" pitchFamily="34" charset="0"/>
              <a:cs typeface="Calibri" pitchFamily="34" charset="0"/>
            </a:endParaRPr>
          </a:p>
        </p:txBody>
      </p:sp>
      <p:sp>
        <p:nvSpPr>
          <p:cNvPr id="3" name="TextBox 3"/>
          <p:cNvSpPr txBox="1">
            <a:spLocks noChangeArrowheads="1"/>
          </p:cNvSpPr>
          <p:nvPr/>
        </p:nvSpPr>
        <p:spPr bwMode="auto">
          <a:xfrm>
            <a:off x="257975" y="523875"/>
            <a:ext cx="16097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altLang="en-US" dirty="0" smtClean="0">
                <a:latin typeface="Calibri" pitchFamily="34" charset="0"/>
                <a:cs typeface="Calibri" pitchFamily="34" charset="0"/>
              </a:rPr>
              <a:t>PMDS:  2019/20 </a:t>
            </a:r>
            <a:endParaRPr lang="en-US" altLang="en-US"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163538111"/>
              </p:ext>
            </p:extLst>
          </p:nvPr>
        </p:nvGraphicFramePr>
        <p:xfrm>
          <a:off x="308869" y="896484"/>
          <a:ext cx="9317832" cy="2925992"/>
        </p:xfrm>
        <a:graphic>
          <a:graphicData uri="http://schemas.openxmlformats.org/drawingml/2006/table">
            <a:tbl>
              <a:tblPr firstRow="1" bandRow="1">
                <a:tableStyleId>{5C22544A-7EE6-4342-B048-85BDC9FD1C3A}</a:tableStyleId>
              </a:tblPr>
              <a:tblGrid>
                <a:gridCol w="2703595">
                  <a:extLst>
                    <a:ext uri="{9D8B030D-6E8A-4147-A177-3AD203B41FA5}">
                      <a16:colId xmlns:a16="http://schemas.microsoft.com/office/drawing/2014/main" xmlns="" val="20000"/>
                    </a:ext>
                  </a:extLst>
                </a:gridCol>
                <a:gridCol w="2565779">
                  <a:extLst>
                    <a:ext uri="{9D8B030D-6E8A-4147-A177-3AD203B41FA5}">
                      <a16:colId xmlns:a16="http://schemas.microsoft.com/office/drawing/2014/main" xmlns="" val="20001"/>
                    </a:ext>
                  </a:extLst>
                </a:gridCol>
                <a:gridCol w="4048458">
                  <a:extLst>
                    <a:ext uri="{9D8B030D-6E8A-4147-A177-3AD203B41FA5}">
                      <a16:colId xmlns:a16="http://schemas.microsoft.com/office/drawing/2014/main" xmlns="" val="20002"/>
                    </a:ext>
                  </a:extLst>
                </a:gridCol>
              </a:tblGrid>
              <a:tr h="914400">
                <a:tc>
                  <a:txBody>
                    <a:bodyPr/>
                    <a:lstStyle/>
                    <a:p>
                      <a:pPr algn="ctr"/>
                      <a:r>
                        <a:rPr lang="en-US" sz="1400" b="1" dirty="0" smtClean="0">
                          <a:solidFill>
                            <a:schemeClr val="tx1"/>
                          </a:solidFill>
                          <a:latin typeface="Calibri" pitchFamily="34" charset="0"/>
                          <a:cs typeface="Calibri" pitchFamily="34" charset="0"/>
                        </a:rPr>
                        <a:t>People management</a:t>
                      </a:r>
                      <a:endParaRPr lang="en-US" sz="1400" b="1" dirty="0">
                        <a:solidFill>
                          <a:schemeClr val="tx1"/>
                        </a:solidFill>
                        <a:latin typeface="Calibri" pitchFamily="34" charset="0"/>
                        <a:cs typeface="Calibri" pitchFamily="34" charset="0"/>
                      </a:endParaRP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400" b="1" dirty="0" smtClean="0">
                          <a:solidFill>
                            <a:schemeClr val="tx1"/>
                          </a:solidFill>
                          <a:latin typeface="Calibri" pitchFamily="34" charset="0"/>
                          <a:cs typeface="Calibri" pitchFamily="34" charset="0"/>
                        </a:rPr>
                        <a:t>Achievement </a:t>
                      </a: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400" b="1" dirty="0" smtClean="0">
                          <a:solidFill>
                            <a:schemeClr val="tx1"/>
                          </a:solidFill>
                          <a:latin typeface="Calibri" pitchFamily="34" charset="0"/>
                          <a:cs typeface="Calibri" pitchFamily="34" charset="0"/>
                        </a:rPr>
                        <a:t>Status summary</a:t>
                      </a:r>
                      <a:endParaRPr lang="en-US" sz="1400" b="1" dirty="0">
                        <a:solidFill>
                          <a:schemeClr val="tx1"/>
                        </a:solidFill>
                        <a:latin typeface="Calibri" pitchFamily="34" charset="0"/>
                        <a:cs typeface="Calibri" pitchFamily="34" charset="0"/>
                      </a:endParaRP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46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Performance agreements signed  </a:t>
                      </a:r>
                      <a:r>
                        <a:rPr kumimoji="0" lang="en-US"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(2019/20)</a:t>
                      </a:r>
                    </a:p>
                  </a:txBody>
                  <a:tcPr marL="99060" marR="99060"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99.5%</a:t>
                      </a:r>
                    </a:p>
                  </a:txBody>
                  <a:tcPr marL="99060" marR="99060" marT="45676" marB="456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Calibri" pitchFamily="34" charset="0"/>
                          <a:cs typeface="Calibri" pitchFamily="34" charset="0"/>
                        </a:rPr>
                        <a:t>2 Officials did not sign Performance Agreement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latin typeface="Calibri" pitchFamily="34" charset="0"/>
                        <a:cs typeface="Calibri"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cs typeface="Calibri" pitchFamily="34" charset="0"/>
                        </a:rPr>
                        <a:t>One official</a:t>
                      </a:r>
                      <a:r>
                        <a:rPr lang="en-US" sz="1400" b="0" baseline="0" dirty="0" smtClean="0">
                          <a:solidFill>
                            <a:schemeClr val="tx1"/>
                          </a:solidFill>
                          <a:latin typeface="Calibri" pitchFamily="34" charset="0"/>
                          <a:cs typeface="Calibri" pitchFamily="34" charset="0"/>
                        </a:rPr>
                        <a:t> has not signed because she does not agree one KRA. She did not lodge a grievance.  An AAP letter has been issued and the disciplinary process is being followed.</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Calibri" pitchFamily="34" charset="0"/>
                          <a:cs typeface="Calibri" pitchFamily="34" charset="0"/>
                        </a:rPr>
                        <a:t>One official has lodged a grievance as there is a dispute about his agreement.</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0" baseline="0" dirty="0" smtClean="0">
                        <a:solidFill>
                          <a:schemeClr val="tx1"/>
                        </a:solidFill>
                        <a:latin typeface="Calibri" pitchFamily="34" charset="0"/>
                        <a:cs typeface="Calibri" pitchFamily="34" charset="0"/>
                      </a:endParaRPr>
                    </a:p>
                  </a:txBody>
                  <a:tcPr marL="99060" marR="99060" marT="45676" marB="456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a:xfrm>
            <a:off x="2984500" y="6377316"/>
            <a:ext cx="2311400" cy="365125"/>
          </a:xfrm>
        </p:spPr>
        <p:txBody>
          <a:bodyPr/>
          <a:lstStyle/>
          <a:p>
            <a:fld id="{2538E8B7-8BD9-9F48-9FB6-4E0DFEDB8449}" type="slidenum">
              <a:rPr lang="en-US" smtClean="0"/>
              <a:pPr/>
              <a:t>63</a:t>
            </a:fld>
            <a:endParaRPr lang="en-US" dirty="0"/>
          </a:p>
        </p:txBody>
      </p:sp>
    </p:spTree>
    <p:extLst>
      <p:ext uri="{BB962C8B-B14F-4D97-AF65-F5344CB8AC3E}">
        <p14:creationId xmlns:p14="http://schemas.microsoft.com/office/powerpoint/2010/main" xmlns="" val="35389313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57975" y="123825"/>
            <a:ext cx="950651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smtClean="0">
                <a:latin typeface="Calibri" pitchFamily="34" charset="0"/>
                <a:cs typeface="Calibri" pitchFamily="34" charset="0"/>
              </a:rPr>
              <a:t>PEOPLE MANAGEMENT AND PERFORMANCE</a:t>
            </a:r>
            <a:endParaRPr lang="en-US" altLang="en-US" sz="2000" dirty="0">
              <a:latin typeface="Calibri" pitchFamily="34" charset="0"/>
              <a:cs typeface="Calibri" pitchFamily="34" charset="0"/>
            </a:endParaRPr>
          </a:p>
        </p:txBody>
      </p:sp>
      <p:sp>
        <p:nvSpPr>
          <p:cNvPr id="5" name="TextBox 8"/>
          <p:cNvSpPr txBox="1">
            <a:spLocks noChangeArrowheads="1"/>
          </p:cNvSpPr>
          <p:nvPr/>
        </p:nvSpPr>
        <p:spPr bwMode="auto">
          <a:xfrm>
            <a:off x="257969" y="570556"/>
            <a:ext cx="66399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GB" b="1" kern="0" dirty="0" smtClean="0">
                <a:solidFill>
                  <a:srgbClr val="000000"/>
                </a:solidFill>
                <a:latin typeface="Calibri" pitchFamily="34" charset="0"/>
                <a:cs typeface="Calibri" pitchFamily="34" charset="0"/>
              </a:rPr>
              <a:t>Analysis of staff patterns: Policy on Incapacity Leave &amp; Ill-health Retirement</a:t>
            </a:r>
            <a:endParaRPr lang="en-ZA" b="1" kern="0" dirty="0" smtClean="0">
              <a:solidFill>
                <a:srgbClr val="000000"/>
              </a:solidFill>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0445560"/>
              </p:ext>
            </p:extLst>
          </p:nvPr>
        </p:nvGraphicFramePr>
        <p:xfrm>
          <a:off x="223044" y="1256272"/>
          <a:ext cx="9352755" cy="4480560"/>
        </p:xfrm>
        <a:graphic>
          <a:graphicData uri="http://schemas.openxmlformats.org/drawingml/2006/table">
            <a:tbl>
              <a:tblPr/>
              <a:tblGrid>
                <a:gridCol w="1039195">
                  <a:extLst>
                    <a:ext uri="{9D8B030D-6E8A-4147-A177-3AD203B41FA5}">
                      <a16:colId xmlns:a16="http://schemas.microsoft.com/office/drawing/2014/main" xmlns="" val="20000"/>
                    </a:ext>
                  </a:extLst>
                </a:gridCol>
                <a:gridCol w="784925">
                  <a:extLst>
                    <a:ext uri="{9D8B030D-6E8A-4147-A177-3AD203B41FA5}">
                      <a16:colId xmlns:a16="http://schemas.microsoft.com/office/drawing/2014/main" xmlns="" val="20001"/>
                    </a:ext>
                  </a:extLst>
                </a:gridCol>
                <a:gridCol w="1160060">
                  <a:extLst>
                    <a:ext uri="{9D8B030D-6E8A-4147-A177-3AD203B41FA5}">
                      <a16:colId xmlns:a16="http://schemas.microsoft.com/office/drawing/2014/main" xmlns="" val="20002"/>
                    </a:ext>
                  </a:extLst>
                </a:gridCol>
                <a:gridCol w="1172600">
                  <a:extLst>
                    <a:ext uri="{9D8B030D-6E8A-4147-A177-3AD203B41FA5}">
                      <a16:colId xmlns:a16="http://schemas.microsoft.com/office/drawing/2014/main" xmlns="" val="20003"/>
                    </a:ext>
                  </a:extLst>
                </a:gridCol>
                <a:gridCol w="1039195">
                  <a:extLst>
                    <a:ext uri="{9D8B030D-6E8A-4147-A177-3AD203B41FA5}">
                      <a16:colId xmlns:a16="http://schemas.microsoft.com/office/drawing/2014/main" xmlns="" val="20004"/>
                    </a:ext>
                  </a:extLst>
                </a:gridCol>
                <a:gridCol w="790712">
                  <a:extLst>
                    <a:ext uri="{9D8B030D-6E8A-4147-A177-3AD203B41FA5}">
                      <a16:colId xmlns:a16="http://schemas.microsoft.com/office/drawing/2014/main" xmlns="" val="20005"/>
                    </a:ext>
                  </a:extLst>
                </a:gridCol>
                <a:gridCol w="1187356">
                  <a:extLst>
                    <a:ext uri="{9D8B030D-6E8A-4147-A177-3AD203B41FA5}">
                      <a16:colId xmlns:a16="http://schemas.microsoft.com/office/drawing/2014/main" xmlns="" val="20006"/>
                    </a:ext>
                  </a:extLst>
                </a:gridCol>
                <a:gridCol w="1139517">
                  <a:extLst>
                    <a:ext uri="{9D8B030D-6E8A-4147-A177-3AD203B41FA5}">
                      <a16:colId xmlns:a16="http://schemas.microsoft.com/office/drawing/2014/main" xmlns="" val="20007"/>
                    </a:ext>
                  </a:extLst>
                </a:gridCol>
                <a:gridCol w="1039195">
                  <a:extLst>
                    <a:ext uri="{9D8B030D-6E8A-4147-A177-3AD203B41FA5}">
                      <a16:colId xmlns:a16="http://schemas.microsoft.com/office/drawing/2014/main" xmlns="" val="20008"/>
                    </a:ext>
                  </a:extLst>
                </a:gridCol>
              </a:tblGrid>
              <a:tr h="184182">
                <a:tc>
                  <a:txBody>
                    <a:bodyPr/>
                    <a:lstStyle/>
                    <a:p>
                      <a:pPr algn="ctr">
                        <a:lnSpc>
                          <a:spcPct val="150000"/>
                        </a:lnSpc>
                        <a:spcAft>
                          <a:spcPts val="600"/>
                        </a:spcAft>
                      </a:pP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algn="ctr">
                        <a:lnSpc>
                          <a:spcPct val="150000"/>
                        </a:lnSpc>
                        <a:spcAft>
                          <a:spcPts val="600"/>
                        </a:spcAft>
                      </a:pPr>
                      <a:r>
                        <a:rPr lang="en-ZA" sz="1400" b="1" i="0" dirty="0" smtClean="0">
                          <a:latin typeface="Calibri" pitchFamily="34" charset="0"/>
                          <a:ea typeface="Times New Roman"/>
                          <a:cs typeface="Calibri" pitchFamily="34" charset="0"/>
                        </a:rPr>
                        <a:t>2018</a:t>
                      </a:r>
                      <a:endParaRPr lang="en-ZA" sz="1400" b="1" i="0" dirty="0">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algn="ctr">
                        <a:lnSpc>
                          <a:spcPct val="150000"/>
                        </a:lnSpc>
                        <a:spcAft>
                          <a:spcPts val="600"/>
                        </a:spcAft>
                      </a:pPr>
                      <a:r>
                        <a:rPr lang="en-ZA" sz="1400" b="1" i="0" dirty="0" smtClean="0">
                          <a:latin typeface="Calibri" pitchFamily="34" charset="0"/>
                          <a:ea typeface="Times New Roman"/>
                          <a:cs typeface="Calibri" pitchFamily="34" charset="0"/>
                        </a:rPr>
                        <a:t>2019 (as at August 2019)</a:t>
                      </a:r>
                      <a:endParaRPr lang="en-ZA" sz="1400" b="1" i="0" dirty="0">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914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Salary Levels</a:t>
                      </a: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Total days</a:t>
                      </a:r>
                      <a:endParaRPr lang="en-ZA" sz="1400" i="0" dirty="0">
                        <a:latin typeface="Calibri" pitchFamily="34" charset="0"/>
                        <a:ea typeface="Times New Roman"/>
                        <a:cs typeface="Calibri" pitchFamily="34" charset="0"/>
                      </a:endParaRPr>
                    </a:p>
                  </a:txBody>
                  <a:tcPr marL="74298" marR="74298"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lnSpc>
                          <a:spcPct val="150000"/>
                        </a:lnSpc>
                        <a:spcAft>
                          <a:spcPts val="600"/>
                        </a:spcAft>
                      </a:pPr>
                      <a:r>
                        <a:rPr lang="en-ZA" sz="1400" b="1" i="0" dirty="0" smtClean="0">
                          <a:latin typeface="Calibri" pitchFamily="34" charset="0"/>
                          <a:ea typeface="Times New Roman"/>
                          <a:cs typeface="Calibri" pitchFamily="34" charset="0"/>
                        </a:rPr>
                        <a:t>Number of Employees on PILIR</a:t>
                      </a:r>
                      <a:endParaRPr lang="en-ZA" sz="1400" b="1"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Number of </a:t>
                      </a:r>
                      <a:r>
                        <a:rPr lang="en-GB" sz="1400" b="1" i="0" dirty="0" smtClean="0">
                          <a:latin typeface="Calibri" pitchFamily="34" charset="0"/>
                          <a:ea typeface="Times New Roman"/>
                          <a:cs typeface="Calibri" pitchFamily="34" charset="0"/>
                        </a:rPr>
                        <a:t> PILIR applications</a:t>
                      </a: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Average days per employee</a:t>
                      </a: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Total days</a:t>
                      </a:r>
                      <a:endParaRPr lang="en-ZA" sz="1400" i="0" dirty="0">
                        <a:latin typeface="Calibri" pitchFamily="34" charset="0"/>
                        <a:ea typeface="Times New Roman"/>
                        <a:cs typeface="Calibri" pitchFamily="34" charset="0"/>
                      </a:endParaRPr>
                    </a:p>
                  </a:txBody>
                  <a:tcPr marL="74298" marR="74298"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457200" rtl="0" eaLnBrk="1" fontAlgn="auto" latinLnBrk="0" hangingPunct="1">
                        <a:lnSpc>
                          <a:spcPct val="150000"/>
                        </a:lnSpc>
                        <a:spcBef>
                          <a:spcPts val="0"/>
                        </a:spcBef>
                        <a:spcAft>
                          <a:spcPts val="600"/>
                        </a:spcAft>
                        <a:buClrTx/>
                        <a:buSzTx/>
                        <a:buFontTx/>
                        <a:buNone/>
                        <a:tabLst/>
                        <a:defRPr/>
                      </a:pPr>
                      <a:r>
                        <a:rPr lang="en-ZA" sz="1400" b="1" i="0" dirty="0" smtClean="0">
                          <a:latin typeface="Calibri" pitchFamily="34" charset="0"/>
                          <a:ea typeface="Times New Roman"/>
                          <a:cs typeface="Calibri" pitchFamily="34" charset="0"/>
                        </a:rPr>
                        <a:t>Number of Employees on PILIR</a:t>
                      </a:r>
                    </a:p>
                  </a:txBody>
                  <a:tcPr marL="74298" marR="742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smtClean="0">
                          <a:latin typeface="Calibri" pitchFamily="34" charset="0"/>
                          <a:ea typeface="Times New Roman"/>
                          <a:cs typeface="Calibri" pitchFamily="34" charset="0"/>
                        </a:rPr>
                        <a:t>Number of  PILIR applications</a:t>
                      </a: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Calibri" pitchFamily="34" charset="0"/>
                          <a:ea typeface="Times New Roman"/>
                          <a:cs typeface="Calibri" pitchFamily="34" charset="0"/>
                        </a:rPr>
                        <a:t>Average days per employee</a:t>
                      </a:r>
                      <a:endParaRPr lang="en-ZA" sz="1400" i="0" dirty="0">
                        <a:latin typeface="Calibri" pitchFamily="34" charset="0"/>
                        <a:ea typeface="Times New Roman"/>
                        <a:cs typeface="Calibri" pitchFamily="34" charset="0"/>
                      </a:endParaRPr>
                    </a:p>
                  </a:txBody>
                  <a:tcPr marL="74298" marR="742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64008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solidFill>
                            <a:schemeClr val="tx1"/>
                          </a:solidFill>
                          <a:latin typeface="Calibri" pitchFamily="34" charset="0"/>
                          <a:ea typeface="Times New Roman"/>
                          <a:cs typeface="Calibri" pitchFamily="34" charset="0"/>
                        </a:rPr>
                        <a:t> (13-16)</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0</a:t>
                      </a:r>
                      <a:endParaRPr lang="en-US" sz="1400" dirty="0">
                        <a:solidFill>
                          <a:schemeClr val="tx1"/>
                        </a:solidFill>
                        <a:latin typeface="Calibri" pitchFamily="34" charset="0"/>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0</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0</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4008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solidFill>
                            <a:schemeClr val="tx1"/>
                          </a:solidFill>
                          <a:latin typeface="Calibri" pitchFamily="34" charset="0"/>
                          <a:ea typeface="Times New Roman"/>
                          <a:cs typeface="Calibri" pitchFamily="34" charset="0"/>
                        </a:rPr>
                        <a:t> (9-12)</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340</a:t>
                      </a:r>
                      <a:endParaRPr lang="en-US" sz="1400" dirty="0">
                        <a:solidFill>
                          <a:schemeClr val="tx1"/>
                        </a:solidFill>
                        <a:latin typeface="Calibri" pitchFamily="34" charset="0"/>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5</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13</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68</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4008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solidFill>
                            <a:schemeClr val="tx1"/>
                          </a:solidFill>
                          <a:latin typeface="Calibri" pitchFamily="34" charset="0"/>
                          <a:ea typeface="Times New Roman"/>
                          <a:cs typeface="Calibri" pitchFamily="34" charset="0"/>
                        </a:rPr>
                        <a:t> (6-8)</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456</a:t>
                      </a:r>
                      <a:endParaRPr lang="en-US" sz="1400" dirty="0">
                        <a:solidFill>
                          <a:schemeClr val="tx1"/>
                        </a:solidFill>
                        <a:latin typeface="Calibri" pitchFamily="34" charset="0"/>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43</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83</a:t>
                      </a:r>
                      <a:endParaRPr lang="en-US" sz="1400"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10.6</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115</a:t>
                      </a:r>
                      <a:endParaRPr lang="en-ZA" sz="1400" dirty="0">
                        <a:solidFill>
                          <a:schemeClr val="tx1"/>
                        </a:solidFill>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1</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2</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115</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64008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solidFill>
                            <a:schemeClr val="tx1"/>
                          </a:solidFill>
                          <a:latin typeface="Calibri" pitchFamily="34" charset="0"/>
                          <a:ea typeface="Times New Roman"/>
                          <a:cs typeface="Calibri" pitchFamily="34" charset="0"/>
                        </a:rPr>
                        <a:t> (3-5)</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255</a:t>
                      </a:r>
                      <a:endParaRPr lang="en-US" sz="1400" dirty="0">
                        <a:solidFill>
                          <a:schemeClr val="tx1"/>
                        </a:solidFill>
                        <a:latin typeface="Calibri" pitchFamily="34" charset="0"/>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3</a:t>
                      </a: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Calibri" pitchFamily="34" charset="0"/>
                          <a:cs typeface="Calibri" pitchFamily="34" charset="0"/>
                        </a:rPr>
                        <a:t>5</a:t>
                      </a: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85</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solidFill>
                            <a:schemeClr val="tx1"/>
                          </a:solidFill>
                          <a:latin typeface="Calibri" pitchFamily="34" charset="0"/>
                          <a:ea typeface="Times New Roman"/>
                          <a:cs typeface="Calibri" pitchFamily="34" charset="0"/>
                        </a:rPr>
                        <a:t>0</a:t>
                      </a:r>
                      <a:endParaRPr lang="en-ZA" sz="1400"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64008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b="1" dirty="0">
                          <a:solidFill>
                            <a:schemeClr val="tx1"/>
                          </a:solidFill>
                          <a:latin typeface="Calibri" pitchFamily="34" charset="0"/>
                          <a:ea typeface="Times New Roman"/>
                          <a:cs typeface="Calibri" pitchFamily="34" charset="0"/>
                        </a:rPr>
                        <a:t> TOTALS</a:t>
                      </a:r>
                      <a:endParaRPr lang="en-ZA" sz="1400" b="1"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solidFill>
                            <a:schemeClr val="tx1"/>
                          </a:solidFill>
                          <a:latin typeface="Calibri" pitchFamily="34" charset="0"/>
                          <a:cs typeface="Calibri" pitchFamily="34" charset="0"/>
                        </a:rPr>
                        <a:t>1,051</a:t>
                      </a:r>
                      <a:endParaRPr lang="en-US" sz="1400" b="1" dirty="0">
                        <a:solidFill>
                          <a:schemeClr val="tx1"/>
                        </a:solidFill>
                        <a:latin typeface="Calibri" pitchFamily="34" charset="0"/>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solidFill>
                            <a:schemeClr val="tx1"/>
                          </a:solidFill>
                          <a:latin typeface="Calibri" pitchFamily="34" charset="0"/>
                          <a:cs typeface="Calibri" pitchFamily="34" charset="0"/>
                        </a:rPr>
                        <a:t>51</a:t>
                      </a:r>
                      <a:endParaRPr lang="en-US" sz="1400" b="1"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solidFill>
                            <a:schemeClr val="tx1"/>
                          </a:solidFill>
                          <a:latin typeface="Calibri" pitchFamily="34" charset="0"/>
                          <a:cs typeface="Calibri" pitchFamily="34" charset="0"/>
                        </a:rPr>
                        <a:t>101</a:t>
                      </a:r>
                      <a:endParaRPr lang="en-US" sz="1400" b="1" dirty="0">
                        <a:solidFill>
                          <a:schemeClr val="tx1"/>
                        </a:solidFill>
                        <a:latin typeface="Calibri" pitchFamily="34" charset="0"/>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dirty="0" smtClean="0">
                          <a:solidFill>
                            <a:schemeClr val="tx1"/>
                          </a:solidFill>
                          <a:latin typeface="Calibri" pitchFamily="34" charset="0"/>
                          <a:ea typeface="Times New Roman"/>
                          <a:cs typeface="Calibri" pitchFamily="34" charset="0"/>
                        </a:rPr>
                        <a:t>20.6</a:t>
                      </a:r>
                      <a:endParaRPr lang="en-GB" sz="1400" b="1"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50000"/>
                        </a:lnSpc>
                        <a:spcAft>
                          <a:spcPts val="600"/>
                        </a:spcAft>
                      </a:pPr>
                      <a:r>
                        <a:rPr lang="en-GB" sz="1400" b="1" dirty="0" smtClean="0">
                          <a:solidFill>
                            <a:schemeClr val="tx1"/>
                          </a:solidFill>
                          <a:latin typeface="Calibri" pitchFamily="34" charset="0"/>
                          <a:ea typeface="Times New Roman"/>
                          <a:cs typeface="Calibri" pitchFamily="34" charset="0"/>
                        </a:rPr>
                        <a:t>115</a:t>
                      </a:r>
                      <a:endParaRPr lang="en-GB" sz="1400" b="1" dirty="0">
                        <a:solidFill>
                          <a:schemeClr val="tx1"/>
                        </a:solidFill>
                        <a:latin typeface="Calibri" pitchFamily="34" charset="0"/>
                        <a:ea typeface="Times New Roman"/>
                        <a:cs typeface="Calibri" pitchFamily="34" charset="0"/>
                      </a:endParaRPr>
                    </a:p>
                  </a:txBody>
                  <a:tcPr marL="74298" marR="7429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50000"/>
                        </a:lnSpc>
                        <a:spcAft>
                          <a:spcPts val="600"/>
                        </a:spcAft>
                      </a:pPr>
                      <a:r>
                        <a:rPr lang="en-GB" sz="1400" b="1" dirty="0" smtClean="0">
                          <a:solidFill>
                            <a:schemeClr val="tx1"/>
                          </a:solidFill>
                          <a:latin typeface="Calibri" pitchFamily="34" charset="0"/>
                          <a:ea typeface="Times New Roman"/>
                          <a:cs typeface="Calibri" pitchFamily="34" charset="0"/>
                        </a:rPr>
                        <a:t>1</a:t>
                      </a:r>
                      <a:endParaRPr lang="en-GB" sz="1400" b="1"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50000"/>
                        </a:lnSpc>
                        <a:spcAft>
                          <a:spcPts val="600"/>
                        </a:spcAft>
                      </a:pPr>
                      <a:r>
                        <a:rPr lang="en-GB" sz="1400" b="1" dirty="0" smtClean="0">
                          <a:solidFill>
                            <a:schemeClr val="tx1"/>
                          </a:solidFill>
                          <a:latin typeface="Calibri" pitchFamily="34" charset="0"/>
                          <a:ea typeface="Times New Roman"/>
                          <a:cs typeface="Calibri" pitchFamily="34" charset="0"/>
                        </a:rPr>
                        <a:t>2</a:t>
                      </a:r>
                      <a:endParaRPr lang="en-GB" sz="1400" b="1"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50000"/>
                        </a:lnSpc>
                        <a:spcAft>
                          <a:spcPts val="600"/>
                        </a:spcAft>
                      </a:pPr>
                      <a:r>
                        <a:rPr lang="en-GB" sz="1400" b="1" dirty="0" smtClean="0">
                          <a:solidFill>
                            <a:schemeClr val="tx1"/>
                          </a:solidFill>
                          <a:latin typeface="Calibri" pitchFamily="34" charset="0"/>
                          <a:ea typeface="Times New Roman"/>
                          <a:cs typeface="Calibri" pitchFamily="34" charset="0"/>
                        </a:rPr>
                        <a:t>115</a:t>
                      </a:r>
                      <a:endParaRPr lang="en-GB" sz="1400" b="1" dirty="0">
                        <a:solidFill>
                          <a:schemeClr val="tx1"/>
                        </a:solidFill>
                        <a:latin typeface="Calibri" pitchFamily="34" charset="0"/>
                        <a:ea typeface="Times New Roman"/>
                        <a:cs typeface="Calibri" pitchFamily="34" charset="0"/>
                      </a:endParaRPr>
                    </a:p>
                  </a:txBody>
                  <a:tcPr marL="74298" marR="742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a:xfrm>
            <a:off x="2951843" y="6356401"/>
            <a:ext cx="2311400" cy="365125"/>
          </a:xfrm>
        </p:spPr>
        <p:txBody>
          <a:bodyPr/>
          <a:lstStyle/>
          <a:p>
            <a:fld id="{2538E8B7-8BD9-9F48-9FB6-4E0DFEDB8449}" type="slidenum">
              <a:rPr lang="en-US" smtClean="0"/>
              <a:pPr/>
              <a:t>64</a:t>
            </a:fld>
            <a:endParaRPr lang="en-US" dirty="0"/>
          </a:p>
        </p:txBody>
      </p:sp>
    </p:spTree>
    <p:extLst>
      <p:ext uri="{BB962C8B-B14F-4D97-AF65-F5344CB8AC3E}">
        <p14:creationId xmlns:p14="http://schemas.microsoft.com/office/powerpoint/2010/main" xmlns="" val="10141796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37337" y="155575"/>
            <a:ext cx="939178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algn="ctr">
              <a:defRPr/>
            </a:pPr>
            <a:r>
              <a:rPr lang="en-ZA" kern="0" dirty="0" smtClean="0">
                <a:latin typeface="Calibri" pitchFamily="34" charset="0"/>
                <a:cs typeface="Calibri" pitchFamily="34" charset="0"/>
              </a:rPr>
              <a:t>SKILLS OVERVIEW</a:t>
            </a:r>
          </a:p>
        </p:txBody>
      </p:sp>
      <p:graphicFrame>
        <p:nvGraphicFramePr>
          <p:cNvPr id="4" name="Table Placeholder 3"/>
          <p:cNvGraphicFramePr>
            <a:graphicFrameLocks/>
          </p:cNvGraphicFramePr>
          <p:nvPr>
            <p:extLst>
              <p:ext uri="{D42A27DB-BD31-4B8C-83A1-F6EECF244321}">
                <p14:modId xmlns:p14="http://schemas.microsoft.com/office/powerpoint/2010/main" xmlns="" val="4005890605"/>
              </p:ext>
            </p:extLst>
          </p:nvPr>
        </p:nvGraphicFramePr>
        <p:xfrm>
          <a:off x="323323" y="595086"/>
          <a:ext cx="9305792" cy="4967514"/>
        </p:xfrm>
        <a:graphic>
          <a:graphicData uri="http://schemas.openxmlformats.org/drawingml/2006/table">
            <a:tbl>
              <a:tblPr/>
              <a:tblGrid>
                <a:gridCol w="4116350">
                  <a:extLst>
                    <a:ext uri="{9D8B030D-6E8A-4147-A177-3AD203B41FA5}">
                      <a16:colId xmlns:a16="http://schemas.microsoft.com/office/drawing/2014/main" xmlns="" val="20000"/>
                    </a:ext>
                  </a:extLst>
                </a:gridCol>
                <a:gridCol w="2350579">
                  <a:extLst>
                    <a:ext uri="{9D8B030D-6E8A-4147-A177-3AD203B41FA5}">
                      <a16:colId xmlns:a16="http://schemas.microsoft.com/office/drawing/2014/main" xmlns="" val="20001"/>
                    </a:ext>
                  </a:extLst>
                </a:gridCol>
                <a:gridCol w="2838863">
                  <a:extLst>
                    <a:ext uri="{9D8B030D-6E8A-4147-A177-3AD203B41FA5}">
                      <a16:colId xmlns:a16="http://schemas.microsoft.com/office/drawing/2014/main" xmlns="" val="20002"/>
                    </a:ext>
                  </a:extLst>
                </a:gridCol>
              </a:tblGrid>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400" b="1" i="0" dirty="0">
                          <a:latin typeface="Calibri" pitchFamily="34" charset="0"/>
                          <a:ea typeface="Times New Roman"/>
                          <a:cs typeface="Calibri" pitchFamily="34" charset="0"/>
                        </a:rPr>
                        <a:t>Highest Qualification</a:t>
                      </a:r>
                      <a:endParaRPr lang="en-ZA" sz="1400" b="1" i="0" dirty="0">
                        <a:latin typeface="Calibri" pitchFamily="34" charset="0"/>
                        <a:ea typeface="Times New Roman"/>
                        <a:cs typeface="Calibri" pitchFamily="34" charset="0"/>
                      </a:endParaRPr>
                    </a:p>
                  </a:txBody>
                  <a:tcPr marL="47752"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400" b="1" i="0" dirty="0">
                          <a:latin typeface="Calibri" pitchFamily="34" charset="0"/>
                          <a:ea typeface="Times New Roman"/>
                          <a:cs typeface="Calibri" pitchFamily="34" charset="0"/>
                        </a:rPr>
                        <a:t>Total Number</a:t>
                      </a:r>
                      <a:endParaRPr lang="en-ZA" sz="1400" b="1" i="0" dirty="0">
                        <a:latin typeface="Calibri" pitchFamily="34" charset="0"/>
                        <a:ea typeface="Times New Roman"/>
                        <a:cs typeface="Calibri" pitchFamily="34" charset="0"/>
                      </a:endParaRPr>
                    </a:p>
                  </a:txBody>
                  <a:tcPr marL="47752" marR="47752"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400" b="1" i="0" dirty="0" smtClean="0">
                          <a:latin typeface="Calibri" pitchFamily="34" charset="0"/>
                          <a:ea typeface="Times New Roman"/>
                          <a:cs typeface="Calibri" pitchFamily="34" charset="0"/>
                        </a:rPr>
                        <a:t>         % </a:t>
                      </a:r>
                      <a:r>
                        <a:rPr lang="en-GB" sz="1400" b="1" i="0" dirty="0">
                          <a:latin typeface="Calibri" pitchFamily="34" charset="0"/>
                          <a:ea typeface="Times New Roman"/>
                          <a:cs typeface="Calibri" pitchFamily="34" charset="0"/>
                        </a:rPr>
                        <a:t>Total</a:t>
                      </a:r>
                      <a:endParaRPr lang="en-ZA" sz="1400" b="1" i="0" dirty="0">
                        <a:latin typeface="Calibri" pitchFamily="34" charset="0"/>
                        <a:ea typeface="Times New Roman"/>
                        <a:cs typeface="Calibri" pitchFamily="34" charset="0"/>
                      </a:endParaRPr>
                    </a:p>
                  </a:txBody>
                  <a:tcPr marL="47752" marR="4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400" dirty="0" smtClean="0">
                          <a:latin typeface="Calibri" pitchFamily="34" charset="0"/>
                          <a:ea typeface="Times New Roman"/>
                          <a:cs typeface="Calibri" pitchFamily="34" charset="0"/>
                        </a:rPr>
                        <a:t>Below matric</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smtClean="0">
                          <a:solidFill>
                            <a:srgbClr val="000000"/>
                          </a:solidFill>
                          <a:effectLst/>
                          <a:latin typeface="Calibri" pitchFamily="34" charset="0"/>
                          <a:cs typeface="Calibri" pitchFamily="34" charset="0"/>
                        </a:rPr>
                        <a:t>23</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a:rPr>
                        <a:t>5.46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smtClean="0">
                          <a:latin typeface="Calibri" pitchFamily="34" charset="0"/>
                          <a:ea typeface="Times New Roman"/>
                          <a:cs typeface="Calibri" pitchFamily="34" charset="0"/>
                        </a:rPr>
                        <a:t>Grade</a:t>
                      </a:r>
                      <a:r>
                        <a:rPr lang="en-GB" sz="1400" baseline="0" dirty="0" smtClean="0">
                          <a:latin typeface="Calibri" pitchFamily="34" charset="0"/>
                          <a:ea typeface="Times New Roman"/>
                          <a:cs typeface="Calibri" pitchFamily="34" charset="0"/>
                        </a:rPr>
                        <a:t> 12/FET</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smtClean="0">
                          <a:solidFill>
                            <a:srgbClr val="000000"/>
                          </a:solidFill>
                          <a:effectLst/>
                          <a:latin typeface="Calibri" pitchFamily="34" charset="0"/>
                          <a:cs typeface="Calibri" pitchFamily="34" charset="0"/>
                        </a:rPr>
                        <a:t>244</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a:rPr>
                        <a:t>57.96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smtClean="0">
                          <a:latin typeface="Calibri" pitchFamily="34" charset="0"/>
                          <a:ea typeface="Times New Roman"/>
                          <a:cs typeface="Calibri" pitchFamily="34" charset="0"/>
                        </a:rPr>
                        <a:t>National</a:t>
                      </a:r>
                      <a:r>
                        <a:rPr lang="en-GB" sz="1400" baseline="0" dirty="0" smtClean="0">
                          <a:latin typeface="Calibri" pitchFamily="34" charset="0"/>
                          <a:ea typeface="Times New Roman"/>
                          <a:cs typeface="Calibri" pitchFamily="34" charset="0"/>
                        </a:rPr>
                        <a:t> </a:t>
                      </a:r>
                      <a:r>
                        <a:rPr lang="en-GB" sz="1400" dirty="0" smtClean="0">
                          <a:latin typeface="Calibri" pitchFamily="34" charset="0"/>
                          <a:ea typeface="Times New Roman"/>
                          <a:cs typeface="Calibri" pitchFamily="34" charset="0"/>
                        </a:rPr>
                        <a:t>Diploma</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smtClean="0">
                          <a:solidFill>
                            <a:srgbClr val="000000"/>
                          </a:solidFill>
                          <a:effectLst/>
                          <a:latin typeface="Calibri" pitchFamily="34" charset="0"/>
                          <a:cs typeface="Calibri" pitchFamily="34" charset="0"/>
                        </a:rPr>
                        <a:t>103</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a:rPr>
                        <a:t>24.47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a:latin typeface="Calibri" pitchFamily="34" charset="0"/>
                          <a:ea typeface="Times New Roman"/>
                          <a:cs typeface="Calibri" pitchFamily="34" charset="0"/>
                        </a:rPr>
                        <a:t>Degree</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smtClean="0">
                          <a:solidFill>
                            <a:srgbClr val="000000"/>
                          </a:solidFill>
                          <a:effectLst/>
                          <a:latin typeface="Calibri" pitchFamily="34" charset="0"/>
                          <a:cs typeface="Calibri" pitchFamily="34" charset="0"/>
                        </a:rPr>
                        <a:t>47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rgbClr val="000000"/>
                          </a:solidFill>
                          <a:effectLst/>
                          <a:latin typeface="Calibri"/>
                        </a:rPr>
                        <a:t>11.16</a:t>
                      </a:r>
                      <a:endParaRPr lang="en-US" sz="14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a:latin typeface="Calibri" pitchFamily="34" charset="0"/>
                          <a:ea typeface="Times New Roman"/>
                          <a:cs typeface="Calibri" pitchFamily="34" charset="0"/>
                        </a:rPr>
                        <a:t>Post Grad Diploma</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a:solidFill>
                            <a:srgbClr val="000000"/>
                          </a:solidFill>
                          <a:effectLst/>
                          <a:latin typeface="Calibri" pitchFamily="34" charset="0"/>
                          <a:cs typeface="Calibri" pitchFamily="34"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Calibri"/>
                        </a:rPr>
                        <a:t>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a:latin typeface="Calibri" pitchFamily="34" charset="0"/>
                          <a:ea typeface="Times New Roman"/>
                          <a:cs typeface="Calibri" pitchFamily="34" charset="0"/>
                        </a:rPr>
                        <a:t>Honours</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400" b="0" i="0" u="none" strike="noStrike" dirty="0">
                          <a:solidFill>
                            <a:srgbClr val="000000"/>
                          </a:solidFill>
                          <a:effectLst/>
                          <a:latin typeface="Calibri" pitchFamily="34" charset="0"/>
                          <a:cs typeface="Calibri" pitchFamily="34"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a:rPr>
                        <a:t>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551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smtClean="0">
                          <a:latin typeface="Calibri" pitchFamily="34" charset="0"/>
                          <a:ea typeface="Times New Roman"/>
                          <a:cs typeface="Calibri" pitchFamily="34" charset="0"/>
                        </a:rPr>
                        <a:t>Masters</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dirty="0" smtClean="0">
                          <a:latin typeface="Calibri" pitchFamily="34" charset="0"/>
                          <a:ea typeface="Times New Roman"/>
                          <a:cs typeface="Calibri" pitchFamily="34" charset="0"/>
                        </a:rPr>
                        <a:t>1</a:t>
                      </a:r>
                      <a:endParaRPr lang="en-ZA" sz="1400" dirty="0">
                        <a:latin typeface="Calibri" pitchFamily="34" charset="0"/>
                        <a:ea typeface="Times New Roman"/>
                        <a:cs typeface="Calibri" pitchFamily="34" charset="0"/>
                      </a:endParaRPr>
                    </a:p>
                  </a:txBody>
                  <a:tcPr marL="47752" marR="47752"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dirty="0" smtClean="0">
                          <a:latin typeface="Calibri" pitchFamily="34" charset="0"/>
                          <a:ea typeface="Times New Roman"/>
                          <a:cs typeface="Calibri" pitchFamily="34" charset="0"/>
                        </a:rPr>
                        <a:t>0.24</a:t>
                      </a:r>
                    </a:p>
                  </a:txBody>
                  <a:tcPr marL="47752" marR="4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smtClean="0">
                          <a:latin typeface="Calibri" pitchFamily="34" charset="0"/>
                          <a:ea typeface="Times New Roman"/>
                          <a:cs typeface="Calibri" pitchFamily="34" charset="0"/>
                        </a:rPr>
                        <a:t>Ph. D</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en-ZA" sz="1400" dirty="0">
                        <a:latin typeface="Calibri" pitchFamily="34" charset="0"/>
                        <a:ea typeface="Times New Roman"/>
                        <a:cs typeface="Calibri" pitchFamily="34" charset="0"/>
                      </a:endParaRPr>
                    </a:p>
                  </a:txBody>
                  <a:tcPr marL="47752" marR="47752"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en-ZA" sz="1400" dirty="0">
                        <a:latin typeface="Calibri" pitchFamily="34" charset="0"/>
                        <a:ea typeface="Times New Roman"/>
                        <a:cs typeface="Calibri" pitchFamily="34" charset="0"/>
                      </a:endParaRPr>
                    </a:p>
                  </a:txBody>
                  <a:tcPr marL="47752" marR="4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dirty="0">
                          <a:latin typeface="Calibri" pitchFamily="34" charset="0"/>
                          <a:ea typeface="Times New Roman"/>
                          <a:cs typeface="Calibri" pitchFamily="34" charset="0"/>
                        </a:rPr>
                        <a:t>Post Grad </a:t>
                      </a:r>
                      <a:r>
                        <a:rPr lang="en-GB" sz="1400" dirty="0" smtClean="0">
                          <a:latin typeface="Calibri" pitchFamily="34" charset="0"/>
                          <a:ea typeface="Times New Roman"/>
                          <a:cs typeface="Calibri" pitchFamily="34" charset="0"/>
                        </a:rPr>
                        <a:t>Degree</a:t>
                      </a:r>
                      <a:endParaRPr lang="en-ZA" sz="1400"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en-ZA" sz="1400" dirty="0">
                        <a:latin typeface="Calibri" pitchFamily="34" charset="0"/>
                        <a:ea typeface="Times New Roman"/>
                        <a:cs typeface="Calibri" pitchFamily="34" charset="0"/>
                      </a:endParaRPr>
                    </a:p>
                  </a:txBody>
                  <a:tcPr marL="47752" marR="47752"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en-ZA" sz="1400" dirty="0">
                        <a:latin typeface="Calibri" pitchFamily="34" charset="0"/>
                        <a:ea typeface="Times New Roman"/>
                        <a:cs typeface="Calibri" pitchFamily="34" charset="0"/>
                      </a:endParaRPr>
                    </a:p>
                  </a:txBody>
                  <a:tcPr marL="47752" marR="4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b="1" dirty="0" smtClean="0">
                          <a:latin typeface="Calibri" pitchFamily="34" charset="0"/>
                          <a:ea typeface="Times New Roman"/>
                          <a:cs typeface="Calibri" pitchFamily="34" charset="0"/>
                        </a:rPr>
                        <a:t>Total</a:t>
                      </a:r>
                      <a:endParaRPr lang="en-ZA" sz="1400" b="1" dirty="0">
                        <a:latin typeface="Calibri" pitchFamily="34" charset="0"/>
                        <a:ea typeface="Times New Roman"/>
                        <a:cs typeface="Calibri" pitchFamily="34" charset="0"/>
                      </a:endParaRPr>
                    </a:p>
                  </a:txBody>
                  <a:tcPr marL="228600" marR="47752"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b="1" dirty="0" smtClean="0">
                          <a:latin typeface="Calibri" pitchFamily="34" charset="0"/>
                          <a:ea typeface="Times New Roman"/>
                          <a:cs typeface="Calibri" pitchFamily="34" charset="0"/>
                        </a:rPr>
                        <a:t>421</a:t>
                      </a:r>
                      <a:endParaRPr lang="en-ZA" sz="1400" b="1" dirty="0">
                        <a:latin typeface="Calibri" pitchFamily="34" charset="0"/>
                        <a:ea typeface="Times New Roman"/>
                        <a:cs typeface="Calibri" pitchFamily="34" charset="0"/>
                      </a:endParaRPr>
                    </a:p>
                  </a:txBody>
                  <a:tcPr marL="47752" marR="47752"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b="1" dirty="0" smtClean="0">
                          <a:latin typeface="Calibri" pitchFamily="34" charset="0"/>
                          <a:ea typeface="Times New Roman"/>
                          <a:cs typeface="Calibri" pitchFamily="34" charset="0"/>
                        </a:rPr>
                        <a:t>100%</a:t>
                      </a:r>
                      <a:endParaRPr lang="en-ZA" sz="1400" b="1" dirty="0">
                        <a:latin typeface="Calibri" pitchFamily="34" charset="0"/>
                        <a:ea typeface="Times New Roman"/>
                        <a:cs typeface="Calibri" pitchFamily="34" charset="0"/>
                      </a:endParaRPr>
                    </a:p>
                  </a:txBody>
                  <a:tcPr marL="47752" marR="4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2962728" y="6377316"/>
            <a:ext cx="2311400" cy="365125"/>
          </a:xfrm>
        </p:spPr>
        <p:txBody>
          <a:bodyPr/>
          <a:lstStyle/>
          <a:p>
            <a:fld id="{2538E8B7-8BD9-9F48-9FB6-4E0DFEDB8449}" type="slidenum">
              <a:rPr lang="en-US" smtClean="0"/>
              <a:pPr/>
              <a:t>65</a:t>
            </a:fld>
            <a:endParaRPr lang="en-US" dirty="0"/>
          </a:p>
        </p:txBody>
      </p:sp>
    </p:spTree>
    <p:extLst>
      <p:ext uri="{BB962C8B-B14F-4D97-AF65-F5344CB8AC3E}">
        <p14:creationId xmlns:p14="http://schemas.microsoft.com/office/powerpoint/2010/main" xmlns="" val="21038176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23479530"/>
              </p:ext>
            </p:extLst>
          </p:nvPr>
        </p:nvGraphicFramePr>
        <p:xfrm>
          <a:off x="323323" y="887361"/>
          <a:ext cx="9396942" cy="4526280"/>
        </p:xfrm>
        <a:graphic>
          <a:graphicData uri="http://schemas.openxmlformats.org/drawingml/2006/table">
            <a:tbl>
              <a:tblPr/>
              <a:tblGrid>
                <a:gridCol w="2746309">
                  <a:extLst>
                    <a:ext uri="{9D8B030D-6E8A-4147-A177-3AD203B41FA5}">
                      <a16:colId xmlns:a16="http://schemas.microsoft.com/office/drawing/2014/main" xmlns="" val="20000"/>
                    </a:ext>
                  </a:extLst>
                </a:gridCol>
                <a:gridCol w="2746309">
                  <a:extLst>
                    <a:ext uri="{9D8B030D-6E8A-4147-A177-3AD203B41FA5}">
                      <a16:colId xmlns:a16="http://schemas.microsoft.com/office/drawing/2014/main" xmlns="" val="20001"/>
                    </a:ext>
                  </a:extLst>
                </a:gridCol>
                <a:gridCol w="3904324">
                  <a:extLst>
                    <a:ext uri="{9D8B030D-6E8A-4147-A177-3AD203B41FA5}">
                      <a16:colId xmlns:a16="http://schemas.microsoft.com/office/drawing/2014/main" xmlns="" val="20002"/>
                    </a:ext>
                  </a:extLst>
                </a:gridCol>
              </a:tblGrid>
              <a:tr h="18808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b="1" i="0" dirty="0" smtClean="0">
                          <a:latin typeface="Calibri" pitchFamily="34" charset="0"/>
                          <a:ea typeface="Times New Roman"/>
                          <a:cs typeface="Calibri" pitchFamily="34" charset="0"/>
                        </a:rPr>
                        <a:t>District</a:t>
                      </a:r>
                      <a:endParaRPr lang="en-ZA" sz="1400" b="1" i="0" dirty="0">
                        <a:latin typeface="Calibri" pitchFamily="34" charset="0"/>
                        <a:ea typeface="Times New Roman"/>
                        <a:cs typeface="Calibri" pitchFamily="34" charset="0"/>
                      </a:endParaRPr>
                    </a:p>
                  </a:txBody>
                  <a:tcPr marL="47746" marR="4774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400" b="1" i="0" dirty="0" smtClean="0">
                          <a:latin typeface="Calibri" pitchFamily="34" charset="0"/>
                          <a:ea typeface="Times New Roman"/>
                          <a:cs typeface="Calibri" pitchFamily="34" charset="0"/>
                        </a:rPr>
                        <a:t>Total</a:t>
                      </a:r>
                    </a:p>
                  </a:txBody>
                  <a:tcPr marL="47746" marR="4774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400" b="1" i="0" dirty="0" smtClean="0">
                          <a:latin typeface="Calibri" pitchFamily="34" charset="0"/>
                          <a:ea typeface="Times New Roman"/>
                          <a:cs typeface="Calibri" pitchFamily="34" charset="0"/>
                        </a:rPr>
                        <a:t>Course</a:t>
                      </a:r>
                      <a:endParaRPr lang="en-ZA" sz="1400" b="1" i="0" dirty="0">
                        <a:latin typeface="Calibri" pitchFamily="34" charset="0"/>
                        <a:ea typeface="Times New Roman"/>
                        <a:cs typeface="Calibri" pitchFamily="34"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50729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400" dirty="0" smtClean="0">
                          <a:latin typeface="Calibri" pitchFamily="34" charset="0"/>
                          <a:ea typeface="Times New Roman"/>
                          <a:cs typeface="Calibri" pitchFamily="34" charset="0"/>
                        </a:rPr>
                        <a:t>Ehlanzeni</a:t>
                      </a:r>
                      <a:endParaRPr lang="en-ZA" sz="1400" dirty="0">
                        <a:latin typeface="Calibri" pitchFamily="34" charset="0"/>
                        <a:ea typeface="Times New Roman"/>
                        <a:cs typeface="Calibri" pitchFamily="34" charset="0"/>
                      </a:endParaRPr>
                    </a:p>
                  </a:txBody>
                  <a:tcPr marL="228600" marR="4774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400" dirty="0" smtClean="0">
                          <a:latin typeface="Calibri" pitchFamily="34" charset="0"/>
                          <a:ea typeface="Times New Roman"/>
                          <a:cs typeface="Calibri" pitchFamily="34" charset="0"/>
                        </a:rPr>
                        <a:t>6</a:t>
                      </a:r>
                      <a:endParaRPr lang="en-ZA" sz="1400" dirty="0">
                        <a:latin typeface="Calibri" pitchFamily="34" charset="0"/>
                        <a:ea typeface="Times New Roman"/>
                        <a:cs typeface="Calibri" pitchFamily="34" charset="0"/>
                      </a:endParaRPr>
                    </a:p>
                  </a:txBody>
                  <a:tcPr marL="47746" marR="4774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Masters in Business Administration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Diploma in Public Administration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Masters Degree in Public Management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B </a:t>
                      </a:r>
                      <a:r>
                        <a:rPr kumimoji="0" lang="en-ZA" sz="1400" b="0" i="0" u="none" strike="noStrike" kern="1200" cap="none" spc="0" normalizeH="0" baseline="0" noProof="0" dirty="0" err="1" smtClean="0">
                          <a:ln>
                            <a:noFill/>
                          </a:ln>
                          <a:solidFill>
                            <a:schemeClr val="tx1"/>
                          </a:solidFill>
                          <a:effectLst/>
                          <a:uLnTx/>
                          <a:uFillTx/>
                          <a:latin typeface="Calibri" pitchFamily="34" charset="0"/>
                          <a:ea typeface="Times New Roman"/>
                          <a:cs typeface="Calibri" pitchFamily="34" charset="0"/>
                        </a:rPr>
                        <a:t>Comm</a:t>
                      </a: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 Financial Accounting</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ND Public Relations Management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ND Security Management</a:t>
                      </a:r>
                    </a:p>
                  </a:txBody>
                  <a:tcPr marL="47746" marR="4774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1302">
                <a:tc>
                  <a:txBody>
                    <a:bodyPr/>
                    <a:lstStyle/>
                    <a:p>
                      <a:pPr algn="l">
                        <a:lnSpc>
                          <a:spcPct val="150000"/>
                        </a:lnSpc>
                        <a:spcAft>
                          <a:spcPts val="0"/>
                        </a:spcAft>
                      </a:pPr>
                      <a:r>
                        <a:rPr lang="en-ZA" sz="1400" dirty="0" smtClean="0">
                          <a:latin typeface="Calibri" pitchFamily="34" charset="0"/>
                          <a:ea typeface="Times New Roman"/>
                          <a:cs typeface="Calibri" pitchFamily="34" charset="0"/>
                        </a:rPr>
                        <a:t>Nkangala</a:t>
                      </a:r>
                      <a:endParaRPr lang="en-ZA" sz="1400" dirty="0">
                        <a:latin typeface="Calibri" pitchFamily="34" charset="0"/>
                        <a:ea typeface="Times New Roman"/>
                        <a:cs typeface="Calibri" pitchFamily="34" charset="0"/>
                      </a:endParaRPr>
                    </a:p>
                  </a:txBody>
                  <a:tcPr marL="228600" marR="4774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400" dirty="0" smtClean="0">
                          <a:latin typeface="Calibri" pitchFamily="34" charset="0"/>
                          <a:ea typeface="Times New Roman"/>
                          <a:cs typeface="Calibri" pitchFamily="34" charset="0"/>
                        </a:rPr>
                        <a:t>4</a:t>
                      </a:r>
                      <a:endParaRPr lang="en-ZA" sz="1400" dirty="0">
                        <a:latin typeface="Calibri" pitchFamily="34" charset="0"/>
                        <a:ea typeface="Times New Roman"/>
                        <a:cs typeface="Calibri" pitchFamily="34" charset="0"/>
                      </a:endParaRPr>
                    </a:p>
                  </a:txBody>
                  <a:tcPr marL="47746" marR="4774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BA Public Administration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BA Communication science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Masters Public Management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Advanced Diploma Security Risk Management MANAGEMENT</a:t>
                      </a:r>
                      <a:endPar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endParaRPr>
                    </a:p>
                  </a:txBody>
                  <a:tcPr marL="47746" marR="4774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13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400" dirty="0" err="1" smtClean="0">
                          <a:latin typeface="Calibri" pitchFamily="34" charset="0"/>
                          <a:ea typeface="Times New Roman"/>
                          <a:cs typeface="Calibri" pitchFamily="34" charset="0"/>
                        </a:rPr>
                        <a:t>Gert</a:t>
                      </a:r>
                      <a:r>
                        <a:rPr lang="en-ZA" sz="1400" dirty="0" smtClean="0">
                          <a:latin typeface="Calibri" pitchFamily="34" charset="0"/>
                          <a:ea typeface="Times New Roman"/>
                          <a:cs typeface="Calibri" pitchFamily="34" charset="0"/>
                        </a:rPr>
                        <a:t> </a:t>
                      </a:r>
                      <a:r>
                        <a:rPr lang="en-ZA" sz="1400" dirty="0" err="1" smtClean="0">
                          <a:latin typeface="Calibri" pitchFamily="34" charset="0"/>
                          <a:ea typeface="Times New Roman"/>
                          <a:cs typeface="Calibri" pitchFamily="34" charset="0"/>
                        </a:rPr>
                        <a:t>Sibande</a:t>
                      </a:r>
                      <a:endParaRPr lang="en-ZA" sz="1400" dirty="0">
                        <a:latin typeface="Calibri" pitchFamily="34" charset="0"/>
                        <a:ea typeface="Times New Roman"/>
                        <a:cs typeface="Calibri" pitchFamily="34" charset="0"/>
                      </a:endParaRPr>
                    </a:p>
                  </a:txBody>
                  <a:tcPr marL="228600" marR="4774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400" dirty="0" smtClean="0">
                          <a:latin typeface="Calibri" pitchFamily="34" charset="0"/>
                          <a:ea typeface="Times New Roman"/>
                          <a:cs typeface="Calibri" pitchFamily="34" charset="0"/>
                        </a:rPr>
                        <a:t>1</a:t>
                      </a:r>
                      <a:endParaRPr lang="en-ZA" sz="1400" dirty="0">
                        <a:latin typeface="Calibri" pitchFamily="34" charset="0"/>
                        <a:ea typeface="Times New Roman"/>
                        <a:cs typeface="Calibri" pitchFamily="34" charset="0"/>
                      </a:endParaRPr>
                    </a:p>
                  </a:txBody>
                  <a:tcPr marL="47746" marR="4774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Calibri" pitchFamily="34" charset="0"/>
                          <a:ea typeface="Times New Roman"/>
                          <a:cs typeface="Calibri" pitchFamily="34" charset="0"/>
                        </a:rPr>
                        <a:t>B Tech – Labour Relations</a:t>
                      </a:r>
                    </a:p>
                  </a:txBody>
                  <a:tcPr marL="47746" marR="4774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5760">
                <a:tc>
                  <a:txBody>
                    <a:bodyPr/>
                    <a:lstStyle/>
                    <a:p>
                      <a:pPr algn="l">
                        <a:lnSpc>
                          <a:spcPct val="150000"/>
                        </a:lnSpc>
                        <a:spcAft>
                          <a:spcPts val="0"/>
                        </a:spcAft>
                      </a:pPr>
                      <a:r>
                        <a:rPr lang="en-ZA" sz="1400" b="1" i="0" dirty="0" smtClean="0">
                          <a:latin typeface="Calibri" pitchFamily="34" charset="0"/>
                          <a:ea typeface="Times New Roman"/>
                          <a:cs typeface="Calibri" pitchFamily="34" charset="0"/>
                        </a:rPr>
                        <a:t>TOTAL</a:t>
                      </a:r>
                      <a:endParaRPr lang="en-ZA" sz="1400" b="1" i="0" dirty="0">
                        <a:latin typeface="Calibri" pitchFamily="34" charset="0"/>
                        <a:ea typeface="Times New Roman"/>
                        <a:cs typeface="Calibri" pitchFamily="34" charset="0"/>
                      </a:endParaRPr>
                    </a:p>
                  </a:txBody>
                  <a:tcPr marL="228600" marR="4774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50000"/>
                        </a:lnSpc>
                        <a:spcAft>
                          <a:spcPts val="0"/>
                        </a:spcAft>
                      </a:pPr>
                      <a:r>
                        <a:rPr lang="en-ZA" sz="1400" b="1" i="0" dirty="0" smtClean="0">
                          <a:latin typeface="Calibri" pitchFamily="34" charset="0"/>
                          <a:ea typeface="Times New Roman"/>
                          <a:cs typeface="Calibri" pitchFamily="34" charset="0"/>
                        </a:rPr>
                        <a:t>11</a:t>
                      </a:r>
                      <a:endParaRPr lang="en-ZA" sz="1400" b="1" i="0" dirty="0">
                        <a:latin typeface="Calibri" pitchFamily="34" charset="0"/>
                        <a:ea typeface="Times New Roman"/>
                        <a:cs typeface="Calibri" pitchFamily="34" charset="0"/>
                      </a:endParaRPr>
                    </a:p>
                  </a:txBody>
                  <a:tcPr marL="47746" marR="4774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lnSpc>
                          <a:spcPct val="150000"/>
                        </a:lnSpc>
                        <a:spcAft>
                          <a:spcPts val="0"/>
                        </a:spcAft>
                      </a:pPr>
                      <a:endParaRPr lang="en-ZA" sz="1000" b="1" i="0" dirty="0">
                        <a:latin typeface="Calibri" pitchFamily="34" charset="0"/>
                        <a:ea typeface="Times New Roman"/>
                        <a:cs typeface="Calibri" pitchFamily="34" charset="0"/>
                      </a:endParaRPr>
                    </a:p>
                  </a:txBody>
                  <a:tcPr marL="47746" marR="4774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7" name="Title 1"/>
          <p:cNvSpPr txBox="1">
            <a:spLocks/>
          </p:cNvSpPr>
          <p:nvPr/>
        </p:nvSpPr>
        <p:spPr bwMode="auto">
          <a:xfrm>
            <a:off x="2461255" y="194755"/>
            <a:ext cx="5298776"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algn="ctr">
              <a:defRPr/>
            </a:pPr>
            <a:r>
              <a:rPr lang="en-ZA" kern="0" dirty="0" smtClean="0">
                <a:latin typeface="Calibri" pitchFamily="34" charset="0"/>
                <a:cs typeface="Calibri" pitchFamily="34" charset="0"/>
              </a:rPr>
              <a:t>BURSARY INFORMATION</a:t>
            </a:r>
          </a:p>
        </p:txBody>
      </p:sp>
      <p:sp>
        <p:nvSpPr>
          <p:cNvPr id="3" name="Slide Number Placeholder 2"/>
          <p:cNvSpPr>
            <a:spLocks noGrp="1"/>
          </p:cNvSpPr>
          <p:nvPr>
            <p:ph type="sldNum" sz="quarter" idx="12"/>
          </p:nvPr>
        </p:nvSpPr>
        <p:spPr>
          <a:xfrm>
            <a:off x="2940957" y="6356401"/>
            <a:ext cx="2311400" cy="365125"/>
          </a:xfrm>
        </p:spPr>
        <p:txBody>
          <a:bodyPr/>
          <a:lstStyle/>
          <a:p>
            <a:fld id="{2538E8B7-8BD9-9F48-9FB6-4E0DFEDB8449}" type="slidenum">
              <a:rPr lang="en-US" smtClean="0"/>
              <a:pPr/>
              <a:t>66</a:t>
            </a:fld>
            <a:endParaRPr lang="en-US" dirty="0"/>
          </a:p>
        </p:txBody>
      </p:sp>
    </p:spTree>
    <p:extLst>
      <p:ext uri="{BB962C8B-B14F-4D97-AF65-F5344CB8AC3E}">
        <p14:creationId xmlns:p14="http://schemas.microsoft.com/office/powerpoint/2010/main" xmlns="" val="35867603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76200"/>
            <a:ext cx="8915400" cy="228600"/>
          </a:xfrm>
        </p:spPr>
        <p:txBody>
          <a:bodyPr>
            <a:noAutofit/>
          </a:bodyPr>
          <a:lstStyle/>
          <a:p>
            <a:r>
              <a:rPr lang="en-US" sz="2000" b="1" dirty="0" smtClean="0">
                <a:latin typeface="Calibri" pitchFamily="34" charset="0"/>
                <a:cs typeface="Calibri" pitchFamily="34" charset="0"/>
              </a:rPr>
              <a:t>SKILLS DEVELOPMENT</a:t>
            </a:r>
          </a:p>
        </p:txBody>
      </p:sp>
      <p:graphicFrame>
        <p:nvGraphicFramePr>
          <p:cNvPr id="3" name="Group 178"/>
          <p:cNvGraphicFramePr>
            <a:graphicFrameLocks noGrp="1"/>
          </p:cNvGraphicFramePr>
          <p:nvPr>
            <p:extLst>
              <p:ext uri="{D42A27DB-BD31-4B8C-83A1-F6EECF244321}">
                <p14:modId xmlns:p14="http://schemas.microsoft.com/office/powerpoint/2010/main" xmlns="" val="431326138"/>
              </p:ext>
            </p:extLst>
          </p:nvPr>
        </p:nvGraphicFramePr>
        <p:xfrm>
          <a:off x="341480" y="363980"/>
          <a:ext cx="9252610" cy="5256826"/>
        </p:xfrm>
        <a:graphic>
          <a:graphicData uri="http://schemas.openxmlformats.org/drawingml/2006/table">
            <a:tbl>
              <a:tblPr/>
              <a:tblGrid>
                <a:gridCol w="6074414">
                  <a:extLst>
                    <a:ext uri="{9D8B030D-6E8A-4147-A177-3AD203B41FA5}">
                      <a16:colId xmlns:a16="http://schemas.microsoft.com/office/drawing/2014/main" xmlns="" val="20000"/>
                    </a:ext>
                  </a:extLst>
                </a:gridCol>
                <a:gridCol w="3178196">
                  <a:extLst>
                    <a:ext uri="{9D8B030D-6E8A-4147-A177-3AD203B41FA5}">
                      <a16:colId xmlns:a16="http://schemas.microsoft.com/office/drawing/2014/main" xmlns="" val="20001"/>
                    </a:ext>
                  </a:extLst>
                </a:gridCol>
              </a:tblGrid>
              <a:tr h="3862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Training Intervention                                     </a:t>
                      </a:r>
                    </a:p>
                  </a:txBody>
                  <a:tcPr marL="99060" marR="99060" marT="45701" marB="4570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A07400"/>
                        </a:gs>
                        <a:gs pos="50000">
                          <a:srgbClr val="E6A900"/>
                        </a:gs>
                        <a:gs pos="100000">
                          <a:srgbClr val="FFCA00"/>
                        </a:gs>
                      </a:gsLst>
                      <a:lin ang="8100000" scaled="1"/>
                    </a:gra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Number attending</a:t>
                      </a:r>
                    </a:p>
                  </a:txBody>
                  <a:tcPr marL="99060" marR="99060" marT="45701" marB="45701"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A07400"/>
                        </a:gs>
                        <a:gs pos="50000">
                          <a:srgbClr val="E6A900"/>
                        </a:gs>
                        <a:gs pos="100000">
                          <a:srgbClr val="FFCA00"/>
                        </a:gs>
                      </a:gsLst>
                      <a:lin ang="8100000" scaled="1"/>
                    </a:gradFill>
                  </a:tcPr>
                </a:tc>
                <a:extLst>
                  <a:ext uri="{0D108BD9-81ED-4DB2-BD59-A6C34878D82A}">
                    <a16:rowId xmlns:a16="http://schemas.microsoft.com/office/drawing/2014/main" xmlns="" val="10000"/>
                  </a:ext>
                </a:extLst>
              </a:tr>
              <a:tr h="342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Calibri" pitchFamily="34" charset="0"/>
                          <a:ea typeface="+mn-ea"/>
                          <a:cs typeface="Calibri" pitchFamily="34" charset="0"/>
                        </a:rPr>
                        <a:t>Training / Workshop</a:t>
                      </a:r>
                      <a:r>
                        <a:rPr lang="en-US" sz="1400" b="0" i="0" kern="1200" baseline="0" dirty="0" smtClean="0">
                          <a:solidFill>
                            <a:schemeClr val="tx1"/>
                          </a:solidFill>
                          <a:effectLst/>
                          <a:latin typeface="Calibri" pitchFamily="34" charset="0"/>
                          <a:ea typeface="+mn-ea"/>
                          <a:cs typeface="Calibri" pitchFamily="34" charset="0"/>
                        </a:rPr>
                        <a:t> on the new BMD forms, regulations, Track and Trace</a:t>
                      </a:r>
                      <a:endParaRPr lang="en-US" sz="1400" b="0" i="0" kern="1200" dirty="0" smtClean="0">
                        <a:solidFill>
                          <a:schemeClr val="tx1"/>
                        </a:solidFill>
                        <a:effectLst/>
                        <a:latin typeface="Calibri" pitchFamily="34" charset="0"/>
                        <a:ea typeface="+mn-ea"/>
                        <a:cs typeface="Calibri" pitchFamily="34" charset="0"/>
                      </a:endParaRP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30</a:t>
                      </a:r>
                    </a:p>
                  </a:txBody>
                  <a:tcPr marL="99060" marR="99060" marT="45701" marB="45701"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52884">
                <a:tc>
                  <a:txBody>
                    <a:bodyPr/>
                    <a:lstStyle/>
                    <a:p>
                      <a:r>
                        <a:rPr lang="en-US" sz="1400" b="0" dirty="0" smtClean="0">
                          <a:latin typeface="Calibri" pitchFamily="34" charset="0"/>
                          <a:cs typeface="Calibri" pitchFamily="34" charset="0"/>
                        </a:rPr>
                        <a:t>British</a:t>
                      </a:r>
                      <a:r>
                        <a:rPr lang="en-US" sz="1400" b="0" baseline="0" dirty="0" smtClean="0">
                          <a:latin typeface="Calibri" pitchFamily="34" charset="0"/>
                          <a:cs typeface="Calibri" pitchFamily="34" charset="0"/>
                        </a:rPr>
                        <a:t> Hi</a:t>
                      </a:r>
                      <a:r>
                        <a:rPr lang="en-US" sz="1400" b="0" u="none" baseline="0" dirty="0" smtClean="0">
                          <a:latin typeface="Calibri" pitchFamily="34" charset="0"/>
                          <a:cs typeface="Calibri" pitchFamily="34" charset="0"/>
                        </a:rPr>
                        <a:t>gh Commission: Document Forgery and Imposter Training</a:t>
                      </a:r>
                      <a:endParaRPr lang="en-US" sz="1400" b="0" dirty="0">
                        <a:latin typeface="Calibri" pitchFamily="34" charset="0"/>
                        <a:cs typeface="Calibri"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US" sz="1400" b="0" dirty="0" smtClean="0">
                          <a:latin typeface="Calibri" pitchFamily="34" charset="0"/>
                          <a:cs typeface="Calibri" pitchFamily="34" charset="0"/>
                        </a:rPr>
                        <a:t>21</a:t>
                      </a:r>
                      <a:endParaRPr lang="en-US" sz="1400" b="0" dirty="0">
                        <a:latin typeface="Calibri" pitchFamily="34" charset="0"/>
                        <a:cs typeface="Calibri" pitchFamily="34" charset="0"/>
                      </a:endParaRPr>
                    </a:p>
                  </a:txBody>
                  <a:tcPr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741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Calibri" pitchFamily="34" charset="0"/>
                          <a:ea typeface="+mn-ea"/>
                          <a:cs typeface="Calibri" pitchFamily="34" charset="0"/>
                        </a:rPr>
                        <a:t>Performance Agreement and Toolkit</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39</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8996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Calibri" pitchFamily="34" charset="0"/>
                          <a:ea typeface="+mn-ea"/>
                          <a:cs typeface="Calibri" pitchFamily="34" charset="0"/>
                        </a:rPr>
                        <a:t>Uniform training for Cleaners, Drivers and </a:t>
                      </a:r>
                      <a:r>
                        <a:rPr lang="en-US" sz="1400" b="0" i="0" kern="1200" dirty="0" err="1" smtClean="0">
                          <a:solidFill>
                            <a:schemeClr val="tx1"/>
                          </a:solidFill>
                          <a:effectLst/>
                          <a:latin typeface="Calibri" pitchFamily="34" charset="0"/>
                          <a:ea typeface="+mn-ea"/>
                          <a:cs typeface="Calibri" pitchFamily="34" charset="0"/>
                        </a:rPr>
                        <a:t>Groundsmen</a:t>
                      </a:r>
                      <a:endParaRPr lang="en-US" sz="1400" b="0" i="0" kern="1200" dirty="0" smtClean="0">
                        <a:solidFill>
                          <a:schemeClr val="tx1"/>
                        </a:solidFill>
                        <a:effectLst/>
                        <a:latin typeface="Calibri" pitchFamily="34" charset="0"/>
                        <a:ea typeface="+mn-ea"/>
                        <a:cs typeface="Calibri" pitchFamily="34" charset="0"/>
                      </a:endParaRP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24</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07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Training for SHE representatives</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15</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773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Problem solving training</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3</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3976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SDIP</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15</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5555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Hematite Training</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27</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31883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Inspectorate Case Management system </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42</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850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Calibri" pitchFamily="34" charset="0"/>
                          <a:ea typeface="+mn-ea"/>
                          <a:cs typeface="Calibri" pitchFamily="34" charset="0"/>
                        </a:rPr>
                        <a:t>Information ,ICT and Cyber security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20</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1939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Citizenship Act and SOP’s</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38</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969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Risk Assessment Workshop</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25</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1898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Loss Control Workshop</a:t>
                      </a:r>
                    </a:p>
                  </a:txBody>
                  <a:tcPr marL="99060" marR="99060" marT="45745" marB="45745"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15</a:t>
                      </a:r>
                    </a:p>
                  </a:txBody>
                  <a:tcPr marL="99060" marR="99060" marT="45745" marB="45745"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189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Security Workshop</a:t>
                      </a:r>
                    </a:p>
                  </a:txBody>
                  <a:tcPr marT="45745" marB="45745"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18</a:t>
                      </a:r>
                    </a:p>
                  </a:txBody>
                  <a:tcPr marT="45745" marB="45745"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189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Gender workshop</a:t>
                      </a:r>
                    </a:p>
                  </a:txBody>
                  <a:tcPr marT="45745" marB="45745"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9</a:t>
                      </a:r>
                    </a:p>
                  </a:txBody>
                  <a:tcPr marT="45745" marB="45745"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189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Total </a:t>
                      </a:r>
                    </a:p>
                  </a:txBody>
                  <a:tcPr marL="99060" marR="99060" marT="45745" marB="45745"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341</a:t>
                      </a:r>
                    </a:p>
                  </a:txBody>
                  <a:tcPr marL="99060" marR="99060" marT="45701" marB="45701"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6"/>
                  </a:ext>
                </a:extLst>
              </a:tr>
            </a:tbl>
          </a:graphicData>
        </a:graphic>
      </p:graphicFrame>
      <p:sp>
        <p:nvSpPr>
          <p:cNvPr id="5" name="Slide Number Placeholder 4"/>
          <p:cNvSpPr>
            <a:spLocks noGrp="1"/>
          </p:cNvSpPr>
          <p:nvPr>
            <p:ph type="sldNum" sz="quarter" idx="12"/>
          </p:nvPr>
        </p:nvSpPr>
        <p:spPr>
          <a:xfrm>
            <a:off x="2951843" y="6356401"/>
            <a:ext cx="2311400" cy="365125"/>
          </a:xfrm>
        </p:spPr>
        <p:txBody>
          <a:bodyPr/>
          <a:lstStyle/>
          <a:p>
            <a:fld id="{2538E8B7-8BD9-9F48-9FB6-4E0DFEDB8449}" type="slidenum">
              <a:rPr lang="en-US" smtClean="0"/>
              <a:pPr/>
              <a:t>67</a:t>
            </a:fld>
            <a:endParaRPr lang="en-US" dirty="0"/>
          </a:p>
        </p:txBody>
      </p:sp>
    </p:spTree>
    <p:extLst>
      <p:ext uri="{BB962C8B-B14F-4D97-AF65-F5344CB8AC3E}">
        <p14:creationId xmlns:p14="http://schemas.microsoft.com/office/powerpoint/2010/main" xmlns="" val="4217037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0085" y="114300"/>
            <a:ext cx="8915400" cy="228600"/>
          </a:xfrm>
        </p:spPr>
        <p:txBody>
          <a:bodyPr>
            <a:noAutofit/>
          </a:bodyPr>
          <a:lstStyle/>
          <a:p>
            <a:r>
              <a:rPr lang="en-US" sz="2000" b="1" dirty="0" smtClean="0">
                <a:latin typeface="Calibri" pitchFamily="34" charset="0"/>
                <a:cs typeface="Calibri" pitchFamily="34" charset="0"/>
              </a:rPr>
              <a:t>EMPLOYEE WELLNESS PROGRAMMES </a:t>
            </a:r>
          </a:p>
        </p:txBody>
      </p:sp>
      <p:graphicFrame>
        <p:nvGraphicFramePr>
          <p:cNvPr id="3" name="Table 2"/>
          <p:cNvGraphicFramePr>
            <a:graphicFrameLocks noGrp="1"/>
          </p:cNvGraphicFramePr>
          <p:nvPr>
            <p:extLst>
              <p:ext uri="{D42A27DB-BD31-4B8C-83A1-F6EECF244321}">
                <p14:modId xmlns:p14="http://schemas.microsoft.com/office/powerpoint/2010/main" xmlns="" val="3448511920"/>
              </p:ext>
            </p:extLst>
          </p:nvPr>
        </p:nvGraphicFramePr>
        <p:xfrm>
          <a:off x="213479" y="672935"/>
          <a:ext cx="9310531" cy="4483909"/>
        </p:xfrm>
        <a:graphic>
          <a:graphicData uri="http://schemas.openxmlformats.org/drawingml/2006/table">
            <a:tbl>
              <a:tblPr/>
              <a:tblGrid>
                <a:gridCol w="1859392">
                  <a:extLst>
                    <a:ext uri="{9D8B030D-6E8A-4147-A177-3AD203B41FA5}">
                      <a16:colId xmlns:a16="http://schemas.microsoft.com/office/drawing/2014/main" xmlns="" val="20000"/>
                    </a:ext>
                  </a:extLst>
                </a:gridCol>
                <a:gridCol w="7451139">
                  <a:extLst>
                    <a:ext uri="{9D8B030D-6E8A-4147-A177-3AD203B41FA5}">
                      <a16:colId xmlns:a16="http://schemas.microsoft.com/office/drawing/2014/main" xmlns="" val="20001"/>
                    </a:ext>
                  </a:extLst>
                </a:gridCol>
              </a:tblGrid>
              <a:tr h="270396">
                <a:tc gridSpan="2">
                  <a:txBody>
                    <a:bodyPr/>
                    <a:lstStyle/>
                    <a:p>
                      <a:pPr algn="ctr">
                        <a:lnSpc>
                          <a:spcPct val="100000"/>
                        </a:lnSpc>
                      </a:pPr>
                      <a:r>
                        <a:rPr lang="en-ZA" sz="1400" b="1" dirty="0" smtClean="0">
                          <a:latin typeface="Calibri" pitchFamily="34" charset="0"/>
                          <a:cs typeface="Calibri" pitchFamily="34" charset="0"/>
                        </a:rPr>
                        <a:t>2018/19</a:t>
                      </a:r>
                      <a:endParaRPr lang="en-ZA" sz="1400" b="1" dirty="0">
                        <a:latin typeface="Calibri" pitchFamily="34" charset="0"/>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66353">
                <a:tc>
                  <a:txBody>
                    <a:bodyPr/>
                    <a:lstStyle/>
                    <a:p>
                      <a:pPr algn="ctr">
                        <a:lnSpc>
                          <a:spcPct val="100000"/>
                        </a:lnSpc>
                      </a:pPr>
                      <a:r>
                        <a:rPr lang="en-US" sz="1400" b="1" dirty="0" smtClean="0">
                          <a:latin typeface="Calibri" pitchFamily="34" charset="0"/>
                          <a:cs typeface="Calibri" pitchFamily="34" charset="0"/>
                        </a:rPr>
                        <a:t>Month</a:t>
                      </a:r>
                      <a:endParaRPr lang="en-ZA" sz="1400" b="1" dirty="0">
                        <a:latin typeface="Calibri" pitchFamily="34" charset="0"/>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err="1" smtClean="0">
                          <a:latin typeface="Calibri" pitchFamily="34" charset="0"/>
                          <a:cs typeface="Calibri" pitchFamily="34" charset="0"/>
                        </a:rPr>
                        <a:t>Programme</a:t>
                      </a:r>
                      <a:endParaRPr lang="en-US" sz="1400" b="1" dirty="0">
                        <a:latin typeface="Calibri" pitchFamily="34" charset="0"/>
                        <a:cs typeface="Calibri" pitchFamily="34" charset="0"/>
                      </a:endParaRP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91440">
                <a:tc>
                  <a:txBody>
                    <a:bodyPr/>
                    <a:lstStyle/>
                    <a:p>
                      <a:pPr>
                        <a:lnSpc>
                          <a:spcPct val="100000"/>
                        </a:lnSpc>
                        <a:spcAft>
                          <a:spcPts val="600"/>
                        </a:spcAft>
                      </a:pPr>
                      <a:r>
                        <a:rPr lang="en-ZA" sz="1400" b="0" dirty="0" smtClean="0">
                          <a:latin typeface="Calibri" pitchFamily="34" charset="0"/>
                          <a:ea typeface="Times New Roman"/>
                          <a:cs typeface="Calibri" pitchFamily="34" charset="0"/>
                        </a:rPr>
                        <a:t>May</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Candle light  Memorial </a:t>
                      </a: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914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00000"/>
                        </a:lnSpc>
                        <a:spcAft>
                          <a:spcPts val="600"/>
                        </a:spcAft>
                      </a:pPr>
                      <a:r>
                        <a:rPr lang="en-ZA" sz="1400" b="0" dirty="0" smtClean="0">
                          <a:latin typeface="Calibri" pitchFamily="34" charset="0"/>
                          <a:ea typeface="Times New Roman"/>
                          <a:cs typeface="Calibri" pitchFamily="34" charset="0"/>
                        </a:rPr>
                        <a:t>June</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Blood drive held in Witbank  </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Know your status  by Department of Health at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Siyabuswa</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Alcohol and  Drug abuse  by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Khulisa</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Solution at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Mhala</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914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00000"/>
                        </a:lnSpc>
                        <a:spcAft>
                          <a:spcPts val="600"/>
                        </a:spcAft>
                      </a:pPr>
                      <a:r>
                        <a:rPr lang="en-ZA" sz="1400" b="0" dirty="0" smtClean="0">
                          <a:latin typeface="Calibri" pitchFamily="34" charset="0"/>
                          <a:ea typeface="Times New Roman"/>
                          <a:cs typeface="Calibri" pitchFamily="34" charset="0"/>
                        </a:rPr>
                        <a:t>July</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Men’s Forum: Motivations talk, Financial advice by Sanlam, GEMS health screening</a:t>
                      </a: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9144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spcAft>
                          <a:spcPts val="600"/>
                        </a:spcAft>
                      </a:pPr>
                      <a:r>
                        <a:rPr lang="en-ZA" sz="1400" b="0" dirty="0" smtClean="0">
                          <a:latin typeface="Calibri" pitchFamily="34" charset="0"/>
                          <a:ea typeface="Times New Roman"/>
                          <a:cs typeface="Calibri" pitchFamily="34" charset="0"/>
                        </a:rPr>
                        <a:t>August</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Women’s Day celebration in Nkangala . Stakeholders involved: Gems health screening, Sanlam, Absa , Planet Fitness, Dietician, Department of Health </a:t>
                      </a: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91440">
                <a:tc>
                  <a:txBody>
                    <a:bodyPr/>
                    <a:lstStyle/>
                    <a:p>
                      <a:pPr>
                        <a:lnSpc>
                          <a:spcPct val="100000"/>
                        </a:lnSpc>
                        <a:spcAft>
                          <a:spcPts val="600"/>
                        </a:spcAft>
                      </a:pPr>
                      <a:r>
                        <a:rPr lang="en-ZA" sz="1400" b="0" dirty="0" smtClean="0">
                          <a:latin typeface="Calibri" pitchFamily="34" charset="0"/>
                          <a:ea typeface="Times New Roman"/>
                          <a:cs typeface="Calibri" pitchFamily="34" charset="0"/>
                        </a:rPr>
                        <a:t>September</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Men’s Dialogue in </a:t>
                      </a:r>
                      <a:r>
                        <a:rPr kumimoji="0" lang="en-GB" sz="14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Gert</a:t>
                      </a: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r>
                        <a:rPr kumimoji="0" lang="en-GB" sz="14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Sibande</a:t>
                      </a: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District with Department of Labour</a:t>
                      </a:r>
                      <a:endParaRPr lang="en-ZA" sz="1400" b="0" kern="1200" dirty="0">
                        <a:solidFill>
                          <a:schemeClr val="tx1"/>
                        </a:solidFill>
                        <a:latin typeface="Calibri" pitchFamily="34" charset="0"/>
                        <a:ea typeface="Times New Roman"/>
                        <a:cs typeface="Calibri" pitchFamily="34" charset="0"/>
                      </a:endParaRP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91440">
                <a:tc>
                  <a:txBody>
                    <a:bodyPr/>
                    <a:lstStyle/>
                    <a:p>
                      <a:pPr>
                        <a:lnSpc>
                          <a:spcPct val="100000"/>
                        </a:lnSpc>
                      </a:pPr>
                      <a:r>
                        <a:rPr lang="en-ZA" sz="1400" b="0" dirty="0" smtClean="0">
                          <a:latin typeface="Calibri" pitchFamily="34" charset="0"/>
                          <a:cs typeface="Calibri" pitchFamily="34" charset="0"/>
                        </a:rPr>
                        <a:t>October</a:t>
                      </a:r>
                      <a:endParaRPr lang="en-ZA" sz="1400" b="0" dirty="0">
                        <a:latin typeface="Calibri" pitchFamily="34" charset="0"/>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5750" indent="-285750">
                        <a:lnSpc>
                          <a:spcPct val="150000"/>
                        </a:lnSpc>
                        <a:spcAft>
                          <a:spcPts val="0"/>
                        </a:spcAft>
                        <a:buFont typeface="Arial" panose="020B0604020202020204" pitchFamily="34" charset="0"/>
                        <a:buChar char="•"/>
                      </a:pP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Breast cancer awareness in Witbank</a:t>
                      </a:r>
                    </a:p>
                    <a:p>
                      <a:pPr marL="285750" indent="-285750">
                        <a:lnSpc>
                          <a:spcPct val="150000"/>
                        </a:lnSpc>
                        <a:spcAft>
                          <a:spcPts val="0"/>
                        </a:spcAft>
                        <a:buFont typeface="Arial" panose="020B0604020202020204" pitchFamily="34" charset="0"/>
                        <a:buChar char="•"/>
                      </a:pPr>
                      <a:r>
                        <a:rPr kumimoji="0" lang="en-GB" sz="14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Soccer match at </a:t>
                      </a:r>
                      <a:r>
                        <a:rPr kumimoji="0" lang="en-GB" sz="14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Lebombo</a:t>
                      </a:r>
                      <a:endParaRPr lang="en-ZA" sz="1400" b="0" dirty="0">
                        <a:latin typeface="Calibri" pitchFamily="34" charset="0"/>
                        <a:ea typeface="Times New Roman"/>
                        <a:cs typeface="Calibri" pitchFamily="34" charset="0"/>
                      </a:endParaRP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914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00000"/>
                        </a:lnSpc>
                        <a:spcAft>
                          <a:spcPts val="600"/>
                        </a:spcAft>
                      </a:pPr>
                      <a:r>
                        <a:rPr lang="en-ZA" sz="1400" b="0" dirty="0" smtClean="0">
                          <a:latin typeface="Calibri" pitchFamily="34" charset="0"/>
                          <a:ea typeface="Times New Roman"/>
                          <a:cs typeface="Calibri" pitchFamily="34" charset="0"/>
                        </a:rPr>
                        <a:t>November</a:t>
                      </a:r>
                      <a:endParaRPr lang="en-ZA" sz="1400" b="0" dirty="0">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lgn="l" defTabSz="914400" rtl="0" eaLnBrk="1" latinLnBrk="0" hangingPunct="1">
                        <a:lnSpc>
                          <a:spcPct val="150000"/>
                        </a:lnSpc>
                        <a:spcAft>
                          <a:spcPts val="0"/>
                        </a:spcAft>
                        <a:buFont typeface="Arial" panose="020B0604020202020204" pitchFamily="34" charset="0"/>
                        <a:buChar char="•"/>
                      </a:pPr>
                      <a:r>
                        <a:rPr lang="en-ZA" sz="1400" b="0" kern="1200" dirty="0" smtClean="0">
                          <a:solidFill>
                            <a:schemeClr val="tx1"/>
                          </a:solidFill>
                          <a:latin typeface="Calibri" pitchFamily="34" charset="0"/>
                          <a:ea typeface="Times New Roman"/>
                          <a:cs typeface="Calibri" pitchFamily="34" charset="0"/>
                        </a:rPr>
                        <a:t>Officials attended the Red</a:t>
                      </a:r>
                      <a:r>
                        <a:rPr lang="en-ZA" sz="1400" b="0" kern="1200" baseline="0" dirty="0" smtClean="0">
                          <a:solidFill>
                            <a:schemeClr val="tx1"/>
                          </a:solidFill>
                          <a:latin typeface="Calibri" pitchFamily="34" charset="0"/>
                          <a:ea typeface="Times New Roman"/>
                          <a:cs typeface="Calibri" pitchFamily="34" charset="0"/>
                        </a:rPr>
                        <a:t> Ribbon and sports day (arranged by Head Office)</a:t>
                      </a: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91440">
                <a:tc>
                  <a:txBody>
                    <a:bodyPr/>
                    <a:lstStyle/>
                    <a:p>
                      <a:pPr algn="l">
                        <a:lnSpc>
                          <a:spcPct val="100000"/>
                        </a:lnSpc>
                        <a:spcAft>
                          <a:spcPts val="600"/>
                        </a:spcAft>
                      </a:pPr>
                      <a:r>
                        <a:rPr lang="en-ZA" sz="1400" b="0" dirty="0" smtClean="0">
                          <a:solidFill>
                            <a:schemeClr val="tx1"/>
                          </a:solidFill>
                          <a:latin typeface="Calibri" pitchFamily="34" charset="0"/>
                          <a:ea typeface="Times New Roman"/>
                          <a:cs typeface="Calibri" pitchFamily="34" charset="0"/>
                        </a:rPr>
                        <a:t>February</a:t>
                      </a:r>
                      <a:endParaRPr lang="en-ZA" sz="1400" b="0" dirty="0">
                        <a:solidFill>
                          <a:schemeClr val="tx1"/>
                        </a:solidFill>
                        <a:latin typeface="Calibri" pitchFamily="34" charset="0"/>
                        <a:ea typeface="Times New Roman"/>
                        <a:cs typeface="Calibri" pitchFamily="34" charset="0"/>
                      </a:endParaRPr>
                    </a:p>
                  </a:txBody>
                  <a:tcPr marL="74293" marR="74293"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lgn="l" defTabSz="914400" rtl="0" eaLnBrk="1" latinLnBrk="0" hangingPunct="1">
                        <a:lnSpc>
                          <a:spcPct val="150000"/>
                        </a:lnSpc>
                        <a:spcAft>
                          <a:spcPts val="0"/>
                        </a:spcAft>
                        <a:buFont typeface="Arial" panose="020B0604020202020204" pitchFamily="34" charset="0"/>
                        <a:buChar char="•"/>
                      </a:pPr>
                      <a:r>
                        <a:rPr lang="en-ZA" sz="1400" b="0" kern="1200" baseline="0" dirty="0" smtClean="0">
                          <a:solidFill>
                            <a:schemeClr val="tx1"/>
                          </a:solidFill>
                          <a:latin typeface="Calibri" pitchFamily="34" charset="0"/>
                          <a:ea typeface="Times New Roman"/>
                          <a:cs typeface="Calibri" pitchFamily="34" charset="0"/>
                        </a:rPr>
                        <a:t>Soccer match at </a:t>
                      </a:r>
                      <a:r>
                        <a:rPr lang="en-ZA" sz="1400" b="0" kern="1200" baseline="0" dirty="0" err="1" smtClean="0">
                          <a:solidFill>
                            <a:schemeClr val="tx1"/>
                          </a:solidFill>
                          <a:latin typeface="Calibri" pitchFamily="34" charset="0"/>
                          <a:ea typeface="Times New Roman"/>
                          <a:cs typeface="Calibri" pitchFamily="34" charset="0"/>
                        </a:rPr>
                        <a:t>Kwa</a:t>
                      </a:r>
                      <a:r>
                        <a:rPr lang="en-ZA" sz="1400" b="0" kern="1200" baseline="0" dirty="0" smtClean="0">
                          <a:solidFill>
                            <a:schemeClr val="tx1"/>
                          </a:solidFill>
                          <a:latin typeface="Calibri" pitchFamily="34" charset="0"/>
                          <a:ea typeface="Times New Roman"/>
                          <a:cs typeface="Calibri" pitchFamily="34" charset="0"/>
                        </a:rPr>
                        <a:t>-Mhlanga</a:t>
                      </a:r>
                    </a:p>
                    <a:p>
                      <a:pPr marL="285750" indent="-285750" algn="l" defTabSz="914400" rtl="0" eaLnBrk="1" latinLnBrk="0" hangingPunct="1">
                        <a:lnSpc>
                          <a:spcPct val="150000"/>
                        </a:lnSpc>
                        <a:spcAft>
                          <a:spcPts val="0"/>
                        </a:spcAft>
                        <a:buFont typeface="Arial" panose="020B0604020202020204" pitchFamily="34" charset="0"/>
                        <a:buChar char="•"/>
                      </a:pPr>
                      <a:r>
                        <a:rPr lang="en-ZA" sz="1400" b="0" kern="1200" baseline="0" dirty="0" smtClean="0">
                          <a:solidFill>
                            <a:schemeClr val="tx1"/>
                          </a:solidFill>
                          <a:latin typeface="Calibri" pitchFamily="34" charset="0"/>
                          <a:ea typeface="Times New Roman"/>
                          <a:cs typeface="Calibri" pitchFamily="34" charset="0"/>
                        </a:rPr>
                        <a:t>Witbank office distributed condoms</a:t>
                      </a:r>
                      <a:endParaRPr lang="en-ZA" sz="1400" b="0" kern="1200" dirty="0">
                        <a:solidFill>
                          <a:schemeClr val="tx1"/>
                        </a:solidFill>
                        <a:latin typeface="Calibri" pitchFamily="34" charset="0"/>
                        <a:ea typeface="Times New Roman"/>
                        <a:cs typeface="Calibri" pitchFamily="34" charset="0"/>
                      </a:endParaRPr>
                    </a:p>
                  </a:txBody>
                  <a:tcPr marL="74293" marR="74293"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2"/>
          </p:nvPr>
        </p:nvSpPr>
        <p:spPr>
          <a:xfrm>
            <a:off x="2853871" y="6356401"/>
            <a:ext cx="2311400" cy="365125"/>
          </a:xfrm>
        </p:spPr>
        <p:txBody>
          <a:bodyPr/>
          <a:lstStyle/>
          <a:p>
            <a:fld id="{2538E8B7-8BD9-9F48-9FB6-4E0DFEDB8449}" type="slidenum">
              <a:rPr lang="en-US" smtClean="0"/>
              <a:pPr/>
              <a:t>68</a:t>
            </a:fld>
            <a:endParaRPr lang="en-US" dirty="0"/>
          </a:p>
        </p:txBody>
      </p:sp>
    </p:spTree>
    <p:extLst>
      <p:ext uri="{BB962C8B-B14F-4D97-AF65-F5344CB8AC3E}">
        <p14:creationId xmlns:p14="http://schemas.microsoft.com/office/powerpoint/2010/main" xmlns="" val="1332608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12750" y="76200"/>
            <a:ext cx="8915400" cy="228600"/>
          </a:xfrm>
        </p:spPr>
        <p:txBody>
          <a:bodyPr>
            <a:noAutofit/>
          </a:bodyPr>
          <a:lstStyle/>
          <a:p>
            <a:r>
              <a:rPr lang="en-US" sz="1800" b="1" dirty="0" smtClean="0">
                <a:latin typeface="Calibri" pitchFamily="34" charset="0"/>
                <a:cs typeface="Calibri" pitchFamily="34" charset="0"/>
              </a:rPr>
              <a:t>COUNTER CORRUPTION CASES </a:t>
            </a:r>
            <a:endParaRPr lang="en-US" sz="2400" b="1" dirty="0" smtClean="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466650617"/>
              </p:ext>
            </p:extLst>
          </p:nvPr>
        </p:nvGraphicFramePr>
        <p:xfrm>
          <a:off x="82550" y="343251"/>
          <a:ext cx="9661951" cy="6048299"/>
        </p:xfrm>
        <a:graphic>
          <a:graphicData uri="http://schemas.openxmlformats.org/drawingml/2006/table">
            <a:tbl>
              <a:tblPr firstRow="1" bandRow="1"/>
              <a:tblGrid>
                <a:gridCol w="4926179">
                  <a:extLst>
                    <a:ext uri="{9D8B030D-6E8A-4147-A177-3AD203B41FA5}">
                      <a16:colId xmlns:a16="http://schemas.microsoft.com/office/drawing/2014/main" xmlns="" val="20000"/>
                    </a:ext>
                  </a:extLst>
                </a:gridCol>
                <a:gridCol w="1237692">
                  <a:extLst>
                    <a:ext uri="{9D8B030D-6E8A-4147-A177-3AD203B41FA5}">
                      <a16:colId xmlns:a16="http://schemas.microsoft.com/office/drawing/2014/main" xmlns="" val="20001"/>
                    </a:ext>
                  </a:extLst>
                </a:gridCol>
                <a:gridCol w="3498080">
                  <a:extLst>
                    <a:ext uri="{9D8B030D-6E8A-4147-A177-3AD203B41FA5}">
                      <a16:colId xmlns:a16="http://schemas.microsoft.com/office/drawing/2014/main" xmlns="" val="20002"/>
                    </a:ext>
                  </a:extLst>
                </a:gridCol>
              </a:tblGrid>
              <a:tr h="0">
                <a:tc gridSpan="3">
                  <a:txBody>
                    <a:bodyPr/>
                    <a:lstStyle/>
                    <a:p>
                      <a:pPr algn="ctr"/>
                      <a:r>
                        <a:rPr lang="en-US" sz="1400" b="1" dirty="0" smtClean="0">
                          <a:solidFill>
                            <a:schemeClr val="tx1"/>
                          </a:solidFill>
                          <a:latin typeface="Calibri" pitchFamily="34" charset="0"/>
                          <a:cs typeface="Calibri" pitchFamily="34" charset="0"/>
                        </a:rPr>
                        <a:t>2018/19</a:t>
                      </a:r>
                      <a:endParaRPr lang="en-US" sz="1400" b="1" dirty="0">
                        <a:solidFill>
                          <a:schemeClr val="tx1"/>
                        </a:solidFill>
                        <a:latin typeface="Calibri" pitchFamily="34" charset="0"/>
                        <a:cs typeface="Calibri" pitchFamily="34" charset="0"/>
                      </a:endParaRPr>
                    </a:p>
                  </a:txBody>
                  <a:tcPr marL="99059" marR="9905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Allegations</a:t>
                      </a:r>
                    </a:p>
                  </a:txBody>
                  <a:tcPr marL="99059" marR="99059" marT="45701" marB="457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Finalised</a:t>
                      </a:r>
                      <a:r>
                        <a:rPr lang="en-US" sz="1400" b="1" baseline="0" dirty="0" smtClean="0">
                          <a:solidFill>
                            <a:schemeClr val="tx1"/>
                          </a:solidFill>
                          <a:latin typeface="Calibri" pitchFamily="34" charset="0"/>
                          <a:cs typeface="Calibri" pitchFamily="34" charset="0"/>
                        </a:rPr>
                        <a:t> / Pending</a:t>
                      </a:r>
                      <a:endParaRPr lang="en-US" sz="1400" b="1" dirty="0">
                        <a:solidFill>
                          <a:schemeClr val="tx1"/>
                        </a:solidFill>
                        <a:latin typeface="Calibri" pitchFamily="34" charset="0"/>
                        <a:cs typeface="Calibri" pitchFamily="34" charset="0"/>
                      </a:endParaRPr>
                    </a:p>
                  </a:txBody>
                  <a:tcPr marL="99059" marR="99059" marT="45701" marB="457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itchFamily="34" charset="0"/>
                          <a:cs typeface="Calibri" pitchFamily="34" charset="0"/>
                        </a:rPr>
                        <a:t>Outcome/ Impact</a:t>
                      </a:r>
                    </a:p>
                  </a:txBody>
                  <a:tcPr marL="99059" marR="99059" marT="45701" marB="457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Several passports processed without owners presence at </a:t>
                      </a:r>
                      <a:r>
                        <a:rPr lang="en-US" sz="1400" b="0" i="0" u="none" strike="noStrike" dirty="0" err="1">
                          <a:solidFill>
                            <a:srgbClr val="000000"/>
                          </a:solidFill>
                          <a:effectLst/>
                          <a:latin typeface="Calibri" pitchFamily="34" charset="0"/>
                          <a:cs typeface="Calibri" pitchFamily="34" charset="0"/>
                        </a:rPr>
                        <a:t>Mananga</a:t>
                      </a:r>
                      <a:r>
                        <a:rPr lang="en-US" sz="1400" b="0" i="0" u="none" strike="noStrike" dirty="0">
                          <a:solidFill>
                            <a:srgbClr val="000000"/>
                          </a:solidFill>
                          <a:effectLst/>
                          <a:latin typeface="Calibri" pitchFamily="34" charset="0"/>
                          <a:cs typeface="Calibri" pitchFamily="34" charset="0"/>
                        </a:rPr>
                        <a:t> POE.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Hearing held and the official </a:t>
                      </a:r>
                      <a:r>
                        <a:rPr lang="en-US" sz="1400" b="0" i="0" u="none" strike="noStrike" dirty="0" smtClean="0">
                          <a:solidFill>
                            <a:srgbClr val="000000"/>
                          </a:solidFill>
                          <a:effectLst/>
                          <a:latin typeface="Calibri" pitchFamily="34" charset="0"/>
                          <a:cs typeface="Calibri" pitchFamily="34" charset="0"/>
                        </a:rPr>
                        <a:t>pleaded </a:t>
                      </a:r>
                      <a:r>
                        <a:rPr lang="en-US" sz="1400" b="0" i="0" u="none" strike="noStrike" dirty="0">
                          <a:solidFill>
                            <a:srgbClr val="000000"/>
                          </a:solidFill>
                          <a:effectLst/>
                          <a:latin typeface="Calibri" pitchFamily="34" charset="0"/>
                          <a:cs typeface="Calibri" pitchFamily="34" charset="0"/>
                        </a:rPr>
                        <a:t>guilty.  The official later passed away.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Immigration officer at </a:t>
                      </a:r>
                      <a:r>
                        <a:rPr lang="en-US" sz="1400" b="0" i="0" u="none" strike="noStrike" dirty="0" err="1">
                          <a:solidFill>
                            <a:srgbClr val="000000"/>
                          </a:solidFill>
                          <a:effectLst/>
                          <a:latin typeface="Calibri" pitchFamily="34" charset="0"/>
                          <a:cs typeface="Calibri" pitchFamily="34" charset="0"/>
                        </a:rPr>
                        <a:t>Oshoek</a:t>
                      </a:r>
                      <a:r>
                        <a:rPr lang="en-US" sz="1400" b="0" i="0" u="none" strike="noStrike" dirty="0">
                          <a:solidFill>
                            <a:srgbClr val="000000"/>
                          </a:solidFill>
                          <a:effectLst/>
                          <a:latin typeface="Calibri" pitchFamily="34" charset="0"/>
                          <a:cs typeface="Calibri" pitchFamily="34" charset="0"/>
                        </a:rPr>
                        <a:t> POE processed a traveler's passport without </a:t>
                      </a:r>
                      <a:r>
                        <a:rPr lang="en-US" sz="1400" b="0" i="0" u="none" strike="noStrike" dirty="0" smtClean="0">
                          <a:solidFill>
                            <a:srgbClr val="000000"/>
                          </a:solidFill>
                          <a:effectLst/>
                          <a:latin typeface="Calibri" pitchFamily="34" charset="0"/>
                          <a:cs typeface="Calibri" pitchFamily="34" charset="0"/>
                        </a:rPr>
                        <a:t>the</a:t>
                      </a:r>
                      <a:r>
                        <a:rPr lang="en-US" sz="1400" b="0" i="0" u="none" strike="noStrike" baseline="0" dirty="0" smtClean="0">
                          <a:solidFill>
                            <a:srgbClr val="000000"/>
                          </a:solidFill>
                          <a:effectLst/>
                          <a:latin typeface="Calibri" pitchFamily="34" charset="0"/>
                          <a:cs typeface="Calibri" pitchFamily="34" charset="0"/>
                        </a:rPr>
                        <a:t> traveler</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dirty="0">
                          <a:solidFill>
                            <a:srgbClr val="000000"/>
                          </a:solidFill>
                          <a:effectLst/>
                          <a:latin typeface="Calibri" pitchFamily="34" charset="0"/>
                          <a:cs typeface="Calibri" pitchFamily="34" charset="0"/>
                        </a:rPr>
                        <a:t>presenting herself in front of </a:t>
                      </a:r>
                      <a:r>
                        <a:rPr lang="en-US" sz="1400" b="0" i="0" u="none" strike="noStrike" dirty="0" smtClean="0">
                          <a:solidFill>
                            <a:srgbClr val="000000"/>
                          </a:solidFill>
                          <a:effectLst/>
                          <a:latin typeface="Calibri" pitchFamily="34" charset="0"/>
                          <a:cs typeface="Calibri" pitchFamily="34" charset="0"/>
                        </a:rPr>
                        <a:t>the</a:t>
                      </a:r>
                      <a:r>
                        <a:rPr lang="en-US" sz="1400" b="0" i="0" u="none" strike="noStrike" baseline="0" dirty="0" smtClean="0">
                          <a:solidFill>
                            <a:srgbClr val="000000"/>
                          </a:solidFill>
                          <a:effectLst/>
                          <a:latin typeface="Calibri" pitchFamily="34" charset="0"/>
                          <a:cs typeface="Calibri" pitchFamily="34" charset="0"/>
                        </a:rPr>
                        <a:t> official</a:t>
                      </a:r>
                      <a:r>
                        <a:rPr lang="en-US" sz="1400" b="0" i="0" u="none" strike="noStrike" dirty="0" smtClean="0">
                          <a:solidFill>
                            <a:srgbClr val="000000"/>
                          </a:solidFill>
                          <a:effectLst/>
                          <a:latin typeface="Calibri" pitchFamily="34" charset="0"/>
                          <a:cs typeface="Calibri" pitchFamily="34" charset="0"/>
                        </a:rPr>
                        <a:t>.</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Official dismissed</a:t>
                      </a:r>
                      <a:r>
                        <a:rPr lang="en-US" sz="1400" b="0" i="0" u="none" strike="noStrike" dirty="0">
                          <a:solidFill>
                            <a:srgbClr val="000000"/>
                          </a:solidFill>
                          <a:effectLst/>
                          <a:latin typeface="Calibri" pitchFamily="34" charset="0"/>
                          <a:cs typeface="Calibri"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Alleged fraudulent death at </a:t>
                      </a:r>
                      <a:r>
                        <a:rPr lang="en-US" sz="1400" b="0" i="0" u="none" strike="noStrike" dirty="0" err="1">
                          <a:solidFill>
                            <a:srgbClr val="000000"/>
                          </a:solidFill>
                          <a:effectLst/>
                          <a:latin typeface="Calibri" pitchFamily="34" charset="0"/>
                          <a:cs typeface="Calibri" pitchFamily="34" charset="0"/>
                        </a:rPr>
                        <a:t>Kwa</a:t>
                      </a:r>
                      <a:r>
                        <a:rPr lang="en-US" sz="1400" b="0" i="0" u="none" strike="noStrike" dirty="0">
                          <a:solidFill>
                            <a:srgbClr val="000000"/>
                          </a:solidFill>
                          <a:effectLst/>
                          <a:latin typeface="Calibri" pitchFamily="34" charset="0"/>
                          <a:cs typeface="Calibri" pitchFamily="34" charset="0"/>
                        </a:rPr>
                        <a:t> Mhlanga office.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a:solidFill>
                            <a:srgbClr val="000000"/>
                          </a:solidFill>
                          <a:effectLst/>
                          <a:latin typeface="Calibri" pitchFamily="34" charset="0"/>
                          <a:cs typeface="Calibri" pitchFamily="34" charset="0"/>
                        </a:rPr>
                        <a:t>The case was closed departmentally pending SAPS case.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An official at Waverly POE processed a passport not belonging to a traveller (imposter).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smtClean="0">
                          <a:solidFill>
                            <a:srgbClr val="000000"/>
                          </a:solidFill>
                          <a:effectLst/>
                          <a:latin typeface="Calibri" pitchFamily="34" charset="0"/>
                          <a:cs typeface="Calibri" pitchFamily="34" charset="0"/>
                        </a:rPr>
                        <a:t>Referred </a:t>
                      </a:r>
                      <a:r>
                        <a:rPr lang="en-US" sz="1400" b="0" i="0" u="none" strike="noStrike" dirty="0">
                          <a:solidFill>
                            <a:srgbClr val="000000"/>
                          </a:solidFill>
                          <a:effectLst/>
                          <a:latin typeface="Calibri" pitchFamily="34" charset="0"/>
                          <a:cs typeface="Calibri" pitchFamily="34" charset="0"/>
                        </a:rPr>
                        <a:t>to Labour Relations.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62763">
                <a:tc>
                  <a:txBody>
                    <a:bodyPr/>
                    <a:lstStyle/>
                    <a:p>
                      <a:pPr algn="l" fontAlgn="b"/>
                      <a:r>
                        <a:rPr lang="en-US" sz="1400" b="0" i="0" u="none" strike="noStrike">
                          <a:solidFill>
                            <a:srgbClr val="000000"/>
                          </a:solidFill>
                          <a:effectLst/>
                          <a:latin typeface="Calibri" pitchFamily="34" charset="0"/>
                          <a:cs typeface="Calibri" pitchFamily="34" charset="0"/>
                        </a:rPr>
                        <a:t>Alleged corruption regarding systems manupulation at Lebombo POE.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Case was finalised and closed and </a:t>
                      </a:r>
                      <a:r>
                        <a:rPr lang="en-US" sz="1400" b="0" i="0" u="none" strike="noStrike" dirty="0" smtClean="0">
                          <a:solidFill>
                            <a:srgbClr val="000000"/>
                          </a:solidFill>
                          <a:effectLst/>
                          <a:latin typeface="Calibri" pitchFamily="34" charset="0"/>
                          <a:cs typeface="Calibri" pitchFamily="34" charset="0"/>
                        </a:rPr>
                        <a:t>referred </a:t>
                      </a:r>
                      <a:r>
                        <a:rPr lang="en-US" sz="1400" b="0" i="0" u="none" strike="noStrike" dirty="0">
                          <a:solidFill>
                            <a:srgbClr val="000000"/>
                          </a:solidFill>
                          <a:effectLst/>
                          <a:latin typeface="Calibri" pitchFamily="34" charset="0"/>
                          <a:cs typeface="Calibri" pitchFamily="34" charset="0"/>
                        </a:rPr>
                        <a:t>to IMS for further action.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Alleged using department petrol card for personal use.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The case was sent to labour relations.  The official later resigned.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Foreign national used RSA citizen birth certificate and applied for an ID to register for admission in school.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The case was closed and was further </a:t>
                      </a:r>
                      <a:r>
                        <a:rPr lang="en-US" sz="1400" b="0" i="0" u="none" strike="noStrike" dirty="0" smtClean="0">
                          <a:solidFill>
                            <a:srgbClr val="000000"/>
                          </a:solidFill>
                          <a:effectLst/>
                          <a:latin typeface="Calibri" pitchFamily="34" charset="0"/>
                          <a:cs typeface="Calibri" pitchFamily="34" charset="0"/>
                        </a:rPr>
                        <a:t>referred </a:t>
                      </a:r>
                      <a:r>
                        <a:rPr lang="en-US" sz="1400" b="0" i="0" u="none" strike="noStrike" dirty="0">
                          <a:solidFill>
                            <a:srgbClr val="000000"/>
                          </a:solidFill>
                          <a:effectLst/>
                          <a:latin typeface="Calibri" pitchFamily="34" charset="0"/>
                          <a:cs typeface="Calibri" pitchFamily="34" charset="0"/>
                        </a:rPr>
                        <a:t>to IMS and SAPS. The foreign national later flew Eswatini.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Alleged </a:t>
                      </a:r>
                      <a:r>
                        <a:rPr lang="en-US" sz="1400" b="0" i="0" u="none" strike="noStrike" dirty="0" smtClean="0">
                          <a:solidFill>
                            <a:srgbClr val="000000"/>
                          </a:solidFill>
                          <a:effectLst/>
                          <a:latin typeface="Calibri" pitchFamily="34" charset="0"/>
                          <a:cs typeface="Calibri" pitchFamily="34" charset="0"/>
                        </a:rPr>
                        <a:t>unprocedural registration </a:t>
                      </a:r>
                      <a:r>
                        <a:rPr lang="en-US" sz="1400" b="0" i="0" u="none" strike="noStrike" dirty="0">
                          <a:solidFill>
                            <a:srgbClr val="000000"/>
                          </a:solidFill>
                          <a:effectLst/>
                          <a:latin typeface="Calibri" pitchFamily="34" charset="0"/>
                          <a:cs typeface="Calibri" pitchFamily="34" charset="0"/>
                        </a:rPr>
                        <a:t>of </a:t>
                      </a:r>
                      <a:r>
                        <a:rPr lang="en-US" sz="1400" b="0" i="0" u="none" strike="noStrike" dirty="0" smtClean="0">
                          <a:solidFill>
                            <a:srgbClr val="000000"/>
                          </a:solidFill>
                          <a:effectLst/>
                          <a:latin typeface="Calibri" pitchFamily="34" charset="0"/>
                          <a:cs typeface="Calibri" pitchFamily="34" charset="0"/>
                        </a:rPr>
                        <a:t>a marriage </a:t>
                      </a:r>
                      <a:r>
                        <a:rPr lang="en-US" sz="1400" b="0" i="0" u="none" strike="noStrike" dirty="0">
                          <a:solidFill>
                            <a:srgbClr val="000000"/>
                          </a:solidFill>
                          <a:effectLst/>
                          <a:latin typeface="Calibri" pitchFamily="34" charset="0"/>
                          <a:cs typeface="Calibri" pitchFamily="34" charset="0"/>
                        </a:rPr>
                        <a:t>by an official at Mkobola office.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The case was sent to labour relations.  The official later resigned.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Alleged attempting to use lost DHA-5 to apply for an ID by a foreign national at Sabie office.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The case was closed and was further </a:t>
                      </a:r>
                      <a:r>
                        <a:rPr lang="en-US" sz="1400" b="0" i="0" u="none" strike="noStrike" dirty="0" smtClean="0">
                          <a:solidFill>
                            <a:srgbClr val="000000"/>
                          </a:solidFill>
                          <a:effectLst/>
                          <a:latin typeface="Calibri" pitchFamily="34" charset="0"/>
                          <a:cs typeface="Calibri" pitchFamily="34" charset="0"/>
                        </a:rPr>
                        <a:t>referred </a:t>
                      </a:r>
                      <a:r>
                        <a:rPr lang="en-US" sz="1400" b="0" i="0" u="none" strike="noStrike" dirty="0">
                          <a:solidFill>
                            <a:srgbClr val="000000"/>
                          </a:solidFill>
                          <a:effectLst/>
                          <a:latin typeface="Calibri" pitchFamily="34" charset="0"/>
                          <a:cs typeface="Calibri" pitchFamily="34" charset="0"/>
                        </a:rPr>
                        <a:t>to IMS and SAPS. The foreign national was charged by the court and later deported.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Foreign national used RSA citizen birth certificate and applied for an ID to register for admission in school.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Preliminary report was submitted pending DHA-24.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362763">
                <a:tc>
                  <a:txBody>
                    <a:bodyPr/>
                    <a:lstStyle/>
                    <a:p>
                      <a:pPr algn="l" fontAlgn="b"/>
                      <a:r>
                        <a:rPr lang="en-US" sz="1400" b="0" i="0" u="none" strike="noStrike" dirty="0">
                          <a:solidFill>
                            <a:srgbClr val="000000"/>
                          </a:solidFill>
                          <a:effectLst/>
                          <a:latin typeface="Calibri" pitchFamily="34" charset="0"/>
                          <a:cs typeface="Calibri" pitchFamily="34" charset="0"/>
                        </a:rPr>
                        <a:t>Alleged issuing of </a:t>
                      </a:r>
                      <a:r>
                        <a:rPr lang="en-US" sz="1400" b="0" i="0" u="none" strike="noStrike" dirty="0" smtClean="0">
                          <a:solidFill>
                            <a:srgbClr val="000000"/>
                          </a:solidFill>
                          <a:effectLst/>
                          <a:latin typeface="Calibri" pitchFamily="34" charset="0"/>
                          <a:cs typeface="Calibri" pitchFamily="34" charset="0"/>
                        </a:rPr>
                        <a:t>a </a:t>
                      </a:r>
                      <a:r>
                        <a:rPr lang="en-US" sz="1400" b="0" i="0" u="none" strike="noStrike" dirty="0">
                          <a:solidFill>
                            <a:srgbClr val="000000"/>
                          </a:solidFill>
                          <a:effectLst/>
                          <a:latin typeface="Calibri" pitchFamily="34" charset="0"/>
                          <a:cs typeface="Calibri" pitchFamily="34" charset="0"/>
                        </a:rPr>
                        <a:t>visa to an undeserving foreign national.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Finalised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400" b="0" i="0" u="none" strike="noStrike" dirty="0">
                          <a:solidFill>
                            <a:srgbClr val="000000"/>
                          </a:solidFill>
                          <a:effectLst/>
                          <a:latin typeface="Calibri" pitchFamily="34" charset="0"/>
                          <a:cs typeface="Calibri" pitchFamily="34" charset="0"/>
                        </a:rPr>
                        <a:t>The case was finalised and sent to </a:t>
                      </a:r>
                      <a:r>
                        <a:rPr lang="en-US" sz="1400" b="0" i="0" u="none" strike="noStrike" dirty="0" smtClean="0">
                          <a:solidFill>
                            <a:srgbClr val="000000"/>
                          </a:solidFill>
                          <a:effectLst/>
                          <a:latin typeface="Calibri" pitchFamily="34" charset="0"/>
                          <a:cs typeface="Calibri" pitchFamily="34" charset="0"/>
                        </a:rPr>
                        <a:t>Labour Relations</a:t>
                      </a:r>
                      <a:r>
                        <a:rPr lang="en-US" sz="1400" b="0" i="0" u="none" strike="noStrike" dirty="0">
                          <a:solidFill>
                            <a:srgbClr val="000000"/>
                          </a:solidFill>
                          <a:effectLst/>
                          <a:latin typeface="Calibri" pitchFamily="34" charset="0"/>
                          <a:cs typeface="Calibri"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bl>
          </a:graphicData>
        </a:graphic>
      </p:graphicFrame>
      <p:sp>
        <p:nvSpPr>
          <p:cNvPr id="5" name="Slide Number Placeholder 4"/>
          <p:cNvSpPr>
            <a:spLocks noGrp="1"/>
          </p:cNvSpPr>
          <p:nvPr>
            <p:ph type="sldNum" sz="quarter" idx="12"/>
          </p:nvPr>
        </p:nvSpPr>
        <p:spPr>
          <a:xfrm>
            <a:off x="2995386" y="6377316"/>
            <a:ext cx="2311400" cy="365125"/>
          </a:xfrm>
        </p:spPr>
        <p:txBody>
          <a:bodyPr/>
          <a:lstStyle/>
          <a:p>
            <a:fld id="{2538E8B7-8BD9-9F48-9FB6-4E0DFEDB8449}" type="slidenum">
              <a:rPr lang="en-US" smtClean="0"/>
              <a:pPr/>
              <a:t>69</a:t>
            </a:fld>
            <a:endParaRPr lang="en-US" dirty="0"/>
          </a:p>
        </p:txBody>
      </p:sp>
    </p:spTree>
    <p:extLst>
      <p:ext uri="{BB962C8B-B14F-4D97-AF65-F5344CB8AC3E}">
        <p14:creationId xmlns:p14="http://schemas.microsoft.com/office/powerpoint/2010/main" xmlns="" val="168173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71" y="0"/>
            <a:ext cx="8915400" cy="533400"/>
          </a:xfrm>
        </p:spPr>
        <p:txBody>
          <a:bodyPr>
            <a:normAutofit/>
          </a:bodyPr>
          <a:lstStyle/>
          <a:p>
            <a:r>
              <a:rPr lang="en-US" sz="2000" b="1" dirty="0" smtClean="0">
                <a:solidFill>
                  <a:prstClr val="black"/>
                </a:solidFill>
                <a:latin typeface="Calibri" pitchFamily="34" charset="0"/>
                <a:cs typeface="Calibri" pitchFamily="34" charset="0"/>
              </a:rPr>
              <a:t>SENIOR MANAGEMENT STRUCTURE: ORGANOGRAM</a:t>
            </a:r>
            <a:endParaRPr lang="en-US" sz="2000" b="1" dirty="0">
              <a:latin typeface="Calibri" pitchFamily="34" charset="0"/>
              <a:cs typeface="Calibri" pitchFamily="34" charset="0"/>
            </a:endParaRPr>
          </a:p>
        </p:txBody>
      </p:sp>
      <p:grpSp>
        <p:nvGrpSpPr>
          <p:cNvPr id="29" name="Organization Chart 1029"/>
          <p:cNvGrpSpPr>
            <a:grpSpLocks/>
          </p:cNvGrpSpPr>
          <p:nvPr/>
        </p:nvGrpSpPr>
        <p:grpSpPr bwMode="auto">
          <a:xfrm>
            <a:off x="495310" y="620414"/>
            <a:ext cx="9204569" cy="5291602"/>
            <a:chOff x="1152" y="1296"/>
            <a:chExt cx="2880" cy="1553"/>
          </a:xfrm>
        </p:grpSpPr>
        <p:cxnSp>
          <p:nvCxnSpPr>
            <p:cNvPr id="30" name="_s1028"/>
            <p:cNvCxnSpPr>
              <a:cxnSpLocks noChangeShapeType="1"/>
              <a:stCxn id="44" idx="3"/>
              <a:endCxn id="37" idx="2"/>
            </p:cNvCxnSpPr>
            <p:nvPr/>
          </p:nvCxnSpPr>
          <p:spPr bwMode="auto">
            <a:xfrm flipV="1">
              <a:off x="2448" y="1584"/>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1" name="_s1029"/>
            <p:cNvCxnSpPr>
              <a:cxnSpLocks noChangeShapeType="1"/>
              <a:stCxn id="43" idx="0"/>
              <a:endCxn id="40" idx="2"/>
            </p:cNvCxnSpPr>
            <p:nvPr/>
          </p:nvCxnSpPr>
          <p:spPr bwMode="auto">
            <a:xfrm flipV="1">
              <a:off x="3600" y="2448"/>
              <a:ext cx="0" cy="84"/>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2" name="_s1030"/>
            <p:cNvCxnSpPr>
              <a:cxnSpLocks noChangeShapeType="1"/>
              <a:stCxn id="42" idx="0"/>
              <a:endCxn id="39" idx="2"/>
            </p:cNvCxnSpPr>
            <p:nvPr/>
          </p:nvCxnSpPr>
          <p:spPr bwMode="auto">
            <a:xfrm rot="16200000" flipV="1">
              <a:off x="2550" y="2490"/>
              <a:ext cx="84"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3" name="_s1031"/>
            <p:cNvCxnSpPr>
              <a:cxnSpLocks noChangeShapeType="1"/>
              <a:stCxn id="41" idx="0"/>
              <a:endCxn id="38" idx="2"/>
            </p:cNvCxnSpPr>
            <p:nvPr/>
          </p:nvCxnSpPr>
          <p:spPr bwMode="auto">
            <a:xfrm flipV="1">
              <a:off x="1584" y="2448"/>
              <a:ext cx="0" cy="84"/>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4" name="_s1032"/>
            <p:cNvCxnSpPr>
              <a:cxnSpLocks noChangeShapeType="1"/>
              <a:stCxn id="40" idx="0"/>
              <a:endCxn id="37" idx="2"/>
            </p:cNvCxnSpPr>
            <p:nvPr/>
          </p:nvCxnSpPr>
          <p:spPr bwMode="auto">
            <a:xfrm rot="5400000" flipH="1">
              <a:off x="2808" y="1368"/>
              <a:ext cx="576" cy="1008"/>
            </a:xfrm>
            <a:prstGeom prst="bentConnector3">
              <a:avLst>
                <a:gd name="adj1" fmla="val 11444"/>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5" name="_s1033"/>
            <p:cNvCxnSpPr>
              <a:cxnSpLocks noChangeShapeType="1"/>
              <a:stCxn id="39" idx="0"/>
              <a:endCxn id="37" idx="2"/>
            </p:cNvCxnSpPr>
            <p:nvPr/>
          </p:nvCxnSpPr>
          <p:spPr bwMode="auto">
            <a:xfrm rot="-5400000">
              <a:off x="2305" y="1871"/>
              <a:ext cx="576"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6" name="_s1034"/>
            <p:cNvCxnSpPr>
              <a:cxnSpLocks noChangeShapeType="1"/>
              <a:stCxn id="38" idx="0"/>
              <a:endCxn id="37" idx="2"/>
            </p:cNvCxnSpPr>
            <p:nvPr/>
          </p:nvCxnSpPr>
          <p:spPr bwMode="auto">
            <a:xfrm rot="-5400000">
              <a:off x="1801" y="1368"/>
              <a:ext cx="576" cy="1007"/>
            </a:xfrm>
            <a:prstGeom prst="bentConnector3">
              <a:avLst>
                <a:gd name="adj1" fmla="val 11444"/>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7" name="_s1035"/>
            <p:cNvSpPr>
              <a:spLocks noChangeArrowheads="1"/>
            </p:cNvSpPr>
            <p:nvPr/>
          </p:nvSpPr>
          <p:spPr bwMode="auto">
            <a:xfrm>
              <a:off x="2160" y="1296"/>
              <a:ext cx="864" cy="288"/>
            </a:xfrm>
            <a:prstGeom prst="roundRect">
              <a:avLst>
                <a:gd name="adj" fmla="val 16667"/>
              </a:avLst>
            </a:prstGeom>
            <a:solidFill>
              <a:srgbClr val="92D050"/>
            </a:solidFill>
            <a:ln w="9525">
              <a:solidFill>
                <a:schemeClr val="tx1"/>
              </a:solidFill>
              <a:round/>
              <a:headEnd/>
              <a:tailEnd/>
            </a:ln>
          </p:spPr>
          <p:txBody>
            <a:bodyPr wrap="none" lIns="0" tIns="0" rIns="0" bIns="0" anchor="ctr"/>
            <a:lstStyle/>
            <a:p>
              <a:pPr algn="ctr"/>
              <a:r>
                <a:rPr lang="en-US" sz="1400" b="1" dirty="0" smtClean="0">
                  <a:solidFill>
                    <a:prstClr val="black"/>
                  </a:solidFill>
                  <a:latin typeface="Calibri" pitchFamily="34" charset="0"/>
                  <a:cs typeface="Calibri" pitchFamily="34" charset="0"/>
                </a:rPr>
                <a:t> </a:t>
              </a:r>
              <a:r>
                <a:rPr lang="en-US" sz="1400" b="1" dirty="0">
                  <a:solidFill>
                    <a:prstClr val="black"/>
                  </a:solidFill>
                  <a:latin typeface="Calibri" pitchFamily="34" charset="0"/>
                  <a:cs typeface="Calibri" pitchFamily="34" charset="0"/>
                </a:rPr>
                <a:t>Provincial Manager</a:t>
              </a:r>
            </a:p>
            <a:p>
              <a:pPr algn="ctr"/>
              <a:r>
                <a:rPr lang="en-US" sz="1400" b="1" dirty="0" err="1">
                  <a:solidFill>
                    <a:prstClr val="black"/>
                  </a:solidFill>
                  <a:latin typeface="Calibri" pitchFamily="34" charset="0"/>
                  <a:cs typeface="Calibri" pitchFamily="34" charset="0"/>
                </a:rPr>
                <a:t>Ms</a:t>
              </a:r>
              <a:r>
                <a:rPr lang="en-US" sz="1400" b="1" dirty="0">
                  <a:solidFill>
                    <a:prstClr val="black"/>
                  </a:solidFill>
                  <a:latin typeface="Calibri" pitchFamily="34" charset="0"/>
                  <a:cs typeface="Calibri" pitchFamily="34" charset="0"/>
                </a:rPr>
                <a:t> </a:t>
              </a:r>
              <a:r>
                <a:rPr lang="en-US" sz="1400" b="1" dirty="0" smtClean="0">
                  <a:solidFill>
                    <a:prstClr val="black"/>
                  </a:solidFill>
                  <a:latin typeface="Calibri" pitchFamily="34" charset="0"/>
                  <a:cs typeface="Calibri" pitchFamily="34" charset="0"/>
                </a:rPr>
                <a:t>N </a:t>
              </a:r>
              <a:r>
                <a:rPr lang="en-US" sz="1400" b="1" dirty="0" err="1" smtClean="0">
                  <a:solidFill>
                    <a:prstClr val="black"/>
                  </a:solidFill>
                  <a:latin typeface="Calibri" pitchFamily="34" charset="0"/>
                  <a:cs typeface="Calibri" pitchFamily="34" charset="0"/>
                </a:rPr>
                <a:t>Jele</a:t>
              </a:r>
              <a:endParaRPr lang="en-US" sz="1400" b="1" dirty="0">
                <a:solidFill>
                  <a:prstClr val="black"/>
                </a:solidFill>
                <a:latin typeface="Calibri" pitchFamily="34" charset="0"/>
                <a:cs typeface="Calibri" pitchFamily="34" charset="0"/>
              </a:endParaRPr>
            </a:p>
          </p:txBody>
        </p:sp>
        <p:sp>
          <p:nvSpPr>
            <p:cNvPr id="38" name="_s1036"/>
            <p:cNvSpPr>
              <a:spLocks noChangeArrowheads="1"/>
            </p:cNvSpPr>
            <p:nvPr/>
          </p:nvSpPr>
          <p:spPr bwMode="auto">
            <a:xfrm>
              <a:off x="1152" y="2160"/>
              <a:ext cx="864" cy="288"/>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1400" b="1" dirty="0">
                  <a:solidFill>
                    <a:prstClr val="black"/>
                  </a:solidFill>
                  <a:latin typeface="Calibri" pitchFamily="34" charset="0"/>
                  <a:cs typeface="Calibri" pitchFamily="34" charset="0"/>
                </a:rPr>
                <a:t>Ehlanzeni District</a:t>
              </a:r>
            </a:p>
            <a:p>
              <a:pPr algn="ctr"/>
              <a:r>
                <a:rPr lang="en-US" sz="1400" b="1" dirty="0">
                  <a:solidFill>
                    <a:prstClr val="black"/>
                  </a:solidFill>
                  <a:latin typeface="Calibri" pitchFamily="34" charset="0"/>
                  <a:cs typeface="Calibri" pitchFamily="34" charset="0"/>
                </a:rPr>
                <a:t>District Manager Operations</a:t>
              </a:r>
            </a:p>
            <a:p>
              <a:pPr algn="ctr"/>
              <a:r>
                <a:rPr lang="en-US" sz="1400" b="1" dirty="0" err="1">
                  <a:solidFill>
                    <a:prstClr val="black"/>
                  </a:solidFill>
                  <a:latin typeface="Calibri" pitchFamily="34" charset="0"/>
                  <a:cs typeface="Calibri" pitchFamily="34" charset="0"/>
                </a:rPr>
                <a:t>Ms</a:t>
              </a:r>
              <a:r>
                <a:rPr lang="en-US" sz="1400" b="1" dirty="0">
                  <a:solidFill>
                    <a:prstClr val="black"/>
                  </a:solidFill>
                  <a:latin typeface="Calibri" pitchFamily="34" charset="0"/>
                  <a:cs typeface="Calibri" pitchFamily="34" charset="0"/>
                </a:rPr>
                <a:t> </a:t>
              </a:r>
              <a:r>
                <a:rPr lang="en-US" sz="1400" b="1" dirty="0" smtClean="0">
                  <a:solidFill>
                    <a:prstClr val="black"/>
                  </a:solidFill>
                  <a:latin typeface="Calibri" pitchFamily="34" charset="0"/>
                  <a:cs typeface="Calibri" pitchFamily="34" charset="0"/>
                </a:rPr>
                <a:t>ND </a:t>
              </a:r>
              <a:r>
                <a:rPr lang="en-US" sz="1400" b="1" dirty="0" err="1">
                  <a:solidFill>
                    <a:prstClr val="black"/>
                  </a:solidFill>
                  <a:latin typeface="Calibri" pitchFamily="34" charset="0"/>
                  <a:cs typeface="Calibri" pitchFamily="34" charset="0"/>
                </a:rPr>
                <a:t>Chiloane</a:t>
              </a:r>
              <a:endParaRPr lang="en-US" sz="1400" b="1" dirty="0">
                <a:solidFill>
                  <a:prstClr val="black"/>
                </a:solidFill>
                <a:latin typeface="Calibri" pitchFamily="34" charset="0"/>
                <a:cs typeface="Calibri" pitchFamily="34" charset="0"/>
              </a:endParaRPr>
            </a:p>
          </p:txBody>
        </p:sp>
        <p:sp>
          <p:nvSpPr>
            <p:cNvPr id="39" name="_s1037"/>
            <p:cNvSpPr>
              <a:spLocks noChangeArrowheads="1"/>
            </p:cNvSpPr>
            <p:nvPr/>
          </p:nvSpPr>
          <p:spPr bwMode="auto">
            <a:xfrm>
              <a:off x="2160" y="2160"/>
              <a:ext cx="864" cy="288"/>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1400" b="1" dirty="0">
                  <a:solidFill>
                    <a:prstClr val="black"/>
                  </a:solidFill>
                  <a:latin typeface="Calibri" pitchFamily="34" charset="0"/>
                  <a:cs typeface="Calibri" pitchFamily="34" charset="0"/>
                </a:rPr>
                <a:t>Nkangala District</a:t>
              </a:r>
            </a:p>
            <a:p>
              <a:pPr algn="ctr"/>
              <a:r>
                <a:rPr lang="en-US" sz="1400" b="1" dirty="0">
                  <a:solidFill>
                    <a:prstClr val="black"/>
                  </a:solidFill>
                  <a:latin typeface="Calibri" pitchFamily="34" charset="0"/>
                  <a:cs typeface="Calibri" pitchFamily="34" charset="0"/>
                </a:rPr>
                <a:t>District Manager Operations</a:t>
              </a:r>
            </a:p>
            <a:p>
              <a:pPr algn="ctr"/>
              <a:r>
                <a:rPr lang="en-US" sz="1400" b="1" dirty="0" err="1">
                  <a:solidFill>
                    <a:prstClr val="black"/>
                  </a:solidFill>
                  <a:latin typeface="Calibri" pitchFamily="34" charset="0"/>
                  <a:cs typeface="Calibri" pitchFamily="34" charset="0"/>
                </a:rPr>
                <a:t>Ms</a:t>
              </a:r>
              <a:r>
                <a:rPr lang="en-US" sz="1400" b="1" dirty="0">
                  <a:solidFill>
                    <a:prstClr val="black"/>
                  </a:solidFill>
                  <a:latin typeface="Calibri" pitchFamily="34" charset="0"/>
                  <a:cs typeface="Calibri" pitchFamily="34" charset="0"/>
                </a:rPr>
                <a:t> ME </a:t>
              </a:r>
              <a:r>
                <a:rPr lang="en-US" sz="1400" b="1" dirty="0" err="1" smtClean="0">
                  <a:solidFill>
                    <a:prstClr val="black"/>
                  </a:solidFill>
                  <a:latin typeface="Calibri" pitchFamily="34" charset="0"/>
                  <a:cs typeface="Calibri" pitchFamily="34" charset="0"/>
                </a:rPr>
                <a:t>Makatu</a:t>
              </a:r>
              <a:endParaRPr lang="en-US" sz="1400" b="1" dirty="0">
                <a:solidFill>
                  <a:prstClr val="black"/>
                </a:solidFill>
                <a:latin typeface="Calibri" pitchFamily="34" charset="0"/>
                <a:cs typeface="Calibri" pitchFamily="34" charset="0"/>
              </a:endParaRPr>
            </a:p>
          </p:txBody>
        </p:sp>
        <p:sp>
          <p:nvSpPr>
            <p:cNvPr id="40" name="_s1038"/>
            <p:cNvSpPr>
              <a:spLocks noChangeArrowheads="1"/>
            </p:cNvSpPr>
            <p:nvPr/>
          </p:nvSpPr>
          <p:spPr bwMode="auto">
            <a:xfrm>
              <a:off x="3168" y="2160"/>
              <a:ext cx="864" cy="288"/>
            </a:xfrm>
            <a:prstGeom prst="roundRect">
              <a:avLst>
                <a:gd name="adj" fmla="val 16667"/>
              </a:avLst>
            </a:prstGeom>
            <a:solidFill>
              <a:srgbClr val="00FFFF"/>
            </a:solidFill>
            <a:ln w="9525">
              <a:solidFill>
                <a:schemeClr val="tx1"/>
              </a:solidFill>
              <a:round/>
              <a:headEnd/>
              <a:tailEnd/>
            </a:ln>
          </p:spPr>
          <p:txBody>
            <a:bodyPr wrap="none" lIns="0" tIns="0" rIns="0" bIns="0" anchor="ctr"/>
            <a:lstStyle/>
            <a:p>
              <a:pPr algn="ctr"/>
              <a:r>
                <a:rPr lang="en-US" sz="1400" b="1" dirty="0">
                  <a:solidFill>
                    <a:prstClr val="black"/>
                  </a:solidFill>
                  <a:latin typeface="Calibri" pitchFamily="34" charset="0"/>
                  <a:cs typeface="Calibri" pitchFamily="34" charset="0"/>
                </a:rPr>
                <a:t>Gert Sibande District</a:t>
              </a:r>
            </a:p>
            <a:p>
              <a:pPr algn="ctr"/>
              <a:r>
                <a:rPr lang="en-US" sz="1400" b="1" dirty="0" smtClean="0">
                  <a:solidFill>
                    <a:prstClr val="black"/>
                  </a:solidFill>
                  <a:latin typeface="Calibri" pitchFamily="34" charset="0"/>
                  <a:cs typeface="Calibri" pitchFamily="34" charset="0"/>
                </a:rPr>
                <a:t>District </a:t>
              </a:r>
              <a:r>
                <a:rPr lang="en-US" sz="1400" b="1" dirty="0">
                  <a:solidFill>
                    <a:prstClr val="black"/>
                  </a:solidFill>
                  <a:latin typeface="Calibri" pitchFamily="34" charset="0"/>
                  <a:cs typeface="Calibri" pitchFamily="34" charset="0"/>
                </a:rPr>
                <a:t>Manager Operations</a:t>
              </a:r>
            </a:p>
            <a:p>
              <a:pPr algn="ctr"/>
              <a:r>
                <a:rPr lang="en-US" sz="1400" b="1" dirty="0" smtClean="0">
                  <a:solidFill>
                    <a:prstClr val="black"/>
                  </a:solidFill>
                  <a:latin typeface="Calibri" pitchFamily="34" charset="0"/>
                  <a:cs typeface="Calibri" pitchFamily="34" charset="0"/>
                </a:rPr>
                <a:t>Vacant (unfunded)</a:t>
              </a:r>
              <a:endParaRPr lang="en-US" sz="1400" b="1" dirty="0">
                <a:solidFill>
                  <a:prstClr val="black"/>
                </a:solidFill>
                <a:latin typeface="Calibri" pitchFamily="34" charset="0"/>
                <a:cs typeface="Calibri" pitchFamily="34" charset="0"/>
              </a:endParaRPr>
            </a:p>
          </p:txBody>
        </p:sp>
        <p:sp>
          <p:nvSpPr>
            <p:cNvPr id="41" name="_s1039"/>
            <p:cNvSpPr>
              <a:spLocks noChangeArrowheads="1"/>
            </p:cNvSpPr>
            <p:nvPr/>
          </p:nvSpPr>
          <p:spPr bwMode="auto">
            <a:xfrm>
              <a:off x="1152" y="2532"/>
              <a:ext cx="863" cy="317"/>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endParaRPr lang="en-US" sz="1400" dirty="0">
                <a:solidFill>
                  <a:prstClr val="black"/>
                </a:solidFill>
                <a:latin typeface="Calibri" pitchFamily="34" charset="0"/>
                <a:cs typeface="Calibri" pitchFamily="34" charset="0"/>
              </a:endParaRPr>
            </a:p>
            <a:p>
              <a:pPr algn="ctr"/>
              <a:r>
                <a:rPr lang="en-US" sz="1400" b="1" dirty="0">
                  <a:solidFill>
                    <a:prstClr val="black"/>
                  </a:solidFill>
                  <a:latin typeface="Calibri" pitchFamily="34" charset="0"/>
                  <a:cs typeface="Calibri" pitchFamily="34" charset="0"/>
                </a:rPr>
                <a:t>Office </a:t>
              </a:r>
              <a:r>
                <a:rPr lang="en-US" sz="1400" b="1" dirty="0" smtClean="0">
                  <a:solidFill>
                    <a:prstClr val="black"/>
                  </a:solidFill>
                  <a:latin typeface="Calibri" pitchFamily="34" charset="0"/>
                  <a:cs typeface="Calibri" pitchFamily="34" charset="0"/>
                </a:rPr>
                <a:t>Managers</a:t>
              </a:r>
              <a:endParaRPr lang="en-US" sz="1400" b="1" dirty="0">
                <a:solidFill>
                  <a:prstClr val="black"/>
                </a:solidFill>
                <a:latin typeface="Calibri" pitchFamily="34" charset="0"/>
                <a:cs typeface="Calibri" pitchFamily="34" charset="0"/>
              </a:endParaRPr>
            </a:p>
            <a:p>
              <a:pPr algn="ctr"/>
              <a:r>
                <a:rPr lang="en-US" sz="1400" b="1" dirty="0">
                  <a:solidFill>
                    <a:prstClr val="black"/>
                  </a:solidFill>
                  <a:latin typeface="Calibri" pitchFamily="34" charset="0"/>
                  <a:cs typeface="Calibri" pitchFamily="34" charset="0"/>
                </a:rPr>
                <a:t>10 </a:t>
              </a:r>
              <a:r>
                <a:rPr lang="en-US" sz="1400" b="1" dirty="0" smtClean="0">
                  <a:solidFill>
                    <a:prstClr val="black"/>
                  </a:solidFill>
                  <a:latin typeface="Calibri" pitchFamily="34" charset="0"/>
                  <a:cs typeface="Calibri" pitchFamily="34" charset="0"/>
                </a:rPr>
                <a:t>Offices (large and medium)</a:t>
              </a:r>
            </a:p>
            <a:p>
              <a:pPr algn="ctr"/>
              <a:r>
                <a:rPr lang="en-US" sz="1400" b="1" dirty="0">
                  <a:solidFill>
                    <a:prstClr val="black"/>
                  </a:solidFill>
                  <a:latin typeface="Calibri" pitchFamily="34" charset="0"/>
                  <a:cs typeface="Calibri" pitchFamily="34" charset="0"/>
                </a:rPr>
                <a:t>2</a:t>
              </a:r>
              <a:r>
                <a:rPr lang="en-US" sz="1400" b="1" dirty="0" smtClean="0">
                  <a:solidFill>
                    <a:prstClr val="black"/>
                  </a:solidFill>
                  <a:latin typeface="Calibri" pitchFamily="34" charset="0"/>
                  <a:cs typeface="Calibri" pitchFamily="34" charset="0"/>
                </a:rPr>
                <a:t> x Office Managers posts</a:t>
              </a:r>
            </a:p>
            <a:p>
              <a:pPr algn="ctr"/>
              <a:r>
                <a:rPr lang="en-US" sz="1400" b="1" dirty="0">
                  <a:solidFill>
                    <a:prstClr val="black"/>
                  </a:solidFill>
                  <a:latin typeface="Calibri" pitchFamily="34" charset="0"/>
                  <a:cs typeface="Calibri" pitchFamily="34" charset="0"/>
                </a:rPr>
                <a:t>v</a:t>
              </a:r>
              <a:r>
                <a:rPr lang="en-US" sz="1400" b="1" dirty="0" smtClean="0">
                  <a:solidFill>
                    <a:prstClr val="black"/>
                  </a:solidFill>
                  <a:latin typeface="Calibri" pitchFamily="34" charset="0"/>
                  <a:cs typeface="Calibri" pitchFamily="34" charset="0"/>
                </a:rPr>
                <a:t>acant (unfunded)</a:t>
              </a:r>
              <a:endParaRPr lang="en-US" sz="1400" b="1" dirty="0">
                <a:solidFill>
                  <a:prstClr val="black"/>
                </a:solidFill>
                <a:latin typeface="Calibri" pitchFamily="34" charset="0"/>
                <a:cs typeface="Calibri" pitchFamily="34" charset="0"/>
              </a:endParaRPr>
            </a:p>
            <a:p>
              <a:pPr algn="ctr"/>
              <a:r>
                <a:rPr lang="en-US" sz="1400" b="1" dirty="0" smtClean="0">
                  <a:solidFill>
                    <a:prstClr val="black"/>
                  </a:solidFill>
                  <a:latin typeface="Calibri" pitchFamily="34" charset="0"/>
                  <a:cs typeface="Calibri" pitchFamily="34" charset="0"/>
                </a:rPr>
                <a:t>12 </a:t>
              </a:r>
              <a:r>
                <a:rPr lang="en-US" sz="1400" b="1" dirty="0">
                  <a:solidFill>
                    <a:prstClr val="black"/>
                  </a:solidFill>
                  <a:latin typeface="Calibri" pitchFamily="34" charset="0"/>
                  <a:cs typeface="Calibri" pitchFamily="34" charset="0"/>
                </a:rPr>
                <a:t>Health Facilities</a:t>
              </a:r>
            </a:p>
            <a:p>
              <a:pPr algn="ctr"/>
              <a:endParaRPr lang="en-US" sz="1400" dirty="0">
                <a:solidFill>
                  <a:prstClr val="black"/>
                </a:solidFill>
                <a:latin typeface="Calibri" pitchFamily="34" charset="0"/>
                <a:cs typeface="Calibri" pitchFamily="34" charset="0"/>
              </a:endParaRPr>
            </a:p>
          </p:txBody>
        </p:sp>
        <p:sp>
          <p:nvSpPr>
            <p:cNvPr id="42" name="_s1040"/>
            <p:cNvSpPr>
              <a:spLocks noChangeArrowheads="1"/>
            </p:cNvSpPr>
            <p:nvPr/>
          </p:nvSpPr>
          <p:spPr bwMode="auto">
            <a:xfrm>
              <a:off x="2161" y="2532"/>
              <a:ext cx="863" cy="317"/>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endParaRPr lang="en-US" sz="1400" dirty="0">
                <a:solidFill>
                  <a:prstClr val="black"/>
                </a:solidFill>
                <a:latin typeface="Calibri" pitchFamily="34" charset="0"/>
                <a:cs typeface="Calibri" pitchFamily="34" charset="0"/>
              </a:endParaRPr>
            </a:p>
            <a:p>
              <a:pPr algn="ctr"/>
              <a:endParaRPr lang="en-US" sz="1400" b="1" dirty="0" smtClean="0">
                <a:solidFill>
                  <a:prstClr val="black"/>
                </a:solidFill>
                <a:latin typeface="Calibri" pitchFamily="34" charset="0"/>
                <a:cs typeface="Calibri" pitchFamily="34" charset="0"/>
              </a:endParaRPr>
            </a:p>
            <a:p>
              <a:pPr algn="ctr"/>
              <a:r>
                <a:rPr lang="en-US" sz="1400" b="1" dirty="0" smtClean="0">
                  <a:solidFill>
                    <a:prstClr val="black"/>
                  </a:solidFill>
                  <a:latin typeface="Calibri" pitchFamily="34" charset="0"/>
                  <a:cs typeface="Calibri" pitchFamily="34" charset="0"/>
                </a:rPr>
                <a:t>Office </a:t>
              </a:r>
              <a:r>
                <a:rPr lang="en-US" sz="1400" b="1" dirty="0">
                  <a:solidFill>
                    <a:prstClr val="black"/>
                  </a:solidFill>
                  <a:latin typeface="Calibri" pitchFamily="34" charset="0"/>
                  <a:cs typeface="Calibri" pitchFamily="34" charset="0"/>
                </a:rPr>
                <a:t>Managers</a:t>
              </a:r>
            </a:p>
            <a:p>
              <a:pPr algn="ctr"/>
              <a:r>
                <a:rPr lang="en-US" sz="1400" b="1" dirty="0">
                  <a:solidFill>
                    <a:prstClr val="black"/>
                  </a:solidFill>
                  <a:latin typeface="Calibri" pitchFamily="34" charset="0"/>
                  <a:cs typeface="Calibri" pitchFamily="34" charset="0"/>
                </a:rPr>
                <a:t>7 Offices (large and medium</a:t>
              </a:r>
              <a:r>
                <a:rPr lang="en-US" sz="1400" b="1" dirty="0" smtClean="0">
                  <a:solidFill>
                    <a:prstClr val="black"/>
                  </a:solidFill>
                  <a:latin typeface="Calibri" pitchFamily="34" charset="0"/>
                  <a:cs typeface="Calibri" pitchFamily="34" charset="0"/>
                </a:rPr>
                <a:t>)</a:t>
              </a:r>
            </a:p>
            <a:p>
              <a:pPr algn="ctr"/>
              <a:r>
                <a:rPr lang="en-US" sz="1400" b="1" dirty="0" smtClean="0">
                  <a:solidFill>
                    <a:prstClr val="black"/>
                  </a:solidFill>
                  <a:latin typeface="Calibri" pitchFamily="34" charset="0"/>
                  <a:cs typeface="Calibri" pitchFamily="34" charset="0"/>
                </a:rPr>
                <a:t>1 x Office Manager post</a:t>
              </a:r>
            </a:p>
            <a:p>
              <a:pPr algn="ctr"/>
              <a:r>
                <a:rPr lang="en-US" sz="1400" b="1" dirty="0" smtClean="0">
                  <a:solidFill>
                    <a:prstClr val="black"/>
                  </a:solidFill>
                  <a:latin typeface="Calibri" pitchFamily="34" charset="0"/>
                  <a:cs typeface="Calibri" pitchFamily="34" charset="0"/>
                </a:rPr>
                <a:t>Vacant (unfunded)</a:t>
              </a:r>
              <a:endParaRPr lang="en-US" sz="1400" b="1" dirty="0">
                <a:solidFill>
                  <a:prstClr val="black"/>
                </a:solidFill>
                <a:latin typeface="Calibri" pitchFamily="34" charset="0"/>
                <a:cs typeface="Calibri" pitchFamily="34" charset="0"/>
              </a:endParaRPr>
            </a:p>
            <a:p>
              <a:pPr algn="ctr"/>
              <a:r>
                <a:rPr lang="en-US" sz="1400" b="1" dirty="0">
                  <a:solidFill>
                    <a:prstClr val="black"/>
                  </a:solidFill>
                  <a:latin typeface="Calibri" pitchFamily="34" charset="0"/>
                  <a:cs typeface="Calibri" pitchFamily="34" charset="0"/>
                </a:rPr>
                <a:t>9 Health Facilities</a:t>
              </a:r>
            </a:p>
            <a:p>
              <a:pPr algn="ctr"/>
              <a:endParaRPr lang="en-US" sz="1400" dirty="0">
                <a:solidFill>
                  <a:prstClr val="black"/>
                </a:solidFill>
                <a:latin typeface="Calibri" pitchFamily="34" charset="0"/>
                <a:cs typeface="Calibri" pitchFamily="34" charset="0"/>
              </a:endParaRPr>
            </a:p>
            <a:p>
              <a:pPr algn="ctr"/>
              <a:endParaRPr lang="en-US" sz="1400" dirty="0">
                <a:solidFill>
                  <a:prstClr val="black"/>
                </a:solidFill>
                <a:latin typeface="Calibri" pitchFamily="34" charset="0"/>
                <a:cs typeface="Calibri" pitchFamily="34" charset="0"/>
              </a:endParaRPr>
            </a:p>
          </p:txBody>
        </p:sp>
        <p:sp>
          <p:nvSpPr>
            <p:cNvPr id="43" name="_s1041"/>
            <p:cNvSpPr>
              <a:spLocks noChangeArrowheads="1"/>
            </p:cNvSpPr>
            <p:nvPr/>
          </p:nvSpPr>
          <p:spPr bwMode="auto">
            <a:xfrm>
              <a:off x="3168" y="2532"/>
              <a:ext cx="863" cy="317"/>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endParaRPr lang="en-US" sz="1400" dirty="0">
                <a:solidFill>
                  <a:prstClr val="black"/>
                </a:solidFill>
                <a:latin typeface="Calibri" pitchFamily="34" charset="0"/>
                <a:cs typeface="Calibri" pitchFamily="34" charset="0"/>
              </a:endParaRPr>
            </a:p>
            <a:p>
              <a:pPr algn="ctr"/>
              <a:endParaRPr lang="en-US" sz="1400" dirty="0">
                <a:solidFill>
                  <a:prstClr val="black"/>
                </a:solidFill>
                <a:latin typeface="Calibri" pitchFamily="34" charset="0"/>
                <a:cs typeface="Calibri" pitchFamily="34" charset="0"/>
              </a:endParaRPr>
            </a:p>
            <a:p>
              <a:pPr algn="ctr"/>
              <a:endParaRPr lang="en-US" sz="1400" b="1" dirty="0" smtClean="0">
                <a:solidFill>
                  <a:prstClr val="black"/>
                </a:solidFill>
                <a:latin typeface="Calibri" pitchFamily="34" charset="0"/>
                <a:cs typeface="Calibri" pitchFamily="34" charset="0"/>
              </a:endParaRPr>
            </a:p>
            <a:p>
              <a:pPr algn="ctr"/>
              <a:r>
                <a:rPr lang="en-US" sz="1400" b="1" dirty="0" smtClean="0">
                  <a:solidFill>
                    <a:prstClr val="black"/>
                  </a:solidFill>
                  <a:latin typeface="Calibri" pitchFamily="34" charset="0"/>
                  <a:cs typeface="Calibri" pitchFamily="34" charset="0"/>
                </a:rPr>
                <a:t>Office Managers</a:t>
              </a:r>
              <a:endParaRPr lang="en-US" sz="1400" b="1" dirty="0">
                <a:solidFill>
                  <a:prstClr val="black"/>
                </a:solidFill>
                <a:latin typeface="Calibri" pitchFamily="34" charset="0"/>
                <a:cs typeface="Calibri" pitchFamily="34" charset="0"/>
              </a:endParaRPr>
            </a:p>
            <a:p>
              <a:pPr algn="ctr"/>
              <a:r>
                <a:rPr lang="en-US" sz="1400" b="1" dirty="0">
                  <a:solidFill>
                    <a:prstClr val="black"/>
                  </a:solidFill>
                  <a:latin typeface="Calibri" pitchFamily="34" charset="0"/>
                  <a:cs typeface="Calibri" pitchFamily="34" charset="0"/>
                </a:rPr>
                <a:t>7 Offices (large and </a:t>
              </a:r>
              <a:r>
                <a:rPr lang="en-US" sz="1400" b="1" dirty="0" smtClean="0">
                  <a:solidFill>
                    <a:prstClr val="black"/>
                  </a:solidFill>
                  <a:latin typeface="Calibri" pitchFamily="34" charset="0"/>
                  <a:cs typeface="Calibri" pitchFamily="34" charset="0"/>
                </a:rPr>
                <a:t>medium</a:t>
              </a:r>
            </a:p>
            <a:p>
              <a:pPr algn="ctr"/>
              <a:r>
                <a:rPr lang="en-US" sz="1400" b="1" dirty="0">
                  <a:solidFill>
                    <a:prstClr val="black"/>
                  </a:solidFill>
                  <a:latin typeface="Calibri" pitchFamily="34" charset="0"/>
                  <a:cs typeface="Calibri" pitchFamily="34" charset="0"/>
                </a:rPr>
                <a:t>1 x Office Manager post</a:t>
              </a:r>
            </a:p>
            <a:p>
              <a:pPr algn="ctr"/>
              <a:r>
                <a:rPr lang="en-US" sz="1400" b="1" dirty="0">
                  <a:solidFill>
                    <a:prstClr val="black"/>
                  </a:solidFill>
                  <a:latin typeface="Calibri" pitchFamily="34" charset="0"/>
                  <a:cs typeface="Calibri" pitchFamily="34" charset="0"/>
                </a:rPr>
                <a:t>Vacant (unfunded)</a:t>
              </a:r>
            </a:p>
            <a:p>
              <a:pPr algn="ctr"/>
              <a:r>
                <a:rPr lang="en-US" sz="1400" b="1" dirty="0" smtClean="0">
                  <a:solidFill>
                    <a:prstClr val="black"/>
                  </a:solidFill>
                  <a:latin typeface="Calibri" pitchFamily="34" charset="0"/>
                  <a:cs typeface="Calibri" pitchFamily="34" charset="0"/>
                </a:rPr>
                <a:t>10 </a:t>
              </a:r>
              <a:r>
                <a:rPr lang="en-US" sz="1400" b="1" dirty="0">
                  <a:solidFill>
                    <a:prstClr val="black"/>
                  </a:solidFill>
                  <a:latin typeface="Calibri" pitchFamily="34" charset="0"/>
                  <a:cs typeface="Calibri" pitchFamily="34" charset="0"/>
                </a:rPr>
                <a:t>Health Facilities</a:t>
              </a:r>
            </a:p>
            <a:p>
              <a:pPr algn="ctr"/>
              <a:endParaRPr lang="en-US" sz="1400" dirty="0">
                <a:solidFill>
                  <a:prstClr val="black"/>
                </a:solidFill>
                <a:latin typeface="Calibri" pitchFamily="34" charset="0"/>
                <a:cs typeface="Calibri" pitchFamily="34" charset="0"/>
              </a:endParaRPr>
            </a:p>
            <a:p>
              <a:pPr algn="ctr"/>
              <a:endParaRPr lang="en-US" sz="2200" dirty="0">
                <a:solidFill>
                  <a:prstClr val="black"/>
                </a:solidFill>
                <a:latin typeface="Calibri" pitchFamily="34" charset="0"/>
                <a:cs typeface="Calibri" pitchFamily="34" charset="0"/>
              </a:endParaRPr>
            </a:p>
          </p:txBody>
        </p:sp>
        <p:sp>
          <p:nvSpPr>
            <p:cNvPr id="44" name="_s1042"/>
            <p:cNvSpPr>
              <a:spLocks noChangeArrowheads="1"/>
            </p:cNvSpPr>
            <p:nvPr/>
          </p:nvSpPr>
          <p:spPr bwMode="auto">
            <a:xfrm>
              <a:off x="1585" y="1728"/>
              <a:ext cx="863" cy="288"/>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a:r>
                <a:rPr lang="en-ZA" sz="1400" b="1" dirty="0">
                  <a:solidFill>
                    <a:prstClr val="black"/>
                  </a:solidFill>
                  <a:latin typeface="Calibri" pitchFamily="34" charset="0"/>
                  <a:cs typeface="Calibri" pitchFamily="34" charset="0"/>
                </a:rPr>
                <a:t>Director:</a:t>
              </a:r>
            </a:p>
            <a:p>
              <a:pPr algn="ctr"/>
              <a:r>
                <a:rPr lang="en-ZA" sz="1400" b="1" dirty="0">
                  <a:solidFill>
                    <a:prstClr val="black"/>
                  </a:solidFill>
                  <a:latin typeface="Calibri" pitchFamily="34" charset="0"/>
                  <a:cs typeface="Calibri" pitchFamily="34" charset="0"/>
                </a:rPr>
                <a:t>Finance &amp; Support</a:t>
              </a:r>
            </a:p>
            <a:p>
              <a:pPr algn="ctr"/>
              <a:r>
                <a:rPr lang="en-ZA" sz="1400" b="1" dirty="0">
                  <a:solidFill>
                    <a:prstClr val="black"/>
                  </a:solidFill>
                  <a:latin typeface="Calibri" pitchFamily="34" charset="0"/>
                  <a:cs typeface="Calibri" pitchFamily="34" charset="0"/>
                </a:rPr>
                <a:t> </a:t>
              </a:r>
              <a:r>
                <a:rPr lang="en-ZA" sz="1400" b="1" dirty="0" smtClean="0">
                  <a:solidFill>
                    <a:prstClr val="black"/>
                  </a:solidFill>
                  <a:latin typeface="Calibri" pitchFamily="34" charset="0"/>
                  <a:cs typeface="Calibri" pitchFamily="34" charset="0"/>
                </a:rPr>
                <a:t>Vacant (unfunded)</a:t>
              </a:r>
              <a:endParaRPr lang="en-US" sz="1400" b="1" dirty="0">
                <a:solidFill>
                  <a:prstClr val="black"/>
                </a:solidFill>
                <a:latin typeface="Calibri" pitchFamily="34" charset="0"/>
                <a:cs typeface="Calibri" pitchFamily="34" charset="0"/>
              </a:endParaRPr>
            </a:p>
          </p:txBody>
        </p:sp>
      </p:gr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644918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r>
              <a:rPr lang="en-US" sz="2000" b="1" dirty="0" smtClean="0">
                <a:latin typeface="Calibri" pitchFamily="34" charset="0"/>
                <a:cs typeface="Calibri" pitchFamily="34" charset="0"/>
              </a:rPr>
              <a:t>SECURITY SERVICES </a:t>
            </a:r>
          </a:p>
        </p:txBody>
      </p:sp>
      <p:graphicFrame>
        <p:nvGraphicFramePr>
          <p:cNvPr id="3" name="Table 2"/>
          <p:cNvGraphicFramePr>
            <a:graphicFrameLocks noGrp="1"/>
          </p:cNvGraphicFramePr>
          <p:nvPr>
            <p:extLst>
              <p:ext uri="{D42A27DB-BD31-4B8C-83A1-F6EECF244321}">
                <p14:modId xmlns:p14="http://schemas.microsoft.com/office/powerpoint/2010/main" xmlns="" val="3094331804"/>
              </p:ext>
            </p:extLst>
          </p:nvPr>
        </p:nvGraphicFramePr>
        <p:xfrm>
          <a:off x="330201" y="365646"/>
          <a:ext cx="9427899" cy="5594020"/>
        </p:xfrm>
        <a:graphic>
          <a:graphicData uri="http://schemas.openxmlformats.org/drawingml/2006/table">
            <a:tbl>
              <a:tblPr firstRow="1" bandRow="1"/>
              <a:tblGrid>
                <a:gridCol w="1238250">
                  <a:extLst>
                    <a:ext uri="{9D8B030D-6E8A-4147-A177-3AD203B41FA5}">
                      <a16:colId xmlns:a16="http://schemas.microsoft.com/office/drawing/2014/main" xmlns="" val="20000"/>
                    </a:ext>
                  </a:extLst>
                </a:gridCol>
                <a:gridCol w="945012">
                  <a:extLst>
                    <a:ext uri="{9D8B030D-6E8A-4147-A177-3AD203B41FA5}">
                      <a16:colId xmlns:a16="http://schemas.microsoft.com/office/drawing/2014/main" xmlns="" val="20001"/>
                    </a:ext>
                  </a:extLst>
                </a:gridCol>
                <a:gridCol w="1005385">
                  <a:extLst>
                    <a:ext uri="{9D8B030D-6E8A-4147-A177-3AD203B41FA5}">
                      <a16:colId xmlns:a16="http://schemas.microsoft.com/office/drawing/2014/main" xmlns="" val="20002"/>
                    </a:ext>
                  </a:extLst>
                </a:gridCol>
                <a:gridCol w="780197">
                  <a:extLst>
                    <a:ext uri="{9D8B030D-6E8A-4147-A177-3AD203B41FA5}">
                      <a16:colId xmlns:a16="http://schemas.microsoft.com/office/drawing/2014/main" xmlns="" val="20003"/>
                    </a:ext>
                  </a:extLst>
                </a:gridCol>
                <a:gridCol w="1304498">
                  <a:extLst>
                    <a:ext uri="{9D8B030D-6E8A-4147-A177-3AD203B41FA5}">
                      <a16:colId xmlns:a16="http://schemas.microsoft.com/office/drawing/2014/main" xmlns="" val="20004"/>
                    </a:ext>
                  </a:extLst>
                </a:gridCol>
                <a:gridCol w="1611573">
                  <a:extLst>
                    <a:ext uri="{9D8B030D-6E8A-4147-A177-3AD203B41FA5}">
                      <a16:colId xmlns:a16="http://schemas.microsoft.com/office/drawing/2014/main" xmlns="" val="20005"/>
                    </a:ext>
                  </a:extLst>
                </a:gridCol>
                <a:gridCol w="2542984">
                  <a:extLst>
                    <a:ext uri="{9D8B030D-6E8A-4147-A177-3AD203B41FA5}">
                      <a16:colId xmlns:a16="http://schemas.microsoft.com/office/drawing/2014/main" xmlns="" val="20006"/>
                    </a:ext>
                  </a:extLst>
                </a:gridCol>
              </a:tblGrid>
              <a:tr h="158199">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Office</a:t>
                      </a:r>
                    </a:p>
                  </a:txBody>
                  <a:tcPr marL="99058" marR="99058" marT="45718" marB="45718"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Cash in Transit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(Yes / No)</a:t>
                      </a:r>
                    </a:p>
                  </a:txBody>
                  <a:tcPr marL="99058" marR="99058" marT="45718" marB="45718"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Frequency of collection</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itchFamily="34" charset="0"/>
                          <a:cs typeface="Calibri" pitchFamily="34" charset="0"/>
                        </a:rPr>
                        <a:t>Alarm system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itchFamily="34" charset="0"/>
                          <a:cs typeface="Calibri" pitchFamily="34" charset="0"/>
                        </a:rPr>
                        <a:t>(Y / N)</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itchFamily="34" charset="0"/>
                          <a:cs typeface="Calibri" pitchFamily="34" charset="0"/>
                        </a:rPr>
                        <a:t>Security guard</a:t>
                      </a:r>
                      <a:r>
                        <a:rPr lang="en-US" sz="1200" b="1" baseline="0" dirty="0" smtClean="0">
                          <a:solidFill>
                            <a:schemeClr val="tx1"/>
                          </a:solidFill>
                          <a:latin typeface="Calibri" pitchFamily="34" charset="0"/>
                          <a:cs typeface="Calibri" pitchFamily="34" charset="0"/>
                        </a:rPr>
                        <a:t> structure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latin typeface="Calibri" pitchFamily="34" charset="0"/>
                          <a:cs typeface="Calibri" pitchFamily="34" charset="0"/>
                        </a:rPr>
                        <a:t>(how many day and how many nights)</a:t>
                      </a:r>
                      <a:endParaRPr lang="en-US" sz="1200" b="1" dirty="0" smtClean="0">
                        <a:solidFill>
                          <a:schemeClr val="tx1"/>
                        </a:solidFill>
                        <a:latin typeface="Calibri" pitchFamily="34" charset="0"/>
                        <a:cs typeface="Calibri" pitchFamily="34" charset="0"/>
                      </a:endParaRP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b="1" dirty="0" smtClean="0">
                          <a:solidFill>
                            <a:schemeClr val="tx1"/>
                          </a:solidFill>
                          <a:latin typeface="Calibri" pitchFamily="34" charset="0"/>
                          <a:cs typeface="Calibri" pitchFamily="34" charset="0"/>
                        </a:rPr>
                        <a:t>Security Equipment</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extLst>
                  <a:ext uri="{0D108BD9-81ED-4DB2-BD59-A6C34878D82A}">
                    <a16:rowId xmlns:a16="http://schemas.microsoft.com/office/drawing/2014/main" xmlns="" val="10000"/>
                  </a:ext>
                </a:extLst>
              </a:tr>
              <a:tr h="204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Calibri" pitchFamily="34" charset="0"/>
                          <a:cs typeface="Calibri" pitchFamily="34" charset="0"/>
                        </a:rPr>
                        <a:t>Are</a:t>
                      </a:r>
                      <a:r>
                        <a:rPr lang="en-US" sz="1200" b="1" baseline="0" dirty="0" smtClean="0">
                          <a:solidFill>
                            <a:schemeClr val="tx1"/>
                          </a:solidFill>
                          <a:latin typeface="Calibri" pitchFamily="34" charset="0"/>
                          <a:cs typeface="Calibri" pitchFamily="34" charset="0"/>
                        </a:rPr>
                        <a:t> there any other security equipment in the offices? If there is please indicate what it is</a:t>
                      </a:r>
                      <a:endParaRPr lang="en-US" sz="1200" b="1" dirty="0">
                        <a:solidFill>
                          <a:schemeClr val="tx1"/>
                        </a:solidFill>
                        <a:latin typeface="Calibri" pitchFamily="34" charset="0"/>
                        <a:cs typeface="Calibri" pitchFamily="34" charset="0"/>
                      </a:endParaRP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Calibri" pitchFamily="34" charset="0"/>
                          <a:cs typeface="Calibri" pitchFamily="34" charset="0"/>
                        </a:rPr>
                        <a:t>Status of the equipment</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Nelspruit</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Yes </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Font typeface="Arial" pitchFamily="34" charset="0"/>
                        <a:buNone/>
                      </a:pPr>
                      <a:r>
                        <a:rPr lang="en-US" sz="1200" dirty="0" smtClean="0">
                          <a:latin typeface="Calibri" pitchFamily="34" charset="0"/>
                          <a:cs typeface="Calibri" pitchFamily="34" charset="0"/>
                        </a:rPr>
                        <a:t>No</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solidFill>
                            <a:schemeClr val="tx1"/>
                          </a:solidFill>
                          <a:latin typeface="Calibri" pitchFamily="34" charset="0"/>
                          <a:cs typeface="Calibri" pitchFamily="34" charset="0"/>
                        </a:rPr>
                        <a:t>2 days/1 night</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Calibri" pitchFamily="34" charset="0"/>
                          <a:cs typeface="Calibri" pitchFamily="34" charset="0"/>
                        </a:rPr>
                        <a:t>CCTV cameras</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Not functioning</a:t>
                      </a:r>
                      <a:r>
                        <a:rPr lang="en-US" sz="1200" baseline="0" dirty="0" smtClean="0">
                          <a:solidFill>
                            <a:schemeClr val="tx1"/>
                          </a:solidFill>
                          <a:latin typeface="Calibri" pitchFamily="34" charset="0"/>
                          <a:cs typeface="Calibri" pitchFamily="34" charset="0"/>
                        </a:rPr>
                        <a:t>  and no control room</a:t>
                      </a:r>
                      <a:endParaRPr lang="en-US" sz="1200" dirty="0" smtClean="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30586">
                <a:tc>
                  <a:txBody>
                    <a:bodyPr/>
                    <a:lstStyle/>
                    <a:p>
                      <a:r>
                        <a:rPr lang="en-US" sz="1200" dirty="0" smtClean="0">
                          <a:latin typeface="Calibri" pitchFamily="34" charset="0"/>
                          <a:cs typeface="Calibri" pitchFamily="34" charset="0"/>
                        </a:rPr>
                        <a:t>Barberton</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Yes</a:t>
                      </a:r>
                      <a:endParaRPr lang="en-US" sz="120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Calibri" pitchFamily="34" charset="0"/>
                          <a:cs typeface="Calibri" pitchFamily="34" charset="0"/>
                        </a:rPr>
                        <a:t>5 x weekly</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No</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Calibri" pitchFamily="34" charset="0"/>
                          <a:cs typeface="Calibri" pitchFamily="34" charset="0"/>
                        </a:rPr>
                        <a:t>2 days/1 night</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Calibri" pitchFamily="34" charset="0"/>
                          <a:cs typeface="Calibri" pitchFamily="34" charset="0"/>
                        </a:rPr>
                        <a:t>CCTV, Walkthrough detector/x-ray</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Calibri" pitchFamily="34" charset="0"/>
                          <a:cs typeface="Calibri" pitchFamily="34" charset="0"/>
                        </a:rPr>
                        <a:t>15% cameras functioning,</a:t>
                      </a:r>
                      <a:r>
                        <a:rPr lang="en-US" sz="1200" baseline="0" dirty="0" smtClean="0">
                          <a:solidFill>
                            <a:schemeClr val="tx1"/>
                          </a:solidFill>
                          <a:latin typeface="Calibri" pitchFamily="34" charset="0"/>
                          <a:cs typeface="Calibri" pitchFamily="34" charset="0"/>
                        </a:rPr>
                        <a:t> walkthrough  detector and x-ray machine not functioning</a:t>
                      </a:r>
                      <a:endParaRPr lang="en-US" sz="1200" dirty="0" smtClean="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Calibri" pitchFamily="34" charset="0"/>
                          <a:cs typeface="Calibri" pitchFamily="34" charset="0"/>
                        </a:rPr>
                        <a:t>Hazyview</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dirty="0" smtClean="0">
                          <a:latin typeface="Calibri" pitchFamily="34" charset="0"/>
                          <a:cs typeface="Calibri" pitchFamily="34" charset="0"/>
                        </a:rPr>
                        <a:t>Yes</a:t>
                      </a:r>
                      <a:endParaRPr lang="en-US" sz="120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5 x weekly</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No </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2 day/1 night</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None</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Calibri" pitchFamily="34" charset="0"/>
                          <a:cs typeface="Calibri" pitchFamily="34" charset="0"/>
                        </a:rPr>
                        <a:t>Komatipoort</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dirty="0" smtClean="0">
                          <a:latin typeface="Calibri" pitchFamily="34" charset="0"/>
                          <a:cs typeface="Calibri" pitchFamily="34" charset="0"/>
                        </a:rPr>
                        <a:t>Yes </a:t>
                      </a:r>
                      <a:endParaRPr lang="en-US" sz="120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5 x weekly</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No </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2</a:t>
                      </a:r>
                      <a:r>
                        <a:rPr lang="en-US" sz="1200" baseline="0" dirty="0" smtClean="0">
                          <a:solidFill>
                            <a:schemeClr val="tx1"/>
                          </a:solidFill>
                          <a:latin typeface="Calibri" pitchFamily="34" charset="0"/>
                          <a:cs typeface="Calibri" pitchFamily="34" charset="0"/>
                        </a:rPr>
                        <a:t> </a:t>
                      </a:r>
                      <a:r>
                        <a:rPr lang="en-US" sz="1200" dirty="0" smtClean="0">
                          <a:solidFill>
                            <a:schemeClr val="tx1"/>
                          </a:solidFill>
                          <a:latin typeface="Calibri" pitchFamily="34" charset="0"/>
                          <a:cs typeface="Calibri" pitchFamily="34" charset="0"/>
                        </a:rPr>
                        <a:t>day/1 night</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None</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Calibri" pitchFamily="34" charset="0"/>
                          <a:cs typeface="Calibri" pitchFamily="34" charset="0"/>
                        </a:rPr>
                        <a:t>Mashishing</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aseline="0" dirty="0" smtClean="0">
                          <a:latin typeface="Calibri" pitchFamily="34" charset="0"/>
                          <a:cs typeface="Calibri" pitchFamily="34" charset="0"/>
                        </a:rPr>
                        <a:t>Yes </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No </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2</a:t>
                      </a:r>
                      <a:r>
                        <a:rPr lang="en-US" sz="1200" baseline="0" dirty="0" smtClean="0">
                          <a:solidFill>
                            <a:schemeClr val="tx1"/>
                          </a:solidFill>
                          <a:latin typeface="Calibri" pitchFamily="34" charset="0"/>
                          <a:cs typeface="Calibri" pitchFamily="34" charset="0"/>
                        </a:rPr>
                        <a:t> </a:t>
                      </a:r>
                      <a:r>
                        <a:rPr lang="en-US" sz="1200" dirty="0" smtClean="0">
                          <a:solidFill>
                            <a:schemeClr val="tx1"/>
                          </a:solidFill>
                          <a:latin typeface="Calibri" pitchFamily="34" charset="0"/>
                          <a:cs typeface="Calibri" pitchFamily="34" charset="0"/>
                        </a:rPr>
                        <a:t>day/1 night</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CCTV</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CCTV</a:t>
                      </a:r>
                      <a:r>
                        <a:rPr lang="en-US" sz="1200" baseline="0" dirty="0" smtClean="0">
                          <a:solidFill>
                            <a:schemeClr val="tx1"/>
                          </a:solidFill>
                          <a:latin typeface="Calibri" pitchFamily="34" charset="0"/>
                          <a:cs typeface="Calibri" pitchFamily="34" charset="0"/>
                        </a:rPr>
                        <a:t> cameras functioning 100%</a:t>
                      </a:r>
                      <a:endParaRPr lang="en-US" sz="1200" dirty="0" smtClean="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67501">
                <a:tc>
                  <a:txBody>
                    <a:bodyPr/>
                    <a:lstStyle/>
                    <a:p>
                      <a:r>
                        <a:rPr lang="en-US" sz="1200" dirty="0" err="1" smtClean="0">
                          <a:solidFill>
                            <a:schemeClr val="tx1"/>
                          </a:solidFill>
                          <a:latin typeface="Calibri" pitchFamily="34" charset="0"/>
                          <a:cs typeface="Calibri" pitchFamily="34" charset="0"/>
                        </a:rPr>
                        <a:t>Sabie</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dirty="0" smtClean="0">
                          <a:solidFill>
                            <a:schemeClr val="tx1"/>
                          </a:solidFill>
                          <a:latin typeface="Calibri" pitchFamily="34" charset="0"/>
                          <a:cs typeface="Calibri" pitchFamily="34" charset="0"/>
                        </a:rPr>
                        <a:t>No </a:t>
                      </a:r>
                      <a:endParaRPr lang="en-US" sz="12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n/a</a:t>
                      </a:r>
                      <a:r>
                        <a:rPr lang="en-US" sz="1200" baseline="0" dirty="0" smtClean="0">
                          <a:solidFill>
                            <a:schemeClr val="tx1"/>
                          </a:solidFill>
                          <a:latin typeface="Calibri" pitchFamily="34" charset="0"/>
                          <a:cs typeface="Calibri" pitchFamily="34" charset="0"/>
                        </a:rPr>
                        <a:t> </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dirty="0" smtClean="0">
                          <a:latin typeface="Calibri" pitchFamily="34" charset="0"/>
                          <a:cs typeface="Calibri" pitchFamily="34" charset="0"/>
                        </a:rPr>
                        <a:t>No </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Calibri" pitchFamily="34" charset="0"/>
                          <a:cs typeface="Calibri" pitchFamily="34" charset="0"/>
                        </a:rPr>
                        <a:t>1 day/1 night</a:t>
                      </a:r>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Calibri" pitchFamily="34" charset="0"/>
                          <a:cs typeface="Calibri" pitchFamily="34" charset="0"/>
                        </a:rPr>
                        <a:t>None</a:t>
                      </a:r>
                      <a:endParaRPr lang="en-US" sz="12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7680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err="1" smtClean="0">
                          <a:latin typeface="Calibri" pitchFamily="34" charset="0"/>
                          <a:cs typeface="Calibri" pitchFamily="34" charset="0"/>
                        </a:rPr>
                        <a:t>Mapulaneng</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Calibri" pitchFamily="34" charset="0"/>
                          <a:cs typeface="Calibri" pitchFamily="34" charset="0"/>
                        </a:rPr>
                        <a:t>1 day/1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Calibri" pitchFamily="34" charset="0"/>
                          <a:cs typeface="Calibri" pitchFamily="34" charset="0"/>
                        </a:rPr>
                        <a:t>None</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76809">
                <a:tc>
                  <a:txBody>
                    <a:bodyPr/>
                    <a:lstStyle/>
                    <a:p>
                      <a:pPr algn="l"/>
                      <a:r>
                        <a:rPr lang="en-US" sz="1200" b="0" dirty="0" err="1" smtClean="0">
                          <a:latin typeface="Calibri" pitchFamily="34" charset="0"/>
                          <a:cs typeface="Calibri" pitchFamily="34" charset="0"/>
                        </a:rPr>
                        <a:t>Malalane</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1 day/1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None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76809">
                <a:tc>
                  <a:txBody>
                    <a:bodyPr/>
                    <a:lstStyle/>
                    <a:p>
                      <a:pPr algn="l"/>
                      <a:r>
                        <a:rPr lang="en-US" sz="1200" b="0" dirty="0" err="1" smtClean="0">
                          <a:latin typeface="Calibri" pitchFamily="34" charset="0"/>
                          <a:cs typeface="Calibri" pitchFamily="34" charset="0"/>
                        </a:rPr>
                        <a:t>Mhala</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2 day/1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CCTV, walkthrough</a:t>
                      </a:r>
                      <a:r>
                        <a:rPr lang="en-US" sz="1200" b="0" baseline="0" dirty="0" smtClean="0">
                          <a:latin typeface="Calibri" pitchFamily="34" charset="0"/>
                          <a:cs typeface="Calibri" pitchFamily="34" charset="0"/>
                        </a:rPr>
                        <a:t> detector/x-ray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50% cameras are functioning</a:t>
                      </a:r>
                      <a:r>
                        <a:rPr lang="en-US" sz="1200" b="0" baseline="0" dirty="0" smtClean="0">
                          <a:solidFill>
                            <a:schemeClr val="tx1"/>
                          </a:solidFill>
                          <a:latin typeface="Calibri" pitchFamily="34" charset="0"/>
                          <a:cs typeface="Calibri" pitchFamily="34" charset="0"/>
                        </a:rPr>
                        <a:t> w</a:t>
                      </a:r>
                      <a:r>
                        <a:rPr lang="en-US" sz="1200" b="0" dirty="0" smtClean="0">
                          <a:solidFill>
                            <a:schemeClr val="tx1"/>
                          </a:solidFill>
                          <a:latin typeface="Calibri" pitchFamily="34" charset="0"/>
                          <a:cs typeface="Calibri" pitchFamily="34" charset="0"/>
                        </a:rPr>
                        <a:t>alkthrough detector and x-ray</a:t>
                      </a:r>
                      <a:r>
                        <a:rPr lang="en-US" sz="1200" b="0" baseline="0" dirty="0" smtClean="0">
                          <a:solidFill>
                            <a:schemeClr val="tx1"/>
                          </a:solidFill>
                          <a:latin typeface="Calibri" pitchFamily="34" charset="0"/>
                          <a:cs typeface="Calibri" pitchFamily="34" charset="0"/>
                        </a:rPr>
                        <a:t> not functioning</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76809">
                <a:tc>
                  <a:txBody>
                    <a:bodyPr/>
                    <a:lstStyle/>
                    <a:p>
                      <a:pPr algn="l"/>
                      <a:r>
                        <a:rPr lang="en-US" sz="1200" b="0" dirty="0" smtClean="0">
                          <a:latin typeface="Calibri" pitchFamily="34" charset="0"/>
                          <a:cs typeface="Calibri" pitchFamily="34" charset="0"/>
                        </a:rPr>
                        <a:t>Nkomazi</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1 day/1</a:t>
                      </a:r>
                      <a:r>
                        <a:rPr lang="en-US" sz="1200" b="0" baseline="0" dirty="0" smtClean="0">
                          <a:solidFill>
                            <a:schemeClr val="tx1"/>
                          </a:solidFill>
                          <a:latin typeface="Calibri" pitchFamily="34" charset="0"/>
                          <a:cs typeface="Calibri" pitchFamily="34" charset="0"/>
                        </a:rPr>
                        <a:t>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None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In the process of relocating</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176809">
                <a:tc>
                  <a:txBody>
                    <a:bodyPr/>
                    <a:lstStyle/>
                    <a:p>
                      <a:pPr algn="l"/>
                      <a:r>
                        <a:rPr lang="en-US" sz="1200" b="0" dirty="0" smtClean="0">
                          <a:latin typeface="Calibri" pitchFamily="34" charset="0"/>
                          <a:cs typeface="Calibri" pitchFamily="34" charset="0"/>
                        </a:rPr>
                        <a:t>White River</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2 day/2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None</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Strongly recommended, CCTV</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76809">
                <a:tc>
                  <a:txBody>
                    <a:bodyPr/>
                    <a:lstStyle/>
                    <a:p>
                      <a:pPr algn="l"/>
                      <a:r>
                        <a:rPr lang="en-US" sz="1200" b="0" dirty="0" smtClean="0">
                          <a:latin typeface="Calibri" pitchFamily="34" charset="0"/>
                          <a:cs typeface="Calibri" pitchFamily="34" charset="0"/>
                        </a:rPr>
                        <a:t>Witbank</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 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3 day/2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CCTV,</a:t>
                      </a:r>
                      <a:r>
                        <a:rPr lang="en-US" sz="1200" b="0" baseline="0" dirty="0" smtClean="0">
                          <a:latin typeface="Calibri" pitchFamily="34" charset="0"/>
                          <a:cs typeface="Calibri" pitchFamily="34" charset="0"/>
                        </a:rPr>
                        <a:t> x-ray machine</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Both</a:t>
                      </a:r>
                      <a:r>
                        <a:rPr lang="en-US" sz="1200" b="0" baseline="0" dirty="0" smtClean="0">
                          <a:solidFill>
                            <a:schemeClr val="tx1"/>
                          </a:solidFill>
                          <a:latin typeface="Calibri" pitchFamily="34" charset="0"/>
                          <a:cs typeface="Calibri" pitchFamily="34" charset="0"/>
                        </a:rPr>
                        <a:t> need major services</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176809">
                <a:tc>
                  <a:txBody>
                    <a:bodyPr/>
                    <a:lstStyle/>
                    <a:p>
                      <a:pPr algn="l"/>
                      <a:r>
                        <a:rPr lang="en-US" sz="1200" b="0" dirty="0" smtClean="0">
                          <a:latin typeface="Calibri" pitchFamily="34" charset="0"/>
                          <a:cs typeface="Calibri" pitchFamily="34" charset="0"/>
                        </a:rPr>
                        <a:t>Belfast</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Yes </a:t>
                      </a:r>
                      <a:endParaRPr lang="en-US" sz="12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5 x</a:t>
                      </a:r>
                      <a:r>
                        <a:rPr lang="en-US" sz="1200" b="0" baseline="0" dirty="0" smtClean="0">
                          <a:latin typeface="Calibri" pitchFamily="34" charset="0"/>
                          <a:cs typeface="Calibri" pitchFamily="34" charset="0"/>
                        </a:rPr>
                        <a:t> </a:t>
                      </a:r>
                      <a:r>
                        <a:rPr lang="en-US" sz="1200" b="0" dirty="0" smtClean="0">
                          <a:latin typeface="Calibri" pitchFamily="34" charset="0"/>
                          <a:cs typeface="Calibri" pitchFamily="34" charset="0"/>
                        </a:rPr>
                        <a:t>weekly</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latin typeface="Calibri" pitchFamily="34" charset="0"/>
                          <a:cs typeface="Calibri" pitchFamily="34" charset="0"/>
                        </a:rPr>
                        <a:t>No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Calibri" pitchFamily="34" charset="0"/>
                          <a:cs typeface="Calibri" pitchFamily="34" charset="0"/>
                        </a:rPr>
                        <a:t>2 day/1 night</a:t>
                      </a:r>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Calibri" pitchFamily="34" charset="0"/>
                          <a:cs typeface="Calibri" pitchFamily="34" charset="0"/>
                        </a:rPr>
                        <a:t>None </a:t>
                      </a:r>
                      <a:endParaRPr lang="en-US" sz="12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2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12"/>
          </p:nvPr>
        </p:nvSpPr>
        <p:spPr>
          <a:xfrm>
            <a:off x="2897414" y="6399088"/>
            <a:ext cx="2311400" cy="365125"/>
          </a:xfrm>
        </p:spPr>
        <p:txBody>
          <a:bodyPr/>
          <a:lstStyle/>
          <a:p>
            <a:fld id="{2538E8B7-8BD9-9F48-9FB6-4E0DFEDB8449}" type="slidenum">
              <a:rPr lang="en-US" smtClean="0"/>
              <a:pPr/>
              <a:t>70</a:t>
            </a:fld>
            <a:endParaRPr lang="en-US" dirty="0"/>
          </a:p>
        </p:txBody>
      </p:sp>
    </p:spTree>
    <p:extLst>
      <p:ext uri="{BB962C8B-B14F-4D97-AF65-F5344CB8AC3E}">
        <p14:creationId xmlns:p14="http://schemas.microsoft.com/office/powerpoint/2010/main" xmlns="" val="18251683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228600"/>
            <a:ext cx="8915400" cy="228600"/>
          </a:xfrm>
        </p:spPr>
        <p:txBody>
          <a:bodyPr>
            <a:noAutofit/>
          </a:bodyPr>
          <a:lstStyle/>
          <a:p>
            <a:r>
              <a:rPr lang="en-US" sz="2000" b="1" dirty="0" smtClean="0">
                <a:latin typeface="Calibri" pitchFamily="34" charset="0"/>
                <a:cs typeface="Calibri"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xmlns="" val="3336943586"/>
              </p:ext>
            </p:extLst>
          </p:nvPr>
        </p:nvGraphicFramePr>
        <p:xfrm>
          <a:off x="150126" y="491320"/>
          <a:ext cx="9758150" cy="5190881"/>
        </p:xfrm>
        <a:graphic>
          <a:graphicData uri="http://schemas.openxmlformats.org/drawingml/2006/table">
            <a:tbl>
              <a:tblPr firstRow="1" bandRow="1"/>
              <a:tblGrid>
                <a:gridCol w="1337480">
                  <a:extLst>
                    <a:ext uri="{9D8B030D-6E8A-4147-A177-3AD203B41FA5}">
                      <a16:colId xmlns:a16="http://schemas.microsoft.com/office/drawing/2014/main" xmlns="" val="20000"/>
                    </a:ext>
                  </a:extLst>
                </a:gridCol>
                <a:gridCol w="887104">
                  <a:extLst>
                    <a:ext uri="{9D8B030D-6E8A-4147-A177-3AD203B41FA5}">
                      <a16:colId xmlns:a16="http://schemas.microsoft.com/office/drawing/2014/main" xmlns="" val="20001"/>
                    </a:ext>
                  </a:extLst>
                </a:gridCol>
                <a:gridCol w="1037230">
                  <a:extLst>
                    <a:ext uri="{9D8B030D-6E8A-4147-A177-3AD203B41FA5}">
                      <a16:colId xmlns:a16="http://schemas.microsoft.com/office/drawing/2014/main" xmlns="" val="20002"/>
                    </a:ext>
                  </a:extLst>
                </a:gridCol>
                <a:gridCol w="1050878">
                  <a:extLst>
                    <a:ext uri="{9D8B030D-6E8A-4147-A177-3AD203B41FA5}">
                      <a16:colId xmlns:a16="http://schemas.microsoft.com/office/drawing/2014/main" xmlns="" val="20003"/>
                    </a:ext>
                  </a:extLst>
                </a:gridCol>
                <a:gridCol w="1405719">
                  <a:extLst>
                    <a:ext uri="{9D8B030D-6E8A-4147-A177-3AD203B41FA5}">
                      <a16:colId xmlns:a16="http://schemas.microsoft.com/office/drawing/2014/main" xmlns="" val="20004"/>
                    </a:ext>
                  </a:extLst>
                </a:gridCol>
                <a:gridCol w="1692323">
                  <a:extLst>
                    <a:ext uri="{9D8B030D-6E8A-4147-A177-3AD203B41FA5}">
                      <a16:colId xmlns:a16="http://schemas.microsoft.com/office/drawing/2014/main" xmlns="" val="20005"/>
                    </a:ext>
                  </a:extLst>
                </a:gridCol>
                <a:gridCol w="2347416">
                  <a:extLst>
                    <a:ext uri="{9D8B030D-6E8A-4147-A177-3AD203B41FA5}">
                      <a16:colId xmlns:a16="http://schemas.microsoft.com/office/drawing/2014/main" xmlns="" val="20006"/>
                    </a:ext>
                  </a:extLst>
                </a:gridCol>
              </a:tblGrid>
              <a:tr h="368489">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Office</a:t>
                      </a:r>
                    </a:p>
                  </a:txBody>
                  <a:tcPr marL="99058" marR="99058" marT="45718" marB="45718"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Cash in Transit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(Yes / No)</a:t>
                      </a:r>
                    </a:p>
                  </a:txBody>
                  <a:tcPr marL="99058" marR="99058" marT="45718" marB="45718"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Frequency of collection</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Calibri" pitchFamily="34" charset="0"/>
                          <a:cs typeface="Calibri" pitchFamily="34" charset="0"/>
                        </a:rPr>
                        <a:t>Alarm system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Calibri" pitchFamily="34" charset="0"/>
                          <a:cs typeface="Calibri" pitchFamily="34" charset="0"/>
                        </a:rPr>
                        <a:t>(Y / N)</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Calibri" pitchFamily="34" charset="0"/>
                          <a:cs typeface="Calibri" pitchFamily="34" charset="0"/>
                        </a:rPr>
                        <a:t>Security guard</a:t>
                      </a:r>
                      <a:r>
                        <a:rPr lang="en-US" sz="1000" b="1" baseline="0" dirty="0" smtClean="0">
                          <a:solidFill>
                            <a:schemeClr val="tx1"/>
                          </a:solidFill>
                          <a:latin typeface="Calibri" pitchFamily="34" charset="0"/>
                          <a:cs typeface="Calibri" pitchFamily="34" charset="0"/>
                        </a:rPr>
                        <a:t> structure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latin typeface="Calibri" pitchFamily="34" charset="0"/>
                          <a:cs typeface="Calibri" pitchFamily="34" charset="0"/>
                        </a:rPr>
                        <a:t>(how many day and how many nights)</a:t>
                      </a:r>
                      <a:endParaRPr lang="en-US" sz="1000" b="1" dirty="0" smtClean="0">
                        <a:solidFill>
                          <a:schemeClr val="tx1"/>
                        </a:solidFill>
                        <a:latin typeface="Calibri" pitchFamily="34" charset="0"/>
                        <a:cs typeface="Calibri" pitchFamily="34" charset="0"/>
                      </a:endParaRP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000" b="1" dirty="0" smtClean="0">
                          <a:solidFill>
                            <a:schemeClr val="tx1"/>
                          </a:solidFill>
                          <a:latin typeface="Calibri" pitchFamily="34" charset="0"/>
                          <a:cs typeface="Calibri" pitchFamily="34" charset="0"/>
                        </a:rPr>
                        <a:t>Security Equipment</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extLst>
                  <a:ext uri="{0D108BD9-81ED-4DB2-BD59-A6C34878D82A}">
                    <a16:rowId xmlns:a16="http://schemas.microsoft.com/office/drawing/2014/main" xmlns="" val="10000"/>
                  </a:ext>
                </a:extLst>
              </a:tr>
              <a:tr h="64144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b="1" dirty="0" smtClean="0">
                          <a:solidFill>
                            <a:schemeClr val="tx1"/>
                          </a:solidFill>
                          <a:latin typeface="Calibri" pitchFamily="34" charset="0"/>
                          <a:cs typeface="Calibri" pitchFamily="34" charset="0"/>
                        </a:rPr>
                        <a:t>Are</a:t>
                      </a:r>
                      <a:r>
                        <a:rPr lang="en-US" sz="1000" b="1" baseline="0" dirty="0" smtClean="0">
                          <a:solidFill>
                            <a:schemeClr val="tx1"/>
                          </a:solidFill>
                          <a:latin typeface="Calibri" pitchFamily="34" charset="0"/>
                          <a:cs typeface="Calibri" pitchFamily="34" charset="0"/>
                        </a:rPr>
                        <a:t> there any other security equipment in the offices? If there is please indicate what it is</a:t>
                      </a:r>
                      <a:endParaRPr lang="en-US" sz="1000" b="1" dirty="0">
                        <a:solidFill>
                          <a:schemeClr val="tx1"/>
                        </a:solidFill>
                        <a:latin typeface="Calibri" pitchFamily="34" charset="0"/>
                        <a:cs typeface="Calibri" pitchFamily="34" charset="0"/>
                      </a:endParaRP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b="1" dirty="0" smtClean="0">
                          <a:solidFill>
                            <a:schemeClr val="tx1"/>
                          </a:solidFill>
                          <a:latin typeface="Calibri" pitchFamily="34" charset="0"/>
                          <a:cs typeface="Calibri" pitchFamily="34" charset="0"/>
                        </a:rPr>
                        <a:t>Status of the equipment</a:t>
                      </a:r>
                    </a:p>
                  </a:txBody>
                  <a:tcPr marL="99058" marR="99058"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290652">
                <a:tc>
                  <a:txBody>
                    <a:bodyPr/>
                    <a:lstStyle/>
                    <a:p>
                      <a:r>
                        <a:rPr lang="en-US" sz="1000" dirty="0" err="1" smtClean="0">
                          <a:latin typeface="Calibri" pitchFamily="34" charset="0"/>
                          <a:cs typeface="Calibri" pitchFamily="34" charset="0"/>
                        </a:rPr>
                        <a:t>Siyabuswa</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Yes </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Font typeface="Arial" pitchFamily="34" charset="0"/>
                        <a:buNone/>
                      </a:pP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000" dirty="0" smtClean="0">
                          <a:solidFill>
                            <a:schemeClr val="tx1"/>
                          </a:solidFill>
                          <a:latin typeface="Calibri" pitchFamily="34" charset="0"/>
                          <a:cs typeface="Calibri" pitchFamily="34" charset="0"/>
                        </a:rPr>
                        <a:t>1 day only</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000" dirty="0" smtClean="0">
                          <a:latin typeface="Calibri" pitchFamily="34" charset="0"/>
                          <a:cs typeface="Calibri" pitchFamily="34" charset="0"/>
                        </a:rPr>
                        <a:t>None</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smtClean="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90652">
                <a:tc>
                  <a:txBody>
                    <a:bodyPr/>
                    <a:lstStyle/>
                    <a:p>
                      <a:r>
                        <a:rPr lang="en-US" sz="1000" dirty="0" smtClean="0">
                          <a:latin typeface="Calibri" pitchFamily="34" charset="0"/>
                          <a:cs typeface="Calibri" pitchFamily="34" charset="0"/>
                        </a:rPr>
                        <a:t>Ermelo</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Yes </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Font typeface="Arial" pitchFamily="34" charset="0"/>
                        <a:buNone/>
                      </a:pP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000" dirty="0" smtClean="0">
                          <a:solidFill>
                            <a:schemeClr val="tx1"/>
                          </a:solidFill>
                          <a:latin typeface="Calibri" pitchFamily="34" charset="0"/>
                          <a:cs typeface="Calibri" pitchFamily="34" charset="0"/>
                        </a:rPr>
                        <a:t>3 day/2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000" dirty="0" smtClean="0">
                          <a:latin typeface="Calibri" pitchFamily="34" charset="0"/>
                          <a:cs typeface="Calibri" pitchFamily="34" charset="0"/>
                        </a:rPr>
                        <a:t>None</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smtClean="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err="1" smtClean="0">
                          <a:solidFill>
                            <a:schemeClr val="tx1"/>
                          </a:solidFill>
                          <a:latin typeface="Calibri" pitchFamily="34" charset="0"/>
                          <a:cs typeface="Calibri" pitchFamily="34" charset="0"/>
                        </a:rPr>
                        <a:t>Bethal</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Yes</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Font typeface="Arial" pitchFamily="34" charset="0"/>
                        <a:buNone/>
                      </a:pPr>
                      <a:r>
                        <a:rPr lang="en-US" sz="1000" dirty="0" smtClean="0">
                          <a:latin typeface="Calibri" pitchFamily="34" charset="0"/>
                          <a:cs typeface="Calibri" pitchFamily="34" charset="0"/>
                        </a:rPr>
                        <a:t>Yes</a:t>
                      </a:r>
                      <a:r>
                        <a:rPr lang="en-US" sz="1000" baseline="0" dirty="0" smtClean="0">
                          <a:latin typeface="Calibri" pitchFamily="34" charset="0"/>
                          <a:cs typeface="Calibri" pitchFamily="34" charset="0"/>
                        </a:rPr>
                        <a:t>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000" dirty="0" smtClean="0">
                          <a:solidFill>
                            <a:schemeClr val="tx1"/>
                          </a:solidFill>
                          <a:latin typeface="Calibri" pitchFamily="34" charset="0"/>
                          <a:cs typeface="Calibri" pitchFamily="34" charset="0"/>
                        </a:rPr>
                        <a:t>1 day/2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000" dirty="0" smtClean="0">
                          <a:latin typeface="Calibri" pitchFamily="34" charset="0"/>
                          <a:cs typeface="Calibri" pitchFamily="34" charset="0"/>
                        </a:rPr>
                        <a:t>None</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Alarm points exists, need maintenance </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30586">
                <a:tc>
                  <a:txBody>
                    <a:bodyPr/>
                    <a:lstStyle/>
                    <a:p>
                      <a:r>
                        <a:rPr lang="en-US" sz="1000" dirty="0" err="1" smtClean="0">
                          <a:solidFill>
                            <a:schemeClr val="tx1"/>
                          </a:solidFill>
                          <a:latin typeface="Calibri" pitchFamily="34" charset="0"/>
                          <a:cs typeface="Calibri" pitchFamily="34" charset="0"/>
                        </a:rPr>
                        <a:t>Eerstehoek</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aseline="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solidFill>
                            <a:schemeClr val="tx1"/>
                          </a:solidFill>
                          <a:latin typeface="Calibri" pitchFamily="34" charset="0"/>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solidFill>
                            <a:schemeClr val="tx1"/>
                          </a:solidFill>
                          <a:latin typeface="Calibri" pitchFamily="34" charset="0"/>
                          <a:cs typeface="Calibri" pitchFamily="34" charset="0"/>
                        </a:rPr>
                        <a:t>2 day/2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latin typeface="Calibri" pitchFamily="34" charset="0"/>
                          <a:cs typeface="Calibri" pitchFamily="34" charset="0"/>
                        </a:rPr>
                        <a:t>CCTV, X-RAY</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solidFill>
                            <a:schemeClr val="tx1"/>
                          </a:solidFill>
                          <a:latin typeface="Calibri" pitchFamily="34" charset="0"/>
                          <a:cs typeface="Calibri" pitchFamily="34" charset="0"/>
                        </a:rPr>
                        <a:t>Both</a:t>
                      </a:r>
                      <a:r>
                        <a:rPr lang="en-US" sz="1000" baseline="0" dirty="0" smtClean="0">
                          <a:solidFill>
                            <a:schemeClr val="tx1"/>
                          </a:solidFill>
                          <a:latin typeface="Calibri" pitchFamily="34" charset="0"/>
                          <a:cs typeface="Calibri" pitchFamily="34" charset="0"/>
                        </a:rPr>
                        <a:t> not functioning</a:t>
                      </a:r>
                      <a:endParaRPr lang="en-US" sz="1000" dirty="0" smtClean="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Piet Retief</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5 x weekly</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2 day/2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latin typeface="Calibri" pitchFamily="34" charset="0"/>
                          <a:cs typeface="Calibri" pitchFamily="34" charset="0"/>
                        </a:rPr>
                        <a:t>None</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00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230586">
                <a:tc>
                  <a:txBody>
                    <a:bodyPr/>
                    <a:lstStyle/>
                    <a:p>
                      <a:r>
                        <a:rPr lang="en-US" sz="1000" dirty="0" smtClean="0">
                          <a:solidFill>
                            <a:schemeClr val="tx1"/>
                          </a:solidFill>
                          <a:latin typeface="Calibri" pitchFamily="34" charset="0"/>
                          <a:cs typeface="Calibri" pitchFamily="34" charset="0"/>
                        </a:rPr>
                        <a:t>Provincial office</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solidFill>
                            <a:schemeClr val="tx1"/>
                          </a:solidFill>
                          <a:latin typeface="Calibri" pitchFamily="34" charset="0"/>
                          <a:cs typeface="Calibri" pitchFamily="34" charset="0"/>
                        </a:rPr>
                        <a:t>No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solidFill>
                            <a:schemeClr val="tx1"/>
                          </a:solidFill>
                          <a:latin typeface="Calibri" pitchFamily="34" charset="0"/>
                          <a:cs typeface="Calibri" pitchFamily="34" charset="0"/>
                        </a:rPr>
                        <a:t>None</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solidFill>
                            <a:schemeClr val="tx1"/>
                          </a:solidFill>
                          <a:latin typeface="Calibri" pitchFamily="34" charset="0"/>
                          <a:cs typeface="Calibri" pitchFamily="34" charset="0"/>
                        </a:rPr>
                        <a:t>2 day/2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000" dirty="0" smtClean="0">
                          <a:latin typeface="Calibri" pitchFamily="34" charset="0"/>
                          <a:cs typeface="Calibri" pitchFamily="34" charset="0"/>
                        </a:rPr>
                        <a:t>None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err="1" smtClean="0">
                          <a:solidFill>
                            <a:schemeClr val="tx1"/>
                          </a:solidFill>
                          <a:latin typeface="Calibri" pitchFamily="34" charset="0"/>
                          <a:cs typeface="Calibri" pitchFamily="34" charset="0"/>
                        </a:rPr>
                        <a:t>Secunda</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5 x weekly</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2 day/1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latin typeface="Calibri" pitchFamily="34" charset="0"/>
                          <a:cs typeface="Calibri" pitchFamily="34" charset="0"/>
                        </a:rPr>
                        <a:t>None</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00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Standerton</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baseline="0" dirty="0" smtClean="0">
                          <a:solidFill>
                            <a:schemeClr val="tx1"/>
                          </a:solidFill>
                          <a:latin typeface="Calibri" pitchFamily="34" charset="0"/>
                          <a:cs typeface="Calibri" pitchFamily="34" charset="0"/>
                        </a:rPr>
                        <a:t>Yes </a:t>
                      </a: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Yes</a:t>
                      </a:r>
                      <a:r>
                        <a:rPr lang="en-US" sz="1000" baseline="0" dirty="0" smtClean="0">
                          <a:latin typeface="Calibri" pitchFamily="34" charset="0"/>
                          <a:cs typeface="Calibri" pitchFamily="34" charset="0"/>
                        </a:rPr>
                        <a:t> </a:t>
                      </a:r>
                      <a:r>
                        <a:rPr lang="en-US" sz="1000" dirty="0" smtClean="0">
                          <a:latin typeface="Calibri" pitchFamily="34" charset="0"/>
                          <a:cs typeface="Calibri" pitchFamily="34" charset="0"/>
                        </a:rPr>
                        <a:t> </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2 day/2 night</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latin typeface="Calibri" pitchFamily="34" charset="0"/>
                          <a:cs typeface="Calibri" pitchFamily="34" charset="0"/>
                        </a:rPr>
                        <a:t>None </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Alarm points exists need maintenance</a:t>
                      </a:r>
                    </a:p>
                    <a:p>
                      <a:endParaRPr lang="en-US" sz="1000" dirty="0" smtClean="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67501">
                <a:tc>
                  <a:txBody>
                    <a:bodyPr/>
                    <a:lstStyle/>
                    <a:p>
                      <a:r>
                        <a:rPr lang="en-US" sz="1000" dirty="0" err="1" smtClean="0">
                          <a:solidFill>
                            <a:schemeClr val="tx1"/>
                          </a:solidFill>
                          <a:latin typeface="Calibri" pitchFamily="34" charset="0"/>
                          <a:cs typeface="Calibri" pitchFamily="34" charset="0"/>
                        </a:rPr>
                        <a:t>Volksrust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00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5 x</a:t>
                      </a:r>
                      <a:r>
                        <a:rPr lang="en-US" sz="1000" baseline="0" dirty="0" smtClean="0">
                          <a:solidFill>
                            <a:schemeClr val="tx1"/>
                          </a:solidFill>
                          <a:latin typeface="Calibri" pitchFamily="34" charset="0"/>
                          <a:cs typeface="Calibri" pitchFamily="34" charset="0"/>
                        </a:rPr>
                        <a:t> weekly</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latin typeface="Calibri" pitchFamily="34" charset="0"/>
                          <a:cs typeface="Calibri" pitchFamily="34" charset="0"/>
                        </a:rPr>
                        <a:t>No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solidFill>
                            <a:schemeClr val="tx1"/>
                          </a:solidFill>
                          <a:latin typeface="Calibri" pitchFamily="34" charset="0"/>
                          <a:cs typeface="Calibri" pitchFamily="34" charset="0"/>
                        </a:rPr>
                        <a:t>1 day/1 night</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000" dirty="0" smtClean="0">
                          <a:latin typeface="Calibri" pitchFamily="34" charset="0"/>
                          <a:cs typeface="Calibri" pitchFamily="34" charset="0"/>
                        </a:rPr>
                        <a:t>None </a:t>
                      </a:r>
                      <a:endParaRPr lang="en-US" sz="100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00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76809">
                <a:tc>
                  <a:txBody>
                    <a:bodyPr/>
                    <a:lstStyle/>
                    <a:p>
                      <a:r>
                        <a:rPr lang="en-US" sz="1000" dirty="0" err="1" smtClean="0">
                          <a:solidFill>
                            <a:schemeClr val="tx1"/>
                          </a:solidFill>
                          <a:latin typeface="Calibri" pitchFamily="34" charset="0"/>
                          <a:cs typeface="Calibri" pitchFamily="34" charset="0"/>
                        </a:rPr>
                        <a:t>Mkobola</a:t>
                      </a:r>
                      <a:r>
                        <a:rPr lang="en-US" sz="1000" dirty="0" smtClean="0">
                          <a:solidFill>
                            <a:schemeClr val="tx1"/>
                          </a:solidFill>
                          <a:latin typeface="Calibri" pitchFamily="34" charset="0"/>
                          <a:cs typeface="Calibri" pitchFamily="34" charset="0"/>
                        </a:rPr>
                        <a:t> </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000" b="0" dirty="0" smtClean="0">
                          <a:solidFill>
                            <a:schemeClr val="tx1"/>
                          </a:solidFill>
                          <a:latin typeface="Calibri" pitchFamily="34" charset="0"/>
                          <a:cs typeface="Calibri" pitchFamily="34" charset="0"/>
                        </a:rPr>
                        <a:t>5 x weekly</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No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000" b="0" dirty="0" smtClean="0">
                          <a:solidFill>
                            <a:schemeClr val="tx1"/>
                          </a:solidFill>
                          <a:latin typeface="Calibri" pitchFamily="34" charset="0"/>
                          <a:cs typeface="Calibri" pitchFamily="34" charset="0"/>
                        </a:rPr>
                        <a:t>1day only</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000" b="0" dirty="0" smtClean="0">
                          <a:latin typeface="Calibri" pitchFamily="34" charset="0"/>
                          <a:cs typeface="Calibri" pitchFamily="34" charset="0"/>
                        </a:rPr>
                        <a:t>None</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endParaRPr lang="en-US" sz="1000" b="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353920">
                <a:tc>
                  <a:txBody>
                    <a:bodyPr/>
                    <a:lstStyle/>
                    <a:p>
                      <a:r>
                        <a:rPr lang="en-US" sz="1000" dirty="0" smtClean="0">
                          <a:solidFill>
                            <a:schemeClr val="tx1"/>
                          </a:solidFill>
                          <a:latin typeface="Calibri" pitchFamily="34" charset="0"/>
                          <a:cs typeface="Calibri" pitchFamily="34" charset="0"/>
                        </a:rPr>
                        <a:t>Middelburg</a:t>
                      </a:r>
                      <a:endParaRPr lang="en-US" sz="100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smtClean="0">
                          <a:solidFill>
                            <a:schemeClr val="tx1"/>
                          </a:solidFill>
                          <a:latin typeface="Calibri" pitchFamily="34" charset="0"/>
                          <a:cs typeface="Calibri" pitchFamily="34" charset="0"/>
                        </a:rPr>
                        <a:t>Yes </a:t>
                      </a:r>
                      <a:endParaRPr lang="en-US" sz="100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5 x</a:t>
                      </a:r>
                      <a:r>
                        <a:rPr lang="en-US" sz="1000" b="0" baseline="0" dirty="0" smtClean="0">
                          <a:solidFill>
                            <a:schemeClr val="tx1"/>
                          </a:solidFill>
                          <a:latin typeface="Calibri" pitchFamily="34" charset="0"/>
                          <a:cs typeface="Calibri" pitchFamily="34" charset="0"/>
                        </a:rPr>
                        <a:t> weekly</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No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2 day/1 night</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None</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000" b="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76809">
                <a:tc>
                  <a:txBody>
                    <a:bodyPr/>
                    <a:lstStyle/>
                    <a:p>
                      <a:pPr algn="l"/>
                      <a:r>
                        <a:rPr lang="en-US" sz="1000" b="0" dirty="0" smtClean="0">
                          <a:solidFill>
                            <a:schemeClr val="tx1"/>
                          </a:solidFill>
                          <a:latin typeface="Calibri" pitchFamily="34" charset="0"/>
                          <a:cs typeface="Calibri" pitchFamily="34" charset="0"/>
                        </a:rPr>
                        <a:t>Carolina</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solidFill>
                            <a:schemeClr val="tx1"/>
                          </a:solidFill>
                          <a:latin typeface="Calibri" pitchFamily="34" charset="0"/>
                          <a:cs typeface="Calibri" pitchFamily="34" charset="0"/>
                        </a:rPr>
                        <a:t>Yes</a:t>
                      </a:r>
                      <a:r>
                        <a:rPr lang="en-US" sz="1000" b="0" baseline="0" dirty="0" smtClean="0">
                          <a:solidFill>
                            <a:schemeClr val="tx1"/>
                          </a:solidFill>
                          <a:latin typeface="Calibri" pitchFamily="34" charset="0"/>
                          <a:cs typeface="Calibri" pitchFamily="34" charset="0"/>
                        </a:rPr>
                        <a:t> </a:t>
                      </a:r>
                      <a:endParaRPr lang="en-US" sz="1000" b="0" dirty="0">
                        <a:solidFill>
                          <a:schemeClr val="tx1"/>
                        </a:solidFill>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5 x weekly</a:t>
                      </a: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No</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1 day/1 night</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None</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000" b="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176809">
                <a:tc>
                  <a:txBody>
                    <a:bodyPr/>
                    <a:lstStyle/>
                    <a:p>
                      <a:pPr algn="l"/>
                      <a:r>
                        <a:rPr lang="en-US" sz="1000" b="0" dirty="0" err="1" smtClean="0">
                          <a:latin typeface="Calibri" pitchFamily="34" charset="0"/>
                          <a:cs typeface="Calibri" pitchFamily="34" charset="0"/>
                        </a:rPr>
                        <a:t>KwaMhlanga</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Yes </a:t>
                      </a:r>
                      <a:endParaRPr lang="en-US" sz="10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5 x weekly</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No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In</a:t>
                      </a:r>
                      <a:r>
                        <a:rPr lang="en-US" sz="1000" b="0" baseline="0" dirty="0" smtClean="0">
                          <a:solidFill>
                            <a:schemeClr val="tx1"/>
                          </a:solidFill>
                          <a:latin typeface="Calibri" pitchFamily="34" charset="0"/>
                          <a:cs typeface="Calibri" pitchFamily="34" charset="0"/>
                        </a:rPr>
                        <a:t> Government Complex with own security</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None</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000" b="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176809">
                <a:tc>
                  <a:txBody>
                    <a:bodyPr/>
                    <a:lstStyle/>
                    <a:p>
                      <a:pPr algn="l"/>
                      <a:r>
                        <a:rPr lang="en-US" sz="1000" b="0" dirty="0" err="1" smtClean="0">
                          <a:latin typeface="Calibri" pitchFamily="34" charset="0"/>
                          <a:cs typeface="Calibri" pitchFamily="34" charset="0"/>
                        </a:rPr>
                        <a:t>Delmas</a:t>
                      </a:r>
                      <a:r>
                        <a:rPr lang="en-US" sz="1000" b="0" dirty="0" smtClean="0">
                          <a:latin typeface="Calibri" pitchFamily="34" charset="0"/>
                          <a:cs typeface="Calibri" pitchFamily="34" charset="0"/>
                        </a:rPr>
                        <a:t>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Yes</a:t>
                      </a:r>
                      <a:endParaRPr lang="en-US" sz="1000" b="0" dirty="0">
                        <a:latin typeface="Calibri" pitchFamily="34" charset="0"/>
                        <a:cs typeface="Calibri" pitchFamily="34" charset="0"/>
                      </a:endParaRPr>
                    </a:p>
                  </a:txBody>
                  <a:tcPr marL="99057" marR="99057" marT="45714" marB="4571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5 x weekly</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0" dirty="0" smtClean="0">
                          <a:latin typeface="Calibri" pitchFamily="34" charset="0"/>
                          <a:cs typeface="Calibri" pitchFamily="34" charset="0"/>
                        </a:rPr>
                        <a:t>No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solidFill>
                            <a:schemeClr val="tx1"/>
                          </a:solidFill>
                          <a:latin typeface="Calibri" pitchFamily="34" charset="0"/>
                          <a:cs typeface="Calibri" pitchFamily="34" charset="0"/>
                        </a:rPr>
                        <a:t>2</a:t>
                      </a:r>
                      <a:r>
                        <a:rPr lang="en-US" sz="1000" b="0" baseline="0" dirty="0" smtClean="0">
                          <a:solidFill>
                            <a:schemeClr val="tx1"/>
                          </a:solidFill>
                          <a:latin typeface="Calibri" pitchFamily="34" charset="0"/>
                          <a:cs typeface="Calibri" pitchFamily="34" charset="0"/>
                        </a:rPr>
                        <a:t> </a:t>
                      </a:r>
                      <a:r>
                        <a:rPr lang="en-US" sz="1000" b="0" dirty="0" smtClean="0">
                          <a:solidFill>
                            <a:schemeClr val="tx1"/>
                          </a:solidFill>
                          <a:latin typeface="Calibri" pitchFamily="34" charset="0"/>
                          <a:cs typeface="Calibri" pitchFamily="34" charset="0"/>
                        </a:rPr>
                        <a:t>day/1 night</a:t>
                      </a:r>
                      <a:endParaRPr lang="en-US" sz="1000" b="0" dirty="0">
                        <a:solidFill>
                          <a:schemeClr val="tx1"/>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000" b="0" dirty="0" smtClean="0">
                          <a:latin typeface="Calibri" pitchFamily="34" charset="0"/>
                          <a:cs typeface="Calibri" pitchFamily="34" charset="0"/>
                        </a:rPr>
                        <a:t>None </a:t>
                      </a:r>
                      <a:endParaRPr lang="en-US" sz="1000" b="0" dirty="0">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000" b="0" dirty="0">
                        <a:solidFill>
                          <a:srgbClr val="FF0000"/>
                        </a:solidFill>
                        <a:latin typeface="Calibri" pitchFamily="34" charset="0"/>
                        <a:cs typeface="Calibri" pitchFamily="34" charset="0"/>
                      </a:endParaRPr>
                    </a:p>
                  </a:txBody>
                  <a:tcPr marL="99057" marR="9905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5"/>
                  </a:ext>
                </a:extLst>
              </a:tr>
            </a:tbl>
          </a:graphicData>
        </a:graphic>
      </p:graphicFrame>
      <p:sp>
        <p:nvSpPr>
          <p:cNvPr id="5" name="Slide Number Placeholder 4"/>
          <p:cNvSpPr>
            <a:spLocks noGrp="1"/>
          </p:cNvSpPr>
          <p:nvPr>
            <p:ph type="sldNum" sz="quarter" idx="12"/>
          </p:nvPr>
        </p:nvSpPr>
        <p:spPr>
          <a:xfrm>
            <a:off x="2973614" y="6356401"/>
            <a:ext cx="2311400" cy="365125"/>
          </a:xfrm>
        </p:spPr>
        <p:txBody>
          <a:bodyPr/>
          <a:lstStyle/>
          <a:p>
            <a:fld id="{2538E8B7-8BD9-9F48-9FB6-4E0DFEDB8449}" type="slidenum">
              <a:rPr lang="en-US" smtClean="0"/>
              <a:pPr/>
              <a:t>71</a:t>
            </a:fld>
            <a:endParaRPr lang="en-US" dirty="0"/>
          </a:p>
        </p:txBody>
      </p:sp>
    </p:spTree>
    <p:extLst>
      <p:ext uri="{BB962C8B-B14F-4D97-AF65-F5344CB8AC3E}">
        <p14:creationId xmlns:p14="http://schemas.microsoft.com/office/powerpoint/2010/main" xmlns="" val="13091392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433" y="239660"/>
            <a:ext cx="7843935" cy="5632311"/>
          </a:xfrm>
          <a:prstGeom prst="rect">
            <a:avLst/>
          </a:prstGeom>
        </p:spPr>
        <p:txBody>
          <a:bodyPr wrap="square">
            <a:spAutoFit/>
          </a:bodyPr>
          <a:lstStyle/>
          <a:p>
            <a:pPr algn="ctr"/>
            <a:r>
              <a:rPr lang="en-ZA" sz="6000" b="1" dirty="0">
                <a:solidFill>
                  <a:srgbClr val="008000"/>
                </a:solidFill>
                <a:latin typeface="Arial" pitchFamily="34" charset="0"/>
                <a:cs typeface="Arial" pitchFamily="34" charset="0"/>
              </a:rPr>
              <a:t>FINANCE,</a:t>
            </a:r>
            <a:br>
              <a:rPr lang="en-ZA" sz="6000" b="1" dirty="0">
                <a:solidFill>
                  <a:srgbClr val="008000"/>
                </a:solidFill>
                <a:latin typeface="Arial" pitchFamily="34" charset="0"/>
                <a:cs typeface="Arial" pitchFamily="34" charset="0"/>
              </a:rPr>
            </a:br>
            <a:r>
              <a:rPr lang="en-ZA" sz="6000" b="1" dirty="0">
                <a:solidFill>
                  <a:srgbClr val="008000"/>
                </a:solidFill>
                <a:latin typeface="Arial" pitchFamily="34" charset="0"/>
                <a:cs typeface="Arial" pitchFamily="34" charset="0"/>
              </a:rPr>
              <a:t> ASSET MANAGEMENT </a:t>
            </a:r>
            <a:br>
              <a:rPr lang="en-ZA" sz="6000" b="1" dirty="0">
                <a:solidFill>
                  <a:srgbClr val="008000"/>
                </a:solidFill>
                <a:latin typeface="Arial" pitchFamily="34" charset="0"/>
                <a:cs typeface="Arial" pitchFamily="34" charset="0"/>
              </a:rPr>
            </a:br>
            <a:r>
              <a:rPr lang="en-ZA" sz="6000" b="1" dirty="0">
                <a:solidFill>
                  <a:srgbClr val="008000"/>
                </a:solidFill>
                <a:latin typeface="Arial" pitchFamily="34" charset="0"/>
                <a:cs typeface="Arial" pitchFamily="34" charset="0"/>
              </a:rPr>
              <a:t>&amp; </a:t>
            </a:r>
            <a:br>
              <a:rPr lang="en-ZA" sz="6000" b="1" dirty="0">
                <a:solidFill>
                  <a:srgbClr val="008000"/>
                </a:solidFill>
                <a:latin typeface="Arial" pitchFamily="34" charset="0"/>
                <a:cs typeface="Arial" pitchFamily="34" charset="0"/>
              </a:rPr>
            </a:br>
            <a:r>
              <a:rPr lang="en-ZA" sz="6000" b="1" dirty="0">
                <a:solidFill>
                  <a:srgbClr val="008000"/>
                </a:solidFill>
                <a:latin typeface="Arial" pitchFamily="34" charset="0"/>
                <a:cs typeface="Arial" pitchFamily="34" charset="0"/>
              </a:rPr>
              <a:t>SUPPLY CHAIN MANAGEMENT</a:t>
            </a:r>
            <a:endParaRPr lang="en-US" sz="6000" b="1" dirty="0">
              <a:solidFill>
                <a:srgbClr val="008000"/>
              </a:solidFill>
              <a:latin typeface="Arial" pitchFamily="34" charset="0"/>
              <a:cs typeface="Arial" pitchFamily="34" charset="0"/>
            </a:endParaRPr>
          </a:p>
        </p:txBody>
      </p:sp>
      <p:pic>
        <p:nvPicPr>
          <p:cNvPr id="4098" name="Picture 2" descr="C:\Documents and Settings\all users.DHA-7371CBEABB2\My Documents\Bluetooth Exchange Folder\20161223_12322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38424"/>
          <a:stretch/>
        </p:blipFill>
        <p:spPr bwMode="auto">
          <a:xfrm>
            <a:off x="6405448" y="239660"/>
            <a:ext cx="3322212" cy="3636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a:xfrm>
            <a:off x="2919186" y="6388202"/>
            <a:ext cx="2311400" cy="365125"/>
          </a:xfrm>
        </p:spPr>
        <p:txBody>
          <a:bodyPr/>
          <a:lstStyle/>
          <a:p>
            <a:fld id="{2538E8B7-8BD9-9F48-9FB6-4E0DFEDB8449}" type="slidenum">
              <a:rPr lang="en-US" smtClean="0"/>
              <a:pPr/>
              <a:t>72</a:t>
            </a:fld>
            <a:endParaRPr lang="en-US" dirty="0"/>
          </a:p>
        </p:txBody>
      </p:sp>
    </p:spTree>
    <p:extLst>
      <p:ext uri="{BB962C8B-B14F-4D97-AF65-F5344CB8AC3E}">
        <p14:creationId xmlns:p14="http://schemas.microsoft.com/office/powerpoint/2010/main" xmlns="" val="3733588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0085" y="415119"/>
            <a:ext cx="8915400" cy="228600"/>
          </a:xfrm>
        </p:spPr>
        <p:txBody>
          <a:bodyPr>
            <a:noAutofit/>
          </a:bodyPr>
          <a:lstStyle/>
          <a:p>
            <a:r>
              <a:rPr lang="en-US" sz="2000" b="1" dirty="0" smtClean="0">
                <a:latin typeface="Calibri" pitchFamily="34" charset="0"/>
                <a:cs typeface="Calibri" pitchFamily="34" charset="0"/>
              </a:rPr>
              <a:t>BUDGET AND EXPENDITURE</a:t>
            </a:r>
            <a:br>
              <a:rPr lang="en-US" sz="2000" b="1" dirty="0" smtClean="0">
                <a:latin typeface="Calibri" pitchFamily="34" charset="0"/>
                <a:cs typeface="Calibri" pitchFamily="34" charset="0"/>
              </a:rPr>
            </a:br>
            <a:endParaRPr lang="en-US" sz="2000" b="1" dirty="0" smtClean="0">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78102123"/>
              </p:ext>
            </p:extLst>
          </p:nvPr>
        </p:nvGraphicFramePr>
        <p:xfrm>
          <a:off x="247677" y="1057279"/>
          <a:ext cx="9386623" cy="4238053"/>
        </p:xfrm>
        <a:graphic>
          <a:graphicData uri="http://schemas.openxmlformats.org/drawingml/2006/table">
            <a:tbl>
              <a:tblPr firstRow="1" bandRow="1"/>
              <a:tblGrid>
                <a:gridCol w="3136900">
                  <a:extLst>
                    <a:ext uri="{9D8B030D-6E8A-4147-A177-3AD203B41FA5}">
                      <a16:colId xmlns:a16="http://schemas.microsoft.com/office/drawing/2014/main" xmlns="" val="20000"/>
                    </a:ext>
                  </a:extLst>
                </a:gridCol>
                <a:gridCol w="1568450">
                  <a:extLst>
                    <a:ext uri="{9D8B030D-6E8A-4147-A177-3AD203B41FA5}">
                      <a16:colId xmlns:a16="http://schemas.microsoft.com/office/drawing/2014/main" xmlns="" val="20001"/>
                    </a:ext>
                  </a:extLst>
                </a:gridCol>
                <a:gridCol w="1570611">
                  <a:extLst>
                    <a:ext uri="{9D8B030D-6E8A-4147-A177-3AD203B41FA5}">
                      <a16:colId xmlns:a16="http://schemas.microsoft.com/office/drawing/2014/main" xmlns="" val="20002"/>
                    </a:ext>
                  </a:extLst>
                </a:gridCol>
                <a:gridCol w="1483739">
                  <a:extLst>
                    <a:ext uri="{9D8B030D-6E8A-4147-A177-3AD203B41FA5}">
                      <a16:colId xmlns:a16="http://schemas.microsoft.com/office/drawing/2014/main" xmlns="" val="20003"/>
                    </a:ext>
                  </a:extLst>
                </a:gridCol>
                <a:gridCol w="1626923">
                  <a:extLst>
                    <a:ext uri="{9D8B030D-6E8A-4147-A177-3AD203B41FA5}">
                      <a16:colId xmlns:a16="http://schemas.microsoft.com/office/drawing/2014/main" xmlns="" val="20004"/>
                    </a:ext>
                  </a:extLst>
                </a:gridCol>
              </a:tblGrid>
              <a:tr h="1027436">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Budget Item</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99039" marR="99039" marT="45684" marB="4568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2018/19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                 </a:t>
                      </a:r>
                    </a:p>
                  </a:txBody>
                  <a:tcPr marL="99039" marR="99039" marT="45684" marB="45684"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Actual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Expenditure and commitments</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YTD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0" marR="99039"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Savings/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Overspending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99039" marR="99039"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Expenditure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99039" marR="99039"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535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Compensation of Employees</a:t>
                      </a:r>
                    </a:p>
                  </a:txBody>
                  <a:tcPr marL="99039" marR="99039" marT="45681" marB="4568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149,246,000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152,774,000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a:t>
                      </a:r>
                      <a:r>
                        <a:rPr lang="en-US" sz="1400" b="0" i="0" u="none" strike="noStrike" dirty="0" smtClean="0">
                          <a:solidFill>
                            <a:srgbClr val="000000"/>
                          </a:solidFill>
                          <a:effectLst/>
                          <a:latin typeface="Calibri" pitchFamily="34" charset="0"/>
                          <a:cs typeface="Calibri" pitchFamily="34" charset="0"/>
                        </a:rPr>
                        <a:t>3,528,000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itchFamily="34" charset="0"/>
                          <a:cs typeface="Calibri" pitchFamily="34" charset="0"/>
                        </a:rPr>
                        <a:t>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535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Goods and Services</a:t>
                      </a:r>
                    </a:p>
                  </a:txBody>
                  <a:tcPr marL="99039" marR="99039" marT="45681" marB="4568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13,412,000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11,900,000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1,512,000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chemeClr val="tx1"/>
                          </a:solidFill>
                          <a:effectLst/>
                          <a:latin typeface="Calibri" pitchFamily="34" charset="0"/>
                          <a:cs typeface="Calibri"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535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Provincial &amp; Local Government</a:t>
                      </a:r>
                    </a:p>
                  </a:txBody>
                  <a:tcPr marL="99039" marR="99039" marT="45681" marB="4568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118,000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117,000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535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Households</a:t>
                      </a:r>
                    </a:p>
                  </a:txBody>
                  <a:tcPr marL="99039" marR="99039" marT="45681" marB="4568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153,000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988,000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a:t>
                      </a:r>
                      <a:r>
                        <a:rPr lang="en-US" sz="1400" b="0" i="0" u="none" strike="noStrike" dirty="0" smtClean="0">
                          <a:solidFill>
                            <a:srgbClr val="000000"/>
                          </a:solidFill>
                          <a:effectLst/>
                          <a:latin typeface="Calibri" pitchFamily="34" charset="0"/>
                          <a:cs typeface="Calibri" pitchFamily="34" charset="0"/>
                        </a:rPr>
                        <a:t>835,000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646%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535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Machinery and Equipment</a:t>
                      </a:r>
                    </a:p>
                  </a:txBody>
                  <a:tcPr marL="99039" marR="99039" marT="45681" marB="45681"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2,154,000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1,952,000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202,000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53511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TOTAL</a:t>
                      </a:r>
                    </a:p>
                  </a:txBody>
                  <a:tcPr marL="99039" marR="99039" marT="45684" marB="45684"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600" b="1" i="0" u="none" strike="noStrike" dirty="0" smtClean="0">
                          <a:solidFill>
                            <a:srgbClr val="000000"/>
                          </a:solidFill>
                          <a:effectLst/>
                          <a:latin typeface="Calibri" pitchFamily="34" charset="0"/>
                          <a:cs typeface="Calibri" pitchFamily="34" charset="0"/>
                        </a:rPr>
                        <a:t>165,083,000</a:t>
                      </a:r>
                      <a:endParaRPr lang="en-US" sz="1600" b="1"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600" b="1" i="0" u="none" strike="noStrike" dirty="0" smtClean="0">
                          <a:solidFill>
                            <a:srgbClr val="000000"/>
                          </a:solidFill>
                          <a:effectLst/>
                          <a:latin typeface="Calibri" pitchFamily="34" charset="0"/>
                          <a:cs typeface="Calibri" pitchFamily="34" charset="0"/>
                        </a:rPr>
                        <a:t>167,731,000</a:t>
                      </a:r>
                      <a:endParaRPr lang="en-US" sz="16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600" b="1" i="0" u="none" strike="noStrike" dirty="0">
                          <a:solidFill>
                            <a:srgbClr val="000000"/>
                          </a:solidFill>
                          <a:effectLst/>
                          <a:latin typeface="Calibri" pitchFamily="34" charset="0"/>
                          <a:cs typeface="Calibri" pitchFamily="34" charset="0"/>
                        </a:rPr>
                        <a:t>-</a:t>
                      </a:r>
                      <a:r>
                        <a:rPr lang="en-US" sz="1600" b="1" i="0" u="none" strike="noStrike" dirty="0" smtClean="0">
                          <a:solidFill>
                            <a:srgbClr val="000000"/>
                          </a:solidFill>
                          <a:effectLst/>
                          <a:latin typeface="Calibri" pitchFamily="34" charset="0"/>
                          <a:cs typeface="Calibri" pitchFamily="34" charset="0"/>
                        </a:rPr>
                        <a:t>2,648,000</a:t>
                      </a:r>
                      <a:endParaRPr lang="en-US" sz="1600" b="1"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600" b="1" i="0" u="none" strike="noStrike" dirty="0">
                          <a:solidFill>
                            <a:srgbClr val="000000"/>
                          </a:solidFill>
                          <a:effectLst/>
                          <a:latin typeface="Calibri" pitchFamily="34" charset="0"/>
                          <a:cs typeface="Calibri" pitchFamily="34" charset="0"/>
                        </a:rPr>
                        <a:t>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a:xfrm>
            <a:off x="2886528" y="6377316"/>
            <a:ext cx="2311400" cy="365125"/>
          </a:xfrm>
        </p:spPr>
        <p:txBody>
          <a:bodyPr/>
          <a:lstStyle/>
          <a:p>
            <a:fld id="{2538E8B7-8BD9-9F48-9FB6-4E0DFEDB8449}" type="slidenum">
              <a:rPr lang="en-US" smtClean="0"/>
              <a:pPr/>
              <a:t>73</a:t>
            </a:fld>
            <a:endParaRPr lang="en-US" dirty="0"/>
          </a:p>
        </p:txBody>
      </p:sp>
    </p:spTree>
    <p:extLst>
      <p:ext uri="{BB962C8B-B14F-4D97-AF65-F5344CB8AC3E}">
        <p14:creationId xmlns:p14="http://schemas.microsoft.com/office/powerpoint/2010/main" xmlns="" val="3889608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r>
              <a:rPr lang="en-US" sz="2000" b="1" dirty="0" smtClean="0">
                <a:latin typeface="Calibri" pitchFamily="34" charset="0"/>
                <a:cs typeface="Calibri" pitchFamily="34" charset="0"/>
              </a:rPr>
              <a:t>ASSET</a:t>
            </a:r>
            <a:r>
              <a:rPr lang="en-US" sz="2000" b="1" dirty="0" smtClean="0">
                <a:latin typeface="Arial" panose="020B0604020202020204" pitchFamily="34" charset="0"/>
                <a:cs typeface="Arial" panose="020B0604020202020204" pitchFamily="34" charset="0"/>
              </a:rPr>
              <a:t> MANAGEMENT AND SCM FUNCTIONS</a:t>
            </a:r>
          </a:p>
        </p:txBody>
      </p:sp>
      <p:graphicFrame>
        <p:nvGraphicFramePr>
          <p:cNvPr id="3" name="Table 2"/>
          <p:cNvGraphicFramePr>
            <a:graphicFrameLocks noGrp="1"/>
          </p:cNvGraphicFramePr>
          <p:nvPr>
            <p:extLst>
              <p:ext uri="{D42A27DB-BD31-4B8C-83A1-F6EECF244321}">
                <p14:modId xmlns:p14="http://schemas.microsoft.com/office/powerpoint/2010/main" xmlns="" val="1477888555"/>
              </p:ext>
            </p:extLst>
          </p:nvPr>
        </p:nvGraphicFramePr>
        <p:xfrm>
          <a:off x="185043" y="1539528"/>
          <a:ext cx="9565484" cy="2104424"/>
        </p:xfrm>
        <a:graphic>
          <a:graphicData uri="http://schemas.openxmlformats.org/drawingml/2006/table">
            <a:tbl>
              <a:tblPr firstRow="1" bandRow="1"/>
              <a:tblGrid>
                <a:gridCol w="1062833">
                  <a:extLst>
                    <a:ext uri="{9D8B030D-6E8A-4147-A177-3AD203B41FA5}">
                      <a16:colId xmlns:a16="http://schemas.microsoft.com/office/drawing/2014/main" xmlns="" val="20000"/>
                    </a:ext>
                  </a:extLst>
                </a:gridCol>
                <a:gridCol w="1630363">
                  <a:extLst>
                    <a:ext uri="{9D8B030D-6E8A-4147-A177-3AD203B41FA5}">
                      <a16:colId xmlns:a16="http://schemas.microsoft.com/office/drawing/2014/main" xmlns="" val="20001"/>
                    </a:ext>
                  </a:extLst>
                </a:gridCol>
                <a:gridCol w="1258888">
                  <a:extLst>
                    <a:ext uri="{9D8B030D-6E8A-4147-A177-3AD203B41FA5}">
                      <a16:colId xmlns:a16="http://schemas.microsoft.com/office/drawing/2014/main" xmlns="" val="20002"/>
                    </a:ext>
                  </a:extLst>
                </a:gridCol>
                <a:gridCol w="1733550">
                  <a:extLst>
                    <a:ext uri="{9D8B030D-6E8A-4147-A177-3AD203B41FA5}">
                      <a16:colId xmlns:a16="http://schemas.microsoft.com/office/drawing/2014/main" xmlns="" val="20003"/>
                    </a:ext>
                  </a:extLst>
                </a:gridCol>
                <a:gridCol w="1073150">
                  <a:extLst>
                    <a:ext uri="{9D8B030D-6E8A-4147-A177-3AD203B41FA5}">
                      <a16:colId xmlns:a16="http://schemas.microsoft.com/office/drawing/2014/main" xmlns="" val="20004"/>
                    </a:ext>
                  </a:extLst>
                </a:gridCol>
                <a:gridCol w="1485900">
                  <a:extLst>
                    <a:ext uri="{9D8B030D-6E8A-4147-A177-3AD203B41FA5}">
                      <a16:colId xmlns:a16="http://schemas.microsoft.com/office/drawing/2014/main" xmlns="" val="20005"/>
                    </a:ext>
                  </a:extLst>
                </a:gridCol>
                <a:gridCol w="1320800">
                  <a:extLst>
                    <a:ext uri="{9D8B030D-6E8A-4147-A177-3AD203B41FA5}">
                      <a16:colId xmlns:a16="http://schemas.microsoft.com/office/drawing/2014/main" xmlns="" val="20006"/>
                    </a:ext>
                  </a:extLst>
                </a:gridCol>
              </a:tblGrid>
              <a:tr h="762000">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Nr of Assets on BAUD</a:t>
                      </a: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Value </a:t>
                      </a:r>
                      <a:endParaRPr lang="en-US" sz="1400" dirty="0">
                        <a:solidFill>
                          <a:schemeClr val="tx1"/>
                        </a:solidFill>
                        <a:latin typeface="Calibri" pitchFamily="34" charset="0"/>
                        <a:cs typeface="Calibri" pitchFamily="34" charset="0"/>
                      </a:endParaRP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Verified  assets </a:t>
                      </a: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Value of assets verified</a:t>
                      </a: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Assets not verified</a:t>
                      </a:r>
                      <a:endParaRPr lang="en-US" sz="1400" dirty="0">
                        <a:solidFill>
                          <a:schemeClr val="tx1"/>
                        </a:solidFill>
                        <a:latin typeface="Calibri" pitchFamily="34" charset="0"/>
                        <a:cs typeface="Calibri" pitchFamily="34" charset="0"/>
                      </a:endParaRP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Value of assets not verified</a:t>
                      </a:r>
                      <a:endParaRPr lang="en-US" sz="1400" dirty="0">
                        <a:solidFill>
                          <a:schemeClr val="tx1"/>
                        </a:solidFill>
                        <a:latin typeface="Calibri" pitchFamily="34" charset="0"/>
                        <a:cs typeface="Calibri" pitchFamily="34" charset="0"/>
                      </a:endParaRP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Calibri" pitchFamily="34" charset="0"/>
                          <a:cs typeface="Calibri" pitchFamily="34" charset="0"/>
                        </a:rPr>
                        <a:t>Percentage Compliance</a:t>
                      </a:r>
                      <a:endParaRPr lang="en-US" sz="1400" dirty="0">
                        <a:solidFill>
                          <a:schemeClr val="tx1"/>
                        </a:solidFill>
                        <a:latin typeface="Calibri" pitchFamily="34" charset="0"/>
                        <a:cs typeface="Calibri" pitchFamily="34" charset="0"/>
                      </a:endParaRPr>
                    </a:p>
                  </a:txBody>
                  <a:tcPr marL="99058" marR="99058" marT="45753" marB="457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34242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13,513</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R97,405,342.26</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pitchFamily="34" charset="0"/>
                          <a:cs typeface="Calibri" pitchFamily="34" charset="0"/>
                        </a:rPr>
                        <a:t>12,798</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pitchFamily="34" charset="0"/>
                          <a:cs typeface="Calibri" pitchFamily="34" charset="0"/>
                        </a:rPr>
                        <a:t>R90,955,514.91</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715</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R6,449,827.35</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94.71%</a:t>
                      </a:r>
                    </a:p>
                  </a:txBody>
                  <a:tcPr marL="99058" marR="99058" marT="45770" marB="457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12"/>
          </p:nvPr>
        </p:nvSpPr>
        <p:spPr>
          <a:xfrm>
            <a:off x="2897415" y="6399088"/>
            <a:ext cx="2311400" cy="365125"/>
          </a:xfrm>
        </p:spPr>
        <p:txBody>
          <a:bodyPr/>
          <a:lstStyle/>
          <a:p>
            <a:fld id="{2538E8B7-8BD9-9F48-9FB6-4E0DFEDB8449}" type="slidenum">
              <a:rPr lang="en-US" smtClean="0"/>
              <a:pPr/>
              <a:t>74</a:t>
            </a:fld>
            <a:endParaRPr lang="en-US" dirty="0"/>
          </a:p>
        </p:txBody>
      </p:sp>
    </p:spTree>
    <p:extLst>
      <p:ext uri="{BB962C8B-B14F-4D97-AF65-F5344CB8AC3E}">
        <p14:creationId xmlns:p14="http://schemas.microsoft.com/office/powerpoint/2010/main" xmlns="" val="3563005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14300"/>
            <a:ext cx="8915400" cy="228600"/>
          </a:xfrm>
        </p:spPr>
        <p:txBody>
          <a:bodyPr>
            <a:noAutofit/>
          </a:bodyPr>
          <a:lstStyle/>
          <a:p>
            <a:r>
              <a:rPr lang="en-US" sz="2000" b="1" dirty="0" smtClean="0">
                <a:latin typeface="Calibri" pitchFamily="34" charset="0"/>
                <a:cs typeface="Calibri" pitchFamily="34" charset="0"/>
              </a:rPr>
              <a:t>INVOICES PAID WITHIN 30 DAYS</a:t>
            </a:r>
          </a:p>
        </p:txBody>
      </p:sp>
      <p:graphicFrame>
        <p:nvGraphicFramePr>
          <p:cNvPr id="5" name="Table 4"/>
          <p:cNvGraphicFramePr>
            <a:graphicFrameLocks noGrp="1"/>
          </p:cNvGraphicFramePr>
          <p:nvPr>
            <p:extLst>
              <p:ext uri="{D42A27DB-BD31-4B8C-83A1-F6EECF244321}">
                <p14:modId xmlns:p14="http://schemas.microsoft.com/office/powerpoint/2010/main" xmlns="" val="3456938705"/>
              </p:ext>
            </p:extLst>
          </p:nvPr>
        </p:nvGraphicFramePr>
        <p:xfrm>
          <a:off x="409461" y="1122796"/>
          <a:ext cx="8982229" cy="2871560"/>
        </p:xfrm>
        <a:graphic>
          <a:graphicData uri="http://schemas.openxmlformats.org/drawingml/2006/table">
            <a:tbl>
              <a:tblPr firstRow="1" bandRow="1"/>
              <a:tblGrid>
                <a:gridCol w="3291612">
                  <a:extLst>
                    <a:ext uri="{9D8B030D-6E8A-4147-A177-3AD203B41FA5}">
                      <a16:colId xmlns:a16="http://schemas.microsoft.com/office/drawing/2014/main" xmlns="" val="20000"/>
                    </a:ext>
                  </a:extLst>
                </a:gridCol>
                <a:gridCol w="1695067">
                  <a:extLst>
                    <a:ext uri="{9D8B030D-6E8A-4147-A177-3AD203B41FA5}">
                      <a16:colId xmlns:a16="http://schemas.microsoft.com/office/drawing/2014/main" xmlns="" val="20001"/>
                    </a:ext>
                  </a:extLst>
                </a:gridCol>
                <a:gridCol w="1671192">
                  <a:extLst>
                    <a:ext uri="{9D8B030D-6E8A-4147-A177-3AD203B41FA5}">
                      <a16:colId xmlns:a16="http://schemas.microsoft.com/office/drawing/2014/main" xmlns="" val="20002"/>
                    </a:ext>
                  </a:extLst>
                </a:gridCol>
                <a:gridCol w="2324358">
                  <a:extLst>
                    <a:ext uri="{9D8B030D-6E8A-4147-A177-3AD203B41FA5}">
                      <a16:colId xmlns:a16="http://schemas.microsoft.com/office/drawing/2014/main" xmlns="" val="20003"/>
                    </a:ext>
                  </a:extLst>
                </a:gridCol>
              </a:tblGrid>
              <a:tr h="481766">
                <a:tc>
                  <a:txBody>
                    <a:bodyPr/>
                    <a:lstStyle/>
                    <a:p>
                      <a:pPr algn="ctr"/>
                      <a:endParaRPr lang="en-US" sz="1400" b="1" dirty="0">
                        <a:solidFill>
                          <a:schemeClr val="tx1"/>
                        </a:solidFill>
                        <a:latin typeface="Calibri" pitchFamily="34" charset="0"/>
                        <a:cs typeface="Calibri" pitchFamily="34" charset="0"/>
                      </a:endParaRPr>
                    </a:p>
                  </a:txBody>
                  <a:tcPr marL="99058" marR="99058" marT="45676" marB="45676"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r>
                        <a:rPr lang="en-US" sz="1400" b="1" dirty="0" smtClean="0">
                          <a:solidFill>
                            <a:schemeClr val="tx1"/>
                          </a:solidFill>
                          <a:latin typeface="Calibri" pitchFamily="34" charset="0"/>
                          <a:cs typeface="Calibri" pitchFamily="34" charset="0"/>
                        </a:rPr>
                        <a:t>2018/9</a:t>
                      </a:r>
                      <a:endParaRPr lang="en-US" sz="1400" b="1" dirty="0">
                        <a:solidFill>
                          <a:schemeClr val="tx1"/>
                        </a:solidFill>
                        <a:latin typeface="Calibri" pitchFamily="34" charset="0"/>
                        <a:cs typeface="Calibri" pitchFamily="34" charset="0"/>
                      </a:endParaRPr>
                    </a:p>
                  </a:txBody>
                  <a:tcPr marL="99058" marR="99058" marT="45676" marB="4567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81766">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b="1" dirty="0" smtClean="0">
                          <a:solidFill>
                            <a:schemeClr val="tx1"/>
                          </a:solidFill>
                          <a:latin typeface="Calibri" pitchFamily="34" charset="0"/>
                          <a:cs typeface="Calibri" pitchFamily="34" charset="0"/>
                        </a:rPr>
                        <a:t>Type</a:t>
                      </a:r>
                      <a:endParaRPr lang="en-US" sz="1400" b="1" dirty="0">
                        <a:solidFill>
                          <a:schemeClr val="tx1"/>
                        </a:solidFill>
                        <a:latin typeface="Calibri" pitchFamily="34" charset="0"/>
                        <a:cs typeface="Calibri" pitchFamily="34" charset="0"/>
                      </a:endParaRPr>
                    </a:p>
                  </a:txBody>
                  <a:tcPr marL="99058" marR="99058" marT="45676" marB="45676"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400" b="1" dirty="0" smtClean="0">
                          <a:solidFill>
                            <a:schemeClr val="tx1"/>
                          </a:solidFill>
                          <a:latin typeface="Calibri" pitchFamily="34" charset="0"/>
                          <a:cs typeface="Calibri" pitchFamily="34" charset="0"/>
                        </a:rPr>
                        <a:t>Target</a:t>
                      </a:r>
                      <a:endParaRPr lang="en-US" sz="1400" b="1" dirty="0">
                        <a:solidFill>
                          <a:schemeClr val="tx1"/>
                        </a:solidFill>
                        <a:latin typeface="Calibri" pitchFamily="34" charset="0"/>
                        <a:cs typeface="Calibri" pitchFamily="34" charset="0"/>
                      </a:endParaRPr>
                    </a:p>
                  </a:txBody>
                  <a:tcPr marL="99058" marR="99058" marT="45676" marB="45676"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Number</a:t>
                      </a:r>
                      <a:r>
                        <a:rPr lang="en-US" sz="1400" b="1" baseline="0" dirty="0" smtClean="0">
                          <a:solidFill>
                            <a:schemeClr val="tx1"/>
                          </a:solidFill>
                          <a:latin typeface="Calibri" pitchFamily="34" charset="0"/>
                          <a:cs typeface="Calibri" pitchFamily="34" charset="0"/>
                        </a:rPr>
                        <a:t> of </a:t>
                      </a:r>
                      <a:r>
                        <a:rPr lang="en-US" sz="1400" b="1" dirty="0" smtClean="0">
                          <a:solidFill>
                            <a:schemeClr val="tx1"/>
                          </a:solidFill>
                          <a:latin typeface="Calibri" pitchFamily="34" charset="0"/>
                          <a:cs typeface="Calibri" pitchFamily="34" charset="0"/>
                        </a:rPr>
                        <a:t>Invoices</a:t>
                      </a:r>
                      <a:endParaRPr lang="en-US" sz="1400" b="1" dirty="0">
                        <a:solidFill>
                          <a:schemeClr val="tx1"/>
                        </a:solidFill>
                        <a:latin typeface="Calibri" pitchFamily="34" charset="0"/>
                        <a:cs typeface="Calibri" pitchFamily="34" charset="0"/>
                      </a:endParaRPr>
                    </a:p>
                  </a:txBody>
                  <a:tcPr marL="99058" marR="99058" marT="45676" marB="456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Calibri" pitchFamily="34" charset="0"/>
                          <a:cs typeface="Calibri" pitchFamily="34" charset="0"/>
                        </a:rPr>
                        <a:t>Value</a:t>
                      </a:r>
                      <a:endParaRPr lang="en-US" sz="1400" b="1" dirty="0">
                        <a:solidFill>
                          <a:schemeClr val="tx1"/>
                        </a:solidFill>
                        <a:latin typeface="Calibri" pitchFamily="34" charset="0"/>
                        <a:cs typeface="Calibri" pitchFamily="34" charset="0"/>
                      </a:endParaRPr>
                    </a:p>
                  </a:txBody>
                  <a:tcPr marL="99058" marR="99058" marT="45676" marB="45676"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48167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dirty="0" smtClean="0">
                          <a:latin typeface="Calibri" pitchFamily="34" charset="0"/>
                          <a:cs typeface="Calibri" pitchFamily="34" charset="0"/>
                        </a:rPr>
                        <a:t>Invoices received</a:t>
                      </a:r>
                      <a:endParaRPr lang="en-US" sz="1400" dirty="0">
                        <a:latin typeface="Calibri" pitchFamily="34" charset="0"/>
                        <a:cs typeface="Calibri" pitchFamily="34" charset="0"/>
                      </a:endParaRPr>
                    </a:p>
                  </a:txBody>
                  <a:tcPr marL="99058" marR="99058" marT="45624" marB="4562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Calibri" pitchFamily="34" charset="0"/>
                          <a:cs typeface="Calibri" pitchFamily="34" charset="0"/>
                        </a:rPr>
                        <a:t>100%</a:t>
                      </a:r>
                      <a:endParaRPr lang="en-US" sz="1400" dirty="0">
                        <a:latin typeface="Calibri" pitchFamily="34" charset="0"/>
                        <a:cs typeface="Calibri" pitchFamily="34" charset="0"/>
                      </a:endParaRPr>
                    </a:p>
                  </a:txBody>
                  <a:tcPr marL="99058" marR="99058" marT="45624" marB="4562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rtl="0" fontAlgn="ctr"/>
                      <a:r>
                        <a:rPr lang="en-US" sz="1400" b="0" i="0" u="none" strike="noStrike" dirty="0" smtClean="0">
                          <a:solidFill>
                            <a:srgbClr val="000000"/>
                          </a:solidFill>
                          <a:effectLst/>
                          <a:latin typeface="Calibri" pitchFamily="34" charset="0"/>
                          <a:cs typeface="Calibri" pitchFamily="34" charset="0"/>
                        </a:rPr>
                        <a:t>1631</a:t>
                      </a:r>
                    </a:p>
                  </a:txBody>
                  <a:tcPr marL="99058" marR="99058" marT="45624" marB="4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R8,569,570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48167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400" dirty="0" smtClean="0">
                          <a:latin typeface="Calibri" pitchFamily="34" charset="0"/>
                          <a:cs typeface="Calibri" pitchFamily="34" charset="0"/>
                        </a:rPr>
                        <a:t>Invoices paid within 30 days</a:t>
                      </a:r>
                      <a:endParaRPr lang="en-US" sz="1400" dirty="0">
                        <a:latin typeface="Calibri" pitchFamily="34" charset="0"/>
                        <a:cs typeface="Calibri" pitchFamily="34" charset="0"/>
                      </a:endParaRPr>
                    </a:p>
                  </a:txBody>
                  <a:tcPr marL="99058" marR="99058" marT="45624" marB="45624"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Calibri" pitchFamily="34" charset="0"/>
                          <a:cs typeface="Calibri" pitchFamily="34" charset="0"/>
                        </a:rPr>
                        <a:t>99.94%</a:t>
                      </a:r>
                      <a:endParaRPr lang="en-US" sz="1400" dirty="0">
                        <a:latin typeface="Calibri" pitchFamily="34" charset="0"/>
                        <a:cs typeface="Calibri" pitchFamily="34" charset="0"/>
                      </a:endParaRPr>
                    </a:p>
                  </a:txBody>
                  <a:tcPr marL="99058" marR="99058" marT="45624" marB="45624"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rtl="0" fontAlgn="ctr"/>
                      <a:r>
                        <a:rPr lang="en-US" sz="1400" b="0" i="0" u="none" strike="noStrike" dirty="0" smtClean="0">
                          <a:solidFill>
                            <a:srgbClr val="000000"/>
                          </a:solidFill>
                          <a:effectLst/>
                          <a:latin typeface="Calibri" pitchFamily="34" charset="0"/>
                          <a:cs typeface="Calibri" pitchFamily="34" charset="0"/>
                        </a:rPr>
                        <a:t>1630</a:t>
                      </a:r>
                      <a:endParaRPr lang="en-US" sz="1400" b="0" i="0" u="none" strike="noStrike" dirty="0">
                        <a:solidFill>
                          <a:srgbClr val="000000"/>
                        </a:solidFill>
                        <a:effectLst/>
                        <a:latin typeface="Calibri" pitchFamily="34" charset="0"/>
                        <a:cs typeface="Calibri" pitchFamily="34" charset="0"/>
                      </a:endParaRPr>
                    </a:p>
                  </a:txBody>
                  <a:tcPr marL="99058" marR="99058" marT="45624" marB="4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R182</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904185">
                <a:tc gridSpan="4">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dirty="0" smtClean="0">
                          <a:latin typeface="Calibri" pitchFamily="34" charset="0"/>
                          <a:cs typeface="Calibri" pitchFamily="34" charset="0"/>
                        </a:rPr>
                        <a:t>Reason</a:t>
                      </a:r>
                      <a:r>
                        <a:rPr lang="en-US" sz="1400" b="1" baseline="0" dirty="0" smtClean="0">
                          <a:latin typeface="Calibri" pitchFamily="34" charset="0"/>
                          <a:cs typeface="Calibri" pitchFamily="34" charset="0"/>
                        </a:rPr>
                        <a:t> for non-achievement(2018/19:</a:t>
                      </a:r>
                    </a:p>
                    <a:p>
                      <a:r>
                        <a:rPr lang="en-US" sz="1400" dirty="0" smtClean="0"/>
                        <a:t>Capacity constraints resulted in no alternative official available to </a:t>
                      </a:r>
                      <a:r>
                        <a:rPr lang="en-US" sz="1400" dirty="0" err="1" smtClean="0"/>
                        <a:t>authorise</a:t>
                      </a:r>
                      <a:r>
                        <a:rPr lang="en-US" sz="1400" dirty="0" smtClean="0"/>
                        <a:t> the payment when appointed </a:t>
                      </a:r>
                      <a:r>
                        <a:rPr lang="en-US" sz="1400" dirty="0" err="1" smtClean="0"/>
                        <a:t>authoriser</a:t>
                      </a:r>
                      <a:r>
                        <a:rPr lang="en-US" sz="1400" dirty="0" smtClean="0"/>
                        <a:t> is on leave. Invoice was paid on day 31. </a:t>
                      </a:r>
                    </a:p>
                    <a:p>
                      <a:r>
                        <a:rPr lang="en-US" sz="1400" b="0" kern="1200" dirty="0" smtClean="0">
                          <a:solidFill>
                            <a:schemeClr val="tx1"/>
                          </a:solidFill>
                          <a:effectLst/>
                          <a:latin typeface="Calibri" pitchFamily="34" charset="0"/>
                          <a:ea typeface="+mn-ea"/>
                          <a:cs typeface="Calibri" pitchFamily="34" charset="0"/>
                        </a:rPr>
                        <a:t>Officials (not in the finance section) have</a:t>
                      </a:r>
                      <a:r>
                        <a:rPr lang="en-US" sz="1400" b="0" kern="1200" baseline="0" dirty="0" smtClean="0">
                          <a:solidFill>
                            <a:schemeClr val="tx1"/>
                          </a:solidFill>
                          <a:effectLst/>
                          <a:latin typeface="Calibri" pitchFamily="34" charset="0"/>
                          <a:ea typeface="+mn-ea"/>
                          <a:cs typeface="Calibri" pitchFamily="34" charset="0"/>
                        </a:rPr>
                        <a:t> been identified to assist</a:t>
                      </a:r>
                      <a:endParaRPr lang="en-ZA" sz="1400" b="0" kern="1200" dirty="0" smtClean="0">
                        <a:solidFill>
                          <a:schemeClr val="tx1"/>
                        </a:solidFill>
                        <a:effectLst/>
                        <a:latin typeface="Calibri" pitchFamily="34" charset="0"/>
                        <a:ea typeface="+mn-ea"/>
                        <a:cs typeface="Calibri" pitchFamily="34" charset="0"/>
                      </a:endParaRPr>
                    </a:p>
                  </a:txBody>
                  <a:tcPr marL="99058" marR="99058" marT="45624" marB="45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a:p>
                  </a:txBody>
                  <a:tcPr/>
                </a:tc>
                <a:tc hMerge="1">
                  <a:txBody>
                    <a:bodyPr/>
                    <a:lstStyle/>
                    <a:p>
                      <a:endParaRPr lang="en-US" sz="1200" b="1" dirty="0">
                        <a:latin typeface="Arial" pitchFamily="34" charset="0"/>
                        <a:cs typeface="Arial" pitchFamily="34" charset="0"/>
                      </a:endParaRPr>
                    </a:p>
                  </a:txBody>
                  <a:tcPr marL="91439" marR="91439" marT="45609" marB="45609">
                    <a:solidFill>
                      <a:schemeClr val="accent2">
                        <a:lumMod val="20000"/>
                        <a:lumOff val="80000"/>
                      </a:schemeClr>
                    </a:solidFill>
                  </a:tcPr>
                </a:tc>
                <a:tc hMerge="1">
                  <a:txBody>
                    <a:bodyPr/>
                    <a:lstStyle/>
                    <a:p>
                      <a:endParaRPr lang="en-US" sz="1200" b="1" dirty="0">
                        <a:latin typeface="Arial" pitchFamily="34" charset="0"/>
                        <a:cs typeface="Arial" pitchFamily="34" charset="0"/>
                      </a:endParaRPr>
                    </a:p>
                  </a:txBody>
                  <a:tcPr marL="91439" marR="91439" marT="45609" marB="45609">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a:xfrm>
            <a:off x="2897415" y="6366431"/>
            <a:ext cx="2311400" cy="365125"/>
          </a:xfrm>
        </p:spPr>
        <p:txBody>
          <a:bodyPr/>
          <a:lstStyle/>
          <a:p>
            <a:fld id="{2538E8B7-8BD9-9F48-9FB6-4E0DFEDB8449}" type="slidenum">
              <a:rPr lang="en-US" smtClean="0"/>
              <a:pPr/>
              <a:t>75</a:t>
            </a:fld>
            <a:endParaRPr lang="en-US" dirty="0"/>
          </a:p>
        </p:txBody>
      </p:sp>
    </p:spTree>
    <p:extLst>
      <p:ext uri="{BB962C8B-B14F-4D97-AF65-F5344CB8AC3E}">
        <p14:creationId xmlns:p14="http://schemas.microsoft.com/office/powerpoint/2010/main" xmlns="" val="2183919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66571" y="139704"/>
            <a:ext cx="9406944"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a:lnSpc>
                <a:spcPct val="90000"/>
              </a:lnSpc>
            </a:pPr>
            <a:r>
              <a:rPr lang="en-US" altLang="en-US" sz="2000" dirty="0" smtClean="0">
                <a:latin typeface="Calibri" pitchFamily="34" charset="0"/>
                <a:cs typeface="Calibri" pitchFamily="34" charset="0"/>
              </a:rPr>
              <a:t>REVENUE COLLECTED </a:t>
            </a:r>
            <a:endParaRPr lang="en-ZA" altLang="en-US" sz="2000" dirty="0">
              <a:latin typeface="Calibri" pitchFamily="34" charset="0"/>
              <a:cs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219388092"/>
              </p:ext>
            </p:extLst>
          </p:nvPr>
        </p:nvGraphicFramePr>
        <p:xfrm>
          <a:off x="322528" y="1209486"/>
          <a:ext cx="9012541" cy="1554258"/>
        </p:xfrm>
        <a:graphic>
          <a:graphicData uri="http://schemas.openxmlformats.org/drawingml/2006/table">
            <a:tbl>
              <a:tblPr firstRow="1" bandRow="1"/>
              <a:tblGrid>
                <a:gridCol w="4467186">
                  <a:extLst>
                    <a:ext uri="{9D8B030D-6E8A-4147-A177-3AD203B41FA5}">
                      <a16:colId xmlns:a16="http://schemas.microsoft.com/office/drawing/2014/main" xmlns="" val="20000"/>
                    </a:ext>
                  </a:extLst>
                </a:gridCol>
                <a:gridCol w="4545355">
                  <a:extLst>
                    <a:ext uri="{9D8B030D-6E8A-4147-A177-3AD203B41FA5}">
                      <a16:colId xmlns:a16="http://schemas.microsoft.com/office/drawing/2014/main" xmlns="" val="20001"/>
                    </a:ext>
                  </a:extLst>
                </a:gridCol>
              </a:tblGrid>
              <a:tr h="51808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ZA" sz="1400" b="1" dirty="0" smtClean="0">
                          <a:solidFill>
                            <a:schemeClr val="tx1"/>
                          </a:solidFill>
                          <a:latin typeface="Calibri" pitchFamily="34" charset="0"/>
                          <a:cs typeface="Calibri" pitchFamily="34" charset="0"/>
                        </a:rPr>
                        <a:t>Province</a:t>
                      </a:r>
                      <a:endParaRPr lang="en-ZA" sz="1400" b="1" dirty="0">
                        <a:solidFill>
                          <a:schemeClr val="tx1"/>
                        </a:solidFill>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400" b="1" dirty="0" smtClean="0">
                          <a:latin typeface="Calibri" pitchFamily="34" charset="0"/>
                          <a:cs typeface="Calibri" pitchFamily="34" charset="0"/>
                        </a:rPr>
                        <a:t>2018/19</a:t>
                      </a:r>
                      <a:endParaRPr lang="en-ZA" sz="1400" b="1" dirty="0">
                        <a:latin typeface="Calibri" pitchFamily="34" charset="0"/>
                        <a:cs typeface="Calibri" pitchFamily="34" charset="0"/>
                      </a:endParaRPr>
                    </a:p>
                  </a:txBody>
                  <a:tcPr marL="99060" marR="99060" marT="45683" marB="456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03617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1400" dirty="0" smtClean="0">
                          <a:latin typeface="Calibri" pitchFamily="34" charset="0"/>
                          <a:cs typeface="Calibri" pitchFamily="34" charset="0"/>
                        </a:rPr>
                        <a:t>Cash and Point</a:t>
                      </a:r>
                      <a:r>
                        <a:rPr lang="en-US" sz="1400" baseline="0" dirty="0" smtClean="0">
                          <a:latin typeface="Calibri" pitchFamily="34" charset="0"/>
                          <a:cs typeface="Calibri" pitchFamily="34" charset="0"/>
                        </a:rPr>
                        <a:t> of Sale</a:t>
                      </a:r>
                      <a:endParaRPr lang="en-ZA" sz="1400" dirty="0">
                        <a:latin typeface="Calibri" pitchFamily="34" charset="0"/>
                        <a:cs typeface="Calibri" pitchFamily="34" charset="0"/>
                      </a:endParaRPr>
                    </a:p>
                  </a:txBody>
                  <a:tcPr marL="99060" marR="99060" marT="45683" marB="4568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 52,551,850</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2908300" y="6377316"/>
            <a:ext cx="2311400" cy="365125"/>
          </a:xfrm>
        </p:spPr>
        <p:txBody>
          <a:bodyPr/>
          <a:lstStyle/>
          <a:p>
            <a:fld id="{2538E8B7-8BD9-9F48-9FB6-4E0DFEDB8449}" type="slidenum">
              <a:rPr lang="en-US" smtClean="0"/>
              <a:pPr/>
              <a:t>76</a:t>
            </a:fld>
            <a:endParaRPr lang="en-US" dirty="0"/>
          </a:p>
        </p:txBody>
      </p:sp>
    </p:spTree>
    <p:extLst>
      <p:ext uri="{BB962C8B-B14F-4D97-AF65-F5344CB8AC3E}">
        <p14:creationId xmlns:p14="http://schemas.microsoft.com/office/powerpoint/2010/main" xmlns="" val="12243579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95300" y="191357"/>
            <a:ext cx="8915400" cy="228600"/>
          </a:xfrm>
        </p:spPr>
        <p:txBody>
          <a:bodyPr>
            <a:noAutofit/>
          </a:bodyPr>
          <a:lstStyle/>
          <a:p>
            <a:r>
              <a:rPr lang="en-US" sz="2000" b="1" dirty="0" smtClean="0">
                <a:latin typeface="Calibri" pitchFamily="34" charset="0"/>
                <a:cs typeface="Calibri" pitchFamily="34" charset="0"/>
              </a:rPr>
              <a:t>FLEET MANAGEMENT (2018/19)</a:t>
            </a:r>
          </a:p>
        </p:txBody>
      </p:sp>
      <p:graphicFrame>
        <p:nvGraphicFramePr>
          <p:cNvPr id="3" name="Group 460"/>
          <p:cNvGraphicFramePr>
            <a:graphicFrameLocks noGrp="1"/>
          </p:cNvGraphicFramePr>
          <p:nvPr>
            <p:extLst>
              <p:ext uri="{D42A27DB-BD31-4B8C-83A1-F6EECF244321}">
                <p14:modId xmlns:p14="http://schemas.microsoft.com/office/powerpoint/2010/main" xmlns="" val="347090183"/>
              </p:ext>
            </p:extLst>
          </p:nvPr>
        </p:nvGraphicFramePr>
        <p:xfrm>
          <a:off x="141890" y="1245205"/>
          <a:ext cx="9522374" cy="2740359"/>
        </p:xfrm>
        <a:graphic>
          <a:graphicData uri="http://schemas.openxmlformats.org/drawingml/2006/table">
            <a:tbl>
              <a:tblPr/>
              <a:tblGrid>
                <a:gridCol w="1277478">
                  <a:extLst>
                    <a:ext uri="{9D8B030D-6E8A-4147-A177-3AD203B41FA5}">
                      <a16:colId xmlns:a16="http://schemas.microsoft.com/office/drawing/2014/main" xmlns="" val="20000"/>
                    </a:ext>
                  </a:extLst>
                </a:gridCol>
                <a:gridCol w="2497541">
                  <a:extLst>
                    <a:ext uri="{9D8B030D-6E8A-4147-A177-3AD203B41FA5}">
                      <a16:colId xmlns:a16="http://schemas.microsoft.com/office/drawing/2014/main" xmlns="" val="20001"/>
                    </a:ext>
                  </a:extLst>
                </a:gridCol>
                <a:gridCol w="1282890">
                  <a:extLst>
                    <a:ext uri="{9D8B030D-6E8A-4147-A177-3AD203B41FA5}">
                      <a16:colId xmlns:a16="http://schemas.microsoft.com/office/drawing/2014/main" xmlns="" val="20002"/>
                    </a:ext>
                  </a:extLst>
                </a:gridCol>
                <a:gridCol w="1214651">
                  <a:extLst>
                    <a:ext uri="{9D8B030D-6E8A-4147-A177-3AD203B41FA5}">
                      <a16:colId xmlns:a16="http://schemas.microsoft.com/office/drawing/2014/main" xmlns="" val="20003"/>
                    </a:ext>
                  </a:extLst>
                </a:gridCol>
                <a:gridCol w="1637731">
                  <a:extLst>
                    <a:ext uri="{9D8B030D-6E8A-4147-A177-3AD203B41FA5}">
                      <a16:colId xmlns:a16="http://schemas.microsoft.com/office/drawing/2014/main" xmlns="" val="20004"/>
                    </a:ext>
                  </a:extLst>
                </a:gridCol>
                <a:gridCol w="1612083">
                  <a:extLst>
                    <a:ext uri="{9D8B030D-6E8A-4147-A177-3AD203B41FA5}">
                      <a16:colId xmlns:a16="http://schemas.microsoft.com/office/drawing/2014/main" xmlns="" val="20005"/>
                    </a:ext>
                  </a:extLst>
                </a:gridCol>
              </a:tblGrid>
              <a:tr h="44202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9056" marR="99056" marT="45726" marB="45726"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Departmental vehicles </a:t>
                      </a:r>
                    </a:p>
                  </a:txBody>
                  <a:tcPr marL="99056" marR="99056" marT="45726" marB="45726"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G-Fleet Vehicles</a:t>
                      </a:r>
                    </a:p>
                  </a:txBody>
                  <a:tcPr marL="99056" marR="9905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Vehicles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Disposed</a:t>
                      </a:r>
                    </a:p>
                  </a:txBody>
                  <a:tcPr marL="99056" marR="9905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G-Fleet Vehicles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Returned (already deducted from total)</a:t>
                      </a:r>
                    </a:p>
                  </a:txBody>
                  <a:tcPr marL="99056" marR="9905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Number of Vehicles in use</a:t>
                      </a:r>
                    </a:p>
                  </a:txBody>
                  <a:tcPr marL="99056" marR="9905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9246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Ehlanzeni</a:t>
                      </a:r>
                    </a:p>
                  </a:txBody>
                  <a:tcPr marL="99056" marR="99056" marT="45726" marB="45726"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47</a:t>
                      </a:r>
                    </a:p>
                  </a:txBody>
                  <a:tcPr marL="99056" marR="99056" marT="45725" marB="45725"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72</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57231">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Nkangala</a:t>
                      </a:r>
                    </a:p>
                  </a:txBody>
                  <a:tcPr marL="99056" marR="99056" marT="45726" marB="45726"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24</a:t>
                      </a:r>
                    </a:p>
                  </a:txBody>
                  <a:tcPr marL="99056" marR="99056" marT="45725" marB="45725"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29</a:t>
                      </a:r>
                    </a:p>
                  </a:txBody>
                  <a:tcPr marL="99056" marR="9905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Gert Sibande</a:t>
                      </a:r>
                    </a:p>
                  </a:txBody>
                  <a:tcPr marL="99056" marR="99056" marT="45714" marB="45714"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24</a:t>
                      </a:r>
                    </a:p>
                  </a:txBody>
                  <a:tcPr marL="99056" marR="99056" marT="45713" marB="45713"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14</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36</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Grand Total</a:t>
                      </a:r>
                      <a:endParaRPr kumimoji="0" lang="en-US" sz="1400" b="0" i="0" u="none" strike="noStrike" cap="none" normalizeH="0" baseline="0" dirty="0" smtClean="0">
                        <a:ln>
                          <a:noFill/>
                        </a:ln>
                        <a:solidFill>
                          <a:schemeClr val="tx1"/>
                        </a:solidFill>
                        <a:effectLst/>
                        <a:latin typeface="Arial" charset="0"/>
                        <a:cs typeface="Arial" charset="0"/>
                      </a:endParaRPr>
                    </a:p>
                  </a:txBody>
                  <a:tcPr marL="99056" marR="99056" marT="45714" marB="45714"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95</a:t>
                      </a:r>
                    </a:p>
                  </a:txBody>
                  <a:tcPr marL="99056" marR="99056" marT="45713" marB="45713" anchor="b"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46</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137</a:t>
                      </a:r>
                    </a:p>
                  </a:txBody>
                  <a:tcPr marL="99056" marR="9905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a:xfrm>
            <a:off x="2951843" y="6377316"/>
            <a:ext cx="2311400" cy="365125"/>
          </a:xfrm>
        </p:spPr>
        <p:txBody>
          <a:bodyPr/>
          <a:lstStyle/>
          <a:p>
            <a:fld id="{2538E8B7-8BD9-9F48-9FB6-4E0DFEDB8449}" type="slidenum">
              <a:rPr lang="en-US" smtClean="0"/>
              <a:pPr/>
              <a:t>77</a:t>
            </a:fld>
            <a:endParaRPr lang="en-US" dirty="0"/>
          </a:p>
        </p:txBody>
      </p:sp>
    </p:spTree>
    <p:extLst>
      <p:ext uri="{BB962C8B-B14F-4D97-AF65-F5344CB8AC3E}">
        <p14:creationId xmlns:p14="http://schemas.microsoft.com/office/powerpoint/2010/main" xmlns="" val="36605124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9762" y="63501"/>
            <a:ext cx="8915400" cy="228600"/>
          </a:xfrm>
        </p:spPr>
        <p:txBody>
          <a:bodyPr>
            <a:noAutofit/>
          </a:bodyPr>
          <a:lstStyle/>
          <a:p>
            <a:r>
              <a:rPr lang="en-US" sz="2000" b="1" dirty="0" smtClean="0">
                <a:latin typeface="Calibri" pitchFamily="34" charset="0"/>
                <a:cs typeface="Calibri"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xmlns="" val="1378504139"/>
              </p:ext>
            </p:extLst>
          </p:nvPr>
        </p:nvGraphicFramePr>
        <p:xfrm>
          <a:off x="237332" y="422276"/>
          <a:ext cx="9390063" cy="4194104"/>
        </p:xfrm>
        <a:graphic>
          <a:graphicData uri="http://schemas.openxmlformats.org/drawingml/2006/table">
            <a:tbl>
              <a:tblPr/>
              <a:tblGrid>
                <a:gridCol w="1468638">
                  <a:extLst>
                    <a:ext uri="{9D8B030D-6E8A-4147-A177-3AD203B41FA5}">
                      <a16:colId xmlns:a16="http://schemas.microsoft.com/office/drawing/2014/main" xmlns="" val="20000"/>
                    </a:ext>
                  </a:extLst>
                </a:gridCol>
                <a:gridCol w="1351129">
                  <a:extLst>
                    <a:ext uri="{9D8B030D-6E8A-4147-A177-3AD203B41FA5}">
                      <a16:colId xmlns:a16="http://schemas.microsoft.com/office/drawing/2014/main" xmlns="" val="20001"/>
                    </a:ext>
                  </a:extLst>
                </a:gridCol>
                <a:gridCol w="1198355">
                  <a:extLst>
                    <a:ext uri="{9D8B030D-6E8A-4147-A177-3AD203B41FA5}">
                      <a16:colId xmlns:a16="http://schemas.microsoft.com/office/drawing/2014/main" xmlns="" val="20002"/>
                    </a:ext>
                  </a:extLst>
                </a:gridCol>
                <a:gridCol w="1195320">
                  <a:extLst>
                    <a:ext uri="{9D8B030D-6E8A-4147-A177-3AD203B41FA5}">
                      <a16:colId xmlns:a16="http://schemas.microsoft.com/office/drawing/2014/main" xmlns="" val="20003"/>
                    </a:ext>
                  </a:extLst>
                </a:gridCol>
                <a:gridCol w="1211283">
                  <a:extLst>
                    <a:ext uri="{9D8B030D-6E8A-4147-A177-3AD203B41FA5}">
                      <a16:colId xmlns:a16="http://schemas.microsoft.com/office/drawing/2014/main" xmlns="" val="20004"/>
                    </a:ext>
                  </a:extLst>
                </a:gridCol>
                <a:gridCol w="2965338">
                  <a:extLst>
                    <a:ext uri="{9D8B030D-6E8A-4147-A177-3AD203B41FA5}">
                      <a16:colId xmlns:a16="http://schemas.microsoft.com/office/drawing/2014/main" xmlns="" val="20005"/>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Local Municipality</a:t>
                      </a:r>
                    </a:p>
                  </a:txBody>
                  <a:tcPr marL="10318" marR="10318" marT="9527"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10318" marR="10318" marT="9527"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per month</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start</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end</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Outstanding leases / Comments</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75136">
                <a:tc row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City of </a:t>
                      </a:r>
                      <a:r>
                        <a:rPr kumimoji="0" lang="en-US" sz="1400" b="0" i="0" u="none" strike="noStrike" cap="none" normalizeH="0" baseline="0" dirty="0" err="1" smtClean="0">
                          <a:ln>
                            <a:noFill/>
                          </a:ln>
                          <a:solidFill>
                            <a:schemeClr val="tx1"/>
                          </a:solidFill>
                          <a:effectLst/>
                          <a:latin typeface="Calibri" pitchFamily="34" charset="0"/>
                          <a:cs typeface="Calibri" pitchFamily="34" charset="0"/>
                        </a:rPr>
                        <a:t>Mbombela</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3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PM Offices</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R98,331.89</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01/12/2013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30/11/2018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New lease has been signed for 5 years, already started in June 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75136">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txBody>
                  <a:tcPr marL="228600" marR="9525" marT="953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Nelspruit </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chemeClr val="tx1"/>
                          </a:solidFill>
                          <a:effectLst/>
                          <a:latin typeface="Calibri" pitchFamily="34" charset="0"/>
                          <a:cs typeface="Calibri" pitchFamily="34" charset="0"/>
                        </a:rPr>
                        <a:t>R224,816.19</a:t>
                      </a:r>
                    </a:p>
                    <a:p>
                      <a:pPr algn="ctr" fontAlgn="b"/>
                      <a:endParaRPr lang="en-US" sz="1400" b="0" i="0" u="none" strike="noStrike" dirty="0">
                        <a:solidFill>
                          <a:schemeClr val="tx1"/>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01/10/2014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30/09/2017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3 years, to expire in 30/09/2020. New lease signed for a period of 5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75136">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txBody>
                  <a:tcPr marL="228600" marR="9525" marT="953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Hazyview</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R100,440.45</a:t>
                      </a:r>
                    </a:p>
                  </a:txBody>
                  <a:tcPr marL="10318" marR="1031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01/08/2016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31/07/2021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5 years, to expire 31/07/2021</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151868">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228600" marR="9525" marT="953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White River </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R60,447.08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01/10/2016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30/09/2019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3 years, to expire 30/09/2019. Lease agreement has been signed for the period of 7 years under Circular 35 of 2018.</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51868">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228600"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Msogwaba</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R5,524.43</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01/01/2014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31/12/2018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5 years, to expire in 31/12/2018, currently under beneficial occupation.</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a:xfrm>
            <a:off x="2940957" y="6366431"/>
            <a:ext cx="2311400" cy="365125"/>
          </a:xfrm>
        </p:spPr>
        <p:txBody>
          <a:bodyPr/>
          <a:lstStyle/>
          <a:p>
            <a:fld id="{2538E8B7-8BD9-9F48-9FB6-4E0DFEDB8449}" type="slidenum">
              <a:rPr lang="en-US" smtClean="0"/>
              <a:pPr/>
              <a:t>78</a:t>
            </a:fld>
            <a:endParaRPr lang="en-US" dirty="0"/>
          </a:p>
        </p:txBody>
      </p:sp>
    </p:spTree>
    <p:extLst>
      <p:ext uri="{BB962C8B-B14F-4D97-AF65-F5344CB8AC3E}">
        <p14:creationId xmlns:p14="http://schemas.microsoft.com/office/powerpoint/2010/main" xmlns="" val="16075480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9762" y="63501"/>
            <a:ext cx="8915400" cy="228600"/>
          </a:xfrm>
        </p:spPr>
        <p:txBody>
          <a:bodyPr>
            <a:noAutofit/>
          </a:bodyPr>
          <a:lstStyle/>
          <a:p>
            <a:r>
              <a:rPr lang="en-US" sz="2000" b="1" dirty="0" smtClean="0">
                <a:latin typeface="Calibri" pitchFamily="34" charset="0"/>
                <a:cs typeface="Calibri"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xmlns="" val="961149610"/>
              </p:ext>
            </p:extLst>
          </p:nvPr>
        </p:nvGraphicFramePr>
        <p:xfrm>
          <a:off x="272753" y="545106"/>
          <a:ext cx="9390063" cy="5190784"/>
        </p:xfrm>
        <a:graphic>
          <a:graphicData uri="http://schemas.openxmlformats.org/drawingml/2006/table">
            <a:tbl>
              <a:tblPr/>
              <a:tblGrid>
                <a:gridCol w="1468638">
                  <a:extLst>
                    <a:ext uri="{9D8B030D-6E8A-4147-A177-3AD203B41FA5}">
                      <a16:colId xmlns:a16="http://schemas.microsoft.com/office/drawing/2014/main" xmlns="" val="20000"/>
                    </a:ext>
                  </a:extLst>
                </a:gridCol>
                <a:gridCol w="1351129">
                  <a:extLst>
                    <a:ext uri="{9D8B030D-6E8A-4147-A177-3AD203B41FA5}">
                      <a16:colId xmlns:a16="http://schemas.microsoft.com/office/drawing/2014/main" xmlns="" val="20001"/>
                    </a:ext>
                  </a:extLst>
                </a:gridCol>
                <a:gridCol w="1198355">
                  <a:extLst>
                    <a:ext uri="{9D8B030D-6E8A-4147-A177-3AD203B41FA5}">
                      <a16:colId xmlns:a16="http://schemas.microsoft.com/office/drawing/2014/main" xmlns="" val="20002"/>
                    </a:ext>
                  </a:extLst>
                </a:gridCol>
                <a:gridCol w="1195320">
                  <a:extLst>
                    <a:ext uri="{9D8B030D-6E8A-4147-A177-3AD203B41FA5}">
                      <a16:colId xmlns:a16="http://schemas.microsoft.com/office/drawing/2014/main" xmlns="" val="20003"/>
                    </a:ext>
                  </a:extLst>
                </a:gridCol>
                <a:gridCol w="1211283">
                  <a:extLst>
                    <a:ext uri="{9D8B030D-6E8A-4147-A177-3AD203B41FA5}">
                      <a16:colId xmlns:a16="http://schemas.microsoft.com/office/drawing/2014/main" xmlns="" val="20004"/>
                    </a:ext>
                  </a:extLst>
                </a:gridCol>
                <a:gridCol w="2965338">
                  <a:extLst>
                    <a:ext uri="{9D8B030D-6E8A-4147-A177-3AD203B41FA5}">
                      <a16:colId xmlns:a16="http://schemas.microsoft.com/office/drawing/2014/main" xmlns="" val="20005"/>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District Municipality</a:t>
                      </a:r>
                    </a:p>
                  </a:txBody>
                  <a:tcPr marL="10318" marR="10318" marT="9527"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10318" marR="10318" marT="9527"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per month</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start</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end</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Outstanding leases / Comments</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832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Thaba</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r>
                        <a:rPr kumimoji="0" lang="en-US" sz="1400" b="0" i="0" u="none" strike="noStrike" cap="none" normalizeH="0" baseline="0" dirty="0" err="1" smtClean="0">
                          <a:ln>
                            <a:noFill/>
                          </a:ln>
                          <a:solidFill>
                            <a:schemeClr val="tx1"/>
                          </a:solidFill>
                          <a:effectLst/>
                          <a:latin typeface="Calibri" pitchFamily="34" charset="0"/>
                          <a:cs typeface="Calibri" pitchFamily="34" charset="0"/>
                        </a:rPr>
                        <a:t>Chweu</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Sabie</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R16,904.29</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01/12/2015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30/11/2016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85000"/>
                        </a:lnSpc>
                        <a:spcBef>
                          <a:spcPct val="85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period of 3 years, to expire in 30/11/2019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51868">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Nkomazi </a:t>
                      </a:r>
                    </a:p>
                  </a:txBody>
                  <a:tcPr marL="228600" marR="9525" marT="953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Malelane</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R69,345.47</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a:solidFill>
                            <a:srgbClr val="000000"/>
                          </a:solidFill>
                          <a:effectLst/>
                          <a:latin typeface="Calibri" pitchFamily="34" charset="0"/>
                          <a:cs typeface="Calibri" pitchFamily="34" charset="0"/>
                        </a:rPr>
                        <a:t>01/09/2016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31/08/2019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3 years, to expire 31/08/2019.  Lease renewed for 5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84619">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228600" marR="9525" marT="953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Komatipoort</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R78,047.25</a:t>
                      </a:r>
                    </a:p>
                  </a:txBody>
                  <a:tcPr marL="10318" marR="10318"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01/01/2017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31/12/2019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3 years, to expire in 31/12/2019.  renewed for 3 years as the landlord is non BEE compliant</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Bushbuckridge </a:t>
                      </a:r>
                    </a:p>
                  </a:txBody>
                  <a:tcPr marL="228600" marR="9525" marT="953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Casteel (TH)</a:t>
                      </a:r>
                    </a:p>
                  </a:txBody>
                  <a:tcPr marL="228600" marR="9525" marT="953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R2,104.49</a:t>
                      </a:r>
                    </a:p>
                  </a:txBody>
                  <a:tcPr marL="10318" marR="1031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01/07/2016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30/06/2019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New lease started in July 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Emakhazeni</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Belfast </a:t>
                      </a: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R45,774.85</a:t>
                      </a:r>
                    </a:p>
                  </a:txBody>
                  <a:tcPr marL="10318" marR="10318"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01/05/2016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30/04/2019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A 5 year lease has been signed, starting from the 1ST May 2019 </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Steve </a:t>
                      </a:r>
                      <a:r>
                        <a:rPr kumimoji="0" lang="en-US" sz="1400" b="0" i="0" u="none" strike="noStrike" cap="none" normalizeH="0" baseline="0" dirty="0" err="1" smtClean="0">
                          <a:ln>
                            <a:noFill/>
                          </a:ln>
                          <a:solidFill>
                            <a:schemeClr val="tx1"/>
                          </a:solidFill>
                          <a:effectLst/>
                          <a:latin typeface="Calibri" pitchFamily="34" charset="0"/>
                          <a:cs typeface="Calibri" pitchFamily="34" charset="0"/>
                        </a:rPr>
                        <a:t>Tswete</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Middelburg </a:t>
                      </a: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R74,825.51</a:t>
                      </a:r>
                    </a:p>
                    <a:p>
                      <a:pPr algn="r" fontAlgn="b"/>
                      <a:endParaRPr lang="en-US" sz="1400" b="0" i="0" u="none" strike="noStrike" dirty="0">
                        <a:solidFill>
                          <a:srgbClr val="000000"/>
                        </a:solidFill>
                        <a:effectLst/>
                        <a:latin typeface="Calibri" pitchFamily="34" charset="0"/>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01/06/2017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31/05/2018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for the period of 3 years, to expire in 30/05/2021</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Msukaligwa</a:t>
                      </a:r>
                      <a:r>
                        <a:rPr kumimoji="0" lang="en-US" sz="1400" b="0" i="0" u="none" strike="noStrike" cap="none" normalizeH="0" baseline="0" dirty="0" smtClean="0">
                          <a:ln>
                            <a:noFill/>
                          </a:ln>
                          <a:solidFill>
                            <a:srgbClr val="000000"/>
                          </a:solidFill>
                          <a:effectLst/>
                          <a:latin typeface="Calibri" pitchFamily="34" charset="0"/>
                          <a:cs typeface="Calibri" pitchFamily="34" charset="0"/>
                        </a:rPr>
                        <a:t> </a:t>
                      </a: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Ermelo </a:t>
                      </a: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R100,440.45</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01/12/2016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30/11/2018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Lease is running from 1st November 2018 for 3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Mkhondo</a:t>
                      </a:r>
                      <a:r>
                        <a:rPr kumimoji="0" lang="en-US" sz="1400" b="0" i="0" u="none" strike="noStrike" cap="none" normalizeH="0" baseline="0" dirty="0" smtClean="0">
                          <a:ln>
                            <a:noFill/>
                          </a:ln>
                          <a:solidFill>
                            <a:srgbClr val="000000"/>
                          </a:solidFill>
                          <a:effectLst/>
                          <a:latin typeface="Calibri" pitchFamily="34" charset="0"/>
                          <a:cs typeface="Calibri" pitchFamily="34" charset="0"/>
                        </a:rPr>
                        <a:t> </a:t>
                      </a: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Piet Retief </a:t>
                      </a: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R50,055.72</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01/09/2013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31/08/2018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New lease is signed for 5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a:xfrm>
            <a:off x="2951843" y="6356401"/>
            <a:ext cx="2311400" cy="365125"/>
          </a:xfrm>
        </p:spPr>
        <p:txBody>
          <a:bodyPr/>
          <a:lstStyle/>
          <a:p>
            <a:fld id="{2538E8B7-8BD9-9F48-9FB6-4E0DFEDB8449}" type="slidenum">
              <a:rPr lang="en-US" smtClean="0"/>
              <a:pPr/>
              <a:t>79</a:t>
            </a:fld>
            <a:endParaRPr lang="en-US" dirty="0"/>
          </a:p>
        </p:txBody>
      </p:sp>
    </p:spTree>
    <p:extLst>
      <p:ext uri="{BB962C8B-B14F-4D97-AF65-F5344CB8AC3E}">
        <p14:creationId xmlns:p14="http://schemas.microsoft.com/office/powerpoint/2010/main" xmlns="" val="1580195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73" y="85305"/>
            <a:ext cx="8915400" cy="334962"/>
          </a:xfrm>
        </p:spPr>
        <p:txBody>
          <a:bodyPr>
            <a:noAutofit/>
          </a:bodyPr>
          <a:lstStyle/>
          <a:p>
            <a:r>
              <a:rPr lang="en-ZA" sz="2000" b="1" dirty="0" smtClean="0">
                <a:latin typeface="Arial" panose="020B0604020202020204" pitchFamily="34" charset="0"/>
                <a:cs typeface="Arial" panose="020B0604020202020204" pitchFamily="34" charset="0"/>
              </a:rPr>
              <a:t>FOOTPRINT  ILLUSTRATION (MAP)</a:t>
            </a:r>
            <a:endParaRPr lang="en-ZA" sz="20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1548" t="29476" r="17444" b="12679"/>
          <a:stretch/>
        </p:blipFill>
        <p:spPr bwMode="auto">
          <a:xfrm>
            <a:off x="322018" y="420269"/>
            <a:ext cx="9291534" cy="550286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2853871" y="6356423"/>
            <a:ext cx="2311400" cy="365125"/>
          </a:xfrm>
        </p:spPr>
        <p:txBody>
          <a:bodyPr/>
          <a:lstStyle/>
          <a:p>
            <a:fld id="{2538E8B7-8BD9-9F48-9FB6-4E0DFEDB8449}"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26958459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9762" y="63501"/>
            <a:ext cx="8915400" cy="228600"/>
          </a:xfrm>
        </p:spPr>
        <p:txBody>
          <a:bodyPr>
            <a:noAutofit/>
          </a:bodyPr>
          <a:lstStyle/>
          <a:p>
            <a:r>
              <a:rPr lang="en-US" sz="2000" b="1" dirty="0" smtClean="0">
                <a:latin typeface="Calibri" pitchFamily="34" charset="0"/>
                <a:cs typeface="Calibri"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xmlns="" val="2846444476"/>
              </p:ext>
            </p:extLst>
          </p:nvPr>
        </p:nvGraphicFramePr>
        <p:xfrm>
          <a:off x="237332" y="549275"/>
          <a:ext cx="9390063" cy="5311589"/>
        </p:xfrm>
        <a:graphic>
          <a:graphicData uri="http://schemas.openxmlformats.org/drawingml/2006/table">
            <a:tbl>
              <a:tblPr/>
              <a:tblGrid>
                <a:gridCol w="1339374">
                  <a:extLst>
                    <a:ext uri="{9D8B030D-6E8A-4147-A177-3AD203B41FA5}">
                      <a16:colId xmlns:a16="http://schemas.microsoft.com/office/drawing/2014/main" xmlns="" val="20000"/>
                    </a:ext>
                  </a:extLst>
                </a:gridCol>
                <a:gridCol w="1339374">
                  <a:extLst>
                    <a:ext uri="{9D8B030D-6E8A-4147-A177-3AD203B41FA5}">
                      <a16:colId xmlns:a16="http://schemas.microsoft.com/office/drawing/2014/main" xmlns="" val="20001"/>
                    </a:ext>
                  </a:extLst>
                </a:gridCol>
                <a:gridCol w="1339374">
                  <a:extLst>
                    <a:ext uri="{9D8B030D-6E8A-4147-A177-3AD203B41FA5}">
                      <a16:colId xmlns:a16="http://schemas.microsoft.com/office/drawing/2014/main" xmlns="" val="20002"/>
                    </a:ext>
                  </a:extLst>
                </a:gridCol>
                <a:gridCol w="1039877">
                  <a:extLst>
                    <a:ext uri="{9D8B030D-6E8A-4147-A177-3AD203B41FA5}">
                      <a16:colId xmlns:a16="http://schemas.microsoft.com/office/drawing/2014/main" xmlns="" val="20003"/>
                    </a:ext>
                  </a:extLst>
                </a:gridCol>
                <a:gridCol w="1638871">
                  <a:extLst>
                    <a:ext uri="{9D8B030D-6E8A-4147-A177-3AD203B41FA5}">
                      <a16:colId xmlns:a16="http://schemas.microsoft.com/office/drawing/2014/main" xmlns="" val="20004"/>
                    </a:ext>
                  </a:extLst>
                </a:gridCol>
                <a:gridCol w="2693193">
                  <a:extLst>
                    <a:ext uri="{9D8B030D-6E8A-4147-A177-3AD203B41FA5}">
                      <a16:colId xmlns:a16="http://schemas.microsoft.com/office/drawing/2014/main" xmlns="" val="20005"/>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Local Municipality</a:t>
                      </a:r>
                    </a:p>
                  </a:txBody>
                  <a:tcPr marL="10318" marR="10318" marT="9527"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10318" marR="10318" marT="952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per month</a:t>
                      </a:r>
                    </a:p>
                  </a:txBody>
                  <a:tcPr marL="77997" marR="77997" marT="72017" marB="7201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start</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Lease end</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Outstanding leases / Comments</a:t>
                      </a: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Albert Luthuli </a:t>
                      </a: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Eerstehoek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R55,545.48</a:t>
                      </a:r>
                    </a:p>
                  </a:txBody>
                  <a:tcPr marL="10318" marR="10318" marT="9526"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01/07/2017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30/06/2018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New Lease agreement has been signed for the period of 5 years. Lease is running</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Lekwa</a:t>
                      </a:r>
                      <a:r>
                        <a:rPr kumimoji="0" lang="en-US" sz="1400" b="0" i="0" u="none" strike="noStrike" cap="none" normalizeH="0" baseline="0" dirty="0" smtClean="0">
                          <a:ln>
                            <a:noFill/>
                          </a:ln>
                          <a:solidFill>
                            <a:srgbClr val="000000"/>
                          </a:solidFill>
                          <a:effectLst/>
                          <a:latin typeface="Calibri" pitchFamily="34" charset="0"/>
                          <a:cs typeface="Calibri" pitchFamily="34" charset="0"/>
                        </a:rPr>
                        <a:t> </a:t>
                      </a: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Standerton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R38,285.19</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01/09/2015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31/08/2020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smtClean="0">
                          <a:ln>
                            <a:noFill/>
                          </a:ln>
                          <a:solidFill>
                            <a:schemeClr val="tx1"/>
                          </a:solidFill>
                          <a:effectLst/>
                          <a:latin typeface="Calibri" pitchFamily="34" charset="0"/>
                          <a:cs typeface="Calibri" pitchFamily="34" charset="0"/>
                        </a:rPr>
                        <a:t>Lease is running for the period of 5 years, to expire 31/08/2020. Lease agreement has been signed for the period of 3 years as the landlord is non BEE</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0" marB="720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Calibri" pitchFamily="34" charset="0"/>
                        </a:rPr>
                        <a:t>Dipaliseng </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Secunda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R83,858.71</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01/06/2014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31/05/2019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New lease has been signed for a period of 3 years as the landlord is non BEE compliant. Lease started in 1st May 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Calibri" pitchFamily="34" charset="0"/>
                        </a:rPr>
                        <a:t>Goven Mbeki </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Bethal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R53,994.14</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01/07/2014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30/06/2019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A 5 year lease has been signed, starting from 1st July 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Calibri" pitchFamily="34" charset="0"/>
                        </a:rPr>
                        <a:t>Albert Luthuli</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Carolina </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smtClean="0">
                          <a:solidFill>
                            <a:srgbClr val="000000"/>
                          </a:solidFill>
                          <a:effectLst/>
                          <a:latin typeface="Calibri" pitchFamily="34" charset="0"/>
                          <a:cs typeface="Calibri" pitchFamily="34" charset="0"/>
                        </a:rPr>
                        <a:t>R12,710.66</a:t>
                      </a:r>
                      <a:endParaRPr lang="en-US" sz="1400" b="0" i="0" u="none" strike="noStrike" dirty="0">
                        <a:solidFill>
                          <a:srgbClr val="000000"/>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a:solidFill>
                            <a:srgbClr val="000000"/>
                          </a:solidFill>
                          <a:effectLst/>
                          <a:latin typeface="Calibri" pitchFamily="34" charset="0"/>
                          <a:cs typeface="Calibri" pitchFamily="34" charset="0"/>
                        </a:rPr>
                        <a:t>01/02/2016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400" b="0" i="0" u="none" strike="noStrike" dirty="0">
                          <a:solidFill>
                            <a:srgbClr val="000000"/>
                          </a:solidFill>
                          <a:effectLst/>
                          <a:latin typeface="Calibri" pitchFamily="34" charset="0"/>
                          <a:cs typeface="Calibri" pitchFamily="34" charset="0"/>
                        </a:rPr>
                        <a:t>31/01/2019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cs typeface="Calibri" pitchFamily="34" charset="0"/>
                        </a:rPr>
                        <a:t>Lease is running for the period of 3 years, to expire 31/01/2019. Lease agreement has been signed for 5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77997" marR="77997" marT="72017" marB="72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Total</a:t>
                      </a:r>
                    </a:p>
                  </a:txBody>
                  <a:tcPr marL="228600" marR="9525"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5" marT="9528"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600" b="1" i="0" u="none" strike="noStrike" dirty="0" smtClean="0">
                          <a:solidFill>
                            <a:srgbClr val="000000"/>
                          </a:solidFill>
                          <a:effectLst/>
                          <a:latin typeface="Calibri"/>
                        </a:rPr>
                        <a:t>R1,171,452.25</a:t>
                      </a:r>
                      <a:endParaRPr lang="en-US"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FF0000"/>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9060" marR="99060"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a:xfrm>
            <a:off x="2995386" y="6366431"/>
            <a:ext cx="2311400" cy="365125"/>
          </a:xfrm>
        </p:spPr>
        <p:txBody>
          <a:bodyPr/>
          <a:lstStyle/>
          <a:p>
            <a:fld id="{2538E8B7-8BD9-9F48-9FB6-4E0DFEDB8449}" type="slidenum">
              <a:rPr lang="en-US" smtClean="0"/>
              <a:pPr/>
              <a:t>80</a:t>
            </a:fld>
            <a:endParaRPr lang="en-US"/>
          </a:p>
        </p:txBody>
      </p:sp>
    </p:spTree>
    <p:extLst>
      <p:ext uri="{BB962C8B-B14F-4D97-AF65-F5344CB8AC3E}">
        <p14:creationId xmlns:p14="http://schemas.microsoft.com/office/powerpoint/2010/main" xmlns="" val="2072839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9762" y="63501"/>
            <a:ext cx="8915400" cy="228600"/>
          </a:xfrm>
        </p:spPr>
        <p:txBody>
          <a:bodyPr>
            <a:noAutofit/>
          </a:bodyPr>
          <a:lstStyle/>
          <a:p>
            <a:r>
              <a:rPr lang="en-US" sz="2000" b="1" dirty="0" smtClean="0">
                <a:latin typeface="Calibri" pitchFamily="34" charset="0"/>
                <a:cs typeface="Calibri" pitchFamily="34" charset="0"/>
              </a:rPr>
              <a:t>PROGRESS ON ALTERNATIVE ACCOMMODATION</a:t>
            </a:r>
          </a:p>
        </p:txBody>
      </p:sp>
      <p:graphicFrame>
        <p:nvGraphicFramePr>
          <p:cNvPr id="5" name="Group 187"/>
          <p:cNvGraphicFramePr>
            <a:graphicFrameLocks noGrp="1"/>
          </p:cNvGraphicFramePr>
          <p:nvPr>
            <p:extLst>
              <p:ext uri="{D42A27DB-BD31-4B8C-83A1-F6EECF244321}">
                <p14:modId xmlns:p14="http://schemas.microsoft.com/office/powerpoint/2010/main" xmlns="" val="2290130682"/>
              </p:ext>
            </p:extLst>
          </p:nvPr>
        </p:nvGraphicFramePr>
        <p:xfrm>
          <a:off x="237332" y="549275"/>
          <a:ext cx="9390063" cy="4501533"/>
        </p:xfrm>
        <a:graphic>
          <a:graphicData uri="http://schemas.openxmlformats.org/drawingml/2006/table">
            <a:tbl>
              <a:tblPr/>
              <a:tblGrid>
                <a:gridCol w="1536877">
                  <a:extLst>
                    <a:ext uri="{9D8B030D-6E8A-4147-A177-3AD203B41FA5}">
                      <a16:colId xmlns:a16="http://schemas.microsoft.com/office/drawing/2014/main" xmlns="" val="20000"/>
                    </a:ext>
                  </a:extLst>
                </a:gridCol>
                <a:gridCol w="1364776">
                  <a:extLst>
                    <a:ext uri="{9D8B030D-6E8A-4147-A177-3AD203B41FA5}">
                      <a16:colId xmlns:a16="http://schemas.microsoft.com/office/drawing/2014/main" xmlns="" val="20001"/>
                    </a:ext>
                  </a:extLst>
                </a:gridCol>
                <a:gridCol w="6488410">
                  <a:extLst>
                    <a:ext uri="{9D8B030D-6E8A-4147-A177-3AD203B41FA5}">
                      <a16:colId xmlns:a16="http://schemas.microsoft.com/office/drawing/2014/main" xmlns="" val="20002"/>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Local Municipality</a:t>
                      </a:r>
                    </a:p>
                  </a:txBody>
                  <a:tcPr marL="10318" marR="10318" marT="9527"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10318" marR="10318" marT="952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Calibri" pitchFamily="34" charset="0"/>
                          <a:cs typeface="Calibri" pitchFamily="34" charset="0"/>
                        </a:rPr>
                        <a:t>Progress</a:t>
                      </a:r>
                    </a:p>
                  </a:txBody>
                  <a:tcPr marL="77997" marR="77997" marT="72017" marB="7201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Nkomazi</a:t>
                      </a: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Nkomazi</a:t>
                      </a: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Handover of the building was done on the 09/07/2019. Lease will start from the 1st of August 2019 for the period not exceeding 5 years</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26"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Bushbuckridge</a:t>
                      </a:r>
                    </a:p>
                  </a:txBody>
                  <a:tcPr marL="228600" marR="9524" marT="9526"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Mapulaneng</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5 year lease has been signed by the DG on the 25April 2019. On the 15th of May 2019 meeting was held to discuss tenant installations. Landlord is currently busy with the TI.  Follow up meeting is taking place bi-weekly to check the progress on the TI. Various meetings held. Handover meeting will be on the 28</a:t>
                      </a:r>
                      <a:r>
                        <a:rPr kumimoji="0" lang="en-US" sz="1400" b="0" i="0" u="none" strike="noStrike" cap="none" normalizeH="0" baseline="30000" dirty="0" smtClean="0">
                          <a:ln>
                            <a:noFill/>
                          </a:ln>
                          <a:solidFill>
                            <a:schemeClr val="tx1"/>
                          </a:solidFill>
                          <a:effectLst/>
                          <a:latin typeface="Calibri" pitchFamily="34" charset="0"/>
                          <a:cs typeface="Calibri" pitchFamily="34" charset="0"/>
                        </a:rPr>
                        <a:t>th</a:t>
                      </a:r>
                      <a:r>
                        <a:rPr kumimoji="0" lang="en-US" sz="1400" b="0" i="0" u="none" strike="noStrike" cap="none" normalizeH="0" baseline="0" dirty="0" smtClean="0">
                          <a:ln>
                            <a:noFill/>
                          </a:ln>
                          <a:solidFill>
                            <a:schemeClr val="tx1"/>
                          </a:solidFill>
                          <a:effectLst/>
                          <a:latin typeface="Calibri" pitchFamily="34" charset="0"/>
                          <a:cs typeface="Calibri" pitchFamily="34" charset="0"/>
                        </a:rPr>
                        <a:t> of August 2019..</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10318" marR="10318" marT="9526"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Dr</a:t>
                      </a:r>
                      <a:r>
                        <a:rPr kumimoji="0" lang="en-US" sz="1400" b="0" i="0" u="none" strike="noStrike" cap="none" normalizeH="0" baseline="0" dirty="0" smtClean="0">
                          <a:ln>
                            <a:noFill/>
                          </a:ln>
                          <a:solidFill>
                            <a:srgbClr val="000000"/>
                          </a:solidFill>
                          <a:effectLst/>
                          <a:latin typeface="Calibri" pitchFamily="34" charset="0"/>
                          <a:cs typeface="Calibri" pitchFamily="34" charset="0"/>
                        </a:rPr>
                        <a:t> JS </a:t>
                      </a: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Moroka</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Siyabuswa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Client has revised the PI from 1093m² to 490.18m² for the Department to negotiate with the Provincial Public Works for the school that was identified in 2015 by both NDPW and DHA </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Thembisile</a:t>
                      </a:r>
                      <a:r>
                        <a:rPr kumimoji="0" lang="en-US" sz="1400" b="0" i="0" u="none" strike="noStrike" cap="none" normalizeH="0" baseline="0" dirty="0" smtClean="0">
                          <a:ln>
                            <a:noFill/>
                          </a:ln>
                          <a:solidFill>
                            <a:srgbClr val="000000"/>
                          </a:solidFill>
                          <a:effectLst/>
                          <a:latin typeface="Calibri" pitchFamily="34" charset="0"/>
                          <a:cs typeface="Calibri" pitchFamily="34" charset="0"/>
                        </a:rPr>
                        <a:t> Hani</a:t>
                      </a: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KwaMhlanga</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Calibri" pitchFamily="34" charset="0"/>
                          <a:cs typeface="Calibri" pitchFamily="34" charset="0"/>
                        </a:rPr>
                        <a:t>Negotiated strategy supported by NBAC on 22/05/2018 and sent to NT for further approval, but it was referred back for more clarity.  It was then re-submitted to NT on the 22 of July 2018 for further adjudication and approval. Provincial Public Works still not yet submitted back the signed offer.</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36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Nkomazi</a:t>
                      </a:r>
                    </a:p>
                  </a:txBody>
                  <a:tcPr marL="228600" marR="9524" marT="9521"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Matsamo</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9524" marT="9521"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Negotiated procedure was approved to negotiate with Tribal Authority but when visiting the site, it was found that the space offered by the Tribal Authority is 40m2 only of which far less that the PI requires. This was communicated to the client to revise the PI or to indicate as to where we procure the space as it is. Client never responded, instead they sent a new request of 144m2 but still says we must formalize the lease agreement with Tribal Authority. Communication has been done through Head Office to clarify this. Response still awaited.</a:t>
                      </a:r>
                      <a:endParaRPr kumimoji="0" lang="en-ZA" sz="1400" b="0" i="0" u="none" strike="noStrike" cap="none" normalizeH="0" baseline="0" dirty="0" smtClean="0">
                        <a:ln>
                          <a:noFill/>
                        </a:ln>
                        <a:solidFill>
                          <a:schemeClr val="tx1"/>
                        </a:solidFill>
                        <a:effectLst/>
                        <a:latin typeface="Calibri" pitchFamily="34" charset="0"/>
                        <a:cs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a:xfrm>
            <a:off x="2962728" y="6356401"/>
            <a:ext cx="2311400" cy="365125"/>
          </a:xfrm>
        </p:spPr>
        <p:txBody>
          <a:bodyPr/>
          <a:lstStyle/>
          <a:p>
            <a:fld id="{2538E8B7-8BD9-9F48-9FB6-4E0DFEDB8449}" type="slidenum">
              <a:rPr lang="en-US" smtClean="0"/>
              <a:pPr/>
              <a:t>81</a:t>
            </a:fld>
            <a:endParaRPr lang="en-US" dirty="0"/>
          </a:p>
        </p:txBody>
      </p:sp>
    </p:spTree>
    <p:extLst>
      <p:ext uri="{BB962C8B-B14F-4D97-AF65-F5344CB8AC3E}">
        <p14:creationId xmlns:p14="http://schemas.microsoft.com/office/powerpoint/2010/main" xmlns="" val="8608428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39762" y="177801"/>
            <a:ext cx="8915400" cy="228600"/>
          </a:xfrm>
        </p:spPr>
        <p:txBody>
          <a:bodyPr>
            <a:noAutofit/>
          </a:bodyPr>
          <a:lstStyle/>
          <a:p>
            <a:r>
              <a:rPr lang="en-US" sz="2000" b="1" dirty="0" smtClean="0">
                <a:latin typeface="Calibri" pitchFamily="34" charset="0"/>
                <a:cs typeface="Calibri" pitchFamily="34" charset="0"/>
              </a:rPr>
              <a:t>STATE OWNED BUILDINGS</a:t>
            </a:r>
          </a:p>
        </p:txBody>
      </p:sp>
      <p:graphicFrame>
        <p:nvGraphicFramePr>
          <p:cNvPr id="4" name="Table 3"/>
          <p:cNvGraphicFramePr>
            <a:graphicFrameLocks noGrp="1"/>
          </p:cNvGraphicFramePr>
          <p:nvPr>
            <p:extLst>
              <p:ext uri="{D42A27DB-BD31-4B8C-83A1-F6EECF244321}">
                <p14:modId xmlns:p14="http://schemas.microsoft.com/office/powerpoint/2010/main" xmlns="" val="1507525511"/>
              </p:ext>
            </p:extLst>
          </p:nvPr>
        </p:nvGraphicFramePr>
        <p:xfrm>
          <a:off x="401109" y="757264"/>
          <a:ext cx="9345348" cy="4626317"/>
        </p:xfrm>
        <a:graphic>
          <a:graphicData uri="http://schemas.openxmlformats.org/drawingml/2006/table">
            <a:tbl>
              <a:tblPr/>
              <a:tblGrid>
                <a:gridCol w="3768268">
                  <a:extLst>
                    <a:ext uri="{9D8B030D-6E8A-4147-A177-3AD203B41FA5}">
                      <a16:colId xmlns:a16="http://schemas.microsoft.com/office/drawing/2014/main" xmlns="" val="20000"/>
                    </a:ext>
                  </a:extLst>
                </a:gridCol>
                <a:gridCol w="5577080">
                  <a:extLst>
                    <a:ext uri="{9D8B030D-6E8A-4147-A177-3AD203B41FA5}">
                      <a16:colId xmlns:a16="http://schemas.microsoft.com/office/drawing/2014/main" xmlns="" val="20001"/>
                    </a:ext>
                  </a:extLst>
                </a:gridCol>
              </a:tblGrid>
              <a:tr h="66959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District Municipality</a:t>
                      </a:r>
                    </a:p>
                  </a:txBody>
                  <a:tcPr marL="10317" marR="10317"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Office</a:t>
                      </a:r>
                    </a:p>
                  </a:txBody>
                  <a:tcPr marL="10317" marR="10317"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96013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Ehlanzeni</a:t>
                      </a:r>
                    </a:p>
                  </a:txBody>
                  <a:tcPr marL="228600" marR="10317"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Barberton</a:t>
                      </a: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Mashishing</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Mhala</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Nkomazi (Department of Justice)</a:t>
                      </a: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Mapulaneng</a:t>
                      </a:r>
                      <a:r>
                        <a:rPr kumimoji="0" lang="en-US" sz="1400" b="0" i="0" u="none" strike="noStrike" cap="none" normalizeH="0" baseline="0" dirty="0" smtClean="0">
                          <a:ln>
                            <a:noFill/>
                          </a:ln>
                          <a:solidFill>
                            <a:srgbClr val="000000"/>
                          </a:solidFill>
                          <a:effectLst/>
                          <a:latin typeface="Calibri" pitchFamily="34" charset="0"/>
                          <a:cs typeface="Calibri" pitchFamily="34" charset="0"/>
                        </a:rPr>
                        <a:t> (Department of Justice)</a:t>
                      </a:r>
                    </a:p>
                  </a:txBody>
                  <a:tcPr marL="228600" marR="10317"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9601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Calibri" pitchFamily="34" charset="0"/>
                        </a:rPr>
                        <a:t>Nkangala</a:t>
                      </a:r>
                    </a:p>
                  </a:txBody>
                  <a:tcPr marL="228600" marR="10317"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Kwa</a:t>
                      </a:r>
                      <a:r>
                        <a:rPr kumimoji="0" lang="en-US" sz="1400" b="0" i="0" u="none" strike="noStrike" cap="none" normalizeH="0" baseline="0" dirty="0" smtClean="0">
                          <a:ln>
                            <a:noFill/>
                          </a:ln>
                          <a:solidFill>
                            <a:srgbClr val="000000"/>
                          </a:solidFill>
                          <a:effectLst/>
                          <a:latin typeface="Calibri" pitchFamily="34" charset="0"/>
                          <a:cs typeface="Calibri" pitchFamily="34" charset="0"/>
                        </a:rPr>
                        <a:t>-Mhlanga</a:t>
                      </a: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Siyabuswa</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Mkobola</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Calibri" pitchFamily="34" charset="0"/>
                          <a:cs typeface="Calibri" pitchFamily="34" charset="0"/>
                        </a:rPr>
                        <a:t>Witbank</a:t>
                      </a:r>
                    </a:p>
                  </a:txBody>
                  <a:tcPr marL="228600" marR="10317"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9601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Calibri" pitchFamily="34" charset="0"/>
                        </a:rPr>
                        <a:t>Gert</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r>
                        <a:rPr kumimoji="0" lang="en-US" sz="1400" b="0" i="0" u="none" strike="noStrike" cap="none" normalizeH="0" baseline="0" dirty="0" err="1" smtClean="0">
                          <a:ln>
                            <a:noFill/>
                          </a:ln>
                          <a:solidFill>
                            <a:schemeClr val="tx1"/>
                          </a:solidFill>
                          <a:effectLst/>
                          <a:latin typeface="Calibri" pitchFamily="34" charset="0"/>
                          <a:cs typeface="Calibri" pitchFamily="34" charset="0"/>
                        </a:rPr>
                        <a:t>Sibande</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10317"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Calibri" pitchFamily="34" charset="0"/>
                          <a:cs typeface="Calibri" pitchFamily="34" charset="0"/>
                        </a:rPr>
                        <a:t>Volksrust</a:t>
                      </a:r>
                      <a:endParaRPr kumimoji="0" lang="en-US" sz="1400" b="0" i="0" u="none" strike="noStrike" cap="none" normalizeH="0" baseline="0" dirty="0" smtClean="0">
                        <a:ln>
                          <a:noFill/>
                        </a:ln>
                        <a:solidFill>
                          <a:srgbClr val="000000"/>
                        </a:solidFill>
                        <a:effectLst/>
                        <a:latin typeface="Calibri" pitchFamily="34" charset="0"/>
                        <a:cs typeface="Calibri" pitchFamily="34" charset="0"/>
                      </a:endParaRPr>
                    </a:p>
                  </a:txBody>
                  <a:tcPr marL="228600" marR="10317"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96013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TOTAL</a:t>
                      </a:r>
                    </a:p>
                  </a:txBody>
                  <a:tcPr marL="228600" marR="10317" marT="9528"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Calibri" pitchFamily="34" charset="0"/>
                        </a:rPr>
                        <a:t>10</a:t>
                      </a:r>
                    </a:p>
                  </a:txBody>
                  <a:tcPr marL="10317" marR="10317" marT="9528"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a:xfrm>
            <a:off x="2908300" y="6366431"/>
            <a:ext cx="2311400" cy="365125"/>
          </a:xfrm>
        </p:spPr>
        <p:txBody>
          <a:bodyPr/>
          <a:lstStyle/>
          <a:p>
            <a:fld id="{2538E8B7-8BD9-9F48-9FB6-4E0DFEDB8449}" type="slidenum">
              <a:rPr lang="en-US" smtClean="0"/>
              <a:pPr/>
              <a:t>82</a:t>
            </a:fld>
            <a:endParaRPr lang="en-US" dirty="0"/>
          </a:p>
        </p:txBody>
      </p:sp>
    </p:spTree>
    <p:extLst>
      <p:ext uri="{BB962C8B-B14F-4D97-AF65-F5344CB8AC3E}">
        <p14:creationId xmlns:p14="http://schemas.microsoft.com/office/powerpoint/2010/main" xmlns="" val="29703386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12750" y="2667000"/>
            <a:ext cx="8915400" cy="1143000"/>
          </a:xfrm>
        </p:spPr>
        <p:txBody>
          <a:bodyPr>
            <a:noAutofit/>
          </a:bodyPr>
          <a:lstStyle/>
          <a:p>
            <a:r>
              <a:rPr lang="en-ZA" sz="6000" b="1" dirty="0" smtClean="0">
                <a:solidFill>
                  <a:srgbClr val="008000"/>
                </a:solidFill>
              </a:rPr>
              <a:t>Achievements &amp; Challenges</a:t>
            </a:r>
            <a:endParaRPr lang="en-ZA" sz="6000" b="1" dirty="0">
              <a:solidFill>
                <a:srgbClr val="008000"/>
              </a:solidFill>
            </a:endParaRPr>
          </a:p>
        </p:txBody>
      </p:sp>
      <p:sp>
        <p:nvSpPr>
          <p:cNvPr id="4" name="Slide Number Placeholder 3"/>
          <p:cNvSpPr>
            <a:spLocks noGrp="1"/>
          </p:cNvSpPr>
          <p:nvPr>
            <p:ph type="sldNum" sz="quarter" idx="12"/>
          </p:nvPr>
        </p:nvSpPr>
        <p:spPr>
          <a:xfrm>
            <a:off x="2919185" y="6344659"/>
            <a:ext cx="2311400" cy="365125"/>
          </a:xfrm>
        </p:spPr>
        <p:txBody>
          <a:bodyPr/>
          <a:lstStyle/>
          <a:p>
            <a:fld id="{2538E8B7-8BD9-9F48-9FB6-4E0DFEDB8449}" type="slidenum">
              <a:rPr lang="en-US" smtClean="0"/>
              <a:pPr/>
              <a:t>83</a:t>
            </a:fld>
            <a:endParaRPr lang="en-US" dirty="0"/>
          </a:p>
        </p:txBody>
      </p:sp>
    </p:spTree>
    <p:extLst>
      <p:ext uri="{BB962C8B-B14F-4D97-AF65-F5344CB8AC3E}">
        <p14:creationId xmlns:p14="http://schemas.microsoft.com/office/powerpoint/2010/main" xmlns="" val="1572473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5"/>
          <p:cNvGraphicFramePr>
            <a:graphicFrameLocks noGrp="1"/>
          </p:cNvGraphicFramePr>
          <p:nvPr>
            <p:extLst>
              <p:ext uri="{D42A27DB-BD31-4B8C-83A1-F6EECF244321}">
                <p14:modId xmlns:p14="http://schemas.microsoft.com/office/powerpoint/2010/main" xmlns="" val="2090939431"/>
              </p:ext>
            </p:extLst>
          </p:nvPr>
        </p:nvGraphicFramePr>
        <p:xfrm>
          <a:off x="412753" y="597161"/>
          <a:ext cx="8768091" cy="3529966"/>
        </p:xfrm>
        <a:graphic>
          <a:graphicData uri="http://schemas.openxmlformats.org/drawingml/2006/table">
            <a:tbl>
              <a:tblPr/>
              <a:tblGrid>
                <a:gridCol w="394960">
                  <a:extLst>
                    <a:ext uri="{9D8B030D-6E8A-4147-A177-3AD203B41FA5}">
                      <a16:colId xmlns:a16="http://schemas.microsoft.com/office/drawing/2014/main" xmlns="" val="20000"/>
                    </a:ext>
                  </a:extLst>
                </a:gridCol>
                <a:gridCol w="4232547">
                  <a:extLst>
                    <a:ext uri="{9D8B030D-6E8A-4147-A177-3AD203B41FA5}">
                      <a16:colId xmlns:a16="http://schemas.microsoft.com/office/drawing/2014/main" xmlns="" val="20001"/>
                    </a:ext>
                  </a:extLst>
                </a:gridCol>
                <a:gridCol w="4140584">
                  <a:extLst>
                    <a:ext uri="{9D8B030D-6E8A-4147-A177-3AD203B41FA5}">
                      <a16:colId xmlns:a16="http://schemas.microsoft.com/office/drawing/2014/main" xmlns="" val="20002"/>
                    </a:ext>
                  </a:extLst>
                </a:gridCol>
              </a:tblGrid>
              <a:tr h="6400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Achievement</a:t>
                      </a:r>
                      <a:endParaRPr kumimoji="0" lang="en-ZA" altLang="en-US" sz="1400" b="1" i="0" u="none" strike="noStrike" cap="none" normalizeH="0" baseline="0" dirty="0" smtClean="0">
                        <a:ln>
                          <a:noFill/>
                        </a:ln>
                        <a:solidFill>
                          <a:schemeClr val="tx1"/>
                        </a:solidFill>
                        <a:effectLst/>
                        <a:latin typeface="Calibri" pitchFamily="34" charset="0"/>
                        <a:cs typeface="Calibri" pitchFamily="34" charset="0"/>
                      </a:endParaRPr>
                    </a:p>
                  </a:txBody>
                  <a:tcPr marL="99058" marR="99058"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Impact on service delivery</a:t>
                      </a:r>
                      <a:endParaRPr kumimoji="0" lang="en-ZA" altLang="en-US" sz="1400" b="1" i="0" u="none" strike="noStrike" cap="none" normalizeH="0" baseline="0" dirty="0" smtClean="0">
                        <a:ln>
                          <a:noFill/>
                        </a:ln>
                        <a:solidFill>
                          <a:schemeClr val="tx1"/>
                        </a:solidFill>
                        <a:effectLst/>
                        <a:latin typeface="Calibri" pitchFamily="34" charset="0"/>
                        <a:cs typeface="Calibri" pitchFamily="34" charset="0"/>
                      </a:endParaRPr>
                    </a:p>
                  </a:txBody>
                  <a:tcPr marL="99058" marR="99058"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1567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The province achieved the birth registration within 30 days target</a:t>
                      </a: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Reduction in LRB’s</a:t>
                      </a:r>
                    </a:p>
                  </a:txBody>
                  <a:tcPr marL="228600" marR="228600"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382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Collaboration with local radio station (</a:t>
                      </a:r>
                      <a:r>
                        <a:rPr kumimoji="0" lang="en-GB" altLang="en-US" sz="1400" b="0" i="0" u="none" strike="noStrike" cap="none" normalizeH="0" baseline="0" dirty="0" err="1" smtClean="0">
                          <a:ln>
                            <a:noFill/>
                          </a:ln>
                          <a:solidFill>
                            <a:schemeClr val="tx1"/>
                          </a:solidFill>
                          <a:effectLst/>
                          <a:latin typeface="Calibri" pitchFamily="34" charset="0"/>
                          <a:cs typeface="Calibri" pitchFamily="34" charset="0"/>
                        </a:rPr>
                        <a:t>Ligwala-gwala</a:t>
                      </a: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 FM). Free slots for public education / awareness</a:t>
                      </a: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Information clearly communicated to public</a:t>
                      </a:r>
                    </a:p>
                    <a:p>
                      <a:pPr marL="0" marR="0" lvl="0" indent="0" algn="l" defTabSz="914400" rtl="0" eaLnBrk="1" fontAlgn="ctr" latinLnBrk="0" hangingPunct="1">
                        <a:lnSpc>
                          <a:spcPct val="15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228600"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2832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Collaboration with Stakeholders.</a:t>
                      </a:r>
                    </a:p>
                    <a:p>
                      <a:pPr marL="0" marR="0" lvl="0" indent="0" algn="l" defTabSz="914400" rtl="0" eaLnBrk="1" fontAlgn="ctr" latinLnBrk="0" hangingPunct="1">
                        <a:lnSpc>
                          <a:spcPct val="15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ctr" latinLnBrk="0" hangingPunct="1">
                        <a:lnSpc>
                          <a:spcPct val="15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5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Clients registering birth within 30 days in hospitals and offices.</a:t>
                      </a:r>
                    </a:p>
                  </a:txBody>
                  <a:tcPr marL="228600" marR="228600"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Rectangle 2"/>
          <p:cNvSpPr>
            <a:spLocks noGrp="1" noChangeArrowheads="1"/>
          </p:cNvSpPr>
          <p:nvPr>
            <p:ph type="title"/>
          </p:nvPr>
        </p:nvSpPr>
        <p:spPr>
          <a:xfrm>
            <a:off x="495300" y="121298"/>
            <a:ext cx="8915400" cy="228600"/>
          </a:xfrm>
        </p:spPr>
        <p:txBody>
          <a:bodyPr>
            <a:noAutofit/>
          </a:bodyPr>
          <a:lstStyle/>
          <a:p>
            <a:pPr eaLnBrk="1" hangingPunct="1"/>
            <a:r>
              <a:rPr lang="en-US" altLang="en-US" sz="2000" b="1" dirty="0" smtClean="0">
                <a:latin typeface="Calibri" pitchFamily="34" charset="0"/>
                <a:cs typeface="Calibri" pitchFamily="34" charset="0"/>
              </a:rPr>
              <a:t>ACHIEVEMENTS </a:t>
            </a:r>
          </a:p>
        </p:txBody>
      </p:sp>
      <p:sp>
        <p:nvSpPr>
          <p:cNvPr id="4" name="Slide Number Placeholder 3"/>
          <p:cNvSpPr>
            <a:spLocks noGrp="1"/>
          </p:cNvSpPr>
          <p:nvPr>
            <p:ph type="sldNum" sz="quarter" idx="12"/>
          </p:nvPr>
        </p:nvSpPr>
        <p:spPr>
          <a:xfrm>
            <a:off x="2853872" y="6356401"/>
            <a:ext cx="2311400" cy="365125"/>
          </a:xfrm>
        </p:spPr>
        <p:txBody>
          <a:bodyPr/>
          <a:lstStyle/>
          <a:p>
            <a:fld id="{2538E8B7-8BD9-9F48-9FB6-4E0DFEDB8449}" type="slidenum">
              <a:rPr lang="en-US" smtClean="0"/>
              <a:pPr/>
              <a:t>84</a:t>
            </a:fld>
            <a:endParaRPr lang="en-US" dirty="0"/>
          </a:p>
        </p:txBody>
      </p:sp>
    </p:spTree>
    <p:extLst>
      <p:ext uri="{BB962C8B-B14F-4D97-AF65-F5344CB8AC3E}">
        <p14:creationId xmlns:p14="http://schemas.microsoft.com/office/powerpoint/2010/main" xmlns="" val="23815154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95300" y="228600"/>
            <a:ext cx="8915400" cy="228600"/>
          </a:xfrm>
        </p:spPr>
        <p:txBody>
          <a:bodyPr>
            <a:noAutofit/>
          </a:bodyPr>
          <a:lstStyle/>
          <a:p>
            <a:r>
              <a:rPr lang="en-US" altLang="en-US" sz="2000" b="1" dirty="0">
                <a:solidFill>
                  <a:prstClr val="black"/>
                </a:solidFill>
                <a:latin typeface="Calibri" pitchFamily="34" charset="0"/>
                <a:cs typeface="Calibri" pitchFamily="34" charset="0"/>
              </a:rPr>
              <a:t>CHALLENGES AND KEY </a:t>
            </a:r>
            <a:r>
              <a:rPr lang="en-US" altLang="en-US" sz="2000" b="1" dirty="0" smtClean="0">
                <a:solidFill>
                  <a:prstClr val="black"/>
                </a:solidFill>
                <a:latin typeface="Calibri" pitchFamily="34" charset="0"/>
                <a:cs typeface="Calibri" pitchFamily="34" charset="0"/>
              </a:rPr>
              <a:t>DECISIONS </a:t>
            </a:r>
            <a:r>
              <a:rPr lang="en-US" altLang="en-US" sz="2000" b="1" dirty="0">
                <a:solidFill>
                  <a:prstClr val="black"/>
                </a:solidFill>
                <a:latin typeface="Calibri" pitchFamily="34" charset="0"/>
                <a:cs typeface="Calibri" pitchFamily="34" charset="0"/>
              </a:rPr>
              <a:t>REQUIRED </a:t>
            </a:r>
            <a:endParaRPr lang="en-US" altLang="en-US" sz="2000" b="1" dirty="0" smtClean="0">
              <a:latin typeface="Calibri" pitchFamily="34" charset="0"/>
              <a:cs typeface="Calibri" pitchFamily="34" charset="0"/>
            </a:endParaRPr>
          </a:p>
        </p:txBody>
      </p:sp>
      <p:graphicFrame>
        <p:nvGraphicFramePr>
          <p:cNvPr id="6" name="Group 45"/>
          <p:cNvGraphicFramePr>
            <a:graphicFrameLocks noGrp="1"/>
          </p:cNvGraphicFramePr>
          <p:nvPr>
            <p:extLst>
              <p:ext uri="{D42A27DB-BD31-4B8C-83A1-F6EECF244321}">
                <p14:modId xmlns:p14="http://schemas.microsoft.com/office/powerpoint/2010/main" xmlns="" val="909553261"/>
              </p:ext>
            </p:extLst>
          </p:nvPr>
        </p:nvGraphicFramePr>
        <p:xfrm>
          <a:off x="191074" y="698148"/>
          <a:ext cx="9498839" cy="4909777"/>
        </p:xfrm>
        <a:graphic>
          <a:graphicData uri="http://schemas.openxmlformats.org/drawingml/2006/table">
            <a:tbl>
              <a:tblPr/>
              <a:tblGrid>
                <a:gridCol w="374983">
                  <a:extLst>
                    <a:ext uri="{9D8B030D-6E8A-4147-A177-3AD203B41FA5}">
                      <a16:colId xmlns:a16="http://schemas.microsoft.com/office/drawing/2014/main" xmlns="" val="20000"/>
                    </a:ext>
                  </a:extLst>
                </a:gridCol>
                <a:gridCol w="5246914">
                  <a:extLst>
                    <a:ext uri="{9D8B030D-6E8A-4147-A177-3AD203B41FA5}">
                      <a16:colId xmlns:a16="http://schemas.microsoft.com/office/drawing/2014/main" xmlns="" val="20001"/>
                    </a:ext>
                  </a:extLst>
                </a:gridCol>
                <a:gridCol w="3876942">
                  <a:extLst>
                    <a:ext uri="{9D8B030D-6E8A-4147-A177-3AD203B41FA5}">
                      <a16:colId xmlns:a16="http://schemas.microsoft.com/office/drawing/2014/main" xmlns="" val="20002"/>
                    </a:ext>
                  </a:extLst>
                </a:gridCol>
              </a:tblGrid>
              <a:tr h="154017">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No</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cs typeface="Calibri" pitchFamily="34" charset="0"/>
                        </a:rPr>
                        <a:t>Challenge</a:t>
                      </a:r>
                      <a:endParaRPr kumimoji="0" lang="en-ZA" altLang="en-US" sz="1400" b="1" i="0" u="none" strike="noStrike" cap="none" normalizeH="0" baseline="0" dirty="0" smtClean="0">
                        <a:ln>
                          <a:noFill/>
                        </a:ln>
                        <a:solidFill>
                          <a:schemeClr val="tx1"/>
                        </a:solidFill>
                        <a:effectLst/>
                        <a:latin typeface="Calibri" pitchFamily="34" charset="0"/>
                        <a:cs typeface="Calibri" pitchFamily="34" charset="0"/>
                      </a:endParaRPr>
                    </a:p>
                  </a:txBody>
                  <a:tcPr marL="99058" marR="99058" marT="45686" marB="4568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Calibri" pitchFamily="34" charset="0"/>
                          <a:cs typeface="Calibri" pitchFamily="34" charset="0"/>
                        </a:rPr>
                        <a:t>Key decisions required</a:t>
                      </a:r>
                    </a:p>
                  </a:txBody>
                  <a:tcPr marL="99058" marR="99058" marT="45686" marB="4568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1567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Shortage of support staff. Currently there are no Back office clerks in offices to perform support functions. Provincial Office also needs additional staff as there is no provision made for Supply Chain Management officials to ensure segregation of duties. There was only one official responsible for all labour relations cases, one official for counter corruption investigations  and one official for security services .</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itchFamily="34" charset="0"/>
                        <a:cs typeface="Calibri" pitchFamily="34" charset="0"/>
                      </a:endParaRP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Funding required</a:t>
                      </a:r>
                    </a:p>
                  </a:txBody>
                  <a:tcPr marL="228600" marR="10318"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9929">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Connectivity at Health Facilities. ADSL lines have been installed in many facilities, but the connectivity is still very slow.</a:t>
                      </a: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IS to investigate alternative solution</a:t>
                      </a:r>
                    </a:p>
                  </a:txBody>
                  <a:tcPr marL="228600" marR="228600"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2832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Reluctance for change to Smart ID Card</a:t>
                      </a: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Phasing out of Green ID book</a:t>
                      </a:r>
                    </a:p>
                  </a:txBody>
                  <a:tcPr marL="228600" marR="228600"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2048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r>
                        <a:rPr lang="en-US" sz="1400" dirty="0" smtClean="0">
                          <a:solidFill>
                            <a:schemeClr val="tx1"/>
                          </a:solidFill>
                          <a:latin typeface="Calibri" pitchFamily="34" charset="0"/>
                          <a:cs typeface="Calibri" pitchFamily="34" charset="0"/>
                        </a:rPr>
                        <a:t>Blocked Identity Numbers</a:t>
                      </a:r>
                    </a:p>
                    <a:p>
                      <a:pPr algn="just"/>
                      <a:r>
                        <a:rPr lang="en-US" sz="1400" dirty="0" smtClean="0">
                          <a:solidFill>
                            <a:schemeClr val="tx1"/>
                          </a:solidFill>
                          <a:latin typeface="Calibri" pitchFamily="34" charset="0"/>
                          <a:cs typeface="Calibri" pitchFamily="34" charset="0"/>
                        </a:rPr>
                        <a:t>Allegations made:</a:t>
                      </a:r>
                    </a:p>
                    <a:p>
                      <a:pPr marL="285750" indent="-285750" algn="just">
                        <a:buFont typeface="Arial" pitchFamily="34" charset="0"/>
                        <a:buChar char="•"/>
                      </a:pPr>
                      <a:r>
                        <a:rPr lang="en-US" sz="1400" dirty="0" smtClean="0">
                          <a:solidFill>
                            <a:schemeClr val="tx1"/>
                          </a:solidFill>
                          <a:latin typeface="Calibri" pitchFamily="34" charset="0"/>
                          <a:cs typeface="Calibri" pitchFamily="34" charset="0"/>
                        </a:rPr>
                        <a:t>persons were deported  during the former regime</a:t>
                      </a:r>
                      <a:r>
                        <a:rPr lang="en-US" sz="1400" baseline="0" dirty="0" smtClean="0">
                          <a:solidFill>
                            <a:schemeClr val="tx1"/>
                          </a:solidFill>
                          <a:latin typeface="Calibri" pitchFamily="34" charset="0"/>
                          <a:cs typeface="Calibri" pitchFamily="34" charset="0"/>
                        </a:rPr>
                        <a:t> but they are allegedly South African Citizens.</a:t>
                      </a:r>
                    </a:p>
                    <a:p>
                      <a:pPr marL="285750" indent="-285750" algn="just">
                        <a:buFont typeface="Arial" pitchFamily="34" charset="0"/>
                        <a:buChar char="•"/>
                      </a:pPr>
                      <a:r>
                        <a:rPr lang="en-US" sz="1400" baseline="0" dirty="0" smtClean="0">
                          <a:solidFill>
                            <a:schemeClr val="tx1"/>
                          </a:solidFill>
                          <a:latin typeface="Calibri" pitchFamily="34" charset="0"/>
                          <a:cs typeface="Calibri" pitchFamily="34" charset="0"/>
                        </a:rPr>
                        <a:t>Former Presidents De Klerk and Mandela told them that everybody should apply for ID’s before the 1994 elections. Now the ID’s are blocked</a:t>
                      </a:r>
                      <a:endParaRPr lang="en-US" sz="1400" dirty="0" smtClean="0">
                        <a:solidFill>
                          <a:schemeClr val="tx1"/>
                        </a:solidFill>
                        <a:latin typeface="Calibri" pitchFamily="34" charset="0"/>
                        <a:cs typeface="Calibri" pitchFamily="34" charset="0"/>
                      </a:endParaRPr>
                    </a:p>
                    <a:p>
                      <a:pPr algn="just"/>
                      <a:endParaRPr lang="en-US" sz="1400" dirty="0">
                        <a:solidFill>
                          <a:schemeClr val="tx1"/>
                        </a:solidFill>
                        <a:latin typeface="Calibri" pitchFamily="34" charset="0"/>
                        <a:cs typeface="Calibri" pitchFamily="34" charset="0"/>
                      </a:endParaRP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dirty="0" smtClean="0">
                          <a:solidFill>
                            <a:schemeClr val="tx1"/>
                          </a:solidFill>
                          <a:latin typeface="Calibri" pitchFamily="34" charset="0"/>
                          <a:cs typeface="Calibri" pitchFamily="34" charset="0"/>
                        </a:rPr>
                        <a:t>Investigations to be done</a:t>
                      </a:r>
                      <a:r>
                        <a:rPr lang="en-US" sz="1400" baseline="0" dirty="0" smtClean="0">
                          <a:solidFill>
                            <a:schemeClr val="tx1"/>
                          </a:solidFill>
                          <a:latin typeface="Calibri" pitchFamily="34" charset="0"/>
                          <a:cs typeface="Calibri" pitchFamily="34" charset="0"/>
                        </a:rPr>
                        <a:t> and recommendations be made</a:t>
                      </a:r>
                      <a:endParaRPr lang="en-US" sz="1400" dirty="0">
                        <a:solidFill>
                          <a:schemeClr val="tx1"/>
                        </a:solidFill>
                        <a:latin typeface="Calibri" pitchFamily="34" charset="0"/>
                        <a:cs typeface="Calibri" pitchFamily="34" charset="0"/>
                      </a:endParaRPr>
                    </a:p>
                  </a:txBody>
                  <a:tcPr marL="228600" marR="10318"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2048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400" b="0" i="0" u="none" strike="noStrike" cap="none" normalizeH="0" baseline="0" dirty="0" smtClean="0">
                          <a:ln>
                            <a:noFill/>
                          </a:ln>
                          <a:solidFill>
                            <a:schemeClr val="tx1"/>
                          </a:solidFill>
                          <a:effectLst/>
                          <a:latin typeface="Calibri" pitchFamily="34" charset="0"/>
                          <a:cs typeface="Calibri"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r>
                        <a:rPr lang="en-US" sz="1400" dirty="0" smtClean="0">
                          <a:solidFill>
                            <a:schemeClr val="tx1"/>
                          </a:solidFill>
                          <a:latin typeface="Calibri" pitchFamily="34" charset="0"/>
                          <a:cs typeface="Calibri" pitchFamily="34" charset="0"/>
                        </a:rPr>
                        <a:t>Undocumented learners in schools</a:t>
                      </a:r>
                    </a:p>
                  </a:txBody>
                  <a:tcPr marL="228600" marR="2286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dirty="0" smtClean="0">
                          <a:solidFill>
                            <a:schemeClr val="tx1"/>
                          </a:solidFill>
                          <a:latin typeface="Calibri" pitchFamily="34" charset="0"/>
                          <a:cs typeface="Calibri" pitchFamily="34" charset="0"/>
                        </a:rPr>
                        <a:t>Indication from the Office of the Minister that the</a:t>
                      </a:r>
                      <a:r>
                        <a:rPr lang="en-US" sz="1400" baseline="0" dirty="0" smtClean="0">
                          <a:solidFill>
                            <a:schemeClr val="tx1"/>
                          </a:solidFill>
                          <a:latin typeface="Calibri" pitchFamily="34" charset="0"/>
                          <a:cs typeface="Calibri" pitchFamily="34" charset="0"/>
                        </a:rPr>
                        <a:t> matter is being attended too</a:t>
                      </a:r>
                      <a:endParaRPr lang="en-US" sz="1400" dirty="0">
                        <a:solidFill>
                          <a:schemeClr val="tx1"/>
                        </a:solidFill>
                        <a:latin typeface="Calibri" pitchFamily="34" charset="0"/>
                        <a:cs typeface="Calibri" pitchFamily="34" charset="0"/>
                      </a:endParaRPr>
                    </a:p>
                  </a:txBody>
                  <a:tcPr marL="228600" marR="10318"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a:xfrm>
            <a:off x="2875642" y="6366431"/>
            <a:ext cx="2311400" cy="365125"/>
          </a:xfrm>
        </p:spPr>
        <p:txBody>
          <a:bodyPr/>
          <a:lstStyle/>
          <a:p>
            <a:fld id="{2538E8B7-8BD9-9F48-9FB6-4E0DFEDB8449}" type="slidenum">
              <a:rPr lang="en-US" smtClean="0"/>
              <a:pPr/>
              <a:t>85</a:t>
            </a:fld>
            <a:endParaRPr lang="en-US" dirty="0"/>
          </a:p>
        </p:txBody>
      </p:sp>
    </p:spTree>
    <p:extLst>
      <p:ext uri="{BB962C8B-B14F-4D97-AF65-F5344CB8AC3E}">
        <p14:creationId xmlns:p14="http://schemas.microsoft.com/office/powerpoint/2010/main" xmlns="" val="13035825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100" y="1233985"/>
            <a:ext cx="9328150" cy="5016758"/>
          </a:xfrm>
          <a:prstGeom prst="rect">
            <a:avLst/>
          </a:prstGeom>
          <a:noFill/>
        </p:spPr>
        <p:txBody>
          <a:bodyPr wrap="square" rtlCol="0">
            <a:spAutoFit/>
          </a:bodyPr>
          <a:lstStyle/>
          <a:p>
            <a:pPr algn="ctr">
              <a:lnSpc>
                <a:spcPct val="200000"/>
              </a:lnSpc>
            </a:pPr>
            <a:r>
              <a:rPr lang="en-US" sz="8000" b="1" dirty="0" smtClean="0">
                <a:solidFill>
                  <a:srgbClr val="008000"/>
                </a:solidFill>
              </a:rPr>
              <a:t>THANK YOU</a:t>
            </a:r>
          </a:p>
          <a:p>
            <a:pPr algn="ctr">
              <a:lnSpc>
                <a:spcPct val="200000"/>
              </a:lnSpc>
            </a:pPr>
            <a:endParaRPr lang="en-US" sz="8000" dirty="0"/>
          </a:p>
        </p:txBody>
      </p:sp>
    </p:spTree>
    <p:extLst>
      <p:ext uri="{BB962C8B-B14F-4D97-AF65-F5344CB8AC3E}">
        <p14:creationId xmlns:p14="http://schemas.microsoft.com/office/powerpoint/2010/main" xmlns="" val="227085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0200" y="144010"/>
            <a:ext cx="8915400" cy="487362"/>
          </a:xfrm>
        </p:spPr>
        <p:txBody>
          <a:bodyPr>
            <a:normAutofit/>
          </a:bodyPr>
          <a:lstStyle/>
          <a:p>
            <a:pPr lvl="0" fontAlgn="base">
              <a:spcAft>
                <a:spcPct val="0"/>
              </a:spcAft>
            </a:pPr>
            <a:r>
              <a:rPr lang="en-US" altLang="en-US" sz="2000" b="1" dirty="0" smtClean="0">
                <a:solidFill>
                  <a:srgbClr val="000000"/>
                </a:solidFill>
                <a:latin typeface="Calibri" pitchFamily="34" charset="0"/>
                <a:ea typeface="+mn-ea"/>
                <a:cs typeface="Calibri" pitchFamily="34" charset="0"/>
              </a:rPr>
              <a:t>FOOTPRINT</a:t>
            </a:r>
            <a:endParaRPr lang="en-US" altLang="en-US" sz="2000" b="1" dirty="0">
              <a:solidFill>
                <a:srgbClr val="000000"/>
              </a:solidFill>
              <a:latin typeface="Calibri" pitchFamily="34" charset="0"/>
              <a:ea typeface="+mn-ea"/>
              <a:cs typeface="Calibri" pitchFamily="34" charset="0"/>
            </a:endParaRPr>
          </a:p>
        </p:txBody>
      </p:sp>
      <p:graphicFrame>
        <p:nvGraphicFramePr>
          <p:cNvPr id="6" name="Group 36"/>
          <p:cNvGraphicFramePr>
            <a:graphicFrameLocks noGrp="1"/>
          </p:cNvGraphicFramePr>
          <p:nvPr>
            <p:extLst>
              <p:ext uri="{D42A27DB-BD31-4B8C-83A1-F6EECF244321}">
                <p14:modId xmlns:p14="http://schemas.microsoft.com/office/powerpoint/2010/main" xmlns="" val="2844404163"/>
              </p:ext>
            </p:extLst>
          </p:nvPr>
        </p:nvGraphicFramePr>
        <p:xfrm>
          <a:off x="110068" y="661534"/>
          <a:ext cx="9512904" cy="5012351"/>
        </p:xfrm>
        <a:graphic>
          <a:graphicData uri="http://schemas.openxmlformats.org/drawingml/2006/table">
            <a:tbl>
              <a:tblPr/>
              <a:tblGrid>
                <a:gridCol w="2766932">
                  <a:extLst>
                    <a:ext uri="{9D8B030D-6E8A-4147-A177-3AD203B41FA5}">
                      <a16:colId xmlns:a16="http://schemas.microsoft.com/office/drawing/2014/main" xmlns="" val="20000"/>
                    </a:ext>
                  </a:extLst>
                </a:gridCol>
                <a:gridCol w="1686493">
                  <a:extLst>
                    <a:ext uri="{9D8B030D-6E8A-4147-A177-3AD203B41FA5}">
                      <a16:colId xmlns:a16="http://schemas.microsoft.com/office/drawing/2014/main" xmlns="" val="20001"/>
                    </a:ext>
                  </a:extLst>
                </a:gridCol>
                <a:gridCol w="1686493">
                  <a:extLst>
                    <a:ext uri="{9D8B030D-6E8A-4147-A177-3AD203B41FA5}">
                      <a16:colId xmlns:a16="http://schemas.microsoft.com/office/drawing/2014/main" xmlns="" val="20002"/>
                    </a:ext>
                  </a:extLst>
                </a:gridCol>
                <a:gridCol w="1686493">
                  <a:extLst>
                    <a:ext uri="{9D8B030D-6E8A-4147-A177-3AD203B41FA5}">
                      <a16:colId xmlns:a16="http://schemas.microsoft.com/office/drawing/2014/main" xmlns="" val="20003"/>
                    </a:ext>
                  </a:extLst>
                </a:gridCol>
                <a:gridCol w="1686493">
                  <a:extLst>
                    <a:ext uri="{9D8B030D-6E8A-4147-A177-3AD203B41FA5}">
                      <a16:colId xmlns:a16="http://schemas.microsoft.com/office/drawing/2014/main" xmlns="" val="20004"/>
                    </a:ext>
                  </a:extLst>
                </a:gridCol>
              </a:tblGrid>
              <a:tr h="61175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Services</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Ehlanzeni District </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Nkangala District </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Gert Sibande District</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Total</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206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Local Offices Large</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3</a:t>
                      </a:r>
                      <a:endParaRPr lang="en-US" sz="1400" b="1" i="0" u="none" strike="noStrike" dirty="0">
                        <a:solidFill>
                          <a:schemeClr val="tx1"/>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438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Local Offices Medium</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9</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6</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6</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21</a:t>
                      </a:r>
                      <a:endParaRPr lang="en-US" sz="1400" b="1" i="0" u="none" strike="noStrike" dirty="0">
                        <a:solidFill>
                          <a:schemeClr val="tx1"/>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2301">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Local Offices Small </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5</a:t>
                      </a:r>
                    </a:p>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 not visited,1 visited but not full week)</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4</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2</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11</a:t>
                      </a:r>
                      <a:endParaRPr lang="en-US" sz="1400" b="1" i="0" u="none" strike="noStrike" dirty="0">
                        <a:solidFill>
                          <a:schemeClr val="tx1"/>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5211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Local Offices Small (</a:t>
                      </a:r>
                      <a:r>
                        <a:rPr kumimoji="0" lang="en-GB" sz="1400" b="0" i="0" u="none" strike="noStrike" cap="none" normalizeH="0" baseline="0" dirty="0" err="1" smtClean="0">
                          <a:ln>
                            <a:noFill/>
                          </a:ln>
                          <a:solidFill>
                            <a:schemeClr val="tx1"/>
                          </a:solidFill>
                          <a:effectLst/>
                          <a:latin typeface="Calibri" pitchFamily="34" charset="0"/>
                          <a:cs typeface="Calibri" pitchFamily="34" charset="0"/>
                        </a:rPr>
                        <a:t>Thusong</a:t>
                      </a:r>
                      <a:r>
                        <a:rPr kumimoji="0" lang="en-GB" sz="1400" b="0" i="0" u="none" strike="noStrike" cap="none" normalizeH="0" baseline="0" dirty="0" smtClean="0">
                          <a:ln>
                            <a:noFill/>
                          </a:ln>
                          <a:solidFill>
                            <a:schemeClr val="tx1"/>
                          </a:solidFill>
                          <a:effectLst/>
                          <a:latin typeface="Calibri" pitchFamily="34" charset="0"/>
                          <a:cs typeface="Calibri" pitchFamily="34" charset="0"/>
                        </a:rPr>
                        <a:t> Centres)</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defRPr/>
                      </a:pPr>
                      <a:r>
                        <a:rPr kumimoji="0" lang="en-GB" sz="1400" b="0" i="0" u="none" strike="noStrike" cap="none" normalizeH="0" baseline="0" dirty="0" smtClean="0">
                          <a:ln>
                            <a:noFill/>
                          </a:ln>
                          <a:solidFill>
                            <a:schemeClr val="tx1"/>
                          </a:solidFill>
                          <a:effectLst/>
                          <a:latin typeface="Calibri" pitchFamily="34" charset="0"/>
                          <a:cs typeface="Calibri" pitchFamily="34" charset="0"/>
                        </a:rPr>
                        <a:t>5 </a:t>
                      </a:r>
                    </a:p>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defRPr/>
                      </a:pPr>
                      <a:r>
                        <a:rPr kumimoji="0" lang="en-GB" sz="1400" b="0" i="0" u="none" strike="noStrike" cap="none" normalizeH="0" baseline="0" dirty="0" smtClean="0">
                          <a:ln>
                            <a:noFill/>
                          </a:ln>
                          <a:solidFill>
                            <a:schemeClr val="tx1"/>
                          </a:solidFill>
                          <a:effectLst/>
                          <a:latin typeface="Calibri" pitchFamily="34" charset="0"/>
                          <a:cs typeface="Calibri" pitchFamily="34" charset="0"/>
                        </a:rPr>
                        <a:t>(2 not visited, 2 visited but not full week)</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4</a:t>
                      </a:r>
                    </a:p>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(2 not visited)</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10</a:t>
                      </a:r>
                      <a:endParaRPr lang="en-US" sz="1400" b="1" i="0" u="none" strike="noStrike" dirty="0">
                        <a:solidFill>
                          <a:schemeClr val="tx1"/>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6134">
                <a:tc>
                  <a:txBody>
                    <a:body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Local Office Small (Visiting points)</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4 </a:t>
                      </a:r>
                    </a:p>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(4 not visited)</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defRPr/>
                      </a:pPr>
                      <a:endParaRPr kumimoji="0" lang="en-GB" sz="1400" b="0" i="0" u="none" strike="noStrike" cap="none" normalizeH="0" baseline="0" dirty="0" smtClean="0">
                        <a:ln>
                          <a:noFill/>
                        </a:ln>
                        <a:solidFill>
                          <a:schemeClr val="tx1"/>
                        </a:solidFill>
                        <a:effectLst/>
                        <a:latin typeface="Calibri" pitchFamily="34" charset="0"/>
                        <a:cs typeface="Calibri" pitchFamily="34" charset="0"/>
                      </a:endParaRP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defRPr/>
                      </a:pPr>
                      <a:r>
                        <a:rPr kumimoji="0" lang="en-GB" sz="1400" b="0" i="0" u="none" strike="noStrike" cap="none" normalizeH="0" baseline="0" dirty="0" smtClean="0">
                          <a:ln>
                            <a:noFill/>
                          </a:ln>
                          <a:solidFill>
                            <a:schemeClr val="tx1"/>
                          </a:solidFill>
                          <a:effectLst/>
                          <a:latin typeface="Calibri" pitchFamily="34" charset="0"/>
                          <a:cs typeface="Calibri" pitchFamily="34" charset="0"/>
                        </a:rPr>
                        <a:t>9</a:t>
                      </a:r>
                    </a:p>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defRPr/>
                      </a:pPr>
                      <a:r>
                        <a:rPr kumimoji="0" lang="en-GB" sz="1400" b="0" i="0" u="none" strike="noStrike" cap="none" normalizeH="0" baseline="0" dirty="0" smtClean="0">
                          <a:ln>
                            <a:noFill/>
                          </a:ln>
                          <a:solidFill>
                            <a:schemeClr val="tx1"/>
                          </a:solidFill>
                          <a:effectLst/>
                          <a:latin typeface="Calibri" pitchFamily="34" charset="0"/>
                          <a:cs typeface="Calibri" pitchFamily="34" charset="0"/>
                        </a:rPr>
                        <a:t> (5 not visited, 4 visited but not full week)</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chemeClr val="tx1"/>
                          </a:solidFill>
                          <a:effectLst/>
                          <a:latin typeface="Calibri" pitchFamily="34" charset="0"/>
                          <a:cs typeface="Calibri" pitchFamily="34" charset="0"/>
                        </a:rPr>
                        <a:t>13</a:t>
                      </a:r>
                      <a:endParaRPr lang="en-US" sz="1400" b="1" i="0" u="none" strike="noStrike" dirty="0">
                        <a:solidFill>
                          <a:schemeClr val="tx1"/>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9900">
                <a:tc>
                  <a:txBody>
                    <a:body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Calibri" pitchFamily="34" charset="0"/>
                          <a:cs typeface="Calibri" pitchFamily="34" charset="0"/>
                        </a:rPr>
                        <a:t>Total </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24</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12</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22</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58</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6"/>
                  </a:ext>
                </a:extLst>
              </a:tr>
              <a:tr h="50990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Health Facilities (see slides 21 - 23 for connectivity and challenges)</a:t>
                      </a:r>
                    </a:p>
                  </a:txBody>
                  <a:tcPr marL="247650"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12</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9</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10</a:t>
                      </a:r>
                    </a:p>
                  </a:txBody>
                  <a:tcPr marL="42183" marR="42183"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Calibri" pitchFamily="34" charset="0"/>
                          <a:cs typeface="Calibri" pitchFamily="34" charset="0"/>
                        </a:rPr>
                        <a:t>31</a:t>
                      </a:r>
                      <a:endParaRPr lang="en-US" sz="1400" b="1" i="0" u="none" strike="noStrike" dirty="0">
                        <a:solidFill>
                          <a:srgbClr val="000000"/>
                        </a:solidFill>
                        <a:effectLst/>
                        <a:latin typeface="Calibri" pitchFamily="34" charset="0"/>
                        <a:cs typeface="Calibri" pitchFamily="34" charset="0"/>
                      </a:endParaRPr>
                    </a:p>
                  </a:txBody>
                  <a:tcPr marL="11178" marR="11178"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2538E8B7-8BD9-9F48-9FB6-4E0DFEDB844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273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MO_2008_DHA Standard Presentation Template v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9212</TotalTime>
  <Words>8266</Words>
  <Application>Microsoft Office PowerPoint</Application>
  <PresentationFormat>A4 Paper (210x297 mm)</PresentationFormat>
  <Paragraphs>3372</Paragraphs>
  <Slides>86</Slides>
  <Notes>33</Notes>
  <HiddenSlides>0</HiddenSlides>
  <MMClips>0</MMClips>
  <ScaleCrop>false</ScaleCrop>
  <HeadingPairs>
    <vt:vector size="6" baseType="variant">
      <vt:variant>
        <vt:lpstr>Theme</vt:lpstr>
      </vt:variant>
      <vt:variant>
        <vt:i4>5</vt:i4>
      </vt:variant>
      <vt:variant>
        <vt:lpstr>Embedded OLE Servers</vt:lpstr>
      </vt:variant>
      <vt:variant>
        <vt:i4>0</vt:i4>
      </vt:variant>
      <vt:variant>
        <vt:lpstr>Slide Titles</vt:lpstr>
      </vt:variant>
      <vt:variant>
        <vt:i4>86</vt:i4>
      </vt:variant>
    </vt:vector>
  </HeadingPairs>
  <TitlesOfParts>
    <vt:vector size="91" baseType="lpstr">
      <vt:lpstr>Office Theme</vt:lpstr>
      <vt:lpstr>1_Office Theme</vt:lpstr>
      <vt:lpstr>3_Office Theme</vt:lpstr>
      <vt:lpstr>PMO_2008_DHA Standard Presentation Template v1</vt:lpstr>
      <vt:lpstr>5_Office Theme</vt:lpstr>
      <vt:lpstr> STATUS OF THE MPUMALANGA PROVINCE</vt:lpstr>
      <vt:lpstr>CONTENT</vt:lpstr>
      <vt:lpstr>PROVINCIAL OVERVIEW INTERESTING FACTS ABOUT MPUMALANGA</vt:lpstr>
      <vt:lpstr>PROVINCIAL OVERVIEW INTERESTING FACTS ABOUT MPUMALANGA</vt:lpstr>
      <vt:lpstr>Slide 5</vt:lpstr>
      <vt:lpstr>PROVINCIAL DEMOGRAPHICS AS PER MID YEAR REVIEW 2016 continues </vt:lpstr>
      <vt:lpstr>SENIOR MANAGEMENT STRUCTURE: ORGANOGRAM</vt:lpstr>
      <vt:lpstr>FOOTPRINT  ILLUSTRATION (MAP)</vt:lpstr>
      <vt:lpstr>FOOTPRINT</vt:lpstr>
      <vt:lpstr>FOOTPRINT</vt:lpstr>
      <vt:lpstr>FOOTPRINT</vt:lpstr>
      <vt:lpstr>FOOTPRINT</vt:lpstr>
      <vt:lpstr>Slide 13</vt:lpstr>
      <vt:lpstr>CIVIC AFFAIRS</vt:lpstr>
      <vt:lpstr>BIRTH REGISTRATION WITHIN 30 DAYS</vt:lpstr>
      <vt:lpstr>BIRTH REGISTRATION WITHIN 30 DAYS</vt:lpstr>
      <vt:lpstr>BIRTH REGISTRATION WITHIN 30 DAYS</vt:lpstr>
      <vt:lpstr>BIRTH REGISTRATION WITHIN 30 DAYS</vt:lpstr>
      <vt:lpstr>BIRTH REGISTRATIONS WITHIN 30 DAYS 2016/17 vs 2017/18 vs 2018/19</vt:lpstr>
      <vt:lpstr>NOTES: BIRTH REGISTRATION WITHIN 30 DAYS</vt:lpstr>
      <vt:lpstr>HEALTH FACILITIES </vt:lpstr>
      <vt:lpstr>HEALTH FACILITIES </vt:lpstr>
      <vt:lpstr>HEALTH FACILITIES </vt:lpstr>
      <vt:lpstr>SMART ID CARD OFFICES &amp; APPLICATION VOLUME  </vt:lpstr>
      <vt:lpstr>SMART ID CARD OFFICES &amp; APPLICATION VOLUME  </vt:lpstr>
      <vt:lpstr>SMART ID CARD APPLICATIONS 2016/17 vs 2017/18 vs 2018/19</vt:lpstr>
      <vt:lpstr>POSSIBLE PRODUCTION LOSS DUE TO SYSTEM DOWN TIME, ELECTRICITY AND OFFICE CLOSURES  </vt:lpstr>
      <vt:lpstr>NOTES: SMART ID CARD APPLICATIONS</vt:lpstr>
      <vt:lpstr>SMART ID CARD FOOTPRINT AND ROLL OUT  </vt:lpstr>
      <vt:lpstr>MODERNISATION ROLL OUT  </vt:lpstr>
      <vt:lpstr>UNCLAIMED ID’S AND UNCOLLECTED SMART ID CARDS  (July 2019)</vt:lpstr>
      <vt:lpstr>UNCLAIMED ID’S AND UNCOLLECTED SMART ID CARDS (July 2019) </vt:lpstr>
      <vt:lpstr>UNCLAIMED ID’S AND UNCOLLECTED SMART ID CARDS (July 2019) </vt:lpstr>
      <vt:lpstr>PASSPORT APPLICATIONS </vt:lpstr>
      <vt:lpstr>PASSPORT APPLICATIONS </vt:lpstr>
      <vt:lpstr>LATE REGISTRATION OF BIRTH – ALL CATEGORIES</vt:lpstr>
      <vt:lpstr>UNABRIDGED CERTIFICATES</vt:lpstr>
      <vt:lpstr>AMENDMENTS , RECTIFICATIONS AND DUPLICATES</vt:lpstr>
      <vt:lpstr>Slide 39</vt:lpstr>
      <vt:lpstr>Slide 40</vt:lpstr>
      <vt:lpstr>Slide 41</vt:lpstr>
      <vt:lpstr>Slide 42</vt:lpstr>
      <vt:lpstr>Slide 43</vt:lpstr>
      <vt:lpstr>Slide 44</vt:lpstr>
      <vt:lpstr>                IMMIGRATION</vt:lpstr>
      <vt:lpstr>INSPECTIONS</vt:lpstr>
      <vt:lpstr>INSPECTIONS</vt:lpstr>
      <vt:lpstr>EMPLOYERS CHARGED</vt:lpstr>
      <vt:lpstr>EMPLOYERS CHARGED</vt:lpstr>
      <vt:lpstr>TRANSGRESSORS CHARGED</vt:lpstr>
      <vt:lpstr>TRANSGRESSORS CHARGED</vt:lpstr>
      <vt:lpstr>IMMIGRATION SERVICES CONTINUE </vt:lpstr>
      <vt:lpstr>IMMIGRATION SERVICES CONTINUE </vt:lpstr>
      <vt:lpstr>EMPLOYERS CHARGED</vt:lpstr>
      <vt:lpstr>CASES WITHDRAWN BY COURT </vt:lpstr>
      <vt:lpstr>DEPORTATIONS AND TRANSFERS</vt:lpstr>
      <vt:lpstr>HUMAN RESOURCE MANAGEMENT</vt:lpstr>
      <vt:lpstr>CAPACITY LEVELS </vt:lpstr>
      <vt:lpstr>CAPACITY LEVELS </vt:lpstr>
      <vt:lpstr>CAPACITY LEVELS </vt:lpstr>
      <vt:lpstr>PROVINCIAL EQUITY</vt:lpstr>
      <vt:lpstr>Slide 62</vt:lpstr>
      <vt:lpstr>Slide 63</vt:lpstr>
      <vt:lpstr>Slide 64</vt:lpstr>
      <vt:lpstr>Slide 65</vt:lpstr>
      <vt:lpstr>Slide 66</vt:lpstr>
      <vt:lpstr>SKILLS DEVELOPMENT</vt:lpstr>
      <vt:lpstr>EMPLOYEE WELLNESS PROGRAMMES </vt:lpstr>
      <vt:lpstr>COUNTER CORRUPTION CASES </vt:lpstr>
      <vt:lpstr>SECURITY SERVICES </vt:lpstr>
      <vt:lpstr>SECURITY SERVICES</vt:lpstr>
      <vt:lpstr>Slide 72</vt:lpstr>
      <vt:lpstr>BUDGET AND EXPENDITURE </vt:lpstr>
      <vt:lpstr>ASSET MANAGEMENT AND SCM FUNCTIONS</vt:lpstr>
      <vt:lpstr>INVOICES PAID WITHIN 30 DAYS</vt:lpstr>
      <vt:lpstr>Slide 76</vt:lpstr>
      <vt:lpstr>FLEET MANAGEMENT (2018/19)</vt:lpstr>
      <vt:lpstr>LEASE PERIOD OF OFFICES</vt:lpstr>
      <vt:lpstr>LEASE PERIOD OF OFFICES</vt:lpstr>
      <vt:lpstr>LEASE PERIOD OF OFFICES</vt:lpstr>
      <vt:lpstr>PROGRESS ON ALTERNATIVE ACCOMMODATION</vt:lpstr>
      <vt:lpstr>STATE OWNED BUILDINGS</vt:lpstr>
      <vt:lpstr>Achievements &amp; Challenges</vt:lpstr>
      <vt:lpstr>ACHIEVEMENTS </vt:lpstr>
      <vt:lpstr>CHALLENGES AND KEY DECISIONS REQUIRED </vt:lpstr>
      <vt:lpstr>Slide 86</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PUMZA</cp:lastModifiedBy>
  <cp:revision>872</cp:revision>
  <cp:lastPrinted>2019-08-27T09:46:26Z</cp:lastPrinted>
  <dcterms:created xsi:type="dcterms:W3CDTF">2017-04-09T15:34:02Z</dcterms:created>
  <dcterms:modified xsi:type="dcterms:W3CDTF">2019-09-05T09:36:24Z</dcterms:modified>
</cp:coreProperties>
</file>